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79" r:id="rId2"/>
    <p:sldId id="368" r:id="rId3"/>
    <p:sldId id="321" r:id="rId4"/>
    <p:sldId id="320" r:id="rId5"/>
    <p:sldId id="319" r:id="rId6"/>
    <p:sldId id="318" r:id="rId7"/>
    <p:sldId id="364" r:id="rId8"/>
    <p:sldId id="316" r:id="rId9"/>
    <p:sldId id="365" r:id="rId10"/>
    <p:sldId id="336" r:id="rId11"/>
    <p:sldId id="353" r:id="rId12"/>
    <p:sldId id="366" r:id="rId13"/>
    <p:sldId id="352" r:id="rId14"/>
    <p:sldId id="367" r:id="rId15"/>
    <p:sldId id="351" r:id="rId16"/>
    <p:sldId id="350" r:id="rId17"/>
    <p:sldId id="349" r:id="rId18"/>
    <p:sldId id="348" r:id="rId19"/>
    <p:sldId id="3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2E4373-40FC-463E-B76D-23FE98C1655C}" type="datetimeFigureOut">
              <a:rPr lang="en-US" smtClean="0"/>
              <a:pPr/>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9171A-84B2-4DF2-89AA-8CAF136000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EB2555-55F9-44EC-9BCE-E68E7239BFB8}"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31D0F-7897-4D0E-A7EA-8F2A5476AF2A}"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033B3-1F35-4D93-8109-4B06D8BF3402}"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41A51-8DB2-414C-92A2-C747750C51F1}"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A0EDC-E566-4171-B930-A28CA30B5E15}"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A11C73-FAC4-496E-B0F8-0DF465AA2CC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A3D9F-600F-47A6-A84A-2898F2FEFF00}" type="datetime1">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95E824-C9F5-4510-A408-8B554DF7A0D6}" type="datetime1">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679ED-973C-4146-A092-D56C9B81E890}" type="datetime1">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FDEDB-899F-4712-B5DB-B86BEA1004E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95D44B-AB70-4031-B6C3-0978FF2FB3E6}"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189FD-CA38-4BB7-9C03-85965BE79D10}" type="datetime1">
              <a:rPr lang="en-US" smtClean="0"/>
              <a:pPr/>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19EA5-ABF4-4BC8-A8A1-D84CC8E41D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077200" cy="4647426"/>
          </a:xfrm>
          <a:prstGeom prst="rect">
            <a:avLst/>
          </a:prstGeom>
        </p:spPr>
        <p:txBody>
          <a:bodyPr wrap="square">
            <a:spAutoFit/>
          </a:bodyPr>
          <a:lstStyle/>
          <a:p>
            <a:pPr algn="ctr"/>
            <a:r>
              <a:rPr lang="en-US" sz="3200" b="1" dirty="0" smtClean="0">
                <a:solidFill>
                  <a:srgbClr val="C00000"/>
                </a:solidFill>
                <a:latin typeface="Times New Roman" pitchFamily="18" charset="0"/>
                <a:cs typeface="Times New Roman" pitchFamily="18" charset="0"/>
              </a:rPr>
              <a:t>ELECTRICAL SCIENCE-1</a:t>
            </a:r>
          </a:p>
          <a:p>
            <a:pPr algn="ctr"/>
            <a:r>
              <a:rPr lang="en-US" sz="3200" b="1" dirty="0" smtClean="0">
                <a:solidFill>
                  <a:srgbClr val="C00000"/>
                </a:solidFill>
                <a:latin typeface="Times New Roman" pitchFamily="18" charset="0"/>
                <a:cs typeface="Times New Roman" pitchFamily="18" charset="0"/>
              </a:rPr>
              <a:t>(15B11EC111)</a:t>
            </a:r>
          </a:p>
          <a:p>
            <a:pPr algn="ctr"/>
            <a:r>
              <a:rPr lang="en-US" sz="3200" b="1" dirty="0" smtClean="0">
                <a:solidFill>
                  <a:srgbClr val="002060"/>
                </a:solidFill>
                <a:latin typeface="Times New Roman" pitchFamily="18" charset="0"/>
                <a:cs typeface="Times New Roman" pitchFamily="18" charset="0"/>
              </a:rPr>
              <a:t>Unit-7</a:t>
            </a:r>
          </a:p>
          <a:p>
            <a:pPr algn="ctr"/>
            <a:r>
              <a:rPr lang="en-US" sz="3200" b="1" dirty="0" smtClean="0">
                <a:solidFill>
                  <a:srgbClr val="002060"/>
                </a:solidFill>
                <a:latin typeface="Times New Roman" pitchFamily="18" charset="0"/>
                <a:cs typeface="Times New Roman" pitchFamily="18" charset="0"/>
              </a:rPr>
              <a:t> </a:t>
            </a:r>
          </a:p>
          <a:p>
            <a:pPr algn="ctr"/>
            <a:r>
              <a:rPr lang="en-US" sz="3200" b="1" dirty="0" smtClean="0">
                <a:solidFill>
                  <a:srgbClr val="002060"/>
                </a:solidFill>
                <a:latin typeface="Times New Roman" pitchFamily="18" charset="0"/>
                <a:cs typeface="Times New Roman" pitchFamily="18" charset="0"/>
              </a:rPr>
              <a:t> </a:t>
            </a:r>
            <a:r>
              <a:rPr lang="en-IN" sz="3200" b="1" dirty="0" smtClean="0">
                <a:solidFill>
                  <a:srgbClr val="002060"/>
                </a:solidFill>
                <a:latin typeface="Times New Roman" pitchFamily="18" charset="0"/>
                <a:cs typeface="Times New Roman" pitchFamily="18" charset="0"/>
              </a:rPr>
              <a:t>Electrical Instruments</a:t>
            </a:r>
            <a:endParaRPr lang="en-US" sz="3200" b="1" dirty="0" smtClean="0">
              <a:solidFill>
                <a:srgbClr val="002060"/>
              </a:solidFill>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 Essentials of an Instrument, Permanent Magnet Moving Coil (PMMC) Instruments, voltmeter, ammeter, Ohmmeter, Meter Sensitivity (Ohms Per-Volt Rating); Loading Effect; Multimeter; Cathode Ray Oscilloscope: Construction, Working and Applications. Function Generators </a:t>
            </a:r>
            <a:r>
              <a:rPr lang="en-US" b="1" dirty="0" smtClean="0">
                <a:latin typeface="Times New Roman" pitchFamily="18" charset="0"/>
                <a:cs typeface="Times New Roman" pitchFamily="18" charset="0"/>
              </a:rPr>
              <a:t>)</a:t>
            </a:r>
          </a:p>
          <a:p>
            <a:pPr algn="ctr"/>
            <a:r>
              <a:rPr lang="en-US" sz="3200" b="1" dirty="0" smtClean="0">
                <a:solidFill>
                  <a:srgbClr val="002060"/>
                </a:solidFill>
                <a:latin typeface="Times New Roman" pitchFamily="18" charset="0"/>
                <a:cs typeface="Times New Roman" pitchFamily="18" charset="0"/>
              </a:rPr>
              <a:t> 	</a:t>
            </a:r>
          </a:p>
          <a:p>
            <a:pPr algn="ctr"/>
            <a:r>
              <a:rPr lang="en-US" sz="3200" b="1" dirty="0" smtClean="0">
                <a:solidFill>
                  <a:srgbClr val="002060"/>
                </a:solidFill>
                <a:latin typeface="Times New Roman" pitchFamily="18" charset="0"/>
                <a:cs typeface="Times New Roman" pitchFamily="18" charset="0"/>
              </a:rPr>
              <a:t>Lecture-3</a:t>
            </a:r>
            <a:endParaRPr lang="en-IN" sz="3200" dirty="0"/>
          </a:p>
        </p:txBody>
      </p:sp>
      <p:sp>
        <p:nvSpPr>
          <p:cNvPr id="6" name="Slide Number Placeholder 5"/>
          <p:cNvSpPr>
            <a:spLocks noGrp="1"/>
          </p:cNvSpPr>
          <p:nvPr>
            <p:ph type="sldNum" sz="quarter" idx="12"/>
          </p:nvPr>
        </p:nvSpPr>
        <p:spPr/>
        <p:txBody>
          <a:bodyPr/>
          <a:lstStyle/>
          <a:p>
            <a:fld id="{82719EA5-ABF4-4BC8-A8A1-D84CC8E41D0A}" type="slidenum">
              <a:rPr lang="en-US" smtClean="0"/>
              <a:pPr/>
              <a:t>1</a:t>
            </a:fld>
            <a:endParaRPr lang="en-US"/>
          </a:p>
        </p:txBody>
      </p:sp>
      <p:sp>
        <p:nvSpPr>
          <p:cNvPr id="7" name="TextBox 4"/>
          <p:cNvSpPr txBox="1"/>
          <p:nvPr/>
        </p:nvSpPr>
        <p:spPr>
          <a:xfrm>
            <a:off x="3657600" y="5562600"/>
            <a:ext cx="48211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002060"/>
                </a:solidFill>
              </a:rPr>
              <a:t>Dr. Abhishek Kashyap</a:t>
            </a:r>
          </a:p>
          <a:p>
            <a:r>
              <a:rPr lang="en-US" b="1" dirty="0" smtClean="0">
                <a:solidFill>
                  <a:srgbClr val="002060"/>
                </a:solidFill>
              </a:rPr>
              <a:t>Assistant Professor (Senior Grade, JIIT Noida)</a:t>
            </a:r>
            <a:endParaRPr lang="en-IN"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10</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838200"/>
            <a:ext cx="2228687" cy="400110"/>
          </a:xfrm>
          <a:prstGeom prst="rect">
            <a:avLst/>
          </a:prstGeom>
        </p:spPr>
        <p:txBody>
          <a:bodyPr wrap="none">
            <a:spAutoFit/>
          </a:bodyPr>
          <a:lstStyle/>
          <a:p>
            <a:r>
              <a:rPr lang="en-IN" sz="2000" b="1" dirty="0" smtClean="0">
                <a:latin typeface="Times New Roman" pitchFamily="18" charset="0"/>
                <a:cs typeface="Times New Roman" pitchFamily="18" charset="0"/>
              </a:rPr>
              <a:t>Deflecting torque:</a:t>
            </a:r>
            <a:endParaRPr lang="en-IN" sz="2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5029200" y="762000"/>
            <a:ext cx="3886200" cy="4143375"/>
          </a:xfrm>
          <a:prstGeom prst="rect">
            <a:avLst/>
          </a:prstGeom>
          <a:noFill/>
          <a:ln w="9525">
            <a:noFill/>
            <a:miter lim="800000"/>
            <a:headEnd/>
            <a:tailEnd/>
          </a:ln>
        </p:spPr>
      </p:pic>
      <p:sp>
        <p:nvSpPr>
          <p:cNvPr id="6" name="Rectangle 5"/>
          <p:cNvSpPr/>
          <p:nvPr/>
        </p:nvSpPr>
        <p:spPr>
          <a:xfrm>
            <a:off x="304800" y="1371600"/>
            <a:ext cx="4572000" cy="2862322"/>
          </a:xfrm>
          <a:prstGeom prst="rect">
            <a:avLst/>
          </a:prstGeom>
        </p:spPr>
        <p:txBody>
          <a:bodyPr>
            <a:spAutoFit/>
          </a:bodyPr>
          <a:lstStyle/>
          <a:p>
            <a:pPr marL="342900" indent="-342900">
              <a:buFont typeface="Arial" pitchFamily="34" charset="0"/>
              <a:buChar char="•"/>
            </a:pPr>
            <a:r>
              <a:rPr lang="en-IN" b="1" dirty="0" smtClean="0">
                <a:latin typeface="Times New Roman" pitchFamily="18" charset="0"/>
                <a:cs typeface="Times New Roman" pitchFamily="18" charset="0"/>
              </a:rPr>
              <a:t>The magnetic field in the air gap is radial due to the presence of soft-iron core.</a:t>
            </a:r>
          </a:p>
          <a:p>
            <a:pPr marL="342900" indent="-342900">
              <a:buFont typeface="Arial" pitchFamily="34" charset="0"/>
              <a:buChar char="•"/>
            </a:pPr>
            <a:r>
              <a:rPr lang="en-IN" b="1" dirty="0" smtClean="0">
                <a:latin typeface="Times New Roman" pitchFamily="18" charset="0"/>
                <a:cs typeface="Times New Roman" pitchFamily="18" charset="0"/>
              </a:rPr>
              <a:t>This means that conductors of the coil will always move at right angles to the field.</a:t>
            </a:r>
          </a:p>
          <a:p>
            <a:pPr marL="342900" indent="-342900">
              <a:buFont typeface="Arial" pitchFamily="34" charset="0"/>
              <a:buChar char="•"/>
            </a:pPr>
            <a:r>
              <a:rPr lang="en-IN" b="1" dirty="0" smtClean="0">
                <a:latin typeface="Times New Roman" pitchFamily="18" charset="0"/>
                <a:cs typeface="Times New Roman" pitchFamily="18" charset="0"/>
              </a:rPr>
              <a:t>When current is passed through the coil, forces act on its both sides which produce the deflecting torque.</a:t>
            </a:r>
          </a:p>
          <a:p>
            <a:pPr marL="342900" indent="-342900">
              <a:buFont typeface="Arial" pitchFamily="34" charset="0"/>
              <a:buChar char="•"/>
            </a:pPr>
            <a:endParaRPr lang="en-IN" b="1" dirty="0" smtClean="0">
              <a:latin typeface="Times New Roman" pitchFamily="18" charset="0"/>
              <a:cs typeface="Times New Roman" pitchFamily="18" charset="0"/>
            </a:endParaRPr>
          </a:p>
          <a:p>
            <a:pPr marL="342900" indent="-342900"/>
            <a:r>
              <a:rPr lang="en-IN" b="1" dirty="0" smtClean="0">
                <a:latin typeface="Times New Roman" pitchFamily="18" charset="0"/>
                <a:cs typeface="Times New Roman" pitchFamily="18" charset="0"/>
              </a:rPr>
              <a:t>Referring to Fig., let,</a:t>
            </a:r>
            <a:endParaRPr lang="en-IN" b="1" dirty="0">
              <a:latin typeface="Times New Roman" pitchFamily="18" charset="0"/>
              <a:cs typeface="Times New Roman" pitchFamily="18" charset="0"/>
            </a:endParaRPr>
          </a:p>
        </p:txBody>
      </p:sp>
      <p:sp>
        <p:nvSpPr>
          <p:cNvPr id="7" name="Rectangle 6"/>
          <p:cNvSpPr/>
          <p:nvPr/>
        </p:nvSpPr>
        <p:spPr>
          <a:xfrm>
            <a:off x="685800" y="4419600"/>
            <a:ext cx="4572000" cy="1200329"/>
          </a:xfrm>
          <a:prstGeom prst="rect">
            <a:avLst/>
          </a:prstGeom>
        </p:spPr>
        <p:txBody>
          <a:bodyPr>
            <a:spAutoFit/>
          </a:bodyPr>
          <a:lstStyle/>
          <a:p>
            <a:r>
              <a:rPr lang="en-IN" b="1" i="1" dirty="0" smtClean="0">
                <a:latin typeface="Times New Roman" pitchFamily="18" charset="0"/>
                <a:cs typeface="Times New Roman" pitchFamily="18" charset="0"/>
              </a:rPr>
              <a:t>B  =  flux density in Wb/m</a:t>
            </a:r>
            <a:r>
              <a:rPr lang="en-IN" b="1" i="1" baseline="30000" dirty="0" smtClean="0">
                <a:latin typeface="Times New Roman" pitchFamily="18" charset="0"/>
                <a:cs typeface="Times New Roman" pitchFamily="18" charset="0"/>
              </a:rPr>
              <a:t>2</a:t>
            </a:r>
          </a:p>
          <a:p>
            <a:r>
              <a:rPr lang="en-IN" b="1" i="1" dirty="0" smtClean="0">
                <a:latin typeface="Times New Roman" pitchFamily="18" charset="0"/>
                <a:cs typeface="Times New Roman" pitchFamily="18" charset="0"/>
              </a:rPr>
              <a:t>l   =  length or depth of coil in m</a:t>
            </a:r>
          </a:p>
          <a:p>
            <a:r>
              <a:rPr lang="en-IN" b="1" i="1" dirty="0" smtClean="0">
                <a:latin typeface="Times New Roman" pitchFamily="18" charset="0"/>
                <a:cs typeface="Times New Roman" pitchFamily="18" charset="0"/>
              </a:rPr>
              <a:t>b  =  breadth of coil in m</a:t>
            </a:r>
          </a:p>
          <a:p>
            <a:r>
              <a:rPr lang="en-IN" b="1" i="1" dirty="0" smtClean="0">
                <a:latin typeface="Times New Roman" pitchFamily="18" charset="0"/>
                <a:cs typeface="Times New Roman" pitchFamily="18" charset="0"/>
              </a:rPr>
              <a:t>N  =  No. of turns in the coil</a:t>
            </a:r>
            <a:endParaRPr lang="en-IN"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11</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685800"/>
            <a:ext cx="2228687" cy="400110"/>
          </a:xfrm>
          <a:prstGeom prst="rect">
            <a:avLst/>
          </a:prstGeom>
        </p:spPr>
        <p:txBody>
          <a:bodyPr wrap="none">
            <a:spAutoFit/>
          </a:bodyPr>
          <a:lstStyle/>
          <a:p>
            <a:r>
              <a:rPr lang="en-IN" sz="2000" b="1" dirty="0" smtClean="0">
                <a:latin typeface="Times New Roman" pitchFamily="18" charset="0"/>
                <a:cs typeface="Times New Roman" pitchFamily="18" charset="0"/>
              </a:rPr>
              <a:t>Deflecting torque:</a:t>
            </a:r>
            <a:endParaRPr lang="en-IN" sz="2000" dirty="0">
              <a:latin typeface="Times New Roman" pitchFamily="18" charset="0"/>
              <a:cs typeface="Times New Roman" pitchFamily="18" charset="0"/>
            </a:endParaRPr>
          </a:p>
        </p:txBody>
      </p:sp>
      <p:sp>
        <p:nvSpPr>
          <p:cNvPr id="5" name="Rectangle 4"/>
          <p:cNvSpPr/>
          <p:nvPr/>
        </p:nvSpPr>
        <p:spPr>
          <a:xfrm>
            <a:off x="457200" y="1149489"/>
            <a:ext cx="8229600" cy="4613058"/>
          </a:xfrm>
          <a:prstGeom prst="rect">
            <a:avLst/>
          </a:prstGeom>
        </p:spPr>
        <p:txBody>
          <a:bodyPr wrap="square">
            <a:spAutoFit/>
          </a:bodyPr>
          <a:lstStyle/>
          <a:p>
            <a:pPr>
              <a:lnSpc>
                <a:spcPct val="150000"/>
              </a:lnSpc>
            </a:pPr>
            <a:r>
              <a:rPr lang="en-IN" b="1" i="1" dirty="0" smtClean="0">
                <a:latin typeface="Times New Roman" pitchFamily="18" charset="0"/>
                <a:cs typeface="Times New Roman" pitchFamily="18" charset="0"/>
              </a:rPr>
              <a:t>If a current of I amperes flows in the coil, then force acting on each coil side is given by ;</a:t>
            </a:r>
          </a:p>
          <a:p>
            <a:pPr>
              <a:lnSpc>
                <a:spcPct val="150000"/>
              </a:lnSpc>
            </a:pPr>
            <a:r>
              <a:rPr lang="en-IN" b="1" i="1" dirty="0" smtClean="0">
                <a:latin typeface="Times New Roman" pitchFamily="18" charset="0"/>
                <a:cs typeface="Times New Roman" pitchFamily="18" charset="0"/>
              </a:rPr>
              <a:t>             Force on each coil side, F = B I l N newtons</a:t>
            </a:r>
          </a:p>
          <a:p>
            <a:pPr>
              <a:lnSpc>
                <a:spcPct val="150000"/>
              </a:lnSpc>
            </a:pPr>
            <a:endParaRPr lang="en-IN" b="1" i="1" dirty="0" smtClean="0">
              <a:latin typeface="Times New Roman" pitchFamily="18" charset="0"/>
              <a:cs typeface="Times New Roman" pitchFamily="18" charset="0"/>
            </a:endParaRPr>
          </a:p>
          <a:p>
            <a:pPr>
              <a:lnSpc>
                <a:spcPct val="150000"/>
              </a:lnSpc>
            </a:pPr>
            <a:r>
              <a:rPr lang="en-IN" b="1" i="1" dirty="0" smtClean="0">
                <a:latin typeface="Times New Roman" pitchFamily="18" charset="0"/>
                <a:cs typeface="Times New Roman" pitchFamily="18" charset="0"/>
              </a:rPr>
              <a:t>            Deflecting torque, T</a:t>
            </a:r>
            <a:r>
              <a:rPr lang="en-IN" b="1" i="1" baseline="-25000" dirty="0" smtClean="0">
                <a:latin typeface="Times New Roman" pitchFamily="18" charset="0"/>
                <a:cs typeface="Times New Roman" pitchFamily="18" charset="0"/>
              </a:rPr>
              <a:t>d</a:t>
            </a:r>
            <a:r>
              <a:rPr lang="en-IN" b="1" i="1" dirty="0" smtClean="0">
                <a:latin typeface="Times New Roman" pitchFamily="18" charset="0"/>
                <a:cs typeface="Times New Roman" pitchFamily="18" charset="0"/>
              </a:rPr>
              <a:t> = Force × perpendicular distance</a:t>
            </a:r>
          </a:p>
          <a:p>
            <a:pPr>
              <a:lnSpc>
                <a:spcPct val="150000"/>
              </a:lnSpc>
            </a:pPr>
            <a:r>
              <a:rPr lang="pt-BR" b="1" i="1" dirty="0" smtClean="0">
                <a:latin typeface="Times New Roman" pitchFamily="18" charset="0"/>
                <a:cs typeface="Times New Roman" pitchFamily="18" charset="0"/>
              </a:rPr>
              <a:t>                                                = (B I l N) × b</a:t>
            </a:r>
          </a:p>
          <a:p>
            <a:pPr>
              <a:lnSpc>
                <a:spcPct val="150000"/>
              </a:lnSpc>
            </a:pPr>
            <a:endParaRPr lang="pt-BR" b="1" i="1" dirty="0" smtClean="0">
              <a:latin typeface="Times New Roman" pitchFamily="18" charset="0"/>
              <a:cs typeface="Times New Roman" pitchFamily="18" charset="0"/>
            </a:endParaRPr>
          </a:p>
          <a:p>
            <a:pPr>
              <a:lnSpc>
                <a:spcPct val="150000"/>
              </a:lnSpc>
            </a:pPr>
            <a:r>
              <a:rPr lang="en-IN" b="1"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   T</a:t>
            </a:r>
            <a:r>
              <a:rPr lang="en-IN" b="1" i="1" baseline="-25000" dirty="0" smtClean="0">
                <a:latin typeface="Times New Roman" pitchFamily="18" charset="0"/>
                <a:cs typeface="Times New Roman" pitchFamily="18" charset="0"/>
              </a:rPr>
              <a:t>d</a:t>
            </a:r>
            <a:r>
              <a:rPr lang="en-IN" b="1" i="1" dirty="0" smtClean="0">
                <a:latin typeface="Times New Roman" pitchFamily="18" charset="0"/>
                <a:cs typeface="Times New Roman" pitchFamily="18" charset="0"/>
              </a:rPr>
              <a:t> = B I N A </a:t>
            </a:r>
            <a:r>
              <a:rPr lang="en-IN" b="1" i="1" dirty="0" err="1" smtClean="0">
                <a:latin typeface="Times New Roman" pitchFamily="18" charset="0"/>
                <a:cs typeface="Times New Roman" pitchFamily="18" charset="0"/>
              </a:rPr>
              <a:t>newton</a:t>
            </a:r>
            <a:r>
              <a:rPr lang="en-IN" b="1" i="1" dirty="0" smtClean="0">
                <a:latin typeface="Times New Roman" pitchFamily="18" charset="0"/>
                <a:cs typeface="Times New Roman" pitchFamily="18" charset="0"/>
              </a:rPr>
              <a:t>-metre</a:t>
            </a:r>
          </a:p>
          <a:p>
            <a:pPr>
              <a:lnSpc>
                <a:spcPct val="150000"/>
              </a:lnSpc>
            </a:pPr>
            <a:r>
              <a:rPr lang="en-IN" b="1" i="1" dirty="0" smtClean="0">
                <a:latin typeface="Times New Roman" pitchFamily="18" charset="0"/>
                <a:cs typeface="Times New Roman" pitchFamily="18" charset="0"/>
              </a:rPr>
              <a:t>             </a:t>
            </a:r>
          </a:p>
          <a:p>
            <a:pPr>
              <a:lnSpc>
                <a:spcPct val="150000"/>
              </a:lnSpc>
            </a:pPr>
            <a:r>
              <a:rPr lang="en-IN" b="1" i="1" dirty="0" smtClean="0">
                <a:latin typeface="Times New Roman" pitchFamily="18" charset="0"/>
                <a:cs typeface="Times New Roman" pitchFamily="18" charset="0"/>
              </a:rPr>
              <a:t>           where A (= b × l) is the area of the coil in m</a:t>
            </a:r>
            <a:r>
              <a:rPr lang="en-IN" b="1" i="1" baseline="30000" dirty="0" smtClean="0">
                <a:latin typeface="Times New Roman" pitchFamily="18" charset="0"/>
                <a:cs typeface="Times New Roman" pitchFamily="18" charset="0"/>
              </a:rPr>
              <a:t>2</a:t>
            </a:r>
            <a:r>
              <a:rPr lang="en-IN" b="1" i="1" dirty="0" smtClean="0">
                <a:latin typeface="Times New Roman" pitchFamily="18" charset="0"/>
                <a:cs typeface="Times New Roman" pitchFamily="18" charset="0"/>
              </a:rPr>
              <a:t>.</a:t>
            </a:r>
          </a:p>
          <a:p>
            <a:pPr>
              <a:lnSpc>
                <a:spcPct val="150000"/>
              </a:lnSpc>
            </a:pPr>
            <a:endParaRPr lang="en-IN" b="1" i="1"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12</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685800"/>
            <a:ext cx="2228687" cy="400110"/>
          </a:xfrm>
          <a:prstGeom prst="rect">
            <a:avLst/>
          </a:prstGeom>
        </p:spPr>
        <p:txBody>
          <a:bodyPr wrap="none">
            <a:spAutoFit/>
          </a:bodyPr>
          <a:lstStyle/>
          <a:p>
            <a:r>
              <a:rPr lang="en-IN" sz="2000" b="1" dirty="0" smtClean="0">
                <a:latin typeface="Times New Roman" pitchFamily="18" charset="0"/>
                <a:cs typeface="Times New Roman" pitchFamily="18" charset="0"/>
              </a:rPr>
              <a:t>Deflecting torque:</a:t>
            </a:r>
            <a:endParaRPr lang="en-IN" sz="2000" dirty="0">
              <a:latin typeface="Times New Roman" pitchFamily="18" charset="0"/>
              <a:cs typeface="Times New Roman" pitchFamily="18" charset="0"/>
            </a:endParaRPr>
          </a:p>
        </p:txBody>
      </p:sp>
      <p:sp>
        <p:nvSpPr>
          <p:cNvPr id="5" name="Rectangle 4"/>
          <p:cNvSpPr/>
          <p:nvPr/>
        </p:nvSpPr>
        <p:spPr>
          <a:xfrm>
            <a:off x="457200" y="1149489"/>
            <a:ext cx="8229600" cy="3831818"/>
          </a:xfrm>
          <a:prstGeom prst="rect">
            <a:avLst/>
          </a:prstGeom>
        </p:spPr>
        <p:txBody>
          <a:bodyPr wrap="square">
            <a:spAutoFit/>
          </a:bodyPr>
          <a:lstStyle/>
          <a:p>
            <a:pPr>
              <a:lnSpc>
                <a:spcPct val="150000"/>
              </a:lnSpc>
            </a:pPr>
            <a:r>
              <a:rPr lang="en-IN" b="1" i="1" dirty="0" smtClean="0">
                <a:latin typeface="Times New Roman" pitchFamily="18" charset="0"/>
                <a:cs typeface="Times New Roman" pitchFamily="18" charset="0"/>
              </a:rPr>
              <a:t>Since the values of B, N and A are fixed,</a:t>
            </a:r>
          </a:p>
          <a:p>
            <a:pPr>
              <a:lnSpc>
                <a:spcPct val="150000"/>
              </a:lnSpc>
            </a:pPr>
            <a:r>
              <a:rPr lang="en-IN" b="1"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 T</a:t>
            </a:r>
            <a:r>
              <a:rPr lang="en-IN" b="1" i="1" baseline="-25000" dirty="0" smtClean="0">
                <a:latin typeface="Times New Roman" pitchFamily="18" charset="0"/>
                <a:cs typeface="Times New Roman" pitchFamily="18" charset="0"/>
              </a:rPr>
              <a:t>d</a:t>
            </a:r>
            <a:r>
              <a:rPr lang="en-IN" b="1" i="1" dirty="0" smtClean="0">
                <a:latin typeface="Times New Roman" pitchFamily="18" charset="0"/>
                <a:cs typeface="Times New Roman" pitchFamily="18" charset="0"/>
              </a:rPr>
              <a:t> ∝ I</a:t>
            </a:r>
          </a:p>
          <a:p>
            <a:pPr>
              <a:lnSpc>
                <a:spcPct val="150000"/>
              </a:lnSpc>
            </a:pPr>
            <a:endParaRPr lang="en-IN" b="1" i="1" dirty="0" smtClean="0">
              <a:latin typeface="Times New Roman" pitchFamily="18" charset="0"/>
              <a:cs typeface="Times New Roman" pitchFamily="18" charset="0"/>
            </a:endParaRPr>
          </a:p>
          <a:p>
            <a:pPr>
              <a:lnSpc>
                <a:spcPct val="150000"/>
              </a:lnSpc>
            </a:pPr>
            <a:r>
              <a:rPr lang="en-IN" b="1" i="1" dirty="0" smtClean="0">
                <a:latin typeface="Times New Roman" pitchFamily="18" charset="0"/>
                <a:cs typeface="Times New Roman" pitchFamily="18" charset="0"/>
              </a:rPr>
              <a:t>The instrument is spring-controlled so that           T</a:t>
            </a:r>
            <a:r>
              <a:rPr lang="en-IN" b="1" i="1" baseline="-25000" dirty="0" smtClean="0">
                <a:latin typeface="Times New Roman" pitchFamily="18" charset="0"/>
                <a:cs typeface="Times New Roman" pitchFamily="18" charset="0"/>
              </a:rPr>
              <a:t>C</a:t>
            </a:r>
            <a:r>
              <a:rPr lang="en-IN" b="1" i="1" dirty="0" smtClean="0">
                <a:latin typeface="Times New Roman" pitchFamily="18" charset="0"/>
                <a:cs typeface="Times New Roman" pitchFamily="18" charset="0"/>
              </a:rPr>
              <a:t> ∝ θ</a:t>
            </a:r>
          </a:p>
          <a:p>
            <a:pPr>
              <a:lnSpc>
                <a:spcPct val="150000"/>
              </a:lnSpc>
            </a:pPr>
            <a:endParaRPr lang="en-IN" b="1" i="1" dirty="0" smtClean="0">
              <a:latin typeface="Times New Roman" pitchFamily="18" charset="0"/>
              <a:cs typeface="Times New Roman" pitchFamily="18" charset="0"/>
            </a:endParaRPr>
          </a:p>
          <a:p>
            <a:pPr>
              <a:lnSpc>
                <a:spcPct val="150000"/>
              </a:lnSpc>
            </a:pPr>
            <a:r>
              <a:rPr lang="en-IN" b="1" i="1" dirty="0" smtClean="0">
                <a:latin typeface="Times New Roman" pitchFamily="18" charset="0"/>
                <a:cs typeface="Times New Roman" pitchFamily="18" charset="0"/>
              </a:rPr>
              <a:t>The pointer will come to rest at a position where    T</a:t>
            </a:r>
            <a:r>
              <a:rPr lang="en-IN" b="1" i="1" baseline="-25000" dirty="0" smtClean="0">
                <a:latin typeface="Times New Roman" pitchFamily="18" charset="0"/>
                <a:cs typeface="Times New Roman" pitchFamily="18" charset="0"/>
              </a:rPr>
              <a:t>d</a:t>
            </a:r>
            <a:r>
              <a:rPr lang="en-IN" b="1" i="1" dirty="0" smtClean="0">
                <a:latin typeface="Times New Roman" pitchFamily="18" charset="0"/>
                <a:cs typeface="Times New Roman" pitchFamily="18" charset="0"/>
              </a:rPr>
              <a:t> = T</a:t>
            </a:r>
            <a:r>
              <a:rPr lang="en-IN" b="1" i="1" baseline="-25000" dirty="0" smtClean="0">
                <a:latin typeface="Times New Roman" pitchFamily="18" charset="0"/>
                <a:cs typeface="Times New Roman" pitchFamily="18" charset="0"/>
              </a:rPr>
              <a:t>C</a:t>
            </a:r>
            <a:endParaRPr lang="en-IN" b="1" i="1" dirty="0" smtClean="0">
              <a:latin typeface="Times New Roman" pitchFamily="18" charset="0"/>
              <a:cs typeface="Times New Roman" pitchFamily="18" charset="0"/>
            </a:endParaRPr>
          </a:p>
          <a:p>
            <a:pPr>
              <a:lnSpc>
                <a:spcPct val="150000"/>
              </a:lnSpc>
            </a:pPr>
            <a:endParaRPr lang="en-US" b="1" i="1" dirty="0" smtClean="0">
              <a:latin typeface="Times New Roman" pitchFamily="18" charset="0"/>
              <a:cs typeface="Times New Roman" pitchFamily="18" charset="0"/>
            </a:endParaRPr>
          </a:p>
          <a:p>
            <a:pPr>
              <a:lnSpc>
                <a:spcPct val="150000"/>
              </a:lnSpc>
            </a:pPr>
            <a:r>
              <a:rPr lang="en-US" b="1" i="1" dirty="0" smtClean="0">
                <a:latin typeface="Times New Roman" pitchFamily="18" charset="0"/>
                <a:cs typeface="Times New Roman" pitchFamily="18" charset="0"/>
              </a:rPr>
              <a:t>			</a:t>
            </a:r>
            <a:r>
              <a:rPr lang="el-GR"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l-GR" b="1" i="1" dirty="0" smtClean="0">
                <a:latin typeface="Times New Roman" pitchFamily="18" charset="0"/>
                <a:cs typeface="Times New Roman" pitchFamily="18" charset="0"/>
              </a:rPr>
              <a:t> θ ∝ </a:t>
            </a:r>
            <a:r>
              <a:rPr lang="en-IN" b="1" i="1" dirty="0" smtClean="0">
                <a:latin typeface="Times New Roman" pitchFamily="18" charset="0"/>
                <a:cs typeface="Times New Roman" pitchFamily="18" charset="0"/>
              </a:rPr>
              <a:t>I</a:t>
            </a:r>
          </a:p>
          <a:p>
            <a:pPr>
              <a:lnSpc>
                <a:spcPct val="150000"/>
              </a:lnSpc>
            </a:pPr>
            <a:r>
              <a:rPr lang="en-IN" b="1" i="1" dirty="0" smtClean="0">
                <a:latin typeface="Times New Roman" pitchFamily="18" charset="0"/>
                <a:cs typeface="Times New Roman" pitchFamily="18" charset="0"/>
              </a:rPr>
              <a:t>Thus, the deflection is directly proportional to the operating current.</a:t>
            </a:r>
            <a:endParaRPr lang="en-IN" b="1" i="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13</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381000" y="914400"/>
            <a:ext cx="8534400" cy="4243726"/>
          </a:xfrm>
          <a:prstGeom prst="rect">
            <a:avLst/>
          </a:prstGeom>
        </p:spPr>
        <p:txBody>
          <a:bodyPr wrap="square">
            <a:spAutoFit/>
          </a:bodyPr>
          <a:lstStyle/>
          <a:p>
            <a:pPr marL="342900" indent="-342900">
              <a:lnSpc>
                <a:spcPct val="150000"/>
              </a:lnSpc>
            </a:pPr>
            <a:r>
              <a:rPr lang="en-IN" sz="2000" b="1" dirty="0" smtClean="0">
                <a:latin typeface="Times New Roman" pitchFamily="18" charset="0"/>
                <a:cs typeface="Times New Roman" pitchFamily="18" charset="0"/>
              </a:rPr>
              <a:t>Advantages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Uniform scale i.e., evenly divided scale.</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Very effective eddy current damping because the aluminium former moves in an intense magnetic field of the permanent magnet.</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High efficiency as it requires very little power for its operation.</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No hysteresis loss as the magnetic flux is practically constant.</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External stray fields have little effect on the readings as the operating magnetic field is very strong.</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Very accurate and reliable.</a:t>
            </a:r>
          </a:p>
          <a:p>
            <a:pPr marL="342900" indent="-342900">
              <a:lnSpc>
                <a:spcPct val="150000"/>
              </a:lnSpc>
            </a:pPr>
            <a:endParaRPr lang="en-IN" b="1"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14</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381000" y="914400"/>
            <a:ext cx="8534400" cy="2997231"/>
          </a:xfrm>
          <a:prstGeom prst="rect">
            <a:avLst/>
          </a:prstGeom>
        </p:spPr>
        <p:txBody>
          <a:bodyPr wrap="square">
            <a:spAutoFit/>
          </a:bodyPr>
          <a:lstStyle/>
          <a:p>
            <a:pPr marL="342900" indent="-342900">
              <a:lnSpc>
                <a:spcPct val="150000"/>
              </a:lnSpc>
            </a:pPr>
            <a:endParaRPr lang="en-IN" b="1" dirty="0" smtClean="0">
              <a:latin typeface="Times New Roman" pitchFamily="18" charset="0"/>
              <a:cs typeface="Times New Roman" pitchFamily="18" charset="0"/>
            </a:endParaRPr>
          </a:p>
          <a:p>
            <a:pPr marL="342900" indent="-342900">
              <a:lnSpc>
                <a:spcPct val="150000"/>
              </a:lnSpc>
            </a:pPr>
            <a:r>
              <a:rPr lang="en-IN" sz="2000" b="1" dirty="0" smtClean="0">
                <a:latin typeface="Times New Roman" pitchFamily="18" charset="0"/>
                <a:cs typeface="Times New Roman" pitchFamily="18" charset="0"/>
              </a:rPr>
              <a:t>Disadvantages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Such instruments cannot be used for </a:t>
            </a:r>
            <a:r>
              <a:rPr lang="en-IN" b="1" dirty="0" err="1" smtClean="0">
                <a:latin typeface="Times New Roman" pitchFamily="18" charset="0"/>
                <a:cs typeface="Times New Roman" pitchFamily="18" charset="0"/>
              </a:rPr>
              <a:t>a.c</a:t>
            </a:r>
            <a:r>
              <a:rPr lang="en-IN" b="1" dirty="0" smtClean="0">
                <a:latin typeface="Times New Roman" pitchFamily="18" charset="0"/>
                <a:cs typeface="Times New Roman" pitchFamily="18" charset="0"/>
              </a:rPr>
              <a:t>. measurements.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About 50% more expensive than moving-iron instruments because of their accurate design.</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Some errors are caused due to variations (with time or temperature) either in the strength of permanent magnet or in the control springs.</a:t>
            </a:r>
            <a:endParaRPr lang="en-IN"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15</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838200"/>
            <a:ext cx="1946367" cy="461665"/>
          </a:xfrm>
          <a:prstGeom prst="rect">
            <a:avLst/>
          </a:prstGeom>
        </p:spPr>
        <p:txBody>
          <a:bodyPr wrap="none">
            <a:spAutoFit/>
          </a:bodyPr>
          <a:lstStyle/>
          <a:p>
            <a:r>
              <a:rPr lang="en-IN" sz="2400" b="1" dirty="0" smtClean="0">
                <a:latin typeface="Times New Roman" pitchFamily="18" charset="0"/>
                <a:cs typeface="Times New Roman" pitchFamily="18" charset="0"/>
              </a:rPr>
              <a:t>Applications:</a:t>
            </a:r>
            <a:endParaRPr lang="en-IN" sz="2400" dirty="0">
              <a:latin typeface="Times New Roman" pitchFamily="18" charset="0"/>
              <a:cs typeface="Times New Roman" pitchFamily="18" charset="0"/>
            </a:endParaRPr>
          </a:p>
        </p:txBody>
      </p:sp>
      <p:sp>
        <p:nvSpPr>
          <p:cNvPr id="5" name="Rectangle 4"/>
          <p:cNvSpPr/>
          <p:nvPr/>
        </p:nvSpPr>
        <p:spPr>
          <a:xfrm>
            <a:off x="609600" y="1447800"/>
            <a:ext cx="8077200" cy="3924151"/>
          </a:xfrm>
          <a:prstGeom prst="rect">
            <a:avLst/>
          </a:prstGeom>
        </p:spPr>
        <p:txBody>
          <a:bodyPr wrap="square">
            <a:spAutoFit/>
          </a:bodyPr>
          <a:lstStyle/>
          <a:p>
            <a:pPr marL="342900" indent="-342900">
              <a:lnSpc>
                <a:spcPct val="150000"/>
              </a:lnSpc>
            </a:pPr>
            <a:r>
              <a:rPr lang="en-IN" b="1" dirty="0" smtClean="0">
                <a:latin typeface="Times New Roman" pitchFamily="18" charset="0"/>
                <a:cs typeface="Times New Roman" pitchFamily="18" charset="0"/>
              </a:rPr>
              <a:t>Permanent-magnet moving coil instruments are acknowledged to be the best type for all </a:t>
            </a:r>
            <a:r>
              <a:rPr lang="en-IN" b="1" dirty="0" err="1" smtClean="0">
                <a:latin typeface="Times New Roman" pitchFamily="18" charset="0"/>
                <a:cs typeface="Times New Roman" pitchFamily="18" charset="0"/>
              </a:rPr>
              <a:t>d.c</a:t>
            </a:r>
            <a:r>
              <a:rPr lang="en-IN" b="1" dirty="0" smtClean="0">
                <a:latin typeface="Times New Roman" pitchFamily="18" charset="0"/>
                <a:cs typeface="Times New Roman" pitchFamily="18" charset="0"/>
              </a:rPr>
              <a:t>. measurements. They are very sensitive and maintain a high degree of accuracy over long periods.</a:t>
            </a:r>
          </a:p>
          <a:p>
            <a:pPr marL="342900" indent="-342900">
              <a:lnSpc>
                <a:spcPct val="150000"/>
              </a:lnSpc>
              <a:buFont typeface="Wingdings" pitchFamily="2" charset="2"/>
              <a:buChar char="ü"/>
            </a:pPr>
            <a:endParaRPr lang="en-IN" sz="2000" b="1" i="1"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000" b="1" dirty="0" smtClean="0">
                <a:solidFill>
                  <a:srgbClr val="C00000"/>
                </a:solidFill>
                <a:latin typeface="Times New Roman" pitchFamily="18" charset="0"/>
                <a:cs typeface="Times New Roman" pitchFamily="18" charset="0"/>
              </a:rPr>
              <a:t>The chief applications of such instruments are :</a:t>
            </a:r>
          </a:p>
          <a:p>
            <a:pPr marL="800100" lvl="1" indent="-342900">
              <a:lnSpc>
                <a:spcPct val="150000"/>
              </a:lnSpc>
              <a:buFont typeface="+mj-lt"/>
              <a:buAutoNum type="arabicPeriod"/>
            </a:pPr>
            <a:r>
              <a:rPr lang="en-IN" b="1" dirty="0" smtClean="0">
                <a:latin typeface="Times New Roman" pitchFamily="18" charset="0"/>
                <a:cs typeface="Times New Roman" pitchFamily="18" charset="0"/>
              </a:rPr>
              <a:t>In the measurement of direct currents and voltages.</a:t>
            </a:r>
          </a:p>
          <a:p>
            <a:pPr marL="800100" lvl="1" indent="-342900">
              <a:lnSpc>
                <a:spcPct val="150000"/>
              </a:lnSpc>
              <a:buFont typeface="+mj-lt"/>
              <a:buAutoNum type="arabicPeriod"/>
            </a:pPr>
            <a:r>
              <a:rPr lang="en-IN" b="1" dirty="0" smtClean="0">
                <a:latin typeface="Times New Roman" pitchFamily="18" charset="0"/>
                <a:cs typeface="Times New Roman" pitchFamily="18" charset="0"/>
              </a:rPr>
              <a:t>In </a:t>
            </a:r>
            <a:r>
              <a:rPr lang="en-IN" b="1" dirty="0" err="1" smtClean="0">
                <a:latin typeface="Times New Roman" pitchFamily="18" charset="0"/>
                <a:cs typeface="Times New Roman" pitchFamily="18" charset="0"/>
              </a:rPr>
              <a:t>d.c</a:t>
            </a:r>
            <a:r>
              <a:rPr lang="en-IN" b="1" dirty="0" smtClean="0">
                <a:latin typeface="Times New Roman" pitchFamily="18" charset="0"/>
                <a:cs typeface="Times New Roman" pitchFamily="18" charset="0"/>
              </a:rPr>
              <a:t>. galvanometers to detect small currents.</a:t>
            </a:r>
          </a:p>
          <a:p>
            <a:pPr marL="800100" lvl="1" indent="-342900">
              <a:lnSpc>
                <a:spcPct val="150000"/>
              </a:lnSpc>
              <a:buFont typeface="+mj-lt"/>
              <a:buAutoNum type="arabicPeriod"/>
            </a:pPr>
            <a:r>
              <a:rPr lang="en-IN" b="1" dirty="0" smtClean="0">
                <a:latin typeface="Times New Roman" pitchFamily="18" charset="0"/>
                <a:cs typeface="Times New Roman" pitchFamily="18" charset="0"/>
              </a:rPr>
              <a:t>In ballistic galvanometers used mainly for measuring changes of magnetic flux linkages.</a:t>
            </a:r>
            <a:endParaRPr lang="en-IN"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16</a:t>
            </a:fld>
            <a:endParaRPr lang="en-US"/>
          </a:p>
        </p:txBody>
      </p:sp>
      <p:sp>
        <p:nvSpPr>
          <p:cNvPr id="3" name="Rectangle 2"/>
          <p:cNvSpPr/>
          <p:nvPr/>
        </p:nvSpPr>
        <p:spPr>
          <a:xfrm>
            <a:off x="3810000" y="87868"/>
            <a:ext cx="1346844" cy="461665"/>
          </a:xfrm>
          <a:prstGeom prst="rect">
            <a:avLst/>
          </a:prstGeom>
        </p:spPr>
        <p:txBody>
          <a:bodyPr wrap="none">
            <a:spAutoFit/>
          </a:bodyPr>
          <a:lstStyle/>
          <a:p>
            <a:r>
              <a:rPr lang="en-IN" sz="2400" b="1" dirty="0" smtClean="0">
                <a:latin typeface="Times New Roman" pitchFamily="18" charset="0"/>
                <a:cs typeface="Times New Roman" pitchFamily="18" charset="0"/>
              </a:rPr>
              <a:t>Example</a:t>
            </a:r>
            <a:endParaRPr lang="en-IN" sz="2400" b="1" dirty="0">
              <a:latin typeface="Times New Roman" pitchFamily="18" charset="0"/>
              <a:cs typeface="Times New Roman" pitchFamily="18" charset="0"/>
            </a:endParaRPr>
          </a:p>
        </p:txBody>
      </p:sp>
      <p:sp>
        <p:nvSpPr>
          <p:cNvPr id="4" name="Rectangle 3"/>
          <p:cNvSpPr/>
          <p:nvPr/>
        </p:nvSpPr>
        <p:spPr>
          <a:xfrm>
            <a:off x="457200" y="685800"/>
            <a:ext cx="8229600" cy="1938992"/>
          </a:xfrm>
          <a:prstGeom prst="rect">
            <a:avLst/>
          </a:prstGeom>
        </p:spPr>
        <p:txBody>
          <a:bodyPr wrap="square">
            <a:spAutoFit/>
          </a:bodyPr>
          <a:lstStyle/>
          <a:p>
            <a:pPr>
              <a:lnSpc>
                <a:spcPct val="150000"/>
              </a:lnSpc>
            </a:pPr>
            <a:r>
              <a:rPr lang="en-IN" sz="2000" b="1" dirty="0" smtClean="0">
                <a:latin typeface="Times New Roman" pitchFamily="18" charset="0"/>
                <a:cs typeface="Times New Roman" pitchFamily="18" charset="0"/>
              </a:rPr>
              <a:t>The resistance of a moving coil voltmeter is 12,000 </a:t>
            </a:r>
            <a:r>
              <a:rPr lang="el-GR" sz="2000" b="1" dirty="0" smtClean="0">
                <a:latin typeface="Times New Roman" pitchFamily="18" charset="0"/>
                <a:cs typeface="Times New Roman" pitchFamily="18" charset="0"/>
              </a:rPr>
              <a:t>Ω</a:t>
            </a:r>
            <a:r>
              <a:rPr lang="en-IN" sz="2000" b="1" dirty="0" smtClean="0">
                <a:latin typeface="Times New Roman" pitchFamily="18" charset="0"/>
                <a:cs typeface="Times New Roman" pitchFamily="18" charset="0"/>
              </a:rPr>
              <a:t>. The moving coil has 100 turns and is 4 cm long and 3 cm wide. The flux density in the air gap is 6 × 10</a:t>
            </a:r>
            <a:r>
              <a:rPr lang="en-IN" sz="2000" b="1" baseline="30000" dirty="0" smtClean="0">
                <a:latin typeface="Times New Roman" pitchFamily="18" charset="0"/>
                <a:cs typeface="Times New Roman" pitchFamily="18" charset="0"/>
              </a:rPr>
              <a:t>–2</a:t>
            </a:r>
            <a:r>
              <a:rPr lang="en-IN" sz="2000" b="1" dirty="0" smtClean="0">
                <a:latin typeface="Times New Roman" pitchFamily="18" charset="0"/>
                <a:cs typeface="Times New Roman" pitchFamily="18" charset="0"/>
              </a:rPr>
              <a:t> Wb/m</a:t>
            </a:r>
            <a:r>
              <a:rPr lang="en-IN" sz="2000" b="1" baseline="30000" dirty="0" smtClean="0">
                <a:latin typeface="Times New Roman" pitchFamily="18" charset="0"/>
                <a:cs typeface="Times New Roman" pitchFamily="18" charset="0"/>
              </a:rPr>
              <a:t>2</a:t>
            </a:r>
            <a:r>
              <a:rPr lang="en-IN" sz="2000" b="1" dirty="0" smtClean="0">
                <a:latin typeface="Times New Roman" pitchFamily="18" charset="0"/>
                <a:cs typeface="Times New Roman" pitchFamily="18" charset="0"/>
              </a:rPr>
              <a:t>. Find the deflection produced by 300 V if the spring control gives a deflection of one degree for a torque of 25 × 10</a:t>
            </a:r>
            <a:r>
              <a:rPr lang="en-IN" sz="2000" b="1" baseline="30000" dirty="0" smtClean="0">
                <a:latin typeface="Times New Roman" pitchFamily="18" charset="0"/>
                <a:cs typeface="Times New Roman" pitchFamily="18" charset="0"/>
              </a:rPr>
              <a:t>–7</a:t>
            </a:r>
            <a:r>
              <a:rPr lang="en-IN" sz="2000" b="1" dirty="0" smtClean="0">
                <a:latin typeface="Times New Roman" pitchFamily="18" charset="0"/>
                <a:cs typeface="Times New Roman" pitchFamily="18" charset="0"/>
              </a:rPr>
              <a:t> Nm.</a:t>
            </a:r>
            <a:endParaRPr lang="en-IN" sz="20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17</a:t>
            </a:fld>
            <a:endParaRPr lang="en-US"/>
          </a:p>
        </p:txBody>
      </p:sp>
      <p:sp>
        <p:nvSpPr>
          <p:cNvPr id="3" name="Rectangle 2"/>
          <p:cNvSpPr/>
          <p:nvPr/>
        </p:nvSpPr>
        <p:spPr>
          <a:xfrm>
            <a:off x="3810000" y="87868"/>
            <a:ext cx="1279517" cy="461665"/>
          </a:xfrm>
          <a:prstGeom prst="rect">
            <a:avLst/>
          </a:prstGeom>
        </p:spPr>
        <p:txBody>
          <a:bodyPr wrap="none">
            <a:spAutoFit/>
          </a:bodyPr>
          <a:lstStyle/>
          <a:p>
            <a:r>
              <a:rPr lang="en-IN" sz="2400" b="1" dirty="0" smtClean="0">
                <a:latin typeface="Times New Roman" pitchFamily="18" charset="0"/>
                <a:cs typeface="Times New Roman" pitchFamily="18" charset="0"/>
              </a:rPr>
              <a:t>Solution</a:t>
            </a:r>
            <a:endParaRPr lang="en-IN" sz="2400" b="1" dirty="0">
              <a:latin typeface="Times New Roman" pitchFamily="18" charset="0"/>
              <a:cs typeface="Times New Roman" pitchFamily="18" charset="0"/>
            </a:endParaRPr>
          </a:p>
        </p:txBody>
      </p:sp>
      <p:sp>
        <p:nvSpPr>
          <p:cNvPr id="4" name="Rectangle 3"/>
          <p:cNvSpPr/>
          <p:nvPr/>
        </p:nvSpPr>
        <p:spPr>
          <a:xfrm>
            <a:off x="914400" y="685800"/>
            <a:ext cx="7772400" cy="4093428"/>
          </a:xfrm>
          <a:prstGeom prst="rect">
            <a:avLst/>
          </a:prstGeom>
        </p:spPr>
        <p:txBody>
          <a:bodyPr wrap="square">
            <a:spAutoFit/>
          </a:bodyPr>
          <a:lstStyle/>
          <a:p>
            <a:r>
              <a:rPr lang="en-IN" sz="2000" b="1" i="1" dirty="0" smtClean="0">
                <a:latin typeface="Times New Roman" pitchFamily="18" charset="0"/>
                <a:cs typeface="Times New Roman" pitchFamily="18" charset="0"/>
              </a:rPr>
              <a:t>Applied voltage, V = </a:t>
            </a:r>
            <a:r>
              <a:rPr lang="en-IN" sz="2000" b="1" dirty="0" smtClean="0">
                <a:latin typeface="Times New Roman" pitchFamily="18" charset="0"/>
                <a:cs typeface="Times New Roman" pitchFamily="18" charset="0"/>
              </a:rPr>
              <a:t>300</a:t>
            </a:r>
            <a:r>
              <a:rPr lang="en-IN" sz="2000" b="1" i="1" dirty="0" smtClean="0">
                <a:latin typeface="Times New Roman" pitchFamily="18" charset="0"/>
                <a:cs typeface="Times New Roman" pitchFamily="18" charset="0"/>
              </a:rPr>
              <a:t> volts</a:t>
            </a:r>
          </a:p>
          <a:p>
            <a:r>
              <a:rPr lang="en-IN" sz="2000" b="1" i="1" dirty="0" smtClean="0">
                <a:latin typeface="Times New Roman" pitchFamily="18" charset="0"/>
                <a:cs typeface="Times New Roman" pitchFamily="18" charset="0"/>
              </a:rPr>
              <a:t>Resistance of voltmeter, R</a:t>
            </a:r>
            <a:r>
              <a:rPr lang="en-IN" sz="2000" b="1" i="1" baseline="-25000" dirty="0" smtClean="0">
                <a:latin typeface="Times New Roman" pitchFamily="18" charset="0"/>
                <a:cs typeface="Times New Roman" pitchFamily="18" charset="0"/>
              </a:rPr>
              <a:t>V</a:t>
            </a:r>
            <a:r>
              <a:rPr lang="en-IN" sz="2000" b="1" i="1" dirty="0" smtClean="0">
                <a:latin typeface="Times New Roman" pitchFamily="18" charset="0"/>
                <a:cs typeface="Times New Roman" pitchFamily="18" charset="0"/>
              </a:rPr>
              <a:t> = </a:t>
            </a:r>
            <a:r>
              <a:rPr lang="en-IN" sz="2000" b="1" dirty="0" smtClean="0">
                <a:latin typeface="Times New Roman" pitchFamily="18" charset="0"/>
                <a:cs typeface="Times New Roman" pitchFamily="18" charset="0"/>
              </a:rPr>
              <a:t>12,000</a:t>
            </a:r>
            <a:r>
              <a:rPr lang="en-IN" sz="2000" b="1" i="1" dirty="0" smtClean="0">
                <a:latin typeface="Times New Roman" pitchFamily="18" charset="0"/>
                <a:cs typeface="Times New Roman" pitchFamily="18" charset="0"/>
              </a:rPr>
              <a:t> </a:t>
            </a:r>
            <a:r>
              <a:rPr lang="el-GR" sz="2000" b="1" i="1" dirty="0" smtClean="0">
                <a:latin typeface="Times New Roman" pitchFamily="18" charset="0"/>
                <a:cs typeface="Times New Roman" pitchFamily="18" charset="0"/>
              </a:rPr>
              <a:t>Ω</a:t>
            </a:r>
            <a:endParaRPr lang="en-US" sz="2000" b="1" i="1" dirty="0" smtClean="0">
              <a:latin typeface="Times New Roman" pitchFamily="18" charset="0"/>
              <a:cs typeface="Times New Roman" pitchFamily="18" charset="0"/>
            </a:endParaRPr>
          </a:p>
          <a:p>
            <a:endParaRPr lang="en-IN" sz="2000" b="1" i="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a:t>
            </a:r>
            <a:r>
              <a:rPr lang="en-IN" sz="2000" b="1" i="1" dirty="0" smtClean="0">
                <a:latin typeface="Times New Roman" pitchFamily="18" charset="0"/>
                <a:cs typeface="Times New Roman" pitchFamily="18" charset="0"/>
              </a:rPr>
              <a:t> Current through coil, I = V </a:t>
            </a:r>
            <a:r>
              <a:rPr lang="en-IN" sz="2000" b="1" dirty="0" smtClean="0">
                <a:latin typeface="Times New Roman" pitchFamily="18" charset="0"/>
                <a:cs typeface="Times New Roman" pitchFamily="18" charset="0"/>
              </a:rPr>
              <a:t>/</a:t>
            </a:r>
            <a:r>
              <a:rPr lang="en-IN" sz="2000" b="1" i="1" dirty="0" smtClean="0">
                <a:latin typeface="Times New Roman" pitchFamily="18" charset="0"/>
                <a:cs typeface="Times New Roman" pitchFamily="18" charset="0"/>
              </a:rPr>
              <a:t> R</a:t>
            </a:r>
            <a:r>
              <a:rPr lang="en-IN" sz="2000" b="1" i="1" baseline="-25000" dirty="0" smtClean="0">
                <a:latin typeface="Times New Roman" pitchFamily="18" charset="0"/>
                <a:cs typeface="Times New Roman" pitchFamily="18" charset="0"/>
              </a:rPr>
              <a:t>V</a:t>
            </a:r>
            <a:r>
              <a:rPr lang="en-IN" sz="2000" b="1" i="1" dirty="0" smtClean="0">
                <a:latin typeface="Times New Roman" pitchFamily="18" charset="0"/>
                <a:cs typeface="Times New Roman" pitchFamily="18" charset="0"/>
              </a:rPr>
              <a:t> = </a:t>
            </a:r>
            <a:r>
              <a:rPr lang="en-IN" sz="2000" b="1" dirty="0" smtClean="0">
                <a:latin typeface="Times New Roman" pitchFamily="18" charset="0"/>
                <a:cs typeface="Times New Roman" pitchFamily="18" charset="0"/>
              </a:rPr>
              <a:t>300 / 12,000 = 0.025</a:t>
            </a:r>
            <a:r>
              <a:rPr lang="en-IN" sz="2000" b="1" i="1" dirty="0" smtClean="0">
                <a:latin typeface="Times New Roman" pitchFamily="18" charset="0"/>
                <a:cs typeface="Times New Roman" pitchFamily="18" charset="0"/>
              </a:rPr>
              <a:t> A</a:t>
            </a:r>
          </a:p>
          <a:p>
            <a:endParaRPr lang="en-IN" sz="2000" b="1" i="1"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Area of coil,     A </a:t>
            </a:r>
            <a:r>
              <a:rPr lang="en-IN" sz="2000" b="1" dirty="0" smtClean="0">
                <a:latin typeface="Times New Roman" pitchFamily="18" charset="0"/>
                <a:cs typeface="Times New Roman" pitchFamily="18" charset="0"/>
              </a:rPr>
              <a:t>= 0.04 × 0.03 = 12 × 10</a:t>
            </a:r>
            <a:r>
              <a:rPr lang="en-IN" sz="2000" b="1" baseline="30000" dirty="0" smtClean="0">
                <a:latin typeface="Times New Roman" pitchFamily="18" charset="0"/>
                <a:cs typeface="Times New Roman" pitchFamily="18" charset="0"/>
              </a:rPr>
              <a:t>–4</a:t>
            </a:r>
            <a:r>
              <a:rPr lang="en-IN" sz="2000" b="1" dirty="0" smtClean="0">
                <a:latin typeface="Times New Roman" pitchFamily="18" charset="0"/>
                <a:cs typeface="Times New Roman" pitchFamily="18" charset="0"/>
              </a:rPr>
              <a:t> m</a:t>
            </a:r>
            <a:r>
              <a:rPr lang="en-IN" sz="2000" b="1" baseline="30000" dirty="0" smtClean="0">
                <a:latin typeface="Times New Roman" pitchFamily="18" charset="0"/>
                <a:cs typeface="Times New Roman" pitchFamily="18" charset="0"/>
              </a:rPr>
              <a:t>2</a:t>
            </a:r>
          </a:p>
          <a:p>
            <a:endParaRPr lang="en-IN" sz="2000" b="1" i="1"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Deflecting torque, 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BINA  </a:t>
            </a:r>
            <a:r>
              <a:rPr lang="en-IN" sz="2000" b="1" dirty="0" smtClean="0">
                <a:latin typeface="Times New Roman" pitchFamily="18" charset="0"/>
                <a:cs typeface="Times New Roman" pitchFamily="18" charset="0"/>
              </a:rPr>
              <a:t>Nm</a:t>
            </a:r>
          </a:p>
          <a:p>
            <a:endParaRPr lang="en-IN" sz="2000" b="1" i="1"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Here,     B </a:t>
            </a:r>
            <a:r>
              <a:rPr lang="en-IN" sz="2000" b="1" dirty="0" smtClean="0">
                <a:latin typeface="Times New Roman" pitchFamily="18" charset="0"/>
                <a:cs typeface="Times New Roman" pitchFamily="18" charset="0"/>
              </a:rPr>
              <a:t>= 6 × 10</a:t>
            </a:r>
            <a:r>
              <a:rPr lang="en-IN" sz="2000" b="1" baseline="30000" dirty="0" smtClean="0">
                <a:latin typeface="Times New Roman" pitchFamily="18" charset="0"/>
                <a:cs typeface="Times New Roman" pitchFamily="18" charset="0"/>
              </a:rPr>
              <a:t>–2</a:t>
            </a:r>
            <a:r>
              <a:rPr lang="en-IN" sz="2000" b="1" dirty="0" smtClean="0">
                <a:latin typeface="Times New Roman" pitchFamily="18" charset="0"/>
                <a:cs typeface="Times New Roman" pitchFamily="18" charset="0"/>
              </a:rPr>
              <a:t> Wb/m</a:t>
            </a:r>
            <a:r>
              <a:rPr lang="en-IN" sz="2000" b="1" baseline="30000" dirty="0" smtClean="0">
                <a:latin typeface="Times New Roman" pitchFamily="18" charset="0"/>
                <a:cs typeface="Times New Roman" pitchFamily="18" charset="0"/>
              </a:rPr>
              <a:t>2</a:t>
            </a:r>
            <a:r>
              <a:rPr lang="en-IN" sz="2000" b="1" dirty="0" smtClean="0">
                <a:latin typeface="Times New Roman" pitchFamily="18" charset="0"/>
                <a:cs typeface="Times New Roman" pitchFamily="18" charset="0"/>
              </a:rPr>
              <a:t> ; </a:t>
            </a:r>
          </a:p>
          <a:p>
            <a:r>
              <a:rPr lang="en-IN" sz="2000" b="1" i="1" dirty="0" smtClean="0">
                <a:latin typeface="Times New Roman" pitchFamily="18" charset="0"/>
                <a:cs typeface="Times New Roman" pitchFamily="18" charset="0"/>
              </a:rPr>
              <a:t>	I </a:t>
            </a:r>
            <a:r>
              <a:rPr lang="en-IN" sz="2000" b="1" dirty="0" smtClean="0">
                <a:latin typeface="Times New Roman" pitchFamily="18" charset="0"/>
                <a:cs typeface="Times New Roman" pitchFamily="18" charset="0"/>
              </a:rPr>
              <a:t>= 0.025 A ;</a:t>
            </a:r>
            <a:r>
              <a:rPr lang="en-IN" sz="2000" b="1" i="1" dirty="0" smtClean="0">
                <a:latin typeface="Times New Roman" pitchFamily="18" charset="0"/>
                <a:cs typeface="Times New Roman" pitchFamily="18" charset="0"/>
              </a:rPr>
              <a:t> </a:t>
            </a:r>
          </a:p>
          <a:p>
            <a:r>
              <a:rPr lang="en-IN" sz="2000" b="1" i="1" dirty="0" smtClean="0">
                <a:latin typeface="Times New Roman" pitchFamily="18" charset="0"/>
                <a:cs typeface="Times New Roman" pitchFamily="18" charset="0"/>
              </a:rPr>
              <a:t>	N </a:t>
            </a:r>
            <a:r>
              <a:rPr lang="en-IN" sz="2000" b="1" dirty="0" smtClean="0">
                <a:latin typeface="Times New Roman" pitchFamily="18" charset="0"/>
                <a:cs typeface="Times New Roman" pitchFamily="18" charset="0"/>
              </a:rPr>
              <a:t>= 100 turns ; </a:t>
            </a:r>
          </a:p>
          <a:p>
            <a:r>
              <a:rPr lang="en-IN" sz="2000" b="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A</a:t>
            </a:r>
            <a:r>
              <a:rPr lang="en-IN" sz="2000" b="1" dirty="0" smtClean="0">
                <a:latin typeface="Times New Roman" pitchFamily="18" charset="0"/>
                <a:cs typeface="Times New Roman" pitchFamily="18" charset="0"/>
              </a:rPr>
              <a:t> = 12 × 10</a:t>
            </a:r>
            <a:r>
              <a:rPr lang="en-IN" sz="2000" b="1" baseline="30000" dirty="0" smtClean="0">
                <a:latin typeface="Times New Roman" pitchFamily="18" charset="0"/>
                <a:cs typeface="Times New Roman" pitchFamily="18" charset="0"/>
              </a:rPr>
              <a:t>–4</a:t>
            </a:r>
            <a:r>
              <a:rPr lang="en-IN" sz="2000" b="1" dirty="0" smtClean="0">
                <a:latin typeface="Times New Roman" pitchFamily="18" charset="0"/>
                <a:cs typeface="Times New Roman" pitchFamily="18" charset="0"/>
              </a:rPr>
              <a:t> m</a:t>
            </a:r>
            <a:r>
              <a:rPr lang="en-IN" sz="2000" b="1" baseline="30000" dirty="0" smtClean="0">
                <a:latin typeface="Times New Roman" pitchFamily="18" charset="0"/>
                <a:cs typeface="Times New Roman" pitchFamily="18" charset="0"/>
              </a:rPr>
              <a:t>2</a:t>
            </a:r>
            <a:endParaRPr lang="en-IN" sz="2000" b="1" baseline="30000" dirty="0">
              <a:latin typeface="Times New Roman" pitchFamily="18" charset="0"/>
              <a:cs typeface="Times New Roman" pitchFamily="18" charset="0"/>
            </a:endParaRPr>
          </a:p>
        </p:txBody>
      </p:sp>
      <p:sp>
        <p:nvSpPr>
          <p:cNvPr id="5" name="Rectangle 4"/>
          <p:cNvSpPr/>
          <p:nvPr/>
        </p:nvSpPr>
        <p:spPr>
          <a:xfrm>
            <a:off x="838200" y="5105400"/>
            <a:ext cx="7543800" cy="400110"/>
          </a:xfrm>
          <a:prstGeom prst="rect">
            <a:avLst/>
          </a:prstGeom>
        </p:spPr>
        <p:txBody>
          <a:bodyPr wrap="square">
            <a:spAutoFit/>
          </a:bodyPr>
          <a:lstStyle/>
          <a:p>
            <a:r>
              <a:rPr lang="nn-NO" sz="2000" b="1" i="1" dirty="0" smtClean="0">
                <a:latin typeface="Times New Roman" pitchFamily="18" charset="0"/>
                <a:cs typeface="Times New Roman" pitchFamily="18" charset="0"/>
              </a:rPr>
              <a:t>T</a:t>
            </a:r>
            <a:r>
              <a:rPr lang="nn-NO" sz="2000" b="1" i="1" baseline="-25000" dirty="0" smtClean="0">
                <a:latin typeface="Times New Roman" pitchFamily="18" charset="0"/>
                <a:cs typeface="Times New Roman" pitchFamily="18" charset="0"/>
              </a:rPr>
              <a:t>d</a:t>
            </a:r>
            <a:r>
              <a:rPr lang="nn-NO" sz="2000" b="1" dirty="0" smtClean="0">
                <a:latin typeface="Times New Roman" pitchFamily="18" charset="0"/>
                <a:cs typeface="Times New Roman" pitchFamily="18" charset="0"/>
              </a:rPr>
              <a:t> = 6 × 10</a:t>
            </a:r>
            <a:r>
              <a:rPr lang="nn-NO" sz="2000" b="1" baseline="30000" dirty="0" smtClean="0">
                <a:latin typeface="Times New Roman" pitchFamily="18" charset="0"/>
                <a:cs typeface="Times New Roman" pitchFamily="18" charset="0"/>
              </a:rPr>
              <a:t>–2</a:t>
            </a:r>
            <a:r>
              <a:rPr lang="nn-NO" sz="2000" b="1" dirty="0" smtClean="0">
                <a:latin typeface="Times New Roman" pitchFamily="18" charset="0"/>
                <a:cs typeface="Times New Roman" pitchFamily="18" charset="0"/>
              </a:rPr>
              <a:t> × 0.025 × 100 × 12 × 10</a:t>
            </a:r>
            <a:r>
              <a:rPr lang="nn-NO" sz="2000" b="1" baseline="30000" dirty="0" smtClean="0">
                <a:latin typeface="Times New Roman" pitchFamily="18" charset="0"/>
                <a:cs typeface="Times New Roman" pitchFamily="18" charset="0"/>
              </a:rPr>
              <a:t>–4</a:t>
            </a:r>
            <a:r>
              <a:rPr lang="nn-NO" sz="2000" b="1" dirty="0" smtClean="0">
                <a:latin typeface="Times New Roman" pitchFamily="18" charset="0"/>
                <a:cs typeface="Times New Roman" pitchFamily="18" charset="0"/>
              </a:rPr>
              <a:t> = 18 × 10</a:t>
            </a:r>
            <a:r>
              <a:rPr lang="nn-NO" sz="2000" b="1" baseline="30000" dirty="0" smtClean="0">
                <a:latin typeface="Times New Roman" pitchFamily="18" charset="0"/>
                <a:cs typeface="Times New Roman" pitchFamily="18" charset="0"/>
              </a:rPr>
              <a:t>–5</a:t>
            </a:r>
            <a:r>
              <a:rPr lang="nn-NO" sz="2000" b="1" dirty="0" smtClean="0">
                <a:latin typeface="Times New Roman" pitchFamily="18" charset="0"/>
                <a:cs typeface="Times New Roman" pitchFamily="18" charset="0"/>
              </a:rPr>
              <a:t> Nm</a:t>
            </a:r>
            <a:endParaRPr lang="en-IN" sz="20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18</a:t>
            </a:fld>
            <a:endParaRPr lang="en-US"/>
          </a:p>
        </p:txBody>
      </p:sp>
      <p:sp>
        <p:nvSpPr>
          <p:cNvPr id="3" name="Rectangle 2"/>
          <p:cNvSpPr/>
          <p:nvPr/>
        </p:nvSpPr>
        <p:spPr>
          <a:xfrm>
            <a:off x="3810000" y="87868"/>
            <a:ext cx="1279517" cy="461665"/>
          </a:xfrm>
          <a:prstGeom prst="rect">
            <a:avLst/>
          </a:prstGeom>
        </p:spPr>
        <p:txBody>
          <a:bodyPr wrap="none">
            <a:spAutoFit/>
          </a:bodyPr>
          <a:lstStyle/>
          <a:p>
            <a:r>
              <a:rPr lang="en-IN" sz="2400" b="1" dirty="0" smtClean="0">
                <a:latin typeface="Times New Roman" pitchFamily="18" charset="0"/>
                <a:cs typeface="Times New Roman" pitchFamily="18" charset="0"/>
              </a:rPr>
              <a:t>Solution</a:t>
            </a:r>
            <a:endParaRPr lang="en-IN" sz="2400" b="1" dirty="0">
              <a:latin typeface="Times New Roman" pitchFamily="18" charset="0"/>
              <a:cs typeface="Times New Roman" pitchFamily="18" charset="0"/>
            </a:endParaRPr>
          </a:p>
        </p:txBody>
      </p:sp>
      <p:sp>
        <p:nvSpPr>
          <p:cNvPr id="4" name="Rectangle 3"/>
          <p:cNvSpPr/>
          <p:nvPr/>
        </p:nvSpPr>
        <p:spPr>
          <a:xfrm>
            <a:off x="762000" y="1443841"/>
            <a:ext cx="7696200" cy="1938992"/>
          </a:xfrm>
          <a:prstGeom prst="rect">
            <a:avLst/>
          </a:prstGeom>
        </p:spPr>
        <p:txBody>
          <a:bodyPr wrap="square">
            <a:spAutoFit/>
          </a:bodyPr>
          <a:lstStyle/>
          <a:p>
            <a:r>
              <a:rPr lang="en-IN" sz="2000" b="1" i="1" dirty="0" smtClean="0">
                <a:latin typeface="Times New Roman" pitchFamily="18" charset="0"/>
                <a:cs typeface="Times New Roman" pitchFamily="18" charset="0"/>
              </a:rPr>
              <a:t>If </a:t>
            </a:r>
            <a:r>
              <a:rPr lang="el-GR" sz="2000" b="1" i="1" dirty="0" smtClean="0">
                <a:latin typeface="Times New Roman" pitchFamily="18" charset="0"/>
                <a:cs typeface="Times New Roman" pitchFamily="18" charset="0"/>
              </a:rPr>
              <a:t>θ</a:t>
            </a:r>
            <a:r>
              <a:rPr lang="en-IN" sz="2000" b="1" i="1" dirty="0" smtClean="0">
                <a:latin typeface="Times New Roman" pitchFamily="18" charset="0"/>
                <a:cs typeface="Times New Roman" pitchFamily="18" charset="0"/>
              </a:rPr>
              <a:t> is the deflection, then controlling torque T</a:t>
            </a:r>
            <a:r>
              <a:rPr lang="en-IN" sz="2000" b="1" i="1" baseline="-25000" dirty="0" smtClean="0">
                <a:latin typeface="Times New Roman" pitchFamily="18" charset="0"/>
                <a:cs typeface="Times New Roman" pitchFamily="18" charset="0"/>
              </a:rPr>
              <a:t>C  </a:t>
            </a:r>
            <a:r>
              <a:rPr lang="en-IN" sz="2000" b="1" i="1" dirty="0" smtClean="0">
                <a:latin typeface="Times New Roman" pitchFamily="18" charset="0"/>
                <a:cs typeface="Times New Roman" pitchFamily="18" charset="0"/>
              </a:rPr>
              <a:t>is</a:t>
            </a:r>
          </a:p>
          <a:p>
            <a:endParaRPr lang="en-IN" sz="2000" b="1" i="1"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                                T</a:t>
            </a:r>
            <a:r>
              <a:rPr lang="en-IN" sz="2000" b="1" i="1" baseline="-25000" dirty="0" smtClean="0">
                <a:latin typeface="Times New Roman" pitchFamily="18" charset="0"/>
                <a:cs typeface="Times New Roman" pitchFamily="18" charset="0"/>
              </a:rPr>
              <a:t>C</a:t>
            </a:r>
            <a:r>
              <a:rPr lang="en-IN" sz="2000" b="1" i="1" dirty="0" smtClean="0">
                <a:latin typeface="Times New Roman" pitchFamily="18" charset="0"/>
                <a:cs typeface="Times New Roman" pitchFamily="18" charset="0"/>
              </a:rPr>
              <a:t> = k </a:t>
            </a:r>
            <a:r>
              <a:rPr lang="el-GR" sz="2000" b="1" dirty="0" smtClean="0">
                <a:latin typeface="Times New Roman" pitchFamily="18" charset="0"/>
                <a:cs typeface="Times New Roman" pitchFamily="18" charset="0"/>
              </a:rPr>
              <a:t>θ</a:t>
            </a:r>
            <a:r>
              <a:rPr lang="en-IN" sz="2000" b="1" i="1" dirty="0" smtClean="0">
                <a:latin typeface="Times New Roman" pitchFamily="18" charset="0"/>
                <a:cs typeface="Times New Roman" pitchFamily="18" charset="0"/>
              </a:rPr>
              <a:t> = </a:t>
            </a:r>
            <a:r>
              <a:rPr lang="en-IN" sz="2000" b="1" dirty="0" smtClean="0">
                <a:latin typeface="Times New Roman" pitchFamily="18" charset="0"/>
                <a:cs typeface="Times New Roman" pitchFamily="18" charset="0"/>
              </a:rPr>
              <a:t>25 × 10</a:t>
            </a:r>
            <a:r>
              <a:rPr lang="en-IN" sz="2000" b="1" baseline="30000" dirty="0" smtClean="0">
                <a:latin typeface="Times New Roman" pitchFamily="18" charset="0"/>
                <a:cs typeface="Times New Roman" pitchFamily="18" charset="0"/>
              </a:rPr>
              <a:t>–7</a:t>
            </a:r>
            <a:r>
              <a:rPr lang="en-IN" sz="2000" b="1" dirty="0" smtClean="0">
                <a:latin typeface="Times New Roman" pitchFamily="18" charset="0"/>
                <a:cs typeface="Times New Roman" pitchFamily="18" charset="0"/>
              </a:rPr>
              <a:t> </a:t>
            </a:r>
            <a:r>
              <a:rPr lang="el-GR" sz="2000" b="1" dirty="0" smtClean="0">
                <a:latin typeface="Times New Roman" pitchFamily="18" charset="0"/>
                <a:cs typeface="Times New Roman" pitchFamily="18" charset="0"/>
              </a:rPr>
              <a:t>θ</a:t>
            </a:r>
            <a:r>
              <a:rPr lang="en-IN" sz="2000" b="1" dirty="0" smtClean="0">
                <a:latin typeface="Times New Roman" pitchFamily="18" charset="0"/>
                <a:cs typeface="Times New Roman" pitchFamily="18" charset="0"/>
              </a:rPr>
              <a:t> Nm</a:t>
            </a:r>
          </a:p>
          <a:p>
            <a:endParaRPr lang="en-IN" sz="2000" b="1" i="1" dirty="0" smtClean="0">
              <a:latin typeface="Times New Roman" pitchFamily="18" charset="0"/>
              <a:cs typeface="Times New Roman" pitchFamily="18" charset="0"/>
            </a:endParaRPr>
          </a:p>
          <a:p>
            <a:endParaRPr lang="en-IN" sz="2000" b="1" i="1"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In the final deflected position, </a:t>
            </a:r>
            <a:r>
              <a:rPr lang="en-IN" sz="2000" b="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T</a:t>
            </a:r>
            <a:r>
              <a:rPr lang="en-IN" sz="2000" b="1" i="1" baseline="-25000" dirty="0" smtClean="0">
                <a:latin typeface="Times New Roman" pitchFamily="18" charset="0"/>
                <a:cs typeface="Times New Roman" pitchFamily="18" charset="0"/>
              </a:rPr>
              <a:t>C</a:t>
            </a:r>
            <a:r>
              <a:rPr lang="en-IN" sz="2000" b="1" i="1" dirty="0" smtClean="0">
                <a:latin typeface="Times New Roman" pitchFamily="18" charset="0"/>
                <a:cs typeface="Times New Roman" pitchFamily="18" charset="0"/>
              </a:rPr>
              <a:t> = T</a:t>
            </a:r>
            <a:r>
              <a:rPr lang="en-IN" sz="2000" b="1" i="1" baseline="-25000" dirty="0" smtClean="0">
                <a:latin typeface="Times New Roman" pitchFamily="18" charset="0"/>
                <a:cs typeface="Times New Roman" pitchFamily="18" charset="0"/>
              </a:rPr>
              <a:t>d</a:t>
            </a:r>
          </a:p>
        </p:txBody>
      </p:sp>
      <p:sp>
        <p:nvSpPr>
          <p:cNvPr id="5" name="Rectangle 4"/>
          <p:cNvSpPr/>
          <p:nvPr/>
        </p:nvSpPr>
        <p:spPr>
          <a:xfrm>
            <a:off x="3886200" y="3886200"/>
            <a:ext cx="2658100" cy="400110"/>
          </a:xfrm>
          <a:prstGeom prst="rect">
            <a:avLst/>
          </a:prstGeom>
        </p:spPr>
        <p:txBody>
          <a:bodyPr wrap="none">
            <a:spAutoFit/>
          </a:bodyPr>
          <a:lstStyle/>
          <a:p>
            <a:r>
              <a:rPr lang="fr-FR" sz="2000" b="1" dirty="0" smtClean="0">
                <a:latin typeface="Times New Roman" pitchFamily="18" charset="0"/>
                <a:cs typeface="Times New Roman" pitchFamily="18" charset="0"/>
              </a:rPr>
              <a:t>25 × 10</a:t>
            </a:r>
            <a:r>
              <a:rPr lang="fr-FR" sz="2000" b="1" baseline="30000" dirty="0" smtClean="0">
                <a:latin typeface="Times New Roman" pitchFamily="18" charset="0"/>
                <a:cs typeface="Times New Roman" pitchFamily="18" charset="0"/>
              </a:rPr>
              <a:t>–7</a:t>
            </a:r>
            <a:r>
              <a:rPr lang="fr-FR" sz="2000" b="1" dirty="0" smtClean="0">
                <a:latin typeface="Times New Roman" pitchFamily="18" charset="0"/>
                <a:cs typeface="Times New Roman" pitchFamily="18" charset="0"/>
              </a:rPr>
              <a:t> </a:t>
            </a:r>
            <a:r>
              <a:rPr lang="el-GR" sz="2000" b="1" dirty="0" smtClean="0">
                <a:latin typeface="Times New Roman" pitchFamily="18" charset="0"/>
                <a:cs typeface="Times New Roman" pitchFamily="18" charset="0"/>
              </a:rPr>
              <a:t>θ</a:t>
            </a:r>
            <a:r>
              <a:rPr lang="fr-FR" sz="2000" b="1" dirty="0" smtClean="0">
                <a:latin typeface="Times New Roman" pitchFamily="18" charset="0"/>
                <a:cs typeface="Times New Roman" pitchFamily="18" charset="0"/>
              </a:rPr>
              <a:t> = 18 × 10</a:t>
            </a:r>
            <a:r>
              <a:rPr lang="fr-FR" sz="2000" b="1" baseline="30000" dirty="0" smtClean="0">
                <a:latin typeface="Times New Roman" pitchFamily="18" charset="0"/>
                <a:cs typeface="Times New Roman" pitchFamily="18" charset="0"/>
              </a:rPr>
              <a:t>–5</a:t>
            </a:r>
            <a:endParaRPr lang="en-IN" sz="2000" b="1" baseline="300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3733800" y="4876800"/>
            <a:ext cx="2838450" cy="68266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nSpc>
                <a:spcPct val="150000"/>
              </a:lnSpc>
            </a:pPr>
            <a:fld id="{B6F15528-21DE-4FAA-801E-634DDDAF4B2B}" type="slidenum">
              <a:rPr lang="en-US" smtClean="0">
                <a:latin typeface="Times New Roman" pitchFamily="18" charset="0"/>
                <a:cs typeface="Times New Roman" pitchFamily="18" charset="0"/>
              </a:rPr>
              <a:pPr>
                <a:lnSpc>
                  <a:spcPct val="150000"/>
                </a:lnSpc>
              </a:pPr>
              <a:t>19</a:t>
            </a:fld>
            <a:endParaRPr lang="en-US">
              <a:latin typeface="Times New Roman" pitchFamily="18" charset="0"/>
              <a:cs typeface="Times New Roman" pitchFamily="18" charset="0"/>
            </a:endParaRPr>
          </a:p>
        </p:txBody>
      </p:sp>
      <p:sp>
        <p:nvSpPr>
          <p:cNvPr id="6" name="TextBox 5"/>
          <p:cNvSpPr txBox="1"/>
          <p:nvPr/>
        </p:nvSpPr>
        <p:spPr>
          <a:xfrm>
            <a:off x="304800" y="304800"/>
            <a:ext cx="8610600" cy="4708981"/>
          </a:xfrm>
          <a:prstGeom prst="rect">
            <a:avLst/>
          </a:prstGeom>
          <a:noFill/>
        </p:spPr>
        <p:txBody>
          <a:bodyPr wrap="square" rtlCol="0">
            <a:spAutoFit/>
          </a:bodyPr>
          <a:lstStyle/>
          <a:p>
            <a:pPr>
              <a:lnSpc>
                <a:spcPct val="150000"/>
              </a:lnSpc>
            </a:pPr>
            <a:r>
              <a:rPr lang="en-US" sz="3200" b="1" dirty="0" smtClean="0">
                <a:latin typeface="Times New Roman" pitchFamily="18" charset="0"/>
                <a:cs typeface="Times New Roman" pitchFamily="18" charset="0"/>
              </a:rPr>
              <a:t>References</a:t>
            </a:r>
          </a:p>
          <a:p>
            <a:pPr marL="457200" indent="-457200" algn="just">
              <a:lnSpc>
                <a:spcPct val="150000"/>
              </a:lnSpc>
              <a:buFont typeface="+mj-lt"/>
              <a:buAutoNum type="arabicPeriod"/>
            </a:pPr>
            <a:r>
              <a:rPr lang="en-IN" sz="2400" dirty="0" smtClean="0">
                <a:latin typeface="Times New Roman" pitchFamily="18" charset="0"/>
                <a:cs typeface="Times New Roman" pitchFamily="18" charset="0"/>
              </a:rPr>
              <a:t>Charles K. Alexander (Author), Matthew N.O </a:t>
            </a:r>
            <a:r>
              <a:rPr lang="en-IN" sz="2400" dirty="0" err="1" smtClean="0">
                <a:latin typeface="Times New Roman" pitchFamily="18" charset="0"/>
                <a:cs typeface="Times New Roman" pitchFamily="18" charset="0"/>
              </a:rPr>
              <a:t>Sadiku</a:t>
            </a:r>
            <a:r>
              <a:rPr lang="en-IN" sz="2400" dirty="0" smtClean="0">
                <a:latin typeface="Times New Roman" pitchFamily="18" charset="0"/>
                <a:cs typeface="Times New Roman" pitchFamily="18" charset="0"/>
              </a:rPr>
              <a:t>, “ Fundamentals of Electric Circuits”, 6th ed, </a:t>
            </a:r>
            <a:r>
              <a:rPr lang="en-IN" sz="2400" dirty="0" err="1" smtClean="0">
                <a:latin typeface="Times New Roman" pitchFamily="18" charset="0"/>
                <a:cs typeface="Times New Roman" pitchFamily="18" charset="0"/>
              </a:rPr>
              <a:t>Tata</a:t>
            </a:r>
            <a:r>
              <a:rPr lang="en-IN" sz="2400" dirty="0" smtClean="0">
                <a:latin typeface="Times New Roman" pitchFamily="18" charset="0"/>
                <a:cs typeface="Times New Roman" pitchFamily="18" charset="0"/>
              </a:rPr>
              <a:t> Mc </a:t>
            </a:r>
            <a:r>
              <a:rPr lang="en-IN" sz="2400" dirty="0" err="1" smtClean="0">
                <a:latin typeface="Times New Roman" pitchFamily="18" charset="0"/>
                <a:cs typeface="Times New Roman" pitchFamily="18" charset="0"/>
              </a:rPr>
              <a:t>Graw</a:t>
            </a:r>
            <a:r>
              <a:rPr lang="en-IN" sz="2400" dirty="0" smtClean="0">
                <a:latin typeface="Times New Roman" pitchFamily="18" charset="0"/>
                <a:cs typeface="Times New Roman" pitchFamily="18" charset="0"/>
              </a:rPr>
              <a:t> Hill, 2019.</a:t>
            </a:r>
            <a:r>
              <a:rPr lang="en-US" sz="2400" dirty="0" smtClean="0">
                <a:latin typeface="Times New Roman" pitchFamily="18" charset="0"/>
                <a:cs typeface="Times New Roman" pitchFamily="18" charset="0"/>
              </a:rPr>
              <a:t>.</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D.C. </a:t>
            </a:r>
            <a:r>
              <a:rPr lang="en-US" sz="2400" dirty="0" err="1" smtClean="0">
                <a:latin typeface="Times New Roman" pitchFamily="18" charset="0"/>
                <a:cs typeface="Times New Roman" pitchFamily="18" charset="0"/>
              </a:rPr>
              <a:t>Kulshreshtha</a:t>
            </a:r>
            <a:r>
              <a:rPr lang="en-US" sz="2400" dirty="0" smtClean="0">
                <a:latin typeface="Times New Roman" pitchFamily="18" charset="0"/>
                <a:cs typeface="Times New Roman" pitchFamily="18" charset="0"/>
              </a:rPr>
              <a:t>, Basic Electrical Engineering, Revised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a:t>
            </a:r>
            <a:r>
              <a:rPr lang="en-US" sz="2400" dirty="0" smtClean="0">
                <a:latin typeface="Times New Roman" pitchFamily="18" charset="0"/>
                <a:cs typeface="Times New Roman" pitchFamily="18" charset="0"/>
              </a:rPr>
              <a:t>, Tata Mc </a:t>
            </a:r>
            <a:r>
              <a:rPr lang="en-US" sz="2400" dirty="0" err="1" smtClean="0">
                <a:latin typeface="Times New Roman" pitchFamily="18" charset="0"/>
                <a:cs typeface="Times New Roman" pitchFamily="18" charset="0"/>
              </a:rPr>
              <a:t>Graw</a:t>
            </a:r>
            <a:r>
              <a:rPr lang="en-US" sz="2400" dirty="0" smtClean="0">
                <a:latin typeface="Times New Roman" pitchFamily="18" charset="0"/>
                <a:cs typeface="Times New Roman" pitchFamily="18" charset="0"/>
              </a:rPr>
              <a:t> Hill, 2017.</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V. </a:t>
            </a:r>
            <a:r>
              <a:rPr lang="en-US" sz="2400" dirty="0" err="1" smtClean="0">
                <a:latin typeface="Times New Roman" pitchFamily="18" charset="0"/>
                <a:cs typeface="Times New Roman" pitchFamily="18" charset="0"/>
              </a:rPr>
              <a:t>K.Mehta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Rohit</a:t>
            </a:r>
            <a:r>
              <a:rPr lang="en-US" sz="2400" dirty="0" smtClean="0">
                <a:latin typeface="Times New Roman" pitchFamily="18" charset="0"/>
                <a:cs typeface="Times New Roman" pitchFamily="18" charset="0"/>
              </a:rPr>
              <a:t> Mehta, Basic Electrical Engineering, 6</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Chand</a:t>
            </a:r>
            <a:r>
              <a:rPr lang="en-US" sz="2400" dirty="0" smtClean="0">
                <a:latin typeface="Times New Roman" pitchFamily="18" charset="0"/>
                <a:cs typeface="Times New Roman" pitchFamily="18" charset="0"/>
              </a:rPr>
              <a:t> Publishing, 2012.</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idx="4294967295"/>
          </p:nvPr>
        </p:nvSpPr>
        <p:spPr>
          <a:xfrm>
            <a:off x="152400" y="245047"/>
            <a:ext cx="8839200" cy="505267"/>
          </a:xfrm>
          <a:prstGeom prst="rect">
            <a:avLst/>
          </a:prstGeom>
          <a:effectLst/>
        </p:spPr>
        <p:txBody>
          <a:bodyPr vert="horz" wrap="square" lIns="0" tIns="12700" rIns="0" bIns="0" rtlCol="0">
            <a:spAutoFit/>
          </a:bodyPr>
          <a:lstStyle/>
          <a:p>
            <a:pPr marL="12700">
              <a:lnSpc>
                <a:spcPct val="100000"/>
              </a:lnSpc>
              <a:spcBef>
                <a:spcPts val="100"/>
              </a:spcBef>
            </a:pPr>
            <a:r>
              <a:rPr lang="en-US" sz="3200" b="1" spc="80" dirty="0" smtClean="0">
                <a:uFill>
                  <a:solidFill>
                    <a:srgbClr val="FF0000"/>
                  </a:solidFill>
                </a:uFill>
                <a:latin typeface="Times New Roman"/>
                <a:cs typeface="Times New Roman"/>
              </a:rPr>
              <a:t>Topics to be covered</a:t>
            </a:r>
            <a:endParaRPr sz="3200" b="1" spc="80" dirty="0">
              <a:uFill>
                <a:solidFill>
                  <a:srgbClr val="FF0000"/>
                </a:solidFill>
              </a:uFill>
              <a:latin typeface="Times New Roman"/>
              <a:cs typeface="Times New Roman"/>
            </a:endParaRPr>
          </a:p>
        </p:txBody>
      </p:sp>
      <p:sp>
        <p:nvSpPr>
          <p:cNvPr id="4" name="TextBox 3"/>
          <p:cNvSpPr txBox="1"/>
          <p:nvPr/>
        </p:nvSpPr>
        <p:spPr>
          <a:xfrm>
            <a:off x="762000" y="1295400"/>
            <a:ext cx="7467600" cy="2862322"/>
          </a:xfrm>
          <a:prstGeom prst="rect">
            <a:avLst/>
          </a:prstGeom>
          <a:noFill/>
        </p:spPr>
        <p:txBody>
          <a:bodyPr wrap="square" rtlCol="0">
            <a:spAutoFit/>
          </a:bodyPr>
          <a:lstStyle/>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AMMETERS AND VOLTMETERS</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PERMANENT-MAGNET MOVING COIL (PMMC) INSTRUMENTS </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PROBLEMS</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PRACTICE PROBLEMS</a:t>
            </a:r>
          </a:p>
          <a:p>
            <a:pPr marL="457200" indent="-457200">
              <a:lnSpc>
                <a:spcPct val="150000"/>
              </a:lnSpc>
              <a:buFont typeface="Wingdings" pitchFamily="2" charset="2"/>
              <a:buChar char="v"/>
            </a:pPr>
            <a:r>
              <a:rPr lang="en-US" sz="2000" b="1" dirty="0" smtClean="0">
                <a:latin typeface="Times New Roman" pitchFamily="18" charset="0"/>
                <a:cs typeface="Times New Roman" pitchFamily="18" charset="0"/>
              </a:rPr>
              <a:t>REFERENCES</a:t>
            </a:r>
          </a:p>
        </p:txBody>
      </p:sp>
      <p:sp>
        <p:nvSpPr>
          <p:cNvPr id="6" name="Slide Number Placeholder 5"/>
          <p:cNvSpPr>
            <a:spLocks noGrp="1"/>
          </p:cNvSpPr>
          <p:nvPr>
            <p:ph type="sldNum" sz="quarter" idx="12"/>
          </p:nvPr>
        </p:nvSpPr>
        <p:spPr>
          <a:xfrm>
            <a:off x="6172200" y="6248400"/>
            <a:ext cx="2133600" cy="365125"/>
          </a:xfrm>
        </p:spPr>
        <p:txBody>
          <a:bodyPr/>
          <a:lstStyle/>
          <a:p>
            <a:fld id="{82719EA5-ABF4-4BC8-A8A1-D84CC8E41D0A}"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3</a:t>
            </a:fld>
            <a:endParaRPr lang="en-US"/>
          </a:p>
        </p:txBody>
      </p:sp>
      <p:sp>
        <p:nvSpPr>
          <p:cNvPr id="3" name="Rectangle 2"/>
          <p:cNvSpPr/>
          <p:nvPr/>
        </p:nvSpPr>
        <p:spPr>
          <a:xfrm>
            <a:off x="2286000" y="76200"/>
            <a:ext cx="4572000" cy="523220"/>
          </a:xfrm>
          <a:prstGeom prst="rect">
            <a:avLst/>
          </a:prstGeom>
        </p:spPr>
        <p:txBody>
          <a:bodyPr wrap="square">
            <a:spAutoFit/>
          </a:bodyPr>
          <a:lstStyle/>
          <a:p>
            <a:r>
              <a:rPr lang="en-IN" sz="2800" b="1" dirty="0" smtClean="0">
                <a:latin typeface="Times New Roman" pitchFamily="18" charset="0"/>
                <a:cs typeface="Times New Roman" pitchFamily="18" charset="0"/>
              </a:rPr>
              <a:t>Ammeters and Voltmeters</a:t>
            </a:r>
            <a:endParaRPr lang="en-IN" sz="2800" b="1" dirty="0">
              <a:latin typeface="Times New Roman" pitchFamily="18" charset="0"/>
              <a:cs typeface="Times New Roman" pitchFamily="18" charset="0"/>
            </a:endParaRPr>
          </a:p>
        </p:txBody>
      </p:sp>
      <p:sp>
        <p:nvSpPr>
          <p:cNvPr id="4" name="Rectangle 3"/>
          <p:cNvSpPr/>
          <p:nvPr/>
        </p:nvSpPr>
        <p:spPr>
          <a:xfrm>
            <a:off x="381000" y="838200"/>
            <a:ext cx="8382000" cy="5028556"/>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basic principle of the ammeter and of the voltmeter is the same.</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Both are current operated devices i.e. deflecting torque is produced when current flows through their operating coils.</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the ammeter, the deflecting torque is produced by the current we wish to measure, or a certain fraction of that current.</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the voltmeter, the deflecting torque is produced by a current which is proportional to the potential difference we wish to measure.</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Thus, the same instrument can be used as an ammeter or voltmeter with proper design.</a:t>
            </a:r>
            <a:endParaRPr lang="en-IN"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4</a:t>
            </a:fld>
            <a:endParaRPr lang="en-US"/>
          </a:p>
        </p:txBody>
      </p:sp>
      <p:sp>
        <p:nvSpPr>
          <p:cNvPr id="3" name="Rectangle 2"/>
          <p:cNvSpPr/>
          <p:nvPr/>
        </p:nvSpPr>
        <p:spPr>
          <a:xfrm>
            <a:off x="228600" y="152400"/>
            <a:ext cx="8610600" cy="954107"/>
          </a:xfrm>
          <a:prstGeom prst="rect">
            <a:avLst/>
          </a:prstGeom>
        </p:spPr>
        <p:txBody>
          <a:bodyPr wrap="square">
            <a:spAutoFit/>
          </a:bodyPr>
          <a:lstStyle/>
          <a:p>
            <a:pPr algn="ctr"/>
            <a:r>
              <a:rPr lang="en-IN" sz="2800" b="1" dirty="0" smtClean="0">
                <a:latin typeface="Times New Roman" pitchFamily="18" charset="0"/>
                <a:cs typeface="Times New Roman" pitchFamily="18" charset="0"/>
              </a:rPr>
              <a:t>Permanent-Magnet Moving Coil (PMMC) Instruments</a:t>
            </a:r>
          </a:p>
          <a:p>
            <a:pPr algn="ctr"/>
            <a:r>
              <a:rPr lang="en-IN" sz="2800" b="1" dirty="0" smtClean="0">
                <a:latin typeface="Times New Roman" pitchFamily="18" charset="0"/>
                <a:cs typeface="Times New Roman" pitchFamily="18" charset="0"/>
              </a:rPr>
              <a:t>(Ammeters and Voltmeters)</a:t>
            </a:r>
            <a:endParaRPr lang="en-IN" sz="2800" b="1" dirty="0">
              <a:latin typeface="Times New Roman" pitchFamily="18" charset="0"/>
              <a:cs typeface="Times New Roman" pitchFamily="18" charset="0"/>
            </a:endParaRPr>
          </a:p>
        </p:txBody>
      </p:sp>
      <p:sp>
        <p:nvSpPr>
          <p:cNvPr id="4" name="Rectangle 3"/>
          <p:cNvSpPr/>
          <p:nvPr/>
        </p:nvSpPr>
        <p:spPr>
          <a:xfrm>
            <a:off x="381000" y="1143644"/>
            <a:ext cx="8305800" cy="5028556"/>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These instruments are used either as ammeters or voltmeters and are suitable for </a:t>
            </a:r>
            <a:r>
              <a:rPr lang="en-IN" b="1" dirty="0" err="1" smtClean="0">
                <a:latin typeface="Times New Roman" pitchFamily="18" charset="0"/>
                <a:cs typeface="Times New Roman" pitchFamily="18" charset="0"/>
              </a:rPr>
              <a:t>d.c</a:t>
            </a:r>
            <a:r>
              <a:rPr lang="en-IN" b="1" dirty="0" smtClean="0">
                <a:latin typeface="Times New Roman" pitchFamily="18" charset="0"/>
                <a:cs typeface="Times New Roman" pitchFamily="18" charset="0"/>
              </a:rPr>
              <a:t>. work only.</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i="1" dirty="0" smtClean="0">
                <a:latin typeface="Times New Roman" pitchFamily="18" charset="0"/>
                <a:cs typeface="Times New Roman" pitchFamily="18" charset="0"/>
              </a:rPr>
              <a:t>This type of instrument is based on the principle that when a current carrying conductor is placed in a magnetic field, mechanical force acts on the conductor</a:t>
            </a:r>
            <a:r>
              <a:rPr lang="en-IN" b="1" dirty="0" smtClean="0">
                <a:latin typeface="Times New Roman" pitchFamily="18" charset="0"/>
                <a:cs typeface="Times New Roman" pitchFamily="18" charset="0"/>
              </a:rPr>
              <a:t>.</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coil placed in the magnetic field and carrying the operating current is attached to the moving system.</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With the movement of the coil, the pointer moves over the scale to indicate the electrical quantity being measured. This type of movement is known as </a:t>
            </a:r>
            <a:r>
              <a:rPr lang="en-IN" b="1" baseline="30000" dirty="0" smtClean="0">
                <a:solidFill>
                  <a:srgbClr val="C00000"/>
                </a:solidFill>
                <a:latin typeface="Times New Roman" pitchFamily="18" charset="0"/>
                <a:cs typeface="Times New Roman" pitchFamily="18" charset="0"/>
              </a:rPr>
              <a:t>$</a:t>
            </a:r>
            <a:r>
              <a:rPr lang="en-IN" b="1" dirty="0" err="1" smtClean="0">
                <a:solidFill>
                  <a:srgbClr val="C00000"/>
                </a:solidFill>
                <a:latin typeface="Times New Roman" pitchFamily="18" charset="0"/>
                <a:cs typeface="Times New Roman" pitchFamily="18" charset="0"/>
              </a:rPr>
              <a:t>D’Arsonval</a:t>
            </a:r>
            <a:r>
              <a:rPr lang="en-IN" b="1" dirty="0" smtClean="0">
                <a:solidFill>
                  <a:srgbClr val="C00000"/>
                </a:solidFill>
                <a:latin typeface="Times New Roman" pitchFamily="18" charset="0"/>
                <a:cs typeface="Times New Roman" pitchFamily="18" charset="0"/>
              </a:rPr>
              <a:t> movement</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5" name="Rectangle 4"/>
          <p:cNvSpPr/>
          <p:nvPr/>
        </p:nvSpPr>
        <p:spPr>
          <a:xfrm>
            <a:off x="228600" y="6321623"/>
            <a:ext cx="8382000" cy="307777"/>
          </a:xfrm>
          <a:prstGeom prst="rect">
            <a:avLst/>
          </a:prstGeom>
        </p:spPr>
        <p:txBody>
          <a:bodyPr wrap="square">
            <a:spAutoFit/>
          </a:bodyPr>
          <a:lstStyle/>
          <a:p>
            <a:r>
              <a:rPr lang="en-IN" sz="1400" b="1" baseline="30000" dirty="0" smtClean="0"/>
              <a:t>$</a:t>
            </a:r>
            <a:r>
              <a:rPr lang="en-IN" sz="1400" b="1" dirty="0" smtClean="0"/>
              <a:t>After the French physicist </a:t>
            </a:r>
            <a:r>
              <a:rPr lang="en-IN" sz="1400" b="1" dirty="0" err="1" smtClean="0"/>
              <a:t>Arsene</a:t>
            </a:r>
            <a:r>
              <a:rPr lang="en-IN" sz="1400" b="1" dirty="0" smtClean="0"/>
              <a:t> </a:t>
            </a:r>
            <a:r>
              <a:rPr lang="en-IN" sz="1400" b="1" dirty="0" err="1" smtClean="0"/>
              <a:t>D’Arsonval</a:t>
            </a:r>
            <a:r>
              <a:rPr lang="en-IN" sz="1400" b="1" dirty="0" smtClean="0"/>
              <a:t> who first conceived such a movement of the instrument</a:t>
            </a:r>
            <a:endParaRPr lang="en-IN" sz="1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5</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838200"/>
            <a:ext cx="1707519" cy="400110"/>
          </a:xfrm>
          <a:prstGeom prst="rect">
            <a:avLst/>
          </a:prstGeom>
        </p:spPr>
        <p:txBody>
          <a:bodyPr wrap="none">
            <a:spAutoFit/>
          </a:bodyPr>
          <a:lstStyle/>
          <a:p>
            <a:r>
              <a:rPr lang="en-IN" sz="2000" b="1" dirty="0" smtClean="0">
                <a:latin typeface="Times New Roman" pitchFamily="18" charset="0"/>
                <a:cs typeface="Times New Roman" pitchFamily="18" charset="0"/>
              </a:rPr>
              <a:t>Construction:</a:t>
            </a:r>
            <a:endParaRPr lang="en-IN"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685800" y="1981200"/>
            <a:ext cx="7686675" cy="4324350"/>
          </a:xfrm>
          <a:prstGeom prst="rect">
            <a:avLst/>
          </a:prstGeom>
          <a:noFill/>
          <a:ln w="9525">
            <a:noFill/>
            <a:miter lim="800000"/>
            <a:headEnd/>
            <a:tailEnd/>
          </a:ln>
        </p:spPr>
      </p:pic>
      <p:sp>
        <p:nvSpPr>
          <p:cNvPr id="6" name="Rectangle 5"/>
          <p:cNvSpPr/>
          <p:nvPr/>
        </p:nvSpPr>
        <p:spPr>
          <a:xfrm>
            <a:off x="381000" y="1371600"/>
            <a:ext cx="8382000" cy="369332"/>
          </a:xfrm>
          <a:prstGeom prst="rect">
            <a:avLst/>
          </a:prstGeom>
        </p:spPr>
        <p:txBody>
          <a:bodyPr wrap="square">
            <a:spAutoFit/>
          </a:bodyPr>
          <a:lstStyle/>
          <a:p>
            <a:r>
              <a:rPr lang="en-IN" b="1" dirty="0" smtClean="0">
                <a:latin typeface="Times New Roman" pitchFamily="18" charset="0"/>
                <a:cs typeface="Times New Roman" pitchFamily="18" charset="0"/>
              </a:rPr>
              <a:t>Fig. shows the various parts of a permanent-magnet moving coil instrument.</a:t>
            </a:r>
            <a:endParaRPr lang="en-IN"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6</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838200"/>
            <a:ext cx="1707519" cy="400110"/>
          </a:xfrm>
          <a:prstGeom prst="rect">
            <a:avLst/>
          </a:prstGeom>
        </p:spPr>
        <p:txBody>
          <a:bodyPr wrap="none">
            <a:spAutoFit/>
          </a:bodyPr>
          <a:lstStyle/>
          <a:p>
            <a:r>
              <a:rPr lang="en-IN" sz="2000" b="1" dirty="0" smtClean="0">
                <a:latin typeface="Times New Roman" pitchFamily="18" charset="0"/>
                <a:cs typeface="Times New Roman" pitchFamily="18" charset="0"/>
              </a:rPr>
              <a:t>Construction:</a:t>
            </a:r>
            <a:endParaRPr lang="en-IN" sz="2000" dirty="0">
              <a:latin typeface="Times New Roman" pitchFamily="18" charset="0"/>
              <a:cs typeface="Times New Roman" pitchFamily="18" charset="0"/>
            </a:endParaRPr>
          </a:p>
        </p:txBody>
      </p:sp>
      <p:sp>
        <p:nvSpPr>
          <p:cNvPr id="5" name="Rectangle 4"/>
          <p:cNvSpPr/>
          <p:nvPr/>
        </p:nvSpPr>
        <p:spPr>
          <a:xfrm>
            <a:off x="228600" y="1295400"/>
            <a:ext cx="4572000" cy="4247317"/>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It consists of a light rectangular coil of many turns of fine wire wound on an aluminium former inside which is an iron core as shown in Fig. (</a:t>
            </a:r>
            <a:r>
              <a:rPr lang="en-IN" b="1" dirty="0" err="1" smtClean="0">
                <a:latin typeface="Times New Roman" pitchFamily="18" charset="0"/>
                <a:cs typeface="Times New Roman" pitchFamily="18" charset="0"/>
              </a:rPr>
              <a:t>i</a:t>
            </a:r>
            <a:r>
              <a:rPr lang="en-IN" b="1"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coil is delicately pivoted upon jewel bearings and is mounted between the poles of a permanent horse-shoe magnet.</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Attached to these poles are two soft-iron pole pieces which concentrate the magnetic field.</a:t>
            </a:r>
          </a:p>
        </p:txBody>
      </p:sp>
      <p:pic>
        <p:nvPicPr>
          <p:cNvPr id="19457" name="Picture 1"/>
          <p:cNvPicPr>
            <a:picLocks noChangeAspect="1" noChangeArrowheads="1"/>
          </p:cNvPicPr>
          <p:nvPr/>
        </p:nvPicPr>
        <p:blipFill>
          <a:blip r:embed="rId2" cstate="print"/>
          <a:srcRect/>
          <a:stretch>
            <a:fillRect/>
          </a:stretch>
        </p:blipFill>
        <p:spPr bwMode="auto">
          <a:xfrm>
            <a:off x="4800600" y="1000125"/>
            <a:ext cx="4210050" cy="4333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7</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838200"/>
            <a:ext cx="1707519" cy="400110"/>
          </a:xfrm>
          <a:prstGeom prst="rect">
            <a:avLst/>
          </a:prstGeom>
        </p:spPr>
        <p:txBody>
          <a:bodyPr wrap="none">
            <a:spAutoFit/>
          </a:bodyPr>
          <a:lstStyle/>
          <a:p>
            <a:r>
              <a:rPr lang="en-IN" sz="2000" b="1" dirty="0" smtClean="0">
                <a:latin typeface="Times New Roman" pitchFamily="18" charset="0"/>
                <a:cs typeface="Times New Roman" pitchFamily="18" charset="0"/>
              </a:rPr>
              <a:t>Construction:</a:t>
            </a:r>
            <a:endParaRPr lang="en-IN" sz="2000" dirty="0">
              <a:latin typeface="Times New Roman" pitchFamily="18" charset="0"/>
              <a:cs typeface="Times New Roman" pitchFamily="18" charset="0"/>
            </a:endParaRPr>
          </a:p>
        </p:txBody>
      </p:sp>
      <p:sp>
        <p:nvSpPr>
          <p:cNvPr id="5" name="Rectangle 4"/>
          <p:cNvSpPr/>
          <p:nvPr/>
        </p:nvSpPr>
        <p:spPr>
          <a:xfrm>
            <a:off x="228600" y="1295400"/>
            <a:ext cx="5181600" cy="3831818"/>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current is led into and out of the coil by means of two control hair-springs, one above and the other below the coil, as shown in Fig. (ii).</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These springs also provide the controlling torque.</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damping torque is provided by eddy currents induced in the aluminium former as the coil moves from one position to another.</a:t>
            </a:r>
            <a:endParaRPr lang="en-IN" b="1" dirty="0">
              <a:latin typeface="Times New Roman" pitchFamily="18" charset="0"/>
              <a:cs typeface="Times New Roman" pitchFamily="18" charset="0"/>
            </a:endParaRPr>
          </a:p>
        </p:txBody>
      </p:sp>
      <p:pic>
        <p:nvPicPr>
          <p:cNvPr id="57346" name="Picture 2"/>
          <p:cNvPicPr>
            <a:picLocks noChangeAspect="1" noChangeArrowheads="1"/>
          </p:cNvPicPr>
          <p:nvPr/>
        </p:nvPicPr>
        <p:blipFill>
          <a:blip r:embed="rId2" cstate="print"/>
          <a:srcRect/>
          <a:stretch>
            <a:fillRect/>
          </a:stretch>
        </p:blipFill>
        <p:spPr bwMode="auto">
          <a:xfrm>
            <a:off x="5867400" y="1219200"/>
            <a:ext cx="2552700" cy="39528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8</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838200"/>
            <a:ext cx="1238096" cy="400110"/>
          </a:xfrm>
          <a:prstGeom prst="rect">
            <a:avLst/>
          </a:prstGeom>
        </p:spPr>
        <p:txBody>
          <a:bodyPr wrap="none">
            <a:spAutoFit/>
          </a:bodyPr>
          <a:lstStyle/>
          <a:p>
            <a:r>
              <a:rPr lang="en-IN" sz="2000" b="1" dirty="0" smtClean="0">
                <a:latin typeface="Times New Roman" pitchFamily="18" charset="0"/>
                <a:cs typeface="Times New Roman" pitchFamily="18" charset="0"/>
              </a:rPr>
              <a:t>Working:</a:t>
            </a:r>
            <a:endParaRPr lang="en-IN" sz="2000" dirty="0">
              <a:latin typeface="Times New Roman" pitchFamily="18" charset="0"/>
              <a:cs typeface="Times New Roman" pitchFamily="18" charset="0"/>
            </a:endParaRPr>
          </a:p>
        </p:txBody>
      </p:sp>
      <p:sp>
        <p:nvSpPr>
          <p:cNvPr id="5" name="Rectangle 4"/>
          <p:cNvSpPr/>
          <p:nvPr/>
        </p:nvSpPr>
        <p:spPr>
          <a:xfrm>
            <a:off x="304800" y="1294686"/>
            <a:ext cx="8534400" cy="4993931"/>
          </a:xfrm>
          <a:prstGeom prst="rect">
            <a:avLst/>
          </a:prstGeom>
        </p:spPr>
        <p:txBody>
          <a:bodyPr wrap="square">
            <a:spAutoFit/>
          </a:bodyPr>
          <a:lstStyle/>
          <a:p>
            <a:pPr marL="342900" indent="-342900">
              <a:lnSpc>
                <a:spcPct val="200000"/>
              </a:lnSpc>
              <a:buFont typeface="Arial" pitchFamily="34" charset="0"/>
              <a:buChar char="•"/>
            </a:pPr>
            <a:r>
              <a:rPr lang="en-IN" b="1" dirty="0" smtClean="0">
                <a:latin typeface="Times New Roman" pitchFamily="18" charset="0"/>
                <a:cs typeface="Times New Roman" pitchFamily="18" charset="0"/>
              </a:rPr>
              <a:t>When the instrument is connected in the circuit to measure current or voltage, the operating current flows through the coil. Since the coil is carrying current and is placed in the magnetic field of the permanent magnet, a mechanical torque acts on it.</a:t>
            </a:r>
          </a:p>
          <a:p>
            <a:pPr marL="342900" indent="-342900">
              <a:lnSpc>
                <a:spcPct val="20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200000"/>
              </a:lnSpc>
              <a:buFont typeface="Arial" pitchFamily="34" charset="0"/>
              <a:buChar char="•"/>
            </a:pPr>
            <a:r>
              <a:rPr lang="en-IN" b="1" dirty="0" smtClean="0">
                <a:latin typeface="Times New Roman" pitchFamily="18" charset="0"/>
                <a:cs typeface="Times New Roman" pitchFamily="18" charset="0"/>
              </a:rPr>
              <a:t>As a result, the pointer attached to the moving system moves in a clockwise direction over the graduated scale to indicate the value of current or voltage being measured.</a:t>
            </a:r>
          </a:p>
          <a:p>
            <a:pPr marL="342900" indent="-342900">
              <a:lnSpc>
                <a:spcPct val="200000"/>
              </a:lnSpc>
              <a:buFont typeface="Arial" pitchFamily="34" charset="0"/>
              <a:buChar char="•"/>
            </a:pPr>
            <a:endParaRPr lang="en-IN" b="1"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9</a:t>
            </a:fld>
            <a:endParaRPr lang="en-US"/>
          </a:p>
        </p:txBody>
      </p:sp>
      <p:sp>
        <p:nvSpPr>
          <p:cNvPr id="3" name="Rectangle 2"/>
          <p:cNvSpPr/>
          <p:nvPr/>
        </p:nvSpPr>
        <p:spPr>
          <a:xfrm>
            <a:off x="228600" y="152400"/>
            <a:ext cx="86106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Permanent-Magnet Moving Coil (PMMC) Instruments</a:t>
            </a:r>
          </a:p>
        </p:txBody>
      </p:sp>
      <p:sp>
        <p:nvSpPr>
          <p:cNvPr id="4" name="Rectangle 3"/>
          <p:cNvSpPr/>
          <p:nvPr/>
        </p:nvSpPr>
        <p:spPr>
          <a:xfrm>
            <a:off x="228600" y="838200"/>
            <a:ext cx="1238096" cy="400110"/>
          </a:xfrm>
          <a:prstGeom prst="rect">
            <a:avLst/>
          </a:prstGeom>
        </p:spPr>
        <p:txBody>
          <a:bodyPr wrap="none">
            <a:spAutoFit/>
          </a:bodyPr>
          <a:lstStyle/>
          <a:p>
            <a:r>
              <a:rPr lang="en-IN" sz="2000" b="1" dirty="0" smtClean="0">
                <a:latin typeface="Times New Roman" pitchFamily="18" charset="0"/>
                <a:cs typeface="Times New Roman" pitchFamily="18" charset="0"/>
              </a:rPr>
              <a:t>Working:</a:t>
            </a:r>
            <a:endParaRPr lang="en-IN" sz="2000" dirty="0">
              <a:latin typeface="Times New Roman" pitchFamily="18" charset="0"/>
              <a:cs typeface="Times New Roman" pitchFamily="18" charset="0"/>
            </a:endParaRPr>
          </a:p>
        </p:txBody>
      </p:sp>
      <p:sp>
        <p:nvSpPr>
          <p:cNvPr id="5" name="Rectangle 4"/>
          <p:cNvSpPr/>
          <p:nvPr/>
        </p:nvSpPr>
        <p:spPr>
          <a:xfrm>
            <a:off x="304800" y="1294686"/>
            <a:ext cx="8534400" cy="4439933"/>
          </a:xfrm>
          <a:prstGeom prst="rect">
            <a:avLst/>
          </a:prstGeom>
        </p:spPr>
        <p:txBody>
          <a:bodyPr wrap="square">
            <a:spAutoFit/>
          </a:bodyPr>
          <a:lstStyle/>
          <a:p>
            <a:pPr marL="342900" indent="-342900">
              <a:lnSpc>
                <a:spcPct val="200000"/>
              </a:lnSpc>
              <a:buFont typeface="Arial" pitchFamily="34" charset="0"/>
              <a:buChar char="•"/>
            </a:pPr>
            <a:r>
              <a:rPr lang="en-IN" b="1" dirty="0" smtClean="0">
                <a:latin typeface="Times New Roman" pitchFamily="18" charset="0"/>
                <a:cs typeface="Times New Roman" pitchFamily="18" charset="0"/>
              </a:rPr>
              <a:t>If the current in the coil is reversed, the deflecting torque will also be reversed since the direction of the field of the permanent magnet is the same.</a:t>
            </a:r>
          </a:p>
          <a:p>
            <a:pPr marL="342900" indent="-342900">
              <a:lnSpc>
                <a:spcPct val="20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200000"/>
              </a:lnSpc>
              <a:buFont typeface="Arial" pitchFamily="34" charset="0"/>
              <a:buChar char="•"/>
            </a:pPr>
            <a:r>
              <a:rPr lang="en-IN" b="1" dirty="0" smtClean="0">
                <a:latin typeface="Times New Roman" pitchFamily="18" charset="0"/>
                <a:cs typeface="Times New Roman" pitchFamily="18" charset="0"/>
              </a:rPr>
              <a:t>Consequently, the pointer will try to deflect below zero. Deflection in this direction (i.e. reverse direction) is prevented by a spring “stop”.</a:t>
            </a:r>
          </a:p>
          <a:p>
            <a:pPr marL="342900" indent="-342900">
              <a:lnSpc>
                <a:spcPct val="20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200000"/>
              </a:lnSpc>
              <a:buFont typeface="Arial" pitchFamily="34" charset="0"/>
              <a:buChar char="•"/>
            </a:pPr>
            <a:r>
              <a:rPr lang="en-IN" b="1" dirty="0" smtClean="0">
                <a:latin typeface="Times New Roman" pitchFamily="18" charset="0"/>
                <a:cs typeface="Times New Roman" pitchFamily="18" charset="0"/>
              </a:rPr>
              <a:t>Since the deflecting torque reverses with the reversal of current in the coil, such instruments can be used to measure direct currents and voltages only.</a:t>
            </a:r>
            <a:endParaRPr lang="en-IN"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4041</TotalTime>
  <Words>1383</Words>
  <Application>Microsoft Office PowerPoint</Application>
  <PresentationFormat>On-screen Show (4:3)</PresentationFormat>
  <Paragraphs>163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Topics to be covered</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 Steady State Analysis of Sinusoid</dc:title>
  <dc:creator>jyoti.vyas</dc:creator>
  <cp:lastModifiedBy>abhishek.kashyap</cp:lastModifiedBy>
  <cp:revision>278</cp:revision>
  <dcterms:created xsi:type="dcterms:W3CDTF">2021-03-03T04:09:28Z</dcterms:created>
  <dcterms:modified xsi:type="dcterms:W3CDTF">2022-02-07T06:59:29Z</dcterms:modified>
</cp:coreProperties>
</file>