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79" r:id="rId2"/>
    <p:sldId id="312" r:id="rId3"/>
    <p:sldId id="347" r:id="rId4"/>
    <p:sldId id="346" r:id="rId5"/>
    <p:sldId id="345" r:id="rId6"/>
    <p:sldId id="344" r:id="rId7"/>
    <p:sldId id="343" r:id="rId8"/>
    <p:sldId id="368" r:id="rId9"/>
    <p:sldId id="342" r:id="rId10"/>
    <p:sldId id="369" r:id="rId11"/>
    <p:sldId id="370" r:id="rId12"/>
    <p:sldId id="341" r:id="rId13"/>
    <p:sldId id="340" r:id="rId14"/>
    <p:sldId id="339" r:id="rId15"/>
    <p:sldId id="338" r:id="rId16"/>
    <p:sldId id="337" r:id="rId17"/>
    <p:sldId id="354" r:id="rId18"/>
    <p:sldId id="355" r:id="rId19"/>
    <p:sldId id="356" r:id="rId20"/>
    <p:sldId id="3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1606" autoAdjust="0"/>
    <p:restoredTop sz="94660"/>
  </p:normalViewPr>
  <p:slideViewPr>
    <p:cSldViewPr>
      <p:cViewPr varScale="1">
        <p:scale>
          <a:sx n="86" d="100"/>
          <a:sy n="86" d="100"/>
        </p:scale>
        <p:origin x="-168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2E4373-40FC-463E-B76D-23FE98C1655C}" type="datetimeFigureOut">
              <a:rPr lang="en-US" smtClean="0"/>
              <a:pPr/>
              <a:t>2/7/2022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39171A-84B2-4DF2-89AA-8CAF136000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AEB2555-55F9-44EC-9BCE-E68E7239BFB8}"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331D0F-7897-4D0E-A7EA-8F2A5476AF2A}"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76033B3-1F35-4D93-8109-4B06D8BF3402}"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041A51-8DB2-414C-92A2-C747750C51F1}"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6A0EDC-E566-4171-B930-A28CA30B5E15}" type="datetime1">
              <a:rPr lang="en-US" smtClean="0"/>
              <a:pPr/>
              <a:t>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A11C73-FAC4-496E-B0F8-0DF465AA2CC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8A3D9F-600F-47A6-A84A-2898F2FEFF00}" type="datetime1">
              <a:rPr lang="en-US" smtClean="0"/>
              <a:pPr/>
              <a:t>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795E824-C9F5-4510-A408-8B554DF7A0D6}" type="datetime1">
              <a:rPr lang="en-US" smtClean="0"/>
              <a:pPr/>
              <a:t>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8679ED-973C-4146-A092-D56C9B81E890}" type="datetime1">
              <a:rPr lang="en-US" smtClean="0"/>
              <a:pPr/>
              <a:t>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6FDEDB-899F-4712-B5DB-B86BEA1004E7}"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95D44B-AB70-4031-B6C3-0978FF2FB3E6}" type="datetime1">
              <a:rPr lang="en-US" smtClean="0"/>
              <a:pPr/>
              <a:t>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719EA5-ABF4-4BC8-A8A1-D84CC8E41D0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0189FD-CA38-4BB7-9C03-85965BE79D10}" type="datetime1">
              <a:rPr lang="en-US" smtClean="0"/>
              <a:pPr/>
              <a:t>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719EA5-ABF4-4BC8-A8A1-D84CC8E41D0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304800"/>
            <a:ext cx="8077200" cy="4647426"/>
          </a:xfrm>
          <a:prstGeom prst="rect">
            <a:avLst/>
          </a:prstGeom>
        </p:spPr>
        <p:txBody>
          <a:bodyPr wrap="square">
            <a:spAutoFit/>
          </a:bodyPr>
          <a:lstStyle/>
          <a:p>
            <a:pPr algn="ctr"/>
            <a:r>
              <a:rPr lang="en-US" sz="3200" b="1" dirty="0" smtClean="0">
                <a:solidFill>
                  <a:srgbClr val="C00000"/>
                </a:solidFill>
                <a:latin typeface="Times New Roman" pitchFamily="18" charset="0"/>
                <a:cs typeface="Times New Roman" pitchFamily="18" charset="0"/>
              </a:rPr>
              <a:t>ELECTRICAL SCIENCE-1</a:t>
            </a:r>
          </a:p>
          <a:p>
            <a:pPr algn="ctr"/>
            <a:r>
              <a:rPr lang="en-US" sz="3200" b="1" dirty="0" smtClean="0">
                <a:solidFill>
                  <a:srgbClr val="C00000"/>
                </a:solidFill>
                <a:latin typeface="Times New Roman" pitchFamily="18" charset="0"/>
                <a:cs typeface="Times New Roman" pitchFamily="18" charset="0"/>
              </a:rPr>
              <a:t>(15B11EC111)</a:t>
            </a:r>
          </a:p>
          <a:p>
            <a:pPr algn="ctr"/>
            <a:r>
              <a:rPr lang="en-US" sz="3200" b="1" dirty="0" smtClean="0">
                <a:solidFill>
                  <a:srgbClr val="002060"/>
                </a:solidFill>
                <a:latin typeface="Times New Roman" pitchFamily="18" charset="0"/>
                <a:cs typeface="Times New Roman" pitchFamily="18" charset="0"/>
              </a:rPr>
              <a:t>Unit-7</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 </a:t>
            </a:r>
            <a:r>
              <a:rPr lang="en-IN" sz="3200" b="1" dirty="0" smtClean="0">
                <a:solidFill>
                  <a:srgbClr val="002060"/>
                </a:solidFill>
                <a:latin typeface="Times New Roman" pitchFamily="18" charset="0"/>
                <a:cs typeface="Times New Roman" pitchFamily="18" charset="0"/>
              </a:rPr>
              <a:t>Electrical Instruments</a:t>
            </a:r>
            <a:endParaRPr lang="en-US" sz="3200" b="1" dirty="0" smtClean="0">
              <a:solidFill>
                <a:srgbClr val="002060"/>
              </a:solidFill>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 Essentials of an Instrument, Permanent Magnet Moving Coil (PMMC) Instruments, voltmeter, ammeter, Ohmmeter, Meter Sensitivity (Ohms Per-Volt Rating); Loading Effect; Multimeter; Cathode Ray Oscilloscope: Construction, Working and Applications. Function Generators </a:t>
            </a:r>
            <a:r>
              <a:rPr lang="en-US" b="1" dirty="0" smtClean="0">
                <a:latin typeface="Times New Roman" pitchFamily="18" charset="0"/>
                <a:cs typeface="Times New Roman" pitchFamily="18" charset="0"/>
              </a:rPr>
              <a:t>)</a:t>
            </a:r>
          </a:p>
          <a:p>
            <a:pPr algn="ctr"/>
            <a:r>
              <a:rPr lang="en-US" sz="3200" b="1" dirty="0" smtClean="0">
                <a:solidFill>
                  <a:srgbClr val="002060"/>
                </a:solidFill>
                <a:latin typeface="Times New Roman" pitchFamily="18" charset="0"/>
                <a:cs typeface="Times New Roman" pitchFamily="18" charset="0"/>
              </a:rPr>
              <a:t> 	</a:t>
            </a:r>
          </a:p>
          <a:p>
            <a:pPr algn="ctr"/>
            <a:r>
              <a:rPr lang="en-US" sz="3200" b="1" dirty="0" smtClean="0">
                <a:solidFill>
                  <a:srgbClr val="002060"/>
                </a:solidFill>
                <a:latin typeface="Times New Roman" pitchFamily="18" charset="0"/>
                <a:cs typeface="Times New Roman" pitchFamily="18" charset="0"/>
              </a:rPr>
              <a:t>Lecture-4</a:t>
            </a:r>
            <a:endParaRPr lang="en-IN" sz="3200" dirty="0"/>
          </a:p>
        </p:txBody>
      </p:sp>
      <p:sp>
        <p:nvSpPr>
          <p:cNvPr id="6" name="Slide Number Placeholder 5"/>
          <p:cNvSpPr>
            <a:spLocks noGrp="1"/>
          </p:cNvSpPr>
          <p:nvPr>
            <p:ph type="sldNum" sz="quarter" idx="12"/>
          </p:nvPr>
        </p:nvSpPr>
        <p:spPr/>
        <p:txBody>
          <a:bodyPr/>
          <a:lstStyle/>
          <a:p>
            <a:fld id="{82719EA5-ABF4-4BC8-A8A1-D84CC8E41D0A}" type="slidenum">
              <a:rPr lang="en-US" smtClean="0"/>
              <a:pPr/>
              <a:t>1</a:t>
            </a:fld>
            <a:endParaRPr lang="en-US"/>
          </a:p>
        </p:txBody>
      </p:sp>
      <p:sp>
        <p:nvSpPr>
          <p:cNvPr id="7" name="TextBox 4"/>
          <p:cNvSpPr txBox="1"/>
          <p:nvPr/>
        </p:nvSpPr>
        <p:spPr>
          <a:xfrm>
            <a:off x="3657600" y="5638800"/>
            <a:ext cx="482111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solidFill>
                  <a:srgbClr val="002060"/>
                </a:solidFill>
              </a:rPr>
              <a:t>Dr. Abhishek Kashyap</a:t>
            </a:r>
          </a:p>
          <a:p>
            <a:r>
              <a:rPr lang="en-US" b="1" dirty="0" smtClean="0">
                <a:solidFill>
                  <a:srgbClr val="002060"/>
                </a:solidFill>
              </a:rPr>
              <a:t>Assistant Professor (Senior Grade, JIIT Noida)</a:t>
            </a:r>
            <a:endParaRPr lang="en-IN" b="1" dirty="0">
              <a:solidFill>
                <a:srgbClr val="00206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0" y="152400"/>
            <a:ext cx="2482090" cy="461665"/>
          </a:xfrm>
          <a:prstGeom prst="rect">
            <a:avLst/>
          </a:prstGeom>
        </p:spPr>
        <p:txBody>
          <a:bodyPr wrap="none">
            <a:spAutoFit/>
          </a:bodyPr>
          <a:lstStyle/>
          <a:p>
            <a:r>
              <a:rPr lang="en-US" sz="2400" b="1" dirty="0"/>
              <a:t>LOADING EFFECTS</a:t>
            </a:r>
            <a:endParaRPr lang="en-US" sz="2400" dirty="0"/>
          </a:p>
        </p:txBody>
      </p:sp>
      <p:sp>
        <p:nvSpPr>
          <p:cNvPr id="3" name="Rectangle 2"/>
          <p:cNvSpPr/>
          <p:nvPr/>
        </p:nvSpPr>
        <p:spPr>
          <a:xfrm>
            <a:off x="228600" y="685800"/>
            <a:ext cx="8458200" cy="5554726"/>
          </a:xfrm>
          <a:prstGeom prst="rect">
            <a:avLst/>
          </a:prstGeom>
        </p:spPr>
        <p:txBody>
          <a:bodyPr wrap="square">
            <a:spAutoFit/>
          </a:bodyPr>
          <a:lstStyle/>
          <a:p>
            <a:pPr marL="342900" indent="-342900">
              <a:lnSpc>
                <a:spcPct val="200000"/>
              </a:lnSpc>
              <a:buFont typeface="Arial" pitchFamily="34" charset="0"/>
              <a:buChar char="•"/>
            </a:pPr>
            <a:r>
              <a:rPr lang="en-US" b="1" dirty="0" smtClean="0"/>
              <a:t>Under </a:t>
            </a:r>
            <a:r>
              <a:rPr lang="en-US" b="1" dirty="0"/>
              <a:t>practical conditions, it has been observed that the </a:t>
            </a:r>
            <a:r>
              <a:rPr lang="en-US" b="1" dirty="0" smtClean="0"/>
              <a:t>introduction of </a:t>
            </a:r>
            <a:r>
              <a:rPr lang="en-US" b="1" dirty="0"/>
              <a:t>any element in a system results invariably in extraction of the energy from the </a:t>
            </a:r>
            <a:r>
              <a:rPr lang="en-US" b="1" dirty="0" smtClean="0"/>
              <a:t>system, thereby </a:t>
            </a:r>
            <a:r>
              <a:rPr lang="en-US" b="1" dirty="0"/>
              <a:t>distorting the original signal. This distortion may take the form of </a:t>
            </a:r>
            <a:r>
              <a:rPr lang="en-US" b="1" dirty="0" smtClean="0"/>
              <a:t>attenuation, waveform </a:t>
            </a:r>
            <a:r>
              <a:rPr lang="en-US" b="1" dirty="0"/>
              <a:t>distortion, phase shift, etc., and consequently, the ideal measurements </a:t>
            </a:r>
            <a:r>
              <a:rPr lang="en-US" b="1" dirty="0" smtClean="0"/>
              <a:t>become impossible</a:t>
            </a:r>
            <a:r>
              <a:rPr lang="en-US" b="1" dirty="0"/>
              <a:t>.</a:t>
            </a:r>
          </a:p>
          <a:p>
            <a:pPr marL="342900" indent="-342900">
              <a:lnSpc>
                <a:spcPct val="200000"/>
              </a:lnSpc>
              <a:buFont typeface="Arial" pitchFamily="34" charset="0"/>
              <a:buChar char="•"/>
            </a:pPr>
            <a:r>
              <a:rPr lang="en-US" b="1" dirty="0"/>
              <a:t>The incapability of the system to faithfully measure the input signal in undistorted </a:t>
            </a:r>
            <a:r>
              <a:rPr lang="en-US" b="1" dirty="0" smtClean="0"/>
              <a:t>form is </a:t>
            </a:r>
            <a:r>
              <a:rPr lang="en-US" b="1" dirty="0"/>
              <a:t>called loading effect. This results in loading error</a:t>
            </a:r>
            <a:r>
              <a:rPr lang="en-US" b="1" dirty="0" smtClean="0"/>
              <a:t>.</a:t>
            </a:r>
          </a:p>
          <a:p>
            <a:pPr marL="342900" indent="-342900">
              <a:lnSpc>
                <a:spcPct val="200000"/>
              </a:lnSpc>
              <a:buFont typeface="Arial" pitchFamily="34" charset="0"/>
              <a:buChar char="•"/>
            </a:pPr>
            <a:r>
              <a:rPr lang="en-US" b="1" dirty="0" smtClean="0"/>
              <a:t>The loading effect may occur on account of both electrical and mechanical elements. These are due to impedances of the various elements connected in a system.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0" y="152400"/>
            <a:ext cx="2482090" cy="461665"/>
          </a:xfrm>
          <a:prstGeom prst="rect">
            <a:avLst/>
          </a:prstGeom>
        </p:spPr>
        <p:txBody>
          <a:bodyPr wrap="none">
            <a:spAutoFit/>
          </a:bodyPr>
          <a:lstStyle/>
          <a:p>
            <a:r>
              <a:rPr lang="en-US" sz="2400" b="1" dirty="0"/>
              <a:t>LOADING EFFECTS</a:t>
            </a:r>
            <a:endParaRPr lang="en-US" sz="2400" dirty="0"/>
          </a:p>
        </p:txBody>
      </p:sp>
      <p:sp>
        <p:nvSpPr>
          <p:cNvPr id="3" name="Rectangle 2"/>
          <p:cNvSpPr/>
          <p:nvPr/>
        </p:nvSpPr>
        <p:spPr>
          <a:xfrm>
            <a:off x="228600" y="685800"/>
            <a:ext cx="8458200" cy="5554726"/>
          </a:xfrm>
          <a:prstGeom prst="rect">
            <a:avLst/>
          </a:prstGeom>
        </p:spPr>
        <p:txBody>
          <a:bodyPr wrap="square">
            <a:spAutoFit/>
          </a:bodyPr>
          <a:lstStyle/>
          <a:p>
            <a:pPr marL="342900" indent="-342900">
              <a:lnSpc>
                <a:spcPct val="200000"/>
              </a:lnSpc>
              <a:buFont typeface="Arial" pitchFamily="34" charset="0"/>
              <a:buChar char="•"/>
            </a:pPr>
            <a:r>
              <a:rPr lang="en-US" b="1" dirty="0" smtClean="0"/>
              <a:t>Loading effect occurs due to the connection of measuring instruments in an improper way.</a:t>
            </a:r>
          </a:p>
          <a:p>
            <a:pPr marL="342900" indent="-342900">
              <a:lnSpc>
                <a:spcPct val="200000"/>
              </a:lnSpc>
              <a:buFont typeface="Arial" pitchFamily="34" charset="0"/>
              <a:buChar char="•"/>
            </a:pPr>
            <a:r>
              <a:rPr lang="en-US" b="1" dirty="0" smtClean="0"/>
              <a:t>Suppose a voltmeter is connected with parallel of a very high resistance. Due to the high resistance of the voltmeter itself, the circuit current changes. This is the loading effect of a voltmeter when they are connected in parallel with a very high resistance.</a:t>
            </a:r>
          </a:p>
          <a:p>
            <a:pPr marL="342900" indent="-342900">
              <a:lnSpc>
                <a:spcPct val="200000"/>
              </a:lnSpc>
              <a:buFont typeface="Arial" pitchFamily="34" charset="0"/>
              <a:buChar char="•"/>
            </a:pPr>
            <a:r>
              <a:rPr lang="en-US" b="1" dirty="0" smtClean="0"/>
              <a:t>Similarly, an ammeter has a very low resistance. So if an ammeter is connected in series with a very low resistance, the total resistance of the circuit changes, and in succession, the circuit current also changes. This is the loading effect of ammeters when they are connected in series with very low resistance.</a:t>
            </a:r>
            <a:endParaRPr 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12</a:t>
            </a:fld>
            <a:endParaRPr lang="en-US"/>
          </a:p>
        </p:txBody>
      </p:sp>
      <p:sp>
        <p:nvSpPr>
          <p:cNvPr id="3" name="Rectangle 2"/>
          <p:cNvSpPr/>
          <p:nvPr/>
        </p:nvSpPr>
        <p:spPr>
          <a:xfrm>
            <a:off x="3532636" y="87868"/>
            <a:ext cx="1540806" cy="523220"/>
          </a:xfrm>
          <a:prstGeom prst="rect">
            <a:avLst/>
          </a:prstGeom>
        </p:spPr>
        <p:txBody>
          <a:bodyPr wrap="none">
            <a:spAutoFit/>
          </a:bodyPr>
          <a:lstStyle/>
          <a:p>
            <a:r>
              <a:rPr lang="en-IN" sz="2800" b="1" dirty="0" smtClean="0">
                <a:latin typeface="Times New Roman" pitchFamily="18" charset="0"/>
                <a:cs typeface="Times New Roman" pitchFamily="18" charset="0"/>
              </a:rPr>
              <a:t>Example</a:t>
            </a:r>
            <a:endParaRPr lang="en-IN" sz="2800" b="1" dirty="0">
              <a:latin typeface="Times New Roman" pitchFamily="18" charset="0"/>
              <a:cs typeface="Times New Roman" pitchFamily="18" charset="0"/>
            </a:endParaRPr>
          </a:p>
        </p:txBody>
      </p:sp>
      <p:sp>
        <p:nvSpPr>
          <p:cNvPr id="4" name="Rectangle 3"/>
          <p:cNvSpPr/>
          <p:nvPr/>
        </p:nvSpPr>
        <p:spPr>
          <a:xfrm>
            <a:off x="228600" y="798255"/>
            <a:ext cx="8763000" cy="2862322"/>
          </a:xfrm>
          <a:prstGeom prst="rect">
            <a:avLst/>
          </a:prstGeom>
        </p:spPr>
        <p:txBody>
          <a:bodyPr wrap="square">
            <a:spAutoFit/>
          </a:bodyPr>
          <a:lstStyle/>
          <a:p>
            <a:pPr>
              <a:lnSpc>
                <a:spcPct val="150000"/>
              </a:lnSpc>
            </a:pPr>
            <a:r>
              <a:rPr lang="en-IN" sz="2000" b="1" dirty="0" smtClean="0">
                <a:latin typeface="Times New Roman" pitchFamily="18" charset="0"/>
                <a:cs typeface="Times New Roman" pitchFamily="18" charset="0"/>
              </a:rPr>
              <a:t>The coil of a moving coil permanent magnet voltmeter is 40 mm long and 30 mm wide and has 100 turns on it. The control spring exerts a torque of 120 × 10</a:t>
            </a:r>
            <a:r>
              <a:rPr lang="en-IN" sz="2000" b="1" baseline="30000" dirty="0" smtClean="0">
                <a:latin typeface="Times New Roman" pitchFamily="18" charset="0"/>
                <a:cs typeface="Times New Roman" pitchFamily="18" charset="0"/>
              </a:rPr>
              <a:t>–6</a:t>
            </a:r>
            <a:r>
              <a:rPr lang="en-IN" sz="2000" b="1" dirty="0" smtClean="0">
                <a:latin typeface="Times New Roman" pitchFamily="18" charset="0"/>
                <a:cs typeface="Times New Roman" pitchFamily="18" charset="0"/>
              </a:rPr>
              <a:t> Nm when the deflection is 100 divisions on full-scale. If the flux density of the magnetic field in the air-gap is 0.5 Wb/m</a:t>
            </a:r>
            <a:r>
              <a:rPr lang="en-IN" sz="2000" b="1" baseline="30000" dirty="0" smtClean="0">
                <a:latin typeface="Times New Roman" pitchFamily="18" charset="0"/>
                <a:cs typeface="Times New Roman" pitchFamily="18" charset="0"/>
              </a:rPr>
              <a:t>2</a:t>
            </a:r>
            <a:r>
              <a:rPr lang="en-IN" sz="2000" b="1" dirty="0" smtClean="0">
                <a:latin typeface="Times New Roman" pitchFamily="18" charset="0"/>
                <a:cs typeface="Times New Roman" pitchFamily="18" charset="0"/>
              </a:rPr>
              <a:t>, estimate the resistance that must be put in series with the coil to give one volt per division. The resistance of the voltmeter coil may be neglected.</a:t>
            </a:r>
            <a:endParaRPr lang="en-IN" sz="2000" b="1"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13</a:t>
            </a:fld>
            <a:endParaRPr lang="en-US"/>
          </a:p>
        </p:txBody>
      </p:sp>
      <p:sp>
        <p:nvSpPr>
          <p:cNvPr id="3" name="Rectangle 2"/>
          <p:cNvSpPr/>
          <p:nvPr/>
        </p:nvSpPr>
        <p:spPr>
          <a:xfrm>
            <a:off x="3532636" y="87868"/>
            <a:ext cx="1463862" cy="523220"/>
          </a:xfrm>
          <a:prstGeom prst="rect">
            <a:avLst/>
          </a:prstGeom>
        </p:spPr>
        <p:txBody>
          <a:bodyPr wrap="none">
            <a:spAutoFit/>
          </a:bodyPr>
          <a:lstStyle/>
          <a:p>
            <a:r>
              <a:rPr lang="en-IN" sz="2800" b="1" dirty="0" smtClean="0">
                <a:latin typeface="Times New Roman" pitchFamily="18" charset="0"/>
                <a:cs typeface="Times New Roman" pitchFamily="18" charset="0"/>
              </a:rPr>
              <a:t>Solution</a:t>
            </a:r>
            <a:endParaRPr lang="en-IN" sz="2800" b="1" dirty="0">
              <a:latin typeface="Times New Roman" pitchFamily="18" charset="0"/>
              <a:cs typeface="Times New Roman" pitchFamily="18" charset="0"/>
            </a:endParaRPr>
          </a:p>
        </p:txBody>
      </p:sp>
      <p:sp>
        <p:nvSpPr>
          <p:cNvPr id="4" name="Rectangle 3"/>
          <p:cNvSpPr/>
          <p:nvPr/>
        </p:nvSpPr>
        <p:spPr>
          <a:xfrm>
            <a:off x="381000" y="1066800"/>
            <a:ext cx="8305800" cy="4708981"/>
          </a:xfrm>
          <a:prstGeom prst="rect">
            <a:avLst/>
          </a:prstGeom>
        </p:spPr>
        <p:txBody>
          <a:bodyPr wrap="square">
            <a:spAutoFit/>
          </a:bodyPr>
          <a:lstStyle/>
          <a:p>
            <a:pPr>
              <a:lnSpc>
                <a:spcPct val="150000"/>
              </a:lnSpc>
            </a:pPr>
            <a:r>
              <a:rPr lang="en-IN" sz="2000" b="1" i="1" dirty="0" smtClean="0">
                <a:latin typeface="Times New Roman" pitchFamily="18" charset="0"/>
                <a:cs typeface="Times New Roman" pitchFamily="18" charset="0"/>
              </a:rPr>
              <a:t>Let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be the full-scale meter current.</a:t>
            </a:r>
          </a:p>
          <a:p>
            <a:pPr>
              <a:lnSpc>
                <a:spcPct val="150000"/>
              </a:lnSpc>
            </a:pPr>
            <a:r>
              <a:rPr lang="en-IN" sz="2000" b="1" i="1" dirty="0" smtClean="0">
                <a:latin typeface="Times New Roman" pitchFamily="18" charset="0"/>
                <a:cs typeface="Times New Roman" pitchFamily="18" charset="0"/>
              </a:rPr>
              <a:t>Full-scale deflecting torque is</a:t>
            </a:r>
          </a:p>
          <a:p>
            <a:pPr>
              <a:lnSpc>
                <a:spcPct val="150000"/>
              </a:lnSpc>
            </a:pPr>
            <a:r>
              <a:rPr lang="de-DE" sz="2000" b="1" i="1" dirty="0" smtClean="0">
                <a:latin typeface="Times New Roman" pitchFamily="18" charset="0"/>
                <a:cs typeface="Times New Roman" pitchFamily="18" charset="0"/>
              </a:rPr>
              <a:t>	T</a:t>
            </a:r>
            <a:r>
              <a:rPr lang="de-DE" sz="2000" b="1" i="1" baseline="-25000" dirty="0" smtClean="0">
                <a:latin typeface="Times New Roman" pitchFamily="18" charset="0"/>
                <a:cs typeface="Times New Roman" pitchFamily="18" charset="0"/>
              </a:rPr>
              <a:t>d</a:t>
            </a:r>
            <a:r>
              <a:rPr lang="de-DE" sz="2000" b="1" i="1" dirty="0" smtClean="0">
                <a:latin typeface="Times New Roman" pitchFamily="18" charset="0"/>
                <a:cs typeface="Times New Roman" pitchFamily="18" charset="0"/>
              </a:rPr>
              <a:t> = B I</a:t>
            </a:r>
            <a:r>
              <a:rPr lang="de-DE" sz="2000" b="1" i="1" baseline="-25000" dirty="0" smtClean="0">
                <a:latin typeface="Times New Roman" pitchFamily="18" charset="0"/>
                <a:cs typeface="Times New Roman" pitchFamily="18" charset="0"/>
              </a:rPr>
              <a:t>m </a:t>
            </a:r>
            <a:r>
              <a:rPr lang="de-DE" sz="2000" b="1" i="1" dirty="0" smtClean="0">
                <a:latin typeface="Times New Roman" pitchFamily="18" charset="0"/>
                <a:cs typeface="Times New Roman" pitchFamily="18" charset="0"/>
              </a:rPr>
              <a:t>N A = </a:t>
            </a:r>
            <a:r>
              <a:rPr lang="de-DE" sz="2000" b="1" dirty="0" smtClean="0">
                <a:latin typeface="Times New Roman" pitchFamily="18" charset="0"/>
                <a:cs typeface="Times New Roman" pitchFamily="18" charset="0"/>
              </a:rPr>
              <a:t>0.5</a:t>
            </a:r>
            <a:r>
              <a:rPr lang="de-DE" sz="2000" b="1" i="1" dirty="0" smtClean="0">
                <a:latin typeface="Times New Roman" pitchFamily="18" charset="0"/>
                <a:cs typeface="Times New Roman" pitchFamily="18" charset="0"/>
              </a:rPr>
              <a:t> </a:t>
            </a:r>
            <a:r>
              <a:rPr lang="de-DE" sz="2000" b="1" dirty="0" smtClean="0">
                <a:latin typeface="Times New Roman" pitchFamily="18" charset="0"/>
                <a:cs typeface="Times New Roman" pitchFamily="18" charset="0"/>
              </a:rPr>
              <a:t>×</a:t>
            </a:r>
            <a:r>
              <a:rPr lang="de-DE" sz="2000" b="1" i="1" dirty="0" smtClean="0">
                <a:latin typeface="Times New Roman" pitchFamily="18" charset="0"/>
                <a:cs typeface="Times New Roman" pitchFamily="18" charset="0"/>
              </a:rPr>
              <a:t> I</a:t>
            </a:r>
            <a:r>
              <a:rPr lang="de-DE" sz="2000" b="1" i="1" baseline="-25000" dirty="0" smtClean="0">
                <a:latin typeface="Times New Roman" pitchFamily="18" charset="0"/>
                <a:cs typeface="Times New Roman" pitchFamily="18" charset="0"/>
              </a:rPr>
              <a:t>m</a:t>
            </a:r>
            <a:r>
              <a:rPr lang="de-DE" sz="2000" b="1" i="1" dirty="0" smtClean="0">
                <a:latin typeface="Times New Roman" pitchFamily="18" charset="0"/>
                <a:cs typeface="Times New Roman" pitchFamily="18" charset="0"/>
              </a:rPr>
              <a:t> </a:t>
            </a:r>
            <a:r>
              <a:rPr lang="de-DE" sz="2000" b="1" dirty="0" smtClean="0">
                <a:latin typeface="Times New Roman" pitchFamily="18" charset="0"/>
                <a:cs typeface="Times New Roman" pitchFamily="18" charset="0"/>
              </a:rPr>
              <a:t>× 100 × 0.04 × 0.03</a:t>
            </a:r>
            <a:r>
              <a:rPr lang="de-DE" sz="2000" b="1" i="1" dirty="0" smtClean="0">
                <a:latin typeface="Times New Roman" pitchFamily="18" charset="0"/>
                <a:cs typeface="Times New Roman" pitchFamily="18" charset="0"/>
              </a:rPr>
              <a:t> </a:t>
            </a:r>
            <a:r>
              <a:rPr lang="de-DE" sz="2000" b="1" dirty="0" smtClean="0">
                <a:latin typeface="Times New Roman" pitchFamily="18" charset="0"/>
                <a:cs typeface="Times New Roman" pitchFamily="18" charset="0"/>
              </a:rPr>
              <a:t>= 0.06</a:t>
            </a:r>
            <a:r>
              <a:rPr lang="de-DE" sz="2000" b="1" i="1" dirty="0" smtClean="0">
                <a:latin typeface="Times New Roman" pitchFamily="18" charset="0"/>
                <a:cs typeface="Times New Roman" pitchFamily="18" charset="0"/>
              </a:rPr>
              <a:t> I</a:t>
            </a:r>
            <a:r>
              <a:rPr lang="de-DE" sz="2000" b="1" i="1" baseline="-25000" dirty="0" smtClean="0">
                <a:latin typeface="Times New Roman" pitchFamily="18" charset="0"/>
                <a:cs typeface="Times New Roman" pitchFamily="18" charset="0"/>
              </a:rPr>
              <a:t>m</a:t>
            </a:r>
            <a:r>
              <a:rPr lang="de-DE" sz="2000" b="1" i="1" dirty="0" smtClean="0">
                <a:latin typeface="Times New Roman" pitchFamily="18" charset="0"/>
                <a:cs typeface="Times New Roman" pitchFamily="18" charset="0"/>
              </a:rPr>
              <a:t> </a:t>
            </a:r>
            <a:r>
              <a:rPr lang="de-DE" sz="2000" b="1" dirty="0" smtClean="0">
                <a:latin typeface="Times New Roman" pitchFamily="18" charset="0"/>
                <a:cs typeface="Times New Roman" pitchFamily="18" charset="0"/>
              </a:rPr>
              <a:t>Nm</a:t>
            </a:r>
          </a:p>
          <a:p>
            <a:pPr>
              <a:lnSpc>
                <a:spcPct val="150000"/>
              </a:lnSpc>
            </a:pPr>
            <a:endParaRPr lang="de-DE" sz="2000" b="1" dirty="0" smtClean="0">
              <a:latin typeface="Times New Roman" pitchFamily="18" charset="0"/>
              <a:cs typeface="Times New Roman" pitchFamily="18" charset="0"/>
            </a:endParaRPr>
          </a:p>
          <a:p>
            <a:pPr>
              <a:lnSpc>
                <a:spcPct val="150000"/>
              </a:lnSpc>
            </a:pPr>
            <a:r>
              <a:rPr lang="en-IN" sz="2000" b="1" i="1" dirty="0" smtClean="0">
                <a:latin typeface="Times New Roman" pitchFamily="18" charset="0"/>
                <a:cs typeface="Times New Roman" pitchFamily="18" charset="0"/>
              </a:rPr>
              <a:t>Full-scale controlling torque is</a:t>
            </a:r>
          </a:p>
          <a:p>
            <a:pPr>
              <a:lnSpc>
                <a:spcPct val="150000"/>
              </a:lnSpc>
            </a:pPr>
            <a:r>
              <a:rPr lang="en-IN" sz="2000" b="1" i="1" dirty="0" smtClean="0">
                <a:latin typeface="Times New Roman" pitchFamily="18" charset="0"/>
                <a:cs typeface="Times New Roman" pitchFamily="18" charset="0"/>
              </a:rPr>
              <a:t>	T</a:t>
            </a:r>
            <a:r>
              <a:rPr lang="en-IN" sz="2000" b="1" i="1" baseline="-25000" dirty="0" smtClean="0">
                <a:latin typeface="Times New Roman" pitchFamily="18" charset="0"/>
                <a:cs typeface="Times New Roman" pitchFamily="18" charset="0"/>
              </a:rPr>
              <a:t>C</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120 × 10</a:t>
            </a:r>
            <a:r>
              <a:rPr lang="en-IN" sz="2000" b="1" baseline="30000" dirty="0" smtClean="0">
                <a:latin typeface="Times New Roman" pitchFamily="18" charset="0"/>
                <a:cs typeface="Times New Roman" pitchFamily="18" charset="0"/>
              </a:rPr>
              <a:t>–6</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Nm</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Given</a:t>
            </a:r>
          </a:p>
          <a:p>
            <a:pPr>
              <a:lnSpc>
                <a:spcPct val="150000"/>
              </a:lnSpc>
            </a:pPr>
            <a:endParaRPr lang="en-US" sz="2000" b="1" dirty="0" smtClean="0">
              <a:latin typeface="Times New Roman" pitchFamily="18" charset="0"/>
              <a:cs typeface="Times New Roman" pitchFamily="18" charset="0"/>
            </a:endParaRPr>
          </a:p>
          <a:p>
            <a:pPr>
              <a:lnSpc>
                <a:spcPct val="150000"/>
              </a:lnSpc>
            </a:pPr>
            <a:r>
              <a:rPr lang="en-IN" sz="2000" b="1" i="1" dirty="0" smtClean="0">
                <a:latin typeface="Times New Roman" pitchFamily="18" charset="0"/>
                <a:cs typeface="Times New Roman" pitchFamily="18" charset="0"/>
              </a:rPr>
              <a:t>In the final full-scale position, 	T</a:t>
            </a:r>
            <a:r>
              <a:rPr lang="en-IN" sz="2000" b="1" i="1" baseline="-25000" dirty="0" smtClean="0">
                <a:latin typeface="Times New Roman" pitchFamily="18" charset="0"/>
                <a:cs typeface="Times New Roman" pitchFamily="18" charset="0"/>
              </a:rPr>
              <a:t>d</a:t>
            </a:r>
            <a:r>
              <a:rPr lang="en-IN" sz="2000" b="1" i="1" dirty="0" smtClean="0">
                <a:latin typeface="Times New Roman" pitchFamily="18" charset="0"/>
                <a:cs typeface="Times New Roman" pitchFamily="18" charset="0"/>
              </a:rPr>
              <a:t> = T</a:t>
            </a:r>
            <a:r>
              <a:rPr lang="en-IN" sz="2000" b="1" i="1" baseline="-25000" dirty="0" smtClean="0">
                <a:latin typeface="Times New Roman" pitchFamily="18" charset="0"/>
                <a:cs typeface="Times New Roman" pitchFamily="18" charset="0"/>
              </a:rPr>
              <a:t>C</a:t>
            </a:r>
          </a:p>
          <a:p>
            <a:pPr>
              <a:lnSpc>
                <a:spcPct val="150000"/>
              </a:lnSpc>
            </a:pPr>
            <a:r>
              <a:rPr lang="de-DE" sz="2000" b="1" dirty="0" smtClean="0">
                <a:latin typeface="Times New Roman" pitchFamily="18" charset="0"/>
                <a:cs typeface="Times New Roman" pitchFamily="18" charset="0"/>
              </a:rPr>
              <a:t>0.06</a:t>
            </a:r>
            <a:r>
              <a:rPr lang="de-DE" sz="2000" b="1" i="1" dirty="0" smtClean="0">
                <a:latin typeface="Times New Roman" pitchFamily="18" charset="0"/>
                <a:cs typeface="Times New Roman" pitchFamily="18" charset="0"/>
              </a:rPr>
              <a:t> I</a:t>
            </a:r>
            <a:r>
              <a:rPr lang="de-DE" sz="2000" b="1" i="1" baseline="-25000" dirty="0" smtClean="0">
                <a:latin typeface="Times New Roman" pitchFamily="18" charset="0"/>
                <a:cs typeface="Times New Roman" pitchFamily="18" charset="0"/>
              </a:rPr>
              <a:t>m</a:t>
            </a:r>
            <a:r>
              <a:rPr lang="de-DE" sz="2000" b="1" i="1" dirty="0" smtClean="0">
                <a:latin typeface="Times New Roman" pitchFamily="18" charset="0"/>
                <a:cs typeface="Times New Roman" pitchFamily="18" charset="0"/>
              </a:rPr>
              <a:t> = </a:t>
            </a:r>
            <a:r>
              <a:rPr lang="de-DE" sz="2000" b="1" dirty="0" smtClean="0">
                <a:latin typeface="Times New Roman" pitchFamily="18" charset="0"/>
                <a:cs typeface="Times New Roman" pitchFamily="18" charset="0"/>
              </a:rPr>
              <a:t>120 × 10</a:t>
            </a:r>
            <a:r>
              <a:rPr lang="de-DE" sz="2000" b="1" baseline="30000" dirty="0" smtClean="0">
                <a:latin typeface="Times New Roman" pitchFamily="18" charset="0"/>
                <a:cs typeface="Times New Roman" pitchFamily="18" charset="0"/>
              </a:rPr>
              <a:t>–6</a:t>
            </a:r>
            <a:r>
              <a:rPr lang="de-DE" sz="2000" b="1" i="1" dirty="0" smtClean="0">
                <a:latin typeface="Times New Roman" pitchFamily="18" charset="0"/>
                <a:cs typeface="Times New Roman" pitchFamily="18" charset="0"/>
              </a:rPr>
              <a:t>        </a:t>
            </a:r>
          </a:p>
          <a:p>
            <a:pPr>
              <a:lnSpc>
                <a:spcPct val="150000"/>
              </a:lnSpc>
            </a:pPr>
            <a:r>
              <a:rPr lang="de-DE" sz="2000" b="1" dirty="0" smtClean="0">
                <a:latin typeface="Times New Roman" pitchFamily="18" charset="0"/>
                <a:cs typeface="Times New Roman" pitchFamily="18" charset="0"/>
              </a:rPr>
              <a:t>or   </a:t>
            </a:r>
            <a:r>
              <a:rPr lang="de-DE" sz="2000" b="1" i="1" dirty="0" smtClean="0">
                <a:latin typeface="Times New Roman" pitchFamily="18" charset="0"/>
                <a:cs typeface="Times New Roman" pitchFamily="18" charset="0"/>
              </a:rPr>
              <a:t> I</a:t>
            </a:r>
            <a:r>
              <a:rPr lang="de-DE" sz="2000" b="1" i="1" baseline="-25000" dirty="0" smtClean="0">
                <a:latin typeface="Times New Roman" pitchFamily="18" charset="0"/>
                <a:cs typeface="Times New Roman" pitchFamily="18" charset="0"/>
              </a:rPr>
              <a:t>m</a:t>
            </a:r>
            <a:r>
              <a:rPr lang="de-DE" sz="2000" b="1" i="1" dirty="0" smtClean="0">
                <a:latin typeface="Times New Roman" pitchFamily="18" charset="0"/>
                <a:cs typeface="Times New Roman" pitchFamily="18" charset="0"/>
              </a:rPr>
              <a:t> </a:t>
            </a:r>
            <a:r>
              <a:rPr lang="de-DE" sz="2000" b="1" dirty="0" smtClean="0">
                <a:latin typeface="Times New Roman" pitchFamily="18" charset="0"/>
                <a:cs typeface="Times New Roman" pitchFamily="18" charset="0"/>
              </a:rPr>
              <a:t>= 2 × 10</a:t>
            </a:r>
            <a:r>
              <a:rPr lang="de-DE" sz="2000" b="1" baseline="30000" dirty="0" smtClean="0">
                <a:latin typeface="Times New Roman" pitchFamily="18" charset="0"/>
                <a:cs typeface="Times New Roman" pitchFamily="18" charset="0"/>
              </a:rPr>
              <a:t>–3</a:t>
            </a:r>
            <a:r>
              <a:rPr lang="de-DE" sz="2000" b="1" dirty="0" smtClean="0">
                <a:latin typeface="Times New Roman" pitchFamily="18" charset="0"/>
                <a:cs typeface="Times New Roman" pitchFamily="18" charset="0"/>
              </a:rPr>
              <a:t> A</a:t>
            </a:r>
            <a:endParaRPr lang="en-IN" sz="2000" b="1"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14</a:t>
            </a:fld>
            <a:endParaRPr lang="en-US"/>
          </a:p>
        </p:txBody>
      </p:sp>
      <p:sp>
        <p:nvSpPr>
          <p:cNvPr id="3" name="Rectangle 2"/>
          <p:cNvSpPr/>
          <p:nvPr/>
        </p:nvSpPr>
        <p:spPr>
          <a:xfrm>
            <a:off x="381000" y="1447800"/>
            <a:ext cx="8305800" cy="1323439"/>
          </a:xfrm>
          <a:prstGeom prst="rect">
            <a:avLst/>
          </a:prstGeom>
        </p:spPr>
        <p:txBody>
          <a:bodyPr wrap="square">
            <a:spAutoFit/>
          </a:bodyPr>
          <a:lstStyle/>
          <a:p>
            <a:r>
              <a:rPr lang="en-IN" sz="2000" b="1" i="1" dirty="0" smtClean="0">
                <a:latin typeface="Times New Roman" pitchFamily="18" charset="0"/>
                <a:cs typeface="Times New Roman" pitchFamily="18" charset="0"/>
              </a:rPr>
              <a:t>Full-scale reading required from the instrument is</a:t>
            </a:r>
          </a:p>
          <a:p>
            <a:r>
              <a:rPr lang="it-IT" sz="2000" b="1" i="1" dirty="0" smtClean="0">
                <a:latin typeface="Times New Roman" pitchFamily="18" charset="0"/>
                <a:cs typeface="Times New Roman" pitchFamily="18" charset="0"/>
              </a:rPr>
              <a:t>		V </a:t>
            </a:r>
            <a:r>
              <a:rPr lang="it-IT" sz="2000" b="1" dirty="0" smtClean="0">
                <a:latin typeface="Times New Roman" pitchFamily="18" charset="0"/>
                <a:cs typeface="Times New Roman" pitchFamily="18" charset="0"/>
              </a:rPr>
              <a:t>= 100 × 1 = 100 volts</a:t>
            </a:r>
          </a:p>
          <a:p>
            <a:endParaRPr lang="en-IN" sz="2000" b="1" i="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External resistance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s</a:t>
            </a:r>
            <a:r>
              <a:rPr lang="en-IN" sz="2000" b="1" dirty="0" smtClean="0">
                <a:latin typeface="Times New Roman" pitchFamily="18" charset="0"/>
                <a:cs typeface="Times New Roman" pitchFamily="18" charset="0"/>
              </a:rPr>
              <a:t> to be put in series with the coil is</a:t>
            </a:r>
            <a:endParaRPr lang="en-IN" sz="2000" b="1" dirty="0">
              <a:latin typeface="Times New Roman" pitchFamily="18" charset="0"/>
              <a:cs typeface="Times New Roman" pitchFamily="18" charset="0"/>
            </a:endParaRPr>
          </a:p>
        </p:txBody>
      </p:sp>
      <p:sp>
        <p:nvSpPr>
          <p:cNvPr id="4" name="Rectangle 3"/>
          <p:cNvSpPr/>
          <p:nvPr/>
        </p:nvSpPr>
        <p:spPr>
          <a:xfrm>
            <a:off x="3532636" y="87868"/>
            <a:ext cx="1463862" cy="523220"/>
          </a:xfrm>
          <a:prstGeom prst="rect">
            <a:avLst/>
          </a:prstGeom>
        </p:spPr>
        <p:txBody>
          <a:bodyPr wrap="none">
            <a:spAutoFit/>
          </a:bodyPr>
          <a:lstStyle/>
          <a:p>
            <a:r>
              <a:rPr lang="en-IN" sz="2800" b="1" dirty="0" smtClean="0">
                <a:latin typeface="Times New Roman" pitchFamily="18" charset="0"/>
                <a:cs typeface="Times New Roman" pitchFamily="18" charset="0"/>
              </a:rPr>
              <a:t>Solution</a:t>
            </a:r>
            <a:endParaRPr lang="en-IN" sz="2800" b="1"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cstate="print"/>
          <a:srcRect/>
          <a:stretch>
            <a:fillRect/>
          </a:stretch>
        </p:blipFill>
        <p:spPr bwMode="auto">
          <a:xfrm>
            <a:off x="1524000" y="3124200"/>
            <a:ext cx="5029200" cy="67459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15</a:t>
            </a:fld>
            <a:endParaRPr lang="en-US"/>
          </a:p>
        </p:txBody>
      </p:sp>
      <p:sp>
        <p:nvSpPr>
          <p:cNvPr id="3" name="Rectangle 2"/>
          <p:cNvSpPr/>
          <p:nvPr/>
        </p:nvSpPr>
        <p:spPr>
          <a:xfrm>
            <a:off x="3532636" y="87868"/>
            <a:ext cx="1540806" cy="523220"/>
          </a:xfrm>
          <a:prstGeom prst="rect">
            <a:avLst/>
          </a:prstGeom>
        </p:spPr>
        <p:txBody>
          <a:bodyPr wrap="none">
            <a:spAutoFit/>
          </a:bodyPr>
          <a:lstStyle/>
          <a:p>
            <a:r>
              <a:rPr lang="en-IN" sz="2800" b="1" dirty="0" smtClean="0">
                <a:latin typeface="Times New Roman" pitchFamily="18" charset="0"/>
                <a:cs typeface="Times New Roman" pitchFamily="18" charset="0"/>
              </a:rPr>
              <a:t>Example</a:t>
            </a:r>
            <a:endParaRPr lang="en-IN" sz="2800" b="1" dirty="0">
              <a:latin typeface="Times New Roman" pitchFamily="18" charset="0"/>
              <a:cs typeface="Times New Roman" pitchFamily="18" charset="0"/>
            </a:endParaRPr>
          </a:p>
        </p:txBody>
      </p:sp>
      <p:sp>
        <p:nvSpPr>
          <p:cNvPr id="4" name="Rectangle 3"/>
          <p:cNvSpPr/>
          <p:nvPr/>
        </p:nvSpPr>
        <p:spPr>
          <a:xfrm>
            <a:off x="228600" y="798255"/>
            <a:ext cx="8763000" cy="2345322"/>
          </a:xfrm>
          <a:prstGeom prst="rect">
            <a:avLst/>
          </a:prstGeom>
        </p:spPr>
        <p:txBody>
          <a:bodyPr wrap="square">
            <a:spAutoFit/>
          </a:bodyPr>
          <a:lstStyle/>
          <a:p>
            <a:pPr>
              <a:lnSpc>
                <a:spcPct val="150000"/>
              </a:lnSpc>
            </a:pPr>
            <a:r>
              <a:rPr lang="en-IN" sz="2000" b="1" i="1" dirty="0" smtClean="0">
                <a:latin typeface="Times New Roman" pitchFamily="18" charset="0"/>
                <a:cs typeface="Times New Roman" pitchFamily="18" charset="0"/>
              </a:rPr>
              <a:t>The meter element of a permanent-magnet moving coil instrument has a resistance of 5 ohms and requires 15 </a:t>
            </a:r>
            <a:r>
              <a:rPr lang="en-IN" sz="2000" b="1" i="1" dirty="0" err="1" smtClean="0">
                <a:latin typeface="Times New Roman" pitchFamily="18" charset="0"/>
                <a:cs typeface="Times New Roman" pitchFamily="18" charset="0"/>
              </a:rPr>
              <a:t>mA</a:t>
            </a:r>
            <a:r>
              <a:rPr lang="en-IN" sz="2000" b="1" i="1" dirty="0" smtClean="0">
                <a:latin typeface="Times New Roman" pitchFamily="18" charset="0"/>
                <a:cs typeface="Times New Roman" pitchFamily="18" charset="0"/>
              </a:rPr>
              <a:t> for full-scale deflection. Calculate the resistance to be connected </a:t>
            </a:r>
          </a:p>
          <a:p>
            <a:pPr marL="514350" indent="-514350">
              <a:lnSpc>
                <a:spcPct val="150000"/>
              </a:lnSpc>
              <a:buAutoNum type="romanLcParenBoth"/>
            </a:pPr>
            <a:r>
              <a:rPr lang="en-IN" sz="2000" b="1" i="1" dirty="0" smtClean="0">
                <a:latin typeface="Times New Roman" pitchFamily="18" charset="0"/>
                <a:cs typeface="Times New Roman" pitchFamily="18" charset="0"/>
              </a:rPr>
              <a:t>in parallel to enable the instrument to read </a:t>
            </a:r>
            <a:r>
              <a:rPr lang="en-IN" sz="2000" b="1" i="1" dirty="0" err="1" smtClean="0">
                <a:latin typeface="Times New Roman" pitchFamily="18" charset="0"/>
                <a:cs typeface="Times New Roman" pitchFamily="18" charset="0"/>
              </a:rPr>
              <a:t>upto</a:t>
            </a:r>
            <a:r>
              <a:rPr lang="en-IN" sz="2000" b="1" i="1" dirty="0" smtClean="0">
                <a:latin typeface="Times New Roman" pitchFamily="18" charset="0"/>
                <a:cs typeface="Times New Roman" pitchFamily="18" charset="0"/>
              </a:rPr>
              <a:t> 1A </a:t>
            </a:r>
          </a:p>
          <a:p>
            <a:pPr marL="514350" indent="-514350">
              <a:lnSpc>
                <a:spcPct val="150000"/>
              </a:lnSpc>
              <a:buAutoNum type="romanLcParenBoth"/>
            </a:pPr>
            <a:r>
              <a:rPr lang="en-IN" sz="2000" b="1" i="1" dirty="0" smtClean="0">
                <a:latin typeface="Times New Roman" pitchFamily="18" charset="0"/>
                <a:cs typeface="Times New Roman" pitchFamily="18" charset="0"/>
              </a:rPr>
              <a:t>in series to enable it to read </a:t>
            </a:r>
            <a:r>
              <a:rPr lang="en-IN" sz="2000" b="1" i="1" dirty="0" err="1" smtClean="0">
                <a:latin typeface="Times New Roman" pitchFamily="18" charset="0"/>
                <a:cs typeface="Times New Roman" pitchFamily="18" charset="0"/>
              </a:rPr>
              <a:t>upto</a:t>
            </a:r>
            <a:r>
              <a:rPr lang="en-IN" sz="2000" b="1" i="1" dirty="0" smtClean="0">
                <a:latin typeface="Times New Roman" pitchFamily="18" charset="0"/>
                <a:cs typeface="Times New Roman" pitchFamily="18" charset="0"/>
              </a:rPr>
              <a:t> 15 V</a:t>
            </a:r>
            <a:endParaRPr lang="en-IN" sz="2000" b="1" i="1"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16</a:t>
            </a:fld>
            <a:endParaRPr lang="en-US"/>
          </a:p>
        </p:txBody>
      </p:sp>
      <p:sp>
        <p:nvSpPr>
          <p:cNvPr id="3" name="Rectangle 2"/>
          <p:cNvSpPr/>
          <p:nvPr/>
        </p:nvSpPr>
        <p:spPr>
          <a:xfrm>
            <a:off x="3532636" y="87868"/>
            <a:ext cx="1463862" cy="523220"/>
          </a:xfrm>
          <a:prstGeom prst="rect">
            <a:avLst/>
          </a:prstGeom>
        </p:spPr>
        <p:txBody>
          <a:bodyPr wrap="none">
            <a:spAutoFit/>
          </a:bodyPr>
          <a:lstStyle/>
          <a:p>
            <a:r>
              <a:rPr lang="en-IN" sz="2800" b="1" dirty="0" smtClean="0">
                <a:latin typeface="Times New Roman" pitchFamily="18" charset="0"/>
                <a:cs typeface="Times New Roman" pitchFamily="18" charset="0"/>
              </a:rPr>
              <a:t>Solution</a:t>
            </a:r>
            <a:endParaRPr lang="en-IN" sz="2800" b="1" dirty="0">
              <a:latin typeface="Times New Roman" pitchFamily="18" charset="0"/>
              <a:cs typeface="Times New Roman" pitchFamily="18" charset="0"/>
            </a:endParaRPr>
          </a:p>
        </p:txBody>
      </p:sp>
      <p:sp>
        <p:nvSpPr>
          <p:cNvPr id="4" name="Rectangle 3"/>
          <p:cNvSpPr/>
          <p:nvPr/>
        </p:nvSpPr>
        <p:spPr>
          <a:xfrm>
            <a:off x="762000" y="914400"/>
            <a:ext cx="7162800" cy="1015663"/>
          </a:xfrm>
          <a:prstGeom prst="rect">
            <a:avLst/>
          </a:prstGeom>
        </p:spPr>
        <p:txBody>
          <a:bodyPr wrap="square">
            <a:spAutoFit/>
          </a:bodyPr>
          <a:lstStyle/>
          <a:p>
            <a:r>
              <a:rPr lang="en-IN" sz="2000" b="1" i="1" dirty="0" smtClean="0">
                <a:latin typeface="Times New Roman" pitchFamily="18" charset="0"/>
                <a:cs typeface="Times New Roman" pitchFamily="18" charset="0"/>
              </a:rPr>
              <a:t>Meter resistance,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5 </a:t>
            </a:r>
            <a:r>
              <a:rPr lang="el-GR" sz="2000" b="1" dirty="0" smtClean="0">
                <a:latin typeface="Times New Roman" pitchFamily="18" charset="0"/>
                <a:cs typeface="Times New Roman" pitchFamily="18" charset="0"/>
              </a:rPr>
              <a:t>Ω</a:t>
            </a:r>
            <a:endParaRPr lang="en-US" sz="2000" b="1" dirty="0" smtClean="0">
              <a:latin typeface="Times New Roman" pitchFamily="18" charset="0"/>
              <a:cs typeface="Times New Roman" pitchFamily="18" charset="0"/>
            </a:endParaRPr>
          </a:p>
          <a:p>
            <a:endParaRPr lang="el-GR"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Full-scale meter current,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 15 </a:t>
            </a:r>
            <a:r>
              <a:rPr lang="en-IN" sz="2000" b="1" dirty="0" err="1" smtClean="0">
                <a:latin typeface="Times New Roman" pitchFamily="18" charset="0"/>
                <a:cs typeface="Times New Roman" pitchFamily="18" charset="0"/>
              </a:rPr>
              <a:t>mA</a:t>
            </a:r>
            <a:r>
              <a:rPr lang="en-IN" sz="2000" b="1" dirty="0" smtClean="0">
                <a:latin typeface="Times New Roman" pitchFamily="18" charset="0"/>
                <a:cs typeface="Times New Roman" pitchFamily="18" charset="0"/>
              </a:rPr>
              <a:t> = 0.015 A</a:t>
            </a:r>
            <a:endParaRPr lang="en-IN" sz="2000" b="1" dirty="0">
              <a:latin typeface="Times New Roman" pitchFamily="18" charset="0"/>
              <a:cs typeface="Times New Roman" pitchFamily="18" charset="0"/>
            </a:endParaRPr>
          </a:p>
        </p:txBody>
      </p:sp>
      <p:sp>
        <p:nvSpPr>
          <p:cNvPr id="5" name="Rectangle 4"/>
          <p:cNvSpPr/>
          <p:nvPr/>
        </p:nvSpPr>
        <p:spPr>
          <a:xfrm>
            <a:off x="304800" y="2286000"/>
            <a:ext cx="6248400" cy="707886"/>
          </a:xfrm>
          <a:prstGeom prst="rect">
            <a:avLst/>
          </a:prstGeom>
        </p:spPr>
        <p:txBody>
          <a:bodyPr wrap="square">
            <a:spAutoFit/>
          </a:bodyPr>
          <a:lstStyle/>
          <a:p>
            <a:r>
              <a:rPr lang="en-IN" sz="2000" b="1" i="1" dirty="0" smtClean="0">
                <a:latin typeface="Times New Roman" pitchFamily="18" charset="0"/>
                <a:cs typeface="Times New Roman" pitchFamily="18" charset="0"/>
              </a:rPr>
              <a:t>(</a:t>
            </a:r>
            <a:r>
              <a:rPr lang="en-IN" sz="2000" b="1" i="1" dirty="0" err="1" smtClean="0">
                <a:latin typeface="Times New Roman" pitchFamily="18" charset="0"/>
                <a:cs typeface="Times New Roman" pitchFamily="18" charset="0"/>
              </a:rPr>
              <a:t>i</a:t>
            </a:r>
            <a:r>
              <a:rPr lang="en-IN" sz="2000" b="1" i="1" dirty="0" smtClean="0">
                <a:latin typeface="Times New Roman" pitchFamily="18" charset="0"/>
                <a:cs typeface="Times New Roman" pitchFamily="18" charset="0"/>
              </a:rPr>
              <a:t>) As Ammeter:</a:t>
            </a:r>
          </a:p>
          <a:p>
            <a:r>
              <a:rPr lang="en-IN" sz="2000" b="1" i="1" dirty="0" smtClean="0">
                <a:latin typeface="Times New Roman" pitchFamily="18" charset="0"/>
                <a:cs typeface="Times New Roman" pitchFamily="18" charset="0"/>
              </a:rPr>
              <a:t>	Full-scale circuit current, I = </a:t>
            </a:r>
            <a:r>
              <a:rPr lang="en-IN" sz="2000" b="1" dirty="0" smtClean="0">
                <a:latin typeface="Times New Roman" pitchFamily="18" charset="0"/>
                <a:cs typeface="Times New Roman" pitchFamily="18" charset="0"/>
              </a:rPr>
              <a:t>1 A</a:t>
            </a:r>
            <a:endParaRPr lang="en-IN" sz="2000" b="1" dirty="0">
              <a:latin typeface="Times New Roman" pitchFamily="18" charset="0"/>
              <a:cs typeface="Times New Roman" pitchFamily="18" charset="0"/>
            </a:endParaRPr>
          </a:p>
        </p:txBody>
      </p:sp>
      <p:sp>
        <p:nvSpPr>
          <p:cNvPr id="6" name="Rectangle 5"/>
          <p:cNvSpPr/>
          <p:nvPr/>
        </p:nvSpPr>
        <p:spPr>
          <a:xfrm>
            <a:off x="381000" y="3294965"/>
            <a:ext cx="4658327" cy="369332"/>
          </a:xfrm>
          <a:prstGeom prst="rect">
            <a:avLst/>
          </a:prstGeom>
        </p:spPr>
        <p:txBody>
          <a:bodyPr wrap="none">
            <a:spAutoFit/>
          </a:bodyPr>
          <a:lstStyle/>
          <a:p>
            <a:r>
              <a:rPr lang="en-IN" b="1" dirty="0" smtClean="0">
                <a:latin typeface="Times New Roman" pitchFamily="18" charset="0"/>
                <a:cs typeface="Times New Roman" pitchFamily="18" charset="0"/>
              </a:rPr>
              <a:t>Let </a:t>
            </a:r>
            <a:r>
              <a:rPr lang="en-IN" b="1" i="1" dirty="0" smtClean="0">
                <a:latin typeface="Times New Roman" pitchFamily="18" charset="0"/>
                <a:cs typeface="Times New Roman" pitchFamily="18" charset="0"/>
              </a:rPr>
              <a:t>S</a:t>
            </a:r>
            <a:r>
              <a:rPr lang="en-IN" b="1" dirty="0" smtClean="0">
                <a:latin typeface="Times New Roman" pitchFamily="18" charset="0"/>
                <a:cs typeface="Times New Roman" pitchFamily="18" charset="0"/>
              </a:rPr>
              <a:t> ohms be the required value of the shunt</a:t>
            </a:r>
            <a:endParaRPr lang="en-IN" b="1" dirty="0">
              <a:latin typeface="Times New Roman" pitchFamily="18" charset="0"/>
              <a:cs typeface="Times New Roman" pitchFamily="18" charset="0"/>
            </a:endParaRPr>
          </a:p>
        </p:txBody>
      </p:sp>
      <p:pic>
        <p:nvPicPr>
          <p:cNvPr id="15362" name="Picture 2"/>
          <p:cNvPicPr>
            <a:picLocks noChangeAspect="1" noChangeArrowheads="1"/>
          </p:cNvPicPr>
          <p:nvPr/>
        </p:nvPicPr>
        <p:blipFill>
          <a:blip r:embed="rId2" cstate="print"/>
          <a:srcRect/>
          <a:stretch>
            <a:fillRect/>
          </a:stretch>
        </p:blipFill>
        <p:spPr bwMode="auto">
          <a:xfrm>
            <a:off x="4916948" y="3733800"/>
            <a:ext cx="4074652" cy="2971801"/>
          </a:xfrm>
          <a:prstGeom prst="rect">
            <a:avLst/>
          </a:prstGeom>
          <a:noFill/>
          <a:ln w="9525">
            <a:noFill/>
            <a:miter lim="800000"/>
            <a:headEnd/>
            <a:tailEnd/>
          </a:ln>
        </p:spPr>
      </p:pic>
      <p:sp>
        <p:nvSpPr>
          <p:cNvPr id="8" name="Rectangle 7"/>
          <p:cNvSpPr/>
          <p:nvPr/>
        </p:nvSpPr>
        <p:spPr>
          <a:xfrm>
            <a:off x="304800" y="3886200"/>
            <a:ext cx="676211" cy="369332"/>
          </a:xfrm>
          <a:prstGeom prst="rect">
            <a:avLst/>
          </a:prstGeom>
        </p:spPr>
        <p:txBody>
          <a:bodyPr wrap="none">
            <a:spAutoFit/>
          </a:bodyPr>
          <a:lstStyle/>
          <a:p>
            <a:r>
              <a:rPr lang="en-IN" b="1" dirty="0" smtClean="0">
                <a:latin typeface="Times New Roman" pitchFamily="18" charset="0"/>
                <a:cs typeface="Times New Roman" pitchFamily="18" charset="0"/>
              </a:rPr>
              <a:t>Now,</a:t>
            </a:r>
            <a:endParaRPr lang="en-IN" b="1" dirty="0">
              <a:latin typeface="Times New Roman" pitchFamily="18" charset="0"/>
              <a:cs typeface="Times New Roman" pitchFamily="18" charset="0"/>
            </a:endParaRPr>
          </a:p>
        </p:txBody>
      </p:sp>
      <p:pic>
        <p:nvPicPr>
          <p:cNvPr id="15364" name="Picture 4"/>
          <p:cNvPicPr>
            <a:picLocks noChangeAspect="1" noChangeArrowheads="1"/>
          </p:cNvPicPr>
          <p:nvPr/>
        </p:nvPicPr>
        <p:blipFill>
          <a:blip r:embed="rId3" cstate="print"/>
          <a:srcRect/>
          <a:stretch>
            <a:fillRect/>
          </a:stretch>
        </p:blipFill>
        <p:spPr bwMode="auto">
          <a:xfrm>
            <a:off x="1219199" y="4191000"/>
            <a:ext cx="2480297" cy="414257"/>
          </a:xfrm>
          <a:prstGeom prst="rect">
            <a:avLst/>
          </a:prstGeom>
          <a:noFill/>
          <a:ln w="9525">
            <a:noFill/>
            <a:miter lim="800000"/>
            <a:headEnd/>
            <a:tailEnd/>
          </a:ln>
        </p:spPr>
      </p:pic>
      <p:pic>
        <p:nvPicPr>
          <p:cNvPr id="15365" name="Picture 5"/>
          <p:cNvPicPr>
            <a:picLocks noChangeAspect="1" noChangeArrowheads="1"/>
          </p:cNvPicPr>
          <p:nvPr/>
        </p:nvPicPr>
        <p:blipFill>
          <a:blip r:embed="rId4" cstate="print"/>
          <a:srcRect/>
          <a:stretch>
            <a:fillRect/>
          </a:stretch>
        </p:blipFill>
        <p:spPr bwMode="auto">
          <a:xfrm>
            <a:off x="1676400" y="4876800"/>
            <a:ext cx="1524000" cy="692727"/>
          </a:xfrm>
          <a:prstGeom prst="rect">
            <a:avLst/>
          </a:prstGeom>
          <a:noFill/>
          <a:ln w="9525">
            <a:noFill/>
            <a:miter lim="800000"/>
            <a:headEnd/>
            <a:tailEnd/>
          </a:ln>
        </p:spPr>
      </p:pic>
      <p:pic>
        <p:nvPicPr>
          <p:cNvPr id="15366" name="Picture 6"/>
          <p:cNvPicPr>
            <a:picLocks noChangeAspect="1" noChangeArrowheads="1"/>
          </p:cNvPicPr>
          <p:nvPr/>
        </p:nvPicPr>
        <p:blipFill>
          <a:blip r:embed="rId5" cstate="print"/>
          <a:srcRect/>
          <a:stretch>
            <a:fillRect/>
          </a:stretch>
        </p:blipFill>
        <p:spPr bwMode="auto">
          <a:xfrm>
            <a:off x="1981200" y="5791200"/>
            <a:ext cx="2362200" cy="53061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17</a:t>
            </a:fld>
            <a:endParaRPr lang="en-US"/>
          </a:p>
        </p:txBody>
      </p:sp>
      <p:sp>
        <p:nvSpPr>
          <p:cNvPr id="3" name="Rectangle 2"/>
          <p:cNvSpPr/>
          <p:nvPr/>
        </p:nvSpPr>
        <p:spPr>
          <a:xfrm>
            <a:off x="457200" y="914400"/>
            <a:ext cx="8153400" cy="1631216"/>
          </a:xfrm>
          <a:prstGeom prst="rect">
            <a:avLst/>
          </a:prstGeom>
        </p:spPr>
        <p:txBody>
          <a:bodyPr wrap="square">
            <a:spAutoFit/>
          </a:bodyPr>
          <a:lstStyle/>
          <a:p>
            <a:r>
              <a:rPr lang="en-IN" sz="2000" b="1" dirty="0" smtClean="0">
                <a:latin typeface="Times New Roman" pitchFamily="18" charset="0"/>
                <a:cs typeface="Times New Roman" pitchFamily="18" charset="0"/>
              </a:rPr>
              <a:t>(ii) As Voltmeter:</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	Desired full-scale reading, V = 15 volts</a:t>
            </a:r>
          </a:p>
          <a:p>
            <a:endParaRPr lang="en-IN" sz="2000" b="1" dirty="0" smtClean="0">
              <a:latin typeface="Times New Roman" pitchFamily="18" charset="0"/>
              <a:cs typeface="Times New Roman" pitchFamily="18" charset="0"/>
            </a:endParaRPr>
          </a:p>
          <a:p>
            <a:r>
              <a:rPr lang="en-IN" sz="2000" b="1" dirty="0" smtClean="0">
                <a:latin typeface="Times New Roman" pitchFamily="18" charset="0"/>
                <a:cs typeface="Times New Roman" pitchFamily="18" charset="0"/>
              </a:rPr>
              <a:t>Let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s</a:t>
            </a:r>
            <a:r>
              <a:rPr lang="en-IN" sz="2000" b="1" dirty="0" smtClean="0">
                <a:latin typeface="Times New Roman" pitchFamily="18" charset="0"/>
                <a:cs typeface="Times New Roman" pitchFamily="18" charset="0"/>
              </a:rPr>
              <a:t> ohms be the required series resistance</a:t>
            </a:r>
            <a:endParaRPr lang="en-IN" sz="2000" b="1" dirty="0">
              <a:latin typeface="Times New Roman" pitchFamily="18" charset="0"/>
              <a:cs typeface="Times New Roman" pitchFamily="18" charset="0"/>
            </a:endParaRPr>
          </a:p>
        </p:txBody>
      </p:sp>
      <p:sp>
        <p:nvSpPr>
          <p:cNvPr id="4" name="Rectangle 3"/>
          <p:cNvSpPr/>
          <p:nvPr/>
        </p:nvSpPr>
        <p:spPr>
          <a:xfrm>
            <a:off x="3532636" y="87868"/>
            <a:ext cx="1463862" cy="523220"/>
          </a:xfrm>
          <a:prstGeom prst="rect">
            <a:avLst/>
          </a:prstGeom>
        </p:spPr>
        <p:txBody>
          <a:bodyPr wrap="none">
            <a:spAutoFit/>
          </a:bodyPr>
          <a:lstStyle/>
          <a:p>
            <a:r>
              <a:rPr lang="en-IN" sz="2800" b="1" dirty="0" smtClean="0">
                <a:latin typeface="Times New Roman" pitchFamily="18" charset="0"/>
                <a:cs typeface="Times New Roman" pitchFamily="18" charset="0"/>
              </a:rPr>
              <a:t>Solution</a:t>
            </a:r>
            <a:endParaRPr lang="en-IN" sz="2800" b="1" dirty="0">
              <a:latin typeface="Times New Roman" pitchFamily="18" charset="0"/>
              <a:cs typeface="Times New Roman" pitchFamily="18" charset="0"/>
            </a:endParaRPr>
          </a:p>
        </p:txBody>
      </p:sp>
      <p:pic>
        <p:nvPicPr>
          <p:cNvPr id="16386" name="Picture 2"/>
          <p:cNvPicPr>
            <a:picLocks noChangeAspect="1" noChangeArrowheads="1"/>
          </p:cNvPicPr>
          <p:nvPr/>
        </p:nvPicPr>
        <p:blipFill>
          <a:blip r:embed="rId2" cstate="print"/>
          <a:srcRect/>
          <a:stretch>
            <a:fillRect/>
          </a:stretch>
        </p:blipFill>
        <p:spPr bwMode="auto">
          <a:xfrm>
            <a:off x="4800600" y="3192072"/>
            <a:ext cx="4191000" cy="3342077"/>
          </a:xfrm>
          <a:prstGeom prst="rect">
            <a:avLst/>
          </a:prstGeom>
          <a:noFill/>
          <a:ln w="9525">
            <a:noFill/>
            <a:miter lim="800000"/>
            <a:headEnd/>
            <a:tailEnd/>
          </a:ln>
        </p:spPr>
      </p:pic>
      <p:sp>
        <p:nvSpPr>
          <p:cNvPr id="6" name="Rectangle 5"/>
          <p:cNvSpPr/>
          <p:nvPr/>
        </p:nvSpPr>
        <p:spPr>
          <a:xfrm>
            <a:off x="533400" y="2743200"/>
            <a:ext cx="734753" cy="400110"/>
          </a:xfrm>
          <a:prstGeom prst="rect">
            <a:avLst/>
          </a:prstGeom>
        </p:spPr>
        <p:txBody>
          <a:bodyPr wrap="none">
            <a:spAutoFit/>
          </a:bodyPr>
          <a:lstStyle/>
          <a:p>
            <a:r>
              <a:rPr lang="en-IN" sz="2000" b="1" dirty="0" smtClean="0">
                <a:latin typeface="Times New Roman" pitchFamily="18" charset="0"/>
                <a:cs typeface="Times New Roman" pitchFamily="18" charset="0"/>
              </a:rPr>
              <a:t>Now,</a:t>
            </a:r>
          </a:p>
        </p:txBody>
      </p:sp>
      <p:pic>
        <p:nvPicPr>
          <p:cNvPr id="16387" name="Picture 3"/>
          <p:cNvPicPr>
            <a:picLocks noChangeAspect="1" noChangeArrowheads="1"/>
          </p:cNvPicPr>
          <p:nvPr/>
        </p:nvPicPr>
        <p:blipFill>
          <a:blip r:embed="rId3" cstate="print"/>
          <a:srcRect/>
          <a:stretch>
            <a:fillRect/>
          </a:stretch>
        </p:blipFill>
        <p:spPr bwMode="auto">
          <a:xfrm>
            <a:off x="838200" y="3429000"/>
            <a:ext cx="2247900" cy="369908"/>
          </a:xfrm>
          <a:prstGeom prst="rect">
            <a:avLst/>
          </a:prstGeom>
          <a:noFill/>
          <a:ln w="9525">
            <a:noFill/>
            <a:miter lim="800000"/>
            <a:headEnd/>
            <a:tailEnd/>
          </a:ln>
        </p:spPr>
      </p:pic>
      <p:pic>
        <p:nvPicPr>
          <p:cNvPr id="16388" name="Picture 4"/>
          <p:cNvPicPr>
            <a:picLocks noChangeAspect="1" noChangeArrowheads="1"/>
          </p:cNvPicPr>
          <p:nvPr/>
        </p:nvPicPr>
        <p:blipFill>
          <a:blip r:embed="rId4" cstate="print"/>
          <a:srcRect/>
          <a:stretch>
            <a:fillRect/>
          </a:stretch>
        </p:blipFill>
        <p:spPr bwMode="auto">
          <a:xfrm>
            <a:off x="838200" y="4038600"/>
            <a:ext cx="2033587" cy="758588"/>
          </a:xfrm>
          <a:prstGeom prst="rect">
            <a:avLst/>
          </a:prstGeom>
          <a:noFill/>
          <a:ln w="9525">
            <a:noFill/>
            <a:miter lim="800000"/>
            <a:headEnd/>
            <a:tailEnd/>
          </a:ln>
        </p:spPr>
      </p:pic>
      <p:pic>
        <p:nvPicPr>
          <p:cNvPr id="16389" name="Picture 5"/>
          <p:cNvPicPr>
            <a:picLocks noChangeAspect="1" noChangeArrowheads="1"/>
          </p:cNvPicPr>
          <p:nvPr/>
        </p:nvPicPr>
        <p:blipFill>
          <a:blip r:embed="rId5" cstate="print"/>
          <a:srcRect/>
          <a:stretch>
            <a:fillRect/>
          </a:stretch>
        </p:blipFill>
        <p:spPr bwMode="auto">
          <a:xfrm>
            <a:off x="1447800" y="5029200"/>
            <a:ext cx="2847975" cy="66429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18</a:t>
            </a:fld>
            <a:endParaRPr lang="en-US"/>
          </a:p>
        </p:txBody>
      </p:sp>
      <p:sp>
        <p:nvSpPr>
          <p:cNvPr id="3" name="Rectangle 2"/>
          <p:cNvSpPr/>
          <p:nvPr/>
        </p:nvSpPr>
        <p:spPr>
          <a:xfrm>
            <a:off x="3532636" y="87868"/>
            <a:ext cx="1540806" cy="523220"/>
          </a:xfrm>
          <a:prstGeom prst="rect">
            <a:avLst/>
          </a:prstGeom>
        </p:spPr>
        <p:txBody>
          <a:bodyPr wrap="none">
            <a:spAutoFit/>
          </a:bodyPr>
          <a:lstStyle/>
          <a:p>
            <a:r>
              <a:rPr lang="en-IN" sz="2800" b="1" dirty="0" smtClean="0">
                <a:latin typeface="Times New Roman" pitchFamily="18" charset="0"/>
                <a:cs typeface="Times New Roman" pitchFamily="18" charset="0"/>
              </a:rPr>
              <a:t>Example</a:t>
            </a:r>
            <a:endParaRPr lang="en-IN" sz="2800" b="1" dirty="0">
              <a:latin typeface="Times New Roman" pitchFamily="18" charset="0"/>
              <a:cs typeface="Times New Roman" pitchFamily="18" charset="0"/>
            </a:endParaRPr>
          </a:p>
        </p:txBody>
      </p:sp>
      <p:sp>
        <p:nvSpPr>
          <p:cNvPr id="4" name="Rectangle 3"/>
          <p:cNvSpPr/>
          <p:nvPr/>
        </p:nvSpPr>
        <p:spPr>
          <a:xfrm>
            <a:off x="228600" y="798255"/>
            <a:ext cx="8763000" cy="1477328"/>
          </a:xfrm>
          <a:prstGeom prst="rect">
            <a:avLst/>
          </a:prstGeom>
        </p:spPr>
        <p:txBody>
          <a:bodyPr wrap="square">
            <a:spAutoFit/>
          </a:bodyPr>
          <a:lstStyle/>
          <a:p>
            <a:pPr>
              <a:lnSpc>
                <a:spcPct val="150000"/>
              </a:lnSpc>
            </a:pPr>
            <a:r>
              <a:rPr lang="en-IN" sz="2000" b="1" i="1" dirty="0" smtClean="0">
                <a:latin typeface="Times New Roman" pitchFamily="18" charset="0"/>
                <a:cs typeface="Times New Roman" pitchFamily="18" charset="0"/>
              </a:rPr>
              <a:t>What should be the resistance of the moving coil of an ammeter which requires</a:t>
            </a:r>
          </a:p>
          <a:p>
            <a:pPr>
              <a:lnSpc>
                <a:spcPct val="150000"/>
              </a:lnSpc>
            </a:pPr>
            <a:r>
              <a:rPr lang="en-IN" sz="2000" b="1" i="1" dirty="0" smtClean="0">
                <a:latin typeface="Times New Roman" pitchFamily="18" charset="0"/>
                <a:cs typeface="Times New Roman" pitchFamily="18" charset="0"/>
              </a:rPr>
              <a:t>2·5 </a:t>
            </a:r>
            <a:r>
              <a:rPr lang="en-IN" sz="2000" b="1" i="1" dirty="0" err="1" smtClean="0">
                <a:latin typeface="Times New Roman" pitchFamily="18" charset="0"/>
                <a:cs typeface="Times New Roman" pitchFamily="18" charset="0"/>
              </a:rPr>
              <a:t>mA</a:t>
            </a:r>
            <a:r>
              <a:rPr lang="en-IN" sz="2000" b="1" i="1" dirty="0" smtClean="0">
                <a:latin typeface="Times New Roman" pitchFamily="18" charset="0"/>
                <a:cs typeface="Times New Roman" pitchFamily="18" charset="0"/>
              </a:rPr>
              <a:t> for full-scale deflection so that it may be used with a shunt having a resistance of </a:t>
            </a:r>
            <a:r>
              <a:rPr lang="en-IN" sz="2000" b="1" dirty="0" smtClean="0">
                <a:latin typeface="Times New Roman" pitchFamily="18" charset="0"/>
                <a:cs typeface="Times New Roman" pitchFamily="18" charset="0"/>
              </a:rPr>
              <a:t>0·0025 Ω </a:t>
            </a:r>
            <a:r>
              <a:rPr lang="en-IN" sz="2000" b="1" i="1" dirty="0" smtClean="0">
                <a:latin typeface="Times New Roman" pitchFamily="18" charset="0"/>
                <a:cs typeface="Times New Roman" pitchFamily="18" charset="0"/>
              </a:rPr>
              <a:t>for a range of </a:t>
            </a:r>
            <a:r>
              <a:rPr lang="en-IN" sz="2000" b="1" dirty="0" smtClean="0">
                <a:latin typeface="Times New Roman" pitchFamily="18" charset="0"/>
                <a:cs typeface="Times New Roman" pitchFamily="18" charset="0"/>
              </a:rPr>
              <a:t>0 – 10 A </a:t>
            </a:r>
            <a:r>
              <a:rPr lang="en-IN" sz="2000" b="1" i="1" dirty="0" smtClean="0">
                <a:latin typeface="Times New Roman" pitchFamily="18" charset="0"/>
                <a:cs typeface="Times New Roman" pitchFamily="18" charset="0"/>
              </a:rPr>
              <a:t>?</a:t>
            </a:r>
            <a:endParaRPr lang="en-IN" sz="2000" b="1" i="1"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19</a:t>
            </a:fld>
            <a:endParaRPr lang="en-US"/>
          </a:p>
        </p:txBody>
      </p:sp>
      <p:sp>
        <p:nvSpPr>
          <p:cNvPr id="3" name="Rectangle 2"/>
          <p:cNvSpPr/>
          <p:nvPr/>
        </p:nvSpPr>
        <p:spPr>
          <a:xfrm>
            <a:off x="3532636" y="87868"/>
            <a:ext cx="1463862" cy="523220"/>
          </a:xfrm>
          <a:prstGeom prst="rect">
            <a:avLst/>
          </a:prstGeom>
        </p:spPr>
        <p:txBody>
          <a:bodyPr wrap="none">
            <a:spAutoFit/>
          </a:bodyPr>
          <a:lstStyle/>
          <a:p>
            <a:r>
              <a:rPr lang="en-IN" sz="2800" b="1" dirty="0" smtClean="0">
                <a:latin typeface="Times New Roman" pitchFamily="18" charset="0"/>
                <a:cs typeface="Times New Roman" pitchFamily="18" charset="0"/>
              </a:rPr>
              <a:t>Solution</a:t>
            </a:r>
            <a:endParaRPr lang="en-IN" sz="2800" b="1" dirty="0">
              <a:latin typeface="Times New Roman" pitchFamily="18" charset="0"/>
              <a:cs typeface="Times New Roman" pitchFamily="18" charset="0"/>
            </a:endParaRPr>
          </a:p>
        </p:txBody>
      </p:sp>
      <p:sp>
        <p:nvSpPr>
          <p:cNvPr id="4" name="Rectangle 3"/>
          <p:cNvSpPr/>
          <p:nvPr/>
        </p:nvSpPr>
        <p:spPr>
          <a:xfrm>
            <a:off x="762000" y="1066800"/>
            <a:ext cx="3240182" cy="400110"/>
          </a:xfrm>
          <a:prstGeom prst="rect">
            <a:avLst/>
          </a:prstGeom>
        </p:spPr>
        <p:txBody>
          <a:bodyPr wrap="none">
            <a:spAutoFit/>
          </a:bodyPr>
          <a:lstStyle/>
          <a:p>
            <a:r>
              <a:rPr lang="en-IN" sz="2000" b="1" dirty="0" smtClean="0">
                <a:latin typeface="Times New Roman" pitchFamily="18" charset="0"/>
                <a:cs typeface="Times New Roman" pitchFamily="18" charset="0"/>
              </a:rPr>
              <a:t>Multiplying power of shunt</a:t>
            </a:r>
            <a:endParaRPr lang="en-IN" sz="2000" b="1" dirty="0">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cstate="print"/>
          <a:srcRect/>
          <a:stretch>
            <a:fillRect/>
          </a:stretch>
        </p:blipFill>
        <p:spPr bwMode="auto">
          <a:xfrm>
            <a:off x="3352800" y="1752600"/>
            <a:ext cx="2781300" cy="667512"/>
          </a:xfrm>
          <a:prstGeom prst="rect">
            <a:avLst/>
          </a:prstGeom>
          <a:noFill/>
          <a:ln w="9525">
            <a:noFill/>
            <a:miter lim="800000"/>
            <a:headEnd/>
            <a:tailEnd/>
          </a:ln>
        </p:spPr>
      </p:pic>
      <p:sp>
        <p:nvSpPr>
          <p:cNvPr id="6" name="Rectangle 5"/>
          <p:cNvSpPr/>
          <p:nvPr/>
        </p:nvSpPr>
        <p:spPr>
          <a:xfrm>
            <a:off x="685800" y="3200400"/>
            <a:ext cx="673839" cy="369332"/>
          </a:xfrm>
          <a:prstGeom prst="rect">
            <a:avLst/>
          </a:prstGeom>
        </p:spPr>
        <p:txBody>
          <a:bodyPr wrap="none">
            <a:spAutoFit/>
          </a:bodyPr>
          <a:lstStyle/>
          <a:p>
            <a:r>
              <a:rPr lang="en-IN" b="1" dirty="0" smtClean="0">
                <a:latin typeface="Times New Roman" pitchFamily="18" charset="0"/>
                <a:cs typeface="Times New Roman" pitchFamily="18" charset="0"/>
              </a:rPr>
              <a:t>Now,</a:t>
            </a:r>
            <a:endParaRPr lang="en-IN" b="1" dirty="0">
              <a:latin typeface="Times New Roman" pitchFamily="18" charset="0"/>
              <a:cs typeface="Times New Roman" pitchFamily="18" charset="0"/>
            </a:endParaRPr>
          </a:p>
        </p:txBody>
      </p:sp>
      <p:pic>
        <p:nvPicPr>
          <p:cNvPr id="17411" name="Picture 3"/>
          <p:cNvPicPr>
            <a:picLocks noChangeAspect="1" noChangeArrowheads="1"/>
          </p:cNvPicPr>
          <p:nvPr/>
        </p:nvPicPr>
        <p:blipFill>
          <a:blip r:embed="rId3" cstate="print"/>
          <a:srcRect/>
          <a:stretch>
            <a:fillRect/>
          </a:stretch>
        </p:blipFill>
        <p:spPr bwMode="auto">
          <a:xfrm>
            <a:off x="1981201" y="3105396"/>
            <a:ext cx="3962400" cy="117314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idx="4294967295"/>
          </p:nvPr>
        </p:nvSpPr>
        <p:spPr>
          <a:xfrm>
            <a:off x="152400" y="245047"/>
            <a:ext cx="8839200" cy="505267"/>
          </a:xfrm>
          <a:prstGeom prst="rect">
            <a:avLst/>
          </a:prstGeom>
          <a:effectLst/>
        </p:spPr>
        <p:txBody>
          <a:bodyPr vert="horz" wrap="square" lIns="0" tIns="12700" rIns="0" bIns="0" rtlCol="0">
            <a:spAutoFit/>
          </a:bodyPr>
          <a:lstStyle/>
          <a:p>
            <a:pPr marL="12700">
              <a:lnSpc>
                <a:spcPct val="100000"/>
              </a:lnSpc>
              <a:spcBef>
                <a:spcPts val="100"/>
              </a:spcBef>
            </a:pPr>
            <a:r>
              <a:rPr lang="en-US" sz="3200" b="1" spc="80" dirty="0" smtClean="0">
                <a:uFill>
                  <a:solidFill>
                    <a:srgbClr val="FF0000"/>
                  </a:solidFill>
                </a:uFill>
                <a:latin typeface="Times New Roman"/>
                <a:cs typeface="Times New Roman"/>
              </a:rPr>
              <a:t>Topics to be covered</a:t>
            </a:r>
            <a:endParaRPr sz="3200" b="1" spc="80" dirty="0">
              <a:uFill>
                <a:solidFill>
                  <a:srgbClr val="FF0000"/>
                </a:solidFill>
              </a:uFill>
              <a:latin typeface="Times New Roman"/>
              <a:cs typeface="Times New Roman"/>
            </a:endParaRPr>
          </a:p>
        </p:txBody>
      </p:sp>
      <p:sp>
        <p:nvSpPr>
          <p:cNvPr id="13" name="object 13"/>
          <p:cNvSpPr txBox="1"/>
          <p:nvPr/>
        </p:nvSpPr>
        <p:spPr>
          <a:xfrm>
            <a:off x="8485631" y="6546014"/>
            <a:ext cx="147955" cy="196850"/>
          </a:xfrm>
          <a:prstGeom prst="rect">
            <a:avLst/>
          </a:prstGeom>
        </p:spPr>
        <p:txBody>
          <a:bodyPr vert="horz" wrap="square" lIns="0" tIns="0" rIns="0" bIns="0" rtlCol="0">
            <a:spAutoFit/>
          </a:bodyPr>
          <a:lstStyle/>
          <a:p>
            <a:pPr marL="38100">
              <a:lnSpc>
                <a:spcPts val="1375"/>
              </a:lnSpc>
            </a:pPr>
            <a:fld id="{81D60167-4931-47E6-BA6A-407CBD079E47}" type="slidenum">
              <a:rPr sz="1200" spc="-40" dirty="0">
                <a:latin typeface="Times New Roman"/>
                <a:cs typeface="Times New Roman"/>
              </a:rPr>
              <a:pPr marL="38100">
                <a:lnSpc>
                  <a:spcPts val="1375"/>
                </a:lnSpc>
              </a:pPr>
              <a:t>2</a:t>
            </a:fld>
            <a:endParaRPr sz="1200">
              <a:latin typeface="Times New Roman"/>
              <a:cs typeface="Times New Roman"/>
            </a:endParaRPr>
          </a:p>
        </p:txBody>
      </p:sp>
      <p:sp>
        <p:nvSpPr>
          <p:cNvPr id="4" name="TextBox 3"/>
          <p:cNvSpPr txBox="1"/>
          <p:nvPr/>
        </p:nvSpPr>
        <p:spPr>
          <a:xfrm>
            <a:off x="762000" y="1295400"/>
            <a:ext cx="7467600" cy="2862322"/>
          </a:xfrm>
          <a:prstGeom prst="rect">
            <a:avLst/>
          </a:prstGeom>
          <a:noFill/>
        </p:spPr>
        <p:txBody>
          <a:bodyPr wrap="square" rtlCol="0">
            <a:spAutoFit/>
          </a:bodyPr>
          <a:lstStyle/>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EXTENSION OF RANGE OF PMMC INSTRUMENTS </a:t>
            </a:r>
          </a:p>
          <a:p>
            <a:pPr marL="457200" indent="-457200">
              <a:lnSpc>
                <a:spcPct val="150000"/>
              </a:lnSpc>
              <a:buFont typeface="Wingdings" pitchFamily="2" charset="2"/>
              <a:buChar char="v"/>
            </a:pPr>
            <a:r>
              <a:rPr lang="en-US" sz="2000" b="1" dirty="0" smtClean="0">
                <a:latin typeface="Times New Roman" pitchFamily="18" charset="0"/>
                <a:cs typeface="Times New Roman" pitchFamily="18" charset="0"/>
              </a:rPr>
              <a:t>SENSITIVITY OF THE METER</a:t>
            </a:r>
            <a:r>
              <a:rPr lang="en-IN" sz="2000" b="1" dirty="0" smtClean="0">
                <a:latin typeface="Times New Roman" pitchFamily="18" charset="0"/>
                <a:cs typeface="Times New Roman" pitchFamily="18" charset="0"/>
              </a:rPr>
              <a:t> 	</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LOADING EFFECTS</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PROBLEMS</a:t>
            </a:r>
          </a:p>
          <a:p>
            <a:pPr marL="457200" indent="-457200">
              <a:lnSpc>
                <a:spcPct val="150000"/>
              </a:lnSpc>
              <a:buFont typeface="Wingdings" pitchFamily="2" charset="2"/>
              <a:buChar char="v"/>
            </a:pPr>
            <a:r>
              <a:rPr lang="en-IN" sz="2000" b="1" dirty="0" smtClean="0">
                <a:latin typeface="Times New Roman" pitchFamily="18" charset="0"/>
                <a:cs typeface="Times New Roman" pitchFamily="18" charset="0"/>
              </a:rPr>
              <a:t>PRACTICE PROBLEMS</a:t>
            </a:r>
          </a:p>
          <a:p>
            <a:pPr marL="457200" indent="-457200">
              <a:lnSpc>
                <a:spcPct val="150000"/>
              </a:lnSpc>
              <a:buFont typeface="Wingdings" pitchFamily="2" charset="2"/>
              <a:buChar char="v"/>
            </a:pPr>
            <a:r>
              <a:rPr lang="en-US" sz="2000" b="1" dirty="0" smtClean="0">
                <a:latin typeface="Times New Roman" pitchFamily="18" charset="0"/>
                <a:cs typeface="Times New Roman" pitchFamily="18" charset="0"/>
              </a:rPr>
              <a:t>REFERENCES</a:t>
            </a:r>
          </a:p>
        </p:txBody>
      </p:sp>
      <p:sp>
        <p:nvSpPr>
          <p:cNvPr id="6" name="Slide Number Placeholder 5"/>
          <p:cNvSpPr>
            <a:spLocks noGrp="1"/>
          </p:cNvSpPr>
          <p:nvPr>
            <p:ph type="sldNum" sz="quarter" idx="12"/>
          </p:nvPr>
        </p:nvSpPr>
        <p:spPr/>
        <p:txBody>
          <a:bodyPr/>
          <a:lstStyle/>
          <a:p>
            <a:fld id="{82719EA5-ABF4-4BC8-A8A1-D84CC8E41D0A}"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lnSpc>
                <a:spcPct val="150000"/>
              </a:lnSpc>
            </a:pPr>
            <a:fld id="{B6F15528-21DE-4FAA-801E-634DDDAF4B2B}" type="slidenum">
              <a:rPr lang="en-US" smtClean="0">
                <a:latin typeface="Times New Roman" pitchFamily="18" charset="0"/>
                <a:cs typeface="Times New Roman" pitchFamily="18" charset="0"/>
              </a:rPr>
              <a:pPr>
                <a:lnSpc>
                  <a:spcPct val="150000"/>
                </a:lnSpc>
              </a:pPr>
              <a:t>20</a:t>
            </a:fld>
            <a:endParaRPr lang="en-US">
              <a:latin typeface="Times New Roman" pitchFamily="18" charset="0"/>
              <a:cs typeface="Times New Roman" pitchFamily="18" charset="0"/>
            </a:endParaRPr>
          </a:p>
        </p:txBody>
      </p:sp>
      <p:sp>
        <p:nvSpPr>
          <p:cNvPr id="6" name="TextBox 5"/>
          <p:cNvSpPr txBox="1"/>
          <p:nvPr/>
        </p:nvSpPr>
        <p:spPr>
          <a:xfrm>
            <a:off x="304800" y="304800"/>
            <a:ext cx="8610600" cy="4708981"/>
          </a:xfrm>
          <a:prstGeom prst="rect">
            <a:avLst/>
          </a:prstGeom>
          <a:noFill/>
        </p:spPr>
        <p:txBody>
          <a:bodyPr wrap="square" rtlCol="0">
            <a:spAutoFit/>
          </a:bodyPr>
          <a:lstStyle/>
          <a:p>
            <a:pPr>
              <a:lnSpc>
                <a:spcPct val="150000"/>
              </a:lnSpc>
            </a:pPr>
            <a:r>
              <a:rPr lang="en-US" sz="3200" b="1" dirty="0" smtClean="0">
                <a:latin typeface="Times New Roman" pitchFamily="18" charset="0"/>
                <a:cs typeface="Times New Roman" pitchFamily="18" charset="0"/>
              </a:rPr>
              <a:t>References</a:t>
            </a:r>
          </a:p>
          <a:p>
            <a:pPr marL="457200" indent="-457200" algn="just">
              <a:lnSpc>
                <a:spcPct val="150000"/>
              </a:lnSpc>
              <a:buFont typeface="+mj-lt"/>
              <a:buAutoNum type="arabicPeriod"/>
            </a:pPr>
            <a:r>
              <a:rPr lang="en-IN" sz="2400" dirty="0" smtClean="0">
                <a:latin typeface="Times New Roman" pitchFamily="18" charset="0"/>
                <a:cs typeface="Times New Roman" pitchFamily="18" charset="0"/>
              </a:rPr>
              <a:t>Charles K. Alexander (Author), Matthew N.O </a:t>
            </a:r>
            <a:r>
              <a:rPr lang="en-IN" sz="2400" dirty="0" err="1" smtClean="0">
                <a:latin typeface="Times New Roman" pitchFamily="18" charset="0"/>
                <a:cs typeface="Times New Roman" pitchFamily="18" charset="0"/>
              </a:rPr>
              <a:t>Sadiku</a:t>
            </a:r>
            <a:r>
              <a:rPr lang="en-IN" sz="2400" dirty="0" smtClean="0">
                <a:latin typeface="Times New Roman" pitchFamily="18" charset="0"/>
                <a:cs typeface="Times New Roman" pitchFamily="18" charset="0"/>
              </a:rPr>
              <a:t>, “ Fundamentals of Electric Circuits”, 6th ed, </a:t>
            </a:r>
            <a:r>
              <a:rPr lang="en-IN" sz="2400" dirty="0" err="1" smtClean="0">
                <a:latin typeface="Times New Roman" pitchFamily="18" charset="0"/>
                <a:cs typeface="Times New Roman" pitchFamily="18" charset="0"/>
              </a:rPr>
              <a:t>Tata</a:t>
            </a:r>
            <a:r>
              <a:rPr lang="en-IN" sz="2400" dirty="0" smtClean="0">
                <a:latin typeface="Times New Roman" pitchFamily="18" charset="0"/>
                <a:cs typeface="Times New Roman" pitchFamily="18" charset="0"/>
              </a:rPr>
              <a:t> Mc </a:t>
            </a:r>
            <a:r>
              <a:rPr lang="en-IN" sz="2400" dirty="0" err="1" smtClean="0">
                <a:latin typeface="Times New Roman" pitchFamily="18" charset="0"/>
                <a:cs typeface="Times New Roman" pitchFamily="18" charset="0"/>
              </a:rPr>
              <a:t>Graw</a:t>
            </a:r>
            <a:r>
              <a:rPr lang="en-IN" sz="2400" dirty="0" smtClean="0">
                <a:latin typeface="Times New Roman" pitchFamily="18" charset="0"/>
                <a:cs typeface="Times New Roman" pitchFamily="18" charset="0"/>
              </a:rPr>
              <a:t> Hill, 2019.</a:t>
            </a:r>
            <a:r>
              <a:rPr lang="en-US" sz="2400" dirty="0" smtClean="0">
                <a:latin typeface="Times New Roman" pitchFamily="18" charset="0"/>
                <a:cs typeface="Times New Roman" pitchFamily="18" charset="0"/>
              </a:rPr>
              <a:t>.</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D.C. </a:t>
            </a:r>
            <a:r>
              <a:rPr lang="en-US" sz="2400" dirty="0" err="1" smtClean="0">
                <a:latin typeface="Times New Roman" pitchFamily="18" charset="0"/>
                <a:cs typeface="Times New Roman" pitchFamily="18" charset="0"/>
              </a:rPr>
              <a:t>Kulshreshtha</a:t>
            </a:r>
            <a:r>
              <a:rPr lang="en-US" sz="2400" dirty="0" smtClean="0">
                <a:latin typeface="Times New Roman" pitchFamily="18" charset="0"/>
                <a:cs typeface="Times New Roman" pitchFamily="18" charset="0"/>
              </a:rPr>
              <a:t>, Basic Electrical Engineering, Revised 1</a:t>
            </a:r>
            <a:r>
              <a:rPr lang="en-US" sz="2400" baseline="30000" dirty="0" smtClean="0">
                <a:latin typeface="Times New Roman" pitchFamily="18" charset="0"/>
                <a:cs typeface="Times New Roman" pitchFamily="18" charset="0"/>
              </a:rPr>
              <a:t>st</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Tata Mc </a:t>
            </a:r>
            <a:r>
              <a:rPr lang="en-US" sz="2400" dirty="0" err="1" smtClean="0">
                <a:latin typeface="Times New Roman" pitchFamily="18" charset="0"/>
                <a:cs typeface="Times New Roman" pitchFamily="18" charset="0"/>
              </a:rPr>
              <a:t>Graw</a:t>
            </a:r>
            <a:r>
              <a:rPr lang="en-US" sz="2400" dirty="0" smtClean="0">
                <a:latin typeface="Times New Roman" pitchFamily="18" charset="0"/>
                <a:cs typeface="Times New Roman" pitchFamily="18" charset="0"/>
              </a:rPr>
              <a:t> Hill, 2017.</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V. </a:t>
            </a:r>
            <a:r>
              <a:rPr lang="en-US" sz="2400" dirty="0" err="1" smtClean="0">
                <a:latin typeface="Times New Roman" pitchFamily="18" charset="0"/>
                <a:cs typeface="Times New Roman" pitchFamily="18" charset="0"/>
              </a:rPr>
              <a:t>K.Mehta</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Rohit</a:t>
            </a:r>
            <a:r>
              <a:rPr lang="en-US" sz="2400" dirty="0" smtClean="0">
                <a:latin typeface="Times New Roman" pitchFamily="18" charset="0"/>
                <a:cs typeface="Times New Roman" pitchFamily="18" charset="0"/>
              </a:rPr>
              <a:t> Mehta, Basic Electrical Engineering, 6</a:t>
            </a:r>
            <a:r>
              <a:rPr lang="en-US" sz="2400" baseline="30000" dirty="0" smtClean="0">
                <a:latin typeface="Times New Roman" pitchFamily="18" charset="0"/>
                <a:cs typeface="Times New Roman" pitchFamily="18" charset="0"/>
              </a:rPr>
              <a:t>th</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ed</a:t>
            </a:r>
            <a:r>
              <a:rPr lang="en-US" sz="2400" dirty="0" smtClean="0">
                <a:latin typeface="Times New Roman" pitchFamily="18" charset="0"/>
                <a:cs typeface="Times New Roman" pitchFamily="18" charset="0"/>
              </a:rPr>
              <a:t>, S. </a:t>
            </a:r>
            <a:r>
              <a:rPr lang="en-US" sz="2400" dirty="0" err="1" smtClean="0">
                <a:latin typeface="Times New Roman" pitchFamily="18" charset="0"/>
                <a:cs typeface="Times New Roman" pitchFamily="18" charset="0"/>
              </a:rPr>
              <a:t>Chand</a:t>
            </a:r>
            <a:r>
              <a:rPr lang="en-US" sz="2400" dirty="0" smtClean="0">
                <a:latin typeface="Times New Roman" pitchFamily="18" charset="0"/>
                <a:cs typeface="Times New Roman" pitchFamily="18" charset="0"/>
              </a:rPr>
              <a:t> Publishing, 2012.</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3</a:t>
            </a:fld>
            <a:endParaRPr lang="en-US"/>
          </a:p>
        </p:txBody>
      </p:sp>
      <p:sp>
        <p:nvSpPr>
          <p:cNvPr id="3" name="Rectangle 2"/>
          <p:cNvSpPr/>
          <p:nvPr/>
        </p:nvSpPr>
        <p:spPr>
          <a:xfrm>
            <a:off x="1219200" y="87868"/>
            <a:ext cx="6760184" cy="523220"/>
          </a:xfrm>
          <a:prstGeom prst="rect">
            <a:avLst/>
          </a:prstGeom>
        </p:spPr>
        <p:txBody>
          <a:bodyPr wrap="none">
            <a:spAutoFit/>
          </a:bodyPr>
          <a:lstStyle/>
          <a:p>
            <a:r>
              <a:rPr lang="en-IN" sz="2800" b="1" dirty="0" smtClean="0">
                <a:latin typeface="Times New Roman" pitchFamily="18" charset="0"/>
                <a:cs typeface="Times New Roman" pitchFamily="18" charset="0"/>
              </a:rPr>
              <a:t>Extension of Range of PMMC Instruments</a:t>
            </a:r>
            <a:endParaRPr lang="en-IN" sz="2800" b="1" dirty="0">
              <a:latin typeface="Times New Roman" pitchFamily="18" charset="0"/>
              <a:cs typeface="Times New Roman" pitchFamily="18" charset="0"/>
            </a:endParaRPr>
          </a:p>
        </p:txBody>
      </p:sp>
      <p:sp>
        <p:nvSpPr>
          <p:cNvPr id="4" name="Rectangle 3"/>
          <p:cNvSpPr/>
          <p:nvPr/>
        </p:nvSpPr>
        <p:spPr>
          <a:xfrm>
            <a:off x="304800" y="762001"/>
            <a:ext cx="8153400" cy="5078313"/>
          </a:xfrm>
          <a:prstGeom prst="rect">
            <a:avLst/>
          </a:prstGeom>
        </p:spPr>
        <p:txBody>
          <a:bodyPr wrap="square">
            <a:spAutoFit/>
          </a:bodyPr>
          <a:lstStyle/>
          <a:p>
            <a:pPr marL="342900" indent="-342900">
              <a:lnSpc>
                <a:spcPct val="150000"/>
              </a:lnSpc>
              <a:buFont typeface="Arial" pitchFamily="34" charset="0"/>
              <a:buChar char="•"/>
            </a:pPr>
            <a:r>
              <a:rPr lang="en-IN" b="1" dirty="0" smtClean="0">
                <a:latin typeface="Times New Roman" pitchFamily="18" charset="0"/>
                <a:cs typeface="Times New Roman" pitchFamily="18" charset="0"/>
              </a:rPr>
              <a:t>In a permanent-magnet moving coil (PMMC) instrument, the moving coil and the springs used as coil connections have a very delicate design and can carry maximum current of about 10 </a:t>
            </a:r>
            <a:r>
              <a:rPr lang="en-IN" b="1" dirty="0" err="1" smtClean="0">
                <a:latin typeface="Times New Roman" pitchFamily="18" charset="0"/>
                <a:cs typeface="Times New Roman" pitchFamily="18" charset="0"/>
              </a:rPr>
              <a:t>mA</a:t>
            </a:r>
            <a:r>
              <a:rPr lang="en-IN" b="1" dirty="0" smtClean="0">
                <a:latin typeface="Times New Roman" pitchFamily="18" charset="0"/>
                <a:cs typeface="Times New Roman" pitchFamily="18" charset="0"/>
              </a:rPr>
              <a:t> i.e., full-scale deflection (</a:t>
            </a:r>
            <a:r>
              <a:rPr lang="en-IN" b="1" dirty="0" err="1" smtClean="0">
                <a:latin typeface="Times New Roman" pitchFamily="18" charset="0"/>
                <a:cs typeface="Times New Roman" pitchFamily="18" charset="0"/>
              </a:rPr>
              <a:t>f.s.d</a:t>
            </a:r>
            <a:r>
              <a:rPr lang="en-IN" b="1" dirty="0" smtClean="0">
                <a:latin typeface="Times New Roman" pitchFamily="18" charset="0"/>
                <a:cs typeface="Times New Roman" pitchFamily="18" charset="0"/>
              </a:rPr>
              <a:t>.) will occur when about 10 </a:t>
            </a:r>
            <a:r>
              <a:rPr lang="en-IN" b="1" dirty="0" err="1" smtClean="0">
                <a:latin typeface="Times New Roman" pitchFamily="18" charset="0"/>
                <a:cs typeface="Times New Roman" pitchFamily="18" charset="0"/>
              </a:rPr>
              <a:t>mA</a:t>
            </a:r>
            <a:r>
              <a:rPr lang="en-IN" b="1" dirty="0" smtClean="0">
                <a:latin typeface="Times New Roman" pitchFamily="18" charset="0"/>
                <a:cs typeface="Times New Roman" pitchFamily="18" charset="0"/>
              </a:rPr>
              <a:t> current flows through the instrument coil.</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If current through the coil exceeds this value (i.e. 10 </a:t>
            </a:r>
            <a:r>
              <a:rPr lang="en-IN" b="1" dirty="0" err="1" smtClean="0">
                <a:latin typeface="Times New Roman" pitchFamily="18" charset="0"/>
                <a:cs typeface="Times New Roman" pitchFamily="18" charset="0"/>
              </a:rPr>
              <a:t>mA</a:t>
            </a:r>
            <a:r>
              <a:rPr lang="en-IN" b="1" dirty="0" smtClean="0">
                <a:latin typeface="Times New Roman" pitchFamily="18" charset="0"/>
                <a:cs typeface="Times New Roman" pitchFamily="18" charset="0"/>
              </a:rPr>
              <a:t>), the coil may be burnt due to excessive heat.</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latin typeface="Times New Roman" pitchFamily="18" charset="0"/>
                <a:cs typeface="Times New Roman" pitchFamily="18" charset="0"/>
              </a:rPr>
              <a:t>However, in practice, we have to measure large currents and voltages.</a:t>
            </a:r>
          </a:p>
          <a:p>
            <a:pPr marL="342900" indent="-342900">
              <a:lnSpc>
                <a:spcPct val="150000"/>
              </a:lnSpc>
              <a:buFont typeface="Arial" pitchFamily="34" charset="0"/>
              <a:buChar char="•"/>
            </a:pPr>
            <a:endParaRPr lang="en-IN" b="1" dirty="0" smtClean="0">
              <a:latin typeface="Times New Roman" pitchFamily="18" charset="0"/>
              <a:cs typeface="Times New Roman" pitchFamily="18" charset="0"/>
            </a:endParaRPr>
          </a:p>
          <a:p>
            <a:pPr marL="342900" indent="-342900">
              <a:lnSpc>
                <a:spcPct val="150000"/>
              </a:lnSpc>
              <a:buFont typeface="Arial" pitchFamily="34" charset="0"/>
              <a:buChar char="•"/>
            </a:pPr>
            <a:r>
              <a:rPr lang="en-IN" b="1" dirty="0" smtClean="0">
                <a:solidFill>
                  <a:srgbClr val="C00000"/>
                </a:solidFill>
                <a:latin typeface="Times New Roman" pitchFamily="18" charset="0"/>
                <a:cs typeface="Times New Roman" pitchFamily="18" charset="0"/>
              </a:rPr>
              <a:t>In such situations, some means are adopted to increase the range of the instruments.</a:t>
            </a:r>
            <a:endParaRPr lang="en-IN" b="1" dirty="0">
              <a:solidFill>
                <a:srgbClr val="C00000"/>
              </a:solidFill>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4</a:t>
            </a:fld>
            <a:endParaRPr lang="en-US"/>
          </a:p>
        </p:txBody>
      </p:sp>
      <p:sp>
        <p:nvSpPr>
          <p:cNvPr id="3" name="Rectangle 2"/>
          <p:cNvSpPr/>
          <p:nvPr/>
        </p:nvSpPr>
        <p:spPr>
          <a:xfrm>
            <a:off x="1752600" y="76200"/>
            <a:ext cx="5441554" cy="461665"/>
          </a:xfrm>
          <a:prstGeom prst="rect">
            <a:avLst/>
          </a:prstGeom>
        </p:spPr>
        <p:txBody>
          <a:bodyPr wrap="none">
            <a:spAutoFit/>
          </a:bodyPr>
          <a:lstStyle/>
          <a:p>
            <a:r>
              <a:rPr lang="en-IN" sz="2400" b="1" dirty="0" smtClean="0">
                <a:latin typeface="Times New Roman" pitchFamily="18" charset="0"/>
                <a:cs typeface="Times New Roman" pitchFamily="18" charset="0"/>
              </a:rPr>
              <a:t>Extension of Range of PMMC Ammeter</a:t>
            </a:r>
            <a:endParaRPr lang="en-IN" sz="2400" b="1" dirty="0">
              <a:latin typeface="Times New Roman" pitchFamily="18" charset="0"/>
              <a:cs typeface="Times New Roman" pitchFamily="18" charset="0"/>
            </a:endParaRPr>
          </a:p>
        </p:txBody>
      </p:sp>
      <p:sp>
        <p:nvSpPr>
          <p:cNvPr id="4" name="Rectangle 3"/>
          <p:cNvSpPr/>
          <p:nvPr/>
        </p:nvSpPr>
        <p:spPr>
          <a:xfrm>
            <a:off x="228600" y="609600"/>
            <a:ext cx="4572000" cy="2862322"/>
          </a:xfrm>
          <a:prstGeom prst="rect">
            <a:avLst/>
          </a:prstGeom>
        </p:spPr>
        <p:txBody>
          <a:bodyPr>
            <a:spAutoFit/>
          </a:bodyPr>
          <a:lstStyle/>
          <a:p>
            <a:pPr marL="342900" indent="-342900">
              <a:buFont typeface="Arial" pitchFamily="34" charset="0"/>
              <a:buChar char="•"/>
            </a:pPr>
            <a:r>
              <a:rPr lang="en-IN" b="1" dirty="0" smtClean="0">
                <a:latin typeface="Times New Roman" pitchFamily="18" charset="0"/>
                <a:cs typeface="Times New Roman" pitchFamily="18" charset="0"/>
              </a:rPr>
              <a:t>The range of a permanent-magnet moving coil ammeter can be extended by connecting a low resistance, called shunt in parallel with the moving coil of the instrument as shown in Fig.</a:t>
            </a:r>
          </a:p>
          <a:p>
            <a:pPr marL="342900" indent="-342900">
              <a:buFont typeface="Arial" pitchFamily="34" charset="0"/>
              <a:buChar char="•"/>
            </a:pPr>
            <a:endParaRPr lang="en-IN" b="1" dirty="0" smtClean="0">
              <a:latin typeface="Times New Roman" pitchFamily="18" charset="0"/>
              <a:cs typeface="Times New Roman" pitchFamily="18" charset="0"/>
            </a:endParaRPr>
          </a:p>
          <a:p>
            <a:pPr marL="342900" indent="-342900">
              <a:buFont typeface="Arial" pitchFamily="34" charset="0"/>
              <a:buChar char="•"/>
            </a:pPr>
            <a:r>
              <a:rPr lang="en-IN" b="1" dirty="0" smtClean="0">
                <a:latin typeface="Times New Roman" pitchFamily="18" charset="0"/>
                <a:cs typeface="Times New Roman" pitchFamily="18" charset="0"/>
              </a:rPr>
              <a:t>The shunt bypasses most of the line current and allows a small current through the meter which it can handle without burning.</a:t>
            </a:r>
            <a:endParaRPr lang="en-IN" b="1" dirty="0">
              <a:latin typeface="Times New Roman" pitchFamily="18" charset="0"/>
              <a:cs typeface="Times New Roman" pitchFamily="18" charset="0"/>
            </a:endParaRPr>
          </a:p>
        </p:txBody>
      </p:sp>
      <p:pic>
        <p:nvPicPr>
          <p:cNvPr id="9218" name="Picture 2"/>
          <p:cNvPicPr>
            <a:picLocks noChangeAspect="1" noChangeArrowheads="1"/>
          </p:cNvPicPr>
          <p:nvPr/>
        </p:nvPicPr>
        <p:blipFill>
          <a:blip r:embed="rId3" cstate="print"/>
          <a:srcRect/>
          <a:stretch>
            <a:fillRect/>
          </a:stretch>
        </p:blipFill>
        <p:spPr bwMode="auto">
          <a:xfrm>
            <a:off x="4648200" y="638175"/>
            <a:ext cx="4419600" cy="2704270"/>
          </a:xfrm>
          <a:prstGeom prst="rect">
            <a:avLst/>
          </a:prstGeom>
          <a:noFill/>
          <a:ln w="9525">
            <a:noFill/>
            <a:miter lim="800000"/>
            <a:headEnd/>
            <a:tailEnd/>
          </a:ln>
        </p:spPr>
      </p:pic>
      <p:sp>
        <p:nvSpPr>
          <p:cNvPr id="6" name="Rectangle 5"/>
          <p:cNvSpPr/>
          <p:nvPr/>
        </p:nvSpPr>
        <p:spPr>
          <a:xfrm>
            <a:off x="304800" y="3505200"/>
            <a:ext cx="7696200" cy="2554545"/>
          </a:xfrm>
          <a:prstGeom prst="rect">
            <a:avLst/>
          </a:prstGeom>
        </p:spPr>
        <p:txBody>
          <a:bodyPr wrap="square">
            <a:spAutoFit/>
          </a:bodyPr>
          <a:lstStyle/>
          <a:p>
            <a:r>
              <a:rPr lang="en-IN" sz="2000" b="1" i="1" dirty="0" smtClean="0">
                <a:latin typeface="Times New Roman" pitchFamily="18" charset="0"/>
                <a:cs typeface="Times New Roman" pitchFamily="18" charset="0"/>
              </a:rPr>
              <a:t>Let </a:t>
            </a:r>
          </a:p>
          <a:p>
            <a:r>
              <a:rPr lang="en-IN" sz="2000" b="1" i="1" dirty="0" smtClean="0">
                <a:latin typeface="Times New Roman" pitchFamily="18" charset="0"/>
                <a:cs typeface="Times New Roman" pitchFamily="18" charset="0"/>
              </a:rPr>
              <a:t>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 meter resistance</a:t>
            </a:r>
          </a:p>
          <a:p>
            <a:r>
              <a:rPr lang="en-IN" sz="2000" b="1" i="1" dirty="0" smtClean="0">
                <a:latin typeface="Times New Roman" pitchFamily="18" charset="0"/>
                <a:cs typeface="Times New Roman" pitchFamily="18" charset="0"/>
              </a:rPr>
              <a:t>	S = shunt resistance</a:t>
            </a:r>
          </a:p>
          <a:p>
            <a:r>
              <a:rPr lang="en-IN" sz="2000" b="1" i="1" dirty="0" smtClean="0">
                <a:latin typeface="Times New Roman" pitchFamily="18" charset="0"/>
                <a:cs typeface="Times New Roman" pitchFamily="18" charset="0"/>
              </a:rPr>
              <a:t>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 full-scale deflection (</a:t>
            </a:r>
            <a:r>
              <a:rPr lang="en-IN" sz="2000" b="1" i="1" dirty="0" err="1" smtClean="0">
                <a:latin typeface="Times New Roman" pitchFamily="18" charset="0"/>
                <a:cs typeface="Times New Roman" pitchFamily="18" charset="0"/>
              </a:rPr>
              <a:t>f.s.d</a:t>
            </a:r>
            <a:r>
              <a:rPr lang="en-IN" sz="2000" b="1" i="1" dirty="0" smtClean="0">
                <a:latin typeface="Times New Roman" pitchFamily="18" charset="0"/>
                <a:cs typeface="Times New Roman" pitchFamily="18" charset="0"/>
              </a:rPr>
              <a:t>.) current</a:t>
            </a:r>
          </a:p>
          <a:p>
            <a:r>
              <a:rPr lang="en-IN" sz="2000" b="1" i="1" dirty="0" smtClean="0">
                <a:latin typeface="Times New Roman" pitchFamily="18" charset="0"/>
                <a:cs typeface="Times New Roman" pitchFamily="18" charset="0"/>
              </a:rPr>
              <a:t>	I = full range current of the meter</a:t>
            </a: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Voltage across shunt = Voltage across the meter</a:t>
            </a:r>
          </a:p>
          <a:p>
            <a:r>
              <a:rPr lang="en-IN" sz="2000" b="1" i="1" dirty="0" smtClean="0">
                <a:latin typeface="Times New Roman" pitchFamily="18" charset="0"/>
                <a:cs typeface="Times New Roman" pitchFamily="18" charset="0"/>
              </a:rPr>
              <a:t>	     (I –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)S =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m</a:t>
            </a:r>
            <a:endParaRPr lang="en-IN" sz="2000" b="1" i="1" baseline="-25000" dirty="0">
              <a:latin typeface="Times New Roman" pitchFamily="18" charset="0"/>
              <a:cs typeface="Times New Roman" pitchFamily="18" charset="0"/>
            </a:endParaRPr>
          </a:p>
        </p:txBody>
      </p:sp>
      <p:graphicFrame>
        <p:nvGraphicFramePr>
          <p:cNvPr id="8" name="Object 7"/>
          <p:cNvGraphicFramePr>
            <a:graphicFrameLocks noChangeAspect="1"/>
          </p:cNvGraphicFramePr>
          <p:nvPr/>
        </p:nvGraphicFramePr>
        <p:xfrm>
          <a:off x="3810000" y="5715000"/>
          <a:ext cx="1909482" cy="914400"/>
        </p:xfrm>
        <a:graphic>
          <a:graphicData uri="http://schemas.openxmlformats.org/presentationml/2006/ole">
            <p:oleObj spid="_x0000_s9220" name="Equation" r:id="rId4" imgW="901440" imgH="431640" progId="">
              <p:embed/>
            </p:oleObj>
          </a:graphicData>
        </a:graphic>
      </p:graphicFrame>
      <p:sp>
        <p:nvSpPr>
          <p:cNvPr id="9" name="Rectangle 8"/>
          <p:cNvSpPr/>
          <p:nvPr/>
        </p:nvSpPr>
        <p:spPr>
          <a:xfrm>
            <a:off x="304800" y="6553200"/>
            <a:ext cx="6934200" cy="276999"/>
          </a:xfrm>
          <a:prstGeom prst="rect">
            <a:avLst/>
          </a:prstGeom>
        </p:spPr>
        <p:txBody>
          <a:bodyPr wrap="square">
            <a:spAutoFit/>
          </a:bodyPr>
          <a:lstStyle/>
          <a:p>
            <a:r>
              <a:rPr lang="en-IN" sz="1200" b="1" dirty="0" smtClean="0">
                <a:latin typeface="Times New Roman" pitchFamily="18" charset="0"/>
                <a:cs typeface="Times New Roman" pitchFamily="18" charset="0"/>
              </a:rPr>
              <a:t>Shunts are made of materials such as manganin having low temperature coefficient of resistance</a:t>
            </a:r>
            <a:endParaRPr lang="en-IN" sz="1200" b="1"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5</a:t>
            </a:fld>
            <a:endParaRPr lang="en-US"/>
          </a:p>
        </p:txBody>
      </p:sp>
      <p:sp>
        <p:nvSpPr>
          <p:cNvPr id="3" name="Rectangle 2"/>
          <p:cNvSpPr/>
          <p:nvPr/>
        </p:nvSpPr>
        <p:spPr>
          <a:xfrm>
            <a:off x="304800" y="1066800"/>
            <a:ext cx="3261021" cy="400110"/>
          </a:xfrm>
          <a:prstGeom prst="rect">
            <a:avLst/>
          </a:prstGeom>
        </p:spPr>
        <p:txBody>
          <a:bodyPr wrap="none">
            <a:spAutoFit/>
          </a:bodyPr>
          <a:lstStyle/>
          <a:p>
            <a:r>
              <a:rPr lang="en-IN" sz="2000" b="1" dirty="0" smtClean="0">
                <a:latin typeface="Times New Roman" pitchFamily="18" charset="0"/>
                <a:cs typeface="Times New Roman" pitchFamily="18" charset="0"/>
              </a:rPr>
              <a:t>Multiplying power of shunt:</a:t>
            </a:r>
            <a:endParaRPr lang="en-IN" sz="2000" b="1" dirty="0">
              <a:latin typeface="Times New Roman" pitchFamily="18" charset="0"/>
              <a:cs typeface="Times New Roman" pitchFamily="18" charset="0"/>
            </a:endParaRPr>
          </a:p>
        </p:txBody>
      </p:sp>
      <p:sp>
        <p:nvSpPr>
          <p:cNvPr id="4" name="Rectangle 3"/>
          <p:cNvSpPr/>
          <p:nvPr/>
        </p:nvSpPr>
        <p:spPr>
          <a:xfrm>
            <a:off x="1752600" y="76200"/>
            <a:ext cx="5441554" cy="461665"/>
          </a:xfrm>
          <a:prstGeom prst="rect">
            <a:avLst/>
          </a:prstGeom>
        </p:spPr>
        <p:txBody>
          <a:bodyPr wrap="none">
            <a:spAutoFit/>
          </a:bodyPr>
          <a:lstStyle/>
          <a:p>
            <a:r>
              <a:rPr lang="en-IN" sz="2400" b="1" dirty="0" smtClean="0">
                <a:latin typeface="Times New Roman" pitchFamily="18" charset="0"/>
                <a:cs typeface="Times New Roman" pitchFamily="18" charset="0"/>
              </a:rPr>
              <a:t>Extension of Range of PMMC Ammeter</a:t>
            </a:r>
            <a:endParaRPr lang="en-IN" sz="2400" b="1" dirty="0">
              <a:latin typeface="Times New Roman" pitchFamily="18" charset="0"/>
              <a:cs typeface="Times New Roman" pitchFamily="18" charset="0"/>
            </a:endParaRPr>
          </a:p>
        </p:txBody>
      </p:sp>
      <p:sp>
        <p:nvSpPr>
          <p:cNvPr id="5" name="Rectangle 4"/>
          <p:cNvSpPr/>
          <p:nvPr/>
        </p:nvSpPr>
        <p:spPr>
          <a:xfrm>
            <a:off x="609600" y="1676400"/>
            <a:ext cx="8305800" cy="923330"/>
          </a:xfrm>
          <a:prstGeom prst="rect">
            <a:avLst/>
          </a:prstGeom>
        </p:spPr>
        <p:txBody>
          <a:bodyPr wrap="square">
            <a:spAutoFit/>
          </a:bodyPr>
          <a:lstStyle/>
          <a:p>
            <a:r>
              <a:rPr lang="en-IN" b="1" dirty="0" smtClean="0">
                <a:latin typeface="Times New Roman" pitchFamily="18" charset="0"/>
                <a:cs typeface="Times New Roman" pitchFamily="18" charset="0"/>
              </a:rPr>
              <a:t>It is the ratio of circuit current to be measured to the meter current. The multiplying power of a shunt is constant and indicates the factor by which the meter current must be multiplied to obtain the circuit current.</a:t>
            </a:r>
            <a:endParaRPr lang="en-IN" b="1" dirty="0">
              <a:latin typeface="Times New Roman" pitchFamily="18" charset="0"/>
              <a:cs typeface="Times New Roman" pitchFamily="18" charset="0"/>
            </a:endParaRPr>
          </a:p>
        </p:txBody>
      </p:sp>
      <p:pic>
        <p:nvPicPr>
          <p:cNvPr id="10242" name="Picture 2"/>
          <p:cNvPicPr>
            <a:picLocks noChangeAspect="1" noChangeArrowheads="1"/>
          </p:cNvPicPr>
          <p:nvPr/>
        </p:nvPicPr>
        <p:blipFill>
          <a:blip r:embed="rId2" cstate="print"/>
          <a:srcRect/>
          <a:stretch>
            <a:fillRect/>
          </a:stretch>
        </p:blipFill>
        <p:spPr bwMode="auto">
          <a:xfrm>
            <a:off x="1143001" y="2819400"/>
            <a:ext cx="5029199" cy="693895"/>
          </a:xfrm>
          <a:prstGeom prst="rect">
            <a:avLst/>
          </a:prstGeom>
          <a:noFill/>
          <a:ln w="9525">
            <a:noFill/>
            <a:miter lim="800000"/>
            <a:headEnd/>
            <a:tailEnd/>
          </a:ln>
        </p:spPr>
      </p:pic>
      <p:sp>
        <p:nvSpPr>
          <p:cNvPr id="7" name="Rectangle 6"/>
          <p:cNvSpPr/>
          <p:nvPr/>
        </p:nvSpPr>
        <p:spPr>
          <a:xfrm>
            <a:off x="304800" y="3886200"/>
            <a:ext cx="2744662" cy="400110"/>
          </a:xfrm>
          <a:prstGeom prst="rect">
            <a:avLst/>
          </a:prstGeom>
        </p:spPr>
        <p:txBody>
          <a:bodyPr wrap="none">
            <a:spAutoFit/>
          </a:bodyPr>
          <a:lstStyle/>
          <a:p>
            <a:r>
              <a:rPr lang="en-IN" sz="2000" b="1" dirty="0" smtClean="0">
                <a:latin typeface="Times New Roman" pitchFamily="18" charset="0"/>
                <a:cs typeface="Times New Roman" pitchFamily="18" charset="0"/>
              </a:rPr>
              <a:t>Resistance of ammeter:</a:t>
            </a:r>
            <a:endParaRPr lang="en-IN" sz="2000" b="1" dirty="0">
              <a:latin typeface="Times New Roman" pitchFamily="18" charset="0"/>
              <a:cs typeface="Times New Roman" pitchFamily="18" charset="0"/>
            </a:endParaRPr>
          </a:p>
        </p:txBody>
      </p:sp>
      <p:pic>
        <p:nvPicPr>
          <p:cNvPr id="10243" name="Picture 3"/>
          <p:cNvPicPr>
            <a:picLocks noChangeAspect="1" noChangeArrowheads="1"/>
          </p:cNvPicPr>
          <p:nvPr/>
        </p:nvPicPr>
        <p:blipFill>
          <a:blip r:embed="rId3" cstate="print"/>
          <a:srcRect/>
          <a:stretch>
            <a:fillRect/>
          </a:stretch>
        </p:blipFill>
        <p:spPr bwMode="auto">
          <a:xfrm>
            <a:off x="2438400" y="4495800"/>
            <a:ext cx="3948112" cy="70739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6</a:t>
            </a:fld>
            <a:endParaRPr lang="en-US"/>
          </a:p>
        </p:txBody>
      </p:sp>
      <p:sp>
        <p:nvSpPr>
          <p:cNvPr id="3" name="Rectangle 2"/>
          <p:cNvSpPr/>
          <p:nvPr/>
        </p:nvSpPr>
        <p:spPr>
          <a:xfrm>
            <a:off x="1828800" y="76200"/>
            <a:ext cx="5509650" cy="461665"/>
          </a:xfrm>
          <a:prstGeom prst="rect">
            <a:avLst/>
          </a:prstGeom>
        </p:spPr>
        <p:txBody>
          <a:bodyPr wrap="none">
            <a:spAutoFit/>
          </a:bodyPr>
          <a:lstStyle/>
          <a:p>
            <a:r>
              <a:rPr lang="en-IN" sz="2400" b="1" dirty="0" smtClean="0">
                <a:latin typeface="Times New Roman" pitchFamily="18" charset="0"/>
                <a:cs typeface="Times New Roman" pitchFamily="18" charset="0"/>
              </a:rPr>
              <a:t>Extension of Range of PMMC Voltmeter</a:t>
            </a:r>
            <a:endParaRPr lang="en-IN" sz="2400" b="1" dirty="0">
              <a:latin typeface="Times New Roman" pitchFamily="18" charset="0"/>
              <a:cs typeface="Times New Roman" pitchFamily="18" charset="0"/>
            </a:endParaRPr>
          </a:p>
        </p:txBody>
      </p:sp>
      <p:pic>
        <p:nvPicPr>
          <p:cNvPr id="11266" name="Picture 2"/>
          <p:cNvPicPr>
            <a:picLocks noChangeAspect="1" noChangeArrowheads="1"/>
          </p:cNvPicPr>
          <p:nvPr/>
        </p:nvPicPr>
        <p:blipFill>
          <a:blip r:embed="rId2" cstate="print"/>
          <a:srcRect/>
          <a:stretch>
            <a:fillRect/>
          </a:stretch>
        </p:blipFill>
        <p:spPr bwMode="auto">
          <a:xfrm>
            <a:off x="5390015" y="533401"/>
            <a:ext cx="3525385" cy="3200400"/>
          </a:xfrm>
          <a:prstGeom prst="rect">
            <a:avLst/>
          </a:prstGeom>
          <a:noFill/>
          <a:ln w="9525">
            <a:noFill/>
            <a:miter lim="800000"/>
            <a:headEnd/>
            <a:tailEnd/>
          </a:ln>
        </p:spPr>
      </p:pic>
      <p:sp>
        <p:nvSpPr>
          <p:cNvPr id="5" name="Rectangle 4"/>
          <p:cNvSpPr/>
          <p:nvPr/>
        </p:nvSpPr>
        <p:spPr>
          <a:xfrm>
            <a:off x="304800" y="807184"/>
            <a:ext cx="4572000" cy="1631216"/>
          </a:xfrm>
          <a:prstGeom prst="rect">
            <a:avLst/>
          </a:prstGeom>
        </p:spPr>
        <p:txBody>
          <a:bodyPr>
            <a:spAutoFit/>
          </a:bodyPr>
          <a:lstStyle/>
          <a:p>
            <a:pPr marL="342900" indent="-342900">
              <a:buFont typeface="Arial" pitchFamily="34" charset="0"/>
              <a:buChar char="•"/>
            </a:pPr>
            <a:r>
              <a:rPr lang="en-IN" sz="2000" b="1" dirty="0" smtClean="0">
                <a:latin typeface="Times New Roman" pitchFamily="18" charset="0"/>
                <a:cs typeface="Times New Roman" pitchFamily="18" charset="0"/>
              </a:rPr>
              <a:t>The range of a permanent-magnet moving coil voltmeter can be increased by connecting a high resistance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s</a:t>
            </a:r>
            <a:r>
              <a:rPr lang="en-IN" sz="2000" b="1" i="1" dirty="0" smtClean="0">
                <a:latin typeface="Times New Roman" pitchFamily="18" charset="0"/>
                <a:cs typeface="Times New Roman" pitchFamily="18" charset="0"/>
              </a:rPr>
              <a:t> </a:t>
            </a:r>
            <a:r>
              <a:rPr lang="en-IN" sz="2000" b="1" dirty="0" smtClean="0">
                <a:latin typeface="Times New Roman" pitchFamily="18" charset="0"/>
                <a:cs typeface="Times New Roman" pitchFamily="18" charset="0"/>
              </a:rPr>
              <a:t>called multiplier, in series with it as shown in Fig.</a:t>
            </a:r>
            <a:endParaRPr lang="en-IN" sz="2000" b="1" dirty="0">
              <a:latin typeface="Times New Roman" pitchFamily="18" charset="0"/>
              <a:cs typeface="Times New Roman" pitchFamily="18" charset="0"/>
            </a:endParaRPr>
          </a:p>
        </p:txBody>
      </p:sp>
      <p:sp>
        <p:nvSpPr>
          <p:cNvPr id="6" name="Rectangle 5"/>
          <p:cNvSpPr/>
          <p:nvPr/>
        </p:nvSpPr>
        <p:spPr>
          <a:xfrm>
            <a:off x="381000" y="2667000"/>
            <a:ext cx="6629400" cy="2554545"/>
          </a:xfrm>
          <a:prstGeom prst="rect">
            <a:avLst/>
          </a:prstGeom>
        </p:spPr>
        <p:txBody>
          <a:bodyPr wrap="square">
            <a:spAutoFit/>
          </a:bodyPr>
          <a:lstStyle/>
          <a:p>
            <a:r>
              <a:rPr lang="en-IN" sz="2000" b="1" i="1" dirty="0" smtClean="0">
                <a:latin typeface="Times New Roman" pitchFamily="18" charset="0"/>
                <a:cs typeface="Times New Roman" pitchFamily="18" charset="0"/>
              </a:rPr>
              <a:t>Let </a:t>
            </a:r>
          </a:p>
          <a:p>
            <a:r>
              <a:rPr lang="en-IN" sz="2000" b="1" i="1" dirty="0" smtClean="0">
                <a:latin typeface="Times New Roman" pitchFamily="18" charset="0"/>
                <a:cs typeface="Times New Roman" pitchFamily="18" charset="0"/>
              </a:rPr>
              <a:t>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 meter resistance</a:t>
            </a:r>
          </a:p>
          <a:p>
            <a:r>
              <a:rPr lang="fr-FR" sz="2000" b="1" i="1" dirty="0" smtClean="0">
                <a:latin typeface="Times New Roman" pitchFamily="18" charset="0"/>
                <a:cs typeface="Times New Roman" pitchFamily="18" charset="0"/>
              </a:rPr>
              <a:t>	</a:t>
            </a:r>
            <a:r>
              <a:rPr lang="fr-FR" sz="2000" b="1" i="1" dirty="0" err="1" smtClean="0">
                <a:latin typeface="Times New Roman" pitchFamily="18" charset="0"/>
                <a:cs typeface="Times New Roman" pitchFamily="18" charset="0"/>
              </a:rPr>
              <a:t>R</a:t>
            </a:r>
            <a:r>
              <a:rPr lang="fr-FR" sz="2000" b="1" i="1" baseline="-25000" dirty="0" err="1" smtClean="0">
                <a:latin typeface="Times New Roman" pitchFamily="18" charset="0"/>
                <a:cs typeface="Times New Roman" pitchFamily="18" charset="0"/>
              </a:rPr>
              <a:t>s</a:t>
            </a:r>
            <a:r>
              <a:rPr lang="fr-FR" sz="2000" b="1" i="1" dirty="0" smtClean="0">
                <a:latin typeface="Times New Roman" pitchFamily="18" charset="0"/>
                <a:cs typeface="Times New Roman" pitchFamily="18" charset="0"/>
              </a:rPr>
              <a:t> = </a:t>
            </a:r>
            <a:r>
              <a:rPr lang="fr-FR" sz="2000" b="1" i="1" dirty="0" err="1" smtClean="0">
                <a:latin typeface="Times New Roman" pitchFamily="18" charset="0"/>
                <a:cs typeface="Times New Roman" pitchFamily="18" charset="0"/>
              </a:rPr>
              <a:t>series</a:t>
            </a:r>
            <a:r>
              <a:rPr lang="fr-FR" sz="2000" b="1" i="1" dirty="0" smtClean="0">
                <a:latin typeface="Times New Roman" pitchFamily="18" charset="0"/>
                <a:cs typeface="Times New Roman" pitchFamily="18" charset="0"/>
              </a:rPr>
              <a:t> </a:t>
            </a:r>
            <a:r>
              <a:rPr lang="fr-FR" sz="2000" b="1" i="1" dirty="0" err="1" smtClean="0">
                <a:latin typeface="Times New Roman" pitchFamily="18" charset="0"/>
                <a:cs typeface="Times New Roman" pitchFamily="18" charset="0"/>
              </a:rPr>
              <a:t>resistance</a:t>
            </a:r>
            <a:r>
              <a:rPr lang="fr-FR" sz="2000" b="1" i="1" dirty="0" smtClean="0">
                <a:latin typeface="Times New Roman" pitchFamily="18" charset="0"/>
                <a:cs typeface="Times New Roman" pitchFamily="18" charset="0"/>
              </a:rPr>
              <a:t> i.e., multiplier</a:t>
            </a:r>
          </a:p>
          <a:p>
            <a:r>
              <a:rPr lang="en-IN" sz="2000" b="1" i="1" dirty="0" smtClean="0">
                <a:latin typeface="Times New Roman" pitchFamily="18" charset="0"/>
                <a:cs typeface="Times New Roman" pitchFamily="18" charset="0"/>
              </a:rPr>
              <a:t>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 full-scale deflection current</a:t>
            </a:r>
          </a:p>
          <a:p>
            <a:r>
              <a:rPr lang="en-IN" sz="2000" b="1" i="1" dirty="0" smtClean="0">
                <a:latin typeface="Times New Roman" pitchFamily="18" charset="0"/>
                <a:cs typeface="Times New Roman" pitchFamily="18" charset="0"/>
              </a:rPr>
              <a:t>	V = full-range voltage of the meter</a:t>
            </a:r>
          </a:p>
          <a:p>
            <a:endParaRPr lang="en-IN" sz="2000" b="1" i="1"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Voltage across AB = Voltage across the meter and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s</a:t>
            </a:r>
            <a:endParaRPr lang="en-IN" sz="2000" b="1" i="1" baseline="-25000" dirty="0" smtClean="0">
              <a:latin typeface="Times New Roman" pitchFamily="18" charset="0"/>
              <a:cs typeface="Times New Roman" pitchFamily="18" charset="0"/>
            </a:endParaRPr>
          </a:p>
          <a:p>
            <a:r>
              <a:rPr lang="en-IN" sz="2000" b="1" i="1" dirty="0" smtClean="0">
                <a:latin typeface="Times New Roman" pitchFamily="18" charset="0"/>
                <a:cs typeface="Times New Roman" pitchFamily="18" charset="0"/>
              </a:rPr>
              <a:t>	or V = </a:t>
            </a:r>
            <a:r>
              <a:rPr lang="en-IN" sz="2000" b="1" i="1" dirty="0" err="1" smtClean="0">
                <a:latin typeface="Times New Roman" pitchFamily="18" charset="0"/>
                <a:cs typeface="Times New Roman" pitchFamily="18" charset="0"/>
              </a:rPr>
              <a:t>I</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s</a:t>
            </a:r>
            <a:r>
              <a:rPr lang="en-IN" sz="2000" b="1" i="1" dirty="0" smtClean="0">
                <a:latin typeface="Times New Roman" pitchFamily="18" charset="0"/>
                <a:cs typeface="Times New Roman" pitchFamily="18" charset="0"/>
              </a:rPr>
              <a:t> +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a:t>
            </a:r>
            <a:endParaRPr lang="en-IN" sz="2000" b="1" i="1" dirty="0">
              <a:latin typeface="Times New Roman" pitchFamily="18" charset="0"/>
              <a:cs typeface="Times New Roman" pitchFamily="18" charset="0"/>
            </a:endParaRPr>
          </a:p>
        </p:txBody>
      </p:sp>
      <p:pic>
        <p:nvPicPr>
          <p:cNvPr id="11267" name="Picture 3"/>
          <p:cNvPicPr>
            <a:picLocks noChangeAspect="1" noChangeArrowheads="1"/>
          </p:cNvPicPr>
          <p:nvPr/>
        </p:nvPicPr>
        <p:blipFill>
          <a:blip r:embed="rId3" cstate="print"/>
          <a:srcRect/>
          <a:stretch>
            <a:fillRect/>
          </a:stretch>
        </p:blipFill>
        <p:spPr bwMode="auto">
          <a:xfrm>
            <a:off x="1676399" y="5334000"/>
            <a:ext cx="1680117" cy="6096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7</a:t>
            </a:fld>
            <a:endParaRPr lang="en-US"/>
          </a:p>
        </p:txBody>
      </p:sp>
      <p:sp>
        <p:nvSpPr>
          <p:cNvPr id="3" name="Rectangle 2"/>
          <p:cNvSpPr/>
          <p:nvPr/>
        </p:nvSpPr>
        <p:spPr>
          <a:xfrm>
            <a:off x="533400" y="1143000"/>
            <a:ext cx="2514343" cy="400110"/>
          </a:xfrm>
          <a:prstGeom prst="rect">
            <a:avLst/>
          </a:prstGeom>
        </p:spPr>
        <p:txBody>
          <a:bodyPr wrap="none">
            <a:spAutoFit/>
          </a:bodyPr>
          <a:lstStyle/>
          <a:p>
            <a:r>
              <a:rPr lang="en-IN" sz="2000" b="1" dirty="0" smtClean="0">
                <a:latin typeface="Times New Roman" pitchFamily="18" charset="0"/>
                <a:cs typeface="Times New Roman" pitchFamily="18" charset="0"/>
              </a:rPr>
              <a:t>Voltage amplification</a:t>
            </a:r>
            <a:endParaRPr lang="en-IN" sz="2000" b="1" dirty="0">
              <a:latin typeface="Times New Roman" pitchFamily="18" charset="0"/>
              <a:cs typeface="Times New Roman" pitchFamily="18" charset="0"/>
            </a:endParaRPr>
          </a:p>
        </p:txBody>
      </p:sp>
      <p:sp>
        <p:nvSpPr>
          <p:cNvPr id="4" name="Rectangle 3"/>
          <p:cNvSpPr/>
          <p:nvPr/>
        </p:nvSpPr>
        <p:spPr>
          <a:xfrm>
            <a:off x="1828800" y="76200"/>
            <a:ext cx="5509650" cy="461665"/>
          </a:xfrm>
          <a:prstGeom prst="rect">
            <a:avLst/>
          </a:prstGeom>
        </p:spPr>
        <p:txBody>
          <a:bodyPr wrap="none">
            <a:spAutoFit/>
          </a:bodyPr>
          <a:lstStyle/>
          <a:p>
            <a:r>
              <a:rPr lang="en-IN" sz="2400" b="1" dirty="0" smtClean="0">
                <a:latin typeface="Times New Roman" pitchFamily="18" charset="0"/>
                <a:cs typeface="Times New Roman" pitchFamily="18" charset="0"/>
              </a:rPr>
              <a:t>Extension of Range of PMMC Voltmeter</a:t>
            </a:r>
            <a:endParaRPr lang="en-IN" sz="2400" b="1"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cstate="print"/>
          <a:srcRect/>
          <a:stretch>
            <a:fillRect/>
          </a:stretch>
        </p:blipFill>
        <p:spPr bwMode="auto">
          <a:xfrm>
            <a:off x="1186532" y="1981200"/>
            <a:ext cx="6209630" cy="1524000"/>
          </a:xfrm>
          <a:prstGeom prst="rect">
            <a:avLst/>
          </a:prstGeom>
          <a:noFill/>
          <a:ln w="9525">
            <a:noFill/>
            <a:miter lim="800000"/>
            <a:headEnd/>
            <a:tailEnd/>
          </a:ln>
        </p:spPr>
      </p:pic>
      <p:sp>
        <p:nvSpPr>
          <p:cNvPr id="6" name="Rectangle 5"/>
          <p:cNvSpPr/>
          <p:nvPr/>
        </p:nvSpPr>
        <p:spPr>
          <a:xfrm>
            <a:off x="228600" y="3628072"/>
            <a:ext cx="8305800" cy="1477328"/>
          </a:xfrm>
          <a:prstGeom prst="rect">
            <a:avLst/>
          </a:prstGeom>
        </p:spPr>
        <p:txBody>
          <a:bodyPr wrap="square">
            <a:spAutoFit/>
          </a:bodyPr>
          <a:lstStyle/>
          <a:p>
            <a:pPr marL="342900" indent="-342900">
              <a:buFont typeface="Wingdings" pitchFamily="2" charset="2"/>
              <a:buChar char="ü"/>
            </a:pPr>
            <a:r>
              <a:rPr lang="en-IN" b="1" dirty="0" smtClean="0">
                <a:latin typeface="Times New Roman" pitchFamily="18" charset="0"/>
                <a:cs typeface="Times New Roman" pitchFamily="18" charset="0"/>
              </a:rPr>
              <a:t>Clearly, greater the value of </a:t>
            </a:r>
            <a:r>
              <a:rPr lang="en-IN" b="1" dirty="0" err="1" smtClean="0">
                <a:latin typeface="Times New Roman" pitchFamily="18" charset="0"/>
                <a:cs typeface="Times New Roman" pitchFamily="18" charset="0"/>
              </a:rPr>
              <a:t>R</a:t>
            </a:r>
            <a:r>
              <a:rPr lang="en-IN" b="1" baseline="-25000" dirty="0" err="1" smtClean="0">
                <a:latin typeface="Times New Roman" pitchFamily="18" charset="0"/>
                <a:cs typeface="Times New Roman" pitchFamily="18" charset="0"/>
              </a:rPr>
              <a:t>s</a:t>
            </a:r>
            <a:r>
              <a:rPr lang="en-IN" b="1" dirty="0" smtClean="0">
                <a:latin typeface="Times New Roman" pitchFamily="18" charset="0"/>
                <a:cs typeface="Times New Roman" pitchFamily="18" charset="0"/>
              </a:rPr>
              <a:t>, greater is the voltage amplification. For this reason, </a:t>
            </a:r>
            <a:r>
              <a:rPr lang="en-IN" b="1" dirty="0" err="1" smtClean="0">
                <a:latin typeface="Times New Roman" pitchFamily="18" charset="0"/>
                <a:cs typeface="Times New Roman" pitchFamily="18" charset="0"/>
              </a:rPr>
              <a:t>R</a:t>
            </a:r>
            <a:r>
              <a:rPr lang="en-IN" b="1" baseline="-25000" dirty="0" err="1" smtClean="0">
                <a:latin typeface="Times New Roman" pitchFamily="18" charset="0"/>
                <a:cs typeface="Times New Roman" pitchFamily="18" charset="0"/>
              </a:rPr>
              <a:t>s</a:t>
            </a:r>
            <a:r>
              <a:rPr lang="en-IN" b="1" dirty="0" smtClean="0">
                <a:latin typeface="Times New Roman" pitchFamily="18" charset="0"/>
                <a:cs typeface="Times New Roman" pitchFamily="18" charset="0"/>
              </a:rPr>
              <a:t> is called voltage multiplier or simply multiplier.</a:t>
            </a:r>
          </a:p>
          <a:p>
            <a:pPr marL="342900" indent="-342900">
              <a:buFont typeface="Wingdings" pitchFamily="2" charset="2"/>
              <a:buChar char="ü"/>
            </a:pPr>
            <a:endParaRPr lang="en-IN" b="1" dirty="0" smtClean="0">
              <a:latin typeface="Times New Roman" pitchFamily="18" charset="0"/>
              <a:cs typeface="Times New Roman" pitchFamily="18" charset="0"/>
            </a:endParaRPr>
          </a:p>
          <a:p>
            <a:pPr marL="342900" indent="-342900">
              <a:buFont typeface="Wingdings" pitchFamily="2" charset="2"/>
              <a:buChar char="ü"/>
            </a:pPr>
            <a:r>
              <a:rPr lang="en-IN" b="1" dirty="0" smtClean="0">
                <a:latin typeface="Times New Roman" pitchFamily="18" charset="0"/>
                <a:cs typeface="Times New Roman" pitchFamily="18" charset="0"/>
              </a:rPr>
              <a:t>The important requirement of a multiplier is that its resistance should remain constant, i.e. it should have low temperature coefficient of resistance.</a:t>
            </a:r>
            <a:endParaRPr lang="en-IN" b="1" dirty="0">
              <a:latin typeface="Times New Roman" pitchFamily="18" charset="0"/>
              <a:cs typeface="Times New Roman" pitchFamily="18" charset="0"/>
            </a:endParaRPr>
          </a:p>
        </p:txBody>
      </p:sp>
      <p:sp>
        <p:nvSpPr>
          <p:cNvPr id="7" name="Rectangle 6"/>
          <p:cNvSpPr/>
          <p:nvPr/>
        </p:nvSpPr>
        <p:spPr>
          <a:xfrm>
            <a:off x="838200" y="5638800"/>
            <a:ext cx="4471289" cy="400110"/>
          </a:xfrm>
          <a:prstGeom prst="rect">
            <a:avLst/>
          </a:prstGeom>
        </p:spPr>
        <p:txBody>
          <a:bodyPr wrap="none">
            <a:spAutoFit/>
          </a:bodyPr>
          <a:lstStyle/>
          <a:p>
            <a:r>
              <a:rPr lang="en-IN" sz="2000" b="1" dirty="0" smtClean="0">
                <a:latin typeface="Times New Roman" pitchFamily="18" charset="0"/>
                <a:cs typeface="Times New Roman" pitchFamily="18" charset="0"/>
              </a:rPr>
              <a:t>Resistance of voltmeter      =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m</a:t>
            </a:r>
            <a:r>
              <a:rPr lang="en-IN" sz="2000" b="1" i="1" dirty="0" smtClean="0">
                <a:latin typeface="Times New Roman" pitchFamily="18" charset="0"/>
                <a:cs typeface="Times New Roman" pitchFamily="18" charset="0"/>
              </a:rPr>
              <a:t> + </a:t>
            </a:r>
            <a:r>
              <a:rPr lang="en-IN" sz="2000" b="1" i="1" dirty="0" err="1" smtClean="0">
                <a:latin typeface="Times New Roman" pitchFamily="18" charset="0"/>
                <a:cs typeface="Times New Roman" pitchFamily="18" charset="0"/>
              </a:rPr>
              <a:t>R</a:t>
            </a:r>
            <a:r>
              <a:rPr lang="en-IN" sz="2000" b="1" i="1" baseline="-25000" dirty="0" err="1" smtClean="0">
                <a:latin typeface="Times New Roman" pitchFamily="18" charset="0"/>
                <a:cs typeface="Times New Roman" pitchFamily="18" charset="0"/>
              </a:rPr>
              <a:t>s</a:t>
            </a:r>
            <a:endParaRPr lang="en-IN" sz="2000" b="1" i="1" baseline="-25000"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52400"/>
            <a:ext cx="3583545" cy="461665"/>
          </a:xfrm>
          <a:prstGeom prst="rect">
            <a:avLst/>
          </a:prstGeom>
        </p:spPr>
        <p:txBody>
          <a:bodyPr wrap="none">
            <a:spAutoFit/>
          </a:bodyPr>
          <a:lstStyle/>
          <a:p>
            <a:r>
              <a:rPr lang="en-US" sz="2400" b="1" dirty="0"/>
              <a:t>Sensitivity of the </a:t>
            </a:r>
            <a:r>
              <a:rPr lang="en-US" sz="2400" b="1" dirty="0" smtClean="0"/>
              <a:t>meter (</a:t>
            </a:r>
            <a:r>
              <a:rPr lang="en-US" sz="2400" b="1" dirty="0"/>
              <a:t>S)</a:t>
            </a:r>
            <a:endParaRPr lang="en-US" sz="2400" dirty="0"/>
          </a:p>
        </p:txBody>
      </p:sp>
      <p:pic>
        <p:nvPicPr>
          <p:cNvPr id="1026" name="Picture 2"/>
          <p:cNvPicPr>
            <a:picLocks noChangeAspect="1" noChangeArrowheads="1"/>
          </p:cNvPicPr>
          <p:nvPr/>
        </p:nvPicPr>
        <p:blipFill>
          <a:blip r:embed="rId2" cstate="print"/>
          <a:srcRect/>
          <a:stretch>
            <a:fillRect/>
          </a:stretch>
        </p:blipFill>
        <p:spPr bwMode="auto">
          <a:xfrm>
            <a:off x="2201159" y="1447800"/>
            <a:ext cx="3647191" cy="838200"/>
          </a:xfrm>
          <a:prstGeom prst="rect">
            <a:avLst/>
          </a:prstGeom>
          <a:noFill/>
          <a:ln w="9525">
            <a:noFill/>
            <a:miter lim="800000"/>
            <a:headEnd/>
            <a:tailEnd/>
          </a:ln>
          <a:effectLst/>
        </p:spPr>
      </p:pic>
      <p:sp>
        <p:nvSpPr>
          <p:cNvPr id="6" name="Rectangle 5"/>
          <p:cNvSpPr/>
          <p:nvPr/>
        </p:nvSpPr>
        <p:spPr>
          <a:xfrm>
            <a:off x="381000" y="2783175"/>
            <a:ext cx="8077200" cy="2169825"/>
          </a:xfrm>
          <a:prstGeom prst="rect">
            <a:avLst/>
          </a:prstGeom>
        </p:spPr>
        <p:txBody>
          <a:bodyPr wrap="square">
            <a:spAutoFit/>
          </a:bodyPr>
          <a:lstStyle/>
          <a:p>
            <a:pPr marL="342900" indent="-342900">
              <a:lnSpc>
                <a:spcPct val="150000"/>
              </a:lnSpc>
              <a:buFont typeface="Arial" pitchFamily="34" charset="0"/>
              <a:buChar char="•"/>
            </a:pPr>
            <a:r>
              <a:rPr lang="en-US" b="1" dirty="0" smtClean="0"/>
              <a:t>It is also called ohms/volt rating of the instrument.</a:t>
            </a:r>
          </a:p>
          <a:p>
            <a:pPr marL="342900" indent="-342900">
              <a:lnSpc>
                <a:spcPct val="150000"/>
              </a:lnSpc>
              <a:buFont typeface="Arial" pitchFamily="34" charset="0"/>
              <a:buChar char="•"/>
            </a:pPr>
            <a:r>
              <a:rPr lang="en-US" b="1" dirty="0" smtClean="0"/>
              <a:t>Larger the sensitivity of an instrument, more accurate is the instrument.</a:t>
            </a:r>
          </a:p>
          <a:p>
            <a:pPr marL="342900" indent="-342900">
              <a:lnSpc>
                <a:spcPct val="150000"/>
              </a:lnSpc>
              <a:buFont typeface="Arial" pitchFamily="34" charset="0"/>
              <a:buChar char="•"/>
            </a:pPr>
            <a:r>
              <a:rPr lang="en-US" b="1" dirty="0" smtClean="0"/>
              <a:t>It is measured in </a:t>
            </a:r>
            <a:r>
              <a:rPr lang="el-GR" b="1" dirty="0" smtClean="0"/>
              <a:t>Ω</a:t>
            </a:r>
            <a:r>
              <a:rPr lang="en-US" b="1" dirty="0" smtClean="0"/>
              <a:t>/volt.</a:t>
            </a:r>
          </a:p>
          <a:p>
            <a:pPr marL="342900" indent="-342900">
              <a:lnSpc>
                <a:spcPct val="150000"/>
              </a:lnSpc>
              <a:buFont typeface="Arial" pitchFamily="34" charset="0"/>
              <a:buChar char="•"/>
            </a:pPr>
            <a:r>
              <a:rPr lang="en-US" b="1" dirty="0" smtClean="0"/>
              <a:t>When the sensitivity is high, the impedance of meter is high. Hence it draws less current and loading affect is negligible.</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2719EA5-ABF4-4BC8-A8A1-D84CC8E41D0A}" type="slidenum">
              <a:rPr lang="en-US" smtClean="0"/>
              <a:pPr/>
              <a:t>9</a:t>
            </a:fld>
            <a:endParaRPr lang="en-US"/>
          </a:p>
        </p:txBody>
      </p:sp>
      <p:sp>
        <p:nvSpPr>
          <p:cNvPr id="3" name="Rectangle 2"/>
          <p:cNvSpPr/>
          <p:nvPr/>
        </p:nvSpPr>
        <p:spPr>
          <a:xfrm>
            <a:off x="3276600" y="228600"/>
            <a:ext cx="2927212" cy="461665"/>
          </a:xfrm>
          <a:prstGeom prst="rect">
            <a:avLst/>
          </a:prstGeom>
        </p:spPr>
        <p:txBody>
          <a:bodyPr wrap="none">
            <a:spAutoFit/>
          </a:bodyPr>
          <a:lstStyle/>
          <a:p>
            <a:r>
              <a:rPr lang="en-IN" sz="2400" b="1" dirty="0" smtClean="0">
                <a:latin typeface="Times New Roman" pitchFamily="18" charset="0"/>
                <a:cs typeface="Times New Roman" pitchFamily="18" charset="0"/>
              </a:rPr>
              <a:t>Voltmeter Sensitivity</a:t>
            </a:r>
            <a:endParaRPr lang="en-IN" sz="2400" b="1" dirty="0">
              <a:latin typeface="Times New Roman" pitchFamily="18" charset="0"/>
              <a:cs typeface="Times New Roman" pitchFamily="18" charset="0"/>
            </a:endParaRPr>
          </a:p>
        </p:txBody>
      </p:sp>
      <p:sp>
        <p:nvSpPr>
          <p:cNvPr id="4" name="Rectangle 3"/>
          <p:cNvSpPr/>
          <p:nvPr/>
        </p:nvSpPr>
        <p:spPr>
          <a:xfrm>
            <a:off x="228600" y="1066800"/>
            <a:ext cx="8458200" cy="707886"/>
          </a:xfrm>
          <a:prstGeom prst="rect">
            <a:avLst/>
          </a:prstGeom>
        </p:spPr>
        <p:txBody>
          <a:bodyPr wrap="square">
            <a:spAutoFit/>
          </a:bodyPr>
          <a:lstStyle/>
          <a:p>
            <a:r>
              <a:rPr lang="en-IN" sz="2000" b="1" i="1" dirty="0" smtClean="0">
                <a:latin typeface="Times New Roman" pitchFamily="18" charset="0"/>
                <a:cs typeface="Times New Roman" pitchFamily="18" charset="0"/>
              </a:rPr>
              <a:t>The resistance offered per volt of full scale deflection by the voltmeter is called voltmeter sensitivity.</a:t>
            </a:r>
            <a:endParaRPr lang="en-IN" sz="2000" b="1" i="1" dirty="0">
              <a:latin typeface="Times New Roman" pitchFamily="18" charset="0"/>
              <a:cs typeface="Times New Roman" pitchFamily="18" charset="0"/>
            </a:endParaRPr>
          </a:p>
        </p:txBody>
      </p:sp>
      <p:sp>
        <p:nvSpPr>
          <p:cNvPr id="5" name="Rectangle 4"/>
          <p:cNvSpPr/>
          <p:nvPr/>
        </p:nvSpPr>
        <p:spPr>
          <a:xfrm>
            <a:off x="304800" y="2274838"/>
            <a:ext cx="8305800" cy="1200329"/>
          </a:xfrm>
          <a:prstGeom prst="rect">
            <a:avLst/>
          </a:prstGeom>
        </p:spPr>
        <p:txBody>
          <a:bodyPr wrap="square">
            <a:spAutoFit/>
          </a:bodyPr>
          <a:lstStyle/>
          <a:p>
            <a:pPr marL="342900" indent="-342900">
              <a:buFont typeface="Arial" pitchFamily="34" charset="0"/>
              <a:buChar char="•"/>
            </a:pPr>
            <a:r>
              <a:rPr lang="en-IN" b="1" dirty="0" smtClean="0">
                <a:latin typeface="Times New Roman" pitchFamily="18" charset="0"/>
                <a:cs typeface="Times New Roman" pitchFamily="18" charset="0"/>
              </a:rPr>
              <a:t>Voltmeter sensitivity indicates the internal resistance of the voltmeter.</a:t>
            </a:r>
          </a:p>
          <a:p>
            <a:pPr marL="342900" indent="-342900">
              <a:buFont typeface="Arial" pitchFamily="34" charset="0"/>
              <a:buChar char="•"/>
            </a:pPr>
            <a:r>
              <a:rPr lang="en-IN" b="1" dirty="0" smtClean="0">
                <a:latin typeface="Times New Roman" pitchFamily="18" charset="0"/>
                <a:cs typeface="Times New Roman" pitchFamily="18" charset="0"/>
              </a:rPr>
              <a:t>For example, if the total resistance of the meter is 5000 </a:t>
            </a:r>
            <a:r>
              <a:rPr lang="el-GR" b="1" dirty="0" smtClean="0">
                <a:latin typeface="Times New Roman" pitchFamily="18" charset="0"/>
                <a:cs typeface="Times New Roman" pitchFamily="18" charset="0"/>
              </a:rPr>
              <a:t>Ω</a:t>
            </a:r>
            <a:r>
              <a:rPr lang="en-IN" b="1" dirty="0" smtClean="0">
                <a:latin typeface="Times New Roman" pitchFamily="18" charset="0"/>
                <a:cs typeface="Times New Roman" pitchFamily="18" charset="0"/>
              </a:rPr>
              <a:t> and the meter is to read 5 volts full scale, then internal resistance of the meter is 1000 </a:t>
            </a:r>
            <a:r>
              <a:rPr lang="el-GR" b="1" dirty="0" smtClean="0">
                <a:latin typeface="Times New Roman" pitchFamily="18" charset="0"/>
                <a:cs typeface="Times New Roman" pitchFamily="18" charset="0"/>
              </a:rPr>
              <a:t>Ω</a:t>
            </a:r>
            <a:r>
              <a:rPr lang="en-IN" b="1" dirty="0" smtClean="0">
                <a:latin typeface="Times New Roman" pitchFamily="18" charset="0"/>
                <a:cs typeface="Times New Roman" pitchFamily="18" charset="0"/>
              </a:rPr>
              <a:t> per volt i.e. meter sensitivity is 1000 </a:t>
            </a:r>
            <a:r>
              <a:rPr lang="el-GR" b="1" dirty="0" smtClean="0">
                <a:latin typeface="Times New Roman" pitchFamily="18" charset="0"/>
                <a:cs typeface="Times New Roman" pitchFamily="18" charset="0"/>
              </a:rPr>
              <a:t>Ω</a:t>
            </a:r>
            <a:r>
              <a:rPr lang="en-IN" b="1" dirty="0" smtClean="0">
                <a:latin typeface="Times New Roman" pitchFamily="18" charset="0"/>
                <a:cs typeface="Times New Roman" pitchFamily="18" charset="0"/>
              </a:rPr>
              <a:t> per volt.</a:t>
            </a:r>
            <a:endParaRPr lang="en-IN" b="1" dirty="0">
              <a:latin typeface="Times New Roman" pitchFamily="18" charset="0"/>
              <a:cs typeface="Times New Roman" pitchFamily="18" charset="0"/>
            </a:endParaRPr>
          </a:p>
        </p:txBody>
      </p:sp>
      <p:sp>
        <p:nvSpPr>
          <p:cNvPr id="6" name="Rectangle 5"/>
          <p:cNvSpPr/>
          <p:nvPr/>
        </p:nvSpPr>
        <p:spPr>
          <a:xfrm>
            <a:off x="762000" y="4126468"/>
            <a:ext cx="7924800" cy="400110"/>
          </a:xfrm>
          <a:prstGeom prst="rect">
            <a:avLst/>
          </a:prstGeom>
        </p:spPr>
        <p:txBody>
          <a:bodyPr wrap="square">
            <a:spAutoFit/>
          </a:bodyPr>
          <a:lstStyle/>
          <a:p>
            <a:r>
              <a:rPr lang="en-IN" sz="2000" b="1" i="1" dirty="0" smtClean="0">
                <a:latin typeface="Times New Roman" pitchFamily="18" charset="0"/>
                <a:cs typeface="Times New Roman" pitchFamily="18" charset="0"/>
              </a:rPr>
              <a:t>Voltmeter sensitivity = Resistance per volt full scale deflection</a:t>
            </a:r>
            <a:endParaRPr lang="en-IN" sz="2000" b="1" i="1" dirty="0">
              <a:latin typeface="Times New Roman" pitchFamily="18" charset="0"/>
              <a:cs typeface="Times New Roman" pitchFamily="18" charset="0"/>
            </a:endParaRPr>
          </a:p>
        </p:txBody>
      </p:sp>
      <p:pic>
        <p:nvPicPr>
          <p:cNvPr id="13314" name="Picture 2"/>
          <p:cNvPicPr>
            <a:picLocks noChangeAspect="1" noChangeArrowheads="1"/>
          </p:cNvPicPr>
          <p:nvPr/>
        </p:nvPicPr>
        <p:blipFill>
          <a:blip r:embed="rId2" cstate="print"/>
          <a:srcRect/>
          <a:stretch>
            <a:fillRect/>
          </a:stretch>
        </p:blipFill>
        <p:spPr bwMode="auto">
          <a:xfrm>
            <a:off x="3048000" y="4953000"/>
            <a:ext cx="2286000" cy="770986"/>
          </a:xfrm>
          <a:prstGeom prst="rect">
            <a:avLst/>
          </a:prstGeom>
          <a:noFill/>
          <a:ln w="9525">
            <a:noFill/>
            <a:miter lim="800000"/>
            <a:headEnd/>
            <a:tailEnd/>
          </a:ln>
        </p:spPr>
      </p:pic>
      <p:sp>
        <p:nvSpPr>
          <p:cNvPr id="8" name="Rectangle 7"/>
          <p:cNvSpPr/>
          <p:nvPr/>
        </p:nvSpPr>
        <p:spPr>
          <a:xfrm>
            <a:off x="381000" y="5906869"/>
            <a:ext cx="8382000" cy="646331"/>
          </a:xfrm>
          <a:prstGeom prst="rect">
            <a:avLst/>
          </a:prstGeom>
        </p:spPr>
        <p:txBody>
          <a:bodyPr wrap="square">
            <a:spAutoFit/>
          </a:bodyPr>
          <a:lstStyle/>
          <a:p>
            <a:pPr marL="342900" indent="-342900">
              <a:buFont typeface="Wingdings" pitchFamily="2" charset="2"/>
              <a:buChar char="ü"/>
            </a:pPr>
            <a:r>
              <a:rPr lang="en-IN" b="1" i="1" dirty="0" smtClean="0">
                <a:latin typeface="Times New Roman" pitchFamily="18" charset="0"/>
                <a:cs typeface="Times New Roman" pitchFamily="18" charset="0"/>
              </a:rPr>
              <a:t>Sensitivity is the most important characteristic of a voltmeter. If the sensitivity of a voltmeter is high, it means that it has high internal resistance.</a:t>
            </a:r>
            <a:endParaRPr lang="en-IN" b="1" i="1"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4041</TotalTime>
  <Words>1191</Words>
  <Application>Microsoft Office PowerPoint</Application>
  <PresentationFormat>On-screen Show (4:3)</PresentationFormat>
  <Paragraphs>142</Paragraphs>
  <Slides>20</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2" baseType="lpstr">
      <vt:lpstr>Office Theme</vt:lpstr>
      <vt:lpstr>Equation</vt:lpstr>
      <vt:lpstr>Slide 1</vt:lpstr>
      <vt:lpstr>Topics to be covered</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Chapter4 Steady State Analysis of Sinusoid</dc:title>
  <dc:creator>jyoti.vyas</dc:creator>
  <cp:lastModifiedBy>abhishek.kashyap</cp:lastModifiedBy>
  <cp:revision>279</cp:revision>
  <dcterms:created xsi:type="dcterms:W3CDTF">2021-03-03T04:09:28Z</dcterms:created>
  <dcterms:modified xsi:type="dcterms:W3CDTF">2022-02-07T06:58:49Z</dcterms:modified>
</cp:coreProperties>
</file>