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7" r:id="rId2"/>
    <p:sldId id="258" r:id="rId3"/>
    <p:sldId id="281" r:id="rId4"/>
    <p:sldId id="291" r:id="rId5"/>
    <p:sldId id="292" r:id="rId6"/>
    <p:sldId id="294" r:id="rId7"/>
    <p:sldId id="295" r:id="rId8"/>
    <p:sldId id="293" r:id="rId9"/>
    <p:sldId id="296" r:id="rId10"/>
    <p:sldId id="297" r:id="rId11"/>
    <p:sldId id="299" r:id="rId12"/>
    <p:sldId id="287" r:id="rId13"/>
    <p:sldId id="300" r:id="rId14"/>
    <p:sldId id="301" r:id="rId15"/>
    <p:sldId id="302" r:id="rId16"/>
    <p:sldId id="303" r:id="rId17"/>
    <p:sldId id="304" r:id="rId18"/>
    <p:sldId id="305" r:id="rId19"/>
    <p:sldId id="28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338" autoAdjust="0"/>
    <p:restoredTop sz="94660"/>
  </p:normalViewPr>
  <p:slideViewPr>
    <p:cSldViewPr>
      <p:cViewPr varScale="1">
        <p:scale>
          <a:sx n="86" d="100"/>
          <a:sy n="86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4D632-01A0-4F10-8559-289CC7CF08EE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356D4-E500-4688-8804-2A8E9C2F04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20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5D3F-428D-4669-BE59-81473362D872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B3B-56DD-47BE-8331-E5E6E9AA9964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988A-2556-470A-B6D0-65DAE72B28F5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DBC5-0160-40EA-AF9F-11F77F6CA6FC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5CF-272C-434A-9557-E64D400A0A18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5DF-06AF-4DB3-9A06-8FB9CD885BD7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78F-DDD5-438C-A3FB-88F40156C472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322B-9484-45D5-9E09-BB319C0E723A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715-5351-496C-A2AB-5C671327E8F0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035F-3F1F-4757-884D-1B64E69EA77E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F27-B2DD-455F-8A88-7617F6AD25F9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01CA-772A-4129-8D94-6099F0D19CF3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9632" y="908720"/>
            <a:ext cx="7004738" cy="3847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ELECTRICAL SCIENCE-1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(15B11EC111)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Unit-2 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DC Circuit Analysis 	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Lecture-2</a:t>
            </a:r>
          </a:p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Source Transformation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217-2CB0-4899-A90F-D165D154DCA2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3810000" y="5638800"/>
            <a:ext cx="482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Dr. Abhishek Kashyap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Assistant Professor (Senior Grade, JIIT Noida)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Current Sources Connected in Series</a:t>
            </a:r>
          </a:p>
        </p:txBody>
      </p:sp>
      <p:pic>
        <p:nvPicPr>
          <p:cNvPr id="4" name="Picture 3" descr="6">
            <a:extLst>
              <a:ext uri="{FF2B5EF4-FFF2-40B4-BE49-F238E27FC236}">
                <a16:creationId xmlns:a16="http://schemas.microsoft.com/office/drawing/2014/main" xmlns="" id="{C1BC050C-16C5-4CFC-B76F-AADDC3B7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748"/>
          <a:stretch>
            <a:fillRect/>
          </a:stretch>
        </p:blipFill>
        <p:spPr bwMode="auto">
          <a:xfrm>
            <a:off x="1143000" y="1371600"/>
            <a:ext cx="7086600" cy="52720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Voltage Sources Connected in Parallel</a:t>
            </a:r>
          </a:p>
        </p:txBody>
      </p:sp>
      <p:pic>
        <p:nvPicPr>
          <p:cNvPr id="5" name="Picture 3" descr="6">
            <a:extLst>
              <a:ext uri="{FF2B5EF4-FFF2-40B4-BE49-F238E27FC236}">
                <a16:creationId xmlns:a16="http://schemas.microsoft.com/office/drawing/2014/main" xmlns="" id="{5E25CEDD-4CBB-4BEB-8D21-EED0A0C8F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6000" contras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67" r="5208" b="3488"/>
          <a:stretch>
            <a:fillRect/>
          </a:stretch>
        </p:blipFill>
        <p:spPr bwMode="auto">
          <a:xfrm>
            <a:off x="533400" y="1295400"/>
            <a:ext cx="8077200" cy="511333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 smtClean="0"/>
              <a:t>Reduce the network shown in figure to its simplest possible form by using source transformation.</a:t>
            </a:r>
            <a:endParaRPr lang="en-US" altLang="en-US" sz="2000" b="1" dirty="0"/>
          </a:p>
        </p:txBody>
      </p:sp>
      <p:pic>
        <p:nvPicPr>
          <p:cNvPr id="6" name="Picture 4" descr="6">
            <a:extLst>
              <a:ext uri="{FF2B5EF4-FFF2-40B4-BE49-F238E27FC236}">
                <a16:creationId xmlns:a16="http://schemas.microsoft.com/office/drawing/2014/main" xmlns="" id="{01908569-23C5-435B-8E60-24D28466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8000" contrast="3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01" r="14128" b="13161"/>
          <a:stretch>
            <a:fillRect/>
          </a:stretch>
        </p:blipFill>
        <p:spPr>
          <a:xfrm>
            <a:off x="1447800" y="1981200"/>
            <a:ext cx="5715000" cy="35623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6009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6">
            <a:extLst>
              <a:ext uri="{FF2B5EF4-FFF2-40B4-BE49-F238E27FC236}">
                <a16:creationId xmlns:a16="http://schemas.microsoft.com/office/drawing/2014/main" xmlns="" id="{16DEC323-04CE-4C21-9CF0-BDC79A46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8000" contrast="5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971" r="9782" b="9189"/>
          <a:stretch>
            <a:fillRect/>
          </a:stretch>
        </p:blipFill>
        <p:spPr bwMode="auto">
          <a:xfrm>
            <a:off x="1219200" y="4051734"/>
            <a:ext cx="6317154" cy="255179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6">
            <a:extLst>
              <a:ext uri="{FF2B5EF4-FFF2-40B4-BE49-F238E27FC236}">
                <a16:creationId xmlns:a16="http://schemas.microsoft.com/office/drawing/2014/main" xmlns="" id="{16DEC323-04CE-4C21-9CF0-BDC79A46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8000" contrast="5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971" r="9782" b="9189"/>
          <a:stretch>
            <a:fillRect/>
          </a:stretch>
        </p:blipFill>
        <p:spPr bwMode="auto">
          <a:xfrm>
            <a:off x="1524000" y="914400"/>
            <a:ext cx="5715000" cy="2308559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6">
            <a:extLst>
              <a:ext uri="{FF2B5EF4-FFF2-40B4-BE49-F238E27FC236}">
                <a16:creationId xmlns:a16="http://schemas.microsoft.com/office/drawing/2014/main" xmlns="" id="{D9587A8E-AA0B-4BFA-9A58-09C611FE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8000" contrast="4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884" b="17326"/>
          <a:stretch>
            <a:fillRect/>
          </a:stretch>
        </p:blipFill>
        <p:spPr bwMode="auto">
          <a:xfrm>
            <a:off x="152400" y="3799152"/>
            <a:ext cx="8763000" cy="252544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Use source transformation to find V</a:t>
            </a:r>
            <a:r>
              <a:rPr lang="en-IN" sz="20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in the circuit of Fig.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68103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14400"/>
            <a:ext cx="4829175" cy="180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2967335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We first transform the current and voltage sources to obtain the circuit in Figure shown below</a:t>
            </a:r>
            <a:endParaRPr lang="en-IN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6729413" cy="215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14244"/>
            <a:ext cx="7086600" cy="196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724400"/>
            <a:ext cx="4395788" cy="193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8382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Combining the 4-</a:t>
            </a:r>
            <a:r>
              <a:rPr lang="el-GR" b="1" dirty="0" smtClean="0"/>
              <a:t>Ω</a:t>
            </a:r>
            <a:r>
              <a:rPr lang="en-US" b="1" dirty="0" smtClean="0"/>
              <a:t> and 2-</a:t>
            </a:r>
            <a:r>
              <a:rPr lang="el-GR" b="1" dirty="0" smtClean="0"/>
              <a:t>Ω</a:t>
            </a:r>
            <a:r>
              <a:rPr lang="en-IN" b="1" dirty="0" smtClean="0"/>
              <a:t> resistors in series and transforming the 12-V voltage source gives us Figure shown below.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72487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We now combine the 3</a:t>
            </a:r>
            <a:r>
              <a:rPr lang="en-US" b="1" dirty="0" smtClean="0"/>
              <a:t>-</a:t>
            </a:r>
            <a:r>
              <a:rPr lang="el-GR" b="1" dirty="0" smtClean="0"/>
              <a:t>Ω</a:t>
            </a:r>
            <a:r>
              <a:rPr lang="en-IN" b="1" dirty="0" smtClean="0"/>
              <a:t> and 6</a:t>
            </a:r>
            <a:r>
              <a:rPr lang="en-US" b="1" dirty="0" smtClean="0"/>
              <a:t>-</a:t>
            </a:r>
            <a:r>
              <a:rPr lang="el-GR" b="1" dirty="0" smtClean="0"/>
              <a:t>Ω </a:t>
            </a:r>
            <a:r>
              <a:rPr lang="en-IN" b="1" dirty="0" smtClean="0"/>
              <a:t>resistors in parallel to get 2-</a:t>
            </a:r>
            <a:r>
              <a:rPr lang="el-GR" b="1" dirty="0" smtClean="0"/>
              <a:t>Ω</a:t>
            </a:r>
            <a:r>
              <a:rPr lang="en-IN" b="1" dirty="0" smtClean="0"/>
              <a:t>. We also combine the 2-A and 4-A current sources to get a 2-A source. Thus, by repeatedly applying source transformations, we obtain the circuit shown in Figure.</a:t>
            </a:r>
            <a:endParaRPr lang="en-IN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365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We use current division in Fig. to get</a:t>
            </a:r>
            <a:endParaRPr lang="en-IN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447800"/>
            <a:ext cx="345923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2838450" cy="66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2590800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and</a:t>
            </a:r>
            <a:endParaRPr lang="en-IN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200400"/>
            <a:ext cx="3057525" cy="27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="1" baseline="-25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 Fig. using source transformation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Example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68199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Topics to be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Discussed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463900"/>
            <a:ext cx="7886700" cy="486070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Transformation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Numerical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Practice Problems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 b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14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R.C.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Dorf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James A. Svoboda, “Introduction to Electric Circuits”, 9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John Wiley &amp; Sons, 2013.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D.C.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Kulshreshtha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Basic Electrical Engineering, Revised 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Tata Mc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Hill, 2017.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K.Mehta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Mehta, Basic Electrical Engineering, 6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Publishing, 2012.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B6F15528-21DE-4FAA-801E-634DDDAF4B2B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lnSpc>
                  <a:spcPct val="150000"/>
                </a:lnSpc>
              </a:pPr>
              <a:t>20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Voltage Sources Connected in Series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6">
            <a:extLst>
              <a:ext uri="{FF2B5EF4-FFF2-40B4-BE49-F238E27FC236}">
                <a16:creationId xmlns:a16="http://schemas.microsoft.com/office/drawing/2014/main" xmlns="" id="{8B5D2037-5E99-4E28-9C63-9C22B2F8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936"/>
          <a:stretch>
            <a:fillRect/>
          </a:stretch>
        </p:blipFill>
        <p:spPr>
          <a:xfrm>
            <a:off x="1143000" y="1981200"/>
            <a:ext cx="6454775" cy="29972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Current Sources Connected in Parallel</a:t>
            </a:r>
          </a:p>
        </p:txBody>
      </p:sp>
      <p:pic>
        <p:nvPicPr>
          <p:cNvPr id="4" name="Picture 3" descr="6">
            <a:extLst>
              <a:ext uri="{FF2B5EF4-FFF2-40B4-BE49-F238E27FC236}">
                <a16:creationId xmlns:a16="http://schemas.microsoft.com/office/drawing/2014/main" xmlns="" id="{F4127AC6-F1CB-418E-96BE-51640045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6000" contrast="24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92" r="9575" b="13910"/>
          <a:stretch>
            <a:fillRect/>
          </a:stretch>
        </p:blipFill>
        <p:spPr bwMode="auto">
          <a:xfrm>
            <a:off x="1143000" y="2438400"/>
            <a:ext cx="7086600" cy="306863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Voltage Sources Connected in Parallel</a:t>
            </a:r>
          </a:p>
        </p:txBody>
      </p:sp>
      <p:pic>
        <p:nvPicPr>
          <p:cNvPr id="4" name="Picture 3" descr="6">
            <a:extLst>
              <a:ext uri="{FF2B5EF4-FFF2-40B4-BE49-F238E27FC236}">
                <a16:creationId xmlns:a16="http://schemas.microsoft.com/office/drawing/2014/main" xmlns="" id="{2645EC19-468F-4DC6-B091-717D01C0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47" r="8696" b="13655"/>
          <a:stretch>
            <a:fillRect/>
          </a:stretch>
        </p:blipFill>
        <p:spPr bwMode="auto">
          <a:xfrm>
            <a:off x="2362200" y="1828800"/>
            <a:ext cx="4419600" cy="2430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CCE71457-7DEF-47F6-99A8-0DDEDC27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19935"/>
            <a:ext cx="647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66FF"/>
                </a:solidFill>
              </a:rPr>
              <a:t>Such Connection is NOT permitted.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Transformation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Source transformation is another tool for simplifying circuits.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Basic to these tools is the concept of equivalence.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To be able to substitute a voltage source in series with a resistor for a current source in parallel with a resistor, or vice versa, as shown in Fig. Either substitution is known as a source transformation.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05654"/>
            <a:ext cx="7315200" cy="193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5638800"/>
            <a:ext cx="3944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Transformation of independent sources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533400" y="2590800"/>
            <a:ext cx="6781800" cy="1015663"/>
          </a:xfrm>
          <a:prstGeom prst="rect">
            <a:avLst/>
          </a:prstGeom>
          <a:solidFill>
            <a:srgbClr val="FFFF00">
              <a:alpha val="35000"/>
            </a:srgb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 source transformation is the process of replacing a voltage source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="1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in series with a resistor R by a current source 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in parallel with a resistor R, or vice versa.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Transformation – Independent 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The two circuits in Fig. are equivalent—provided they have the same voltage-current relation at terminals a-b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267200"/>
            <a:ext cx="5715000" cy="151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0" y="5943600"/>
            <a:ext cx="3944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Transformation of independent sources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457200" y="2057400"/>
            <a:ext cx="4646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Hence, source transformation requires that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667000"/>
            <a:ext cx="33909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Transformation – Dependent 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1430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Source transformation also applies to dependent sources, provided we carefully handle the dependent variable.</a:t>
            </a:r>
            <a:endParaRPr lang="en-IN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6477000" cy="167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362200" y="4343400"/>
            <a:ext cx="37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Transformation of dependent sources</a:t>
            </a:r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Source transformation does not affect the remaining part of the circuit.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When applicable, source transformation is a powerful tool that allows circuit manipulations to ease circuit analysis.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However, we should keep the following points in mind when dealing with source transformation.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 arrow of the current source is directed toward the positive terminal of the voltage source.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source transformation is not possible when R = 0, which is the case with an ideal voltage source. However, for a practical, non-ideal voltage source, R ≠ 0 .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Similarly, an ideal current source with R = ∞ cannot be replaced by a finite voltage source.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Transformation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584</Words>
  <Application>Microsoft Office PowerPoint</Application>
  <PresentationFormat>On-screen Show (4:3)</PresentationFormat>
  <Paragraphs>83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Topics to be Discussed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SCIENCE-1 (15B11EC111) UNIT-1 Lecture-1</dc:title>
  <dc:creator>gaurav bhatiwada</dc:creator>
  <cp:lastModifiedBy>abhishek.kashyap</cp:lastModifiedBy>
  <cp:revision>215</cp:revision>
  <dcterms:created xsi:type="dcterms:W3CDTF">2006-08-16T00:00:00Z</dcterms:created>
  <dcterms:modified xsi:type="dcterms:W3CDTF">2022-02-07T06:42:42Z</dcterms:modified>
</cp:coreProperties>
</file>