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82" r:id="rId2"/>
    <p:sldId id="281" r:id="rId3"/>
    <p:sldId id="256" r:id="rId4"/>
    <p:sldId id="257" r:id="rId5"/>
    <p:sldId id="258" r:id="rId6"/>
    <p:sldId id="259" r:id="rId7"/>
    <p:sldId id="268" r:id="rId8"/>
    <p:sldId id="260" r:id="rId9"/>
    <p:sldId id="261" r:id="rId10"/>
    <p:sldId id="262" r:id="rId11"/>
    <p:sldId id="263" r:id="rId12"/>
    <p:sldId id="264" r:id="rId13"/>
    <p:sldId id="265" r:id="rId14"/>
    <p:sldId id="266" r:id="rId15"/>
    <p:sldId id="267" r:id="rId16"/>
    <p:sldId id="270" r:id="rId17"/>
    <p:sldId id="271" r:id="rId18"/>
    <p:sldId id="279" r:id="rId19"/>
    <p:sldId id="280" r:id="rId20"/>
    <p:sldId id="272" r:id="rId21"/>
    <p:sldId id="273" r:id="rId22"/>
    <p:sldId id="274" r:id="rId23"/>
    <p:sldId id="275" r:id="rId24"/>
    <p:sldId id="276" r:id="rId25"/>
    <p:sldId id="277" r:id="rId26"/>
    <p:sldId id="278" r:id="rId27"/>
    <p:sldId id="26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152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BF5FBDE-87A7-495A-AFE0-5AAB7BAAB23B}" type="datetimeFigureOut">
              <a:rPr lang="en-US" smtClean="0"/>
              <a:pPr/>
              <a:t>5/3/2022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A5E77C5-DA47-4297-94E7-C50EF937637E}"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F5FBDE-87A7-495A-AFE0-5AAB7BAAB23B}"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5E77C5-DA47-4297-94E7-C50EF93763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A5E77C5-DA47-4297-94E7-C50EF937637E}"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F5FBDE-87A7-495A-AFE0-5AAB7BAAB23B}"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BF5FBDE-87A7-495A-AFE0-5AAB7BAAB23B}" type="datetimeFigureOut">
              <a:rPr lang="en-US" smtClean="0"/>
              <a:pPr/>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A5E77C5-DA47-4297-94E7-C50EF937637E}"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BF5FBDE-87A7-495A-AFE0-5AAB7BAAB23B}" type="datetimeFigureOut">
              <a:rPr lang="en-US" smtClean="0"/>
              <a:pPr/>
              <a:t>5/3/2022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A5E77C5-DA47-4297-94E7-C50EF937637E}"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BF5FBDE-87A7-495A-AFE0-5AAB7BAAB23B}" type="datetimeFigureOut">
              <a:rPr lang="en-US" smtClean="0"/>
              <a:pPr/>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5E77C5-DA47-4297-94E7-C50EF937637E}"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BF5FBDE-87A7-495A-AFE0-5AAB7BAAB23B}" type="datetimeFigureOut">
              <a:rPr lang="en-US" smtClean="0"/>
              <a:pPr/>
              <a:t>5/3/2022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A5E77C5-DA47-4297-94E7-C50EF937637E}"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BF5FBDE-87A7-495A-AFE0-5AAB7BAAB23B}" type="datetimeFigureOut">
              <a:rPr lang="en-US" smtClean="0"/>
              <a:pPr/>
              <a:t>5/3/2022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A5E77C5-DA47-4297-94E7-C50EF93763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BF5FBDE-87A7-495A-AFE0-5AAB7BAAB23B}" type="datetimeFigureOut">
              <a:rPr lang="en-US" smtClean="0"/>
              <a:pPr/>
              <a:t>5/3/2022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A5E77C5-DA47-4297-94E7-C50EF93763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A5E77C5-DA47-4297-94E7-C50EF937637E}"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BF5FBDE-87A7-495A-AFE0-5AAB7BAAB23B}" type="datetimeFigureOut">
              <a:rPr lang="en-US" smtClean="0"/>
              <a:pPr/>
              <a:t>5/3/2022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A5E77C5-DA47-4297-94E7-C50EF937637E}"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BF5FBDE-87A7-495A-AFE0-5AAB7BAAB23B}" type="datetimeFigureOut">
              <a:rPr lang="en-US" smtClean="0"/>
              <a:pPr/>
              <a:t>5/3/2022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BF5FBDE-87A7-495A-AFE0-5AAB7BAAB23B}" type="datetimeFigureOut">
              <a:rPr lang="en-US" smtClean="0"/>
              <a:pPr/>
              <a:t>5/3/2022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A5E77C5-DA47-4297-94E7-C50EF937637E}"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programiz.com/cpp-programming/templates" TargetMode="External"/><Relationship Id="rId2" Type="http://schemas.openxmlformats.org/officeDocument/2006/relationships/hyperlink" Target="https://www.amazon.in/C-Complete-Reference-Herbert-Schildt/dp/007053246X" TargetMode="External"/><Relationship Id="rId1" Type="http://schemas.openxmlformats.org/officeDocument/2006/relationships/slideLayout" Target="../slideLayouts/slideLayout2.xml"/><Relationship Id="rId4" Type="http://schemas.openxmlformats.org/officeDocument/2006/relationships/hyperlink" Target="https://www.javatpoint.com/cpp-templat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
          </p:nvPr>
        </p:nvSpPr>
        <p:spPr/>
        <p:txBody>
          <a:bodyPr/>
          <a:lstStyle/>
          <a:p>
            <a:r>
              <a:rPr lang="en-US" dirty="0" smtClean="0"/>
              <a:t> </a:t>
            </a:r>
            <a:endParaRPr lang="en-US" dirty="0"/>
          </a:p>
        </p:txBody>
      </p:sp>
      <p:sp>
        <p:nvSpPr>
          <p:cNvPr id="4" name="Rectangle 3"/>
          <p:cNvSpPr/>
          <p:nvPr/>
        </p:nvSpPr>
        <p:spPr>
          <a:xfrm>
            <a:off x="762000" y="1295400"/>
            <a:ext cx="7162800" cy="5333999"/>
          </a:xfrm>
          <a:prstGeom prst="rect">
            <a:avLst/>
          </a:prstGeom>
        </p:spPr>
        <p:txBody>
          <a:bodyPr wrap="square">
            <a:spAutoFit/>
          </a:bodyPr>
          <a:lstStyle/>
          <a:p>
            <a:r>
              <a:rPr lang="en-US" dirty="0" smtClean="0"/>
              <a:t>#include &lt;</a:t>
            </a:r>
            <a:r>
              <a:rPr lang="en-US" dirty="0" err="1" smtClean="0"/>
              <a:t>iostream</a:t>
            </a:r>
            <a:r>
              <a:rPr lang="en-US" dirty="0" smtClean="0"/>
              <a:t>&gt;</a:t>
            </a:r>
          </a:p>
          <a:p>
            <a:r>
              <a:rPr lang="en-US" dirty="0" smtClean="0"/>
              <a:t>using namespace std;</a:t>
            </a:r>
          </a:p>
          <a:p>
            <a:r>
              <a:rPr lang="en-US" dirty="0" err="1" smtClean="0"/>
              <a:t>int</a:t>
            </a:r>
            <a:r>
              <a:rPr lang="en-US" dirty="0" smtClean="0"/>
              <a:t> add(</a:t>
            </a:r>
            <a:r>
              <a:rPr lang="en-US" dirty="0" err="1" smtClean="0"/>
              <a:t>int</a:t>
            </a:r>
            <a:r>
              <a:rPr lang="en-US" dirty="0" smtClean="0"/>
              <a:t> a, </a:t>
            </a:r>
            <a:r>
              <a:rPr lang="en-US" dirty="0" err="1" smtClean="0"/>
              <a:t>int</a:t>
            </a:r>
            <a:r>
              <a:rPr lang="en-US" dirty="0" smtClean="0"/>
              <a:t> b)</a:t>
            </a:r>
          </a:p>
          <a:p>
            <a:r>
              <a:rPr lang="en-US" dirty="0" smtClean="0"/>
              <a:t>{</a:t>
            </a:r>
          </a:p>
          <a:p>
            <a:r>
              <a:rPr lang="en-US" dirty="0" smtClean="0"/>
              <a:t>    </a:t>
            </a:r>
            <a:r>
              <a:rPr lang="en-US" dirty="0" err="1" smtClean="0"/>
              <a:t>int</a:t>
            </a:r>
            <a:r>
              <a:rPr lang="en-US" dirty="0" smtClean="0"/>
              <a:t> c;</a:t>
            </a:r>
          </a:p>
          <a:p>
            <a:r>
              <a:rPr lang="en-US" dirty="0" smtClean="0"/>
              <a:t>    c=</a:t>
            </a:r>
            <a:r>
              <a:rPr lang="en-US" dirty="0" err="1" smtClean="0"/>
              <a:t>a+b</a:t>
            </a:r>
            <a:r>
              <a:rPr lang="en-US" dirty="0" smtClean="0"/>
              <a:t>;</a:t>
            </a:r>
          </a:p>
          <a:p>
            <a:r>
              <a:rPr lang="en-US" dirty="0" smtClean="0"/>
              <a:t>    return c;</a:t>
            </a:r>
          </a:p>
          <a:p>
            <a:r>
              <a:rPr lang="en-US" dirty="0" smtClean="0"/>
              <a:t>}</a:t>
            </a:r>
          </a:p>
          <a:p>
            <a:r>
              <a:rPr lang="en-US" dirty="0" err="1" smtClean="0"/>
              <a:t>int</a:t>
            </a:r>
            <a:r>
              <a:rPr lang="en-US" dirty="0" smtClean="0"/>
              <a:t> </a:t>
            </a:r>
            <a:r>
              <a:rPr lang="en-US" dirty="0" smtClean="0"/>
              <a:t>main()</a:t>
            </a:r>
          </a:p>
          <a:p>
            <a:r>
              <a:rPr lang="en-US" dirty="0" smtClean="0"/>
              <a:t>{</a:t>
            </a:r>
          </a:p>
          <a:p>
            <a:r>
              <a:rPr lang="en-US" dirty="0" smtClean="0"/>
              <a:t>  </a:t>
            </a:r>
            <a:r>
              <a:rPr lang="en-US" dirty="0" err="1" smtClean="0"/>
              <a:t>int</a:t>
            </a:r>
            <a:r>
              <a:rPr lang="en-US" dirty="0" smtClean="0"/>
              <a:t> </a:t>
            </a:r>
            <a:r>
              <a:rPr lang="en-US" dirty="0" err="1" smtClean="0"/>
              <a:t>i</a:t>
            </a:r>
            <a:r>
              <a:rPr lang="en-US" dirty="0" smtClean="0"/>
              <a:t> =2;</a:t>
            </a:r>
          </a:p>
          <a:p>
            <a:r>
              <a:rPr lang="en-US" dirty="0" smtClean="0"/>
              <a:t>  </a:t>
            </a:r>
            <a:r>
              <a:rPr lang="en-US" dirty="0" err="1" smtClean="0"/>
              <a:t>int</a:t>
            </a:r>
            <a:r>
              <a:rPr lang="en-US" dirty="0" smtClean="0"/>
              <a:t> j =3;</a:t>
            </a:r>
          </a:p>
          <a:p>
            <a:r>
              <a:rPr lang="en-US" dirty="0" smtClean="0"/>
              <a:t>  float m = 2.3;</a:t>
            </a:r>
          </a:p>
          <a:p>
            <a:r>
              <a:rPr lang="en-US" dirty="0" smtClean="0"/>
              <a:t>  float n = 1.2;</a:t>
            </a:r>
          </a:p>
          <a:p>
            <a:r>
              <a:rPr lang="en-US" dirty="0" smtClean="0"/>
              <a:t>  </a:t>
            </a:r>
            <a:r>
              <a:rPr lang="en-US" dirty="0" err="1" smtClean="0"/>
              <a:t>cout</a:t>
            </a:r>
            <a:r>
              <a:rPr lang="en-US" dirty="0" smtClean="0"/>
              <a:t>&lt;&lt;"Addition of </a:t>
            </a:r>
            <a:r>
              <a:rPr lang="en-US" dirty="0" err="1" smtClean="0"/>
              <a:t>i</a:t>
            </a:r>
            <a:r>
              <a:rPr lang="en-US" dirty="0" smtClean="0"/>
              <a:t> and j is :"&lt;&lt;add(</a:t>
            </a:r>
            <a:r>
              <a:rPr lang="en-US" dirty="0" err="1" smtClean="0"/>
              <a:t>i,j</a:t>
            </a:r>
            <a:r>
              <a:rPr lang="en-US" dirty="0" smtClean="0"/>
              <a:t>);</a:t>
            </a:r>
          </a:p>
          <a:p>
            <a:r>
              <a:rPr lang="en-US" dirty="0" smtClean="0"/>
              <a:t>  </a:t>
            </a:r>
            <a:r>
              <a:rPr lang="en-US" dirty="0" err="1" smtClean="0"/>
              <a:t>cout</a:t>
            </a:r>
            <a:r>
              <a:rPr lang="en-US" dirty="0" smtClean="0"/>
              <a:t>&lt;&lt;'\n';</a:t>
            </a:r>
          </a:p>
          <a:p>
            <a:r>
              <a:rPr lang="en-US" dirty="0" smtClean="0"/>
              <a:t>  </a:t>
            </a:r>
            <a:r>
              <a:rPr lang="en-US" dirty="0" err="1" smtClean="0"/>
              <a:t>cout</a:t>
            </a:r>
            <a:r>
              <a:rPr lang="en-US" dirty="0" smtClean="0"/>
              <a:t>&lt;&lt;"Addition of m and n is :"&lt;&lt;add(</a:t>
            </a:r>
            <a:r>
              <a:rPr lang="en-US" dirty="0" err="1" smtClean="0"/>
              <a:t>m,n</a:t>
            </a:r>
            <a:r>
              <a:rPr lang="en-US" dirty="0" smtClean="0"/>
              <a:t>);</a:t>
            </a:r>
          </a:p>
          <a:p>
            <a:r>
              <a:rPr lang="en-US" dirty="0" smtClean="0"/>
              <a:t>  return 0;</a:t>
            </a:r>
          </a:p>
          <a:p>
            <a:r>
              <a:rPr lang="en-US" dirty="0" smtClean="0"/>
              <a: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Explicitly Overloading a Generic Function</a:t>
            </a:r>
            <a:endParaRPr lang="en-US" dirty="0"/>
          </a:p>
        </p:txBody>
      </p:sp>
      <p:sp>
        <p:nvSpPr>
          <p:cNvPr id="3" name="Content Placeholder 2"/>
          <p:cNvSpPr>
            <a:spLocks noGrp="1"/>
          </p:cNvSpPr>
          <p:nvPr>
            <p:ph sz="quarter" idx="1"/>
          </p:nvPr>
        </p:nvSpPr>
        <p:spPr/>
        <p:txBody>
          <a:bodyPr>
            <a:normAutofit/>
          </a:bodyPr>
          <a:lstStyle/>
          <a:p>
            <a:r>
              <a:rPr lang="en-US" sz="2000" dirty="0" smtClean="0"/>
              <a:t>If you overload a generic function, that overloaded function overrides (or "hides") the generic function relative to that specific version</a:t>
            </a:r>
            <a:endParaRPr lang="en-US" sz="2000" dirty="0"/>
          </a:p>
        </p:txBody>
      </p:sp>
      <p:sp>
        <p:nvSpPr>
          <p:cNvPr id="4" name="Rectangle 3"/>
          <p:cNvSpPr/>
          <p:nvPr/>
        </p:nvSpPr>
        <p:spPr>
          <a:xfrm>
            <a:off x="228600" y="3048000"/>
            <a:ext cx="5257800" cy="3139321"/>
          </a:xfrm>
          <a:prstGeom prst="rect">
            <a:avLst/>
          </a:prstGeom>
        </p:spPr>
        <p:txBody>
          <a:bodyPr wrap="square">
            <a:spAutoFit/>
          </a:bodyPr>
          <a:lstStyle/>
          <a:p>
            <a:r>
              <a:rPr lang="en-US" dirty="0" smtClean="0"/>
              <a:t>// Overriding a template function.</a:t>
            </a:r>
          </a:p>
          <a:p>
            <a:r>
              <a:rPr lang="en-US" dirty="0" smtClean="0"/>
              <a:t>#include &lt;</a:t>
            </a:r>
            <a:r>
              <a:rPr lang="en-US" dirty="0" err="1" smtClean="0"/>
              <a:t>iostream</a:t>
            </a:r>
            <a:r>
              <a:rPr lang="en-US" dirty="0" smtClean="0"/>
              <a:t>&gt;</a:t>
            </a:r>
          </a:p>
          <a:p>
            <a:r>
              <a:rPr lang="en-US" dirty="0" smtClean="0"/>
              <a:t>using namespace std;</a:t>
            </a:r>
          </a:p>
          <a:p>
            <a:r>
              <a:rPr lang="en-US" dirty="0" smtClean="0"/>
              <a:t>template &lt;class X&gt; void </a:t>
            </a:r>
            <a:r>
              <a:rPr lang="en-US" dirty="0" err="1" smtClean="0"/>
              <a:t>swapargs</a:t>
            </a:r>
            <a:r>
              <a:rPr lang="en-US" dirty="0" smtClean="0"/>
              <a:t>(X &amp;a, X &amp;b)</a:t>
            </a:r>
          </a:p>
          <a:p>
            <a:r>
              <a:rPr lang="en-US" dirty="0" smtClean="0"/>
              <a:t>{</a:t>
            </a:r>
          </a:p>
          <a:p>
            <a:r>
              <a:rPr lang="en-US" dirty="0" smtClean="0"/>
              <a:t>X temp;</a:t>
            </a:r>
          </a:p>
          <a:p>
            <a:r>
              <a:rPr lang="en-US" dirty="0" smtClean="0"/>
              <a:t>temp = a;</a:t>
            </a:r>
          </a:p>
          <a:p>
            <a:r>
              <a:rPr lang="en-US" dirty="0" smtClean="0"/>
              <a:t>a = b;</a:t>
            </a:r>
          </a:p>
          <a:p>
            <a:r>
              <a:rPr lang="en-US" dirty="0" smtClean="0"/>
              <a:t>b = temp;</a:t>
            </a:r>
          </a:p>
          <a:p>
            <a:r>
              <a:rPr lang="en-US" dirty="0" err="1" smtClean="0"/>
              <a:t>cout</a:t>
            </a:r>
            <a:r>
              <a:rPr lang="en-US" dirty="0" smtClean="0"/>
              <a:t> &lt;&lt; "Inside template </a:t>
            </a:r>
            <a:r>
              <a:rPr lang="en-US" dirty="0" err="1" smtClean="0"/>
              <a:t>swapargs</a:t>
            </a:r>
            <a:r>
              <a:rPr lang="en-US" dirty="0" smtClean="0"/>
              <a:t>.\n";</a:t>
            </a:r>
          </a:p>
          <a:p>
            <a:r>
              <a:rPr lang="en-US" dirty="0" smtClean="0"/>
              <a:t>}</a:t>
            </a:r>
          </a:p>
        </p:txBody>
      </p:sp>
      <p:sp>
        <p:nvSpPr>
          <p:cNvPr id="5" name="Rectangle 4"/>
          <p:cNvSpPr/>
          <p:nvPr/>
        </p:nvSpPr>
        <p:spPr>
          <a:xfrm>
            <a:off x="5410200" y="2819400"/>
            <a:ext cx="4572000" cy="3139321"/>
          </a:xfrm>
          <a:prstGeom prst="rect">
            <a:avLst/>
          </a:prstGeom>
        </p:spPr>
        <p:txBody>
          <a:bodyPr>
            <a:spAutoFit/>
          </a:bodyPr>
          <a:lstStyle/>
          <a:p>
            <a:r>
              <a:rPr lang="en-US" dirty="0" smtClean="0"/>
              <a:t>// This overrides the generic version</a:t>
            </a:r>
          </a:p>
          <a:p>
            <a:r>
              <a:rPr lang="en-US" dirty="0" smtClean="0"/>
              <a:t> of </a:t>
            </a:r>
            <a:r>
              <a:rPr lang="en-US" dirty="0" err="1" smtClean="0"/>
              <a:t>swapargs</a:t>
            </a:r>
            <a:r>
              <a:rPr lang="en-US" dirty="0" smtClean="0"/>
              <a:t>() for </a:t>
            </a:r>
            <a:r>
              <a:rPr lang="en-US" dirty="0" err="1" smtClean="0"/>
              <a:t>ints</a:t>
            </a:r>
            <a:r>
              <a:rPr lang="en-US" dirty="0" smtClean="0"/>
              <a:t>.</a:t>
            </a:r>
          </a:p>
          <a:p>
            <a:r>
              <a:rPr lang="en-US" dirty="0" smtClean="0"/>
              <a:t>void </a:t>
            </a:r>
            <a:r>
              <a:rPr lang="en-US" dirty="0" err="1" smtClean="0"/>
              <a:t>swapargs</a:t>
            </a:r>
            <a:r>
              <a:rPr lang="en-US" dirty="0" smtClean="0"/>
              <a:t>(</a:t>
            </a:r>
            <a:r>
              <a:rPr lang="en-US" dirty="0" err="1" smtClean="0"/>
              <a:t>int</a:t>
            </a:r>
            <a:r>
              <a:rPr lang="en-US" dirty="0" smtClean="0"/>
              <a:t> &amp;a, </a:t>
            </a:r>
            <a:r>
              <a:rPr lang="en-US" dirty="0" err="1" smtClean="0"/>
              <a:t>int</a:t>
            </a:r>
            <a:r>
              <a:rPr lang="en-US" dirty="0" smtClean="0"/>
              <a:t> &amp;b)</a:t>
            </a:r>
          </a:p>
          <a:p>
            <a:r>
              <a:rPr lang="en-US" dirty="0" smtClean="0"/>
              <a:t>{</a:t>
            </a:r>
          </a:p>
          <a:p>
            <a:r>
              <a:rPr lang="en-US" dirty="0" err="1" smtClean="0"/>
              <a:t>int</a:t>
            </a:r>
            <a:r>
              <a:rPr lang="en-US" dirty="0" smtClean="0"/>
              <a:t> temp;</a:t>
            </a:r>
          </a:p>
          <a:p>
            <a:r>
              <a:rPr lang="en-US" dirty="0" smtClean="0"/>
              <a:t>temp = a;</a:t>
            </a:r>
          </a:p>
          <a:p>
            <a:r>
              <a:rPr lang="en-US" dirty="0" smtClean="0"/>
              <a:t>a = b;</a:t>
            </a:r>
          </a:p>
          <a:p>
            <a:r>
              <a:rPr lang="en-US" dirty="0" smtClean="0"/>
              <a:t>b = temp;</a:t>
            </a:r>
          </a:p>
          <a:p>
            <a:r>
              <a:rPr lang="en-US" dirty="0" err="1" smtClean="0"/>
              <a:t>cout</a:t>
            </a:r>
            <a:r>
              <a:rPr lang="en-US" dirty="0" smtClean="0"/>
              <a:t> &lt;&lt; "Inside </a:t>
            </a:r>
            <a:r>
              <a:rPr lang="en-US" dirty="0" err="1" smtClean="0"/>
              <a:t>swapargs</a:t>
            </a:r>
            <a:r>
              <a:rPr lang="en-US" dirty="0" smtClean="0"/>
              <a:t> </a:t>
            </a:r>
            <a:r>
              <a:rPr lang="en-US" dirty="0" err="1" smtClean="0"/>
              <a:t>int</a:t>
            </a:r>
            <a:r>
              <a:rPr lang="en-US" dirty="0" smtClean="0"/>
              <a:t> specialization.\n";</a:t>
            </a:r>
          </a:p>
          <a:p>
            <a:r>
              <a:rPr lang="en-US"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
          </p:nvPr>
        </p:nvSpPr>
        <p:spPr/>
        <p:txBody>
          <a:bodyPr/>
          <a:lstStyle/>
          <a:p>
            <a:pPr>
              <a:buNone/>
            </a:pPr>
            <a:r>
              <a:rPr lang="en-US" dirty="0" smtClean="0"/>
              <a:t> </a:t>
            </a:r>
            <a:endParaRPr lang="en-US" dirty="0"/>
          </a:p>
        </p:txBody>
      </p:sp>
      <p:sp>
        <p:nvSpPr>
          <p:cNvPr id="4" name="Rectangle 3"/>
          <p:cNvSpPr/>
          <p:nvPr/>
        </p:nvSpPr>
        <p:spPr>
          <a:xfrm>
            <a:off x="228600" y="457200"/>
            <a:ext cx="4572000" cy="2862322"/>
          </a:xfrm>
          <a:prstGeom prst="rect">
            <a:avLst/>
          </a:prstGeom>
        </p:spPr>
        <p:txBody>
          <a:bodyPr>
            <a:spAutoFit/>
          </a:bodyPr>
          <a:lstStyle/>
          <a:p>
            <a:r>
              <a:rPr lang="en-US" dirty="0" err="1" smtClean="0"/>
              <a:t>int</a:t>
            </a:r>
            <a:r>
              <a:rPr lang="en-US" dirty="0" smtClean="0"/>
              <a:t> main()</a:t>
            </a:r>
          </a:p>
          <a:p>
            <a:r>
              <a:rPr lang="en-US" dirty="0" smtClean="0"/>
              <a:t>{</a:t>
            </a:r>
          </a:p>
          <a:p>
            <a:r>
              <a:rPr lang="en-US" dirty="0" err="1" smtClean="0"/>
              <a:t>int</a:t>
            </a:r>
            <a:r>
              <a:rPr lang="en-US" dirty="0" smtClean="0"/>
              <a:t> </a:t>
            </a:r>
            <a:r>
              <a:rPr lang="en-US" dirty="0" err="1" smtClean="0"/>
              <a:t>i</a:t>
            </a:r>
            <a:r>
              <a:rPr lang="en-US" dirty="0" smtClean="0"/>
              <a:t>=10, j=20;</a:t>
            </a:r>
          </a:p>
          <a:p>
            <a:r>
              <a:rPr lang="en-US" dirty="0" smtClean="0"/>
              <a:t>double x=10.1, y=23.3;</a:t>
            </a:r>
          </a:p>
          <a:p>
            <a:r>
              <a:rPr lang="en-US" dirty="0" smtClean="0"/>
              <a:t>char a='x', b='z';</a:t>
            </a:r>
          </a:p>
          <a:p>
            <a:r>
              <a:rPr lang="en-US" dirty="0" err="1" smtClean="0"/>
              <a:t>cout</a:t>
            </a:r>
            <a:r>
              <a:rPr lang="en-US" dirty="0" smtClean="0"/>
              <a:t> &lt;&lt; "Original </a:t>
            </a:r>
            <a:r>
              <a:rPr lang="en-US" dirty="0" err="1" smtClean="0"/>
              <a:t>i</a:t>
            </a:r>
            <a:r>
              <a:rPr lang="en-US" dirty="0" smtClean="0"/>
              <a:t>, j: " &lt;&lt; </a:t>
            </a:r>
            <a:r>
              <a:rPr lang="en-US" dirty="0" err="1" smtClean="0"/>
              <a:t>i</a:t>
            </a:r>
            <a:r>
              <a:rPr lang="en-US" dirty="0" smtClean="0"/>
              <a:t> &lt;&lt; ' ' &lt;&lt; j &lt;&lt; '\n';</a:t>
            </a:r>
          </a:p>
          <a:p>
            <a:r>
              <a:rPr lang="en-US" dirty="0" err="1" smtClean="0"/>
              <a:t>cout</a:t>
            </a:r>
            <a:r>
              <a:rPr lang="en-US" dirty="0" smtClean="0"/>
              <a:t> &lt;&lt; "Original x, y: " &lt;&lt; x &lt;&lt; ' ' &lt;&lt; y &lt;&lt; '\n';</a:t>
            </a:r>
          </a:p>
          <a:p>
            <a:r>
              <a:rPr lang="en-US" dirty="0" err="1" smtClean="0"/>
              <a:t>cout</a:t>
            </a:r>
            <a:r>
              <a:rPr lang="en-US" dirty="0" smtClean="0"/>
              <a:t> &lt;&lt; "Original a, b: " &lt;&lt; a &lt;&lt; ' ' &lt;&lt; b &lt;&lt; '\n';</a:t>
            </a:r>
          </a:p>
        </p:txBody>
      </p:sp>
      <p:sp>
        <p:nvSpPr>
          <p:cNvPr id="5" name="Rectangle 4"/>
          <p:cNvSpPr/>
          <p:nvPr/>
        </p:nvSpPr>
        <p:spPr>
          <a:xfrm>
            <a:off x="228600" y="3276600"/>
            <a:ext cx="4572000" cy="3416320"/>
          </a:xfrm>
          <a:prstGeom prst="rect">
            <a:avLst/>
          </a:prstGeom>
        </p:spPr>
        <p:txBody>
          <a:bodyPr>
            <a:spAutoFit/>
          </a:bodyPr>
          <a:lstStyle/>
          <a:p>
            <a:r>
              <a:rPr lang="en-US" dirty="0" err="1" smtClean="0"/>
              <a:t>swapargs</a:t>
            </a:r>
            <a:r>
              <a:rPr lang="en-US" dirty="0" smtClean="0"/>
              <a:t>(</a:t>
            </a:r>
            <a:r>
              <a:rPr lang="en-US" dirty="0" err="1" smtClean="0"/>
              <a:t>i</a:t>
            </a:r>
            <a:r>
              <a:rPr lang="en-US" dirty="0" smtClean="0"/>
              <a:t>, j); // calls explicitly overloaded </a:t>
            </a:r>
            <a:r>
              <a:rPr lang="en-US" dirty="0" err="1" smtClean="0"/>
              <a:t>swapargs</a:t>
            </a:r>
            <a:r>
              <a:rPr lang="en-US" dirty="0" smtClean="0"/>
              <a:t>()</a:t>
            </a:r>
          </a:p>
          <a:p>
            <a:r>
              <a:rPr lang="en-US" dirty="0" err="1" smtClean="0"/>
              <a:t>swapargs</a:t>
            </a:r>
            <a:r>
              <a:rPr lang="en-US" dirty="0" smtClean="0"/>
              <a:t>(x, y); // calls generic </a:t>
            </a:r>
            <a:r>
              <a:rPr lang="en-US" dirty="0" err="1" smtClean="0"/>
              <a:t>swapargs</a:t>
            </a:r>
            <a:r>
              <a:rPr lang="en-US" dirty="0" smtClean="0"/>
              <a:t>()</a:t>
            </a:r>
          </a:p>
          <a:p>
            <a:r>
              <a:rPr lang="en-US" dirty="0" err="1" smtClean="0"/>
              <a:t>swapargs</a:t>
            </a:r>
            <a:r>
              <a:rPr lang="en-US" dirty="0" smtClean="0"/>
              <a:t>(a, b); // calls generic </a:t>
            </a:r>
            <a:r>
              <a:rPr lang="en-US" dirty="0" err="1" smtClean="0"/>
              <a:t>swapargs</a:t>
            </a:r>
            <a:r>
              <a:rPr lang="en-US" dirty="0" smtClean="0"/>
              <a:t>()</a:t>
            </a:r>
          </a:p>
          <a:p>
            <a:r>
              <a:rPr lang="en-US" dirty="0" err="1" smtClean="0"/>
              <a:t>cout</a:t>
            </a:r>
            <a:r>
              <a:rPr lang="en-US" dirty="0" smtClean="0"/>
              <a:t> &lt;&lt; "Swapped </a:t>
            </a:r>
            <a:r>
              <a:rPr lang="en-US" dirty="0" err="1" smtClean="0"/>
              <a:t>i</a:t>
            </a:r>
            <a:r>
              <a:rPr lang="en-US" dirty="0" smtClean="0"/>
              <a:t>, j: " &lt;&lt; </a:t>
            </a:r>
            <a:r>
              <a:rPr lang="en-US" dirty="0" err="1" smtClean="0"/>
              <a:t>i</a:t>
            </a:r>
            <a:r>
              <a:rPr lang="en-US" dirty="0" smtClean="0"/>
              <a:t> &lt;&lt; ' ' &lt;&lt; j &lt;&lt; '\n';</a:t>
            </a:r>
          </a:p>
          <a:p>
            <a:r>
              <a:rPr lang="en-US" dirty="0" err="1" smtClean="0"/>
              <a:t>cout</a:t>
            </a:r>
            <a:r>
              <a:rPr lang="en-US" dirty="0" smtClean="0"/>
              <a:t> &lt;&lt; "Swapped x, y: " &lt;&lt; x &lt;&lt; ' ' &lt;&lt; y &lt;&lt; '\n';</a:t>
            </a:r>
          </a:p>
          <a:p>
            <a:r>
              <a:rPr lang="en-US" dirty="0" err="1" smtClean="0"/>
              <a:t>cout</a:t>
            </a:r>
            <a:r>
              <a:rPr lang="en-US" dirty="0" smtClean="0"/>
              <a:t> &lt;&lt; "Swapped a, b: " &lt;&lt; a &lt;&lt; ' ' &lt;&lt; b &lt;&lt; '\n';</a:t>
            </a:r>
          </a:p>
          <a:p>
            <a:r>
              <a:rPr lang="en-US" dirty="0" smtClean="0"/>
              <a:t>return 0;</a:t>
            </a:r>
          </a:p>
          <a:p>
            <a:r>
              <a:rPr lang="en-US" dirty="0" smtClean="0"/>
              <a:t>}</a:t>
            </a:r>
            <a:endParaRPr lang="en-US" dirty="0"/>
          </a:p>
        </p:txBody>
      </p:sp>
      <p:sp>
        <p:nvSpPr>
          <p:cNvPr id="6" name="Rectangle 5"/>
          <p:cNvSpPr/>
          <p:nvPr/>
        </p:nvSpPr>
        <p:spPr>
          <a:xfrm>
            <a:off x="5105400" y="3429000"/>
            <a:ext cx="4572000" cy="2585323"/>
          </a:xfrm>
          <a:prstGeom prst="rect">
            <a:avLst/>
          </a:prstGeom>
        </p:spPr>
        <p:txBody>
          <a:bodyPr>
            <a:spAutoFit/>
          </a:bodyPr>
          <a:lstStyle/>
          <a:p>
            <a:r>
              <a:rPr lang="en-US" dirty="0" smtClean="0"/>
              <a:t>Original </a:t>
            </a:r>
            <a:r>
              <a:rPr lang="en-US" dirty="0" err="1" smtClean="0"/>
              <a:t>i</a:t>
            </a:r>
            <a:r>
              <a:rPr lang="en-US" dirty="0" smtClean="0"/>
              <a:t>, j: 10 20</a:t>
            </a:r>
          </a:p>
          <a:p>
            <a:r>
              <a:rPr lang="en-US" dirty="0" smtClean="0"/>
              <a:t>Original x, y: 10.1 23.3</a:t>
            </a:r>
          </a:p>
          <a:p>
            <a:r>
              <a:rPr lang="en-US" dirty="0" smtClean="0"/>
              <a:t>Original a, b: x z</a:t>
            </a:r>
          </a:p>
          <a:p>
            <a:r>
              <a:rPr lang="en-US" dirty="0" smtClean="0"/>
              <a:t>Inside </a:t>
            </a:r>
            <a:r>
              <a:rPr lang="en-US" dirty="0" err="1" smtClean="0"/>
              <a:t>swapargs</a:t>
            </a:r>
            <a:r>
              <a:rPr lang="en-US" dirty="0" smtClean="0"/>
              <a:t> </a:t>
            </a:r>
            <a:r>
              <a:rPr lang="en-US" dirty="0" err="1" smtClean="0"/>
              <a:t>int</a:t>
            </a:r>
            <a:r>
              <a:rPr lang="en-US" dirty="0" smtClean="0"/>
              <a:t> specialization.</a:t>
            </a:r>
          </a:p>
          <a:p>
            <a:r>
              <a:rPr lang="en-US" dirty="0" smtClean="0"/>
              <a:t>Inside template </a:t>
            </a:r>
            <a:r>
              <a:rPr lang="en-US" dirty="0" err="1" smtClean="0"/>
              <a:t>swapargs</a:t>
            </a:r>
            <a:r>
              <a:rPr lang="en-US" dirty="0" smtClean="0"/>
              <a:t>.</a:t>
            </a:r>
          </a:p>
          <a:p>
            <a:r>
              <a:rPr lang="en-US" dirty="0" smtClean="0"/>
              <a:t>Inside template </a:t>
            </a:r>
            <a:r>
              <a:rPr lang="en-US" dirty="0" err="1" smtClean="0"/>
              <a:t>swapargs</a:t>
            </a:r>
            <a:r>
              <a:rPr lang="en-US" dirty="0" smtClean="0"/>
              <a:t>.</a:t>
            </a:r>
          </a:p>
          <a:p>
            <a:r>
              <a:rPr lang="en-US" dirty="0" smtClean="0"/>
              <a:t>Swapped </a:t>
            </a:r>
            <a:r>
              <a:rPr lang="en-US" dirty="0" err="1" smtClean="0"/>
              <a:t>i</a:t>
            </a:r>
            <a:r>
              <a:rPr lang="en-US" dirty="0" smtClean="0"/>
              <a:t>, j: 20 10</a:t>
            </a:r>
          </a:p>
          <a:p>
            <a:r>
              <a:rPr lang="en-US" dirty="0" smtClean="0"/>
              <a:t>Swapped x, y: 23.3 10.1</a:t>
            </a:r>
          </a:p>
          <a:p>
            <a:r>
              <a:rPr lang="en-US" dirty="0" smtClean="0"/>
              <a:t>Swapped a, b: z x</a:t>
            </a:r>
            <a:endParaRPr lang="en-US" dirty="0"/>
          </a:p>
        </p:txBody>
      </p:sp>
      <p:sp>
        <p:nvSpPr>
          <p:cNvPr id="7" name="Rectangle 6"/>
          <p:cNvSpPr/>
          <p:nvPr/>
        </p:nvSpPr>
        <p:spPr>
          <a:xfrm>
            <a:off x="5257800" y="2971800"/>
            <a:ext cx="2971800" cy="369332"/>
          </a:xfrm>
          <a:prstGeom prst="rect">
            <a:avLst/>
          </a:prstGeom>
        </p:spPr>
        <p:txBody>
          <a:bodyPr wrap="square">
            <a:spAutoFit/>
          </a:bodyPr>
          <a:lstStyle/>
          <a:p>
            <a:r>
              <a:rPr lang="en-US" dirty="0" smtClean="0"/>
              <a:t>O/P</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 a Function Template</a:t>
            </a:r>
            <a:endParaRPr lang="en-US" dirty="0"/>
          </a:p>
        </p:txBody>
      </p:sp>
      <p:sp>
        <p:nvSpPr>
          <p:cNvPr id="3" name="Content Placeholder 2"/>
          <p:cNvSpPr>
            <a:spLocks noGrp="1"/>
          </p:cNvSpPr>
          <p:nvPr>
            <p:ph sz="quarter" idx="1"/>
          </p:nvPr>
        </p:nvSpPr>
        <p:spPr/>
        <p:txBody>
          <a:bodyPr>
            <a:normAutofit/>
          </a:bodyPr>
          <a:lstStyle/>
          <a:p>
            <a:r>
              <a:rPr lang="en-US" sz="2000" dirty="0" smtClean="0"/>
              <a:t>In addition to creating explicit, overloaded versions of a generic function, you can also overload the template specification itself</a:t>
            </a:r>
            <a:endParaRPr lang="en-US" sz="2000" dirty="0"/>
          </a:p>
        </p:txBody>
      </p:sp>
      <p:sp>
        <p:nvSpPr>
          <p:cNvPr id="4" name="Rectangle 3"/>
          <p:cNvSpPr/>
          <p:nvPr/>
        </p:nvSpPr>
        <p:spPr>
          <a:xfrm>
            <a:off x="228600" y="2514600"/>
            <a:ext cx="4572000" cy="3693319"/>
          </a:xfrm>
          <a:prstGeom prst="rect">
            <a:avLst/>
          </a:prstGeom>
        </p:spPr>
        <p:txBody>
          <a:bodyPr>
            <a:spAutoFit/>
          </a:bodyPr>
          <a:lstStyle/>
          <a:p>
            <a:r>
              <a:rPr lang="en-US" dirty="0" smtClean="0"/>
              <a:t>// Overload a function template declaration.</a:t>
            </a:r>
          </a:p>
          <a:p>
            <a:r>
              <a:rPr lang="en-US" dirty="0" smtClean="0"/>
              <a:t>#include &lt;</a:t>
            </a:r>
            <a:r>
              <a:rPr lang="en-US" dirty="0" err="1" smtClean="0"/>
              <a:t>iostream</a:t>
            </a:r>
            <a:r>
              <a:rPr lang="en-US" dirty="0" smtClean="0"/>
              <a:t>&gt;</a:t>
            </a:r>
          </a:p>
          <a:p>
            <a:r>
              <a:rPr lang="en-US" dirty="0" smtClean="0"/>
              <a:t>using namespace std;</a:t>
            </a:r>
          </a:p>
          <a:p>
            <a:r>
              <a:rPr lang="en-US" dirty="0" smtClean="0"/>
              <a:t>// First version of f() template.</a:t>
            </a:r>
          </a:p>
          <a:p>
            <a:r>
              <a:rPr lang="en-US" dirty="0" smtClean="0"/>
              <a:t>template &lt;class X&gt; void f(X a)</a:t>
            </a:r>
          </a:p>
          <a:p>
            <a:r>
              <a:rPr lang="en-US" dirty="0" smtClean="0"/>
              <a:t>{</a:t>
            </a:r>
          </a:p>
          <a:p>
            <a:r>
              <a:rPr lang="en-US" dirty="0" err="1" smtClean="0"/>
              <a:t>cout</a:t>
            </a:r>
            <a:r>
              <a:rPr lang="en-US" dirty="0" smtClean="0"/>
              <a:t> &lt;&lt; "Inside f(X a)\n";</a:t>
            </a:r>
          </a:p>
          <a:p>
            <a:r>
              <a:rPr lang="en-US" dirty="0" smtClean="0"/>
              <a:t>}</a:t>
            </a:r>
          </a:p>
          <a:p>
            <a:r>
              <a:rPr lang="en-US" dirty="0" smtClean="0"/>
              <a:t>// Second version of f() template.</a:t>
            </a:r>
          </a:p>
          <a:p>
            <a:r>
              <a:rPr lang="en-US" dirty="0" smtClean="0"/>
              <a:t>template &lt;class X, class Y&gt; void f(X a, Y b)</a:t>
            </a:r>
          </a:p>
          <a:p>
            <a:r>
              <a:rPr lang="en-US" dirty="0" smtClean="0"/>
              <a:t>{</a:t>
            </a:r>
          </a:p>
          <a:p>
            <a:r>
              <a:rPr lang="en-US" dirty="0" err="1" smtClean="0"/>
              <a:t>cout</a:t>
            </a:r>
            <a:r>
              <a:rPr lang="en-US" dirty="0" smtClean="0"/>
              <a:t> &lt;&lt; "Inside f(X a, Y b)\n";</a:t>
            </a:r>
          </a:p>
          <a:p>
            <a:r>
              <a:rPr lang="en-US" dirty="0" smtClean="0"/>
              <a:t>}</a:t>
            </a:r>
            <a:endParaRPr lang="en-US" dirty="0"/>
          </a:p>
        </p:txBody>
      </p:sp>
      <p:sp>
        <p:nvSpPr>
          <p:cNvPr id="5" name="Rectangle 4"/>
          <p:cNvSpPr/>
          <p:nvPr/>
        </p:nvSpPr>
        <p:spPr>
          <a:xfrm>
            <a:off x="5105400" y="2514600"/>
            <a:ext cx="4572000" cy="2031325"/>
          </a:xfrm>
          <a:prstGeom prst="rect">
            <a:avLst/>
          </a:prstGeom>
        </p:spPr>
        <p:txBody>
          <a:bodyPr>
            <a:spAutoFit/>
          </a:bodyPr>
          <a:lstStyle/>
          <a:p>
            <a:r>
              <a:rPr lang="en-US" dirty="0" err="1" smtClean="0"/>
              <a:t>int</a:t>
            </a:r>
            <a:r>
              <a:rPr lang="en-US" dirty="0" smtClean="0"/>
              <a:t> main()</a:t>
            </a:r>
          </a:p>
          <a:p>
            <a:r>
              <a:rPr lang="en-US" dirty="0" smtClean="0"/>
              <a:t>{</a:t>
            </a:r>
          </a:p>
          <a:p>
            <a:r>
              <a:rPr lang="en-US" dirty="0" smtClean="0"/>
              <a:t>f(10);</a:t>
            </a:r>
          </a:p>
          <a:p>
            <a:r>
              <a:rPr lang="en-US" dirty="0" smtClean="0"/>
              <a:t>// calls f(X)</a:t>
            </a:r>
          </a:p>
          <a:p>
            <a:r>
              <a:rPr lang="en-US" dirty="0" smtClean="0"/>
              <a:t>f(10, 20); // calls f(X, Y)</a:t>
            </a:r>
          </a:p>
          <a:p>
            <a:r>
              <a:rPr lang="en-US" dirty="0" smtClean="0"/>
              <a:t>return 0;</a:t>
            </a:r>
          </a:p>
          <a:p>
            <a:r>
              <a:rPr lang="en-US"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Function Restrictions</a:t>
            </a:r>
            <a:endParaRPr lang="en-US" dirty="0"/>
          </a:p>
        </p:txBody>
      </p:sp>
      <p:sp>
        <p:nvSpPr>
          <p:cNvPr id="3" name="Content Placeholder 2"/>
          <p:cNvSpPr>
            <a:spLocks noGrp="1"/>
          </p:cNvSpPr>
          <p:nvPr>
            <p:ph sz="quarter" idx="1"/>
          </p:nvPr>
        </p:nvSpPr>
        <p:spPr/>
        <p:txBody>
          <a:bodyPr>
            <a:normAutofit/>
          </a:bodyPr>
          <a:lstStyle/>
          <a:p>
            <a:pPr algn="just"/>
            <a:r>
              <a:rPr lang="en-US" sz="2000" dirty="0" smtClean="0"/>
              <a:t>Generic functions are similar to overloaded functions except that they are more restrictive. </a:t>
            </a:r>
          </a:p>
          <a:p>
            <a:pPr algn="just"/>
            <a:r>
              <a:rPr lang="en-US" sz="2000" dirty="0" smtClean="0"/>
              <a:t>When functions are overloaded, you may have different actions performed within the body of each function. </a:t>
            </a:r>
          </a:p>
          <a:p>
            <a:pPr algn="just"/>
            <a:endParaRPr lang="en-US" sz="2000" dirty="0" smtClean="0"/>
          </a:p>
          <a:p>
            <a:pPr algn="just"/>
            <a:r>
              <a:rPr lang="en-US" sz="2000" dirty="0" smtClean="0"/>
              <a:t>But a generic function must perform the same general action for all versions—only the type of data can differ. </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
          </p:nvPr>
        </p:nvSpPr>
        <p:spPr/>
        <p:txBody>
          <a:bodyPr/>
          <a:lstStyle/>
          <a:p>
            <a:pPr>
              <a:buNone/>
            </a:pPr>
            <a:r>
              <a:rPr lang="en-US" dirty="0" smtClean="0"/>
              <a:t> </a:t>
            </a:r>
            <a:endParaRPr lang="en-US" dirty="0"/>
          </a:p>
        </p:txBody>
      </p:sp>
      <p:sp>
        <p:nvSpPr>
          <p:cNvPr id="4" name="Rectangle 3"/>
          <p:cNvSpPr/>
          <p:nvPr/>
        </p:nvSpPr>
        <p:spPr>
          <a:xfrm>
            <a:off x="228600" y="2133600"/>
            <a:ext cx="4572000" cy="4524315"/>
          </a:xfrm>
          <a:prstGeom prst="rect">
            <a:avLst/>
          </a:prstGeom>
        </p:spPr>
        <p:txBody>
          <a:bodyPr>
            <a:spAutoFit/>
          </a:bodyPr>
          <a:lstStyle/>
          <a:p>
            <a:r>
              <a:rPr lang="en-US" dirty="0" smtClean="0"/>
              <a:t>#include &lt;</a:t>
            </a:r>
            <a:r>
              <a:rPr lang="en-US" dirty="0" err="1" smtClean="0"/>
              <a:t>iostream</a:t>
            </a:r>
            <a:r>
              <a:rPr lang="en-US" dirty="0" smtClean="0"/>
              <a:t>&gt;</a:t>
            </a:r>
          </a:p>
          <a:p>
            <a:r>
              <a:rPr lang="en-US" dirty="0" smtClean="0"/>
              <a:t>#include &lt;</a:t>
            </a:r>
            <a:r>
              <a:rPr lang="en-US" dirty="0" err="1" smtClean="0"/>
              <a:t>cmath</a:t>
            </a:r>
            <a:r>
              <a:rPr lang="en-US" dirty="0" smtClean="0"/>
              <a:t>&gt;</a:t>
            </a:r>
          </a:p>
          <a:p>
            <a:r>
              <a:rPr lang="en-US" dirty="0" smtClean="0"/>
              <a:t>using namespace std;</a:t>
            </a:r>
          </a:p>
          <a:p>
            <a:r>
              <a:rPr lang="en-US" dirty="0" smtClean="0"/>
              <a:t>void </a:t>
            </a:r>
            <a:r>
              <a:rPr lang="en-US" dirty="0" err="1" smtClean="0"/>
              <a:t>myfunc</a:t>
            </a:r>
            <a:r>
              <a:rPr lang="en-US" dirty="0" smtClean="0"/>
              <a:t>(</a:t>
            </a:r>
            <a:r>
              <a:rPr lang="en-US" dirty="0" err="1" smtClean="0"/>
              <a:t>int</a:t>
            </a:r>
            <a:r>
              <a:rPr lang="en-US" dirty="0" smtClean="0"/>
              <a:t> </a:t>
            </a:r>
            <a:r>
              <a:rPr lang="en-US" dirty="0" err="1" smtClean="0"/>
              <a:t>i</a:t>
            </a:r>
            <a:r>
              <a:rPr lang="en-US" dirty="0" smtClean="0"/>
              <a:t>)</a:t>
            </a:r>
          </a:p>
          <a:p>
            <a:r>
              <a:rPr lang="en-US" dirty="0" smtClean="0"/>
              <a:t>{</a:t>
            </a:r>
          </a:p>
          <a:p>
            <a:r>
              <a:rPr lang="en-US" dirty="0" err="1" smtClean="0"/>
              <a:t>cout</a:t>
            </a:r>
            <a:r>
              <a:rPr lang="en-US" dirty="0" smtClean="0"/>
              <a:t> &lt;&lt; "value is: " &lt;&lt; </a:t>
            </a:r>
            <a:r>
              <a:rPr lang="en-US" dirty="0" err="1" smtClean="0"/>
              <a:t>i</a:t>
            </a:r>
            <a:r>
              <a:rPr lang="en-US" dirty="0" smtClean="0"/>
              <a:t> &lt;&lt; "\n";</a:t>
            </a:r>
          </a:p>
          <a:p>
            <a:r>
              <a:rPr lang="en-US" dirty="0" smtClean="0"/>
              <a:t>}</a:t>
            </a:r>
          </a:p>
          <a:p>
            <a:r>
              <a:rPr lang="en-US" dirty="0" smtClean="0"/>
              <a:t>void </a:t>
            </a:r>
            <a:r>
              <a:rPr lang="en-US" dirty="0" err="1" smtClean="0"/>
              <a:t>myfunc</a:t>
            </a:r>
            <a:r>
              <a:rPr lang="en-US" dirty="0" smtClean="0"/>
              <a:t>(double d)</a:t>
            </a:r>
          </a:p>
          <a:p>
            <a:r>
              <a:rPr lang="en-US" dirty="0" smtClean="0"/>
              <a:t>{</a:t>
            </a:r>
          </a:p>
          <a:p>
            <a:r>
              <a:rPr lang="en-US" dirty="0" smtClean="0"/>
              <a:t>double </a:t>
            </a:r>
            <a:r>
              <a:rPr lang="en-US" dirty="0" err="1" smtClean="0"/>
              <a:t>intpart</a:t>
            </a:r>
            <a:r>
              <a:rPr lang="en-US" dirty="0" smtClean="0"/>
              <a:t>;</a:t>
            </a:r>
          </a:p>
          <a:p>
            <a:r>
              <a:rPr lang="en-US" dirty="0" smtClean="0"/>
              <a:t>double </a:t>
            </a:r>
            <a:r>
              <a:rPr lang="en-US" dirty="0" err="1" smtClean="0"/>
              <a:t>fracpart</a:t>
            </a:r>
            <a:r>
              <a:rPr lang="en-US" dirty="0" smtClean="0"/>
              <a:t>;</a:t>
            </a:r>
          </a:p>
          <a:p>
            <a:r>
              <a:rPr lang="en-US" dirty="0" err="1" smtClean="0"/>
              <a:t>fracpart</a:t>
            </a:r>
            <a:r>
              <a:rPr lang="en-US" dirty="0" smtClean="0"/>
              <a:t> = </a:t>
            </a:r>
            <a:r>
              <a:rPr lang="en-US" dirty="0" err="1" smtClean="0"/>
              <a:t>modf</a:t>
            </a:r>
            <a:r>
              <a:rPr lang="en-US" dirty="0" smtClean="0"/>
              <a:t>(d, &amp;</a:t>
            </a:r>
            <a:r>
              <a:rPr lang="en-US" dirty="0" err="1" smtClean="0"/>
              <a:t>intpart</a:t>
            </a:r>
            <a:r>
              <a:rPr lang="en-US" dirty="0" smtClean="0"/>
              <a:t>);</a:t>
            </a:r>
          </a:p>
          <a:p>
            <a:r>
              <a:rPr lang="en-US" dirty="0" err="1" smtClean="0"/>
              <a:t>cout</a:t>
            </a:r>
            <a:r>
              <a:rPr lang="en-US" dirty="0" smtClean="0"/>
              <a:t> &lt;&lt; "Fractional part: " &lt;&lt; </a:t>
            </a:r>
            <a:r>
              <a:rPr lang="en-US" dirty="0" err="1" smtClean="0"/>
              <a:t>fracpart</a:t>
            </a:r>
            <a:r>
              <a:rPr lang="en-US" dirty="0" smtClean="0"/>
              <a:t>;</a:t>
            </a:r>
          </a:p>
          <a:p>
            <a:r>
              <a:rPr lang="en-US" dirty="0" err="1" smtClean="0"/>
              <a:t>cout</a:t>
            </a:r>
            <a:r>
              <a:rPr lang="en-US" dirty="0" smtClean="0"/>
              <a:t> &lt;&lt; "\n";</a:t>
            </a:r>
          </a:p>
          <a:p>
            <a:r>
              <a:rPr lang="en-US" dirty="0" err="1" smtClean="0"/>
              <a:t>cout</a:t>
            </a:r>
            <a:r>
              <a:rPr lang="en-US" dirty="0" smtClean="0"/>
              <a:t> &lt;&lt; "Integer part: " &lt;&lt; </a:t>
            </a:r>
            <a:r>
              <a:rPr lang="en-US" dirty="0" err="1" smtClean="0"/>
              <a:t>intpart</a:t>
            </a:r>
            <a:r>
              <a:rPr lang="en-US" dirty="0" smtClean="0"/>
              <a:t>;</a:t>
            </a:r>
          </a:p>
          <a:p>
            <a:r>
              <a:rPr lang="en-US" dirty="0" smtClean="0"/>
              <a:t>}</a:t>
            </a:r>
            <a:endParaRPr lang="en-US" dirty="0"/>
          </a:p>
        </p:txBody>
      </p:sp>
      <p:sp>
        <p:nvSpPr>
          <p:cNvPr id="5" name="Rectangle 4"/>
          <p:cNvSpPr/>
          <p:nvPr/>
        </p:nvSpPr>
        <p:spPr>
          <a:xfrm>
            <a:off x="4343400" y="2133600"/>
            <a:ext cx="4572000" cy="1754326"/>
          </a:xfrm>
          <a:prstGeom prst="rect">
            <a:avLst/>
          </a:prstGeom>
        </p:spPr>
        <p:txBody>
          <a:bodyPr>
            <a:spAutoFit/>
          </a:bodyPr>
          <a:lstStyle/>
          <a:p>
            <a:r>
              <a:rPr lang="en-US" dirty="0" err="1" smtClean="0"/>
              <a:t>int</a:t>
            </a:r>
            <a:r>
              <a:rPr lang="en-US" dirty="0" smtClean="0"/>
              <a:t> main()</a:t>
            </a:r>
          </a:p>
          <a:p>
            <a:r>
              <a:rPr lang="en-US" dirty="0" smtClean="0"/>
              <a:t>{</a:t>
            </a:r>
          </a:p>
          <a:p>
            <a:r>
              <a:rPr lang="en-US" dirty="0" err="1" smtClean="0"/>
              <a:t>myfunc</a:t>
            </a:r>
            <a:r>
              <a:rPr lang="en-US" dirty="0" smtClean="0"/>
              <a:t>(1);</a:t>
            </a:r>
          </a:p>
          <a:p>
            <a:r>
              <a:rPr lang="en-US" dirty="0" err="1" smtClean="0"/>
              <a:t>myfunc</a:t>
            </a:r>
            <a:r>
              <a:rPr lang="en-US" dirty="0" smtClean="0"/>
              <a:t>(12.2);</a:t>
            </a:r>
          </a:p>
          <a:p>
            <a:r>
              <a:rPr lang="en-US" dirty="0" smtClean="0"/>
              <a:t>return 0;</a:t>
            </a:r>
          </a:p>
          <a:p>
            <a:r>
              <a:rPr lang="en-US" dirty="0" smtClean="0"/>
              <a:t>}</a:t>
            </a:r>
            <a:endParaRPr lang="en-US" dirty="0"/>
          </a:p>
        </p:txBody>
      </p:sp>
      <p:sp>
        <p:nvSpPr>
          <p:cNvPr id="6" name="Rectangle 5"/>
          <p:cNvSpPr/>
          <p:nvPr/>
        </p:nvSpPr>
        <p:spPr>
          <a:xfrm>
            <a:off x="228600" y="1447800"/>
            <a:ext cx="8686800" cy="369332"/>
          </a:xfrm>
          <a:prstGeom prst="rect">
            <a:avLst/>
          </a:prstGeom>
        </p:spPr>
        <p:txBody>
          <a:bodyPr wrap="square">
            <a:spAutoFit/>
          </a:bodyPr>
          <a:lstStyle/>
          <a:p>
            <a:pPr algn="just"/>
            <a:r>
              <a:rPr lang="en-US" dirty="0" smtClean="0"/>
              <a:t>Consider the overloaded functions in the following example program.</a:t>
            </a:r>
          </a:p>
        </p:txBody>
      </p:sp>
      <p:sp>
        <p:nvSpPr>
          <p:cNvPr id="7" name="Rectangle 6"/>
          <p:cNvSpPr/>
          <p:nvPr/>
        </p:nvSpPr>
        <p:spPr>
          <a:xfrm>
            <a:off x="4267200" y="4267200"/>
            <a:ext cx="4648200" cy="923330"/>
          </a:xfrm>
          <a:prstGeom prst="rect">
            <a:avLst/>
          </a:prstGeom>
        </p:spPr>
        <p:txBody>
          <a:bodyPr wrap="square">
            <a:spAutoFit/>
          </a:bodyPr>
          <a:lstStyle/>
          <a:p>
            <a:r>
              <a:rPr lang="en-US" dirty="0" smtClean="0"/>
              <a:t>These functions could not be replaced by</a:t>
            </a:r>
          </a:p>
          <a:p>
            <a:r>
              <a:rPr lang="en-US" dirty="0" smtClean="0"/>
              <a:t>a generic function because they do not do the same thing.</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Classes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sz="2000" dirty="0" smtClean="0"/>
              <a:t>Like function templates, you can also create class templates for generic class operations.</a:t>
            </a:r>
          </a:p>
          <a:p>
            <a:endParaRPr lang="en-US" sz="2000" dirty="0" smtClean="0"/>
          </a:p>
          <a:p>
            <a:r>
              <a:rPr lang="en-US" sz="2000" dirty="0" smtClean="0"/>
              <a:t>Sometimes, you need a class implementation that is same for all classes, only the data types used are different.</a:t>
            </a:r>
          </a:p>
          <a:p>
            <a:endParaRPr lang="en-US" sz="2000" dirty="0" smtClean="0"/>
          </a:p>
          <a:p>
            <a:r>
              <a:rPr lang="en-US" sz="2000" dirty="0" smtClean="0"/>
              <a:t>Normally, you would need to create a different class for each data type OR create different member variables and functions within a single class.</a:t>
            </a:r>
          </a:p>
          <a:p>
            <a:endParaRPr lang="en-US" sz="2000" dirty="0" smtClean="0"/>
          </a:p>
          <a:p>
            <a:r>
              <a:rPr lang="en-US" sz="2000" dirty="0" smtClean="0"/>
              <a:t>This will unnecessarily bloat your code base and will be hard to maintain, as a change is one class/function should be performed on all classes/functions.</a:t>
            </a:r>
          </a:p>
          <a:p>
            <a:endParaRPr lang="en-US" sz="2000" dirty="0" smtClean="0"/>
          </a:p>
          <a:p>
            <a:r>
              <a:rPr lang="en-US" sz="2000" dirty="0" smtClean="0"/>
              <a:t>However, class templates make it easy to reuse the same code for all data types.</a:t>
            </a:r>
          </a:p>
          <a:p>
            <a:pPr>
              <a:buNone/>
            </a:pP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066800"/>
          </a:xfrm>
        </p:spPr>
        <p:txBody>
          <a:bodyPr>
            <a:normAutofit fontScale="90000"/>
          </a:bodyPr>
          <a:lstStyle/>
          <a:p>
            <a:r>
              <a:rPr lang="en-US" b="1" dirty="0" smtClean="0"/>
              <a:t/>
            </a:r>
            <a:br>
              <a:rPr lang="en-US" b="1" dirty="0" smtClean="0"/>
            </a:br>
            <a:r>
              <a:rPr lang="en-US" b="1" dirty="0" smtClean="0"/>
              <a:t>How to declare a class template?</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dirty="0" smtClean="0"/>
              <a:t>The general form of a generic class declaration is shown here:</a:t>
            </a:r>
          </a:p>
          <a:p>
            <a:pPr lvl="2"/>
            <a:r>
              <a:rPr lang="en-US" dirty="0" smtClean="0"/>
              <a:t>template &lt;class </a:t>
            </a:r>
            <a:r>
              <a:rPr lang="en-US" dirty="0" err="1" smtClean="0"/>
              <a:t>Ttype</a:t>
            </a:r>
            <a:r>
              <a:rPr lang="en-US" dirty="0" smtClean="0"/>
              <a:t>&gt; class </a:t>
            </a:r>
            <a:r>
              <a:rPr lang="en-US" dirty="0" err="1" smtClean="0"/>
              <a:t>class</a:t>
            </a:r>
            <a:r>
              <a:rPr lang="en-US" dirty="0" smtClean="0"/>
              <a:t>-name</a:t>
            </a:r>
          </a:p>
          <a:p>
            <a:pPr lvl="2"/>
            <a:r>
              <a:rPr lang="en-US" dirty="0" smtClean="0"/>
              <a:t> {</a:t>
            </a:r>
          </a:p>
          <a:p>
            <a:pPr>
              <a:buNone/>
            </a:pPr>
            <a:r>
              <a:rPr lang="en-US" dirty="0" smtClean="0"/>
              <a:t>			.</a:t>
            </a:r>
          </a:p>
          <a:p>
            <a:pPr>
              <a:buNone/>
            </a:pPr>
            <a:r>
              <a:rPr lang="en-US" dirty="0" smtClean="0"/>
              <a:t>	        </a:t>
            </a:r>
            <a:r>
              <a:rPr lang="en-US" sz="2000" dirty="0" smtClean="0"/>
              <a:t>}</a:t>
            </a:r>
          </a:p>
          <a:p>
            <a:pPr algn="just"/>
            <a:r>
              <a:rPr lang="en-US" dirty="0" smtClean="0"/>
              <a:t>Here, </a:t>
            </a:r>
            <a:r>
              <a:rPr lang="en-US" dirty="0" err="1" smtClean="0"/>
              <a:t>Ttype</a:t>
            </a:r>
            <a:r>
              <a:rPr lang="en-US" dirty="0" smtClean="0"/>
              <a:t> is the placeholder type name, which will be specified when a class is instantiated.</a:t>
            </a:r>
          </a:p>
          <a:p>
            <a:pPr algn="just"/>
            <a:r>
              <a:rPr lang="en-US" dirty="0" smtClean="0"/>
              <a:t> If necessary, you can define more than one generic data type using a comma-separated list.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ormAutofit fontScale="90000"/>
          </a:bodyPr>
          <a:lstStyle/>
          <a:p>
            <a:r>
              <a:rPr lang="en-US" b="1" dirty="0" smtClean="0"/>
              <a:t>How to create a class template object?</a:t>
            </a:r>
            <a:br>
              <a:rPr lang="en-US" b="1" dirty="0" smtClean="0"/>
            </a:br>
            <a:endParaRPr lang="en-US" dirty="0"/>
          </a:p>
        </p:txBody>
      </p:sp>
      <p:sp>
        <p:nvSpPr>
          <p:cNvPr id="3" name="Content Placeholder 2"/>
          <p:cNvSpPr>
            <a:spLocks noGrp="1"/>
          </p:cNvSpPr>
          <p:nvPr>
            <p:ph sz="quarter" idx="1"/>
          </p:nvPr>
        </p:nvSpPr>
        <p:spPr/>
        <p:txBody>
          <a:bodyPr>
            <a:normAutofit/>
          </a:bodyPr>
          <a:lstStyle/>
          <a:p>
            <a:pPr algn="just"/>
            <a:r>
              <a:rPr lang="en-US" sz="2400" dirty="0" smtClean="0"/>
              <a:t>Once you have created a generic class, you create a specific instance of that class using the following general form:</a:t>
            </a:r>
          </a:p>
          <a:p>
            <a:pPr algn="just"/>
            <a:r>
              <a:rPr lang="en-US" sz="2400" dirty="0" smtClean="0"/>
              <a:t>class-name &lt;type&gt; ob;</a:t>
            </a:r>
          </a:p>
          <a:p>
            <a:pPr algn="just"/>
            <a:r>
              <a:rPr lang="en-US" sz="2400" dirty="0" smtClean="0"/>
              <a:t>Here, type is the type name of the data that the class will be operating upon. </a:t>
            </a:r>
          </a:p>
          <a:p>
            <a:pPr algn="just"/>
            <a:r>
              <a:rPr lang="en-US" sz="2400" dirty="0" smtClean="0"/>
              <a:t>Member functions of a generic class are themselves automatically generic.</a:t>
            </a: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685800" y="609599"/>
            <a:ext cx="4038600" cy="570155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609600" y="533400"/>
            <a:ext cx="4038600" cy="589976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
          </p:nvPr>
        </p:nvSpPr>
        <p:spPr/>
        <p:txBody>
          <a:bodyPr/>
          <a:lstStyle/>
          <a:p>
            <a:r>
              <a:rPr lang="en-US" dirty="0" smtClean="0"/>
              <a:t> </a:t>
            </a:r>
            <a:endParaRPr lang="en-US" dirty="0"/>
          </a:p>
        </p:txBody>
      </p:sp>
      <p:sp>
        <p:nvSpPr>
          <p:cNvPr id="4" name="Rectangle 3"/>
          <p:cNvSpPr/>
          <p:nvPr/>
        </p:nvSpPr>
        <p:spPr>
          <a:xfrm>
            <a:off x="914400" y="152400"/>
            <a:ext cx="6096000" cy="6740307"/>
          </a:xfrm>
          <a:prstGeom prst="rect">
            <a:avLst/>
          </a:prstGeom>
        </p:spPr>
        <p:txBody>
          <a:bodyPr wrap="square">
            <a:spAutoFit/>
          </a:bodyPr>
          <a:lstStyle/>
          <a:p>
            <a:r>
              <a:rPr lang="en-US" dirty="0" smtClean="0"/>
              <a:t>#include &lt;</a:t>
            </a:r>
            <a:r>
              <a:rPr lang="en-US" dirty="0" err="1" smtClean="0"/>
              <a:t>iostream</a:t>
            </a:r>
            <a:r>
              <a:rPr lang="en-US" dirty="0" smtClean="0"/>
              <a:t>&gt;</a:t>
            </a:r>
          </a:p>
          <a:p>
            <a:r>
              <a:rPr lang="en-US" dirty="0" smtClean="0"/>
              <a:t>using namespace std</a:t>
            </a:r>
            <a:r>
              <a:rPr lang="en-US" dirty="0" smtClean="0"/>
              <a:t>;</a:t>
            </a:r>
            <a:endParaRPr lang="en-US" dirty="0" smtClean="0"/>
          </a:p>
          <a:p>
            <a:r>
              <a:rPr lang="en-US" dirty="0" err="1" smtClean="0"/>
              <a:t>int</a:t>
            </a:r>
            <a:r>
              <a:rPr lang="en-US" dirty="0" smtClean="0"/>
              <a:t> add(</a:t>
            </a:r>
            <a:r>
              <a:rPr lang="en-US" dirty="0" err="1" smtClean="0"/>
              <a:t>int</a:t>
            </a:r>
            <a:r>
              <a:rPr lang="en-US" dirty="0" smtClean="0"/>
              <a:t> a, </a:t>
            </a:r>
            <a:r>
              <a:rPr lang="en-US" dirty="0" err="1" smtClean="0"/>
              <a:t>int</a:t>
            </a:r>
            <a:r>
              <a:rPr lang="en-US" dirty="0" smtClean="0"/>
              <a:t> b)</a:t>
            </a:r>
          </a:p>
          <a:p>
            <a:r>
              <a:rPr lang="en-US" dirty="0" smtClean="0"/>
              <a:t>{</a:t>
            </a:r>
          </a:p>
          <a:p>
            <a:r>
              <a:rPr lang="en-US" dirty="0" smtClean="0"/>
              <a:t>    </a:t>
            </a:r>
            <a:r>
              <a:rPr lang="en-US" dirty="0" err="1" smtClean="0"/>
              <a:t>int</a:t>
            </a:r>
            <a:r>
              <a:rPr lang="en-US" dirty="0" smtClean="0"/>
              <a:t> c;</a:t>
            </a:r>
          </a:p>
          <a:p>
            <a:r>
              <a:rPr lang="en-US" dirty="0" smtClean="0"/>
              <a:t>    c=</a:t>
            </a:r>
            <a:r>
              <a:rPr lang="en-US" dirty="0" err="1" smtClean="0"/>
              <a:t>a+b</a:t>
            </a:r>
            <a:r>
              <a:rPr lang="en-US" dirty="0" smtClean="0"/>
              <a:t>;</a:t>
            </a:r>
          </a:p>
          <a:p>
            <a:r>
              <a:rPr lang="en-US" dirty="0" smtClean="0"/>
              <a:t>    return c;</a:t>
            </a:r>
          </a:p>
          <a:p>
            <a:r>
              <a:rPr lang="en-US" dirty="0" smtClean="0"/>
              <a:t>}</a:t>
            </a:r>
          </a:p>
          <a:p>
            <a:r>
              <a:rPr lang="en-US" dirty="0" smtClean="0"/>
              <a:t>float </a:t>
            </a:r>
            <a:r>
              <a:rPr lang="en-US" dirty="0" smtClean="0"/>
              <a:t>add(float a, float b)</a:t>
            </a:r>
          </a:p>
          <a:p>
            <a:r>
              <a:rPr lang="en-US" dirty="0" smtClean="0"/>
              <a:t>{</a:t>
            </a:r>
          </a:p>
          <a:p>
            <a:r>
              <a:rPr lang="en-US" dirty="0" smtClean="0"/>
              <a:t>    float c;</a:t>
            </a:r>
          </a:p>
          <a:p>
            <a:r>
              <a:rPr lang="en-US" dirty="0" smtClean="0"/>
              <a:t>    c=</a:t>
            </a:r>
            <a:r>
              <a:rPr lang="en-US" dirty="0" err="1" smtClean="0"/>
              <a:t>a+b</a:t>
            </a:r>
            <a:r>
              <a:rPr lang="en-US" dirty="0" smtClean="0"/>
              <a:t>;</a:t>
            </a:r>
          </a:p>
          <a:p>
            <a:r>
              <a:rPr lang="en-US" dirty="0" smtClean="0"/>
              <a:t>    return c;</a:t>
            </a:r>
          </a:p>
          <a:p>
            <a:r>
              <a:rPr lang="en-US" dirty="0" smtClean="0"/>
              <a:t>}</a:t>
            </a:r>
            <a:endParaRPr lang="en-US" dirty="0" smtClean="0"/>
          </a:p>
          <a:p>
            <a:r>
              <a:rPr lang="en-US" dirty="0" err="1" smtClean="0"/>
              <a:t>int</a:t>
            </a:r>
            <a:r>
              <a:rPr lang="en-US" dirty="0" smtClean="0"/>
              <a:t> main()</a:t>
            </a:r>
          </a:p>
          <a:p>
            <a:r>
              <a:rPr lang="en-US" dirty="0" smtClean="0"/>
              <a:t>{</a:t>
            </a:r>
          </a:p>
          <a:p>
            <a:r>
              <a:rPr lang="en-US" dirty="0" smtClean="0"/>
              <a:t>  </a:t>
            </a:r>
            <a:r>
              <a:rPr lang="en-US" dirty="0" err="1" smtClean="0"/>
              <a:t>int</a:t>
            </a:r>
            <a:r>
              <a:rPr lang="en-US" dirty="0" smtClean="0"/>
              <a:t> </a:t>
            </a:r>
            <a:r>
              <a:rPr lang="en-US" dirty="0" err="1" smtClean="0"/>
              <a:t>i</a:t>
            </a:r>
            <a:r>
              <a:rPr lang="en-US" dirty="0" smtClean="0"/>
              <a:t> =2;</a:t>
            </a:r>
          </a:p>
          <a:p>
            <a:r>
              <a:rPr lang="en-US" dirty="0" smtClean="0"/>
              <a:t>  </a:t>
            </a:r>
            <a:r>
              <a:rPr lang="en-US" dirty="0" err="1" smtClean="0"/>
              <a:t>int</a:t>
            </a:r>
            <a:r>
              <a:rPr lang="en-US" dirty="0" smtClean="0"/>
              <a:t> j =3;</a:t>
            </a:r>
          </a:p>
          <a:p>
            <a:r>
              <a:rPr lang="en-US" dirty="0" smtClean="0"/>
              <a:t>  float m = 2.3;</a:t>
            </a:r>
          </a:p>
          <a:p>
            <a:r>
              <a:rPr lang="en-US" dirty="0" smtClean="0"/>
              <a:t>  float n = 1.2;</a:t>
            </a:r>
          </a:p>
          <a:p>
            <a:r>
              <a:rPr lang="en-US" dirty="0" smtClean="0"/>
              <a:t>  </a:t>
            </a:r>
            <a:r>
              <a:rPr lang="en-US" dirty="0" err="1" smtClean="0"/>
              <a:t>cout</a:t>
            </a:r>
            <a:r>
              <a:rPr lang="en-US" dirty="0" smtClean="0"/>
              <a:t>&lt;&lt;"Addition of </a:t>
            </a:r>
            <a:r>
              <a:rPr lang="en-US" dirty="0" err="1" smtClean="0"/>
              <a:t>i</a:t>
            </a:r>
            <a:r>
              <a:rPr lang="en-US" dirty="0" smtClean="0"/>
              <a:t> and j is :"&lt;&lt;add(</a:t>
            </a:r>
            <a:r>
              <a:rPr lang="en-US" dirty="0" err="1" smtClean="0"/>
              <a:t>i,j</a:t>
            </a:r>
            <a:r>
              <a:rPr lang="en-US" dirty="0" smtClean="0"/>
              <a:t>);</a:t>
            </a:r>
          </a:p>
          <a:p>
            <a:r>
              <a:rPr lang="en-US" dirty="0" smtClean="0"/>
              <a:t>  </a:t>
            </a:r>
            <a:r>
              <a:rPr lang="en-US" dirty="0" err="1" smtClean="0"/>
              <a:t>cout</a:t>
            </a:r>
            <a:r>
              <a:rPr lang="en-US" dirty="0" smtClean="0"/>
              <a:t>&lt;&lt;'\n';</a:t>
            </a:r>
          </a:p>
          <a:p>
            <a:r>
              <a:rPr lang="en-US" dirty="0" smtClean="0"/>
              <a:t>  </a:t>
            </a:r>
            <a:r>
              <a:rPr lang="en-US" dirty="0" err="1" smtClean="0"/>
              <a:t>cout</a:t>
            </a:r>
            <a:r>
              <a:rPr lang="en-US" dirty="0" smtClean="0"/>
              <a:t>&lt;&lt;"Addition of m and n is :"&lt;&lt;add(</a:t>
            </a:r>
            <a:r>
              <a:rPr lang="en-US" dirty="0" err="1" smtClean="0"/>
              <a:t>m,n</a:t>
            </a:r>
            <a:r>
              <a:rPr lang="en-US" dirty="0" smtClean="0"/>
              <a:t>);</a:t>
            </a:r>
          </a:p>
          <a:p>
            <a:r>
              <a:rPr lang="en-US" dirty="0" smtClean="0"/>
              <a:t>  return </a:t>
            </a:r>
            <a:r>
              <a:rPr lang="en-US" smtClean="0"/>
              <a:t>0</a:t>
            </a:r>
            <a:r>
              <a:rPr lang="en-US" smtClean="0"/>
              <a: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
          </p:nvPr>
        </p:nvSpPr>
        <p:spPr/>
        <p:txBody>
          <a:bodyPr/>
          <a:lstStyle/>
          <a:p>
            <a:pPr>
              <a:buNone/>
            </a:pPr>
            <a:r>
              <a:rPr lang="en-US" dirty="0" smtClean="0"/>
              <a:t> </a:t>
            </a:r>
            <a:endParaRPr lang="en-US" dirty="0"/>
          </a:p>
        </p:txBody>
      </p:sp>
      <p:sp>
        <p:nvSpPr>
          <p:cNvPr id="7" name="Rectangle 6"/>
          <p:cNvSpPr/>
          <p:nvPr/>
        </p:nvSpPr>
        <p:spPr>
          <a:xfrm>
            <a:off x="228600" y="1524000"/>
            <a:ext cx="4572000" cy="3293209"/>
          </a:xfrm>
          <a:prstGeom prst="rect">
            <a:avLst/>
          </a:prstGeom>
        </p:spPr>
        <p:txBody>
          <a:bodyPr>
            <a:spAutoFit/>
          </a:bodyPr>
          <a:lstStyle/>
          <a:p>
            <a:r>
              <a:rPr lang="en-US" sz="1600" dirty="0" smtClean="0"/>
              <a:t>#include &lt;</a:t>
            </a:r>
            <a:r>
              <a:rPr lang="en-US" sz="1600" dirty="0" err="1" smtClean="0"/>
              <a:t>iostream</a:t>
            </a:r>
            <a:r>
              <a:rPr lang="en-US" sz="1600" dirty="0" smtClean="0"/>
              <a:t>&gt;</a:t>
            </a:r>
          </a:p>
          <a:p>
            <a:r>
              <a:rPr lang="en-US" sz="1600" dirty="0" smtClean="0"/>
              <a:t>using namespace std;</a:t>
            </a:r>
          </a:p>
          <a:p>
            <a:r>
              <a:rPr lang="en-US" sz="1600" dirty="0" smtClean="0"/>
              <a:t>template &lt;class T&gt;</a:t>
            </a:r>
          </a:p>
          <a:p>
            <a:r>
              <a:rPr lang="en-US" sz="1600" dirty="0" smtClean="0"/>
              <a:t>class Calculator</a:t>
            </a:r>
          </a:p>
          <a:p>
            <a:r>
              <a:rPr lang="en-US" sz="1600" dirty="0" smtClean="0"/>
              <a:t>{</a:t>
            </a:r>
          </a:p>
          <a:p>
            <a:r>
              <a:rPr lang="en-US" sz="1600" dirty="0" smtClean="0"/>
              <a:t>private:</a:t>
            </a:r>
          </a:p>
          <a:p>
            <a:r>
              <a:rPr lang="en-US" sz="1600" dirty="0" smtClean="0"/>
              <a:t>	T num1, num2;</a:t>
            </a:r>
          </a:p>
          <a:p>
            <a:r>
              <a:rPr lang="en-US" sz="1600" dirty="0" smtClean="0"/>
              <a:t>public:</a:t>
            </a:r>
          </a:p>
          <a:p>
            <a:r>
              <a:rPr lang="en-US" sz="1600" dirty="0" smtClean="0"/>
              <a:t>	Calculator(T n1, T n2)</a:t>
            </a:r>
          </a:p>
          <a:p>
            <a:r>
              <a:rPr lang="en-US" sz="1600" dirty="0" smtClean="0"/>
              <a:t>	{</a:t>
            </a:r>
          </a:p>
          <a:p>
            <a:r>
              <a:rPr lang="en-US" sz="1600" dirty="0" smtClean="0"/>
              <a:t>		num1 = n1;</a:t>
            </a:r>
          </a:p>
          <a:p>
            <a:r>
              <a:rPr lang="en-US" sz="1600" dirty="0" smtClean="0"/>
              <a:t>		num2 = n2;</a:t>
            </a:r>
          </a:p>
          <a:p>
            <a:r>
              <a:rPr lang="en-US" sz="1600" dirty="0" smtClean="0"/>
              <a:t>	}</a:t>
            </a:r>
            <a:endParaRPr lang="en-US" sz="1600" dirty="0"/>
          </a:p>
        </p:txBody>
      </p:sp>
      <p:sp>
        <p:nvSpPr>
          <p:cNvPr id="8" name="Rectangle 7"/>
          <p:cNvSpPr/>
          <p:nvPr/>
        </p:nvSpPr>
        <p:spPr>
          <a:xfrm>
            <a:off x="3657600" y="1600200"/>
            <a:ext cx="5638800" cy="4278094"/>
          </a:xfrm>
          <a:prstGeom prst="rect">
            <a:avLst/>
          </a:prstGeom>
        </p:spPr>
        <p:txBody>
          <a:bodyPr wrap="square">
            <a:spAutoFit/>
          </a:bodyPr>
          <a:lstStyle/>
          <a:p>
            <a:r>
              <a:rPr lang="en-US" sz="1600" dirty="0" smtClean="0"/>
              <a:t>void </a:t>
            </a:r>
            <a:r>
              <a:rPr lang="en-US" sz="1600" dirty="0" err="1" smtClean="0"/>
              <a:t>displayResult</a:t>
            </a:r>
            <a:r>
              <a:rPr lang="en-US" sz="1600" dirty="0" smtClean="0"/>
              <a:t>()</a:t>
            </a:r>
          </a:p>
          <a:p>
            <a:r>
              <a:rPr lang="en-US" sz="1600" dirty="0" smtClean="0"/>
              <a:t>	{</a:t>
            </a:r>
          </a:p>
          <a:p>
            <a:r>
              <a:rPr lang="en-US" sz="1600" dirty="0" err="1" smtClean="0"/>
              <a:t>cout</a:t>
            </a:r>
            <a:r>
              <a:rPr lang="en-US" sz="1600" dirty="0" smtClean="0"/>
              <a:t> &lt;&lt; "Numbers are: " &lt;&lt; num1 &lt;&lt; " and " &lt;&lt; num2 &lt;&lt; "." &lt;&lt; </a:t>
            </a:r>
            <a:r>
              <a:rPr lang="en-US" sz="1600" dirty="0" err="1" smtClean="0"/>
              <a:t>endl</a:t>
            </a:r>
            <a:r>
              <a:rPr lang="en-US" sz="1600" dirty="0" smtClean="0"/>
              <a:t>;</a:t>
            </a:r>
          </a:p>
          <a:p>
            <a:r>
              <a:rPr lang="en-US" sz="1600" dirty="0" err="1" smtClean="0"/>
              <a:t>cout</a:t>
            </a:r>
            <a:r>
              <a:rPr lang="en-US" sz="1600" dirty="0" smtClean="0"/>
              <a:t> &lt;&lt; "Addition is: " &lt;&lt; add() &lt;&lt; </a:t>
            </a:r>
            <a:r>
              <a:rPr lang="en-US" sz="1600" dirty="0" err="1" smtClean="0"/>
              <a:t>endl</a:t>
            </a:r>
            <a:r>
              <a:rPr lang="en-US" sz="1600" dirty="0" smtClean="0"/>
              <a:t>;</a:t>
            </a:r>
          </a:p>
          <a:p>
            <a:r>
              <a:rPr lang="en-US" sz="1600" dirty="0" err="1" smtClean="0"/>
              <a:t>cout</a:t>
            </a:r>
            <a:r>
              <a:rPr lang="en-US" sz="1600" dirty="0" smtClean="0"/>
              <a:t> &lt;&lt; "Subtraction is: " &lt;&lt; subtract() &lt;&lt; </a:t>
            </a:r>
            <a:r>
              <a:rPr lang="en-US" sz="1600" dirty="0" err="1" smtClean="0"/>
              <a:t>endl</a:t>
            </a:r>
            <a:r>
              <a:rPr lang="en-US" sz="1600" dirty="0" smtClean="0"/>
              <a:t>;</a:t>
            </a:r>
          </a:p>
          <a:p>
            <a:r>
              <a:rPr lang="en-US" sz="1600" dirty="0" err="1" smtClean="0"/>
              <a:t>cout</a:t>
            </a:r>
            <a:r>
              <a:rPr lang="en-US" sz="1600" dirty="0" smtClean="0"/>
              <a:t> &lt;&lt; "Product is: " &lt;&lt; multiply() &lt;&lt; </a:t>
            </a:r>
            <a:r>
              <a:rPr lang="en-US" sz="1600" dirty="0" err="1" smtClean="0"/>
              <a:t>endl</a:t>
            </a:r>
            <a:r>
              <a:rPr lang="en-US" sz="1600" dirty="0" smtClean="0"/>
              <a:t>;</a:t>
            </a:r>
          </a:p>
          <a:p>
            <a:r>
              <a:rPr lang="en-US" sz="1600" dirty="0" err="1" smtClean="0"/>
              <a:t>cout</a:t>
            </a:r>
            <a:r>
              <a:rPr lang="en-US" sz="1600" dirty="0" smtClean="0"/>
              <a:t> &lt;&lt; "Division is: " &lt;&lt; divide() &lt;&lt; </a:t>
            </a:r>
            <a:r>
              <a:rPr lang="en-US" sz="1600" dirty="0" err="1" smtClean="0"/>
              <a:t>endl</a:t>
            </a:r>
            <a:r>
              <a:rPr lang="en-US" sz="1600" dirty="0" smtClean="0"/>
              <a:t>;</a:t>
            </a:r>
          </a:p>
          <a:p>
            <a:r>
              <a:rPr lang="en-US" sz="1600" dirty="0" smtClean="0"/>
              <a:t>	}</a:t>
            </a:r>
          </a:p>
          <a:p>
            <a:r>
              <a:rPr lang="en-US" sz="1600" dirty="0" smtClean="0"/>
              <a:t>	T add() { return num1 + num2; }</a:t>
            </a:r>
          </a:p>
          <a:p>
            <a:endParaRPr lang="en-US" sz="1600" dirty="0" smtClean="0"/>
          </a:p>
          <a:p>
            <a:r>
              <a:rPr lang="en-US" sz="1600" dirty="0" smtClean="0"/>
              <a:t>	T subtract() { return num1 - num2; }</a:t>
            </a:r>
          </a:p>
          <a:p>
            <a:endParaRPr lang="en-US" sz="1600" dirty="0" smtClean="0"/>
          </a:p>
          <a:p>
            <a:r>
              <a:rPr lang="en-US" sz="1600" dirty="0" smtClean="0"/>
              <a:t>	T multiply() { return num1 * num2; }</a:t>
            </a:r>
          </a:p>
          <a:p>
            <a:endParaRPr lang="en-US" sz="1600" dirty="0" smtClean="0"/>
          </a:p>
          <a:p>
            <a:r>
              <a:rPr lang="en-US" sz="1600" dirty="0" smtClean="0"/>
              <a:t>	T divide() { return num1 / num2; }</a:t>
            </a:r>
          </a:p>
          <a:p>
            <a:r>
              <a:rPr lang="en-US" sz="1600" dirty="0" smtClean="0"/>
              <a:t>};</a:t>
            </a:r>
            <a:endParaRPr 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
          </p:nvPr>
        </p:nvSpPr>
        <p:spPr/>
        <p:txBody>
          <a:bodyPr/>
          <a:lstStyle/>
          <a:p>
            <a:pPr>
              <a:buNone/>
            </a:pPr>
            <a:r>
              <a:rPr lang="en-US" dirty="0" smtClean="0"/>
              <a:t> </a:t>
            </a:r>
            <a:endParaRPr lang="en-US" dirty="0"/>
          </a:p>
        </p:txBody>
      </p:sp>
      <p:sp>
        <p:nvSpPr>
          <p:cNvPr id="4" name="Rectangle 3"/>
          <p:cNvSpPr/>
          <p:nvPr/>
        </p:nvSpPr>
        <p:spPr>
          <a:xfrm>
            <a:off x="228600" y="1600200"/>
            <a:ext cx="4572000" cy="3970318"/>
          </a:xfrm>
          <a:prstGeom prst="rect">
            <a:avLst/>
          </a:prstGeom>
        </p:spPr>
        <p:txBody>
          <a:bodyPr>
            <a:spAutoFit/>
          </a:bodyPr>
          <a:lstStyle/>
          <a:p>
            <a:r>
              <a:rPr lang="en-US" dirty="0" err="1" smtClean="0"/>
              <a:t>int</a:t>
            </a:r>
            <a:r>
              <a:rPr lang="en-US" dirty="0" smtClean="0"/>
              <a:t> main()</a:t>
            </a:r>
          </a:p>
          <a:p>
            <a:r>
              <a:rPr lang="en-US" dirty="0" smtClean="0"/>
              <a:t>{</a:t>
            </a:r>
          </a:p>
          <a:p>
            <a:r>
              <a:rPr lang="en-US" dirty="0" smtClean="0"/>
              <a:t>	Calculator&lt;</a:t>
            </a:r>
            <a:r>
              <a:rPr lang="en-US" dirty="0" err="1" smtClean="0"/>
              <a:t>int</a:t>
            </a:r>
            <a:r>
              <a:rPr lang="en-US" dirty="0" smtClean="0"/>
              <a:t>&gt; </a:t>
            </a:r>
            <a:r>
              <a:rPr lang="en-US" dirty="0" err="1" smtClean="0"/>
              <a:t>intCalc</a:t>
            </a:r>
            <a:r>
              <a:rPr lang="en-US" dirty="0" smtClean="0"/>
              <a:t>(2, 1);</a:t>
            </a:r>
          </a:p>
          <a:p>
            <a:r>
              <a:rPr lang="en-US" dirty="0" smtClean="0"/>
              <a:t>	Calculator&lt;float&gt; </a:t>
            </a:r>
            <a:r>
              <a:rPr lang="en-US" dirty="0" err="1" smtClean="0"/>
              <a:t>floatCalc</a:t>
            </a:r>
            <a:r>
              <a:rPr lang="en-US" dirty="0" smtClean="0"/>
              <a:t>(2.4, 1.2);</a:t>
            </a:r>
          </a:p>
          <a:p>
            <a:endParaRPr lang="en-US" dirty="0" smtClean="0"/>
          </a:p>
          <a:p>
            <a:r>
              <a:rPr lang="en-US" dirty="0" smtClean="0"/>
              <a:t>	</a:t>
            </a:r>
            <a:r>
              <a:rPr lang="en-US" dirty="0" err="1" smtClean="0"/>
              <a:t>cout</a:t>
            </a:r>
            <a:r>
              <a:rPr lang="en-US" dirty="0" smtClean="0"/>
              <a:t> &lt;&lt; "</a:t>
            </a:r>
            <a:r>
              <a:rPr lang="en-US" dirty="0" err="1" smtClean="0"/>
              <a:t>Int</a:t>
            </a:r>
            <a:r>
              <a:rPr lang="en-US" dirty="0" smtClean="0"/>
              <a:t> results:" &lt;&lt; </a:t>
            </a:r>
            <a:r>
              <a:rPr lang="en-US" dirty="0" err="1" smtClean="0"/>
              <a:t>endl</a:t>
            </a:r>
            <a:r>
              <a:rPr lang="en-US" dirty="0" smtClean="0"/>
              <a:t>;</a:t>
            </a:r>
          </a:p>
          <a:p>
            <a:r>
              <a:rPr lang="en-US" dirty="0" smtClean="0"/>
              <a:t>	</a:t>
            </a:r>
            <a:r>
              <a:rPr lang="en-US" dirty="0" err="1" smtClean="0"/>
              <a:t>intCalc.displayResult</a:t>
            </a:r>
            <a:r>
              <a:rPr lang="en-US" dirty="0" smtClean="0"/>
              <a:t>();</a:t>
            </a:r>
          </a:p>
          <a:p>
            <a:endParaRPr lang="en-US" dirty="0" smtClean="0"/>
          </a:p>
          <a:p>
            <a:r>
              <a:rPr lang="en-US" dirty="0" smtClean="0"/>
              <a:t>	</a:t>
            </a:r>
            <a:r>
              <a:rPr lang="en-US" dirty="0" err="1" smtClean="0"/>
              <a:t>cout</a:t>
            </a:r>
            <a:r>
              <a:rPr lang="en-US" dirty="0" smtClean="0"/>
              <a:t> &lt;&lt; </a:t>
            </a:r>
            <a:r>
              <a:rPr lang="en-US" dirty="0" err="1" smtClean="0"/>
              <a:t>endl</a:t>
            </a:r>
            <a:r>
              <a:rPr lang="en-US" dirty="0" smtClean="0"/>
              <a:t> &lt;&lt; "Float results:" &lt;&lt; </a:t>
            </a:r>
            <a:r>
              <a:rPr lang="en-US" dirty="0" err="1" smtClean="0"/>
              <a:t>endl</a:t>
            </a:r>
            <a:r>
              <a:rPr lang="en-US" dirty="0" smtClean="0"/>
              <a:t>;</a:t>
            </a:r>
          </a:p>
          <a:p>
            <a:r>
              <a:rPr lang="en-US" dirty="0" smtClean="0"/>
              <a:t>	</a:t>
            </a:r>
            <a:r>
              <a:rPr lang="en-US" dirty="0" err="1" smtClean="0"/>
              <a:t>floatCalc.displayResult</a:t>
            </a:r>
            <a:r>
              <a:rPr lang="en-US" dirty="0" smtClean="0"/>
              <a:t>();</a:t>
            </a:r>
          </a:p>
          <a:p>
            <a:endParaRPr lang="en-US" dirty="0" smtClean="0"/>
          </a:p>
          <a:p>
            <a:r>
              <a:rPr lang="en-US" dirty="0" smtClean="0"/>
              <a:t>	return 0;</a:t>
            </a:r>
          </a:p>
          <a:p>
            <a:r>
              <a:rPr lang="en-US" dirty="0" smtClean="0"/>
              <a:t>}</a:t>
            </a:r>
            <a:endParaRPr lang="en-US" dirty="0"/>
          </a:p>
        </p:txBody>
      </p:sp>
      <p:pic>
        <p:nvPicPr>
          <p:cNvPr id="30722" name="Picture 2"/>
          <p:cNvPicPr>
            <a:picLocks noChangeAspect="1" noChangeArrowheads="1"/>
          </p:cNvPicPr>
          <p:nvPr/>
        </p:nvPicPr>
        <p:blipFill>
          <a:blip r:embed="rId2"/>
          <a:srcRect/>
          <a:stretch>
            <a:fillRect/>
          </a:stretch>
        </p:blipFill>
        <p:spPr bwMode="auto">
          <a:xfrm>
            <a:off x="5410199" y="2819400"/>
            <a:ext cx="3485285"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534400" cy="758952"/>
          </a:xfrm>
        </p:spPr>
        <p:txBody>
          <a:bodyPr>
            <a:normAutofit fontScale="90000"/>
          </a:bodyPr>
          <a:lstStyle/>
          <a:p>
            <a:r>
              <a:rPr lang="en-US" dirty="0" smtClean="0"/>
              <a:t>CLASS TEMPLATE WITH MULTIPLE PARAMETERS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We can use more than one generic data type in a class template, and each generic data type is separated by the comma.</a:t>
            </a:r>
          </a:p>
          <a:p>
            <a:r>
              <a:rPr lang="en-US" dirty="0" smtClean="0"/>
              <a:t>Syntax</a:t>
            </a:r>
          </a:p>
          <a:p>
            <a:pPr>
              <a:buNone/>
            </a:pPr>
            <a:r>
              <a:rPr lang="en-US" b="1" dirty="0" smtClean="0"/>
              <a:t>		template</a:t>
            </a:r>
            <a:r>
              <a:rPr lang="en-US" dirty="0" smtClean="0"/>
              <a:t>&lt;</a:t>
            </a:r>
            <a:r>
              <a:rPr lang="en-US" b="1" dirty="0" smtClean="0"/>
              <a:t>class</a:t>
            </a:r>
            <a:r>
              <a:rPr lang="en-US" dirty="0" smtClean="0"/>
              <a:t> T1, </a:t>
            </a:r>
            <a:r>
              <a:rPr lang="en-US" b="1" dirty="0" smtClean="0"/>
              <a:t>class</a:t>
            </a:r>
            <a:r>
              <a:rPr lang="en-US" dirty="0" smtClean="0"/>
              <a:t> T2, ......&gt;   </a:t>
            </a:r>
          </a:p>
          <a:p>
            <a:pPr>
              <a:buNone/>
            </a:pPr>
            <a:r>
              <a:rPr lang="en-US" b="1" dirty="0" smtClean="0"/>
              <a:t>		class</a:t>
            </a:r>
            <a:r>
              <a:rPr lang="en-US" dirty="0" smtClean="0"/>
              <a:t> </a:t>
            </a:r>
            <a:r>
              <a:rPr lang="en-US" dirty="0" err="1" smtClean="0"/>
              <a:t>class_name</a:t>
            </a:r>
            <a:r>
              <a:rPr lang="en-US" dirty="0" smtClean="0"/>
              <a:t>  </a:t>
            </a:r>
          </a:p>
          <a:p>
            <a:pPr>
              <a:buNone/>
            </a:pPr>
            <a:r>
              <a:rPr lang="en-US" dirty="0" smtClean="0"/>
              <a:t>		{  </a:t>
            </a:r>
          </a:p>
          <a:p>
            <a:pPr>
              <a:buNone/>
            </a:pPr>
            <a:r>
              <a:rPr lang="en-US" dirty="0" smtClean="0"/>
              <a:t>		   // Body of the class.  </a:t>
            </a:r>
          </a:p>
          <a:p>
            <a:pPr>
              <a:buNone/>
            </a:pPr>
            <a:r>
              <a:rPr lang="en-US" dirty="0" smtClean="0"/>
              <a:t>		}  </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a:buNone/>
            </a:pPr>
            <a:r>
              <a:rPr lang="en-US" dirty="0" smtClean="0"/>
              <a:t> </a:t>
            </a:r>
            <a:endParaRPr lang="en-US" dirty="0"/>
          </a:p>
        </p:txBody>
      </p:sp>
      <p:sp>
        <p:nvSpPr>
          <p:cNvPr id="4" name="Rectangle 3"/>
          <p:cNvSpPr/>
          <p:nvPr/>
        </p:nvSpPr>
        <p:spPr>
          <a:xfrm>
            <a:off x="228600" y="1600200"/>
            <a:ext cx="4572000" cy="4770537"/>
          </a:xfrm>
          <a:prstGeom prst="rect">
            <a:avLst/>
          </a:prstGeom>
        </p:spPr>
        <p:txBody>
          <a:bodyPr>
            <a:spAutoFit/>
          </a:bodyPr>
          <a:lstStyle/>
          <a:p>
            <a:r>
              <a:rPr lang="en-US" sz="1600" dirty="0" smtClean="0"/>
              <a:t>#include &lt;</a:t>
            </a:r>
            <a:r>
              <a:rPr lang="en-US" sz="1600" dirty="0" err="1" smtClean="0"/>
              <a:t>iostream</a:t>
            </a:r>
            <a:r>
              <a:rPr lang="en-US" sz="1600" dirty="0" smtClean="0"/>
              <a:t>&gt;  </a:t>
            </a:r>
          </a:p>
          <a:p>
            <a:r>
              <a:rPr lang="en-US" sz="1600" dirty="0" smtClean="0"/>
              <a:t>     </a:t>
            </a:r>
            <a:r>
              <a:rPr lang="en-US" sz="1600" b="1" dirty="0" smtClean="0"/>
              <a:t>using</a:t>
            </a:r>
            <a:r>
              <a:rPr lang="en-US" sz="1600" dirty="0" smtClean="0"/>
              <a:t> </a:t>
            </a:r>
            <a:r>
              <a:rPr lang="en-US" sz="1600" b="1" dirty="0" smtClean="0"/>
              <a:t>namespace</a:t>
            </a:r>
            <a:r>
              <a:rPr lang="en-US" sz="1600" dirty="0" smtClean="0"/>
              <a:t> std;  </a:t>
            </a:r>
          </a:p>
          <a:p>
            <a:r>
              <a:rPr lang="en-US" sz="1600" dirty="0" smtClean="0"/>
              <a:t>     </a:t>
            </a:r>
            <a:r>
              <a:rPr lang="en-US" sz="1600" b="1" dirty="0" smtClean="0"/>
              <a:t>template</a:t>
            </a:r>
            <a:r>
              <a:rPr lang="en-US" sz="1600" dirty="0" smtClean="0"/>
              <a:t>&lt;</a:t>
            </a:r>
            <a:r>
              <a:rPr lang="en-US" sz="1600" b="1" dirty="0" smtClean="0"/>
              <a:t>class</a:t>
            </a:r>
            <a:r>
              <a:rPr lang="en-US" sz="1600" dirty="0" smtClean="0"/>
              <a:t> T1, </a:t>
            </a:r>
            <a:r>
              <a:rPr lang="en-US" sz="1600" b="1" dirty="0" smtClean="0"/>
              <a:t>class</a:t>
            </a:r>
            <a:r>
              <a:rPr lang="en-US" sz="1600" dirty="0" smtClean="0"/>
              <a:t> T2&gt;  </a:t>
            </a:r>
          </a:p>
          <a:p>
            <a:r>
              <a:rPr lang="en-US" sz="1600" dirty="0" smtClean="0"/>
              <a:t>    </a:t>
            </a:r>
            <a:r>
              <a:rPr lang="en-US" sz="1600" b="1" dirty="0" smtClean="0"/>
              <a:t>class</a:t>
            </a:r>
            <a:r>
              <a:rPr lang="en-US" sz="1600" dirty="0" smtClean="0"/>
              <a:t> A   </a:t>
            </a:r>
          </a:p>
          <a:p>
            <a:r>
              <a:rPr lang="en-US" sz="1600" dirty="0" smtClean="0"/>
              <a:t>    {  </a:t>
            </a:r>
          </a:p>
          <a:p>
            <a:r>
              <a:rPr lang="en-US" sz="1600" dirty="0" smtClean="0"/>
              <a:t>         T1 a;  </a:t>
            </a:r>
          </a:p>
          <a:p>
            <a:r>
              <a:rPr lang="en-US" sz="1600" dirty="0" smtClean="0"/>
              <a:t>         T2 b;  </a:t>
            </a:r>
          </a:p>
          <a:p>
            <a:r>
              <a:rPr lang="en-US" sz="1600" dirty="0" smtClean="0"/>
              <a:t>         </a:t>
            </a:r>
            <a:r>
              <a:rPr lang="en-US" sz="1600" b="1" dirty="0" smtClean="0"/>
              <a:t>public</a:t>
            </a:r>
            <a:r>
              <a:rPr lang="en-US" sz="1600" dirty="0" smtClean="0"/>
              <a:t>:  </a:t>
            </a:r>
          </a:p>
          <a:p>
            <a:r>
              <a:rPr lang="en-US" sz="1600" dirty="0" smtClean="0"/>
              <a:t>        A(T1 x,T2 y)  </a:t>
            </a:r>
          </a:p>
          <a:p>
            <a:r>
              <a:rPr lang="en-US" sz="1600" dirty="0" smtClean="0"/>
              <a:t>       {  </a:t>
            </a:r>
          </a:p>
          <a:p>
            <a:r>
              <a:rPr lang="en-US" sz="1600" dirty="0" smtClean="0"/>
              <a:t>           a = x;  </a:t>
            </a:r>
          </a:p>
          <a:p>
            <a:r>
              <a:rPr lang="en-US" sz="1600" dirty="0" smtClean="0"/>
              <a:t>           b = y;  </a:t>
            </a:r>
          </a:p>
          <a:p>
            <a:r>
              <a:rPr lang="en-US" sz="1600" dirty="0" smtClean="0"/>
              <a:t>        }  </a:t>
            </a:r>
          </a:p>
          <a:p>
            <a:r>
              <a:rPr lang="en-US" sz="1600" dirty="0" smtClean="0"/>
              <a:t>           </a:t>
            </a:r>
            <a:r>
              <a:rPr lang="en-US" sz="1600" b="1" dirty="0" smtClean="0"/>
              <a:t>void</a:t>
            </a:r>
            <a:r>
              <a:rPr lang="en-US" sz="1600" dirty="0" smtClean="0"/>
              <a:t> display()  </a:t>
            </a:r>
          </a:p>
          <a:p>
            <a:r>
              <a:rPr lang="en-US" sz="1600" dirty="0" smtClean="0"/>
              <a:t>          {  </a:t>
            </a:r>
          </a:p>
          <a:p>
            <a:r>
              <a:rPr lang="en-US" sz="1600" dirty="0" smtClean="0"/>
              <a:t>                 std::</a:t>
            </a:r>
            <a:r>
              <a:rPr lang="en-US" sz="1600" dirty="0" err="1" smtClean="0"/>
              <a:t>cout</a:t>
            </a:r>
            <a:r>
              <a:rPr lang="en-US" sz="1600" dirty="0" smtClean="0"/>
              <a:t> &lt;&lt; "Values of a and b are : " &lt;&lt; a&lt;&lt;" ,"&lt;&lt;b&lt;&lt;std::</a:t>
            </a:r>
            <a:r>
              <a:rPr lang="en-US" sz="1600" dirty="0" err="1" smtClean="0"/>
              <a:t>endl</a:t>
            </a:r>
            <a:r>
              <a:rPr lang="en-US" sz="1600" dirty="0" smtClean="0"/>
              <a:t>;  </a:t>
            </a:r>
          </a:p>
          <a:p>
            <a:r>
              <a:rPr lang="en-US" sz="1600" dirty="0" smtClean="0"/>
              <a:t>           }  </a:t>
            </a:r>
          </a:p>
          <a:p>
            <a:r>
              <a:rPr lang="en-US" sz="1600" dirty="0" smtClean="0"/>
              <a:t>      }; </a:t>
            </a:r>
            <a:endParaRPr lang="en-US" sz="1600" dirty="0"/>
          </a:p>
        </p:txBody>
      </p:sp>
      <p:sp>
        <p:nvSpPr>
          <p:cNvPr id="5" name="Rectangle 4"/>
          <p:cNvSpPr/>
          <p:nvPr/>
        </p:nvSpPr>
        <p:spPr>
          <a:xfrm>
            <a:off x="4191000" y="1828800"/>
            <a:ext cx="4572000" cy="1754326"/>
          </a:xfrm>
          <a:prstGeom prst="rect">
            <a:avLst/>
          </a:prstGeom>
        </p:spPr>
        <p:txBody>
          <a:bodyPr>
            <a:spAutoFit/>
          </a:bodyPr>
          <a:lstStyle/>
          <a:p>
            <a:r>
              <a:rPr lang="en-US" dirty="0" smtClean="0"/>
              <a:t>   </a:t>
            </a:r>
            <a:r>
              <a:rPr lang="en-US" b="1" dirty="0" err="1" smtClean="0"/>
              <a:t>int</a:t>
            </a:r>
            <a:r>
              <a:rPr lang="en-US" dirty="0" smtClean="0"/>
              <a:t> main()  </a:t>
            </a:r>
          </a:p>
          <a:p>
            <a:r>
              <a:rPr lang="en-US" dirty="0" smtClean="0"/>
              <a:t>     {  </a:t>
            </a:r>
          </a:p>
          <a:p>
            <a:r>
              <a:rPr lang="en-US" dirty="0" smtClean="0"/>
              <a:t>           A&lt;</a:t>
            </a:r>
            <a:r>
              <a:rPr lang="en-US" b="1" dirty="0" err="1" smtClean="0"/>
              <a:t>int</a:t>
            </a:r>
            <a:r>
              <a:rPr lang="en-US" dirty="0" err="1" smtClean="0"/>
              <a:t>,</a:t>
            </a:r>
            <a:r>
              <a:rPr lang="en-US" b="1" dirty="0" err="1" smtClean="0"/>
              <a:t>float</a:t>
            </a:r>
            <a:r>
              <a:rPr lang="en-US" dirty="0" smtClean="0"/>
              <a:t>&gt; d(5,6.5);  </a:t>
            </a:r>
          </a:p>
          <a:p>
            <a:r>
              <a:rPr lang="en-US" dirty="0" smtClean="0"/>
              <a:t>           </a:t>
            </a:r>
            <a:r>
              <a:rPr lang="en-US" dirty="0" err="1" smtClean="0"/>
              <a:t>d.display</a:t>
            </a:r>
            <a:r>
              <a:rPr lang="en-US" dirty="0" smtClean="0"/>
              <a:t>();  </a:t>
            </a:r>
          </a:p>
          <a:p>
            <a:r>
              <a:rPr lang="en-US" dirty="0" smtClean="0"/>
              <a:t>           </a:t>
            </a:r>
            <a:r>
              <a:rPr lang="en-US" b="1" dirty="0" smtClean="0"/>
              <a:t>return</a:t>
            </a:r>
            <a:r>
              <a:rPr lang="en-US" dirty="0" smtClean="0"/>
              <a:t> 0;  </a:t>
            </a:r>
          </a:p>
          <a:p>
            <a:r>
              <a:rPr lang="en-US" dirty="0" smtClean="0"/>
              <a:t>     }  </a:t>
            </a:r>
            <a:endParaRPr lang="en-US" dirty="0"/>
          </a:p>
        </p:txBody>
      </p:sp>
      <p:sp>
        <p:nvSpPr>
          <p:cNvPr id="31745" name="Rectangle 1"/>
          <p:cNvSpPr>
            <a:spLocks noChangeArrowheads="1"/>
          </p:cNvSpPr>
          <p:nvPr/>
        </p:nvSpPr>
        <p:spPr bwMode="auto">
          <a:xfrm>
            <a:off x="4953000" y="4419600"/>
            <a:ext cx="4191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verdana"/>
                <a:cs typeface="Arial" charset="0"/>
              </a:rPr>
              <a:t>Output:</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Unicode MS" pitchFamily="34" charset="-128"/>
                <a:cs typeface="Arial" charset="0"/>
              </a:rPr>
              <a:t>Values of a and b are : 5,6.5</a:t>
            </a:r>
            <a:endParaRPr kumimoji="0" lang="en-US" sz="16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14400"/>
          </a:xfrm>
        </p:spPr>
        <p:txBody>
          <a:bodyPr>
            <a:normAutofit fontScale="90000"/>
          </a:bodyPr>
          <a:lstStyle/>
          <a:p>
            <a:r>
              <a:rPr lang="en-US" dirty="0" err="1" smtClean="0"/>
              <a:t>Nontype</a:t>
            </a:r>
            <a:r>
              <a:rPr lang="en-US" dirty="0" smtClean="0"/>
              <a:t> Template Arguments</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r>
              <a:rPr lang="en-US" sz="2000" dirty="0" smtClean="0"/>
              <a:t>The template can contain multiple arguments, and we can also use the non-type arguments In addition to the type T argument, we can also use other types of arguments such as strings, function names, constant expression and built-in types.</a:t>
            </a:r>
          </a:p>
          <a:p>
            <a:r>
              <a:rPr lang="en-US" dirty="0" smtClean="0"/>
              <a:t> </a:t>
            </a:r>
            <a:r>
              <a:rPr lang="en-US" sz="2000" b="1" dirty="0" smtClean="0"/>
              <a:t>template</a:t>
            </a:r>
            <a:r>
              <a:rPr lang="en-US" sz="2000" dirty="0" smtClean="0"/>
              <a:t>&lt;</a:t>
            </a:r>
            <a:r>
              <a:rPr lang="en-US" sz="2000" b="1" dirty="0" smtClean="0"/>
              <a:t>class</a:t>
            </a:r>
            <a:r>
              <a:rPr lang="en-US" sz="2000" dirty="0" smtClean="0"/>
              <a:t> T, </a:t>
            </a:r>
            <a:r>
              <a:rPr lang="en-US" sz="2000" b="1" dirty="0" err="1" smtClean="0"/>
              <a:t>int</a:t>
            </a:r>
            <a:r>
              <a:rPr lang="en-US" sz="2000" dirty="0" smtClean="0"/>
              <a:t> size&gt;  </a:t>
            </a:r>
          </a:p>
          <a:p>
            <a:pPr>
              <a:buNone/>
            </a:pPr>
            <a:r>
              <a:rPr lang="en-US" sz="2000" b="1" dirty="0" smtClean="0"/>
              <a:t>      class</a:t>
            </a:r>
            <a:r>
              <a:rPr lang="en-US" sz="2000" dirty="0" smtClean="0"/>
              <a:t> array  </a:t>
            </a:r>
          </a:p>
          <a:p>
            <a:pPr>
              <a:buNone/>
            </a:pPr>
            <a:r>
              <a:rPr lang="en-US" sz="2000" dirty="0" smtClean="0"/>
              <a:t>     {  </a:t>
            </a:r>
          </a:p>
          <a:p>
            <a:pPr>
              <a:buNone/>
            </a:pPr>
            <a:r>
              <a:rPr lang="en-US" sz="2000" dirty="0" smtClean="0"/>
              <a:t>        T </a:t>
            </a:r>
            <a:r>
              <a:rPr lang="en-US" sz="2000" dirty="0" err="1" smtClean="0"/>
              <a:t>arr</a:t>
            </a:r>
            <a:r>
              <a:rPr lang="en-US" sz="2000" dirty="0" smtClean="0"/>
              <a:t>[size];           // automatic array initialization.  </a:t>
            </a:r>
          </a:p>
          <a:p>
            <a:r>
              <a:rPr lang="en-US" sz="2000" dirty="0" smtClean="0"/>
              <a:t>     }; </a:t>
            </a:r>
            <a:r>
              <a:rPr lang="en-US" dirty="0" smtClean="0"/>
              <a:t> </a:t>
            </a:r>
          </a:p>
          <a:p>
            <a:r>
              <a:rPr lang="en-US" sz="2200" dirty="0" smtClean="0"/>
              <a:t>Arguments are specified when the objects of a class are created:</a:t>
            </a:r>
          </a:p>
          <a:p>
            <a:r>
              <a:rPr lang="en-US" sz="2200" dirty="0" smtClean="0"/>
              <a:t>array&lt;</a:t>
            </a:r>
            <a:r>
              <a:rPr lang="en-US" sz="2200" b="1" dirty="0" err="1" smtClean="0"/>
              <a:t>int</a:t>
            </a:r>
            <a:r>
              <a:rPr lang="en-US" sz="2200" dirty="0" smtClean="0"/>
              <a:t>, 15&gt; t1;                        // array of 15 integers.  </a:t>
            </a:r>
          </a:p>
          <a:p>
            <a:r>
              <a:rPr lang="en-US" sz="2200" dirty="0" smtClean="0"/>
              <a:t>array&lt;</a:t>
            </a:r>
            <a:r>
              <a:rPr lang="en-US" sz="2200" b="1" dirty="0" smtClean="0"/>
              <a:t>float</a:t>
            </a:r>
            <a:r>
              <a:rPr lang="en-US" sz="2200" dirty="0" smtClean="0"/>
              <a:t>, 10&gt; t2;                    // array of 10 floats.   </a:t>
            </a:r>
          </a:p>
          <a:p>
            <a:r>
              <a:rPr lang="en-US" sz="2200" dirty="0" smtClean="0"/>
              <a:t>array&lt;</a:t>
            </a:r>
            <a:r>
              <a:rPr lang="en-US" sz="2200" b="1" dirty="0" smtClean="0"/>
              <a:t>char</a:t>
            </a:r>
            <a:r>
              <a:rPr lang="en-US" sz="2200" dirty="0" smtClean="0"/>
              <a:t>, 4&gt; t3;                      // array of 4 chars.    </a:t>
            </a:r>
          </a:p>
          <a:p>
            <a:pPr>
              <a:buNone/>
            </a:pPr>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a:t>
            </a:r>
            <a:endParaRPr lang="en-US" dirty="0"/>
          </a:p>
        </p:txBody>
      </p:sp>
      <p:sp>
        <p:nvSpPr>
          <p:cNvPr id="3" name="Content Placeholder 2"/>
          <p:cNvSpPr>
            <a:spLocks noGrp="1"/>
          </p:cNvSpPr>
          <p:nvPr>
            <p:ph sz="quarter" idx="1"/>
          </p:nvPr>
        </p:nvSpPr>
        <p:spPr/>
        <p:txBody>
          <a:bodyPr/>
          <a:lstStyle/>
          <a:p>
            <a:pPr>
              <a:buNone/>
            </a:pPr>
            <a:r>
              <a:rPr lang="en-US" dirty="0" smtClean="0"/>
              <a:t>  </a:t>
            </a:r>
            <a:endParaRPr lang="en-US" dirty="0"/>
          </a:p>
        </p:txBody>
      </p:sp>
      <p:sp>
        <p:nvSpPr>
          <p:cNvPr id="4" name="Rectangle 3"/>
          <p:cNvSpPr/>
          <p:nvPr/>
        </p:nvSpPr>
        <p:spPr>
          <a:xfrm>
            <a:off x="381000" y="1600200"/>
            <a:ext cx="4572000" cy="4524315"/>
          </a:xfrm>
          <a:prstGeom prst="rect">
            <a:avLst/>
          </a:prstGeom>
        </p:spPr>
        <p:txBody>
          <a:bodyPr>
            <a:spAutoFit/>
          </a:bodyPr>
          <a:lstStyle/>
          <a:p>
            <a:r>
              <a:rPr lang="en-US" dirty="0" smtClean="0"/>
              <a:t>#include &lt;</a:t>
            </a:r>
            <a:r>
              <a:rPr lang="en-US" dirty="0" err="1" smtClean="0"/>
              <a:t>iostream</a:t>
            </a:r>
            <a:r>
              <a:rPr lang="en-US" dirty="0" smtClean="0"/>
              <a:t>&gt;  </a:t>
            </a:r>
          </a:p>
          <a:p>
            <a:r>
              <a:rPr lang="en-US" b="1" dirty="0" smtClean="0"/>
              <a:t>using</a:t>
            </a:r>
            <a:r>
              <a:rPr lang="en-US" dirty="0" smtClean="0"/>
              <a:t> </a:t>
            </a:r>
            <a:r>
              <a:rPr lang="en-US" b="1" dirty="0" smtClean="0"/>
              <a:t>namespace</a:t>
            </a:r>
            <a:r>
              <a:rPr lang="en-US" dirty="0" smtClean="0"/>
              <a:t> std;  </a:t>
            </a:r>
          </a:p>
          <a:p>
            <a:r>
              <a:rPr lang="en-US" b="1" dirty="0" smtClean="0"/>
              <a:t>template</a:t>
            </a:r>
            <a:r>
              <a:rPr lang="en-US" dirty="0" smtClean="0"/>
              <a:t>&lt;</a:t>
            </a:r>
            <a:r>
              <a:rPr lang="en-US" b="1" dirty="0" smtClean="0"/>
              <a:t>class</a:t>
            </a:r>
            <a:r>
              <a:rPr lang="en-US" dirty="0" smtClean="0"/>
              <a:t> T, </a:t>
            </a:r>
            <a:r>
              <a:rPr lang="en-US" b="1" dirty="0" err="1" smtClean="0"/>
              <a:t>int</a:t>
            </a:r>
            <a:r>
              <a:rPr lang="en-US" dirty="0" smtClean="0"/>
              <a:t> size&gt;  </a:t>
            </a:r>
          </a:p>
          <a:p>
            <a:r>
              <a:rPr lang="en-US" b="1" dirty="0" smtClean="0"/>
              <a:t>class</a:t>
            </a:r>
            <a:r>
              <a:rPr lang="en-US" dirty="0" smtClean="0"/>
              <a:t> A   </a:t>
            </a:r>
          </a:p>
          <a:p>
            <a:r>
              <a:rPr lang="en-US" dirty="0" smtClean="0"/>
              <a:t>{  </a:t>
            </a:r>
          </a:p>
          <a:p>
            <a:r>
              <a:rPr lang="en-US" dirty="0" smtClean="0"/>
              <a:t>    </a:t>
            </a:r>
            <a:r>
              <a:rPr lang="en-US" b="1" dirty="0" smtClean="0"/>
              <a:t>public</a:t>
            </a:r>
            <a:r>
              <a:rPr lang="en-US" dirty="0" smtClean="0"/>
              <a:t>:  </a:t>
            </a:r>
          </a:p>
          <a:p>
            <a:r>
              <a:rPr lang="en-US" dirty="0" smtClean="0"/>
              <a:t>    T </a:t>
            </a:r>
            <a:r>
              <a:rPr lang="en-US" dirty="0" err="1" smtClean="0"/>
              <a:t>arr</a:t>
            </a:r>
            <a:r>
              <a:rPr lang="en-US" dirty="0" smtClean="0"/>
              <a:t>[size];  </a:t>
            </a:r>
          </a:p>
          <a:p>
            <a:r>
              <a:rPr lang="en-US" dirty="0" smtClean="0"/>
              <a:t>    </a:t>
            </a:r>
            <a:r>
              <a:rPr lang="en-US" b="1" dirty="0" smtClean="0"/>
              <a:t>void</a:t>
            </a:r>
            <a:r>
              <a:rPr lang="en-US" dirty="0" smtClean="0"/>
              <a:t> insert()  </a:t>
            </a:r>
          </a:p>
          <a:p>
            <a:r>
              <a:rPr lang="en-US" dirty="0" smtClean="0"/>
              <a:t>    {  </a:t>
            </a:r>
          </a:p>
          <a:p>
            <a:r>
              <a:rPr lang="en-US" dirty="0" smtClean="0"/>
              <a:t>        </a:t>
            </a:r>
            <a:r>
              <a:rPr lang="en-US" b="1" dirty="0" err="1" smtClean="0"/>
              <a:t>int</a:t>
            </a:r>
            <a:r>
              <a:rPr lang="en-US" dirty="0" smtClean="0"/>
              <a:t> </a:t>
            </a:r>
            <a:r>
              <a:rPr lang="en-US" dirty="0" err="1" smtClean="0"/>
              <a:t>i</a:t>
            </a:r>
            <a:r>
              <a:rPr lang="en-US" dirty="0" smtClean="0"/>
              <a:t> =1;  </a:t>
            </a:r>
          </a:p>
          <a:p>
            <a:r>
              <a:rPr lang="en-US" dirty="0" smtClean="0"/>
              <a:t>        </a:t>
            </a:r>
            <a:r>
              <a:rPr lang="en-US" b="1" dirty="0" smtClean="0"/>
              <a:t>for</a:t>
            </a:r>
            <a:r>
              <a:rPr lang="en-US" dirty="0" smtClean="0"/>
              <a:t> (</a:t>
            </a:r>
            <a:r>
              <a:rPr lang="en-US" b="1" dirty="0" err="1" smtClean="0"/>
              <a:t>int</a:t>
            </a:r>
            <a:r>
              <a:rPr lang="en-US" dirty="0" smtClean="0"/>
              <a:t> j=0;j&lt;</a:t>
            </a:r>
            <a:r>
              <a:rPr lang="en-US" dirty="0" err="1" smtClean="0"/>
              <a:t>size;j</a:t>
            </a:r>
            <a:r>
              <a:rPr lang="en-US" dirty="0" smtClean="0"/>
              <a:t>++)  </a:t>
            </a:r>
          </a:p>
          <a:p>
            <a:r>
              <a:rPr lang="en-US" dirty="0" smtClean="0"/>
              <a:t>        {  </a:t>
            </a:r>
          </a:p>
          <a:p>
            <a:r>
              <a:rPr lang="en-US" dirty="0" smtClean="0"/>
              <a:t>            </a:t>
            </a:r>
            <a:r>
              <a:rPr lang="en-US" dirty="0" err="1" smtClean="0"/>
              <a:t>arr</a:t>
            </a:r>
            <a:r>
              <a:rPr lang="en-US" dirty="0" smtClean="0"/>
              <a:t>[j] = </a:t>
            </a:r>
            <a:r>
              <a:rPr lang="en-US" dirty="0" err="1" smtClean="0"/>
              <a:t>i</a:t>
            </a:r>
            <a:r>
              <a:rPr lang="en-US" dirty="0" smtClean="0"/>
              <a:t>;  </a:t>
            </a:r>
          </a:p>
          <a:p>
            <a:r>
              <a:rPr lang="en-US" dirty="0" smtClean="0"/>
              <a:t>            </a:t>
            </a:r>
            <a:r>
              <a:rPr lang="en-US" dirty="0" err="1" smtClean="0"/>
              <a:t>i</a:t>
            </a:r>
            <a:r>
              <a:rPr lang="en-US" dirty="0" smtClean="0"/>
              <a:t>++;  </a:t>
            </a:r>
          </a:p>
          <a:p>
            <a:r>
              <a:rPr lang="en-US" dirty="0" smtClean="0"/>
              <a:t>        }  </a:t>
            </a:r>
          </a:p>
          <a:p>
            <a:r>
              <a:rPr lang="en-US" dirty="0" smtClean="0"/>
              <a:t>    }  </a:t>
            </a:r>
            <a:endParaRPr lang="en-US" dirty="0"/>
          </a:p>
        </p:txBody>
      </p:sp>
      <p:sp>
        <p:nvSpPr>
          <p:cNvPr id="5" name="Rectangle 4"/>
          <p:cNvSpPr/>
          <p:nvPr/>
        </p:nvSpPr>
        <p:spPr>
          <a:xfrm>
            <a:off x="4114800" y="1524000"/>
            <a:ext cx="4572000" cy="4247317"/>
          </a:xfrm>
          <a:prstGeom prst="rect">
            <a:avLst/>
          </a:prstGeom>
        </p:spPr>
        <p:txBody>
          <a:bodyPr>
            <a:spAutoFit/>
          </a:bodyPr>
          <a:lstStyle/>
          <a:p>
            <a:r>
              <a:rPr lang="en-US" dirty="0" smtClean="0"/>
              <a:t>  </a:t>
            </a:r>
            <a:r>
              <a:rPr lang="en-US" b="1" dirty="0" smtClean="0"/>
              <a:t>void</a:t>
            </a:r>
            <a:r>
              <a:rPr lang="en-US" dirty="0" smtClean="0"/>
              <a:t> display()  </a:t>
            </a:r>
          </a:p>
          <a:p>
            <a:r>
              <a:rPr lang="en-US" dirty="0" smtClean="0"/>
              <a:t>    {  </a:t>
            </a:r>
          </a:p>
          <a:p>
            <a:r>
              <a:rPr lang="en-US" dirty="0" smtClean="0"/>
              <a:t>        </a:t>
            </a:r>
            <a:r>
              <a:rPr lang="en-US" b="1" dirty="0" smtClean="0"/>
              <a:t>for</a:t>
            </a:r>
            <a:r>
              <a:rPr lang="en-US" dirty="0" smtClean="0"/>
              <a:t>(</a:t>
            </a:r>
            <a:r>
              <a:rPr lang="en-US" b="1" dirty="0" err="1" smtClean="0"/>
              <a:t>int</a:t>
            </a:r>
            <a:r>
              <a:rPr lang="en-US" dirty="0" smtClean="0"/>
              <a:t> </a:t>
            </a:r>
            <a:r>
              <a:rPr lang="en-US" dirty="0" err="1" smtClean="0"/>
              <a:t>i</a:t>
            </a:r>
            <a:r>
              <a:rPr lang="en-US" dirty="0" smtClean="0"/>
              <a:t>=0;i&lt;</a:t>
            </a:r>
            <a:r>
              <a:rPr lang="en-US" dirty="0" err="1" smtClean="0"/>
              <a:t>size;i</a:t>
            </a:r>
            <a:r>
              <a:rPr lang="en-US" dirty="0" smtClean="0"/>
              <a:t>++)  </a:t>
            </a:r>
          </a:p>
          <a:p>
            <a:r>
              <a:rPr lang="en-US" dirty="0" smtClean="0"/>
              <a:t>        {  </a:t>
            </a:r>
          </a:p>
          <a:p>
            <a:r>
              <a:rPr lang="en-US" dirty="0" smtClean="0"/>
              <a:t>            std::</a:t>
            </a:r>
            <a:r>
              <a:rPr lang="en-US" dirty="0" err="1" smtClean="0"/>
              <a:t>cout</a:t>
            </a:r>
            <a:r>
              <a:rPr lang="en-US" dirty="0" smtClean="0"/>
              <a:t> &lt;&lt; </a:t>
            </a:r>
            <a:r>
              <a:rPr lang="en-US" dirty="0" err="1" smtClean="0"/>
              <a:t>arr</a:t>
            </a:r>
            <a:r>
              <a:rPr lang="en-US" dirty="0" smtClean="0"/>
              <a:t>[</a:t>
            </a:r>
            <a:r>
              <a:rPr lang="en-US" dirty="0" err="1" smtClean="0"/>
              <a:t>i</a:t>
            </a:r>
            <a:r>
              <a:rPr lang="en-US" dirty="0" smtClean="0"/>
              <a:t>] &lt;&lt; " ";  </a:t>
            </a:r>
          </a:p>
          <a:p>
            <a:r>
              <a:rPr lang="en-US" dirty="0" smtClean="0"/>
              <a:t>        }  </a:t>
            </a:r>
          </a:p>
          <a:p>
            <a:r>
              <a:rPr lang="en-US" dirty="0" smtClean="0"/>
              <a:t>    }  </a:t>
            </a:r>
          </a:p>
          <a:p>
            <a:r>
              <a:rPr lang="en-US" dirty="0" smtClean="0"/>
              <a:t>};  </a:t>
            </a:r>
          </a:p>
          <a:p>
            <a:r>
              <a:rPr lang="en-US" b="1" dirty="0" err="1" smtClean="0"/>
              <a:t>int</a:t>
            </a:r>
            <a:r>
              <a:rPr lang="en-US" dirty="0" smtClean="0"/>
              <a:t> main()  </a:t>
            </a:r>
          </a:p>
          <a:p>
            <a:r>
              <a:rPr lang="en-US" dirty="0" smtClean="0"/>
              <a:t>{  </a:t>
            </a:r>
          </a:p>
          <a:p>
            <a:r>
              <a:rPr lang="en-US" dirty="0" smtClean="0"/>
              <a:t>    A&lt;</a:t>
            </a:r>
            <a:r>
              <a:rPr lang="en-US" b="1" dirty="0" smtClean="0"/>
              <a:t>int</a:t>
            </a:r>
            <a:r>
              <a:rPr lang="en-US" dirty="0" smtClean="0"/>
              <a:t>,10&gt; t1;  </a:t>
            </a:r>
          </a:p>
          <a:p>
            <a:r>
              <a:rPr lang="en-US" dirty="0" smtClean="0"/>
              <a:t>    t1.insert();  </a:t>
            </a:r>
          </a:p>
          <a:p>
            <a:r>
              <a:rPr lang="en-US" dirty="0" smtClean="0"/>
              <a:t>    t1.display();  </a:t>
            </a:r>
          </a:p>
          <a:p>
            <a:r>
              <a:rPr lang="en-US" dirty="0" smtClean="0"/>
              <a:t>    </a:t>
            </a:r>
            <a:r>
              <a:rPr lang="en-US" b="1" dirty="0" smtClean="0"/>
              <a:t>return</a:t>
            </a:r>
            <a:r>
              <a:rPr lang="en-US" dirty="0" smtClean="0"/>
              <a:t> 0;  </a:t>
            </a:r>
          </a:p>
          <a:p>
            <a:r>
              <a:rPr lang="en-US" dirty="0" smtClean="0"/>
              <a:t>}  </a:t>
            </a:r>
            <a:endParaRPr lang="en-US" dirty="0"/>
          </a:p>
        </p:txBody>
      </p:sp>
      <p:sp>
        <p:nvSpPr>
          <p:cNvPr id="33793" name="Rectangle 1"/>
          <p:cNvSpPr>
            <a:spLocks noChangeArrowheads="1"/>
          </p:cNvSpPr>
          <p:nvPr/>
        </p:nvSpPr>
        <p:spPr bwMode="auto">
          <a:xfrm>
            <a:off x="5867400" y="5867400"/>
            <a:ext cx="29718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verdana"/>
                <a:cs typeface="Arial" charset="0"/>
              </a:rPr>
              <a:t>Output:</a:t>
            </a:r>
            <a:endParaRPr kumimoji="0" lang="en-US"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charset="0"/>
              </a:rPr>
              <a:t>1 2 3 4 5 6 7 8 9 10</a:t>
            </a:r>
            <a:endParaRPr kumimoji="0" lang="en-US"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066800"/>
          </a:xfrm>
        </p:spPr>
        <p:txBody>
          <a:bodyPr>
            <a:normAutofit fontScale="90000"/>
          </a:bodyPr>
          <a:lstStyle/>
          <a:p>
            <a:r>
              <a:rPr lang="en-US" b="1" dirty="0" smtClean="0"/>
              <a:t>Points to Remember</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algn="just"/>
            <a:r>
              <a:rPr lang="en-US" sz="2000" dirty="0" smtClean="0"/>
              <a:t>C++ supports a powerful feature known as a template to implement the concept of generic programming.</a:t>
            </a:r>
          </a:p>
          <a:p>
            <a:pPr algn="just"/>
            <a:endParaRPr lang="en-US" sz="2000" dirty="0" smtClean="0"/>
          </a:p>
          <a:p>
            <a:pPr algn="just"/>
            <a:r>
              <a:rPr lang="en-US" sz="2000" dirty="0" smtClean="0"/>
              <a:t>A template allows us to create a family of classes or family of functions to handle different data types.</a:t>
            </a:r>
          </a:p>
          <a:p>
            <a:pPr algn="just"/>
            <a:endParaRPr lang="en-US" sz="2000" dirty="0" smtClean="0"/>
          </a:p>
          <a:p>
            <a:pPr algn="just"/>
            <a:r>
              <a:rPr lang="en-US" sz="2000" dirty="0" smtClean="0"/>
              <a:t>Template classes and functions eliminate the code duplication of different data types and thus makes the development easier and faster.</a:t>
            </a:r>
          </a:p>
          <a:p>
            <a:pPr algn="just"/>
            <a:endParaRPr lang="en-US" sz="2000" dirty="0" smtClean="0"/>
          </a:p>
          <a:p>
            <a:pPr algn="just"/>
            <a:r>
              <a:rPr lang="en-US" sz="2000" dirty="0" smtClean="0"/>
              <a:t>Multiple parameters can be used in both class and function template.</a:t>
            </a:r>
          </a:p>
          <a:p>
            <a:pPr algn="just"/>
            <a:r>
              <a:rPr lang="en-US" sz="2000" dirty="0" smtClean="0"/>
              <a:t>Template functions can also be overloaded.</a:t>
            </a:r>
          </a:p>
          <a:p>
            <a:pPr algn="just"/>
            <a:r>
              <a:rPr lang="en-US" sz="2000" dirty="0" smtClean="0"/>
              <a:t>We can also use </a:t>
            </a:r>
            <a:r>
              <a:rPr lang="en-US" sz="2000" dirty="0" err="1" smtClean="0"/>
              <a:t>nontype</a:t>
            </a:r>
            <a:r>
              <a:rPr lang="en-US" sz="2000" dirty="0" smtClean="0"/>
              <a:t> arguments such as built-in or derived data types as template arguments.</a:t>
            </a:r>
          </a:p>
          <a:p>
            <a:pPr algn="just"/>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US" u="sng" dirty="0" smtClean="0">
                <a:hlinkClick r:id="rId2"/>
              </a:rPr>
              <a:t>C++: The Complete Reference, 4th Edition </a:t>
            </a:r>
            <a:r>
              <a:rPr lang="en-US" dirty="0" smtClean="0"/>
              <a:t>Herbert </a:t>
            </a:r>
            <a:r>
              <a:rPr lang="en-US" dirty="0" err="1" smtClean="0"/>
              <a:t>Schildt</a:t>
            </a:r>
            <a:r>
              <a:rPr lang="en-US" dirty="0" smtClean="0"/>
              <a:t> </a:t>
            </a:r>
            <a:endParaRPr lang="en-US" u="sng" dirty="0" smtClean="0">
              <a:hlinkClick r:id="rId2"/>
            </a:endParaRPr>
          </a:p>
          <a:p>
            <a:r>
              <a:rPr lang="en-US" dirty="0" smtClean="0">
                <a:hlinkClick r:id="rId3"/>
              </a:rPr>
              <a:t>https://www.programiz.com/cpp-programming/templates</a:t>
            </a:r>
            <a:endParaRPr lang="en-US" dirty="0" smtClean="0"/>
          </a:p>
          <a:p>
            <a:r>
              <a:rPr lang="en-US" dirty="0" smtClean="0">
                <a:hlinkClick r:id="rId4"/>
              </a:rPr>
              <a:t>https://www.javatpoint.com/cpp-templates</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 </a:t>
            </a:r>
            <a:endParaRPr lang="en-US" dirty="0"/>
          </a:p>
        </p:txBody>
      </p:sp>
      <p:sp>
        <p:nvSpPr>
          <p:cNvPr id="2" name="Title 1"/>
          <p:cNvSpPr>
            <a:spLocks noGrp="1"/>
          </p:cNvSpPr>
          <p:nvPr>
            <p:ph type="ctrTitle"/>
          </p:nvPr>
        </p:nvSpPr>
        <p:spPr/>
        <p:txBody>
          <a:bodyPr/>
          <a:lstStyle/>
          <a:p>
            <a:r>
              <a:rPr lang="en-US" dirty="0" smtClean="0"/>
              <a:t>Templates in C++</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 </a:t>
            </a:r>
            <a:endParaRPr lang="en-US" dirty="0"/>
          </a:p>
        </p:txBody>
      </p:sp>
      <p:sp>
        <p:nvSpPr>
          <p:cNvPr id="3" name="Content Placeholder 2"/>
          <p:cNvSpPr>
            <a:spLocks noGrp="1"/>
          </p:cNvSpPr>
          <p:nvPr>
            <p:ph sz="quarter" idx="1"/>
          </p:nvPr>
        </p:nvSpPr>
        <p:spPr/>
        <p:txBody>
          <a:bodyPr>
            <a:normAutofit/>
          </a:bodyPr>
          <a:lstStyle/>
          <a:p>
            <a:pPr algn="just"/>
            <a:r>
              <a:rPr lang="en-US" sz="2000" dirty="0"/>
              <a:t>Templates in C++ programming allows function or class to work on more than one data type at once without writing different codes for different data types</a:t>
            </a:r>
            <a:r>
              <a:rPr lang="en-US" sz="2000" dirty="0" smtClean="0"/>
              <a:t>.</a:t>
            </a:r>
          </a:p>
          <a:p>
            <a:pPr algn="just"/>
            <a:endParaRPr lang="en-US" sz="2000" dirty="0" smtClean="0"/>
          </a:p>
          <a:p>
            <a:pPr algn="just"/>
            <a:r>
              <a:rPr lang="en-US" sz="2000" dirty="0" smtClean="0"/>
              <a:t> Using templates, it is possible to create generic functions and classes.</a:t>
            </a:r>
          </a:p>
          <a:p>
            <a:pPr algn="just">
              <a:buNone/>
            </a:pPr>
            <a:r>
              <a:rPr lang="en-US" sz="2000" dirty="0" smtClean="0"/>
              <a:t> </a:t>
            </a:r>
          </a:p>
          <a:p>
            <a:pPr algn="just"/>
            <a:r>
              <a:rPr lang="en-US" sz="2000" dirty="0" smtClean="0"/>
              <a:t>In a generic function or class, the type of data upon which the function or class operates is specified as a parameter.</a:t>
            </a:r>
          </a:p>
          <a:p>
            <a:pPr algn="just"/>
            <a:endParaRPr lang="en-US" sz="2000" dirty="0" smtClean="0"/>
          </a:p>
          <a:p>
            <a:pPr algn="just"/>
            <a:r>
              <a:rPr lang="en-US" sz="2000" dirty="0" smtClean="0"/>
              <a:t>Thus, you can use one function or class with several different types of data without having to explicitly recode specific versions for each data type.</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Functions</a:t>
            </a:r>
            <a:endParaRPr lang="en-US" dirty="0"/>
          </a:p>
        </p:txBody>
      </p:sp>
      <p:sp>
        <p:nvSpPr>
          <p:cNvPr id="3" name="Content Placeholder 2"/>
          <p:cNvSpPr>
            <a:spLocks noGrp="1"/>
          </p:cNvSpPr>
          <p:nvPr>
            <p:ph sz="quarter" idx="1"/>
          </p:nvPr>
        </p:nvSpPr>
        <p:spPr>
          <a:xfrm>
            <a:off x="301752" y="1527048"/>
            <a:ext cx="8537448" cy="5026152"/>
          </a:xfrm>
        </p:spPr>
        <p:txBody>
          <a:bodyPr>
            <a:normAutofit/>
          </a:bodyPr>
          <a:lstStyle/>
          <a:p>
            <a:pPr algn="just"/>
            <a:r>
              <a:rPr lang="en-US" sz="2000" dirty="0" smtClean="0"/>
              <a:t>A generic function defines a general set of operations that will be applied to various types of data. The type of data that the function will operate upon is passed to it as a parameter.</a:t>
            </a:r>
          </a:p>
          <a:p>
            <a:pPr algn="just"/>
            <a:endParaRPr lang="en-US" sz="2000" dirty="0" smtClean="0"/>
          </a:p>
          <a:p>
            <a:pPr algn="just"/>
            <a:r>
              <a:rPr lang="en-US" sz="2000" dirty="0" smtClean="0"/>
              <a:t>Through a generic function, a single general procedure can be applied to a wide range of data.</a:t>
            </a:r>
          </a:p>
          <a:p>
            <a:pPr algn="just"/>
            <a:endParaRPr lang="en-US" sz="2000" dirty="0" smtClean="0"/>
          </a:p>
          <a:p>
            <a:pPr algn="just"/>
            <a:r>
              <a:rPr lang="en-US" sz="2000" dirty="0" smtClean="0"/>
              <a:t>The </a:t>
            </a:r>
            <a:r>
              <a:rPr lang="en-US" sz="2000" dirty="0" err="1" smtClean="0"/>
              <a:t>Quicksort</a:t>
            </a:r>
            <a:r>
              <a:rPr lang="en-US" sz="2000" dirty="0" smtClean="0"/>
              <a:t> sorting algorithm is the same whether it is applied to an array of integers or an array of floats. It is just that the type of the data being sorted is different. </a:t>
            </a:r>
          </a:p>
          <a:p>
            <a:pPr algn="just"/>
            <a:endParaRPr lang="en-US" sz="2000" dirty="0" smtClean="0"/>
          </a:p>
          <a:p>
            <a:pPr algn="just"/>
            <a:r>
              <a:rPr lang="en-US" sz="2000" dirty="0" smtClean="0"/>
              <a:t>By creating a generic function, you can define the nature of the algorithm, independent of any data.</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A generic function is created using the keyword </a:t>
            </a:r>
            <a:r>
              <a:rPr lang="en-US" dirty="0" smtClean="0">
                <a:solidFill>
                  <a:srgbClr val="002060"/>
                </a:solidFill>
              </a:rPr>
              <a:t>template</a:t>
            </a:r>
            <a:r>
              <a:rPr lang="en-US" dirty="0" smtClean="0"/>
              <a:t>.</a:t>
            </a:r>
          </a:p>
          <a:p>
            <a:endParaRPr lang="en-US" dirty="0" smtClean="0"/>
          </a:p>
          <a:p>
            <a:r>
              <a:rPr lang="en-US" sz="2000" dirty="0" smtClean="0">
                <a:solidFill>
                  <a:srgbClr val="002060"/>
                </a:solidFill>
              </a:rPr>
              <a:t>template</a:t>
            </a:r>
            <a:r>
              <a:rPr lang="en-US" sz="2000" dirty="0" smtClean="0"/>
              <a:t> &lt;class </a:t>
            </a:r>
            <a:r>
              <a:rPr lang="en-US" sz="2000" dirty="0" err="1" smtClean="0"/>
              <a:t>Ttype</a:t>
            </a:r>
            <a:r>
              <a:rPr lang="en-US" sz="2000" dirty="0" smtClean="0"/>
              <a:t>&gt; ret-type </a:t>
            </a:r>
            <a:r>
              <a:rPr lang="en-US" sz="2000" dirty="0" err="1" smtClean="0"/>
              <a:t>funcname</a:t>
            </a:r>
            <a:r>
              <a:rPr lang="en-US" sz="2000" dirty="0" smtClean="0"/>
              <a:t>(parameter list)</a:t>
            </a:r>
          </a:p>
          <a:p>
            <a:r>
              <a:rPr lang="en-US" sz="2000" dirty="0" smtClean="0"/>
              <a:t>{</a:t>
            </a:r>
          </a:p>
          <a:p>
            <a:r>
              <a:rPr lang="en-US" sz="2000" dirty="0" smtClean="0"/>
              <a:t>// body of function</a:t>
            </a:r>
          </a:p>
          <a:p>
            <a:r>
              <a:rPr lang="en-US" sz="2000" dirty="0" smtClean="0"/>
              <a:t>}</a:t>
            </a:r>
          </a:p>
          <a:p>
            <a:endParaRPr lang="en-US" sz="2000" dirty="0" smtClean="0"/>
          </a:p>
          <a:p>
            <a:pPr algn="just"/>
            <a:r>
              <a:rPr lang="en-US" sz="2200" dirty="0" err="1" smtClean="0"/>
              <a:t>Ttype</a:t>
            </a:r>
            <a:r>
              <a:rPr lang="en-US" sz="2200" dirty="0" smtClean="0"/>
              <a:t> is a placeholder name for a data type used by the function. This name may be used within the function definition. </a:t>
            </a:r>
          </a:p>
          <a:p>
            <a:pPr algn="just"/>
            <a:endParaRPr lang="en-US" sz="2200" dirty="0" smtClean="0"/>
          </a:p>
          <a:p>
            <a:pPr algn="just"/>
            <a:r>
              <a:rPr lang="en-US" sz="2200" dirty="0" smtClean="0"/>
              <a:t>However, it is only a placeholder that the compiler will automatically replace with an actual data type when it creates a specific version of the function. Although the use of the keyword class to specify a generic </a:t>
            </a:r>
            <a:r>
              <a:rPr lang="en-US" sz="2200" dirty="0" err="1" smtClean="0"/>
              <a:t>typein</a:t>
            </a:r>
            <a:r>
              <a:rPr lang="en-US" sz="2200" dirty="0" smtClean="0"/>
              <a:t> a template declaration is traditional, you may also use the keyword </a:t>
            </a:r>
            <a:r>
              <a:rPr lang="en-US" sz="2200" dirty="0" err="1" smtClean="0"/>
              <a:t>typename</a:t>
            </a:r>
            <a:r>
              <a:rPr lang="en-US" sz="2200"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Template Example</a:t>
            </a:r>
            <a:endParaRPr lang="en-US" dirty="0"/>
          </a:p>
        </p:txBody>
      </p:sp>
      <p:sp>
        <p:nvSpPr>
          <p:cNvPr id="3" name="Content Placeholder 2"/>
          <p:cNvSpPr>
            <a:spLocks noGrp="1"/>
          </p:cNvSpPr>
          <p:nvPr>
            <p:ph sz="quarter" idx="1"/>
          </p:nvPr>
        </p:nvSpPr>
        <p:spPr/>
        <p:txBody>
          <a:bodyPr/>
          <a:lstStyle/>
          <a:p>
            <a:pPr>
              <a:buNone/>
            </a:pPr>
            <a:r>
              <a:rPr lang="en-US" dirty="0" smtClean="0"/>
              <a:t> </a:t>
            </a:r>
            <a:endParaRPr lang="en-US" dirty="0"/>
          </a:p>
        </p:txBody>
      </p:sp>
      <p:sp>
        <p:nvSpPr>
          <p:cNvPr id="4" name="Rectangle 3"/>
          <p:cNvSpPr/>
          <p:nvPr/>
        </p:nvSpPr>
        <p:spPr>
          <a:xfrm>
            <a:off x="228600" y="1371600"/>
            <a:ext cx="4572000" cy="5078313"/>
          </a:xfrm>
          <a:prstGeom prst="rect">
            <a:avLst/>
          </a:prstGeom>
        </p:spPr>
        <p:txBody>
          <a:bodyPr>
            <a:spAutoFit/>
          </a:bodyPr>
          <a:lstStyle/>
          <a:p>
            <a:r>
              <a:rPr lang="en-US" dirty="0" smtClean="0"/>
              <a:t>#include &lt;</a:t>
            </a:r>
            <a:r>
              <a:rPr lang="en-US" dirty="0" err="1" smtClean="0"/>
              <a:t>iostream</a:t>
            </a:r>
            <a:r>
              <a:rPr lang="en-US" dirty="0" smtClean="0"/>
              <a:t>&gt;  </a:t>
            </a:r>
          </a:p>
          <a:p>
            <a:r>
              <a:rPr lang="en-US" b="1" dirty="0" smtClean="0"/>
              <a:t>using</a:t>
            </a:r>
            <a:r>
              <a:rPr lang="en-US" dirty="0" smtClean="0"/>
              <a:t> </a:t>
            </a:r>
            <a:r>
              <a:rPr lang="en-US" b="1" dirty="0" smtClean="0"/>
              <a:t>namespace</a:t>
            </a:r>
            <a:r>
              <a:rPr lang="en-US" dirty="0" smtClean="0"/>
              <a:t> std;  </a:t>
            </a:r>
          </a:p>
          <a:p>
            <a:r>
              <a:rPr lang="en-US" b="1" dirty="0" smtClean="0"/>
              <a:t>template</a:t>
            </a:r>
            <a:r>
              <a:rPr lang="en-US" dirty="0" smtClean="0"/>
              <a:t>&lt;</a:t>
            </a:r>
            <a:r>
              <a:rPr lang="en-US" b="1" dirty="0" smtClean="0"/>
              <a:t>class</a:t>
            </a:r>
            <a:r>
              <a:rPr lang="en-US" dirty="0" smtClean="0"/>
              <a:t> T&gt; T add(T &amp;</a:t>
            </a:r>
            <a:r>
              <a:rPr lang="en-US" dirty="0" err="1" smtClean="0"/>
              <a:t>a,T</a:t>
            </a:r>
            <a:r>
              <a:rPr lang="en-US" dirty="0" smtClean="0"/>
              <a:t> &amp;b)  </a:t>
            </a:r>
          </a:p>
          <a:p>
            <a:r>
              <a:rPr lang="en-US" dirty="0" smtClean="0"/>
              <a:t>{  </a:t>
            </a:r>
          </a:p>
          <a:p>
            <a:r>
              <a:rPr lang="en-US" dirty="0" smtClean="0"/>
              <a:t>    T result = </a:t>
            </a:r>
            <a:r>
              <a:rPr lang="en-US" dirty="0" err="1" smtClean="0"/>
              <a:t>a+b</a:t>
            </a:r>
            <a:r>
              <a:rPr lang="en-US" dirty="0" smtClean="0"/>
              <a:t>;  </a:t>
            </a:r>
          </a:p>
          <a:p>
            <a:r>
              <a:rPr lang="en-US" dirty="0" smtClean="0"/>
              <a:t>    </a:t>
            </a:r>
            <a:r>
              <a:rPr lang="en-US" b="1" dirty="0" smtClean="0"/>
              <a:t>return</a:t>
            </a:r>
            <a:r>
              <a:rPr lang="en-US" dirty="0" smtClean="0"/>
              <a:t> result;       </a:t>
            </a:r>
          </a:p>
          <a:p>
            <a:r>
              <a:rPr lang="en-US" dirty="0" smtClean="0"/>
              <a:t>}  </a:t>
            </a:r>
          </a:p>
          <a:p>
            <a:r>
              <a:rPr lang="en-US" b="1" dirty="0" err="1" smtClean="0"/>
              <a:t>int</a:t>
            </a:r>
            <a:r>
              <a:rPr lang="en-US" dirty="0" smtClean="0"/>
              <a:t> main()  </a:t>
            </a:r>
          </a:p>
          <a:p>
            <a:r>
              <a:rPr lang="en-US" dirty="0" smtClean="0"/>
              <a:t>{  </a:t>
            </a:r>
          </a:p>
          <a:p>
            <a:r>
              <a:rPr lang="en-US" dirty="0" smtClean="0"/>
              <a:t>  </a:t>
            </a:r>
            <a:r>
              <a:rPr lang="en-US" b="1" dirty="0" err="1" smtClean="0"/>
              <a:t>int</a:t>
            </a:r>
            <a:r>
              <a:rPr lang="en-US" dirty="0" smtClean="0"/>
              <a:t> </a:t>
            </a:r>
            <a:r>
              <a:rPr lang="en-US" dirty="0" err="1" smtClean="0"/>
              <a:t>i</a:t>
            </a:r>
            <a:r>
              <a:rPr lang="en-US" dirty="0" smtClean="0"/>
              <a:t> =2;  </a:t>
            </a:r>
          </a:p>
          <a:p>
            <a:r>
              <a:rPr lang="en-US" dirty="0" smtClean="0"/>
              <a:t>  </a:t>
            </a:r>
            <a:r>
              <a:rPr lang="en-US" b="1" dirty="0" err="1" smtClean="0"/>
              <a:t>int</a:t>
            </a:r>
            <a:r>
              <a:rPr lang="en-US" dirty="0" smtClean="0"/>
              <a:t> j =3;  </a:t>
            </a:r>
          </a:p>
          <a:p>
            <a:r>
              <a:rPr lang="en-US" dirty="0" smtClean="0"/>
              <a:t>  </a:t>
            </a:r>
            <a:r>
              <a:rPr lang="en-US" b="1" dirty="0" smtClean="0"/>
              <a:t>float</a:t>
            </a:r>
            <a:r>
              <a:rPr lang="en-US" dirty="0" smtClean="0"/>
              <a:t> m = 2.3;  </a:t>
            </a:r>
          </a:p>
          <a:p>
            <a:r>
              <a:rPr lang="en-US" dirty="0" smtClean="0"/>
              <a:t>  </a:t>
            </a:r>
            <a:r>
              <a:rPr lang="en-US" b="1" dirty="0" smtClean="0"/>
              <a:t>float</a:t>
            </a:r>
            <a:r>
              <a:rPr lang="en-US" dirty="0" smtClean="0"/>
              <a:t> n = 1.2;  </a:t>
            </a:r>
          </a:p>
          <a:p>
            <a:r>
              <a:rPr lang="en-US" dirty="0" smtClean="0"/>
              <a:t>  </a:t>
            </a:r>
            <a:r>
              <a:rPr lang="en-US" dirty="0" err="1" smtClean="0"/>
              <a:t>cout</a:t>
            </a:r>
            <a:r>
              <a:rPr lang="en-US" dirty="0" smtClean="0"/>
              <a:t>&lt;&lt;"Addition of </a:t>
            </a:r>
            <a:r>
              <a:rPr lang="en-US" dirty="0" err="1" smtClean="0"/>
              <a:t>i</a:t>
            </a:r>
            <a:r>
              <a:rPr lang="en-US" dirty="0" smtClean="0"/>
              <a:t> and j is :"&lt;&lt;add(</a:t>
            </a:r>
            <a:r>
              <a:rPr lang="en-US" dirty="0" err="1" smtClean="0"/>
              <a:t>i,j</a:t>
            </a:r>
            <a:r>
              <a:rPr lang="en-US" dirty="0" smtClean="0"/>
              <a:t>);  </a:t>
            </a:r>
          </a:p>
          <a:p>
            <a:r>
              <a:rPr lang="en-US" dirty="0" smtClean="0"/>
              <a:t>  </a:t>
            </a:r>
            <a:r>
              <a:rPr lang="en-US" dirty="0" err="1" smtClean="0"/>
              <a:t>cout</a:t>
            </a:r>
            <a:r>
              <a:rPr lang="en-US" dirty="0" smtClean="0"/>
              <a:t>&lt;&lt;'\n';  </a:t>
            </a:r>
          </a:p>
          <a:p>
            <a:r>
              <a:rPr lang="en-US" dirty="0" smtClean="0"/>
              <a:t>  </a:t>
            </a:r>
            <a:r>
              <a:rPr lang="en-US" dirty="0" err="1" smtClean="0"/>
              <a:t>cout</a:t>
            </a:r>
            <a:r>
              <a:rPr lang="en-US" dirty="0" smtClean="0"/>
              <a:t>&lt;&lt;"Addition of m and n is :"&lt;&lt;add(</a:t>
            </a:r>
            <a:r>
              <a:rPr lang="en-US" dirty="0" err="1" smtClean="0"/>
              <a:t>m,n</a:t>
            </a:r>
            <a:r>
              <a:rPr lang="en-US" dirty="0" smtClean="0"/>
              <a:t>); </a:t>
            </a:r>
          </a:p>
          <a:p>
            <a:r>
              <a:rPr lang="en-US" dirty="0" smtClean="0"/>
              <a:t>  </a:t>
            </a:r>
            <a:r>
              <a:rPr lang="en-US" b="1" dirty="0" smtClean="0"/>
              <a:t>return</a:t>
            </a:r>
            <a:r>
              <a:rPr lang="en-US" dirty="0" smtClean="0"/>
              <a:t> 0;  </a:t>
            </a:r>
          </a:p>
          <a:p>
            <a:r>
              <a:rPr lang="en-US" dirty="0" smtClean="0"/>
              <a:t>}  </a:t>
            </a:r>
            <a:endParaRPr lang="en-US" dirty="0"/>
          </a:p>
        </p:txBody>
      </p:sp>
      <p:sp>
        <p:nvSpPr>
          <p:cNvPr id="1025" name="Rectangle 1"/>
          <p:cNvSpPr>
            <a:spLocks noChangeArrowheads="1"/>
          </p:cNvSpPr>
          <p:nvPr/>
        </p:nvSpPr>
        <p:spPr bwMode="auto">
          <a:xfrm>
            <a:off x="5334000" y="4572000"/>
            <a:ext cx="35814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verdana"/>
                <a:cs typeface="Arial" charset="0"/>
              </a:rPr>
              <a:t>Output:</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Unicode MS" pitchFamily="34" charset="-128"/>
                <a:cs typeface="Arial" charset="0"/>
              </a:rPr>
              <a:t> Addition of </a:t>
            </a:r>
            <a:r>
              <a:rPr kumimoji="0" lang="en-US" sz="1600" b="0" i="0" u="none" strike="noStrike" cap="none" normalizeH="0" baseline="0" dirty="0" err="1" smtClean="0">
                <a:ln>
                  <a:noFill/>
                </a:ln>
                <a:solidFill>
                  <a:srgbClr val="000000"/>
                </a:solidFill>
                <a:effectLst/>
                <a:latin typeface="Arial Unicode MS" pitchFamily="34" charset="-128"/>
                <a:cs typeface="Arial" charset="0"/>
              </a:rPr>
              <a:t>i</a:t>
            </a:r>
            <a:r>
              <a:rPr kumimoji="0" lang="en-US" sz="1600" b="0" i="0" u="none" strike="noStrike" cap="none" normalizeH="0" baseline="0" dirty="0" smtClean="0">
                <a:ln>
                  <a:noFill/>
                </a:ln>
                <a:solidFill>
                  <a:srgbClr val="000000"/>
                </a:solidFill>
                <a:effectLst/>
                <a:latin typeface="Arial Unicode MS" pitchFamily="34" charset="-128"/>
                <a:cs typeface="Arial" charset="0"/>
              </a:rPr>
              <a:t> and j is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Unicode MS" pitchFamily="34" charset="-128"/>
                <a:cs typeface="Arial" charset="0"/>
              </a:rPr>
              <a:t> Addition of m and n is :3.5</a:t>
            </a:r>
            <a:endParaRPr kumimoji="0" lang="en-US" sz="16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template example.</a:t>
            </a:r>
            <a:endParaRPr lang="en-US" dirty="0"/>
          </a:p>
        </p:txBody>
      </p:sp>
      <p:sp>
        <p:nvSpPr>
          <p:cNvPr id="3" name="Content Placeholder 2"/>
          <p:cNvSpPr>
            <a:spLocks noGrp="1"/>
          </p:cNvSpPr>
          <p:nvPr>
            <p:ph sz="quarter" idx="1"/>
          </p:nvPr>
        </p:nvSpPr>
        <p:spPr/>
        <p:txBody>
          <a:bodyPr/>
          <a:lstStyle/>
          <a:p>
            <a:pPr>
              <a:buNone/>
            </a:pPr>
            <a:r>
              <a:rPr lang="en-US" dirty="0" smtClean="0"/>
              <a:t> </a:t>
            </a:r>
            <a:endParaRPr lang="en-US" dirty="0"/>
          </a:p>
        </p:txBody>
      </p:sp>
      <p:sp>
        <p:nvSpPr>
          <p:cNvPr id="4" name="TextBox 3"/>
          <p:cNvSpPr txBox="1"/>
          <p:nvPr/>
        </p:nvSpPr>
        <p:spPr>
          <a:xfrm>
            <a:off x="228600" y="1600200"/>
            <a:ext cx="4953000" cy="4247317"/>
          </a:xfrm>
          <a:prstGeom prst="rect">
            <a:avLst/>
          </a:prstGeom>
          <a:noFill/>
        </p:spPr>
        <p:txBody>
          <a:bodyPr wrap="square" rtlCol="0">
            <a:spAutoFit/>
          </a:bodyPr>
          <a:lstStyle/>
          <a:p>
            <a:r>
              <a:rPr lang="en-US" sz="1400" dirty="0" smtClean="0"/>
              <a:t>  #include &lt;</a:t>
            </a:r>
            <a:r>
              <a:rPr lang="en-US" sz="1400" dirty="0" err="1" smtClean="0"/>
              <a:t>iostream</a:t>
            </a:r>
            <a:r>
              <a:rPr lang="en-US" sz="1400" dirty="0" smtClean="0"/>
              <a:t>&gt;</a:t>
            </a:r>
          </a:p>
          <a:p>
            <a:r>
              <a:rPr lang="en-US" sz="1400" dirty="0" smtClean="0"/>
              <a:t>using namespace std; </a:t>
            </a:r>
          </a:p>
          <a:p>
            <a:r>
              <a:rPr lang="en-US" sz="1400" dirty="0" smtClean="0"/>
              <a:t>// This is a function template.</a:t>
            </a:r>
          </a:p>
          <a:p>
            <a:r>
              <a:rPr lang="en-US" sz="1400" dirty="0" smtClean="0"/>
              <a:t>template &lt;class X&gt; void </a:t>
            </a:r>
            <a:r>
              <a:rPr lang="en-US" sz="1400" dirty="0" err="1" smtClean="0"/>
              <a:t>swapargs</a:t>
            </a:r>
            <a:r>
              <a:rPr lang="en-US" sz="1400" dirty="0" smtClean="0"/>
              <a:t>(X &amp;a, X &amp;b)</a:t>
            </a:r>
          </a:p>
          <a:p>
            <a:r>
              <a:rPr lang="en-US" sz="1400" dirty="0" smtClean="0"/>
              <a:t>{</a:t>
            </a:r>
          </a:p>
          <a:p>
            <a:r>
              <a:rPr lang="en-US" sz="1400" dirty="0" smtClean="0"/>
              <a:t>X temp;</a:t>
            </a:r>
          </a:p>
          <a:p>
            <a:r>
              <a:rPr lang="en-US" sz="1400" dirty="0" smtClean="0"/>
              <a:t>temp = a;</a:t>
            </a:r>
          </a:p>
          <a:p>
            <a:r>
              <a:rPr lang="en-US" sz="1400" dirty="0" smtClean="0"/>
              <a:t>a = b;</a:t>
            </a:r>
          </a:p>
          <a:p>
            <a:r>
              <a:rPr lang="en-US" sz="1400" dirty="0" smtClean="0"/>
              <a:t>b = temp;</a:t>
            </a:r>
          </a:p>
          <a:p>
            <a:r>
              <a:rPr lang="en-US" sz="1400" dirty="0" smtClean="0"/>
              <a:t>}</a:t>
            </a:r>
          </a:p>
          <a:p>
            <a:r>
              <a:rPr lang="en-US" sz="1400" dirty="0" err="1" smtClean="0"/>
              <a:t>int</a:t>
            </a:r>
            <a:r>
              <a:rPr lang="en-US" sz="1400" dirty="0" smtClean="0"/>
              <a:t> main()</a:t>
            </a:r>
          </a:p>
          <a:p>
            <a:r>
              <a:rPr lang="en-US" sz="1400" dirty="0" smtClean="0"/>
              <a:t>{</a:t>
            </a:r>
          </a:p>
          <a:p>
            <a:r>
              <a:rPr lang="en-US" sz="1400" dirty="0" err="1" smtClean="0"/>
              <a:t>int</a:t>
            </a:r>
            <a:r>
              <a:rPr lang="en-US" sz="1400" dirty="0" smtClean="0"/>
              <a:t> </a:t>
            </a:r>
            <a:r>
              <a:rPr lang="en-US" sz="1400" dirty="0" err="1" smtClean="0"/>
              <a:t>i</a:t>
            </a:r>
            <a:r>
              <a:rPr lang="en-US" sz="1400" dirty="0" smtClean="0"/>
              <a:t>=10, j=20;</a:t>
            </a:r>
          </a:p>
          <a:p>
            <a:r>
              <a:rPr lang="en-US" sz="1400" dirty="0" smtClean="0"/>
              <a:t>double x=10.1, y=23.3;</a:t>
            </a:r>
          </a:p>
          <a:p>
            <a:r>
              <a:rPr lang="en-US" sz="1400" dirty="0" smtClean="0"/>
              <a:t>char a='x', b='z';</a:t>
            </a:r>
          </a:p>
          <a:p>
            <a:r>
              <a:rPr lang="en-US" sz="1400" dirty="0" err="1" smtClean="0"/>
              <a:t>cout</a:t>
            </a:r>
            <a:r>
              <a:rPr lang="en-US" sz="1400" dirty="0" smtClean="0"/>
              <a:t> &lt;&lt; "Original </a:t>
            </a:r>
            <a:r>
              <a:rPr lang="en-US" sz="1400" dirty="0" err="1" smtClean="0"/>
              <a:t>i</a:t>
            </a:r>
            <a:r>
              <a:rPr lang="en-US" sz="1400" dirty="0" smtClean="0"/>
              <a:t>, j: " &lt;&lt; </a:t>
            </a:r>
            <a:r>
              <a:rPr lang="en-US" sz="1400" dirty="0" err="1" smtClean="0"/>
              <a:t>i</a:t>
            </a:r>
            <a:r>
              <a:rPr lang="en-US" sz="1400" dirty="0" smtClean="0"/>
              <a:t> &lt;&lt; ' ' &lt;&lt; j &lt;&lt; '\n';</a:t>
            </a:r>
          </a:p>
          <a:p>
            <a:r>
              <a:rPr lang="en-US" sz="1400" dirty="0" err="1" smtClean="0"/>
              <a:t>cout</a:t>
            </a:r>
            <a:r>
              <a:rPr lang="en-US" sz="1400" dirty="0" smtClean="0"/>
              <a:t> &lt;&lt; "Original x, y: " &lt;&lt; x &lt;&lt; ' ' &lt;&lt; y &lt;&lt; '\n';</a:t>
            </a:r>
          </a:p>
          <a:p>
            <a:r>
              <a:rPr lang="en-US" sz="1400" dirty="0" err="1" smtClean="0"/>
              <a:t>cout</a:t>
            </a:r>
            <a:r>
              <a:rPr lang="en-US" sz="1400" dirty="0" smtClean="0"/>
              <a:t> &lt;&lt; "Original a, b: " &lt;&lt; a &lt;&lt; ' ' &lt;&lt; b &lt;&lt; '\n';</a:t>
            </a:r>
          </a:p>
          <a:p>
            <a:endParaRPr lang="en-US" dirty="0"/>
          </a:p>
        </p:txBody>
      </p:sp>
      <p:sp>
        <p:nvSpPr>
          <p:cNvPr id="5" name="TextBox 4"/>
          <p:cNvSpPr txBox="1"/>
          <p:nvPr/>
        </p:nvSpPr>
        <p:spPr>
          <a:xfrm>
            <a:off x="4419600" y="1524000"/>
            <a:ext cx="3966150" cy="1815882"/>
          </a:xfrm>
          <a:prstGeom prst="rect">
            <a:avLst/>
          </a:prstGeom>
          <a:noFill/>
        </p:spPr>
        <p:txBody>
          <a:bodyPr wrap="none" rtlCol="0">
            <a:spAutoFit/>
          </a:bodyPr>
          <a:lstStyle/>
          <a:p>
            <a:r>
              <a:rPr lang="en-US" sz="1400" dirty="0" err="1" smtClean="0"/>
              <a:t>swapargs</a:t>
            </a:r>
            <a:r>
              <a:rPr lang="en-US" sz="1400" dirty="0" smtClean="0"/>
              <a:t>(</a:t>
            </a:r>
            <a:r>
              <a:rPr lang="en-US" sz="1400" dirty="0" err="1" smtClean="0"/>
              <a:t>i</a:t>
            </a:r>
            <a:r>
              <a:rPr lang="en-US" sz="1400" dirty="0" smtClean="0"/>
              <a:t>, j); // swap integers</a:t>
            </a:r>
          </a:p>
          <a:p>
            <a:r>
              <a:rPr lang="en-US" sz="1400" dirty="0" err="1" smtClean="0"/>
              <a:t>swapargs</a:t>
            </a:r>
            <a:r>
              <a:rPr lang="en-US" sz="1400" dirty="0" smtClean="0"/>
              <a:t>(x, y); // swap floats</a:t>
            </a:r>
          </a:p>
          <a:p>
            <a:r>
              <a:rPr lang="en-US" sz="1400" dirty="0" err="1" smtClean="0"/>
              <a:t>swapargs</a:t>
            </a:r>
            <a:r>
              <a:rPr lang="en-US" sz="1400" dirty="0" smtClean="0"/>
              <a:t>(a, b); // swap chars</a:t>
            </a:r>
          </a:p>
          <a:p>
            <a:r>
              <a:rPr lang="en-US" sz="1400" dirty="0" err="1" smtClean="0"/>
              <a:t>cout</a:t>
            </a:r>
            <a:r>
              <a:rPr lang="en-US" sz="1400" dirty="0" smtClean="0"/>
              <a:t> &lt;&lt; "Swapped </a:t>
            </a:r>
            <a:r>
              <a:rPr lang="en-US" sz="1400" dirty="0" err="1" smtClean="0"/>
              <a:t>i</a:t>
            </a:r>
            <a:r>
              <a:rPr lang="en-US" sz="1400" dirty="0" smtClean="0"/>
              <a:t>, j: " &lt;&lt; </a:t>
            </a:r>
            <a:r>
              <a:rPr lang="en-US" sz="1400" dirty="0" err="1" smtClean="0"/>
              <a:t>i</a:t>
            </a:r>
            <a:r>
              <a:rPr lang="en-US" sz="1400" dirty="0" smtClean="0"/>
              <a:t> &lt;&lt; ' ' &lt;&lt; j &lt;&lt; '\n';</a:t>
            </a:r>
          </a:p>
          <a:p>
            <a:r>
              <a:rPr lang="en-US" sz="1400" dirty="0" err="1" smtClean="0"/>
              <a:t>cout</a:t>
            </a:r>
            <a:r>
              <a:rPr lang="en-US" sz="1400" dirty="0" smtClean="0"/>
              <a:t> &lt;&lt; "Swapped x, y: " &lt;&lt; x &lt;&lt; ' ' &lt;&lt; y &lt;&lt; '\n';</a:t>
            </a:r>
          </a:p>
          <a:p>
            <a:r>
              <a:rPr lang="en-US" sz="1400" dirty="0" err="1" smtClean="0"/>
              <a:t>cout</a:t>
            </a:r>
            <a:r>
              <a:rPr lang="en-US" sz="1400" dirty="0" smtClean="0"/>
              <a:t> &lt;&lt; "Swapped a, b: " &lt;&lt; a &lt;&lt; ' ' &lt;&lt; b &lt;&lt; '\n';</a:t>
            </a:r>
          </a:p>
          <a:p>
            <a:r>
              <a:rPr lang="en-US" sz="1400" dirty="0" smtClean="0"/>
              <a:t>return 0;</a:t>
            </a:r>
          </a:p>
          <a:p>
            <a:r>
              <a:rPr lang="en-US" sz="1400" dirty="0" smtClean="0"/>
              <a:t>}</a:t>
            </a:r>
            <a:endParaRPr lang="en-US" sz="1400" dirty="0"/>
          </a:p>
        </p:txBody>
      </p:sp>
      <p:pic>
        <p:nvPicPr>
          <p:cNvPr id="1027" name="Picture 3"/>
          <p:cNvPicPr>
            <a:picLocks noChangeAspect="1" noChangeArrowheads="1"/>
          </p:cNvPicPr>
          <p:nvPr/>
        </p:nvPicPr>
        <p:blipFill>
          <a:blip r:embed="rId2"/>
          <a:srcRect/>
          <a:stretch>
            <a:fillRect/>
          </a:stretch>
        </p:blipFill>
        <p:spPr bwMode="auto">
          <a:xfrm>
            <a:off x="4648200" y="3962400"/>
            <a:ext cx="3941097" cy="1981200"/>
          </a:xfrm>
          <a:prstGeom prst="rect">
            <a:avLst/>
          </a:prstGeom>
          <a:noFill/>
          <a:ln w="9525">
            <a:noFill/>
            <a:miter lim="800000"/>
            <a:headEnd/>
            <a:tailEnd/>
          </a:ln>
          <a:effectLst/>
        </p:spPr>
      </p:pic>
      <p:sp>
        <p:nvSpPr>
          <p:cNvPr id="8" name="TextBox 7"/>
          <p:cNvSpPr txBox="1"/>
          <p:nvPr/>
        </p:nvSpPr>
        <p:spPr>
          <a:xfrm>
            <a:off x="4648200" y="3429000"/>
            <a:ext cx="582211" cy="369332"/>
          </a:xfrm>
          <a:prstGeom prst="rect">
            <a:avLst/>
          </a:prstGeom>
          <a:noFill/>
        </p:spPr>
        <p:txBody>
          <a:bodyPr wrap="none" rtlCol="0">
            <a:spAutoFit/>
          </a:bodyPr>
          <a:lstStyle/>
          <a:p>
            <a:r>
              <a:rPr lang="en-US" dirty="0" smtClean="0"/>
              <a:t>O/P</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Function with Two Generic Types</a:t>
            </a:r>
            <a:endParaRPr lang="en-US" dirty="0"/>
          </a:p>
        </p:txBody>
      </p:sp>
      <p:sp>
        <p:nvSpPr>
          <p:cNvPr id="3" name="Content Placeholder 2"/>
          <p:cNvSpPr>
            <a:spLocks noGrp="1"/>
          </p:cNvSpPr>
          <p:nvPr>
            <p:ph sz="quarter" idx="1"/>
          </p:nvPr>
        </p:nvSpPr>
        <p:spPr/>
        <p:txBody>
          <a:bodyPr/>
          <a:lstStyle/>
          <a:p>
            <a:pPr>
              <a:buNone/>
            </a:pPr>
            <a:r>
              <a:rPr lang="en-US" dirty="0" smtClean="0"/>
              <a:t> </a:t>
            </a:r>
            <a:endParaRPr lang="en-US" dirty="0"/>
          </a:p>
        </p:txBody>
      </p:sp>
      <p:pic>
        <p:nvPicPr>
          <p:cNvPr id="2050" name="Picture 2"/>
          <p:cNvPicPr>
            <a:picLocks noChangeAspect="1" noChangeArrowheads="1"/>
          </p:cNvPicPr>
          <p:nvPr/>
        </p:nvPicPr>
        <p:blipFill>
          <a:blip r:embed="rId2"/>
          <a:srcRect/>
          <a:stretch>
            <a:fillRect/>
          </a:stretch>
        </p:blipFill>
        <p:spPr bwMode="auto">
          <a:xfrm>
            <a:off x="5105400" y="4800600"/>
            <a:ext cx="3219061" cy="1143000"/>
          </a:xfrm>
          <a:prstGeom prst="rect">
            <a:avLst/>
          </a:prstGeom>
          <a:noFill/>
          <a:ln w="9525">
            <a:noFill/>
            <a:miter lim="800000"/>
            <a:headEnd/>
            <a:tailEnd/>
          </a:ln>
          <a:effectLst/>
        </p:spPr>
      </p:pic>
      <p:sp>
        <p:nvSpPr>
          <p:cNvPr id="5" name="Rectangle 4"/>
          <p:cNvSpPr/>
          <p:nvPr/>
        </p:nvSpPr>
        <p:spPr>
          <a:xfrm>
            <a:off x="381000" y="1524000"/>
            <a:ext cx="8077200" cy="3416320"/>
          </a:xfrm>
          <a:prstGeom prst="rect">
            <a:avLst/>
          </a:prstGeom>
        </p:spPr>
        <p:txBody>
          <a:bodyPr wrap="square">
            <a:spAutoFit/>
          </a:bodyPr>
          <a:lstStyle/>
          <a:p>
            <a:r>
              <a:rPr lang="en-US" dirty="0" smtClean="0"/>
              <a:t>#include &lt;</a:t>
            </a:r>
            <a:r>
              <a:rPr lang="en-US" dirty="0" err="1" smtClean="0"/>
              <a:t>iostream</a:t>
            </a:r>
            <a:r>
              <a:rPr lang="en-US" dirty="0" smtClean="0"/>
              <a:t>&gt;</a:t>
            </a:r>
          </a:p>
          <a:p>
            <a:r>
              <a:rPr lang="en-US" dirty="0" smtClean="0"/>
              <a:t>using namespace std;</a:t>
            </a:r>
          </a:p>
          <a:p>
            <a:r>
              <a:rPr lang="en-US" dirty="0" smtClean="0"/>
              <a:t>template &lt;class type1, class type2&gt;void </a:t>
            </a:r>
            <a:r>
              <a:rPr lang="en-US" dirty="0" err="1" smtClean="0"/>
              <a:t>myfunc</a:t>
            </a:r>
            <a:r>
              <a:rPr lang="en-US" dirty="0" smtClean="0"/>
              <a:t>(type1 x, type2 y)</a:t>
            </a:r>
          </a:p>
          <a:p>
            <a:r>
              <a:rPr lang="en-US" dirty="0" smtClean="0"/>
              <a:t>{</a:t>
            </a:r>
          </a:p>
          <a:p>
            <a:r>
              <a:rPr lang="en-US" dirty="0" err="1" smtClean="0"/>
              <a:t>cout</a:t>
            </a:r>
            <a:r>
              <a:rPr lang="en-US" dirty="0" smtClean="0"/>
              <a:t> &lt;&lt; x &lt;&lt; ' ' &lt;&lt; y &lt;&lt; '\n';</a:t>
            </a:r>
          </a:p>
          <a:p>
            <a:r>
              <a:rPr lang="en-US" dirty="0" smtClean="0"/>
              <a:t>}</a:t>
            </a:r>
          </a:p>
          <a:p>
            <a:r>
              <a:rPr lang="en-US" dirty="0" err="1" smtClean="0"/>
              <a:t>int</a:t>
            </a:r>
            <a:r>
              <a:rPr lang="en-US" dirty="0" smtClean="0"/>
              <a:t> main()</a:t>
            </a:r>
          </a:p>
          <a:p>
            <a:r>
              <a:rPr lang="en-US" dirty="0" smtClean="0"/>
              <a:t>{</a:t>
            </a:r>
          </a:p>
          <a:p>
            <a:r>
              <a:rPr lang="en-US" dirty="0" err="1" smtClean="0"/>
              <a:t>myfunc</a:t>
            </a:r>
            <a:r>
              <a:rPr lang="en-US" dirty="0" smtClean="0"/>
              <a:t>(10, "I like C++");</a:t>
            </a:r>
          </a:p>
          <a:p>
            <a:r>
              <a:rPr lang="en-US" dirty="0" err="1" smtClean="0"/>
              <a:t>myfunc</a:t>
            </a:r>
            <a:r>
              <a:rPr lang="en-US" dirty="0" smtClean="0"/>
              <a:t>(98.6, 19);</a:t>
            </a:r>
          </a:p>
          <a:p>
            <a:r>
              <a:rPr lang="en-US" dirty="0" smtClean="0"/>
              <a:t>return 0;</a:t>
            </a:r>
          </a:p>
          <a:p>
            <a:r>
              <a:rPr lang="en-US" dirty="0" smtClean="0"/>
              <a:t>}</a:t>
            </a:r>
            <a:endParaRPr lang="en-US" dirty="0"/>
          </a:p>
        </p:txBody>
      </p:sp>
      <p:sp>
        <p:nvSpPr>
          <p:cNvPr id="6" name="TextBox 5"/>
          <p:cNvSpPr txBox="1"/>
          <p:nvPr/>
        </p:nvSpPr>
        <p:spPr>
          <a:xfrm>
            <a:off x="5334000" y="4038600"/>
            <a:ext cx="582211" cy="369332"/>
          </a:xfrm>
          <a:prstGeom prst="rect">
            <a:avLst/>
          </a:prstGeom>
          <a:noFill/>
        </p:spPr>
        <p:txBody>
          <a:bodyPr wrap="none" rtlCol="0">
            <a:spAutoFit/>
          </a:bodyPr>
          <a:lstStyle/>
          <a:p>
            <a:r>
              <a:rPr lang="en-US" dirty="0" smtClean="0"/>
              <a:t>O/P</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425</TotalTime>
  <Words>1954</Words>
  <Application>Microsoft Office PowerPoint</Application>
  <PresentationFormat>On-screen Show (4:3)</PresentationFormat>
  <Paragraphs>412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Civic</vt:lpstr>
      <vt:lpstr> </vt:lpstr>
      <vt:lpstr> </vt:lpstr>
      <vt:lpstr>Templates in C++</vt:lpstr>
      <vt:lpstr>Templates </vt:lpstr>
      <vt:lpstr>Generic Functions</vt:lpstr>
      <vt:lpstr> </vt:lpstr>
      <vt:lpstr>Function Template Example</vt:lpstr>
      <vt:lpstr>Function template example.</vt:lpstr>
      <vt:lpstr>A Function with Two Generic Types</vt:lpstr>
      <vt:lpstr>Explicitly Overloading a Generic Function</vt:lpstr>
      <vt:lpstr> </vt:lpstr>
      <vt:lpstr>Overloading a Function Template</vt:lpstr>
      <vt:lpstr>Template Function Restrictions</vt:lpstr>
      <vt:lpstr> </vt:lpstr>
      <vt:lpstr>Template  Classes</vt:lpstr>
      <vt:lpstr> How to declare a class template? </vt:lpstr>
      <vt:lpstr>How to create a class template object? </vt:lpstr>
      <vt:lpstr>Slide 18</vt:lpstr>
      <vt:lpstr>Slide 19</vt:lpstr>
      <vt:lpstr> </vt:lpstr>
      <vt:lpstr> </vt:lpstr>
      <vt:lpstr>CLASS TEMPLATE WITH MULTIPLE PARAMETERS </vt:lpstr>
      <vt:lpstr>Slide 23</vt:lpstr>
      <vt:lpstr>Nontype Template Arguments </vt:lpstr>
      <vt:lpstr>Program </vt:lpstr>
      <vt:lpstr>Points to Remember </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Templates in C++</dc:title>
  <dc:creator>shailesh</dc:creator>
  <cp:lastModifiedBy>shailesh.kumar</cp:lastModifiedBy>
  <cp:revision>42</cp:revision>
  <dcterms:created xsi:type="dcterms:W3CDTF">2021-03-16T14:47:32Z</dcterms:created>
  <dcterms:modified xsi:type="dcterms:W3CDTF">2022-05-03T03:56:00Z</dcterms:modified>
</cp:coreProperties>
</file>