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92" r:id="rId2"/>
    <p:sldId id="421" r:id="rId3"/>
    <p:sldId id="382" r:id="rId4"/>
    <p:sldId id="384" r:id="rId5"/>
    <p:sldId id="383" r:id="rId6"/>
    <p:sldId id="386" r:id="rId7"/>
    <p:sldId id="407" r:id="rId8"/>
    <p:sldId id="387" r:id="rId9"/>
    <p:sldId id="388" r:id="rId10"/>
    <p:sldId id="390" r:id="rId11"/>
    <p:sldId id="392" r:id="rId12"/>
    <p:sldId id="391" r:id="rId13"/>
    <p:sldId id="396" r:id="rId14"/>
    <p:sldId id="393" r:id="rId15"/>
    <p:sldId id="394" r:id="rId16"/>
    <p:sldId id="397" r:id="rId17"/>
    <p:sldId id="399" r:id="rId18"/>
    <p:sldId id="404" r:id="rId19"/>
    <p:sldId id="422" r:id="rId20"/>
    <p:sldId id="426" r:id="rId21"/>
    <p:sldId id="427" r:id="rId22"/>
    <p:sldId id="429" r:id="rId23"/>
    <p:sldId id="428" r:id="rId24"/>
    <p:sldId id="424" r:id="rId25"/>
    <p:sldId id="414" r:id="rId26"/>
    <p:sldId id="415" r:id="rId27"/>
    <p:sldId id="417" r:id="rId28"/>
    <p:sldId id="43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KA" initials="A" lastIdx="1" clrIdx="0">
    <p:extLst>
      <p:ext uri="{19B8F6BF-5375-455C-9EA6-DF929625EA0E}">
        <p15:presenceInfo xmlns:p15="http://schemas.microsoft.com/office/powerpoint/2012/main" userId="AL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2925" autoAdjust="0"/>
  </p:normalViewPr>
  <p:slideViewPr>
    <p:cSldViewPr snapToGrid="0">
      <p:cViewPr>
        <p:scale>
          <a:sx n="54" d="100"/>
          <a:sy n="54" d="100"/>
        </p:scale>
        <p:origin x="1108" y="22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32E78E-06F6-49DD-AC13-0E15A8788F05}" type="datetimeFigureOut">
              <a:rPr lang="en-US" smtClean="0"/>
              <a:t>2/17/2021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966E9A-0D66-4BD7-98AB-FF2173D1B0C0}" type="slidenum">
              <a:rPr lang="en-US" smtClean="0"/>
              <a:t>‹#›</a:t>
            </a:fld>
            <a:endParaRPr lang="en-US"/>
          </a:p>
        </p:txBody>
      </p:sp>
    </p:spTree>
    <p:extLst>
      <p:ext uri="{BB962C8B-B14F-4D97-AF65-F5344CB8AC3E}">
        <p14:creationId xmlns:p14="http://schemas.microsoft.com/office/powerpoint/2010/main" val="925725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966E9A-0D66-4BD7-98AB-FF2173D1B0C0}" type="slidenum">
              <a:rPr lang="en-US" smtClean="0"/>
              <a:t>3</a:t>
            </a:fld>
            <a:endParaRPr lang="en-US"/>
          </a:p>
        </p:txBody>
      </p:sp>
    </p:spTree>
    <p:extLst>
      <p:ext uri="{BB962C8B-B14F-4D97-AF65-F5344CB8AC3E}">
        <p14:creationId xmlns:p14="http://schemas.microsoft.com/office/powerpoint/2010/main" val="3437153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966E9A-0D66-4BD7-98AB-FF2173D1B0C0}" type="slidenum">
              <a:rPr lang="en-US" smtClean="0"/>
              <a:t>12</a:t>
            </a:fld>
            <a:endParaRPr lang="en-US"/>
          </a:p>
        </p:txBody>
      </p:sp>
    </p:spTree>
    <p:extLst>
      <p:ext uri="{BB962C8B-B14F-4D97-AF65-F5344CB8AC3E}">
        <p14:creationId xmlns:p14="http://schemas.microsoft.com/office/powerpoint/2010/main" val="2644774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966E9A-0D66-4BD7-98AB-FF2173D1B0C0}" type="slidenum">
              <a:rPr lang="en-US" smtClean="0"/>
              <a:t>13</a:t>
            </a:fld>
            <a:endParaRPr lang="en-US"/>
          </a:p>
        </p:txBody>
      </p:sp>
    </p:spTree>
    <p:extLst>
      <p:ext uri="{BB962C8B-B14F-4D97-AF65-F5344CB8AC3E}">
        <p14:creationId xmlns:p14="http://schemas.microsoft.com/office/powerpoint/2010/main" val="1853582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966E9A-0D66-4BD7-98AB-FF2173D1B0C0}" type="slidenum">
              <a:rPr lang="en-US" smtClean="0"/>
              <a:t>14</a:t>
            </a:fld>
            <a:endParaRPr lang="en-US"/>
          </a:p>
        </p:txBody>
      </p:sp>
    </p:spTree>
    <p:extLst>
      <p:ext uri="{BB962C8B-B14F-4D97-AF65-F5344CB8AC3E}">
        <p14:creationId xmlns:p14="http://schemas.microsoft.com/office/powerpoint/2010/main" val="4226775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966E9A-0D66-4BD7-98AB-FF2173D1B0C0}" type="slidenum">
              <a:rPr lang="en-US" smtClean="0"/>
              <a:t>15</a:t>
            </a:fld>
            <a:endParaRPr lang="en-US"/>
          </a:p>
        </p:txBody>
      </p:sp>
    </p:spTree>
    <p:extLst>
      <p:ext uri="{BB962C8B-B14F-4D97-AF65-F5344CB8AC3E}">
        <p14:creationId xmlns:p14="http://schemas.microsoft.com/office/powerpoint/2010/main" val="1119727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966E9A-0D66-4BD7-98AB-FF2173D1B0C0}" type="slidenum">
              <a:rPr lang="en-US" smtClean="0"/>
              <a:t>16</a:t>
            </a:fld>
            <a:endParaRPr lang="en-US"/>
          </a:p>
        </p:txBody>
      </p:sp>
    </p:spTree>
    <p:extLst>
      <p:ext uri="{BB962C8B-B14F-4D97-AF65-F5344CB8AC3E}">
        <p14:creationId xmlns:p14="http://schemas.microsoft.com/office/powerpoint/2010/main" val="509740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966E9A-0D66-4BD7-98AB-FF2173D1B0C0}" type="slidenum">
              <a:rPr lang="en-US" smtClean="0"/>
              <a:t>17</a:t>
            </a:fld>
            <a:endParaRPr lang="en-US"/>
          </a:p>
        </p:txBody>
      </p:sp>
    </p:spTree>
    <p:extLst>
      <p:ext uri="{BB962C8B-B14F-4D97-AF65-F5344CB8AC3E}">
        <p14:creationId xmlns:p14="http://schemas.microsoft.com/office/powerpoint/2010/main" val="3551591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966E9A-0D66-4BD7-98AB-FF2173D1B0C0}" type="slidenum">
              <a:rPr lang="en-US" smtClean="0"/>
              <a:t>18</a:t>
            </a:fld>
            <a:endParaRPr lang="en-US"/>
          </a:p>
        </p:txBody>
      </p:sp>
    </p:spTree>
    <p:extLst>
      <p:ext uri="{BB962C8B-B14F-4D97-AF65-F5344CB8AC3E}">
        <p14:creationId xmlns:p14="http://schemas.microsoft.com/office/powerpoint/2010/main" val="959555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966E9A-0D66-4BD7-98AB-FF2173D1B0C0}" type="slidenum">
              <a:rPr lang="en-US" smtClean="0"/>
              <a:t>25</a:t>
            </a:fld>
            <a:endParaRPr lang="en-US"/>
          </a:p>
        </p:txBody>
      </p:sp>
    </p:spTree>
    <p:extLst>
      <p:ext uri="{BB962C8B-B14F-4D97-AF65-F5344CB8AC3E}">
        <p14:creationId xmlns:p14="http://schemas.microsoft.com/office/powerpoint/2010/main" val="3697188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966E9A-0D66-4BD7-98AB-FF2173D1B0C0}" type="slidenum">
              <a:rPr lang="en-US" smtClean="0"/>
              <a:t>26</a:t>
            </a:fld>
            <a:endParaRPr lang="en-US"/>
          </a:p>
        </p:txBody>
      </p:sp>
    </p:spTree>
    <p:extLst>
      <p:ext uri="{BB962C8B-B14F-4D97-AF65-F5344CB8AC3E}">
        <p14:creationId xmlns:p14="http://schemas.microsoft.com/office/powerpoint/2010/main" val="3338845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966E9A-0D66-4BD7-98AB-FF2173D1B0C0}" type="slidenum">
              <a:rPr lang="en-US" smtClean="0"/>
              <a:t>27</a:t>
            </a:fld>
            <a:endParaRPr lang="en-US"/>
          </a:p>
        </p:txBody>
      </p:sp>
    </p:spTree>
    <p:extLst>
      <p:ext uri="{BB962C8B-B14F-4D97-AF65-F5344CB8AC3E}">
        <p14:creationId xmlns:p14="http://schemas.microsoft.com/office/powerpoint/2010/main" val="710656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966E9A-0D66-4BD7-98AB-FF2173D1B0C0}" type="slidenum">
              <a:rPr lang="en-US" smtClean="0"/>
              <a:t>4</a:t>
            </a:fld>
            <a:endParaRPr lang="en-US"/>
          </a:p>
        </p:txBody>
      </p:sp>
    </p:spTree>
    <p:extLst>
      <p:ext uri="{BB962C8B-B14F-4D97-AF65-F5344CB8AC3E}">
        <p14:creationId xmlns:p14="http://schemas.microsoft.com/office/powerpoint/2010/main" val="3368507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966E9A-0D66-4BD7-98AB-FF2173D1B0C0}" type="slidenum">
              <a:rPr lang="en-US" smtClean="0"/>
              <a:t>5</a:t>
            </a:fld>
            <a:endParaRPr lang="en-US"/>
          </a:p>
        </p:txBody>
      </p:sp>
    </p:spTree>
    <p:extLst>
      <p:ext uri="{BB962C8B-B14F-4D97-AF65-F5344CB8AC3E}">
        <p14:creationId xmlns:p14="http://schemas.microsoft.com/office/powerpoint/2010/main" val="2594986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966E9A-0D66-4BD7-98AB-FF2173D1B0C0}" type="slidenum">
              <a:rPr lang="en-US" smtClean="0"/>
              <a:t>6</a:t>
            </a:fld>
            <a:endParaRPr lang="en-US"/>
          </a:p>
        </p:txBody>
      </p:sp>
    </p:spTree>
    <p:extLst>
      <p:ext uri="{BB962C8B-B14F-4D97-AF65-F5344CB8AC3E}">
        <p14:creationId xmlns:p14="http://schemas.microsoft.com/office/powerpoint/2010/main" val="1100709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966E9A-0D66-4BD7-98AB-FF2173D1B0C0}" type="slidenum">
              <a:rPr lang="en-US" smtClean="0"/>
              <a:t>7</a:t>
            </a:fld>
            <a:endParaRPr lang="en-US"/>
          </a:p>
        </p:txBody>
      </p:sp>
    </p:spTree>
    <p:extLst>
      <p:ext uri="{BB962C8B-B14F-4D97-AF65-F5344CB8AC3E}">
        <p14:creationId xmlns:p14="http://schemas.microsoft.com/office/powerpoint/2010/main" val="1629087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966E9A-0D66-4BD7-98AB-FF2173D1B0C0}" type="slidenum">
              <a:rPr lang="en-US" smtClean="0"/>
              <a:t>8</a:t>
            </a:fld>
            <a:endParaRPr lang="en-US"/>
          </a:p>
        </p:txBody>
      </p:sp>
    </p:spTree>
    <p:extLst>
      <p:ext uri="{BB962C8B-B14F-4D97-AF65-F5344CB8AC3E}">
        <p14:creationId xmlns:p14="http://schemas.microsoft.com/office/powerpoint/2010/main" val="1369163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966E9A-0D66-4BD7-98AB-FF2173D1B0C0}" type="slidenum">
              <a:rPr lang="en-US" smtClean="0"/>
              <a:t>9</a:t>
            </a:fld>
            <a:endParaRPr lang="en-US"/>
          </a:p>
        </p:txBody>
      </p:sp>
    </p:spTree>
    <p:extLst>
      <p:ext uri="{BB962C8B-B14F-4D97-AF65-F5344CB8AC3E}">
        <p14:creationId xmlns:p14="http://schemas.microsoft.com/office/powerpoint/2010/main" val="3178531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966E9A-0D66-4BD7-98AB-FF2173D1B0C0}" type="slidenum">
              <a:rPr lang="en-US" smtClean="0"/>
              <a:t>10</a:t>
            </a:fld>
            <a:endParaRPr lang="en-US"/>
          </a:p>
        </p:txBody>
      </p:sp>
    </p:spTree>
    <p:extLst>
      <p:ext uri="{BB962C8B-B14F-4D97-AF65-F5344CB8AC3E}">
        <p14:creationId xmlns:p14="http://schemas.microsoft.com/office/powerpoint/2010/main" val="3791735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966E9A-0D66-4BD7-98AB-FF2173D1B0C0}" type="slidenum">
              <a:rPr lang="en-US" smtClean="0"/>
              <a:t>11</a:t>
            </a:fld>
            <a:endParaRPr lang="en-US"/>
          </a:p>
        </p:txBody>
      </p:sp>
    </p:spTree>
    <p:extLst>
      <p:ext uri="{BB962C8B-B14F-4D97-AF65-F5344CB8AC3E}">
        <p14:creationId xmlns:p14="http://schemas.microsoft.com/office/powerpoint/2010/main" val="299472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2756C-C79D-4B69-8C1C-1863F3EBF0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67C727-D579-4750-9811-BC978E7C07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9A7A51-5C4B-4EC2-B9F1-203DA6272C81}"/>
              </a:ext>
            </a:extLst>
          </p:cNvPr>
          <p:cNvSpPr>
            <a:spLocks noGrp="1"/>
          </p:cNvSpPr>
          <p:nvPr>
            <p:ph type="dt" sz="half" idx="10"/>
          </p:nvPr>
        </p:nvSpPr>
        <p:spPr/>
        <p:txBody>
          <a:bodyPr/>
          <a:lstStyle/>
          <a:p>
            <a:fld id="{27348B59-E635-4956-AD2F-97039BB911CB}" type="datetimeFigureOut">
              <a:rPr lang="en-US" smtClean="0"/>
              <a:t>2/17/2021</a:t>
            </a:fld>
            <a:endParaRPr lang="en-US"/>
          </a:p>
        </p:txBody>
      </p:sp>
      <p:sp>
        <p:nvSpPr>
          <p:cNvPr id="5" name="Footer Placeholder 4">
            <a:extLst>
              <a:ext uri="{FF2B5EF4-FFF2-40B4-BE49-F238E27FC236}">
                <a16:creationId xmlns:a16="http://schemas.microsoft.com/office/drawing/2014/main" id="{890BFB35-E77A-480B-9F7E-5A2BBF558D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EFF34B-F045-4432-A7E9-670C8150314C}"/>
              </a:ext>
            </a:extLst>
          </p:cNvPr>
          <p:cNvSpPr>
            <a:spLocks noGrp="1"/>
          </p:cNvSpPr>
          <p:nvPr>
            <p:ph type="sldNum" sz="quarter" idx="12"/>
          </p:nvPr>
        </p:nvSpPr>
        <p:spPr/>
        <p:txBody>
          <a:bodyPr/>
          <a:lstStyle/>
          <a:p>
            <a:fld id="{5DA250CD-CCBD-47F1-8296-120BF588A56D}" type="slidenum">
              <a:rPr lang="en-US" smtClean="0"/>
              <a:t>‹#›</a:t>
            </a:fld>
            <a:endParaRPr lang="en-US"/>
          </a:p>
        </p:txBody>
      </p:sp>
    </p:spTree>
    <p:extLst>
      <p:ext uri="{BB962C8B-B14F-4D97-AF65-F5344CB8AC3E}">
        <p14:creationId xmlns:p14="http://schemas.microsoft.com/office/powerpoint/2010/main" val="215023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5CA5D-CFD2-46F3-9934-7AA0A1CD1D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740AF5-234E-4BCC-B17F-3E686D746B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29E7C0-9A32-46F3-B85E-2D778900CA59}"/>
              </a:ext>
            </a:extLst>
          </p:cNvPr>
          <p:cNvSpPr>
            <a:spLocks noGrp="1"/>
          </p:cNvSpPr>
          <p:nvPr>
            <p:ph type="dt" sz="half" idx="10"/>
          </p:nvPr>
        </p:nvSpPr>
        <p:spPr/>
        <p:txBody>
          <a:bodyPr/>
          <a:lstStyle/>
          <a:p>
            <a:fld id="{27348B59-E635-4956-AD2F-97039BB911CB}" type="datetimeFigureOut">
              <a:rPr lang="en-US" smtClean="0"/>
              <a:t>2/17/2021</a:t>
            </a:fld>
            <a:endParaRPr lang="en-US"/>
          </a:p>
        </p:txBody>
      </p:sp>
      <p:sp>
        <p:nvSpPr>
          <p:cNvPr id="5" name="Footer Placeholder 4">
            <a:extLst>
              <a:ext uri="{FF2B5EF4-FFF2-40B4-BE49-F238E27FC236}">
                <a16:creationId xmlns:a16="http://schemas.microsoft.com/office/drawing/2014/main" id="{6B0ABF3B-13A5-4F5C-B76B-84C26C6FCF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1AD850-857D-4EB7-B8A5-3C3E82FCFB25}"/>
              </a:ext>
            </a:extLst>
          </p:cNvPr>
          <p:cNvSpPr>
            <a:spLocks noGrp="1"/>
          </p:cNvSpPr>
          <p:nvPr>
            <p:ph type="sldNum" sz="quarter" idx="12"/>
          </p:nvPr>
        </p:nvSpPr>
        <p:spPr/>
        <p:txBody>
          <a:bodyPr/>
          <a:lstStyle/>
          <a:p>
            <a:fld id="{5DA250CD-CCBD-47F1-8296-120BF588A56D}" type="slidenum">
              <a:rPr lang="en-US" smtClean="0"/>
              <a:t>‹#›</a:t>
            </a:fld>
            <a:endParaRPr lang="en-US"/>
          </a:p>
        </p:txBody>
      </p:sp>
    </p:spTree>
    <p:extLst>
      <p:ext uri="{BB962C8B-B14F-4D97-AF65-F5344CB8AC3E}">
        <p14:creationId xmlns:p14="http://schemas.microsoft.com/office/powerpoint/2010/main" val="699798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81C2F7-02F5-4393-9973-59A7BD62A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876DF2-CB78-4102-B3FF-7393E1AFC6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F401FD-73C7-40B1-BEB7-81B91AB7F17A}"/>
              </a:ext>
            </a:extLst>
          </p:cNvPr>
          <p:cNvSpPr>
            <a:spLocks noGrp="1"/>
          </p:cNvSpPr>
          <p:nvPr>
            <p:ph type="dt" sz="half" idx="10"/>
          </p:nvPr>
        </p:nvSpPr>
        <p:spPr/>
        <p:txBody>
          <a:bodyPr/>
          <a:lstStyle/>
          <a:p>
            <a:fld id="{27348B59-E635-4956-AD2F-97039BB911CB}" type="datetimeFigureOut">
              <a:rPr lang="en-US" smtClean="0"/>
              <a:t>2/17/2021</a:t>
            </a:fld>
            <a:endParaRPr lang="en-US"/>
          </a:p>
        </p:txBody>
      </p:sp>
      <p:sp>
        <p:nvSpPr>
          <p:cNvPr id="5" name="Footer Placeholder 4">
            <a:extLst>
              <a:ext uri="{FF2B5EF4-FFF2-40B4-BE49-F238E27FC236}">
                <a16:creationId xmlns:a16="http://schemas.microsoft.com/office/drawing/2014/main" id="{D30E348C-0824-4327-8C5F-850360C8B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99A1FB-07B8-4765-9EFF-C8AC6256B488}"/>
              </a:ext>
            </a:extLst>
          </p:cNvPr>
          <p:cNvSpPr>
            <a:spLocks noGrp="1"/>
          </p:cNvSpPr>
          <p:nvPr>
            <p:ph type="sldNum" sz="quarter" idx="12"/>
          </p:nvPr>
        </p:nvSpPr>
        <p:spPr/>
        <p:txBody>
          <a:bodyPr/>
          <a:lstStyle/>
          <a:p>
            <a:fld id="{5DA250CD-CCBD-47F1-8296-120BF588A56D}" type="slidenum">
              <a:rPr lang="en-US" smtClean="0"/>
              <a:t>‹#›</a:t>
            </a:fld>
            <a:endParaRPr lang="en-US"/>
          </a:p>
        </p:txBody>
      </p:sp>
    </p:spTree>
    <p:extLst>
      <p:ext uri="{BB962C8B-B14F-4D97-AF65-F5344CB8AC3E}">
        <p14:creationId xmlns:p14="http://schemas.microsoft.com/office/powerpoint/2010/main" val="261370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B2225-5F03-466B-9E74-8E1E489E97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736719-A734-41D7-A8F8-BBCF7F0292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780BCB-2068-4804-BEE1-46F3E3065423}"/>
              </a:ext>
            </a:extLst>
          </p:cNvPr>
          <p:cNvSpPr>
            <a:spLocks noGrp="1"/>
          </p:cNvSpPr>
          <p:nvPr>
            <p:ph type="dt" sz="half" idx="10"/>
          </p:nvPr>
        </p:nvSpPr>
        <p:spPr/>
        <p:txBody>
          <a:bodyPr/>
          <a:lstStyle/>
          <a:p>
            <a:fld id="{27348B59-E635-4956-AD2F-97039BB911CB}" type="datetimeFigureOut">
              <a:rPr lang="en-US" smtClean="0"/>
              <a:t>2/17/2021</a:t>
            </a:fld>
            <a:endParaRPr lang="en-US"/>
          </a:p>
        </p:txBody>
      </p:sp>
      <p:sp>
        <p:nvSpPr>
          <p:cNvPr id="5" name="Footer Placeholder 4">
            <a:extLst>
              <a:ext uri="{FF2B5EF4-FFF2-40B4-BE49-F238E27FC236}">
                <a16:creationId xmlns:a16="http://schemas.microsoft.com/office/drawing/2014/main" id="{C1E141F7-277A-4DBF-ACDF-2BC62155A3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746CAD-E883-4835-A861-D149D8C0F39B}"/>
              </a:ext>
            </a:extLst>
          </p:cNvPr>
          <p:cNvSpPr>
            <a:spLocks noGrp="1"/>
          </p:cNvSpPr>
          <p:nvPr>
            <p:ph type="sldNum" sz="quarter" idx="12"/>
          </p:nvPr>
        </p:nvSpPr>
        <p:spPr/>
        <p:txBody>
          <a:bodyPr/>
          <a:lstStyle/>
          <a:p>
            <a:fld id="{5DA250CD-CCBD-47F1-8296-120BF588A56D}" type="slidenum">
              <a:rPr lang="en-US" smtClean="0"/>
              <a:t>‹#›</a:t>
            </a:fld>
            <a:endParaRPr lang="en-US"/>
          </a:p>
        </p:txBody>
      </p:sp>
    </p:spTree>
    <p:extLst>
      <p:ext uri="{BB962C8B-B14F-4D97-AF65-F5344CB8AC3E}">
        <p14:creationId xmlns:p14="http://schemas.microsoft.com/office/powerpoint/2010/main" val="3021724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F9C25-24B5-47E5-A3CC-6BED341B64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788CC2-AF8A-482A-84AB-EEA4238478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CCAFEB-1FDD-4452-BAA8-FDF19B27EBE7}"/>
              </a:ext>
            </a:extLst>
          </p:cNvPr>
          <p:cNvSpPr>
            <a:spLocks noGrp="1"/>
          </p:cNvSpPr>
          <p:nvPr>
            <p:ph type="dt" sz="half" idx="10"/>
          </p:nvPr>
        </p:nvSpPr>
        <p:spPr/>
        <p:txBody>
          <a:bodyPr/>
          <a:lstStyle/>
          <a:p>
            <a:fld id="{27348B59-E635-4956-AD2F-97039BB911CB}" type="datetimeFigureOut">
              <a:rPr lang="en-US" smtClean="0"/>
              <a:t>2/17/2021</a:t>
            </a:fld>
            <a:endParaRPr lang="en-US"/>
          </a:p>
        </p:txBody>
      </p:sp>
      <p:sp>
        <p:nvSpPr>
          <p:cNvPr id="5" name="Footer Placeholder 4">
            <a:extLst>
              <a:ext uri="{FF2B5EF4-FFF2-40B4-BE49-F238E27FC236}">
                <a16:creationId xmlns:a16="http://schemas.microsoft.com/office/drawing/2014/main" id="{0A7BEDC2-A0E6-457E-9283-B5FF46A1ED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087B9-8328-4DCD-B800-EDCBCA131750}"/>
              </a:ext>
            </a:extLst>
          </p:cNvPr>
          <p:cNvSpPr>
            <a:spLocks noGrp="1"/>
          </p:cNvSpPr>
          <p:nvPr>
            <p:ph type="sldNum" sz="quarter" idx="12"/>
          </p:nvPr>
        </p:nvSpPr>
        <p:spPr/>
        <p:txBody>
          <a:bodyPr/>
          <a:lstStyle/>
          <a:p>
            <a:fld id="{5DA250CD-CCBD-47F1-8296-120BF588A56D}" type="slidenum">
              <a:rPr lang="en-US" smtClean="0"/>
              <a:t>‹#›</a:t>
            </a:fld>
            <a:endParaRPr lang="en-US"/>
          </a:p>
        </p:txBody>
      </p:sp>
    </p:spTree>
    <p:extLst>
      <p:ext uri="{BB962C8B-B14F-4D97-AF65-F5344CB8AC3E}">
        <p14:creationId xmlns:p14="http://schemas.microsoft.com/office/powerpoint/2010/main" val="1090372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A841-893A-467B-8413-32DBA40692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C01C4A-D134-4AF3-ACEB-412968402E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422CF4-FAB8-4BB8-B51E-A2774BBF40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8793C5-5D10-4059-885D-D216E3E9BF1C}"/>
              </a:ext>
            </a:extLst>
          </p:cNvPr>
          <p:cNvSpPr>
            <a:spLocks noGrp="1"/>
          </p:cNvSpPr>
          <p:nvPr>
            <p:ph type="dt" sz="half" idx="10"/>
          </p:nvPr>
        </p:nvSpPr>
        <p:spPr/>
        <p:txBody>
          <a:bodyPr/>
          <a:lstStyle/>
          <a:p>
            <a:fld id="{27348B59-E635-4956-AD2F-97039BB911CB}" type="datetimeFigureOut">
              <a:rPr lang="en-US" smtClean="0"/>
              <a:t>2/17/2021</a:t>
            </a:fld>
            <a:endParaRPr lang="en-US"/>
          </a:p>
        </p:txBody>
      </p:sp>
      <p:sp>
        <p:nvSpPr>
          <p:cNvPr id="6" name="Footer Placeholder 5">
            <a:extLst>
              <a:ext uri="{FF2B5EF4-FFF2-40B4-BE49-F238E27FC236}">
                <a16:creationId xmlns:a16="http://schemas.microsoft.com/office/drawing/2014/main" id="{A34E4223-5584-46F7-B428-E3BF373E70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69F1AE-FE5F-484D-A155-1D9E4AA44121}"/>
              </a:ext>
            </a:extLst>
          </p:cNvPr>
          <p:cNvSpPr>
            <a:spLocks noGrp="1"/>
          </p:cNvSpPr>
          <p:nvPr>
            <p:ph type="sldNum" sz="quarter" idx="12"/>
          </p:nvPr>
        </p:nvSpPr>
        <p:spPr/>
        <p:txBody>
          <a:bodyPr/>
          <a:lstStyle/>
          <a:p>
            <a:fld id="{5DA250CD-CCBD-47F1-8296-120BF588A56D}" type="slidenum">
              <a:rPr lang="en-US" smtClean="0"/>
              <a:t>‹#›</a:t>
            </a:fld>
            <a:endParaRPr lang="en-US"/>
          </a:p>
        </p:txBody>
      </p:sp>
    </p:spTree>
    <p:extLst>
      <p:ext uri="{BB962C8B-B14F-4D97-AF65-F5344CB8AC3E}">
        <p14:creationId xmlns:p14="http://schemas.microsoft.com/office/powerpoint/2010/main" val="4002096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354EB-4706-4A30-89F6-67D2E04695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97ECCA-2179-497C-AB8F-BAC46E2B8B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DAC6EE-E9FF-4B54-862D-48A69F1383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F475F4-F4B9-4914-AFF8-19468773EF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E71C96-B0C0-4C1E-918D-E5450143C7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27DCDE-F071-4C5C-907D-F5F921D16E0E}"/>
              </a:ext>
            </a:extLst>
          </p:cNvPr>
          <p:cNvSpPr>
            <a:spLocks noGrp="1"/>
          </p:cNvSpPr>
          <p:nvPr>
            <p:ph type="dt" sz="half" idx="10"/>
          </p:nvPr>
        </p:nvSpPr>
        <p:spPr/>
        <p:txBody>
          <a:bodyPr/>
          <a:lstStyle/>
          <a:p>
            <a:fld id="{27348B59-E635-4956-AD2F-97039BB911CB}" type="datetimeFigureOut">
              <a:rPr lang="en-US" smtClean="0"/>
              <a:t>2/17/2021</a:t>
            </a:fld>
            <a:endParaRPr lang="en-US"/>
          </a:p>
        </p:txBody>
      </p:sp>
      <p:sp>
        <p:nvSpPr>
          <p:cNvPr id="8" name="Footer Placeholder 7">
            <a:extLst>
              <a:ext uri="{FF2B5EF4-FFF2-40B4-BE49-F238E27FC236}">
                <a16:creationId xmlns:a16="http://schemas.microsoft.com/office/drawing/2014/main" id="{392A911B-6B51-453C-91F7-B8110A03AA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EEA148-CD00-4C73-9FB7-840C629E562B}"/>
              </a:ext>
            </a:extLst>
          </p:cNvPr>
          <p:cNvSpPr>
            <a:spLocks noGrp="1"/>
          </p:cNvSpPr>
          <p:nvPr>
            <p:ph type="sldNum" sz="quarter" idx="12"/>
          </p:nvPr>
        </p:nvSpPr>
        <p:spPr/>
        <p:txBody>
          <a:bodyPr/>
          <a:lstStyle/>
          <a:p>
            <a:fld id="{5DA250CD-CCBD-47F1-8296-120BF588A56D}" type="slidenum">
              <a:rPr lang="en-US" smtClean="0"/>
              <a:t>‹#›</a:t>
            </a:fld>
            <a:endParaRPr lang="en-US"/>
          </a:p>
        </p:txBody>
      </p:sp>
    </p:spTree>
    <p:extLst>
      <p:ext uri="{BB962C8B-B14F-4D97-AF65-F5344CB8AC3E}">
        <p14:creationId xmlns:p14="http://schemas.microsoft.com/office/powerpoint/2010/main" val="4014317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BD49-F65D-4A10-84E6-6B7BFF1132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7D2126-6375-4A73-BCF1-C63E578F5603}"/>
              </a:ext>
            </a:extLst>
          </p:cNvPr>
          <p:cNvSpPr>
            <a:spLocks noGrp="1"/>
          </p:cNvSpPr>
          <p:nvPr>
            <p:ph type="dt" sz="half" idx="10"/>
          </p:nvPr>
        </p:nvSpPr>
        <p:spPr/>
        <p:txBody>
          <a:bodyPr/>
          <a:lstStyle/>
          <a:p>
            <a:fld id="{27348B59-E635-4956-AD2F-97039BB911CB}" type="datetimeFigureOut">
              <a:rPr lang="en-US" smtClean="0"/>
              <a:t>2/17/2021</a:t>
            </a:fld>
            <a:endParaRPr lang="en-US"/>
          </a:p>
        </p:txBody>
      </p:sp>
      <p:sp>
        <p:nvSpPr>
          <p:cNvPr id="4" name="Footer Placeholder 3">
            <a:extLst>
              <a:ext uri="{FF2B5EF4-FFF2-40B4-BE49-F238E27FC236}">
                <a16:creationId xmlns:a16="http://schemas.microsoft.com/office/drawing/2014/main" id="{6BC62399-22B5-4081-A41F-EAA2186D5C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36B156-15FA-479C-84D8-D4ADE7828E43}"/>
              </a:ext>
            </a:extLst>
          </p:cNvPr>
          <p:cNvSpPr>
            <a:spLocks noGrp="1"/>
          </p:cNvSpPr>
          <p:nvPr>
            <p:ph type="sldNum" sz="quarter" idx="12"/>
          </p:nvPr>
        </p:nvSpPr>
        <p:spPr/>
        <p:txBody>
          <a:bodyPr/>
          <a:lstStyle/>
          <a:p>
            <a:fld id="{5DA250CD-CCBD-47F1-8296-120BF588A56D}" type="slidenum">
              <a:rPr lang="en-US" smtClean="0"/>
              <a:t>‹#›</a:t>
            </a:fld>
            <a:endParaRPr lang="en-US"/>
          </a:p>
        </p:txBody>
      </p:sp>
    </p:spTree>
    <p:extLst>
      <p:ext uri="{BB962C8B-B14F-4D97-AF65-F5344CB8AC3E}">
        <p14:creationId xmlns:p14="http://schemas.microsoft.com/office/powerpoint/2010/main" val="3670539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CF584E-6B2F-439C-A6A7-6E2BB50EEBB4}"/>
              </a:ext>
            </a:extLst>
          </p:cNvPr>
          <p:cNvSpPr>
            <a:spLocks noGrp="1"/>
          </p:cNvSpPr>
          <p:nvPr>
            <p:ph type="dt" sz="half" idx="10"/>
          </p:nvPr>
        </p:nvSpPr>
        <p:spPr/>
        <p:txBody>
          <a:bodyPr/>
          <a:lstStyle/>
          <a:p>
            <a:fld id="{27348B59-E635-4956-AD2F-97039BB911CB}" type="datetimeFigureOut">
              <a:rPr lang="en-US" smtClean="0"/>
              <a:t>2/17/2021</a:t>
            </a:fld>
            <a:endParaRPr lang="en-US"/>
          </a:p>
        </p:txBody>
      </p:sp>
      <p:sp>
        <p:nvSpPr>
          <p:cNvPr id="3" name="Footer Placeholder 2">
            <a:extLst>
              <a:ext uri="{FF2B5EF4-FFF2-40B4-BE49-F238E27FC236}">
                <a16:creationId xmlns:a16="http://schemas.microsoft.com/office/drawing/2014/main" id="{D357F632-2155-4488-BC82-5513B6E43C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C7AA69-21F9-4795-921B-39C8B5E3CC50}"/>
              </a:ext>
            </a:extLst>
          </p:cNvPr>
          <p:cNvSpPr>
            <a:spLocks noGrp="1"/>
          </p:cNvSpPr>
          <p:nvPr>
            <p:ph type="sldNum" sz="quarter" idx="12"/>
          </p:nvPr>
        </p:nvSpPr>
        <p:spPr/>
        <p:txBody>
          <a:bodyPr/>
          <a:lstStyle/>
          <a:p>
            <a:fld id="{5DA250CD-CCBD-47F1-8296-120BF588A56D}" type="slidenum">
              <a:rPr lang="en-US" smtClean="0"/>
              <a:t>‹#›</a:t>
            </a:fld>
            <a:endParaRPr lang="en-US"/>
          </a:p>
        </p:txBody>
      </p:sp>
    </p:spTree>
    <p:extLst>
      <p:ext uri="{BB962C8B-B14F-4D97-AF65-F5344CB8AC3E}">
        <p14:creationId xmlns:p14="http://schemas.microsoft.com/office/powerpoint/2010/main" val="1568017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8439-F50E-43A2-8381-4B0099B36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0DEA0A-0791-4DF1-9E3A-838E2E6FDC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903093-7C1B-4C7E-ABC7-7B8F920F3E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DC26D-CDB2-49C9-82B3-21A43D82A023}"/>
              </a:ext>
            </a:extLst>
          </p:cNvPr>
          <p:cNvSpPr>
            <a:spLocks noGrp="1"/>
          </p:cNvSpPr>
          <p:nvPr>
            <p:ph type="dt" sz="half" idx="10"/>
          </p:nvPr>
        </p:nvSpPr>
        <p:spPr/>
        <p:txBody>
          <a:bodyPr/>
          <a:lstStyle/>
          <a:p>
            <a:fld id="{27348B59-E635-4956-AD2F-97039BB911CB}" type="datetimeFigureOut">
              <a:rPr lang="en-US" smtClean="0"/>
              <a:t>2/17/2021</a:t>
            </a:fld>
            <a:endParaRPr lang="en-US"/>
          </a:p>
        </p:txBody>
      </p:sp>
      <p:sp>
        <p:nvSpPr>
          <p:cNvPr id="6" name="Footer Placeholder 5">
            <a:extLst>
              <a:ext uri="{FF2B5EF4-FFF2-40B4-BE49-F238E27FC236}">
                <a16:creationId xmlns:a16="http://schemas.microsoft.com/office/drawing/2014/main" id="{F0618A4C-1A20-4F81-B902-4B0A0831A6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738D9A-597F-4D5B-9DCB-D9E30821FF20}"/>
              </a:ext>
            </a:extLst>
          </p:cNvPr>
          <p:cNvSpPr>
            <a:spLocks noGrp="1"/>
          </p:cNvSpPr>
          <p:nvPr>
            <p:ph type="sldNum" sz="quarter" idx="12"/>
          </p:nvPr>
        </p:nvSpPr>
        <p:spPr/>
        <p:txBody>
          <a:bodyPr/>
          <a:lstStyle/>
          <a:p>
            <a:fld id="{5DA250CD-CCBD-47F1-8296-120BF588A56D}" type="slidenum">
              <a:rPr lang="en-US" smtClean="0"/>
              <a:t>‹#›</a:t>
            </a:fld>
            <a:endParaRPr lang="en-US"/>
          </a:p>
        </p:txBody>
      </p:sp>
    </p:spTree>
    <p:extLst>
      <p:ext uri="{BB962C8B-B14F-4D97-AF65-F5344CB8AC3E}">
        <p14:creationId xmlns:p14="http://schemas.microsoft.com/office/powerpoint/2010/main" val="4094114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6F92E-7005-4142-B404-E037652408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0C670A-0B98-4FEA-A568-95BCC96B04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ADF377-29CE-4289-8BA1-962810213A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27FC1-0656-4B5C-BACE-5CCD2F927105}"/>
              </a:ext>
            </a:extLst>
          </p:cNvPr>
          <p:cNvSpPr>
            <a:spLocks noGrp="1"/>
          </p:cNvSpPr>
          <p:nvPr>
            <p:ph type="dt" sz="half" idx="10"/>
          </p:nvPr>
        </p:nvSpPr>
        <p:spPr/>
        <p:txBody>
          <a:bodyPr/>
          <a:lstStyle/>
          <a:p>
            <a:fld id="{27348B59-E635-4956-AD2F-97039BB911CB}" type="datetimeFigureOut">
              <a:rPr lang="en-US" smtClean="0"/>
              <a:t>2/17/2021</a:t>
            </a:fld>
            <a:endParaRPr lang="en-US"/>
          </a:p>
        </p:txBody>
      </p:sp>
      <p:sp>
        <p:nvSpPr>
          <p:cNvPr id="6" name="Footer Placeholder 5">
            <a:extLst>
              <a:ext uri="{FF2B5EF4-FFF2-40B4-BE49-F238E27FC236}">
                <a16:creationId xmlns:a16="http://schemas.microsoft.com/office/drawing/2014/main" id="{23ACF71D-81ED-4F6D-9267-8AE29962D3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36EC5-FD20-476B-AB30-0E2818A53F96}"/>
              </a:ext>
            </a:extLst>
          </p:cNvPr>
          <p:cNvSpPr>
            <a:spLocks noGrp="1"/>
          </p:cNvSpPr>
          <p:nvPr>
            <p:ph type="sldNum" sz="quarter" idx="12"/>
          </p:nvPr>
        </p:nvSpPr>
        <p:spPr/>
        <p:txBody>
          <a:bodyPr/>
          <a:lstStyle/>
          <a:p>
            <a:fld id="{5DA250CD-CCBD-47F1-8296-120BF588A56D}" type="slidenum">
              <a:rPr lang="en-US" smtClean="0"/>
              <a:t>‹#›</a:t>
            </a:fld>
            <a:endParaRPr lang="en-US"/>
          </a:p>
        </p:txBody>
      </p:sp>
    </p:spTree>
    <p:extLst>
      <p:ext uri="{BB962C8B-B14F-4D97-AF65-F5344CB8AC3E}">
        <p14:creationId xmlns:p14="http://schemas.microsoft.com/office/powerpoint/2010/main" val="1697287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A9660B-2F40-4A4C-AE3D-01ACDA4968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4F8150-2A5B-4AA7-9719-AC15EE29A5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73B474-E324-450A-93DF-728F34DB13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348B59-E635-4956-AD2F-97039BB911CB}" type="datetimeFigureOut">
              <a:rPr lang="en-US" smtClean="0"/>
              <a:t>2/17/2021</a:t>
            </a:fld>
            <a:endParaRPr lang="en-US"/>
          </a:p>
        </p:txBody>
      </p:sp>
      <p:sp>
        <p:nvSpPr>
          <p:cNvPr id="5" name="Footer Placeholder 4">
            <a:extLst>
              <a:ext uri="{FF2B5EF4-FFF2-40B4-BE49-F238E27FC236}">
                <a16:creationId xmlns:a16="http://schemas.microsoft.com/office/drawing/2014/main" id="{67D9E1BB-4AE1-403B-9813-5E96FF1888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8F2D44-25AA-417A-8596-351A31831A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A250CD-CCBD-47F1-8296-120BF588A56D}" type="slidenum">
              <a:rPr lang="en-US" smtClean="0"/>
              <a:t>‹#›</a:t>
            </a:fld>
            <a:endParaRPr lang="en-US"/>
          </a:p>
        </p:txBody>
      </p:sp>
    </p:spTree>
    <p:extLst>
      <p:ext uri="{BB962C8B-B14F-4D97-AF65-F5344CB8AC3E}">
        <p14:creationId xmlns:p14="http://schemas.microsoft.com/office/powerpoint/2010/main" val="78887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geeksforgeeks.org/virtual-functions-and-runtime-polymorphism-in-c-set-1-introduc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studytonight.com/cpp/virtual-functions.php" TargetMode="External"/><Relationship Id="rId2" Type="http://schemas.openxmlformats.org/officeDocument/2006/relationships/hyperlink" Target="https://www.geeksforgeeks.org/pure-virtual-functions-and-abstract-classes/" TargetMode="External"/><Relationship Id="rId1" Type="http://schemas.openxmlformats.org/officeDocument/2006/relationships/slideLayout" Target="../slideLayouts/slideLayout2.xml"/><Relationship Id="rId4" Type="http://schemas.openxmlformats.org/officeDocument/2006/relationships/hyperlink" Target="https://www.programiz.com/cpp-programming/pure-virtual-funtio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8FD51-4C67-49A5-8DEE-4C0608E4AE15}"/>
              </a:ext>
            </a:extLst>
          </p:cNvPr>
          <p:cNvSpPr>
            <a:spLocks noGrp="1"/>
          </p:cNvSpPr>
          <p:nvPr>
            <p:ph type="ctrTitle"/>
          </p:nvPr>
        </p:nvSpPr>
        <p:spPr>
          <a:xfrm>
            <a:off x="1777460" y="998625"/>
            <a:ext cx="8637073" cy="1342469"/>
          </a:xfrm>
        </p:spPr>
        <p:txBody>
          <a:bodyPr>
            <a:normAutofit fontScale="90000"/>
          </a:bodyPr>
          <a:lstStyle/>
          <a:p>
            <a:pPr algn="ctr"/>
            <a:r>
              <a:rPr lang="en-US" sz="4000" b="1" dirty="0">
                <a:latin typeface="Algerian" panose="04020705040A02060702" pitchFamily="82" charset="0"/>
              </a:rPr>
              <a:t>SDF II(15B11CI211)</a:t>
            </a:r>
            <a:br>
              <a:rPr lang="en-US" sz="5400" b="1" dirty="0">
                <a:latin typeface="Algerian" panose="04020705040A02060702" pitchFamily="82" charset="0"/>
              </a:rPr>
            </a:br>
            <a:br>
              <a:rPr lang="en-US" sz="3100" b="1" dirty="0">
                <a:latin typeface="Algerian" panose="04020705040A02060702" pitchFamily="82" charset="0"/>
              </a:rPr>
            </a:br>
            <a:r>
              <a:rPr lang="en-US" sz="3100" dirty="0">
                <a:latin typeface="Algerian" panose="04020705040A02060702" pitchFamily="82" charset="0"/>
              </a:rPr>
              <a:t>EVEN Semester 2021</a:t>
            </a:r>
            <a:endParaRPr lang="en-IN" sz="3100" dirty="0">
              <a:latin typeface="Algerian" panose="04020705040A02060702" pitchFamily="82" charset="0"/>
            </a:endParaRPr>
          </a:p>
        </p:txBody>
      </p:sp>
      <p:sp>
        <p:nvSpPr>
          <p:cNvPr id="3" name="Subtitle 2">
            <a:extLst>
              <a:ext uri="{FF2B5EF4-FFF2-40B4-BE49-F238E27FC236}">
                <a16:creationId xmlns:a16="http://schemas.microsoft.com/office/drawing/2014/main" id="{1DB62C41-2131-4126-987A-5AE49F2AF2E1}"/>
              </a:ext>
            </a:extLst>
          </p:cNvPr>
          <p:cNvSpPr>
            <a:spLocks noGrp="1"/>
          </p:cNvSpPr>
          <p:nvPr>
            <p:ph type="subTitle" idx="1"/>
          </p:nvPr>
        </p:nvSpPr>
        <p:spPr>
          <a:xfrm>
            <a:off x="1513840" y="4871471"/>
            <a:ext cx="9369236" cy="1071095"/>
          </a:xfrm>
        </p:spPr>
        <p:txBody>
          <a:bodyPr>
            <a:noAutofit/>
          </a:bodyPr>
          <a:lstStyle/>
          <a:p>
            <a:pPr algn="ctr"/>
            <a:r>
              <a:rPr lang="en-US" sz="2800" b="1" dirty="0">
                <a:latin typeface="Times New Roman" panose="02020603050405020304" pitchFamily="18" charset="0"/>
                <a:cs typeface="Times New Roman" panose="02020603050405020304" pitchFamily="18" charset="0"/>
              </a:rPr>
              <a:t>2</a:t>
            </a:r>
            <a:r>
              <a:rPr lang="en-US" sz="2800" b="1" baseline="30000" dirty="0">
                <a:latin typeface="Times New Roman" panose="02020603050405020304" pitchFamily="18" charset="0"/>
                <a:cs typeface="Times New Roman" panose="02020603050405020304" pitchFamily="18" charset="0"/>
              </a:rPr>
              <a:t>nd</a:t>
            </a:r>
            <a:r>
              <a:rPr lang="en-US" sz="2800" b="1" dirty="0">
                <a:latin typeface="Times New Roman" panose="02020603050405020304" pitchFamily="18" charset="0"/>
                <a:cs typeface="Times New Roman" panose="02020603050405020304" pitchFamily="18" charset="0"/>
              </a:rPr>
              <a:t>  Semester , First Year</a:t>
            </a:r>
          </a:p>
          <a:p>
            <a:pPr algn="ctr"/>
            <a:r>
              <a:rPr lang="en-US" sz="2800" b="1" dirty="0">
                <a:latin typeface="Times New Roman" panose="02020603050405020304" pitchFamily="18" charset="0"/>
                <a:cs typeface="Times New Roman" panose="02020603050405020304" pitchFamily="18" charset="0"/>
              </a:rPr>
              <a:t>Jaypee Institute Of Information Technology (JIIT), Noida</a:t>
            </a:r>
          </a:p>
        </p:txBody>
      </p:sp>
      <p:pic>
        <p:nvPicPr>
          <p:cNvPr id="2050" name="Picture 2" descr="Jaypee Institute of Information Technology - Wikipedia">
            <a:extLst>
              <a:ext uri="{FF2B5EF4-FFF2-40B4-BE49-F238E27FC236}">
                <a16:creationId xmlns:a16="http://schemas.microsoft.com/office/drawing/2014/main" id="{42622B0E-5F06-4CBC-B256-77E0A3872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4578" y="2593903"/>
            <a:ext cx="1342836" cy="16701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a:extLst>
              <a:ext uri="{FF2B5EF4-FFF2-40B4-BE49-F238E27FC236}">
                <a16:creationId xmlns:a16="http://schemas.microsoft.com/office/drawing/2014/main" id="{3B127EEF-63E8-4BBA-A19E-907327E3462A}"/>
              </a:ext>
            </a:extLst>
          </p:cNvPr>
          <p:cNvSpPr>
            <a:spLocks noGrp="1"/>
          </p:cNvSpPr>
          <p:nvPr>
            <p:ph type="sldNum" sz="quarter" idx="12"/>
          </p:nvPr>
        </p:nvSpPr>
        <p:spPr/>
        <p:txBody>
          <a:bodyPr/>
          <a:lstStyle/>
          <a:p>
            <a:fld id="{BBD0BF76-E763-4964-B6E3-972F78D927E1}" type="slidenum">
              <a:rPr lang="en-IN" smtClean="0"/>
              <a:pPr/>
              <a:t>1</a:t>
            </a:fld>
            <a:endParaRPr lang="en-IN"/>
          </a:p>
        </p:txBody>
      </p:sp>
    </p:spTree>
    <p:extLst>
      <p:ext uri="{BB962C8B-B14F-4D97-AF65-F5344CB8AC3E}">
        <p14:creationId xmlns:p14="http://schemas.microsoft.com/office/powerpoint/2010/main" val="131080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2B03-9261-4F82-AB73-E4951665A29E}"/>
              </a:ext>
            </a:extLst>
          </p:cNvPr>
          <p:cNvSpPr>
            <a:spLocks noGrp="1"/>
          </p:cNvSpPr>
          <p:nvPr>
            <p:ph type="title"/>
          </p:nvPr>
        </p:nvSpPr>
        <p:spPr>
          <a:xfrm>
            <a:off x="0" y="-15624"/>
            <a:ext cx="11695472" cy="813458"/>
          </a:xfrm>
        </p:spPr>
        <p:txBody>
          <a:bodyPr>
            <a:normAutofit/>
          </a:bodyPr>
          <a:lstStyle/>
          <a:p>
            <a:pPr fontAlgn="base"/>
            <a:r>
              <a:rPr lang="en-US" sz="4000" b="1" u="sng" dirty="0">
                <a:latin typeface="Times New Roman" panose="02020603050405020304" pitchFamily="18" charset="0"/>
                <a:cs typeface="Times New Roman" panose="02020603050405020304" pitchFamily="18" charset="0"/>
              </a:rPr>
              <a:t>Virtual Functions in C++</a:t>
            </a:r>
          </a:p>
        </p:txBody>
      </p:sp>
      <p:sp>
        <p:nvSpPr>
          <p:cNvPr id="4" name="Content Placeholder 2">
            <a:extLst>
              <a:ext uri="{FF2B5EF4-FFF2-40B4-BE49-F238E27FC236}">
                <a16:creationId xmlns:a16="http://schemas.microsoft.com/office/drawing/2014/main" id="{58C235EB-9306-44F9-9C21-E377ED720439}"/>
              </a:ext>
            </a:extLst>
          </p:cNvPr>
          <p:cNvSpPr txBox="1">
            <a:spLocks/>
          </p:cNvSpPr>
          <p:nvPr/>
        </p:nvSpPr>
        <p:spPr>
          <a:xfrm>
            <a:off x="89701" y="868667"/>
            <a:ext cx="5962400" cy="51914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F466417-8AD1-43CB-AEE0-153D9EA150A9}"/>
              </a:ext>
            </a:extLst>
          </p:cNvPr>
          <p:cNvSpPr/>
          <p:nvPr/>
        </p:nvSpPr>
        <p:spPr>
          <a:xfrm>
            <a:off x="100657" y="664175"/>
            <a:ext cx="4990300" cy="6656502"/>
          </a:xfrm>
          <a:prstGeom prst="rect">
            <a:avLst/>
          </a:prstGeom>
        </p:spPr>
        <p:txBody>
          <a:bodyPr wrap="square">
            <a:spAutoFit/>
          </a:bodyPr>
          <a:lstStyle/>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#include &lt;iostream&gt;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using namespace std;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class base {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public: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virtual void print()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cout</a:t>
            </a:r>
            <a:r>
              <a:rPr lang="en-US" sz="2000" b="1" dirty="0">
                <a:latin typeface="Times New Roman" panose="02020603050405020304" pitchFamily="18" charset="0"/>
                <a:ea typeface="Calibri" panose="020F0502020204030204" pitchFamily="34" charset="0"/>
                <a:cs typeface="Times New Roman" panose="02020603050405020304" pitchFamily="18" charset="0"/>
              </a:rPr>
              <a:t> &lt;&lt; "print base class" &lt;&lt;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endl</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void show()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cout</a:t>
            </a:r>
            <a:r>
              <a:rPr lang="en-US" sz="2000" b="1" dirty="0">
                <a:latin typeface="Times New Roman" panose="02020603050405020304" pitchFamily="18" charset="0"/>
                <a:ea typeface="Calibri" panose="020F0502020204030204" pitchFamily="34" charset="0"/>
                <a:cs typeface="Times New Roman" panose="02020603050405020304" pitchFamily="18" charset="0"/>
              </a:rPr>
              <a:t> &lt;&lt; "show base class" &lt;&lt;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endl</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class derived : public base {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public: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void print()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cout</a:t>
            </a:r>
            <a:r>
              <a:rPr lang="en-US" sz="2000" b="1" dirty="0">
                <a:latin typeface="Times New Roman" panose="02020603050405020304" pitchFamily="18" charset="0"/>
                <a:ea typeface="Calibri" panose="020F0502020204030204" pitchFamily="34" charset="0"/>
                <a:cs typeface="Times New Roman" panose="02020603050405020304" pitchFamily="18" charset="0"/>
              </a:rPr>
              <a:t> &lt;&lt; "print derived class" &lt;&lt;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endl</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E29C7B5D-D833-4A06-A964-E625D230E7AC}"/>
              </a:ext>
            </a:extLst>
          </p:cNvPr>
          <p:cNvSpPr/>
          <p:nvPr/>
        </p:nvSpPr>
        <p:spPr>
          <a:xfrm>
            <a:off x="5847736" y="252270"/>
            <a:ext cx="6243607" cy="5009898"/>
          </a:xfrm>
          <a:prstGeom prst="rect">
            <a:avLst/>
          </a:prstGeom>
        </p:spPr>
        <p:txBody>
          <a:bodyPr wrap="square">
            <a:spAutoFit/>
          </a:bodyPr>
          <a:lstStyle/>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void show()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cout</a:t>
            </a:r>
            <a:r>
              <a:rPr lang="en-US" sz="2000" b="1" dirty="0">
                <a:latin typeface="Times New Roman" panose="02020603050405020304" pitchFamily="18" charset="0"/>
                <a:ea typeface="Calibri" panose="020F0502020204030204" pitchFamily="34" charset="0"/>
                <a:cs typeface="Times New Roman" panose="02020603050405020304" pitchFamily="18" charset="0"/>
              </a:rPr>
              <a:t> &lt;&lt; "show derived class" &lt;&lt;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endl</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int main()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base*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bptr</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derived d;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bptr</a:t>
            </a:r>
            <a:r>
              <a:rPr lang="en-US" sz="2000" b="1" dirty="0">
                <a:latin typeface="Times New Roman" panose="02020603050405020304" pitchFamily="18" charset="0"/>
                <a:ea typeface="Calibri" panose="020F0502020204030204" pitchFamily="34" charset="0"/>
                <a:cs typeface="Times New Roman" panose="02020603050405020304" pitchFamily="18" charset="0"/>
              </a:rPr>
              <a:t> = &amp;d;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 virtual function,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binded</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runtime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bptr</a:t>
            </a:r>
            <a:r>
              <a:rPr lang="en-US" sz="2000" b="1" dirty="0">
                <a:latin typeface="Times New Roman" panose="02020603050405020304" pitchFamily="18" charset="0"/>
                <a:ea typeface="Calibri" panose="020F0502020204030204" pitchFamily="34" charset="0"/>
                <a:cs typeface="Times New Roman" panose="02020603050405020304" pitchFamily="18" charset="0"/>
              </a:rPr>
              <a:t>-&gt;print();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 Non-virtual function,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binded</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compile time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bptr</a:t>
            </a:r>
            <a:r>
              <a:rPr lang="en-US" sz="2000" b="1" dirty="0">
                <a:latin typeface="Times New Roman" panose="02020603050405020304" pitchFamily="18" charset="0"/>
                <a:ea typeface="Calibri" panose="020F0502020204030204" pitchFamily="34" charset="0"/>
                <a:cs typeface="Times New Roman" panose="02020603050405020304" pitchFamily="18" charset="0"/>
              </a:rPr>
              <a:t>-&gt;show();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3" name="Rectangle 2">
            <a:extLst>
              <a:ext uri="{FF2B5EF4-FFF2-40B4-BE49-F238E27FC236}">
                <a16:creationId xmlns:a16="http://schemas.microsoft.com/office/drawing/2014/main" id="{62D57D30-AC25-4D61-9391-F5AD371C4434}"/>
              </a:ext>
            </a:extLst>
          </p:cNvPr>
          <p:cNvSpPr/>
          <p:nvPr/>
        </p:nvSpPr>
        <p:spPr>
          <a:xfrm>
            <a:off x="7870989" y="5706223"/>
            <a:ext cx="2197100" cy="707886"/>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print derived class</a:t>
            </a:r>
          </a:p>
          <a:p>
            <a:r>
              <a:rPr lang="en-US" sz="2000" b="1" dirty="0">
                <a:latin typeface="Times New Roman" panose="02020603050405020304" pitchFamily="18" charset="0"/>
                <a:cs typeface="Times New Roman" panose="02020603050405020304" pitchFamily="18" charset="0"/>
              </a:rPr>
              <a:t>show base class</a:t>
            </a:r>
          </a:p>
        </p:txBody>
      </p:sp>
    </p:spTree>
    <p:extLst>
      <p:ext uri="{BB962C8B-B14F-4D97-AF65-F5344CB8AC3E}">
        <p14:creationId xmlns:p14="http://schemas.microsoft.com/office/powerpoint/2010/main" val="269784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2B03-9261-4F82-AB73-E4951665A29E}"/>
              </a:ext>
            </a:extLst>
          </p:cNvPr>
          <p:cNvSpPr>
            <a:spLocks noGrp="1"/>
          </p:cNvSpPr>
          <p:nvPr>
            <p:ph type="title"/>
          </p:nvPr>
        </p:nvSpPr>
        <p:spPr>
          <a:xfrm>
            <a:off x="0" y="-15624"/>
            <a:ext cx="11695472" cy="813458"/>
          </a:xfrm>
        </p:spPr>
        <p:txBody>
          <a:bodyPr>
            <a:normAutofit/>
          </a:bodyPr>
          <a:lstStyle/>
          <a:p>
            <a:pPr fontAlgn="base"/>
            <a:r>
              <a:rPr lang="en-US" sz="4000" b="1" u="sng" dirty="0">
                <a:latin typeface="Times New Roman" panose="02020603050405020304" pitchFamily="18" charset="0"/>
                <a:cs typeface="Times New Roman" panose="02020603050405020304" pitchFamily="18" charset="0"/>
              </a:rPr>
              <a:t>Virtual Function in C++</a:t>
            </a:r>
          </a:p>
        </p:txBody>
      </p:sp>
      <p:sp>
        <p:nvSpPr>
          <p:cNvPr id="4" name="Content Placeholder 2">
            <a:extLst>
              <a:ext uri="{FF2B5EF4-FFF2-40B4-BE49-F238E27FC236}">
                <a16:creationId xmlns:a16="http://schemas.microsoft.com/office/drawing/2014/main" id="{58C235EB-9306-44F9-9C21-E377ED720439}"/>
              </a:ext>
            </a:extLst>
          </p:cNvPr>
          <p:cNvSpPr txBox="1">
            <a:spLocks/>
          </p:cNvSpPr>
          <p:nvPr/>
        </p:nvSpPr>
        <p:spPr>
          <a:xfrm>
            <a:off x="89701" y="868667"/>
            <a:ext cx="5962400" cy="51914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B7B6C48-0F1E-4BCB-AB92-DF3D62F9C663}"/>
              </a:ext>
            </a:extLst>
          </p:cNvPr>
          <p:cNvSpPr/>
          <p:nvPr/>
        </p:nvSpPr>
        <p:spPr>
          <a:xfrm>
            <a:off x="44851" y="797834"/>
            <a:ext cx="12102298" cy="5598136"/>
          </a:xfrm>
          <a:prstGeom prst="rect">
            <a:avLst/>
          </a:prstGeom>
        </p:spPr>
        <p:txBody>
          <a:bodyPr wrap="square">
            <a:spAutoFit/>
          </a:bodyPr>
          <a:lstStyle/>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Explanation: </a:t>
            </a:r>
            <a:r>
              <a:rPr lang="en-US" sz="2400" dirty="0">
                <a:latin typeface="Times New Roman" panose="02020603050405020304" pitchFamily="18" charset="0"/>
                <a:ea typeface="Calibri" panose="020F0502020204030204" pitchFamily="34" charset="0"/>
                <a:cs typeface="Times New Roman" panose="02020603050405020304" pitchFamily="18" charset="0"/>
              </a:rPr>
              <a:t>Runtime polymorphism is achieved only through a pointer (or reference) of base class type. Also, a base class pointer can point to the objects of base class as well as to the objects of derived class. In above code, base class pointer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bptr</a:t>
            </a:r>
            <a:r>
              <a:rPr lang="en-US" sz="2400" dirty="0">
                <a:latin typeface="Times New Roman" panose="02020603050405020304" pitchFamily="18" charset="0"/>
                <a:ea typeface="Calibri" panose="020F0502020204030204" pitchFamily="34" charset="0"/>
                <a:cs typeface="Times New Roman" panose="02020603050405020304" pitchFamily="18" charset="0"/>
              </a:rPr>
              <a:t>’ contains the address of object ‘d’ of derived class.</a:t>
            </a:r>
          </a:p>
          <a:p>
            <a:pPr algn="just">
              <a:lnSpc>
                <a:spcPct val="107000"/>
              </a:lnSpc>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Late binding(Runtime) is done in accordance with the content of pointer (i.e. location pointed to by pointer) and Early binding(Compile time) is done according to the type of pointer, since print() function is declared with virtual keyword so it will be bound at run-time (output is print derived class as pointer is pointing to object of derived class ) and show() is non-virtual so it will be bound during compile time(output is show base class as pointer is of base type ).</a:t>
            </a:r>
          </a:p>
          <a:p>
            <a:pPr algn="just">
              <a:lnSpc>
                <a:spcPct val="107000"/>
              </a:lnSpc>
            </a:pP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NOTE: If we have created a virtual function in the base class and it is being overridden in the derived class then we don’t need virtual keyword in the derived class, functions are automatically considered as virtual functions in the derived class.</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963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2B03-9261-4F82-AB73-E4951665A29E}"/>
              </a:ext>
            </a:extLst>
          </p:cNvPr>
          <p:cNvSpPr>
            <a:spLocks noGrp="1"/>
          </p:cNvSpPr>
          <p:nvPr>
            <p:ph type="title"/>
          </p:nvPr>
        </p:nvSpPr>
        <p:spPr>
          <a:xfrm>
            <a:off x="0" y="-15624"/>
            <a:ext cx="11695472" cy="813458"/>
          </a:xfrm>
        </p:spPr>
        <p:txBody>
          <a:bodyPr>
            <a:normAutofit/>
          </a:bodyPr>
          <a:lstStyle/>
          <a:p>
            <a:pPr fontAlgn="base"/>
            <a:r>
              <a:rPr lang="en-US" sz="4000" b="1" u="sng" dirty="0">
                <a:latin typeface="Times New Roman" panose="02020603050405020304" pitchFamily="18" charset="0"/>
                <a:cs typeface="Times New Roman" panose="02020603050405020304" pitchFamily="18" charset="0"/>
              </a:rPr>
              <a:t>Virtual Functions in C++</a:t>
            </a:r>
          </a:p>
        </p:txBody>
      </p:sp>
      <p:sp>
        <p:nvSpPr>
          <p:cNvPr id="4" name="Content Placeholder 2">
            <a:extLst>
              <a:ext uri="{FF2B5EF4-FFF2-40B4-BE49-F238E27FC236}">
                <a16:creationId xmlns:a16="http://schemas.microsoft.com/office/drawing/2014/main" id="{58C235EB-9306-44F9-9C21-E377ED720439}"/>
              </a:ext>
            </a:extLst>
          </p:cNvPr>
          <p:cNvSpPr txBox="1">
            <a:spLocks/>
          </p:cNvSpPr>
          <p:nvPr/>
        </p:nvSpPr>
        <p:spPr>
          <a:xfrm>
            <a:off x="89701" y="868667"/>
            <a:ext cx="5962400" cy="51914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F466417-8AD1-43CB-AEE0-153D9EA150A9}"/>
              </a:ext>
            </a:extLst>
          </p:cNvPr>
          <p:cNvSpPr/>
          <p:nvPr/>
        </p:nvSpPr>
        <p:spPr>
          <a:xfrm>
            <a:off x="100657" y="664175"/>
            <a:ext cx="5351208" cy="5339219"/>
          </a:xfrm>
          <a:prstGeom prst="rect">
            <a:avLst/>
          </a:prstGeom>
        </p:spPr>
        <p:txBody>
          <a:bodyPr wrap="square">
            <a:spAutoFit/>
          </a:bodyPr>
          <a:lstStyle/>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#include &lt;iostream&gt;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using namespace std;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class base {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public: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void fun_1() {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cout</a:t>
            </a:r>
            <a:r>
              <a:rPr lang="en-US" sz="2000" b="1" dirty="0">
                <a:latin typeface="Times New Roman" panose="02020603050405020304" pitchFamily="18" charset="0"/>
                <a:ea typeface="Calibri" panose="020F0502020204030204" pitchFamily="34" charset="0"/>
                <a:cs typeface="Times New Roman" panose="02020603050405020304" pitchFamily="18" charset="0"/>
              </a:rPr>
              <a:t> &lt;&lt; "base-1\n"; }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virtual void fun_2() {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cout</a:t>
            </a:r>
            <a:r>
              <a:rPr lang="en-US" sz="2000" b="1" dirty="0">
                <a:latin typeface="Times New Roman" panose="02020603050405020304" pitchFamily="18" charset="0"/>
                <a:ea typeface="Calibri" panose="020F0502020204030204" pitchFamily="34" charset="0"/>
                <a:cs typeface="Times New Roman" panose="02020603050405020304" pitchFamily="18" charset="0"/>
              </a:rPr>
              <a:t> &lt;&lt; "base-2\n"; }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virtual void fun_3() {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cout</a:t>
            </a:r>
            <a:r>
              <a:rPr lang="en-US" sz="2000" b="1" dirty="0">
                <a:latin typeface="Times New Roman" panose="02020603050405020304" pitchFamily="18" charset="0"/>
                <a:ea typeface="Calibri" panose="020F0502020204030204" pitchFamily="34" charset="0"/>
                <a:cs typeface="Times New Roman" panose="02020603050405020304" pitchFamily="18" charset="0"/>
              </a:rPr>
              <a:t> &lt;&lt; "base-3\n"; }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virtual void fun_4() {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cout</a:t>
            </a:r>
            <a:r>
              <a:rPr lang="en-US" sz="2000" b="1" dirty="0">
                <a:latin typeface="Times New Roman" panose="02020603050405020304" pitchFamily="18" charset="0"/>
                <a:ea typeface="Calibri" panose="020F0502020204030204" pitchFamily="34" charset="0"/>
                <a:cs typeface="Times New Roman" panose="02020603050405020304" pitchFamily="18" charset="0"/>
              </a:rPr>
              <a:t> &lt;&lt; "base-4\n"; }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class derived : public base {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public: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void fun_1() {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cout</a:t>
            </a:r>
            <a:r>
              <a:rPr lang="en-US" sz="2000" b="1" dirty="0">
                <a:latin typeface="Times New Roman" panose="02020603050405020304" pitchFamily="18" charset="0"/>
                <a:ea typeface="Calibri" panose="020F0502020204030204" pitchFamily="34" charset="0"/>
                <a:cs typeface="Times New Roman" panose="02020603050405020304" pitchFamily="18" charset="0"/>
              </a:rPr>
              <a:t> &lt;&lt; "derived-1\n"; }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void fun_2() {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cout</a:t>
            </a:r>
            <a:r>
              <a:rPr lang="en-US" sz="2000" b="1" dirty="0">
                <a:latin typeface="Times New Roman" panose="02020603050405020304" pitchFamily="18" charset="0"/>
                <a:ea typeface="Calibri" panose="020F0502020204030204" pitchFamily="34" charset="0"/>
                <a:cs typeface="Times New Roman" panose="02020603050405020304" pitchFamily="18" charset="0"/>
              </a:rPr>
              <a:t> &lt;&lt; "derived-2\n"; }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void fun_4(int x) {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cout</a:t>
            </a:r>
            <a:r>
              <a:rPr lang="en-US" sz="2000" b="1" dirty="0">
                <a:latin typeface="Times New Roman" panose="02020603050405020304" pitchFamily="18" charset="0"/>
                <a:ea typeface="Calibri" panose="020F0502020204030204" pitchFamily="34" charset="0"/>
                <a:cs typeface="Times New Roman" panose="02020603050405020304" pitchFamily="18" charset="0"/>
              </a:rPr>
              <a:t> &lt;&lt; "derived-4\n"; }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E29C7B5D-D833-4A06-A964-E625D230E7AC}"/>
              </a:ext>
            </a:extLst>
          </p:cNvPr>
          <p:cNvSpPr/>
          <p:nvPr/>
        </p:nvSpPr>
        <p:spPr>
          <a:xfrm>
            <a:off x="5847736" y="264145"/>
            <a:ext cx="6243607" cy="6656502"/>
          </a:xfrm>
          <a:prstGeom prst="rect">
            <a:avLst/>
          </a:prstGeom>
        </p:spPr>
        <p:txBody>
          <a:bodyPr wrap="square">
            <a:spAutoFit/>
          </a:bodyPr>
          <a:lstStyle/>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int main()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base* p;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derived obj1;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p = &amp;obj1;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 Early binding because fun1() is non-virtual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 in base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p-&gt;fun_1();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 Late binding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p-&gt;fun_2();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 Late binding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p-&gt;fun_3();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 Late binding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p-&gt;fun_4();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 Early binding but this function call is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 illegal(produces error) because pointer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 is of base type and function is of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 derived class </a:t>
            </a:r>
          </a:p>
          <a:p>
            <a:pPr algn="just">
              <a:lnSpc>
                <a:spcPct val="107000"/>
              </a:lnSpc>
            </a:pPr>
            <a:r>
              <a:rPr lang="en-US" sz="20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 p-&gt;fun_4(5);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6" name="Rectangle 5">
            <a:extLst>
              <a:ext uri="{FF2B5EF4-FFF2-40B4-BE49-F238E27FC236}">
                <a16:creationId xmlns:a16="http://schemas.microsoft.com/office/drawing/2014/main" id="{4E1BD8DA-5B15-4C81-B4DE-F93A9F081F8E}"/>
              </a:ext>
            </a:extLst>
          </p:cNvPr>
          <p:cNvSpPr/>
          <p:nvPr/>
        </p:nvSpPr>
        <p:spPr>
          <a:xfrm>
            <a:off x="9245600" y="3082564"/>
            <a:ext cx="1549400" cy="1323439"/>
          </a:xfrm>
          <a:prstGeom prst="rect">
            <a:avLst/>
          </a:prstGeom>
        </p:spPr>
        <p:txBody>
          <a:bodyPr wrap="square">
            <a:spAutoFit/>
          </a:bodyPr>
          <a:lstStyle/>
          <a:p>
            <a:r>
              <a:rPr lang="en-US" sz="2000" b="1" dirty="0">
                <a:solidFill>
                  <a:schemeClr val="accent2">
                    <a:lumMod val="75000"/>
                  </a:schemeClr>
                </a:solidFill>
                <a:latin typeface="Times New Roman" panose="02020603050405020304" pitchFamily="18" charset="0"/>
                <a:cs typeface="Times New Roman" panose="02020603050405020304" pitchFamily="18" charset="0"/>
              </a:rPr>
              <a:t>base-1</a:t>
            </a:r>
          </a:p>
          <a:p>
            <a:r>
              <a:rPr lang="en-US" sz="2000" b="1" dirty="0">
                <a:solidFill>
                  <a:schemeClr val="accent2">
                    <a:lumMod val="75000"/>
                  </a:schemeClr>
                </a:solidFill>
                <a:latin typeface="Times New Roman" panose="02020603050405020304" pitchFamily="18" charset="0"/>
                <a:cs typeface="Times New Roman" panose="02020603050405020304" pitchFamily="18" charset="0"/>
              </a:rPr>
              <a:t>derived-2</a:t>
            </a:r>
          </a:p>
          <a:p>
            <a:r>
              <a:rPr lang="en-US" sz="2000" b="1" dirty="0">
                <a:solidFill>
                  <a:schemeClr val="accent2">
                    <a:lumMod val="75000"/>
                  </a:schemeClr>
                </a:solidFill>
                <a:latin typeface="Times New Roman" panose="02020603050405020304" pitchFamily="18" charset="0"/>
                <a:cs typeface="Times New Roman" panose="02020603050405020304" pitchFamily="18" charset="0"/>
              </a:rPr>
              <a:t>base-3</a:t>
            </a:r>
          </a:p>
          <a:p>
            <a:r>
              <a:rPr lang="en-US" sz="2000" b="1" dirty="0">
                <a:solidFill>
                  <a:schemeClr val="accent2">
                    <a:lumMod val="75000"/>
                  </a:schemeClr>
                </a:solidFill>
                <a:latin typeface="Times New Roman" panose="02020603050405020304" pitchFamily="18" charset="0"/>
                <a:cs typeface="Times New Roman" panose="02020603050405020304" pitchFamily="18" charset="0"/>
              </a:rPr>
              <a:t>base-4</a:t>
            </a:r>
          </a:p>
        </p:txBody>
      </p:sp>
    </p:spTree>
    <p:extLst>
      <p:ext uri="{BB962C8B-B14F-4D97-AF65-F5344CB8AC3E}">
        <p14:creationId xmlns:p14="http://schemas.microsoft.com/office/powerpoint/2010/main" val="4213603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2B03-9261-4F82-AB73-E4951665A29E}"/>
              </a:ext>
            </a:extLst>
          </p:cNvPr>
          <p:cNvSpPr>
            <a:spLocks noGrp="1"/>
          </p:cNvSpPr>
          <p:nvPr>
            <p:ph type="title"/>
          </p:nvPr>
        </p:nvSpPr>
        <p:spPr>
          <a:xfrm>
            <a:off x="0" y="-15624"/>
            <a:ext cx="11695472" cy="813458"/>
          </a:xfrm>
        </p:spPr>
        <p:txBody>
          <a:bodyPr>
            <a:normAutofit/>
          </a:bodyPr>
          <a:lstStyle/>
          <a:p>
            <a:pPr fontAlgn="base"/>
            <a:r>
              <a:rPr lang="en-US" sz="4000" b="1" u="sng" dirty="0">
                <a:latin typeface="Times New Roman" panose="02020603050405020304" pitchFamily="18" charset="0"/>
                <a:cs typeface="Times New Roman" panose="02020603050405020304" pitchFamily="18" charset="0"/>
              </a:rPr>
              <a:t>Can static functions be virtual in C++?</a:t>
            </a:r>
          </a:p>
        </p:txBody>
      </p:sp>
      <p:sp>
        <p:nvSpPr>
          <p:cNvPr id="4" name="Content Placeholder 2">
            <a:extLst>
              <a:ext uri="{FF2B5EF4-FFF2-40B4-BE49-F238E27FC236}">
                <a16:creationId xmlns:a16="http://schemas.microsoft.com/office/drawing/2014/main" id="{58C235EB-9306-44F9-9C21-E377ED720439}"/>
              </a:ext>
            </a:extLst>
          </p:cNvPr>
          <p:cNvSpPr txBox="1">
            <a:spLocks/>
          </p:cNvSpPr>
          <p:nvPr/>
        </p:nvSpPr>
        <p:spPr>
          <a:xfrm>
            <a:off x="89701" y="868667"/>
            <a:ext cx="5962400" cy="51914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F466417-8AD1-43CB-AEE0-153D9EA150A9}"/>
              </a:ext>
            </a:extLst>
          </p:cNvPr>
          <p:cNvSpPr/>
          <p:nvPr/>
        </p:nvSpPr>
        <p:spPr>
          <a:xfrm>
            <a:off x="100657" y="664174"/>
            <a:ext cx="5427608" cy="5334730"/>
          </a:xfrm>
          <a:prstGeom prst="rect">
            <a:avLst/>
          </a:prstGeom>
        </p:spPr>
        <p:txBody>
          <a:bodyPr wrap="square">
            <a:spAutoFit/>
          </a:bodyPr>
          <a:lstStyle/>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In C++, a static member function of a class cannot be virtual. For example, below program gives compilation error.  </a:t>
            </a:r>
          </a:p>
          <a:p>
            <a:pPr algn="just">
              <a:lnSpc>
                <a:spcPct val="107000"/>
              </a:lnSpc>
            </a:pP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#include&lt;iostream&gt; </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using namespace std;     </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class Test </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public: </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 Error: Virtual member functions cannot be static       </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virtual static void fun()  { } </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7" name="Rectangle 6">
            <a:extLst>
              <a:ext uri="{FF2B5EF4-FFF2-40B4-BE49-F238E27FC236}">
                <a16:creationId xmlns:a16="http://schemas.microsoft.com/office/drawing/2014/main" id="{E29C7B5D-D833-4A06-A964-E625D230E7AC}"/>
              </a:ext>
            </a:extLst>
          </p:cNvPr>
          <p:cNvSpPr/>
          <p:nvPr/>
        </p:nvSpPr>
        <p:spPr>
          <a:xfrm>
            <a:off x="5539221" y="2153552"/>
            <a:ext cx="6369209" cy="2046009"/>
          </a:xfrm>
          <a:prstGeom prst="rect">
            <a:avLst/>
          </a:prstGeom>
        </p:spPr>
        <p:txBody>
          <a:bodyPr wrap="square">
            <a:spAutoFit/>
          </a:bodyPr>
          <a:lstStyle/>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Virtual functions are invoked when you have a pointer/reference to an instance of a class. Static functions aren't tied to a particular instance, they're tied to a class. C++ doesn't have pointers-to-class, so there is no scenario in which you could invoke a static function virtually.</a:t>
            </a:r>
          </a:p>
        </p:txBody>
      </p:sp>
    </p:spTree>
    <p:extLst>
      <p:ext uri="{BB962C8B-B14F-4D97-AF65-F5344CB8AC3E}">
        <p14:creationId xmlns:p14="http://schemas.microsoft.com/office/powerpoint/2010/main" val="651654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2B03-9261-4F82-AB73-E4951665A29E}"/>
              </a:ext>
            </a:extLst>
          </p:cNvPr>
          <p:cNvSpPr>
            <a:spLocks noGrp="1"/>
          </p:cNvSpPr>
          <p:nvPr>
            <p:ph type="title"/>
          </p:nvPr>
        </p:nvSpPr>
        <p:spPr>
          <a:xfrm>
            <a:off x="0" y="-15624"/>
            <a:ext cx="11695472" cy="813458"/>
          </a:xfrm>
        </p:spPr>
        <p:txBody>
          <a:bodyPr>
            <a:normAutofit/>
          </a:bodyPr>
          <a:lstStyle/>
          <a:p>
            <a:pPr fontAlgn="base"/>
            <a:r>
              <a:rPr lang="en-US" sz="4000" b="1" u="sng" dirty="0">
                <a:latin typeface="Times New Roman" panose="02020603050405020304" pitchFamily="18" charset="0"/>
                <a:cs typeface="Times New Roman" panose="02020603050405020304" pitchFamily="18" charset="0"/>
              </a:rPr>
              <a:t>Mechanism of Late Binding in C++</a:t>
            </a:r>
          </a:p>
        </p:txBody>
      </p:sp>
      <p:sp>
        <p:nvSpPr>
          <p:cNvPr id="4" name="Content Placeholder 2">
            <a:extLst>
              <a:ext uri="{FF2B5EF4-FFF2-40B4-BE49-F238E27FC236}">
                <a16:creationId xmlns:a16="http://schemas.microsoft.com/office/drawing/2014/main" id="{58C235EB-9306-44F9-9C21-E377ED720439}"/>
              </a:ext>
            </a:extLst>
          </p:cNvPr>
          <p:cNvSpPr txBox="1">
            <a:spLocks/>
          </p:cNvSpPr>
          <p:nvPr/>
        </p:nvSpPr>
        <p:spPr>
          <a:xfrm>
            <a:off x="89701" y="868667"/>
            <a:ext cx="5962400" cy="51914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F30C466-DCDA-449D-B9F9-3DAAFA51A945}"/>
              </a:ext>
            </a:extLst>
          </p:cNvPr>
          <p:cNvPicPr>
            <a:picLocks noChangeAspect="1"/>
          </p:cNvPicPr>
          <p:nvPr/>
        </p:nvPicPr>
        <p:blipFill rotWithShape="1">
          <a:blip r:embed="rId3"/>
          <a:srcRect l="1400" t="9783" r="8243" b="5452"/>
          <a:stretch/>
        </p:blipFill>
        <p:spPr>
          <a:xfrm>
            <a:off x="1346200" y="797834"/>
            <a:ext cx="8115300" cy="5709755"/>
          </a:xfrm>
          <a:prstGeom prst="rect">
            <a:avLst/>
          </a:prstGeom>
        </p:spPr>
      </p:pic>
    </p:spTree>
    <p:extLst>
      <p:ext uri="{BB962C8B-B14F-4D97-AF65-F5344CB8AC3E}">
        <p14:creationId xmlns:p14="http://schemas.microsoft.com/office/powerpoint/2010/main" val="1891927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2B03-9261-4F82-AB73-E4951665A29E}"/>
              </a:ext>
            </a:extLst>
          </p:cNvPr>
          <p:cNvSpPr>
            <a:spLocks noGrp="1"/>
          </p:cNvSpPr>
          <p:nvPr>
            <p:ph type="title"/>
          </p:nvPr>
        </p:nvSpPr>
        <p:spPr>
          <a:xfrm>
            <a:off x="0" y="864372"/>
            <a:ext cx="11695472" cy="813458"/>
          </a:xfrm>
        </p:spPr>
        <p:txBody>
          <a:bodyPr>
            <a:normAutofit/>
          </a:bodyPr>
          <a:lstStyle/>
          <a:p>
            <a:pPr fontAlgn="base"/>
            <a:r>
              <a:rPr lang="en-US" sz="4000" b="1" u="sng" dirty="0">
                <a:latin typeface="Times New Roman" panose="02020603050405020304" pitchFamily="18" charset="0"/>
                <a:cs typeface="Times New Roman" panose="02020603050405020304" pitchFamily="18" charset="0"/>
              </a:rPr>
              <a:t>Mechanism of Late Binding in C++</a:t>
            </a:r>
          </a:p>
        </p:txBody>
      </p:sp>
      <p:sp>
        <p:nvSpPr>
          <p:cNvPr id="4" name="Content Placeholder 2">
            <a:extLst>
              <a:ext uri="{FF2B5EF4-FFF2-40B4-BE49-F238E27FC236}">
                <a16:creationId xmlns:a16="http://schemas.microsoft.com/office/drawing/2014/main" id="{58C235EB-9306-44F9-9C21-E377ED720439}"/>
              </a:ext>
            </a:extLst>
          </p:cNvPr>
          <p:cNvSpPr txBox="1">
            <a:spLocks/>
          </p:cNvSpPr>
          <p:nvPr/>
        </p:nvSpPr>
        <p:spPr>
          <a:xfrm>
            <a:off x="89701" y="868667"/>
            <a:ext cx="5962400" cy="51914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B7B6C48-0F1E-4BCB-AB92-DF3D62F9C663}"/>
              </a:ext>
            </a:extLst>
          </p:cNvPr>
          <p:cNvSpPr/>
          <p:nvPr/>
        </p:nvSpPr>
        <p:spPr>
          <a:xfrm>
            <a:off x="0" y="1877334"/>
            <a:ext cx="12102298" cy="2436757"/>
          </a:xfrm>
          <a:prstGeom prst="rect">
            <a:avLst/>
          </a:prstGeom>
        </p:spPr>
        <p:txBody>
          <a:bodyPr wrap="square">
            <a:spAutoFit/>
          </a:bodyPr>
          <a:lstStyle/>
          <a:p>
            <a:pPr algn="just">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To accomplish late binding, Compiler creates VTABLEs, for each class with virtual function. The address of virtual functions is inserted into these tables. Whenever an object of such class is created the compiler secretly inserts a pointer called </a:t>
            </a:r>
            <a:r>
              <a:rPr lang="en-US" sz="2400" dirty="0" err="1">
                <a:latin typeface="Times New Roman" panose="02020603050405020304" pitchFamily="18" charset="0"/>
                <a:ea typeface="Calibri" panose="020F0502020204030204" pitchFamily="34" charset="0"/>
                <a:cs typeface="Times New Roman" panose="02020603050405020304" pitchFamily="18" charset="0"/>
              </a:rPr>
              <a:t>vpointer</a:t>
            </a:r>
            <a:r>
              <a:rPr lang="en-US" sz="2400" dirty="0">
                <a:latin typeface="Times New Roman" panose="02020603050405020304" pitchFamily="18" charset="0"/>
                <a:ea typeface="Calibri" panose="020F0502020204030204" pitchFamily="34" charset="0"/>
                <a:cs typeface="Times New Roman" panose="02020603050405020304" pitchFamily="18" charset="0"/>
              </a:rPr>
              <a:t>, pointing to VTABLE for that object. Hence when function is called, compiler is able to resolve the call by binding the correct function using the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vpointer</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0371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2B03-9261-4F82-AB73-E4951665A29E}"/>
              </a:ext>
            </a:extLst>
          </p:cNvPr>
          <p:cNvSpPr>
            <a:spLocks noGrp="1"/>
          </p:cNvSpPr>
          <p:nvPr>
            <p:ph type="title"/>
          </p:nvPr>
        </p:nvSpPr>
        <p:spPr>
          <a:xfrm>
            <a:off x="0" y="-15624"/>
            <a:ext cx="11695472" cy="813458"/>
          </a:xfrm>
        </p:spPr>
        <p:txBody>
          <a:bodyPr>
            <a:normAutofit/>
          </a:bodyPr>
          <a:lstStyle/>
          <a:p>
            <a:pPr fontAlgn="base"/>
            <a:r>
              <a:rPr lang="en-US" sz="3600" b="1" u="sng" dirty="0">
                <a:latin typeface="Times New Roman" panose="02020603050405020304" pitchFamily="18" charset="0"/>
                <a:cs typeface="Times New Roman" panose="02020603050405020304" pitchFamily="18" charset="0"/>
              </a:rPr>
              <a:t>Pure Virtual Function and Abstract Class in C++</a:t>
            </a:r>
          </a:p>
        </p:txBody>
      </p:sp>
      <p:sp>
        <p:nvSpPr>
          <p:cNvPr id="4" name="Content Placeholder 2">
            <a:extLst>
              <a:ext uri="{FF2B5EF4-FFF2-40B4-BE49-F238E27FC236}">
                <a16:creationId xmlns:a16="http://schemas.microsoft.com/office/drawing/2014/main" id="{58C235EB-9306-44F9-9C21-E377ED720439}"/>
              </a:ext>
            </a:extLst>
          </p:cNvPr>
          <p:cNvSpPr txBox="1">
            <a:spLocks/>
          </p:cNvSpPr>
          <p:nvPr/>
        </p:nvSpPr>
        <p:spPr>
          <a:xfrm>
            <a:off x="89701" y="868667"/>
            <a:ext cx="5962400" cy="51914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B7B6C48-0F1E-4BCB-AB92-DF3D62F9C663}"/>
              </a:ext>
            </a:extLst>
          </p:cNvPr>
          <p:cNvSpPr/>
          <p:nvPr/>
        </p:nvSpPr>
        <p:spPr>
          <a:xfrm>
            <a:off x="44851" y="581934"/>
            <a:ext cx="12102298" cy="1251240"/>
          </a:xfrm>
          <a:prstGeom prst="rect">
            <a:avLst/>
          </a:prstGeom>
        </p:spPr>
        <p:txBody>
          <a:bodyPr wrap="square">
            <a:spAutoFit/>
          </a:bodyPr>
          <a:lstStyle/>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A pure virtual function (or abstract function) in C++ is a virtual function for which we don’t have implementation, we only declare it. A pure virtual function is declared by assigning 0 in declaration.</a:t>
            </a:r>
          </a:p>
        </p:txBody>
      </p:sp>
      <p:sp>
        <p:nvSpPr>
          <p:cNvPr id="5" name="Rectangle 4">
            <a:extLst>
              <a:ext uri="{FF2B5EF4-FFF2-40B4-BE49-F238E27FC236}">
                <a16:creationId xmlns:a16="http://schemas.microsoft.com/office/drawing/2014/main" id="{87AF2518-4420-48E7-B580-35B92C3C2175}"/>
              </a:ext>
            </a:extLst>
          </p:cNvPr>
          <p:cNvSpPr/>
          <p:nvPr/>
        </p:nvSpPr>
        <p:spPr>
          <a:xfrm>
            <a:off x="0" y="1740361"/>
            <a:ext cx="7037563" cy="5993307"/>
          </a:xfrm>
          <a:prstGeom prst="rect">
            <a:avLst/>
          </a:prstGeom>
        </p:spPr>
        <p:txBody>
          <a:bodyPr wrap="square">
            <a:spAutoFit/>
          </a:bodyPr>
          <a:lstStyle/>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class Base          </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public:</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virtual void show() = 0;    // Pure Virtual Function</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class </a:t>
            </a:r>
            <a:r>
              <a:rPr lang="en-US" sz="2400" b="1" dirty="0" err="1">
                <a:latin typeface="Times New Roman" panose="02020603050405020304" pitchFamily="18" charset="0"/>
                <a:ea typeface="Calibri" panose="020F0502020204030204" pitchFamily="34" charset="0"/>
                <a:cs typeface="Times New Roman" panose="02020603050405020304" pitchFamily="18" charset="0"/>
              </a:rPr>
              <a:t>Derived:public</a:t>
            </a:r>
            <a:r>
              <a:rPr lang="en-US" sz="2400" b="1" dirty="0">
                <a:latin typeface="Times New Roman" panose="02020603050405020304" pitchFamily="18" charset="0"/>
                <a:ea typeface="Calibri" panose="020F0502020204030204" pitchFamily="34" charset="0"/>
                <a:cs typeface="Times New Roman" panose="02020603050405020304" pitchFamily="18" charset="0"/>
              </a:rPr>
              <a:t> Base</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latin typeface="Times New Roman" panose="02020603050405020304" pitchFamily="18" charset="0"/>
                <a:ea typeface="Calibri" panose="020F0502020204030204" pitchFamily="34" charset="0"/>
                <a:cs typeface="Times New Roman" panose="02020603050405020304" pitchFamily="18" charset="0"/>
              </a:rPr>
              <a:t>public:void</a:t>
            </a:r>
            <a:r>
              <a:rPr lang="en-US" sz="2400" b="1" dirty="0">
                <a:latin typeface="Times New Roman" panose="02020603050405020304" pitchFamily="18" charset="0"/>
                <a:ea typeface="Calibri" panose="020F0502020204030204" pitchFamily="34" charset="0"/>
                <a:cs typeface="Times New Roman" panose="02020603050405020304" pitchFamily="18" charset="0"/>
              </a:rPr>
              <a:t> show()</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400" b="1" dirty="0" err="1">
                <a:latin typeface="Times New Roman" panose="02020603050405020304" pitchFamily="18" charset="0"/>
                <a:ea typeface="Calibri" panose="020F0502020204030204" pitchFamily="34" charset="0"/>
                <a:cs typeface="Times New Roman" panose="02020603050405020304" pitchFamily="18" charset="0"/>
              </a:rPr>
              <a:t>cout</a:t>
            </a:r>
            <a:r>
              <a:rPr lang="en-US" sz="2400" b="1" dirty="0">
                <a:latin typeface="Times New Roman" panose="02020603050405020304" pitchFamily="18" charset="0"/>
                <a:ea typeface="Calibri" panose="020F0502020204030204" pitchFamily="34" charset="0"/>
                <a:cs typeface="Times New Roman" panose="02020603050405020304" pitchFamily="18" charset="0"/>
              </a:rPr>
              <a:t> &lt;&lt; "Implementation of Virtual Function in Derived class\n"; </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CF6C9CDE-CEB6-40DE-9050-9A28EFAE79DA}"/>
              </a:ext>
            </a:extLst>
          </p:cNvPr>
          <p:cNvSpPr/>
          <p:nvPr/>
        </p:nvSpPr>
        <p:spPr>
          <a:xfrm>
            <a:off x="7127264" y="1488128"/>
            <a:ext cx="4848426" cy="3033972"/>
          </a:xfrm>
          <a:prstGeom prst="rect">
            <a:avLst/>
          </a:prstGeom>
        </p:spPr>
        <p:txBody>
          <a:bodyPr wrap="square">
            <a:spAutoFit/>
          </a:bodyPr>
          <a:lstStyle/>
          <a:p>
            <a:pPr algn="just">
              <a:lnSpc>
                <a:spcPct val="107000"/>
              </a:lnSpc>
            </a:pP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int main()</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Base obj;   //Compile Time Error</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Base *b;</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Derived d;</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b = &amp;d;</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b-&gt;show();</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585617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2B03-9261-4F82-AB73-E4951665A29E}"/>
              </a:ext>
            </a:extLst>
          </p:cNvPr>
          <p:cNvSpPr>
            <a:spLocks noGrp="1"/>
          </p:cNvSpPr>
          <p:nvPr>
            <p:ph type="title"/>
          </p:nvPr>
        </p:nvSpPr>
        <p:spPr>
          <a:xfrm>
            <a:off x="0" y="-15624"/>
            <a:ext cx="11695472" cy="813458"/>
          </a:xfrm>
        </p:spPr>
        <p:txBody>
          <a:bodyPr>
            <a:normAutofit/>
          </a:bodyPr>
          <a:lstStyle/>
          <a:p>
            <a:pPr fontAlgn="base"/>
            <a:r>
              <a:rPr lang="en-US" sz="4000" b="1" u="sng" dirty="0">
                <a:latin typeface="Times New Roman" panose="02020603050405020304" pitchFamily="18" charset="0"/>
                <a:cs typeface="Times New Roman" panose="02020603050405020304" pitchFamily="18" charset="0"/>
              </a:rPr>
              <a:t>Pure Virtual definitions</a:t>
            </a:r>
          </a:p>
        </p:txBody>
      </p:sp>
      <p:sp>
        <p:nvSpPr>
          <p:cNvPr id="4" name="Content Placeholder 2">
            <a:extLst>
              <a:ext uri="{FF2B5EF4-FFF2-40B4-BE49-F238E27FC236}">
                <a16:creationId xmlns:a16="http://schemas.microsoft.com/office/drawing/2014/main" id="{58C235EB-9306-44F9-9C21-E377ED720439}"/>
              </a:ext>
            </a:extLst>
          </p:cNvPr>
          <p:cNvSpPr txBox="1">
            <a:spLocks/>
          </p:cNvSpPr>
          <p:nvPr/>
        </p:nvSpPr>
        <p:spPr>
          <a:xfrm>
            <a:off x="89701" y="868667"/>
            <a:ext cx="5962400" cy="51914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F466417-8AD1-43CB-AEE0-153D9EA150A9}"/>
              </a:ext>
            </a:extLst>
          </p:cNvPr>
          <p:cNvSpPr/>
          <p:nvPr/>
        </p:nvSpPr>
        <p:spPr>
          <a:xfrm>
            <a:off x="100656" y="664175"/>
            <a:ext cx="8344843" cy="5668539"/>
          </a:xfrm>
          <a:prstGeom prst="rect">
            <a:avLst/>
          </a:prstGeom>
        </p:spPr>
        <p:txBody>
          <a:bodyPr wrap="square">
            <a:spAutoFit/>
          </a:bodyPr>
          <a:lstStyle/>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Abstract base class</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class Base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public:</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virtual void show() = 0;     //Pure Virtual Function</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void Base :: show()     //Pure Virtual definition</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cout</a:t>
            </a:r>
            <a:r>
              <a:rPr lang="en-US" sz="2000" b="1" dirty="0">
                <a:latin typeface="Times New Roman" panose="02020603050405020304" pitchFamily="18" charset="0"/>
                <a:ea typeface="Calibri" panose="020F0502020204030204" pitchFamily="34" charset="0"/>
                <a:cs typeface="Times New Roman" panose="02020603050405020304" pitchFamily="18" charset="0"/>
              </a:rPr>
              <a:t> &lt;&lt; "Pure Virtual definition\n";</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class Derived: public Base</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public:</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void show()</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cout</a:t>
            </a:r>
            <a:r>
              <a:rPr lang="en-US" sz="2000" b="1" dirty="0">
                <a:latin typeface="Times New Roman" panose="02020603050405020304" pitchFamily="18" charset="0"/>
                <a:ea typeface="Calibri" panose="020F0502020204030204" pitchFamily="34" charset="0"/>
                <a:cs typeface="Times New Roman" panose="02020603050405020304" pitchFamily="18" charset="0"/>
              </a:rPr>
              <a:t> &lt;&lt; "Implementation of Virtual Function in Derived class\n";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a:t>
            </a:r>
          </a:p>
        </p:txBody>
      </p:sp>
      <p:sp>
        <p:nvSpPr>
          <p:cNvPr id="7" name="Rectangle 6">
            <a:extLst>
              <a:ext uri="{FF2B5EF4-FFF2-40B4-BE49-F238E27FC236}">
                <a16:creationId xmlns:a16="http://schemas.microsoft.com/office/drawing/2014/main" id="{E29C7B5D-D833-4A06-A964-E625D230E7AC}"/>
              </a:ext>
            </a:extLst>
          </p:cNvPr>
          <p:cNvSpPr/>
          <p:nvPr/>
        </p:nvSpPr>
        <p:spPr>
          <a:xfrm>
            <a:off x="9051083" y="420280"/>
            <a:ext cx="2340817" cy="2375330"/>
          </a:xfrm>
          <a:prstGeom prst="rect">
            <a:avLst/>
          </a:prstGeom>
        </p:spPr>
        <p:txBody>
          <a:bodyPr wrap="square">
            <a:spAutoFit/>
          </a:bodyPr>
          <a:lstStyle/>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int main()</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Base *b;</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Derived d;</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b = &amp;d;</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b-&gt;show();</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a:t>
            </a:r>
          </a:p>
        </p:txBody>
      </p:sp>
      <p:sp>
        <p:nvSpPr>
          <p:cNvPr id="3" name="Rectangle 2">
            <a:extLst>
              <a:ext uri="{FF2B5EF4-FFF2-40B4-BE49-F238E27FC236}">
                <a16:creationId xmlns:a16="http://schemas.microsoft.com/office/drawing/2014/main" id="{5DB9B82C-CD0A-4B0F-A60F-D2B3879A27A4}"/>
              </a:ext>
            </a:extLst>
          </p:cNvPr>
          <p:cNvSpPr/>
          <p:nvPr/>
        </p:nvSpPr>
        <p:spPr>
          <a:xfrm>
            <a:off x="5700291" y="2866443"/>
            <a:ext cx="6096000" cy="2246769"/>
          </a:xfrm>
          <a:prstGeom prst="rect">
            <a:avLst/>
          </a:prstGeom>
        </p:spPr>
        <p:txBody>
          <a:bodyPr>
            <a:spAutoFit/>
          </a:bodyPr>
          <a:lstStyle/>
          <a:p>
            <a:pPr algn="just"/>
            <a:r>
              <a:rPr lang="en-US" sz="2000" dirty="0">
                <a:latin typeface="Times New Roman" panose="02020603050405020304" pitchFamily="18" charset="0"/>
                <a:cs typeface="Times New Roman" panose="02020603050405020304" pitchFamily="18" charset="0"/>
              </a:rPr>
              <a:t>Pure Virtual functions can be given a small definition in the Abstract class, which you want all the derived classes to have. Still, you cannot create object of Abstract class.</a:t>
            </a:r>
          </a:p>
          <a:p>
            <a:pPr algn="just"/>
            <a:r>
              <a:rPr lang="en-US" sz="2000" dirty="0">
                <a:latin typeface="Times New Roman" panose="02020603050405020304" pitchFamily="18" charset="0"/>
                <a:cs typeface="Times New Roman" panose="02020603050405020304" pitchFamily="18" charset="0"/>
              </a:rPr>
              <a:t>Also, the Pure Virtual function must be defined outside the class definition. If you will define it inside the class definition, complier will give an error. Inline pure virtual definition is Illegal.</a:t>
            </a:r>
          </a:p>
        </p:txBody>
      </p:sp>
    </p:spTree>
    <p:extLst>
      <p:ext uri="{BB962C8B-B14F-4D97-AF65-F5344CB8AC3E}">
        <p14:creationId xmlns:p14="http://schemas.microsoft.com/office/powerpoint/2010/main" val="3908895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2B03-9261-4F82-AB73-E4951665A29E}"/>
              </a:ext>
            </a:extLst>
          </p:cNvPr>
          <p:cNvSpPr>
            <a:spLocks noGrp="1"/>
          </p:cNvSpPr>
          <p:nvPr>
            <p:ph type="title"/>
          </p:nvPr>
        </p:nvSpPr>
        <p:spPr>
          <a:xfrm>
            <a:off x="0" y="-15624"/>
            <a:ext cx="11695472" cy="813458"/>
          </a:xfrm>
        </p:spPr>
        <p:txBody>
          <a:bodyPr>
            <a:normAutofit/>
          </a:bodyPr>
          <a:lstStyle/>
          <a:p>
            <a:pPr fontAlgn="base"/>
            <a:r>
              <a:rPr lang="en-US" sz="3600" b="1" u="sng" dirty="0">
                <a:latin typeface="Times New Roman" panose="02020603050405020304" pitchFamily="18" charset="0"/>
                <a:cs typeface="Times New Roman" panose="02020603050405020304" pitchFamily="18" charset="0"/>
              </a:rPr>
              <a:t>Pure Virtual Function and Abstract Class in C++</a:t>
            </a:r>
          </a:p>
        </p:txBody>
      </p:sp>
      <p:sp>
        <p:nvSpPr>
          <p:cNvPr id="4" name="Content Placeholder 2">
            <a:extLst>
              <a:ext uri="{FF2B5EF4-FFF2-40B4-BE49-F238E27FC236}">
                <a16:creationId xmlns:a16="http://schemas.microsoft.com/office/drawing/2014/main" id="{58C235EB-9306-44F9-9C21-E377ED720439}"/>
              </a:ext>
            </a:extLst>
          </p:cNvPr>
          <p:cNvSpPr txBox="1">
            <a:spLocks/>
          </p:cNvSpPr>
          <p:nvPr/>
        </p:nvSpPr>
        <p:spPr>
          <a:xfrm>
            <a:off x="89701" y="868667"/>
            <a:ext cx="5962400" cy="51914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B7B6C48-0F1E-4BCB-AB92-DF3D62F9C663}"/>
              </a:ext>
            </a:extLst>
          </p:cNvPr>
          <p:cNvSpPr/>
          <p:nvPr/>
        </p:nvSpPr>
        <p:spPr>
          <a:xfrm>
            <a:off x="44851" y="581934"/>
            <a:ext cx="12102298" cy="5993307"/>
          </a:xfrm>
          <a:prstGeom prst="rect">
            <a:avLst/>
          </a:prstGeom>
        </p:spPr>
        <p:txBody>
          <a:bodyPr wrap="square">
            <a:spAutoFit/>
          </a:bodyPr>
          <a:lstStyle/>
          <a:p>
            <a:pPr algn="just">
              <a:lnSpc>
                <a:spcPct val="107000"/>
              </a:lnSpc>
            </a:pP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Abstract Class </a:t>
            </a:r>
            <a:r>
              <a:rPr lang="en-US" sz="2400" dirty="0">
                <a:latin typeface="Times New Roman" panose="02020603050405020304" pitchFamily="18" charset="0"/>
                <a:ea typeface="Calibri" panose="020F0502020204030204" pitchFamily="34" charset="0"/>
                <a:cs typeface="Times New Roman" panose="02020603050405020304" pitchFamily="18" charset="0"/>
              </a:rPr>
              <a:t>is a class which contains </a:t>
            </a:r>
            <a:r>
              <a:rPr lang="en-US" sz="2400" b="1" dirty="0">
                <a:latin typeface="Times New Roman" panose="02020603050405020304" pitchFamily="18" charset="0"/>
                <a:ea typeface="Calibri" panose="020F0502020204030204" pitchFamily="34" charset="0"/>
                <a:cs typeface="Times New Roman" panose="02020603050405020304" pitchFamily="18" charset="0"/>
              </a:rPr>
              <a:t>at least</a:t>
            </a:r>
            <a:r>
              <a:rPr lang="en-US" sz="2400" dirty="0">
                <a:latin typeface="Times New Roman" panose="02020603050405020304" pitchFamily="18" charset="0"/>
                <a:ea typeface="Calibri" panose="020F0502020204030204" pitchFamily="34" charset="0"/>
                <a:cs typeface="Times New Roman" panose="02020603050405020304" pitchFamily="18" charset="0"/>
              </a:rPr>
              <a:t> one Pure Virtual function in it. Abstract classes are used to provide an Interface for its sub classes. Classes inheriting an Abstract Class must provide definition to the pure virtual function, otherwise they will also become abstract class.</a:t>
            </a:r>
          </a:p>
          <a:p>
            <a:pPr algn="just">
              <a:lnSpc>
                <a:spcPct val="107000"/>
              </a:lnSpc>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Characteristics of Abstract Class</a:t>
            </a:r>
          </a:p>
          <a:p>
            <a:pPr algn="just">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Abstract class cannot be instantiated, but pointers and references of Abstract class type can be created.</a:t>
            </a:r>
          </a:p>
          <a:p>
            <a:pPr algn="just">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Abstract class can have normal functions, constructor and variables along with a pure virtual function.</a:t>
            </a:r>
          </a:p>
          <a:p>
            <a:pPr algn="just">
              <a:lnSpc>
                <a:spcPct val="107000"/>
              </a:lnSpc>
            </a:pPr>
            <a:r>
              <a:rPr lang="en-US" sz="24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Abstract classes are mainly used for Upcasting, so that its derived classes can use its interface.</a:t>
            </a:r>
          </a:p>
          <a:p>
            <a:pPr algn="just">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Classes inheriting an Abstract Class must implement all pure virtual functions, or else they will become Abstract too.</a:t>
            </a:r>
          </a:p>
          <a:p>
            <a:pPr algn="just">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If we do not override the pure virtual function in derived class, then derived class also becomes abstract class. </a:t>
            </a:r>
          </a:p>
        </p:txBody>
      </p:sp>
    </p:spTree>
    <p:extLst>
      <p:ext uri="{BB962C8B-B14F-4D97-AF65-F5344CB8AC3E}">
        <p14:creationId xmlns:p14="http://schemas.microsoft.com/office/powerpoint/2010/main" val="980042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5998-AD90-440C-A3F2-8D809A1B977D}"/>
              </a:ext>
            </a:extLst>
          </p:cNvPr>
          <p:cNvSpPr>
            <a:spLocks noGrp="1"/>
          </p:cNvSpPr>
          <p:nvPr>
            <p:ph type="title"/>
          </p:nvPr>
        </p:nvSpPr>
        <p:spPr>
          <a:xfrm>
            <a:off x="160106" y="210621"/>
            <a:ext cx="10329809" cy="914400"/>
          </a:xfrm>
        </p:spPr>
        <p:txBody>
          <a:bodyPr/>
          <a:lstStyle/>
          <a:p>
            <a:r>
              <a:rPr lang="en-IN" b="1" dirty="0">
                <a:latin typeface="Times New Roman" panose="02020603050405020304" pitchFamily="18" charset="0"/>
                <a:cs typeface="Times New Roman" panose="02020603050405020304" pitchFamily="18" charset="0"/>
              </a:rPr>
              <a:t>Abstract Class</a:t>
            </a:r>
          </a:p>
        </p:txBody>
      </p:sp>
      <p:sp>
        <p:nvSpPr>
          <p:cNvPr id="3" name="Content Placeholder 2">
            <a:extLst>
              <a:ext uri="{FF2B5EF4-FFF2-40B4-BE49-F238E27FC236}">
                <a16:creationId xmlns:a16="http://schemas.microsoft.com/office/drawing/2014/main" id="{1CF01C46-9A22-4B79-A9A8-4C9AB757B1A5}"/>
              </a:ext>
            </a:extLst>
          </p:cNvPr>
          <p:cNvSpPr>
            <a:spLocks noGrp="1"/>
          </p:cNvSpPr>
          <p:nvPr>
            <p:ph idx="1"/>
          </p:nvPr>
        </p:nvSpPr>
        <p:spPr>
          <a:xfrm>
            <a:off x="160106" y="993417"/>
            <a:ext cx="11552433" cy="5438205"/>
          </a:xfrm>
        </p:spPr>
        <p:txBody>
          <a:bodyPr>
            <a:normAutofit fontScale="92500" lnSpcReduction="20000"/>
          </a:bodyPr>
          <a:lstStyle/>
          <a:p>
            <a:pPr marL="0" indent="0" algn="just">
              <a:buNone/>
            </a:pPr>
            <a:r>
              <a:rPr lang="en-US" b="0" i="0" dirty="0">
                <a:effectLst/>
                <a:latin typeface="Times New Roman" panose="02020603050405020304" pitchFamily="18" charset="0"/>
                <a:cs typeface="Times New Roman" panose="02020603050405020304" pitchFamily="18" charset="0"/>
              </a:rPr>
              <a:t>A pure virtual function (or abstract function) in C++ is a </a:t>
            </a:r>
            <a:r>
              <a:rPr lang="en-US"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virtual function </a:t>
            </a:r>
            <a:r>
              <a:rPr lang="en-US" b="0" i="0" dirty="0">
                <a:effectLst/>
                <a:latin typeface="Times New Roman" panose="02020603050405020304" pitchFamily="18" charset="0"/>
                <a:cs typeface="Times New Roman" panose="02020603050405020304" pitchFamily="18" charset="0"/>
              </a:rPr>
              <a:t>for which we don’t have implementation, we only declare it. A pure virtual function is declared by assigning 0 in declaration. See the following example.</a:t>
            </a:r>
          </a:p>
          <a:p>
            <a:pPr marL="0" indent="0" algn="just">
              <a:buNone/>
            </a:pPr>
            <a:r>
              <a:rPr lang="en-US" dirty="0">
                <a:latin typeface="Times New Roman" panose="02020603050405020304" pitchFamily="18" charset="0"/>
                <a:cs typeface="Times New Roman" panose="02020603050405020304" pitchFamily="18" charset="0"/>
              </a:rPr>
              <a:t>/ / An abstract class </a:t>
            </a:r>
          </a:p>
          <a:p>
            <a:pPr marL="0" indent="0" algn="just">
              <a:buNone/>
            </a:pPr>
            <a:r>
              <a:rPr lang="en-US" dirty="0">
                <a:latin typeface="Times New Roman" panose="02020603050405020304" pitchFamily="18" charset="0"/>
                <a:cs typeface="Times New Roman" panose="02020603050405020304" pitchFamily="18" charset="0"/>
              </a:rPr>
              <a:t>class Test </a:t>
            </a:r>
          </a:p>
          <a:p>
            <a:pPr marL="0" indent="0" algn="just">
              <a:buNone/>
            </a:pP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    // Data members of class </a:t>
            </a:r>
          </a:p>
          <a:p>
            <a:pPr marL="0" indent="0" algn="just">
              <a:buNone/>
            </a:pPr>
            <a:r>
              <a:rPr lang="en-US" dirty="0">
                <a:latin typeface="Times New Roman" panose="02020603050405020304" pitchFamily="18" charset="0"/>
                <a:cs typeface="Times New Roman" panose="02020603050405020304" pitchFamily="18" charset="0"/>
              </a:rPr>
              <a:t>public: </a:t>
            </a:r>
          </a:p>
          <a:p>
            <a:pPr marL="0" indent="0" algn="just">
              <a:buNone/>
            </a:pPr>
            <a:r>
              <a:rPr lang="en-US" dirty="0">
                <a:latin typeface="Times New Roman" panose="02020603050405020304" pitchFamily="18" charset="0"/>
                <a:cs typeface="Times New Roman" panose="02020603050405020304" pitchFamily="18" charset="0"/>
              </a:rPr>
              <a:t>    // Pure Virtual Function </a:t>
            </a:r>
          </a:p>
          <a:p>
            <a:pPr marL="0" indent="0" algn="just">
              <a:buNone/>
            </a:pPr>
            <a:r>
              <a:rPr lang="en-US" dirty="0">
                <a:latin typeface="Times New Roman" panose="02020603050405020304" pitchFamily="18" charset="0"/>
                <a:cs typeface="Times New Roman" panose="02020603050405020304" pitchFamily="18" charset="0"/>
              </a:rPr>
              <a:t>    virtual void show() = 0; </a:t>
            </a:r>
          </a:p>
          <a:p>
            <a:pPr marL="0" indent="0" algn="just">
              <a:buNone/>
            </a:pP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   /* Other members */</a:t>
            </a:r>
          </a:p>
          <a:p>
            <a:pPr marL="0" indent="0" algn="just">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8104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A4900-6B81-4452-B7F9-4F08392872FF}"/>
              </a:ext>
            </a:extLst>
          </p:cNvPr>
          <p:cNvSpPr>
            <a:spLocks noGrp="1"/>
          </p:cNvSpPr>
          <p:nvPr>
            <p:ph type="title"/>
          </p:nvPr>
        </p:nvSpPr>
        <p:spPr>
          <a:xfrm>
            <a:off x="320634" y="1191328"/>
            <a:ext cx="10545287" cy="4568204"/>
          </a:xfrm>
        </p:spPr>
        <p:txBody>
          <a:bodyPr>
            <a:normAutofit fontScale="90000"/>
          </a:bodyPr>
          <a:lstStyle/>
          <a:p>
            <a:r>
              <a:rPr lang="en-IN" b="1" u="sng" dirty="0">
                <a:latin typeface="Times New Roman" panose="02020603050405020304" pitchFamily="18" charset="0"/>
                <a:cs typeface="Times New Roman" panose="02020603050405020304" pitchFamily="18" charset="0"/>
              </a:rPr>
              <a:t>Topics  covered: </a:t>
            </a:r>
            <a:br>
              <a:rPr lang="en-IN" b="1" u="sng" dirty="0">
                <a:latin typeface="Times New Roman" panose="02020603050405020304" pitchFamily="18" charset="0"/>
                <a:cs typeface="Times New Roman" panose="02020603050405020304" pitchFamily="18" charset="0"/>
              </a:rPr>
            </a:br>
            <a:br>
              <a:rPr lang="en-IN" b="1" dirty="0">
                <a:latin typeface="Times New Roman" panose="02020603050405020304" pitchFamily="18" charset="0"/>
                <a:cs typeface="Times New Roman" panose="02020603050405020304" pitchFamily="18" charset="0"/>
              </a:rPr>
            </a:b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1.</a:t>
            </a:r>
            <a:r>
              <a:rPr lang="en-IN" sz="4000" b="1" dirty="0">
                <a:latin typeface="Times New Roman" panose="02020603050405020304" pitchFamily="18" charset="0"/>
                <a:cs typeface="Times New Roman" panose="02020603050405020304" pitchFamily="18" charset="0"/>
              </a:rPr>
              <a:t>Virtual Functions </a:t>
            </a:r>
            <a:br>
              <a:rPr lang="en-IN" sz="4000"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2. Pure Virtual Function</a:t>
            </a:r>
            <a:br>
              <a:rPr lang="en-IN" sz="4000"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3. Abstract Class</a:t>
            </a:r>
            <a:br>
              <a:rPr lang="en-IN" sz="4000"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4. Virtual Destructor</a:t>
            </a:r>
            <a:br>
              <a:rPr lang="en-IN" sz="4000"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5. Pure Virtual Destructor</a:t>
            </a:r>
            <a:br>
              <a:rPr lang="en-IN" b="1" dirty="0">
                <a:latin typeface="Algerian" panose="04020705040A02060702" pitchFamily="82" charset="0"/>
              </a:rPr>
            </a:br>
            <a:br>
              <a:rPr lang="en-IN" b="1" dirty="0">
                <a:latin typeface="Algerian" panose="04020705040A02060702" pitchFamily="82" charset="0"/>
              </a:rPr>
            </a:br>
            <a:endParaRPr lang="en-IN" b="1" dirty="0">
              <a:latin typeface="Algerian" panose="04020705040A02060702" pitchFamily="82" charset="0"/>
            </a:endParaRPr>
          </a:p>
        </p:txBody>
      </p:sp>
    </p:spTree>
    <p:extLst>
      <p:ext uri="{BB962C8B-B14F-4D97-AF65-F5344CB8AC3E}">
        <p14:creationId xmlns:p14="http://schemas.microsoft.com/office/powerpoint/2010/main" val="2696673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C72BBCD-5A1E-4223-A1A5-6C4DD89D7B6A}"/>
              </a:ext>
            </a:extLst>
          </p:cNvPr>
          <p:cNvSpPr>
            <a:spLocks noGrp="1"/>
          </p:cNvSpPr>
          <p:nvPr>
            <p:ph idx="1"/>
          </p:nvPr>
        </p:nvSpPr>
        <p:spPr>
          <a:xfrm>
            <a:off x="221749" y="140662"/>
            <a:ext cx="11572984" cy="6609459"/>
          </a:xfrm>
        </p:spPr>
        <p:txBody>
          <a:bodyPr>
            <a:normAutofit fontScale="85000" lnSpcReduction="20000"/>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An </a:t>
            </a:r>
            <a:r>
              <a:rPr lang="en-US" b="1" dirty="0">
                <a:latin typeface="Times New Roman" panose="02020603050405020304" pitchFamily="18" charset="0"/>
                <a:cs typeface="Times New Roman" panose="02020603050405020304" pitchFamily="18" charset="0"/>
              </a:rPr>
              <a:t>interface</a:t>
            </a:r>
            <a:r>
              <a:rPr lang="en-US" dirty="0">
                <a:latin typeface="Times New Roman" panose="02020603050405020304" pitchFamily="18" charset="0"/>
                <a:cs typeface="Times New Roman" panose="02020603050405020304" pitchFamily="18" charset="0"/>
              </a:rPr>
              <a:t> describes the behavior or capabilities of a C++ class without committing to a particular implementation of that class.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C++ interfaces </a:t>
            </a:r>
            <a:r>
              <a:rPr lang="en-US" dirty="0">
                <a:latin typeface="Times New Roman" panose="02020603050405020304" pitchFamily="18" charset="0"/>
                <a:cs typeface="Times New Roman" panose="02020603050405020304" pitchFamily="18" charset="0"/>
              </a:rPr>
              <a:t>are implemented using abstract classes.</a:t>
            </a:r>
          </a:p>
          <a:p>
            <a:pPr marL="0" indent="0">
              <a:buNone/>
            </a:pPr>
            <a:r>
              <a:rPr lang="en-US" dirty="0">
                <a:latin typeface="Times New Roman" panose="02020603050405020304" pitchFamily="18" charset="0"/>
                <a:cs typeface="Times New Roman" panose="02020603050405020304" pitchFamily="18" charset="0"/>
              </a:rPr>
              <a:t>A class is made abstract by declaring at least one of its functions as pure virtual function. A pure virtual function is specified by placing "= 0" in its declaration as follows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class Box {</a:t>
            </a:r>
          </a:p>
          <a:p>
            <a:pPr marL="0" indent="0">
              <a:buNone/>
            </a:pPr>
            <a:r>
              <a:rPr lang="en-US" dirty="0">
                <a:latin typeface="Times New Roman" panose="02020603050405020304" pitchFamily="18" charset="0"/>
                <a:cs typeface="Times New Roman" panose="02020603050405020304" pitchFamily="18" charset="0"/>
              </a:rPr>
              <a:t>   public:</a:t>
            </a:r>
          </a:p>
          <a:p>
            <a:pPr marL="0" indent="0">
              <a:buNone/>
            </a:pPr>
            <a:r>
              <a:rPr lang="en-US" dirty="0">
                <a:latin typeface="Times New Roman" panose="02020603050405020304" pitchFamily="18" charset="0"/>
                <a:cs typeface="Times New Roman" panose="02020603050405020304" pitchFamily="18" charset="0"/>
              </a:rPr>
              <a:t>      // pure virtual function</a:t>
            </a:r>
          </a:p>
          <a:p>
            <a:pPr marL="0" indent="0">
              <a:buNone/>
            </a:pPr>
            <a:r>
              <a:rPr lang="en-US" dirty="0">
                <a:latin typeface="Times New Roman" panose="02020603050405020304" pitchFamily="18" charset="0"/>
                <a:cs typeface="Times New Roman" panose="02020603050405020304" pitchFamily="18" charset="0"/>
              </a:rPr>
              <a:t>      virtual double </a:t>
            </a:r>
            <a:r>
              <a:rPr lang="en-US" dirty="0" err="1">
                <a:latin typeface="Times New Roman" panose="02020603050405020304" pitchFamily="18" charset="0"/>
                <a:cs typeface="Times New Roman" panose="02020603050405020304" pitchFamily="18" charset="0"/>
              </a:rPr>
              <a:t>getVolume</a:t>
            </a:r>
            <a:r>
              <a:rPr lang="en-US" dirty="0">
                <a:latin typeface="Times New Roman" panose="02020603050405020304" pitchFamily="18" charset="0"/>
                <a:cs typeface="Times New Roman" panose="02020603050405020304" pitchFamily="18" charset="0"/>
              </a:rPr>
              <a:t>() = 0;</a:t>
            </a:r>
          </a:p>
          <a:p>
            <a:pPr marL="0" indent="0">
              <a:buNone/>
            </a:pPr>
            <a:r>
              <a:rPr lang="en-US" dirty="0">
                <a:latin typeface="Times New Roman" panose="02020603050405020304" pitchFamily="18" charset="0"/>
                <a:cs typeface="Times New Roman" panose="02020603050405020304" pitchFamily="18" charset="0"/>
              </a:rPr>
              <a:t>   private:</a:t>
            </a:r>
          </a:p>
          <a:p>
            <a:pPr marL="0" indent="0">
              <a:buNone/>
            </a:pPr>
            <a:r>
              <a:rPr lang="en-US" dirty="0">
                <a:latin typeface="Times New Roman" panose="02020603050405020304" pitchFamily="18" charset="0"/>
                <a:cs typeface="Times New Roman" panose="02020603050405020304" pitchFamily="18" charset="0"/>
              </a:rPr>
              <a:t>      double length;      // Length of a box</a:t>
            </a:r>
          </a:p>
          <a:p>
            <a:pPr marL="0" indent="0">
              <a:buNone/>
            </a:pPr>
            <a:r>
              <a:rPr lang="en-US" dirty="0">
                <a:latin typeface="Times New Roman" panose="02020603050405020304" pitchFamily="18" charset="0"/>
                <a:cs typeface="Times New Roman" panose="02020603050405020304" pitchFamily="18" charset="0"/>
              </a:rPr>
              <a:t>      double breadth;     // Breadth of a box</a:t>
            </a:r>
          </a:p>
          <a:p>
            <a:pPr marL="0" indent="0">
              <a:buNone/>
            </a:pPr>
            <a:r>
              <a:rPr lang="en-US" dirty="0">
                <a:latin typeface="Times New Roman" panose="02020603050405020304" pitchFamily="18" charset="0"/>
                <a:cs typeface="Times New Roman" panose="02020603050405020304" pitchFamily="18" charset="0"/>
              </a:rPr>
              <a:t>      double height;      // Height of a box</a:t>
            </a:r>
          </a:p>
          <a:p>
            <a:pPr marL="0" indent="0">
              <a:buNone/>
            </a:pP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5613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C72BBCD-5A1E-4223-A1A5-6C4DD89D7B6A}"/>
              </a:ext>
            </a:extLst>
          </p:cNvPr>
          <p:cNvSpPr>
            <a:spLocks noGrp="1"/>
          </p:cNvSpPr>
          <p:nvPr>
            <p:ph idx="1"/>
          </p:nvPr>
        </p:nvSpPr>
        <p:spPr>
          <a:xfrm>
            <a:off x="221749" y="140662"/>
            <a:ext cx="11572984" cy="6609459"/>
          </a:xfrm>
        </p:spPr>
        <p:txBody>
          <a:bodyPr>
            <a:normAutofit fontScale="92500" lnSpcReduction="20000"/>
          </a:bodyPr>
          <a:lstStyle/>
          <a:p>
            <a:pPr marL="0" indent="0">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purpose of an abstract class is to provide an appropriate base class from which other classes can inherit. Abstract classes cannot be used to instantiate objects and serves only as an interface. </a:t>
            </a:r>
            <a:r>
              <a:rPr lang="en-US" u="sng" dirty="0">
                <a:latin typeface="Times New Roman" panose="02020603050405020304" pitchFamily="18" charset="0"/>
                <a:cs typeface="Times New Roman" panose="02020603050405020304" pitchFamily="18" charset="0"/>
              </a:rPr>
              <a:t>Attempting to instantiate an object of an abstract class causes a compilation error.</a:t>
            </a:r>
          </a:p>
          <a:p>
            <a:pPr marL="0" indent="0">
              <a:buNone/>
            </a:pPr>
            <a:r>
              <a:rPr lang="en-IN" dirty="0">
                <a:latin typeface="Times New Roman" panose="02020603050405020304" pitchFamily="18" charset="0"/>
                <a:cs typeface="Times New Roman" panose="02020603050405020304" pitchFamily="18" charset="0"/>
              </a:rPr>
              <a:t>class Test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int x; </a:t>
            </a:r>
          </a:p>
          <a:p>
            <a:pPr marL="0" indent="0">
              <a:buNone/>
            </a:pPr>
            <a:r>
              <a:rPr lang="en-IN" dirty="0">
                <a:latin typeface="Times New Roman" panose="02020603050405020304" pitchFamily="18" charset="0"/>
                <a:cs typeface="Times New Roman" panose="02020603050405020304" pitchFamily="18" charset="0"/>
              </a:rPr>
              <a:t>public: </a:t>
            </a:r>
          </a:p>
          <a:p>
            <a:pPr marL="0" indent="0">
              <a:buNone/>
            </a:pPr>
            <a:r>
              <a:rPr lang="en-IN" dirty="0">
                <a:latin typeface="Times New Roman" panose="02020603050405020304" pitchFamily="18" charset="0"/>
                <a:cs typeface="Times New Roman" panose="02020603050405020304" pitchFamily="18" charset="0"/>
              </a:rPr>
              <a:t>	virtual void show() = 0; </a:t>
            </a:r>
          </a:p>
          <a:p>
            <a:pPr marL="0" indent="0">
              <a:buNone/>
            </a:pPr>
            <a:r>
              <a:rPr lang="en-IN" dirty="0">
                <a:latin typeface="Times New Roman" panose="02020603050405020304" pitchFamily="18" charset="0"/>
                <a:cs typeface="Times New Roman" panose="02020603050405020304" pitchFamily="18" charset="0"/>
              </a:rPr>
              <a:t>	int </a:t>
            </a:r>
            <a:r>
              <a:rPr lang="en-IN" dirty="0" err="1">
                <a:latin typeface="Times New Roman" panose="02020603050405020304" pitchFamily="18" charset="0"/>
                <a:cs typeface="Times New Roman" panose="02020603050405020304" pitchFamily="18" charset="0"/>
              </a:rPr>
              <a:t>getX</a:t>
            </a:r>
            <a:r>
              <a:rPr lang="en-IN" dirty="0">
                <a:latin typeface="Times New Roman" panose="02020603050405020304" pitchFamily="18" charset="0"/>
                <a:cs typeface="Times New Roman" panose="02020603050405020304" pitchFamily="18" charset="0"/>
              </a:rPr>
              <a:t>() { return x; }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int main(void)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Test t; </a:t>
            </a:r>
          </a:p>
          <a:p>
            <a:pPr marL="0" indent="0">
              <a:buNone/>
            </a:pPr>
            <a:r>
              <a:rPr lang="en-IN" dirty="0">
                <a:latin typeface="Times New Roman" panose="02020603050405020304" pitchFamily="18" charset="0"/>
                <a:cs typeface="Times New Roman" panose="02020603050405020304" pitchFamily="18" charset="0"/>
              </a:rPr>
              <a:t>	return 0; </a:t>
            </a:r>
          </a:p>
          <a:p>
            <a:pPr marL="0" indent="0">
              <a:buNone/>
            </a:pPr>
            <a:r>
              <a:rPr lang="en-IN" dirty="0">
                <a:latin typeface="Times New Roman" panose="02020603050405020304" pitchFamily="18" charset="0"/>
                <a:cs typeface="Times New Roman" panose="02020603050405020304" pitchFamily="18" charset="0"/>
              </a:rPr>
              <a:t>} </a:t>
            </a: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DFD2AC4-978D-4554-8338-1FA1E122FFA1}"/>
              </a:ext>
            </a:extLst>
          </p:cNvPr>
          <p:cNvPicPr>
            <a:picLocks noChangeAspect="1"/>
          </p:cNvPicPr>
          <p:nvPr/>
        </p:nvPicPr>
        <p:blipFill>
          <a:blip r:embed="rId2"/>
          <a:stretch>
            <a:fillRect/>
          </a:stretch>
        </p:blipFill>
        <p:spPr>
          <a:xfrm>
            <a:off x="3660383" y="1942832"/>
            <a:ext cx="8134350" cy="1266825"/>
          </a:xfrm>
          <a:prstGeom prst="rect">
            <a:avLst/>
          </a:prstGeom>
        </p:spPr>
      </p:pic>
    </p:spTree>
    <p:extLst>
      <p:ext uri="{BB962C8B-B14F-4D97-AF65-F5344CB8AC3E}">
        <p14:creationId xmlns:p14="http://schemas.microsoft.com/office/powerpoint/2010/main" val="1296763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4E8AB-E2D7-4066-BC4F-0AF1F3BB2EE1}"/>
              </a:ext>
            </a:extLst>
          </p:cNvPr>
          <p:cNvSpPr>
            <a:spLocks noGrp="1"/>
          </p:cNvSpPr>
          <p:nvPr>
            <p:ph type="title"/>
          </p:nvPr>
        </p:nvSpPr>
        <p:spPr>
          <a:xfrm>
            <a:off x="123703" y="100941"/>
            <a:ext cx="10312730" cy="608652"/>
          </a:xfrm>
        </p:spPr>
        <p:txBody>
          <a:bodyPr>
            <a:normAutofit/>
          </a:bodyPr>
          <a:lstStyle/>
          <a:p>
            <a:r>
              <a:rPr lang="en-US" sz="3200" b="1" u="sng" dirty="0">
                <a:latin typeface="Times New Roman" panose="02020603050405020304" pitchFamily="18" charset="0"/>
                <a:cs typeface="Times New Roman" panose="02020603050405020304" pitchFamily="18" charset="0"/>
              </a:rPr>
              <a:t>An abstract class can have constructors</a:t>
            </a:r>
            <a:r>
              <a:rPr lang="en-US" sz="3200" u="sng" dirty="0">
                <a:latin typeface="Times New Roman" panose="02020603050405020304" pitchFamily="18" charset="0"/>
                <a:cs typeface="Times New Roman" panose="02020603050405020304" pitchFamily="18" charset="0"/>
              </a:rPr>
              <a:t>.</a:t>
            </a:r>
            <a:endParaRPr lang="en-IN" sz="32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F481C0-0FE7-49AD-A55A-B883DD80F5E4}"/>
              </a:ext>
            </a:extLst>
          </p:cNvPr>
          <p:cNvSpPr>
            <a:spLocks noGrp="1"/>
          </p:cNvSpPr>
          <p:nvPr>
            <p:ph idx="1"/>
          </p:nvPr>
        </p:nvSpPr>
        <p:spPr>
          <a:xfrm>
            <a:off x="123703" y="1124981"/>
            <a:ext cx="5885212" cy="5513326"/>
          </a:xfrm>
        </p:spPr>
        <p:txBody>
          <a:bodyPr>
            <a:normAutofit fontScale="40000" lnSpcReduction="20000"/>
          </a:bodyPr>
          <a:lstStyle/>
          <a:p>
            <a:pPr marL="0" indent="0">
              <a:buNone/>
            </a:pPr>
            <a:r>
              <a:rPr lang="en-IN" sz="7000" dirty="0">
                <a:latin typeface="Times New Roman" panose="02020603050405020304" pitchFamily="18" charset="0"/>
                <a:cs typeface="Times New Roman" panose="02020603050405020304" pitchFamily="18" charset="0"/>
              </a:rPr>
              <a:t>#include&lt;iostream&gt; </a:t>
            </a:r>
          </a:p>
          <a:p>
            <a:pPr marL="0" indent="0">
              <a:buNone/>
            </a:pPr>
            <a:r>
              <a:rPr lang="en-IN" sz="7000" dirty="0">
                <a:latin typeface="Times New Roman" panose="02020603050405020304" pitchFamily="18" charset="0"/>
                <a:cs typeface="Times New Roman" panose="02020603050405020304" pitchFamily="18" charset="0"/>
              </a:rPr>
              <a:t>using namespace std; </a:t>
            </a:r>
          </a:p>
          <a:p>
            <a:pPr marL="0" indent="0">
              <a:buNone/>
            </a:pPr>
            <a:r>
              <a:rPr lang="en-IN" sz="7000" dirty="0">
                <a:latin typeface="Times New Roman" panose="02020603050405020304" pitchFamily="18" charset="0"/>
                <a:cs typeface="Times New Roman" panose="02020603050405020304" pitchFamily="18" charset="0"/>
              </a:rPr>
              <a:t>// An abstract class with constructor </a:t>
            </a:r>
          </a:p>
          <a:p>
            <a:pPr marL="0" indent="0">
              <a:buNone/>
            </a:pPr>
            <a:r>
              <a:rPr lang="en-IN" sz="7000" dirty="0">
                <a:latin typeface="Times New Roman" panose="02020603050405020304" pitchFamily="18" charset="0"/>
                <a:cs typeface="Times New Roman" panose="02020603050405020304" pitchFamily="18" charset="0"/>
              </a:rPr>
              <a:t>class Base </a:t>
            </a:r>
          </a:p>
          <a:p>
            <a:pPr marL="0" indent="0">
              <a:buNone/>
            </a:pPr>
            <a:r>
              <a:rPr lang="en-IN" sz="7000" dirty="0">
                <a:latin typeface="Times New Roman" panose="02020603050405020304" pitchFamily="18" charset="0"/>
                <a:cs typeface="Times New Roman" panose="02020603050405020304" pitchFamily="18" charset="0"/>
              </a:rPr>
              <a:t>{ </a:t>
            </a:r>
          </a:p>
          <a:p>
            <a:pPr marL="0" indent="0">
              <a:buNone/>
            </a:pPr>
            <a:r>
              <a:rPr lang="en-IN" sz="7000" dirty="0">
                <a:latin typeface="Times New Roman" panose="02020603050405020304" pitchFamily="18" charset="0"/>
                <a:cs typeface="Times New Roman" panose="02020603050405020304" pitchFamily="18" charset="0"/>
              </a:rPr>
              <a:t>protected: </a:t>
            </a:r>
          </a:p>
          <a:p>
            <a:pPr marL="0" indent="0">
              <a:buNone/>
            </a:pPr>
            <a:r>
              <a:rPr lang="en-IN" sz="7000" dirty="0">
                <a:latin typeface="Times New Roman" panose="02020603050405020304" pitchFamily="18" charset="0"/>
                <a:cs typeface="Times New Roman" panose="02020603050405020304" pitchFamily="18" charset="0"/>
              </a:rPr>
              <a:t>int x; </a:t>
            </a:r>
          </a:p>
          <a:p>
            <a:pPr marL="0" indent="0">
              <a:buNone/>
            </a:pPr>
            <a:r>
              <a:rPr lang="en-IN" sz="7000" dirty="0">
                <a:latin typeface="Times New Roman" panose="02020603050405020304" pitchFamily="18" charset="0"/>
                <a:cs typeface="Times New Roman" panose="02020603050405020304" pitchFamily="18" charset="0"/>
              </a:rPr>
              <a:t>public: </a:t>
            </a:r>
          </a:p>
          <a:p>
            <a:pPr marL="0" indent="0">
              <a:buNone/>
            </a:pPr>
            <a:r>
              <a:rPr lang="en-IN" sz="7000" dirty="0">
                <a:latin typeface="Times New Roman" panose="02020603050405020304" pitchFamily="18" charset="0"/>
                <a:cs typeface="Times New Roman" panose="02020603050405020304" pitchFamily="18" charset="0"/>
              </a:rPr>
              <a:t>virtual void fun() = 0; </a:t>
            </a:r>
          </a:p>
          <a:p>
            <a:pPr marL="0" indent="0">
              <a:buNone/>
            </a:pPr>
            <a:r>
              <a:rPr lang="en-IN" sz="7000" dirty="0">
                <a:latin typeface="Times New Roman" panose="02020603050405020304" pitchFamily="18" charset="0"/>
                <a:cs typeface="Times New Roman" panose="02020603050405020304" pitchFamily="18" charset="0"/>
              </a:rPr>
              <a:t>Base(int </a:t>
            </a:r>
            <a:r>
              <a:rPr lang="en-IN" sz="7000" dirty="0" err="1">
                <a:latin typeface="Times New Roman" panose="02020603050405020304" pitchFamily="18" charset="0"/>
                <a:cs typeface="Times New Roman" panose="02020603050405020304" pitchFamily="18" charset="0"/>
              </a:rPr>
              <a:t>i</a:t>
            </a:r>
            <a:r>
              <a:rPr lang="en-IN" sz="7000" dirty="0">
                <a:latin typeface="Times New Roman" panose="02020603050405020304" pitchFamily="18" charset="0"/>
                <a:cs typeface="Times New Roman" panose="02020603050405020304" pitchFamily="18" charset="0"/>
              </a:rPr>
              <a:t>) { x = </a:t>
            </a:r>
            <a:r>
              <a:rPr lang="en-IN" sz="7000" dirty="0" err="1">
                <a:latin typeface="Times New Roman" panose="02020603050405020304" pitchFamily="18" charset="0"/>
                <a:cs typeface="Times New Roman" panose="02020603050405020304" pitchFamily="18" charset="0"/>
              </a:rPr>
              <a:t>i</a:t>
            </a:r>
            <a:r>
              <a:rPr lang="en-IN" sz="7000" dirty="0">
                <a:latin typeface="Times New Roman" panose="02020603050405020304" pitchFamily="18" charset="0"/>
                <a:cs typeface="Times New Roman" panose="02020603050405020304" pitchFamily="18" charset="0"/>
              </a:rPr>
              <a:t>; } </a:t>
            </a:r>
          </a:p>
          <a:p>
            <a:pPr marL="0" indent="0">
              <a:buNone/>
            </a:pPr>
            <a:r>
              <a:rPr lang="en-IN" sz="7000" dirty="0">
                <a:latin typeface="Times New Roman" panose="02020603050405020304" pitchFamily="18" charset="0"/>
                <a:cs typeface="Times New Roman" panose="02020603050405020304" pitchFamily="18" charset="0"/>
              </a:rPr>
              <a:t>}; </a:t>
            </a:r>
          </a:p>
          <a:p>
            <a:endParaRPr lang="en-IN" dirty="0"/>
          </a:p>
        </p:txBody>
      </p:sp>
      <p:sp>
        <p:nvSpPr>
          <p:cNvPr id="4" name="Content Placeholder 2">
            <a:extLst>
              <a:ext uri="{FF2B5EF4-FFF2-40B4-BE49-F238E27FC236}">
                <a16:creationId xmlns:a16="http://schemas.microsoft.com/office/drawing/2014/main" id="{4874FDF1-4D3B-4A62-BCC5-474F7A522397}"/>
              </a:ext>
            </a:extLst>
          </p:cNvPr>
          <p:cNvSpPr txBox="1">
            <a:spLocks/>
          </p:cNvSpPr>
          <p:nvPr/>
        </p:nvSpPr>
        <p:spPr>
          <a:xfrm>
            <a:off x="5477495" y="970602"/>
            <a:ext cx="6590801" cy="5786457"/>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8000" dirty="0">
                <a:latin typeface="Times New Roman" panose="02020603050405020304" pitchFamily="18" charset="0"/>
                <a:cs typeface="Times New Roman" panose="02020603050405020304" pitchFamily="18" charset="0"/>
              </a:rPr>
              <a:t>class Derived: public Base </a:t>
            </a:r>
          </a:p>
          <a:p>
            <a:pPr marL="0" indent="0">
              <a:buFont typeface="Arial" panose="020B0604020202020204" pitchFamily="34" charset="0"/>
              <a:buNone/>
            </a:pPr>
            <a:r>
              <a:rPr lang="en-IN" sz="80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pPr>
            <a:r>
              <a:rPr lang="en-IN" sz="8000" dirty="0">
                <a:latin typeface="Times New Roman" panose="02020603050405020304" pitchFamily="18" charset="0"/>
                <a:cs typeface="Times New Roman" panose="02020603050405020304" pitchFamily="18" charset="0"/>
              </a:rPr>
              <a:t>	int y; </a:t>
            </a:r>
          </a:p>
          <a:p>
            <a:pPr marL="0" indent="0">
              <a:buFont typeface="Arial" panose="020B0604020202020204" pitchFamily="34" charset="0"/>
              <a:buNone/>
            </a:pPr>
            <a:r>
              <a:rPr lang="en-IN" sz="8000" dirty="0">
                <a:latin typeface="Times New Roman" panose="02020603050405020304" pitchFamily="18" charset="0"/>
                <a:cs typeface="Times New Roman" panose="02020603050405020304" pitchFamily="18" charset="0"/>
              </a:rPr>
              <a:t>public: </a:t>
            </a:r>
          </a:p>
          <a:p>
            <a:pPr marL="0" indent="0">
              <a:buFont typeface="Arial" panose="020B0604020202020204" pitchFamily="34" charset="0"/>
              <a:buNone/>
            </a:pPr>
            <a:r>
              <a:rPr lang="en-IN" sz="8000" dirty="0">
                <a:latin typeface="Times New Roman" panose="02020603050405020304" pitchFamily="18" charset="0"/>
                <a:cs typeface="Times New Roman" panose="02020603050405020304" pitchFamily="18" charset="0"/>
              </a:rPr>
              <a:t>Derived(int </a:t>
            </a:r>
            <a:r>
              <a:rPr lang="en-IN" sz="8000" dirty="0" err="1">
                <a:latin typeface="Times New Roman" panose="02020603050405020304" pitchFamily="18" charset="0"/>
                <a:cs typeface="Times New Roman" panose="02020603050405020304" pitchFamily="18" charset="0"/>
              </a:rPr>
              <a:t>i</a:t>
            </a:r>
            <a:r>
              <a:rPr lang="en-IN" sz="8000" dirty="0">
                <a:latin typeface="Times New Roman" panose="02020603050405020304" pitchFamily="18" charset="0"/>
                <a:cs typeface="Times New Roman" panose="02020603050405020304" pitchFamily="18" charset="0"/>
              </a:rPr>
              <a:t>, int j):Base(</a:t>
            </a:r>
            <a:r>
              <a:rPr lang="en-IN" sz="8000" dirty="0" err="1">
                <a:latin typeface="Times New Roman" panose="02020603050405020304" pitchFamily="18" charset="0"/>
                <a:cs typeface="Times New Roman" panose="02020603050405020304" pitchFamily="18" charset="0"/>
              </a:rPr>
              <a:t>i</a:t>
            </a:r>
            <a:r>
              <a:rPr lang="en-IN" sz="8000" dirty="0">
                <a:latin typeface="Times New Roman" panose="02020603050405020304" pitchFamily="18" charset="0"/>
                <a:cs typeface="Times New Roman" panose="02020603050405020304" pitchFamily="18" charset="0"/>
              </a:rPr>
              <a:t>) { y = j; } </a:t>
            </a:r>
          </a:p>
          <a:p>
            <a:pPr marL="0" indent="0">
              <a:buFont typeface="Arial" panose="020B0604020202020204" pitchFamily="34" charset="0"/>
              <a:buNone/>
            </a:pPr>
            <a:r>
              <a:rPr lang="en-IN" sz="8000" dirty="0">
                <a:latin typeface="Times New Roman" panose="02020603050405020304" pitchFamily="18" charset="0"/>
                <a:cs typeface="Times New Roman" panose="02020603050405020304" pitchFamily="18" charset="0"/>
              </a:rPr>
              <a:t>void fun() { </a:t>
            </a:r>
            <a:r>
              <a:rPr lang="en-IN" sz="8000" dirty="0" err="1">
                <a:latin typeface="Times New Roman" panose="02020603050405020304" pitchFamily="18" charset="0"/>
                <a:cs typeface="Times New Roman" panose="02020603050405020304" pitchFamily="18" charset="0"/>
              </a:rPr>
              <a:t>cout</a:t>
            </a:r>
            <a:r>
              <a:rPr lang="en-IN" sz="8000" dirty="0">
                <a:latin typeface="Times New Roman" panose="02020603050405020304" pitchFamily="18" charset="0"/>
                <a:cs typeface="Times New Roman" panose="02020603050405020304" pitchFamily="18" charset="0"/>
              </a:rPr>
              <a:t> &lt;&lt; "x = " &lt;&lt; x &lt;&lt; ", y = " &lt;&lt; y; } </a:t>
            </a:r>
          </a:p>
          <a:p>
            <a:pPr marL="0" indent="0">
              <a:buFont typeface="Arial" panose="020B0604020202020204" pitchFamily="34" charset="0"/>
              <a:buNone/>
            </a:pPr>
            <a:r>
              <a:rPr lang="en-IN" sz="80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pPr>
            <a:r>
              <a:rPr lang="en-IN" sz="8000" dirty="0">
                <a:latin typeface="Times New Roman" panose="02020603050405020304" pitchFamily="18" charset="0"/>
                <a:cs typeface="Times New Roman" panose="02020603050405020304" pitchFamily="18" charset="0"/>
              </a:rPr>
              <a:t>int main(void) </a:t>
            </a:r>
          </a:p>
          <a:p>
            <a:pPr marL="0" indent="0">
              <a:buFont typeface="Arial" panose="020B0604020202020204" pitchFamily="34" charset="0"/>
              <a:buNone/>
            </a:pPr>
            <a:r>
              <a:rPr lang="en-IN" sz="80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pPr>
            <a:r>
              <a:rPr lang="en-IN" sz="8000" dirty="0">
                <a:latin typeface="Times New Roman" panose="02020603050405020304" pitchFamily="18" charset="0"/>
                <a:cs typeface="Times New Roman" panose="02020603050405020304" pitchFamily="18" charset="0"/>
              </a:rPr>
              <a:t>	Derived d(4, 5); </a:t>
            </a:r>
          </a:p>
          <a:p>
            <a:pPr marL="0" indent="0">
              <a:buFont typeface="Arial" panose="020B0604020202020204" pitchFamily="34" charset="0"/>
              <a:buNone/>
            </a:pP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d.fun</a:t>
            </a:r>
            <a:r>
              <a:rPr lang="en-IN" sz="80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pPr>
            <a:r>
              <a:rPr lang="en-IN" sz="8000" dirty="0">
                <a:latin typeface="Times New Roman" panose="02020603050405020304" pitchFamily="18" charset="0"/>
                <a:cs typeface="Times New Roman" panose="02020603050405020304" pitchFamily="18" charset="0"/>
              </a:rPr>
              <a:t>	return 0; </a:t>
            </a:r>
          </a:p>
          <a:p>
            <a:pPr marL="0" indent="0">
              <a:buFont typeface="Arial" panose="020B0604020202020204" pitchFamily="34" charset="0"/>
              <a:buNone/>
            </a:pPr>
            <a:r>
              <a:rPr lang="en-IN" sz="8000"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542687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C72BBCD-5A1E-4223-A1A5-6C4DD89D7B6A}"/>
              </a:ext>
            </a:extLst>
          </p:cNvPr>
          <p:cNvSpPr>
            <a:spLocks noGrp="1"/>
          </p:cNvSpPr>
          <p:nvPr>
            <p:ph idx="1"/>
          </p:nvPr>
        </p:nvSpPr>
        <p:spPr>
          <a:xfrm>
            <a:off x="0" y="405267"/>
            <a:ext cx="4623003" cy="6609459"/>
          </a:xfrm>
        </p:spPr>
        <p:txBody>
          <a:bodyPr>
            <a:normAutofit fontScale="77500" lnSpcReduction="20000"/>
          </a:bodyPr>
          <a:lstStyle/>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#include &lt;iostream&gt;</a:t>
            </a:r>
          </a:p>
          <a:p>
            <a:pPr marL="0" indent="0" algn="just">
              <a:buNone/>
            </a:pPr>
            <a:r>
              <a:rPr lang="en-IN" dirty="0">
                <a:latin typeface="Times New Roman" panose="02020603050405020304" pitchFamily="18" charset="0"/>
                <a:cs typeface="Times New Roman" panose="02020603050405020304" pitchFamily="18" charset="0"/>
              </a:rPr>
              <a:t> using namespace std; </a:t>
            </a:r>
          </a:p>
          <a:p>
            <a:pPr marL="0" indent="0" algn="just">
              <a:buNone/>
            </a:pPr>
            <a:r>
              <a:rPr lang="en-IN" dirty="0">
                <a:latin typeface="Times New Roman" panose="02020603050405020304" pitchFamily="18" charset="0"/>
                <a:cs typeface="Times New Roman" panose="02020603050405020304" pitchFamily="18" charset="0"/>
              </a:rPr>
              <a:t>// Base class</a:t>
            </a:r>
          </a:p>
          <a:p>
            <a:pPr marL="0" indent="0" algn="just">
              <a:buNone/>
            </a:pPr>
            <a:r>
              <a:rPr lang="en-IN" dirty="0">
                <a:latin typeface="Times New Roman" panose="02020603050405020304" pitchFamily="18" charset="0"/>
                <a:cs typeface="Times New Roman" panose="02020603050405020304" pitchFamily="18" charset="0"/>
              </a:rPr>
              <a:t>class Shape {</a:t>
            </a:r>
          </a:p>
          <a:p>
            <a:pPr marL="0" indent="0" algn="just">
              <a:buNone/>
            </a:pPr>
            <a:r>
              <a:rPr lang="en-IN" dirty="0">
                <a:latin typeface="Times New Roman" panose="02020603050405020304" pitchFamily="18" charset="0"/>
                <a:cs typeface="Times New Roman" panose="02020603050405020304" pitchFamily="18" charset="0"/>
              </a:rPr>
              <a:t>   public:</a:t>
            </a:r>
          </a:p>
          <a:p>
            <a:pPr marL="0" indent="0" algn="just">
              <a:buNone/>
            </a:pPr>
            <a:r>
              <a:rPr lang="en-IN" dirty="0">
                <a:latin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 pure virtual function providing interface framework.</a:t>
            </a:r>
          </a:p>
          <a:p>
            <a:pPr marL="0" indent="0" algn="just">
              <a:buNone/>
            </a:pPr>
            <a:r>
              <a:rPr lang="en-IN" dirty="0">
                <a:latin typeface="Times New Roman" panose="02020603050405020304" pitchFamily="18" charset="0"/>
                <a:cs typeface="Times New Roman" panose="02020603050405020304" pitchFamily="18" charset="0"/>
              </a:rPr>
              <a:t>      virtual int </a:t>
            </a:r>
            <a:r>
              <a:rPr lang="en-IN" dirty="0" err="1">
                <a:latin typeface="Times New Roman" panose="02020603050405020304" pitchFamily="18" charset="0"/>
                <a:cs typeface="Times New Roman" panose="02020603050405020304" pitchFamily="18" charset="0"/>
              </a:rPr>
              <a:t>getArea</a:t>
            </a:r>
            <a:r>
              <a:rPr lang="en-IN" dirty="0">
                <a:latin typeface="Times New Roman" panose="02020603050405020304" pitchFamily="18" charset="0"/>
                <a:cs typeface="Times New Roman" panose="02020603050405020304" pitchFamily="18" charset="0"/>
              </a:rPr>
              <a:t>() = 0;</a:t>
            </a:r>
          </a:p>
          <a:p>
            <a:pPr marL="0" indent="0" algn="just">
              <a:buNone/>
            </a:pPr>
            <a:r>
              <a:rPr lang="en-IN" dirty="0">
                <a:latin typeface="Times New Roman" panose="02020603050405020304" pitchFamily="18" charset="0"/>
                <a:cs typeface="Times New Roman" panose="02020603050405020304" pitchFamily="18" charset="0"/>
              </a:rPr>
              <a:t>      void </a:t>
            </a:r>
            <a:r>
              <a:rPr lang="en-IN" dirty="0" err="1">
                <a:latin typeface="Times New Roman" panose="02020603050405020304" pitchFamily="18" charset="0"/>
                <a:cs typeface="Times New Roman" panose="02020603050405020304" pitchFamily="18" charset="0"/>
              </a:rPr>
              <a:t>setWidth</a:t>
            </a:r>
            <a:r>
              <a:rPr lang="en-IN" dirty="0">
                <a:latin typeface="Times New Roman" panose="02020603050405020304" pitchFamily="18" charset="0"/>
                <a:cs typeface="Times New Roman" panose="02020603050405020304" pitchFamily="18" charset="0"/>
              </a:rPr>
              <a:t>(int w) {</a:t>
            </a:r>
          </a:p>
          <a:p>
            <a:pPr marL="0" indent="0" algn="just">
              <a:buNone/>
            </a:pPr>
            <a:r>
              <a:rPr lang="en-IN" dirty="0">
                <a:latin typeface="Times New Roman" panose="02020603050405020304" pitchFamily="18" charset="0"/>
                <a:cs typeface="Times New Roman" panose="02020603050405020304" pitchFamily="18" charset="0"/>
              </a:rPr>
              <a:t>         width = w;</a:t>
            </a:r>
          </a:p>
          <a:p>
            <a:pPr marL="0" indent="0" algn="just">
              <a:buNone/>
            </a:pPr>
            <a:r>
              <a:rPr lang="en-IN" dirty="0">
                <a:latin typeface="Times New Roman" panose="02020603050405020304" pitchFamily="18" charset="0"/>
                <a:cs typeface="Times New Roman" panose="02020603050405020304" pitchFamily="18" charset="0"/>
              </a:rPr>
              <a:t>      }</a:t>
            </a:r>
          </a:p>
          <a:p>
            <a:pPr marL="0" indent="0" algn="just">
              <a:buNone/>
            </a:pPr>
            <a:r>
              <a:rPr lang="en-IN" dirty="0">
                <a:latin typeface="Times New Roman" panose="02020603050405020304" pitchFamily="18" charset="0"/>
                <a:cs typeface="Times New Roman" panose="02020603050405020304" pitchFamily="18" charset="0"/>
              </a:rPr>
              <a:t>   void </a:t>
            </a:r>
            <a:r>
              <a:rPr lang="en-IN" dirty="0" err="1">
                <a:latin typeface="Times New Roman" panose="02020603050405020304" pitchFamily="18" charset="0"/>
                <a:cs typeface="Times New Roman" panose="02020603050405020304" pitchFamily="18" charset="0"/>
              </a:rPr>
              <a:t>setHeight</a:t>
            </a:r>
            <a:r>
              <a:rPr lang="en-IN" dirty="0">
                <a:latin typeface="Times New Roman" panose="02020603050405020304" pitchFamily="18" charset="0"/>
                <a:cs typeface="Times New Roman" panose="02020603050405020304" pitchFamily="18" charset="0"/>
              </a:rPr>
              <a:t>(int h) {</a:t>
            </a:r>
          </a:p>
          <a:p>
            <a:pPr marL="0" indent="0" algn="just">
              <a:buNone/>
            </a:pPr>
            <a:r>
              <a:rPr lang="en-IN" dirty="0">
                <a:latin typeface="Times New Roman" panose="02020603050405020304" pitchFamily="18" charset="0"/>
                <a:cs typeface="Times New Roman" panose="02020603050405020304" pitchFamily="18" charset="0"/>
              </a:rPr>
              <a:t>         height = h;</a:t>
            </a:r>
          </a:p>
          <a:p>
            <a:pPr marL="0" indent="0" algn="just">
              <a:buNone/>
            </a:pPr>
            <a:r>
              <a:rPr lang="en-IN" dirty="0">
                <a:latin typeface="Times New Roman" panose="02020603050405020304" pitchFamily="18" charset="0"/>
                <a:cs typeface="Times New Roman" panose="02020603050405020304" pitchFamily="18" charset="0"/>
              </a:rPr>
              <a:t>      }</a:t>
            </a:r>
          </a:p>
          <a:p>
            <a:pPr marL="0" indent="0" algn="just">
              <a:buNone/>
            </a:pPr>
            <a:r>
              <a:rPr lang="en-IN" dirty="0">
                <a:latin typeface="Times New Roman" panose="02020603050405020304" pitchFamily="18" charset="0"/>
                <a:cs typeface="Times New Roman" panose="02020603050405020304" pitchFamily="18" charset="0"/>
              </a:rPr>
              <a:t>   protected:</a:t>
            </a:r>
          </a:p>
          <a:p>
            <a:pPr marL="0" indent="0" algn="just">
              <a:buNone/>
            </a:pPr>
            <a:r>
              <a:rPr lang="en-IN" dirty="0">
                <a:latin typeface="Times New Roman" panose="02020603050405020304" pitchFamily="18" charset="0"/>
                <a:cs typeface="Times New Roman" panose="02020603050405020304" pitchFamily="18" charset="0"/>
              </a:rPr>
              <a:t>      int width;</a:t>
            </a:r>
          </a:p>
          <a:p>
            <a:pPr marL="0" indent="0" algn="just">
              <a:buNone/>
            </a:pPr>
            <a:r>
              <a:rPr lang="en-IN" dirty="0">
                <a:latin typeface="Times New Roman" panose="02020603050405020304" pitchFamily="18" charset="0"/>
                <a:cs typeface="Times New Roman" panose="02020603050405020304" pitchFamily="18" charset="0"/>
              </a:rPr>
              <a:t>      int height;</a:t>
            </a:r>
          </a:p>
          <a:p>
            <a:pPr marL="0" indent="0" algn="just">
              <a:buNone/>
            </a:pPr>
            <a:r>
              <a:rPr lang="en-IN" dirty="0">
                <a:latin typeface="Times New Roman" panose="02020603050405020304" pitchFamily="18" charset="0"/>
                <a:cs typeface="Times New Roman" panose="02020603050405020304" pitchFamily="18" charset="0"/>
              </a:rPr>
              <a:t>};</a:t>
            </a:r>
          </a:p>
        </p:txBody>
      </p:sp>
      <p:sp>
        <p:nvSpPr>
          <p:cNvPr id="4" name="Content Placeholder 4">
            <a:extLst>
              <a:ext uri="{FF2B5EF4-FFF2-40B4-BE49-F238E27FC236}">
                <a16:creationId xmlns:a16="http://schemas.microsoft.com/office/drawing/2014/main" id="{58578590-72E3-4F39-9F36-78B3792A4509}"/>
              </a:ext>
            </a:extLst>
          </p:cNvPr>
          <p:cNvSpPr txBox="1">
            <a:spLocks/>
          </p:cNvSpPr>
          <p:nvPr/>
        </p:nvSpPr>
        <p:spPr>
          <a:xfrm>
            <a:off x="5213277" y="248540"/>
            <a:ext cx="5726988" cy="66094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p:txBody>
      </p:sp>
      <p:sp>
        <p:nvSpPr>
          <p:cNvPr id="7" name="Content Placeholder 4">
            <a:extLst>
              <a:ext uri="{FF2B5EF4-FFF2-40B4-BE49-F238E27FC236}">
                <a16:creationId xmlns:a16="http://schemas.microsoft.com/office/drawing/2014/main" id="{8CB89BB4-A437-42C1-B9B2-F78D14292514}"/>
              </a:ext>
            </a:extLst>
          </p:cNvPr>
          <p:cNvSpPr txBox="1">
            <a:spLocks/>
          </p:cNvSpPr>
          <p:nvPr/>
        </p:nvSpPr>
        <p:spPr>
          <a:xfrm>
            <a:off x="4305827" y="709593"/>
            <a:ext cx="3580345" cy="660945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IN" dirty="0">
                <a:latin typeface="Times New Roman" panose="02020603050405020304" pitchFamily="18" charset="0"/>
                <a:cs typeface="Times New Roman" panose="02020603050405020304" pitchFamily="18" charset="0"/>
              </a:rPr>
              <a:t> // Derived classes</a:t>
            </a:r>
          </a:p>
          <a:p>
            <a:pPr marL="0" indent="0" algn="just">
              <a:buFont typeface="Arial" panose="020B0604020202020204" pitchFamily="34" charset="0"/>
              <a:buNone/>
            </a:pPr>
            <a:r>
              <a:rPr lang="en-IN" dirty="0">
                <a:latin typeface="Times New Roman" panose="02020603050405020304" pitchFamily="18" charset="0"/>
                <a:cs typeface="Times New Roman" panose="02020603050405020304" pitchFamily="18" charset="0"/>
              </a:rPr>
              <a:t>class Rectangle: public Shape {</a:t>
            </a:r>
          </a:p>
          <a:p>
            <a:pPr marL="0" indent="0" algn="just">
              <a:buFont typeface="Arial" panose="020B0604020202020204" pitchFamily="34" charset="0"/>
              <a:buNone/>
            </a:pPr>
            <a:r>
              <a:rPr lang="en-IN" dirty="0">
                <a:latin typeface="Times New Roman" panose="02020603050405020304" pitchFamily="18" charset="0"/>
                <a:cs typeface="Times New Roman" panose="02020603050405020304" pitchFamily="18" charset="0"/>
              </a:rPr>
              <a:t>   public:</a:t>
            </a:r>
          </a:p>
          <a:p>
            <a:pPr marL="0" indent="0" algn="just">
              <a:buFont typeface="Arial" panose="020B0604020202020204" pitchFamily="34" charset="0"/>
              <a:buNone/>
            </a:pPr>
            <a:r>
              <a:rPr lang="en-IN" dirty="0">
                <a:latin typeface="Times New Roman" panose="02020603050405020304" pitchFamily="18" charset="0"/>
                <a:cs typeface="Times New Roman" panose="02020603050405020304" pitchFamily="18" charset="0"/>
              </a:rPr>
              <a:t>      int </a:t>
            </a:r>
            <a:r>
              <a:rPr lang="en-IN" dirty="0" err="1">
                <a:latin typeface="Times New Roman" panose="02020603050405020304" pitchFamily="18" charset="0"/>
                <a:cs typeface="Times New Roman" panose="02020603050405020304" pitchFamily="18" charset="0"/>
              </a:rPr>
              <a:t>getArea</a:t>
            </a:r>
            <a:r>
              <a:rPr lang="en-IN" dirty="0">
                <a:latin typeface="Times New Roman" panose="02020603050405020304" pitchFamily="18" charset="0"/>
                <a:cs typeface="Times New Roman" panose="02020603050405020304" pitchFamily="18" charset="0"/>
              </a:rPr>
              <a:t>() { </a:t>
            </a:r>
          </a:p>
          <a:p>
            <a:pPr marL="0" indent="0" algn="just">
              <a:buFont typeface="Arial" panose="020B0604020202020204" pitchFamily="34" charset="0"/>
              <a:buNone/>
            </a:pPr>
            <a:r>
              <a:rPr lang="en-IN" dirty="0">
                <a:latin typeface="Times New Roman" panose="02020603050405020304" pitchFamily="18" charset="0"/>
                <a:cs typeface="Times New Roman" panose="02020603050405020304" pitchFamily="18" charset="0"/>
              </a:rPr>
              <a:t>         return (width * height); </a:t>
            </a:r>
          </a:p>
          <a:p>
            <a:pPr marL="0" indent="0" algn="just">
              <a:buFont typeface="Arial" panose="020B0604020202020204" pitchFamily="34" charset="0"/>
              <a:buNone/>
            </a:pPr>
            <a:r>
              <a:rPr lang="en-IN" dirty="0">
                <a:latin typeface="Times New Roman" panose="02020603050405020304" pitchFamily="18" charset="0"/>
                <a:cs typeface="Times New Roman" panose="02020603050405020304" pitchFamily="18" charset="0"/>
              </a:rPr>
              <a:t>      }</a:t>
            </a:r>
          </a:p>
          <a:p>
            <a:pPr marL="0" indent="0" algn="just">
              <a:buFont typeface="Arial" panose="020B0604020202020204" pitchFamily="34" charset="0"/>
              <a:buNone/>
            </a:pPr>
            <a:r>
              <a:rPr lang="en-IN" dirty="0">
                <a:latin typeface="Times New Roman" panose="02020603050405020304" pitchFamily="18" charset="0"/>
                <a:cs typeface="Times New Roman" panose="02020603050405020304" pitchFamily="18" charset="0"/>
              </a:rPr>
              <a:t>};</a:t>
            </a:r>
          </a:p>
          <a:p>
            <a:pPr marL="0" indent="0" algn="just">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IN" dirty="0">
                <a:latin typeface="Times New Roman" panose="02020603050405020304" pitchFamily="18" charset="0"/>
                <a:cs typeface="Times New Roman" panose="02020603050405020304" pitchFamily="18" charset="0"/>
              </a:rPr>
              <a:t>class Triangle: public Shape {</a:t>
            </a:r>
          </a:p>
          <a:p>
            <a:pPr marL="0" indent="0" algn="just">
              <a:buFont typeface="Arial" panose="020B0604020202020204" pitchFamily="34" charset="0"/>
              <a:buNone/>
            </a:pPr>
            <a:r>
              <a:rPr lang="en-IN" dirty="0">
                <a:latin typeface="Times New Roman" panose="02020603050405020304" pitchFamily="18" charset="0"/>
                <a:cs typeface="Times New Roman" panose="02020603050405020304" pitchFamily="18" charset="0"/>
              </a:rPr>
              <a:t>   public:</a:t>
            </a:r>
          </a:p>
          <a:p>
            <a:pPr marL="0" indent="0" algn="just">
              <a:buFont typeface="Arial" panose="020B0604020202020204" pitchFamily="34" charset="0"/>
              <a:buNone/>
            </a:pPr>
            <a:r>
              <a:rPr lang="en-IN" dirty="0">
                <a:latin typeface="Times New Roman" panose="02020603050405020304" pitchFamily="18" charset="0"/>
                <a:cs typeface="Times New Roman" panose="02020603050405020304" pitchFamily="18" charset="0"/>
              </a:rPr>
              <a:t>      int </a:t>
            </a:r>
            <a:r>
              <a:rPr lang="en-IN" dirty="0" err="1">
                <a:latin typeface="Times New Roman" panose="02020603050405020304" pitchFamily="18" charset="0"/>
                <a:cs typeface="Times New Roman" panose="02020603050405020304" pitchFamily="18" charset="0"/>
              </a:rPr>
              <a:t>getArea</a:t>
            </a:r>
            <a:r>
              <a:rPr lang="en-IN" dirty="0">
                <a:latin typeface="Times New Roman" panose="02020603050405020304" pitchFamily="18" charset="0"/>
                <a:cs typeface="Times New Roman" panose="02020603050405020304" pitchFamily="18" charset="0"/>
              </a:rPr>
              <a:t>() { </a:t>
            </a:r>
          </a:p>
          <a:p>
            <a:pPr marL="0" indent="0" algn="just">
              <a:buFont typeface="Arial" panose="020B0604020202020204" pitchFamily="34" charset="0"/>
              <a:buNone/>
            </a:pPr>
            <a:r>
              <a:rPr lang="en-IN" dirty="0">
                <a:latin typeface="Times New Roman" panose="02020603050405020304" pitchFamily="18" charset="0"/>
                <a:cs typeface="Times New Roman" panose="02020603050405020304" pitchFamily="18" charset="0"/>
              </a:rPr>
              <a:t>         return (width * height)/2; </a:t>
            </a:r>
          </a:p>
          <a:p>
            <a:pPr marL="0" indent="0" algn="just">
              <a:buFont typeface="Arial" panose="020B0604020202020204" pitchFamily="34" charset="0"/>
              <a:buNone/>
            </a:pPr>
            <a:r>
              <a:rPr lang="en-IN" dirty="0">
                <a:latin typeface="Times New Roman" panose="02020603050405020304" pitchFamily="18" charset="0"/>
                <a:cs typeface="Times New Roman" panose="02020603050405020304" pitchFamily="18" charset="0"/>
              </a:rPr>
              <a:t>      }</a:t>
            </a:r>
          </a:p>
          <a:p>
            <a:pPr marL="0" indent="0" algn="just">
              <a:buFont typeface="Arial" panose="020B0604020202020204" pitchFamily="34" charset="0"/>
              <a:buNone/>
            </a:pPr>
            <a:r>
              <a:rPr lang="en-IN" dirty="0">
                <a:latin typeface="Times New Roman" panose="02020603050405020304" pitchFamily="18" charset="0"/>
                <a:cs typeface="Times New Roman" panose="02020603050405020304" pitchFamily="18" charset="0"/>
              </a:rPr>
              <a:t>};</a:t>
            </a:r>
          </a:p>
          <a:p>
            <a:pPr marL="0" indent="0" algn="just">
              <a:buFont typeface="Arial" panose="020B0604020202020204" pitchFamily="34" charset="0"/>
              <a:buNone/>
            </a:pPr>
            <a:r>
              <a:rPr lang="en-IN" dirty="0">
                <a:latin typeface="Times New Roman" panose="02020603050405020304" pitchFamily="18" charset="0"/>
                <a:cs typeface="Times New Roman" panose="02020603050405020304" pitchFamily="18" charset="0"/>
              </a:rPr>
              <a:t> </a:t>
            </a:r>
          </a:p>
          <a:p>
            <a:pPr marL="0" indent="0" algn="just">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p:txBody>
      </p:sp>
      <p:sp>
        <p:nvSpPr>
          <p:cNvPr id="9" name="Content Placeholder 4">
            <a:extLst>
              <a:ext uri="{FF2B5EF4-FFF2-40B4-BE49-F238E27FC236}">
                <a16:creationId xmlns:a16="http://schemas.microsoft.com/office/drawing/2014/main" id="{172B65BB-6AC3-4F20-9704-C2CE9184FD93}"/>
              </a:ext>
            </a:extLst>
          </p:cNvPr>
          <p:cNvSpPr txBox="1">
            <a:spLocks/>
          </p:cNvSpPr>
          <p:nvPr/>
        </p:nvSpPr>
        <p:spPr>
          <a:xfrm>
            <a:off x="8006184" y="396139"/>
            <a:ext cx="3957295" cy="66094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int main(void) {</a:t>
            </a:r>
          </a:p>
          <a:p>
            <a:pPr marL="0" indent="0" algn="just">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   Rectangle </a:t>
            </a:r>
            <a:r>
              <a:rPr lang="en-IN" sz="2000" dirty="0" err="1">
                <a:latin typeface="Times New Roman" panose="02020603050405020304" pitchFamily="18" charset="0"/>
                <a:cs typeface="Times New Roman" panose="02020603050405020304" pitchFamily="18" charset="0"/>
              </a:rPr>
              <a:t>Rect</a:t>
            </a:r>
            <a:r>
              <a:rPr lang="en-IN" sz="2000" dirty="0">
                <a:latin typeface="Times New Roman" panose="02020603050405020304" pitchFamily="18" charset="0"/>
                <a:cs typeface="Times New Roman" panose="02020603050405020304" pitchFamily="18" charset="0"/>
              </a:rPr>
              <a:t>;</a:t>
            </a:r>
          </a:p>
          <a:p>
            <a:pPr marL="0" indent="0" algn="just">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   Triangle  Tri;</a:t>
            </a:r>
          </a:p>
          <a:p>
            <a:pPr marL="0" indent="0" algn="just">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Rect.setWidth</a:t>
            </a:r>
            <a:r>
              <a:rPr lang="en-IN" sz="2000" dirty="0">
                <a:latin typeface="Times New Roman" panose="02020603050405020304" pitchFamily="18" charset="0"/>
                <a:cs typeface="Times New Roman" panose="02020603050405020304" pitchFamily="18" charset="0"/>
              </a:rPr>
              <a:t>(5);</a:t>
            </a:r>
          </a:p>
          <a:p>
            <a:pPr marL="0" indent="0" algn="just">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Rect.setHeight</a:t>
            </a:r>
            <a:r>
              <a:rPr lang="en-IN" sz="2000" dirty="0">
                <a:latin typeface="Times New Roman" panose="02020603050405020304" pitchFamily="18" charset="0"/>
                <a:cs typeface="Times New Roman" panose="02020603050405020304" pitchFamily="18" charset="0"/>
              </a:rPr>
              <a:t>(7);</a:t>
            </a:r>
          </a:p>
          <a:p>
            <a:pPr marL="0" indent="0" algn="just">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   </a:t>
            </a:r>
          </a:p>
          <a:p>
            <a:pPr marL="0" indent="0" algn="just">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   // Print the area of the object.</a:t>
            </a:r>
          </a:p>
          <a:p>
            <a:pPr marL="0" indent="0" algn="just">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 &lt;&lt; "Total Rectangle area: " &lt;&lt; </a:t>
            </a:r>
            <a:r>
              <a:rPr lang="en-IN" sz="2000" dirty="0" err="1">
                <a:latin typeface="Times New Roman" panose="02020603050405020304" pitchFamily="18" charset="0"/>
                <a:cs typeface="Times New Roman" panose="02020603050405020304" pitchFamily="18" charset="0"/>
              </a:rPr>
              <a:t>Rect.getArea</a:t>
            </a:r>
            <a:r>
              <a:rPr lang="en-IN" sz="2000" dirty="0">
                <a:latin typeface="Times New Roman" panose="02020603050405020304" pitchFamily="18" charset="0"/>
                <a:cs typeface="Times New Roman" panose="02020603050405020304" pitchFamily="18" charset="0"/>
              </a:rPr>
              <a:t>() &lt;&lt; </a:t>
            </a:r>
            <a:r>
              <a:rPr lang="en-IN" sz="2000" dirty="0" err="1">
                <a:latin typeface="Times New Roman" panose="02020603050405020304" pitchFamily="18" charset="0"/>
                <a:cs typeface="Times New Roman" panose="02020603050405020304" pitchFamily="18" charset="0"/>
              </a:rPr>
              <a:t>endl</a:t>
            </a:r>
            <a:r>
              <a:rPr lang="en-IN" sz="2000" dirty="0">
                <a:latin typeface="Times New Roman" panose="02020603050405020304" pitchFamily="18" charset="0"/>
                <a:cs typeface="Times New Roman" panose="02020603050405020304" pitchFamily="18" charset="0"/>
              </a:rPr>
              <a:t>;</a:t>
            </a:r>
          </a:p>
          <a:p>
            <a:pPr marL="0" indent="0" algn="just">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Tri.setWidth</a:t>
            </a:r>
            <a:r>
              <a:rPr lang="en-IN" sz="2000" dirty="0">
                <a:latin typeface="Times New Roman" panose="02020603050405020304" pitchFamily="18" charset="0"/>
                <a:cs typeface="Times New Roman" panose="02020603050405020304" pitchFamily="18" charset="0"/>
              </a:rPr>
              <a:t>(5);</a:t>
            </a:r>
          </a:p>
          <a:p>
            <a:pPr marL="0" indent="0" algn="just">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Tri.setHeight</a:t>
            </a:r>
            <a:r>
              <a:rPr lang="en-IN" sz="2000" dirty="0">
                <a:latin typeface="Times New Roman" panose="02020603050405020304" pitchFamily="18" charset="0"/>
                <a:cs typeface="Times New Roman" panose="02020603050405020304" pitchFamily="18" charset="0"/>
              </a:rPr>
              <a:t>(7);  </a:t>
            </a:r>
          </a:p>
          <a:p>
            <a:pPr marL="0" indent="0" algn="just">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   // Print the area of the object.</a:t>
            </a:r>
          </a:p>
          <a:p>
            <a:pPr marL="0" indent="0" algn="just">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 &lt;&lt; "Total Triangle area: " &lt;&lt; </a:t>
            </a:r>
            <a:r>
              <a:rPr lang="en-IN" sz="2000" dirty="0" err="1">
                <a:latin typeface="Times New Roman" panose="02020603050405020304" pitchFamily="18" charset="0"/>
                <a:cs typeface="Times New Roman" panose="02020603050405020304" pitchFamily="18" charset="0"/>
              </a:rPr>
              <a:t>Tri.getArea</a:t>
            </a:r>
            <a:r>
              <a:rPr lang="en-IN" sz="2000" dirty="0">
                <a:latin typeface="Times New Roman" panose="02020603050405020304" pitchFamily="18" charset="0"/>
                <a:cs typeface="Times New Roman" panose="02020603050405020304" pitchFamily="18" charset="0"/>
              </a:rPr>
              <a:t>() &lt;&lt; </a:t>
            </a:r>
            <a:r>
              <a:rPr lang="en-IN" sz="2000" dirty="0" err="1">
                <a:latin typeface="Times New Roman" panose="02020603050405020304" pitchFamily="18" charset="0"/>
                <a:cs typeface="Times New Roman" panose="02020603050405020304" pitchFamily="18" charset="0"/>
              </a:rPr>
              <a:t>endl</a:t>
            </a:r>
            <a:r>
              <a:rPr lang="en-IN" sz="2000" dirty="0">
                <a:latin typeface="Times New Roman" panose="02020603050405020304" pitchFamily="18" charset="0"/>
                <a:cs typeface="Times New Roman" panose="02020603050405020304" pitchFamily="18" charset="0"/>
              </a:rPr>
              <a:t>; </a:t>
            </a:r>
          </a:p>
          <a:p>
            <a:pPr marL="0" indent="0" algn="just">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   return 0;  </a:t>
            </a:r>
          </a:p>
          <a:p>
            <a:pPr marL="0" indent="0" algn="just">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 }</a:t>
            </a:r>
          </a:p>
        </p:txBody>
      </p:sp>
      <p:sp>
        <p:nvSpPr>
          <p:cNvPr id="10" name="Title 1">
            <a:extLst>
              <a:ext uri="{FF2B5EF4-FFF2-40B4-BE49-F238E27FC236}">
                <a16:creationId xmlns:a16="http://schemas.microsoft.com/office/drawing/2014/main" id="{319EEA1B-6770-49CB-931E-F0972895CC3D}"/>
              </a:ext>
            </a:extLst>
          </p:cNvPr>
          <p:cNvSpPr>
            <a:spLocks noGrp="1"/>
          </p:cNvSpPr>
          <p:nvPr>
            <p:ph type="title"/>
          </p:nvPr>
        </p:nvSpPr>
        <p:spPr>
          <a:xfrm>
            <a:off x="123702" y="100941"/>
            <a:ext cx="12286011" cy="608652"/>
          </a:xfrm>
        </p:spPr>
        <p:txBody>
          <a:bodyPr>
            <a:normAutofit fontScale="90000"/>
          </a:bodyPr>
          <a:lstStyle/>
          <a:p>
            <a:r>
              <a:rPr lang="en-US" sz="2700" b="1" u="sng" dirty="0">
                <a:latin typeface="Times New Roman" panose="02020603050405020304" pitchFamily="18" charset="0"/>
                <a:cs typeface="Times New Roman" panose="02020603050405020304" pitchFamily="18" charset="0"/>
              </a:rPr>
              <a:t>Abstract class can have normal functions, constructor and variables along with a pure virtual function</a:t>
            </a:r>
            <a:r>
              <a:rPr lang="en-US" sz="3200" b="1" u="sng"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78576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7F5774-65F0-4727-9A2F-6A1CC8471700}"/>
              </a:ext>
            </a:extLst>
          </p:cNvPr>
          <p:cNvSpPr>
            <a:spLocks noGrp="1"/>
          </p:cNvSpPr>
          <p:nvPr>
            <p:ph idx="1"/>
          </p:nvPr>
        </p:nvSpPr>
        <p:spPr>
          <a:xfrm>
            <a:off x="190927" y="113016"/>
            <a:ext cx="11634627" cy="6575460"/>
          </a:xfrm>
        </p:spPr>
        <p:txBody>
          <a:bodyPr>
            <a:normAutofit fontScale="92500" lnSpcReduction="10000"/>
          </a:bodyPr>
          <a:lstStyle/>
          <a:p>
            <a:pPr marL="0" indent="0">
              <a:buNone/>
            </a:pPr>
            <a:r>
              <a:rPr lang="en-US" b="1" u="sng" dirty="0">
                <a:latin typeface="Times New Roman" panose="02020603050405020304" pitchFamily="18" charset="0"/>
                <a:cs typeface="Times New Roman" panose="02020603050405020304" pitchFamily="18" charset="0"/>
              </a:rPr>
              <a:t>If we do not override the pure virtual function in derived class, then derived class also becomes abstract class.</a:t>
            </a:r>
          </a:p>
          <a:p>
            <a:pPr marL="0" indent="0">
              <a:buNone/>
            </a:pPr>
            <a:r>
              <a:rPr lang="en-US" dirty="0">
                <a:latin typeface="Times New Roman" panose="02020603050405020304" pitchFamily="18" charset="0"/>
                <a:cs typeface="Times New Roman" panose="02020603050405020304" pitchFamily="18" charset="0"/>
              </a:rPr>
              <a:t>#include&lt;iostream&gt; </a:t>
            </a:r>
          </a:p>
          <a:p>
            <a:pPr marL="0" indent="0">
              <a:buNone/>
            </a:pPr>
            <a:r>
              <a:rPr lang="en-US" dirty="0">
                <a:latin typeface="Times New Roman" panose="02020603050405020304" pitchFamily="18" charset="0"/>
                <a:cs typeface="Times New Roman" panose="02020603050405020304" pitchFamily="18" charset="0"/>
              </a:rPr>
              <a:t>using namespace std; </a:t>
            </a:r>
          </a:p>
          <a:p>
            <a:pPr marL="0" indent="0">
              <a:buNone/>
            </a:pPr>
            <a:r>
              <a:rPr lang="en-US" dirty="0">
                <a:latin typeface="Times New Roman" panose="02020603050405020304" pitchFamily="18" charset="0"/>
                <a:cs typeface="Times New Roman" panose="02020603050405020304" pitchFamily="18" charset="0"/>
              </a:rPr>
              <a:t>class Base </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public: </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virtual void show() = 0; </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class Derived : public Base { };   </a:t>
            </a:r>
          </a:p>
          <a:p>
            <a:pPr marL="0" indent="0">
              <a:buNone/>
            </a:pPr>
            <a:r>
              <a:rPr lang="en-US" dirty="0">
                <a:latin typeface="Times New Roman" panose="02020603050405020304" pitchFamily="18" charset="0"/>
                <a:cs typeface="Times New Roman" panose="02020603050405020304" pitchFamily="18" charset="0"/>
              </a:rPr>
              <a:t>int main(void) </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Derived d; </a:t>
            </a:r>
          </a:p>
          <a:p>
            <a:pPr marL="0" indent="0">
              <a:buNone/>
            </a:pPr>
            <a:r>
              <a:rPr lang="en-US" dirty="0">
                <a:latin typeface="Times New Roman" panose="02020603050405020304" pitchFamily="18" charset="0"/>
                <a:cs typeface="Times New Roman" panose="02020603050405020304" pitchFamily="18" charset="0"/>
              </a:rPr>
              <a:t>  return 0; </a:t>
            </a: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en-IN" dirty="0"/>
          </a:p>
        </p:txBody>
      </p:sp>
      <p:pic>
        <p:nvPicPr>
          <p:cNvPr id="6" name="Picture 5">
            <a:extLst>
              <a:ext uri="{FF2B5EF4-FFF2-40B4-BE49-F238E27FC236}">
                <a16:creationId xmlns:a16="http://schemas.microsoft.com/office/drawing/2014/main" id="{911676EE-680B-471E-AF0E-0A8121523D48}"/>
              </a:ext>
            </a:extLst>
          </p:cNvPr>
          <p:cNvPicPr>
            <a:picLocks noChangeAspect="1"/>
          </p:cNvPicPr>
          <p:nvPr/>
        </p:nvPicPr>
        <p:blipFill>
          <a:blip r:embed="rId2"/>
          <a:stretch>
            <a:fillRect/>
          </a:stretch>
        </p:blipFill>
        <p:spPr>
          <a:xfrm>
            <a:off x="2479558" y="1612281"/>
            <a:ext cx="8734425" cy="1381125"/>
          </a:xfrm>
          <a:prstGeom prst="rect">
            <a:avLst/>
          </a:prstGeom>
        </p:spPr>
      </p:pic>
    </p:spTree>
    <p:extLst>
      <p:ext uri="{BB962C8B-B14F-4D97-AF65-F5344CB8AC3E}">
        <p14:creationId xmlns:p14="http://schemas.microsoft.com/office/powerpoint/2010/main" val="1766897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2B03-9261-4F82-AB73-E4951665A29E}"/>
              </a:ext>
            </a:extLst>
          </p:cNvPr>
          <p:cNvSpPr>
            <a:spLocks noGrp="1"/>
          </p:cNvSpPr>
          <p:nvPr>
            <p:ph type="title"/>
          </p:nvPr>
        </p:nvSpPr>
        <p:spPr>
          <a:xfrm>
            <a:off x="0" y="-15624"/>
            <a:ext cx="11695472" cy="813458"/>
          </a:xfrm>
        </p:spPr>
        <p:txBody>
          <a:bodyPr>
            <a:normAutofit/>
          </a:bodyPr>
          <a:lstStyle/>
          <a:p>
            <a:pPr fontAlgn="base"/>
            <a:r>
              <a:rPr lang="en-US" sz="3600" b="1" u="sng" dirty="0">
                <a:latin typeface="Times New Roman" panose="02020603050405020304" pitchFamily="18" charset="0"/>
                <a:cs typeface="Times New Roman" panose="02020603050405020304" pitchFamily="18" charset="0"/>
              </a:rPr>
              <a:t>Virtual Destructor in C++</a:t>
            </a:r>
          </a:p>
        </p:txBody>
      </p:sp>
      <p:sp>
        <p:nvSpPr>
          <p:cNvPr id="4" name="Content Placeholder 2">
            <a:extLst>
              <a:ext uri="{FF2B5EF4-FFF2-40B4-BE49-F238E27FC236}">
                <a16:creationId xmlns:a16="http://schemas.microsoft.com/office/drawing/2014/main" id="{58C235EB-9306-44F9-9C21-E377ED720439}"/>
              </a:ext>
            </a:extLst>
          </p:cNvPr>
          <p:cNvSpPr txBox="1">
            <a:spLocks/>
          </p:cNvSpPr>
          <p:nvPr/>
        </p:nvSpPr>
        <p:spPr>
          <a:xfrm>
            <a:off x="89701" y="868667"/>
            <a:ext cx="5962400" cy="51914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B7B6C48-0F1E-4BCB-AB92-DF3D62F9C663}"/>
              </a:ext>
            </a:extLst>
          </p:cNvPr>
          <p:cNvSpPr/>
          <p:nvPr/>
        </p:nvSpPr>
        <p:spPr>
          <a:xfrm>
            <a:off x="44851" y="581934"/>
            <a:ext cx="12102298" cy="1646413"/>
          </a:xfrm>
          <a:prstGeom prst="rect">
            <a:avLst/>
          </a:prstGeom>
        </p:spPr>
        <p:txBody>
          <a:bodyPr wrap="square">
            <a:spAutoFit/>
          </a:bodyPr>
          <a:lstStyle/>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Deleting a derived class object using a pointer to a base class that has a non-virtual destructor results in undefined behavior. To correct this situation, the base class should be defined with a virtual destructor. For example, following program results in undefined behavior.</a:t>
            </a:r>
          </a:p>
        </p:txBody>
      </p:sp>
      <p:sp>
        <p:nvSpPr>
          <p:cNvPr id="5" name="Rectangle 4">
            <a:extLst>
              <a:ext uri="{FF2B5EF4-FFF2-40B4-BE49-F238E27FC236}">
                <a16:creationId xmlns:a16="http://schemas.microsoft.com/office/drawing/2014/main" id="{87AF2518-4420-48E7-B580-35B92C3C2175}"/>
              </a:ext>
            </a:extLst>
          </p:cNvPr>
          <p:cNvSpPr/>
          <p:nvPr/>
        </p:nvSpPr>
        <p:spPr>
          <a:xfrm>
            <a:off x="0" y="1918501"/>
            <a:ext cx="5064737" cy="4807791"/>
          </a:xfrm>
          <a:prstGeom prst="rect">
            <a:avLst/>
          </a:prstGeom>
        </p:spPr>
        <p:txBody>
          <a:bodyPr wrap="square">
            <a:spAutoFit/>
          </a:bodyPr>
          <a:lstStyle/>
          <a:p>
            <a:pPr algn="just">
              <a:lnSpc>
                <a:spcPct val="107000"/>
              </a:lnSpc>
            </a:pP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#include&lt;iostream&gt; </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using namespace std; </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class base { </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public: </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base()      </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err="1">
                <a:latin typeface="Times New Roman" panose="02020603050405020304" pitchFamily="18" charset="0"/>
                <a:ea typeface="Calibri" panose="020F0502020204030204" pitchFamily="34" charset="0"/>
                <a:cs typeface="Times New Roman" panose="02020603050405020304" pitchFamily="18" charset="0"/>
              </a:rPr>
              <a:t>cout</a:t>
            </a:r>
            <a:r>
              <a:rPr lang="en-US" sz="2400" b="1" dirty="0">
                <a:latin typeface="Times New Roman" panose="02020603050405020304" pitchFamily="18" charset="0"/>
                <a:ea typeface="Calibri" panose="020F0502020204030204" pitchFamily="34" charset="0"/>
                <a:cs typeface="Times New Roman" panose="02020603050405020304" pitchFamily="18" charset="0"/>
              </a:rPr>
              <a:t>&lt;&lt;"Constructing base \n"; } </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~base() </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err="1">
                <a:latin typeface="Times New Roman" panose="02020603050405020304" pitchFamily="18" charset="0"/>
                <a:ea typeface="Calibri" panose="020F0502020204030204" pitchFamily="34" charset="0"/>
                <a:cs typeface="Times New Roman" panose="02020603050405020304" pitchFamily="18" charset="0"/>
              </a:rPr>
              <a:t>cout</a:t>
            </a:r>
            <a:r>
              <a:rPr lang="en-US" sz="2400" b="1" dirty="0">
                <a:latin typeface="Times New Roman" panose="02020603050405020304" pitchFamily="18" charset="0"/>
                <a:ea typeface="Calibri" panose="020F0502020204030204" pitchFamily="34" charset="0"/>
                <a:cs typeface="Times New Roman" panose="02020603050405020304" pitchFamily="18" charset="0"/>
              </a:rPr>
              <a:t>&lt;&lt;"Destructing base \n"; }      </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CF6C9CDE-CEB6-40DE-9050-9A28EFAE79DA}"/>
              </a:ext>
            </a:extLst>
          </p:cNvPr>
          <p:cNvSpPr/>
          <p:nvPr/>
        </p:nvSpPr>
        <p:spPr>
          <a:xfrm>
            <a:off x="5958864" y="1652786"/>
            <a:ext cx="4848426" cy="5339219"/>
          </a:xfrm>
          <a:prstGeom prst="rect">
            <a:avLst/>
          </a:prstGeom>
        </p:spPr>
        <p:txBody>
          <a:bodyPr wrap="square">
            <a:spAutoFit/>
          </a:bodyPr>
          <a:lstStyle/>
          <a:p>
            <a:pPr algn="just">
              <a:lnSpc>
                <a:spcPct val="107000"/>
              </a:lnSpc>
            </a:pP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class derived: public base {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public: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derived()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cout</a:t>
            </a:r>
            <a:r>
              <a:rPr lang="en-US" sz="2000" b="1" dirty="0">
                <a:latin typeface="Times New Roman" panose="02020603050405020304" pitchFamily="18" charset="0"/>
                <a:ea typeface="Calibri" panose="020F0502020204030204" pitchFamily="34" charset="0"/>
                <a:cs typeface="Times New Roman" panose="02020603050405020304" pitchFamily="18" charset="0"/>
              </a:rPr>
              <a:t>&lt;&lt;"Constructing derived \n"; }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~derived()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cout</a:t>
            </a:r>
            <a:r>
              <a:rPr lang="en-US" sz="2000" b="1" dirty="0">
                <a:latin typeface="Times New Roman" panose="02020603050405020304" pitchFamily="18" charset="0"/>
                <a:ea typeface="Calibri" panose="020F0502020204030204" pitchFamily="34" charset="0"/>
                <a:cs typeface="Times New Roman" panose="02020603050405020304" pitchFamily="18" charset="0"/>
              </a:rPr>
              <a:t>&lt;&lt;"Destructing derived \n"; }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int main(void)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derived *d = new derived();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base *b = d;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delete b;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getchar</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return 0;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3" name="Rectangle 2">
            <a:extLst>
              <a:ext uri="{FF2B5EF4-FFF2-40B4-BE49-F238E27FC236}">
                <a16:creationId xmlns:a16="http://schemas.microsoft.com/office/drawing/2014/main" id="{BA12145E-167B-4656-AFCD-3A4AA4B8C237}"/>
              </a:ext>
            </a:extLst>
          </p:cNvPr>
          <p:cNvSpPr/>
          <p:nvPr/>
        </p:nvSpPr>
        <p:spPr>
          <a:xfrm>
            <a:off x="9345972" y="5802962"/>
            <a:ext cx="2349500" cy="923330"/>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Constructing base</a:t>
            </a:r>
          </a:p>
          <a:p>
            <a:r>
              <a:rPr lang="en-US" b="1" dirty="0">
                <a:latin typeface="Times New Roman" panose="02020603050405020304" pitchFamily="18" charset="0"/>
                <a:cs typeface="Times New Roman" panose="02020603050405020304" pitchFamily="18" charset="0"/>
              </a:rPr>
              <a:t>Constructing derived</a:t>
            </a:r>
          </a:p>
          <a:p>
            <a:r>
              <a:rPr lang="en-US" b="1" dirty="0">
                <a:latin typeface="Times New Roman" panose="02020603050405020304" pitchFamily="18" charset="0"/>
                <a:cs typeface="Times New Roman" panose="02020603050405020304" pitchFamily="18" charset="0"/>
              </a:rPr>
              <a:t>Destructing base</a:t>
            </a:r>
          </a:p>
        </p:txBody>
      </p:sp>
    </p:spTree>
    <p:extLst>
      <p:ext uri="{BB962C8B-B14F-4D97-AF65-F5344CB8AC3E}">
        <p14:creationId xmlns:p14="http://schemas.microsoft.com/office/powerpoint/2010/main" val="789983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2B03-9261-4F82-AB73-E4951665A29E}"/>
              </a:ext>
            </a:extLst>
          </p:cNvPr>
          <p:cNvSpPr>
            <a:spLocks noGrp="1"/>
          </p:cNvSpPr>
          <p:nvPr>
            <p:ph type="title"/>
          </p:nvPr>
        </p:nvSpPr>
        <p:spPr>
          <a:xfrm>
            <a:off x="0" y="-15624"/>
            <a:ext cx="11695472" cy="813458"/>
          </a:xfrm>
        </p:spPr>
        <p:txBody>
          <a:bodyPr>
            <a:normAutofit/>
          </a:bodyPr>
          <a:lstStyle/>
          <a:p>
            <a:pPr fontAlgn="base"/>
            <a:r>
              <a:rPr lang="en-US" sz="3600" b="1" u="sng" dirty="0">
                <a:latin typeface="Times New Roman" panose="02020603050405020304" pitchFamily="18" charset="0"/>
                <a:cs typeface="Times New Roman" panose="02020603050405020304" pitchFamily="18" charset="0"/>
              </a:rPr>
              <a:t>Virtual Destructor in C++</a:t>
            </a:r>
          </a:p>
        </p:txBody>
      </p:sp>
      <p:sp>
        <p:nvSpPr>
          <p:cNvPr id="4" name="Content Placeholder 2">
            <a:extLst>
              <a:ext uri="{FF2B5EF4-FFF2-40B4-BE49-F238E27FC236}">
                <a16:creationId xmlns:a16="http://schemas.microsoft.com/office/drawing/2014/main" id="{58C235EB-9306-44F9-9C21-E377ED720439}"/>
              </a:ext>
            </a:extLst>
          </p:cNvPr>
          <p:cNvSpPr txBox="1">
            <a:spLocks/>
          </p:cNvSpPr>
          <p:nvPr/>
        </p:nvSpPr>
        <p:spPr>
          <a:xfrm>
            <a:off x="89701" y="868667"/>
            <a:ext cx="5962400" cy="51914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B7B6C48-0F1E-4BCB-AB92-DF3D62F9C663}"/>
              </a:ext>
            </a:extLst>
          </p:cNvPr>
          <p:cNvSpPr/>
          <p:nvPr/>
        </p:nvSpPr>
        <p:spPr>
          <a:xfrm>
            <a:off x="44851" y="581934"/>
            <a:ext cx="12102298" cy="1646413"/>
          </a:xfrm>
          <a:prstGeom prst="rect">
            <a:avLst/>
          </a:prstGeom>
        </p:spPr>
        <p:txBody>
          <a:bodyPr wrap="square">
            <a:spAutoFit/>
          </a:bodyPr>
          <a:lstStyle/>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Deleting a derived class object using a pointer to a base class that has a non-virtual destructor results in undefined behavior. To correct this situation, the base class should be defined with a virtual destructor. For example, following program results in undefined behavior.</a:t>
            </a:r>
          </a:p>
        </p:txBody>
      </p:sp>
      <p:sp>
        <p:nvSpPr>
          <p:cNvPr id="5" name="Rectangle 4">
            <a:extLst>
              <a:ext uri="{FF2B5EF4-FFF2-40B4-BE49-F238E27FC236}">
                <a16:creationId xmlns:a16="http://schemas.microsoft.com/office/drawing/2014/main" id="{87AF2518-4420-48E7-B580-35B92C3C2175}"/>
              </a:ext>
            </a:extLst>
          </p:cNvPr>
          <p:cNvSpPr/>
          <p:nvPr/>
        </p:nvSpPr>
        <p:spPr>
          <a:xfrm>
            <a:off x="89701" y="2228347"/>
            <a:ext cx="5064737" cy="4017446"/>
          </a:xfrm>
          <a:prstGeom prst="rect">
            <a:avLst/>
          </a:prstGeom>
        </p:spPr>
        <p:txBody>
          <a:bodyPr wrap="square">
            <a:spAutoFit/>
          </a:bodyPr>
          <a:lstStyle/>
          <a:p>
            <a:pPr algn="just">
              <a:lnSpc>
                <a:spcPct val="107000"/>
              </a:lnSpc>
            </a:pP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#include&lt;iostream&gt; </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using namespace std; </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class base { </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public: </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base()      </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err="1">
                <a:latin typeface="Times New Roman" panose="02020603050405020304" pitchFamily="18" charset="0"/>
                <a:ea typeface="Calibri" panose="020F0502020204030204" pitchFamily="34" charset="0"/>
                <a:cs typeface="Times New Roman" panose="02020603050405020304" pitchFamily="18" charset="0"/>
              </a:rPr>
              <a:t>cout</a:t>
            </a:r>
            <a:r>
              <a:rPr lang="en-US" sz="2400" b="1" dirty="0">
                <a:latin typeface="Times New Roman" panose="02020603050405020304" pitchFamily="18" charset="0"/>
                <a:ea typeface="Calibri" panose="020F0502020204030204" pitchFamily="34" charset="0"/>
                <a:cs typeface="Times New Roman" panose="02020603050405020304" pitchFamily="18" charset="0"/>
              </a:rPr>
              <a:t>&lt;&lt;"Constructing base \n"; } </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virtual ~base() </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err="1">
                <a:latin typeface="Times New Roman" panose="02020603050405020304" pitchFamily="18" charset="0"/>
                <a:ea typeface="Calibri" panose="020F0502020204030204" pitchFamily="34" charset="0"/>
                <a:cs typeface="Times New Roman" panose="02020603050405020304" pitchFamily="18" charset="0"/>
              </a:rPr>
              <a:t>cout</a:t>
            </a:r>
            <a:r>
              <a:rPr lang="en-US" sz="2400" b="1" dirty="0">
                <a:latin typeface="Times New Roman" panose="02020603050405020304" pitchFamily="18" charset="0"/>
                <a:ea typeface="Calibri" panose="020F0502020204030204" pitchFamily="34" charset="0"/>
                <a:cs typeface="Times New Roman" panose="02020603050405020304" pitchFamily="18" charset="0"/>
              </a:rPr>
              <a:t>&lt;&lt;"Destructing base \n"; }      </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7" name="Rectangle 6">
            <a:extLst>
              <a:ext uri="{FF2B5EF4-FFF2-40B4-BE49-F238E27FC236}">
                <a16:creationId xmlns:a16="http://schemas.microsoft.com/office/drawing/2014/main" id="{CF6C9CDE-CEB6-40DE-9050-9A28EFAE79DA}"/>
              </a:ext>
            </a:extLst>
          </p:cNvPr>
          <p:cNvSpPr/>
          <p:nvPr/>
        </p:nvSpPr>
        <p:spPr>
          <a:xfrm>
            <a:off x="5958864" y="1652786"/>
            <a:ext cx="4848426" cy="5339219"/>
          </a:xfrm>
          <a:prstGeom prst="rect">
            <a:avLst/>
          </a:prstGeom>
        </p:spPr>
        <p:txBody>
          <a:bodyPr wrap="square">
            <a:spAutoFit/>
          </a:bodyPr>
          <a:lstStyle/>
          <a:p>
            <a:pPr algn="just">
              <a:lnSpc>
                <a:spcPct val="107000"/>
              </a:lnSpc>
            </a:pP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class derived: public base {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public: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derived()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cout</a:t>
            </a:r>
            <a:r>
              <a:rPr lang="en-US" sz="2000" b="1" dirty="0">
                <a:latin typeface="Times New Roman" panose="02020603050405020304" pitchFamily="18" charset="0"/>
                <a:ea typeface="Calibri" panose="020F0502020204030204" pitchFamily="34" charset="0"/>
                <a:cs typeface="Times New Roman" panose="02020603050405020304" pitchFamily="18" charset="0"/>
              </a:rPr>
              <a:t>&lt;&lt;"Constructing derived \n"; }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~derived()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cout</a:t>
            </a:r>
            <a:r>
              <a:rPr lang="en-US" sz="2000" b="1" dirty="0">
                <a:latin typeface="Times New Roman" panose="02020603050405020304" pitchFamily="18" charset="0"/>
                <a:ea typeface="Calibri" panose="020F0502020204030204" pitchFamily="34" charset="0"/>
                <a:cs typeface="Times New Roman" panose="02020603050405020304" pitchFamily="18" charset="0"/>
              </a:rPr>
              <a:t>&lt;&lt;"Destructing derived \n"; }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int main(void)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derived *d = new derived();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base *b = d;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delete b;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getchar</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return 0;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3" name="Rectangle 2">
            <a:extLst>
              <a:ext uri="{FF2B5EF4-FFF2-40B4-BE49-F238E27FC236}">
                <a16:creationId xmlns:a16="http://schemas.microsoft.com/office/drawing/2014/main" id="{BA12145E-167B-4656-AFCD-3A4AA4B8C237}"/>
              </a:ext>
            </a:extLst>
          </p:cNvPr>
          <p:cNvSpPr/>
          <p:nvPr/>
        </p:nvSpPr>
        <p:spPr>
          <a:xfrm>
            <a:off x="9571764" y="5075737"/>
            <a:ext cx="2349500" cy="1200329"/>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Constructing base</a:t>
            </a:r>
          </a:p>
          <a:p>
            <a:r>
              <a:rPr lang="en-US" b="1" dirty="0">
                <a:latin typeface="Times New Roman" panose="02020603050405020304" pitchFamily="18" charset="0"/>
                <a:cs typeface="Times New Roman" panose="02020603050405020304" pitchFamily="18" charset="0"/>
              </a:rPr>
              <a:t>Constructing derived</a:t>
            </a:r>
          </a:p>
          <a:p>
            <a:r>
              <a:rPr lang="en-US" b="1" dirty="0">
                <a:latin typeface="Times New Roman" panose="02020603050405020304" pitchFamily="18" charset="0"/>
                <a:cs typeface="Times New Roman" panose="02020603050405020304" pitchFamily="18" charset="0"/>
              </a:rPr>
              <a:t>Destructing derived</a:t>
            </a:r>
          </a:p>
          <a:p>
            <a:r>
              <a:rPr lang="en-US" b="1" dirty="0">
                <a:latin typeface="Times New Roman" panose="02020603050405020304" pitchFamily="18" charset="0"/>
                <a:cs typeface="Times New Roman" panose="02020603050405020304" pitchFamily="18" charset="0"/>
              </a:rPr>
              <a:t>Destructing base</a:t>
            </a:r>
          </a:p>
        </p:txBody>
      </p:sp>
    </p:spTree>
    <p:extLst>
      <p:ext uri="{BB962C8B-B14F-4D97-AF65-F5344CB8AC3E}">
        <p14:creationId xmlns:p14="http://schemas.microsoft.com/office/powerpoint/2010/main" val="1821263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2B03-9261-4F82-AB73-E4951665A29E}"/>
              </a:ext>
            </a:extLst>
          </p:cNvPr>
          <p:cNvSpPr>
            <a:spLocks noGrp="1"/>
          </p:cNvSpPr>
          <p:nvPr>
            <p:ph type="title"/>
          </p:nvPr>
        </p:nvSpPr>
        <p:spPr>
          <a:xfrm>
            <a:off x="0" y="-15624"/>
            <a:ext cx="11695472" cy="813458"/>
          </a:xfrm>
        </p:spPr>
        <p:txBody>
          <a:bodyPr>
            <a:normAutofit/>
          </a:bodyPr>
          <a:lstStyle/>
          <a:p>
            <a:pPr fontAlgn="base"/>
            <a:r>
              <a:rPr lang="en-US" sz="3600" b="1" u="sng" dirty="0">
                <a:latin typeface="Times New Roman" panose="02020603050405020304" pitchFamily="18" charset="0"/>
                <a:cs typeface="Times New Roman" panose="02020603050405020304" pitchFamily="18" charset="0"/>
              </a:rPr>
              <a:t>Pure Virtual Destructor in C++</a:t>
            </a:r>
          </a:p>
        </p:txBody>
      </p:sp>
      <p:sp>
        <p:nvSpPr>
          <p:cNvPr id="4" name="Content Placeholder 2">
            <a:extLst>
              <a:ext uri="{FF2B5EF4-FFF2-40B4-BE49-F238E27FC236}">
                <a16:creationId xmlns:a16="http://schemas.microsoft.com/office/drawing/2014/main" id="{58C235EB-9306-44F9-9C21-E377ED720439}"/>
              </a:ext>
            </a:extLst>
          </p:cNvPr>
          <p:cNvSpPr txBox="1">
            <a:spLocks/>
          </p:cNvSpPr>
          <p:nvPr/>
        </p:nvSpPr>
        <p:spPr>
          <a:xfrm>
            <a:off x="89701" y="868667"/>
            <a:ext cx="5962400" cy="51914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B7B6C48-0F1E-4BCB-AB92-DF3D62F9C663}"/>
              </a:ext>
            </a:extLst>
          </p:cNvPr>
          <p:cNvSpPr/>
          <p:nvPr/>
        </p:nvSpPr>
        <p:spPr>
          <a:xfrm>
            <a:off x="44851" y="683040"/>
            <a:ext cx="6495649" cy="856068"/>
          </a:xfrm>
          <a:prstGeom prst="rect">
            <a:avLst/>
          </a:prstGeom>
        </p:spPr>
        <p:txBody>
          <a:bodyPr wrap="square">
            <a:spAutoFit/>
          </a:bodyPr>
          <a:lstStyle/>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Yes, it is possible to have pure virtual destructor</a:t>
            </a:r>
          </a:p>
          <a:p>
            <a:pPr algn="just">
              <a:lnSpc>
                <a:spcPct val="107000"/>
              </a:lnSpc>
            </a:pP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05BB82F4-BA4C-406A-94DC-4F4814AD989A}"/>
              </a:ext>
            </a:extLst>
          </p:cNvPr>
          <p:cNvSpPr/>
          <p:nvPr/>
        </p:nvSpPr>
        <p:spPr>
          <a:xfrm>
            <a:off x="6380921" y="243512"/>
            <a:ext cx="5721377" cy="6001643"/>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class Derived : public Base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public: </a:t>
            </a:r>
          </a:p>
          <a:p>
            <a:r>
              <a:rPr lang="en-US" sz="2400" dirty="0">
                <a:latin typeface="Times New Roman" panose="02020603050405020304" pitchFamily="18" charset="0"/>
                <a:cs typeface="Times New Roman" panose="02020603050405020304" pitchFamily="18" charset="0"/>
              </a:rPr>
              <a:t>    ~Derived() </a:t>
            </a:r>
          </a:p>
          <a:p>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        std::</a:t>
            </a:r>
            <a:r>
              <a:rPr lang="en-US" sz="2400" dirty="0" err="1">
                <a:latin typeface="Times New Roman" panose="02020603050405020304" pitchFamily="18" charset="0"/>
                <a:cs typeface="Times New Roman" panose="02020603050405020304" pitchFamily="18" charset="0"/>
              </a:rPr>
              <a:t>cout</a:t>
            </a:r>
            <a:r>
              <a:rPr lang="en-US" sz="2400" dirty="0">
                <a:latin typeface="Times New Roman" panose="02020603050405020304" pitchFamily="18" charset="0"/>
                <a:cs typeface="Times New Roman" panose="02020603050405020304" pitchFamily="18" charset="0"/>
              </a:rPr>
              <a:t> &lt;&lt; "~Derived() is executed\n"; </a:t>
            </a:r>
          </a:p>
          <a:p>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int main()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Base *b = new Derived(); </a:t>
            </a:r>
          </a:p>
          <a:p>
            <a:r>
              <a:rPr lang="en-US" sz="2400" dirty="0">
                <a:latin typeface="Times New Roman" panose="02020603050405020304" pitchFamily="18" charset="0"/>
                <a:cs typeface="Times New Roman" panose="02020603050405020304" pitchFamily="18" charset="0"/>
              </a:rPr>
              <a:t>    delete b; </a:t>
            </a:r>
          </a:p>
          <a:p>
            <a:r>
              <a:rPr lang="en-US" sz="2400" dirty="0">
                <a:latin typeface="Times New Roman" panose="02020603050405020304" pitchFamily="18" charset="0"/>
                <a:cs typeface="Times New Roman" panose="02020603050405020304" pitchFamily="18" charset="0"/>
              </a:rPr>
              <a:t>    return 0; </a:t>
            </a:r>
          </a:p>
          <a:p>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69D37D2-3326-4096-AEF6-0BEB309D8E5B}"/>
              </a:ext>
            </a:extLst>
          </p:cNvPr>
          <p:cNvSpPr txBox="1"/>
          <p:nvPr/>
        </p:nvSpPr>
        <p:spPr>
          <a:xfrm>
            <a:off x="187941" y="1386924"/>
            <a:ext cx="6046604" cy="452431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#include &lt;iostream&gt; </a:t>
            </a:r>
          </a:p>
          <a:p>
            <a:r>
              <a:rPr lang="en-IN" sz="2400" dirty="0">
                <a:latin typeface="Times New Roman" panose="02020603050405020304" pitchFamily="18" charset="0"/>
                <a:cs typeface="Times New Roman" panose="02020603050405020304" pitchFamily="18" charset="0"/>
              </a:rPr>
              <a:t>class Base </a:t>
            </a:r>
          </a:p>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public: </a:t>
            </a:r>
          </a:p>
          <a:p>
            <a:r>
              <a:rPr lang="en-IN" sz="2400" dirty="0">
                <a:latin typeface="Times New Roman" panose="02020603050405020304" pitchFamily="18" charset="0"/>
                <a:cs typeface="Times New Roman" panose="02020603050405020304" pitchFamily="18" charset="0"/>
              </a:rPr>
              <a:t>    virtual ~Base()=0; // Pure virtual destructor </a:t>
            </a:r>
          </a:p>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Base::~Base() </a:t>
            </a:r>
          </a:p>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std::</a:t>
            </a:r>
            <a:r>
              <a:rPr lang="en-IN" sz="2400" dirty="0" err="1">
                <a:latin typeface="Times New Roman" panose="02020603050405020304" pitchFamily="18" charset="0"/>
                <a:cs typeface="Times New Roman" panose="02020603050405020304" pitchFamily="18" charset="0"/>
              </a:rPr>
              <a:t>cout</a:t>
            </a:r>
            <a:r>
              <a:rPr lang="en-IN" sz="2400" dirty="0">
                <a:latin typeface="Times New Roman" panose="02020603050405020304" pitchFamily="18" charset="0"/>
                <a:cs typeface="Times New Roman" panose="02020603050405020304" pitchFamily="18" charset="0"/>
              </a:rPr>
              <a:t> &lt;&lt; "Pure virtual destructor is called"; </a:t>
            </a:r>
          </a:p>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31749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A2D24-F67A-474A-B2D7-E1565FE4DA88}"/>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The Content is prepared with the help of existing websites and textbooks mentioned below:</a:t>
            </a:r>
            <a:endParaRPr lang="en-IN" sz="2800" dirty="0"/>
          </a:p>
        </p:txBody>
      </p:sp>
      <p:sp>
        <p:nvSpPr>
          <p:cNvPr id="3" name="Content Placeholder 2">
            <a:extLst>
              <a:ext uri="{FF2B5EF4-FFF2-40B4-BE49-F238E27FC236}">
                <a16:creationId xmlns:a16="http://schemas.microsoft.com/office/drawing/2014/main" id="{F1545A30-3AB4-4029-A0AE-C486847D55B1}"/>
              </a:ext>
            </a:extLst>
          </p:cNvPr>
          <p:cNvSpPr>
            <a:spLocks noGrp="1"/>
          </p:cNvSpPr>
          <p:nvPr>
            <p:ph idx="1"/>
          </p:nvPr>
        </p:nvSpPr>
        <p:spPr/>
        <p:txBody>
          <a:bodyPr/>
          <a:lstStyle/>
          <a:p>
            <a:r>
              <a:rPr lang="en-US" dirty="0">
                <a:hlinkClick r:id="rId2"/>
              </a:rPr>
              <a:t>John Hubbard, </a:t>
            </a:r>
            <a:r>
              <a:rPr lang="en-US" dirty="0" err="1">
                <a:hlinkClick r:id="rId2"/>
              </a:rPr>
              <a:t>Schaum's</a:t>
            </a:r>
            <a:r>
              <a:rPr lang="en-US" dirty="0">
                <a:hlinkClick r:id="rId2"/>
              </a:rPr>
              <a:t> Outline of Programming with C++, McGraw-Hill, 2nd Edition, 2000</a:t>
            </a:r>
          </a:p>
          <a:p>
            <a:r>
              <a:rPr lang="en-US" dirty="0">
                <a:hlinkClick r:id="rId2"/>
              </a:rPr>
              <a:t>Herbert </a:t>
            </a:r>
            <a:r>
              <a:rPr lang="en-US" dirty="0" err="1">
                <a:hlinkClick r:id="rId2"/>
              </a:rPr>
              <a:t>Schildt</a:t>
            </a:r>
            <a:r>
              <a:rPr lang="en-US" dirty="0">
                <a:hlinkClick r:id="rId2"/>
              </a:rPr>
              <a:t>, C++: The Complete Reference, McGraw-Hill Osborne Media, 4th Edition, 2017</a:t>
            </a:r>
            <a:endParaRPr lang="en-IN" dirty="0">
              <a:hlinkClick r:id="rId2"/>
            </a:endParaRPr>
          </a:p>
          <a:p>
            <a:r>
              <a:rPr lang="en-IN" dirty="0">
                <a:hlinkClick r:id="rId2"/>
              </a:rPr>
              <a:t>https://www.geeksforgeeks.org/pure-virtual-functions-and-abstract-classes/</a:t>
            </a:r>
            <a:endParaRPr lang="en-IN" dirty="0"/>
          </a:p>
          <a:p>
            <a:r>
              <a:rPr lang="en-IN" dirty="0">
                <a:hlinkClick r:id="rId3"/>
              </a:rPr>
              <a:t>https://www.studytonight.com/cpp/virtual-functions.php</a:t>
            </a:r>
            <a:endParaRPr lang="en-IN" dirty="0"/>
          </a:p>
          <a:p>
            <a:r>
              <a:rPr lang="en-IN" dirty="0">
                <a:hlinkClick r:id="rId4"/>
              </a:rPr>
              <a:t>https://www.programiz.com/cpp-programming/pure-virtual-funtion</a:t>
            </a:r>
            <a:endParaRPr lang="en-IN" dirty="0"/>
          </a:p>
          <a:p>
            <a:endParaRPr lang="en-IN" dirty="0"/>
          </a:p>
          <a:p>
            <a:endParaRPr lang="en-IN" dirty="0"/>
          </a:p>
        </p:txBody>
      </p:sp>
    </p:spTree>
    <p:extLst>
      <p:ext uri="{BB962C8B-B14F-4D97-AF65-F5344CB8AC3E}">
        <p14:creationId xmlns:p14="http://schemas.microsoft.com/office/powerpoint/2010/main" val="2903582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2B03-9261-4F82-AB73-E4951665A29E}"/>
              </a:ext>
            </a:extLst>
          </p:cNvPr>
          <p:cNvSpPr>
            <a:spLocks noGrp="1"/>
          </p:cNvSpPr>
          <p:nvPr>
            <p:ph type="title"/>
          </p:nvPr>
        </p:nvSpPr>
        <p:spPr>
          <a:xfrm>
            <a:off x="0" y="-15624"/>
            <a:ext cx="11695472" cy="813458"/>
          </a:xfrm>
        </p:spPr>
        <p:txBody>
          <a:bodyPr>
            <a:normAutofit/>
          </a:bodyPr>
          <a:lstStyle/>
          <a:p>
            <a:pPr fontAlgn="base"/>
            <a:r>
              <a:rPr lang="en-US" sz="4000" b="1" u="sng" dirty="0">
                <a:latin typeface="Times New Roman" panose="02020603050405020304" pitchFamily="18" charset="0"/>
                <a:cs typeface="Times New Roman" panose="02020603050405020304" pitchFamily="18" charset="0"/>
              </a:rPr>
              <a:t>Function Call Binding with class Objects</a:t>
            </a:r>
          </a:p>
        </p:txBody>
      </p:sp>
      <p:sp>
        <p:nvSpPr>
          <p:cNvPr id="4" name="Content Placeholder 2">
            <a:extLst>
              <a:ext uri="{FF2B5EF4-FFF2-40B4-BE49-F238E27FC236}">
                <a16:creationId xmlns:a16="http://schemas.microsoft.com/office/drawing/2014/main" id="{58C235EB-9306-44F9-9C21-E377ED720439}"/>
              </a:ext>
            </a:extLst>
          </p:cNvPr>
          <p:cNvSpPr txBox="1">
            <a:spLocks/>
          </p:cNvSpPr>
          <p:nvPr/>
        </p:nvSpPr>
        <p:spPr>
          <a:xfrm>
            <a:off x="89701" y="868667"/>
            <a:ext cx="5962400" cy="51914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B7B6C48-0F1E-4BCB-AB92-DF3D62F9C663}"/>
              </a:ext>
            </a:extLst>
          </p:cNvPr>
          <p:cNvSpPr/>
          <p:nvPr/>
        </p:nvSpPr>
        <p:spPr>
          <a:xfrm>
            <a:off x="89702" y="620034"/>
            <a:ext cx="12102298" cy="1444306"/>
          </a:xfrm>
          <a:prstGeom prst="rect">
            <a:avLst/>
          </a:prstGeom>
        </p:spPr>
        <p:txBody>
          <a:bodyPr wrap="square">
            <a:spAutoFit/>
          </a:bodyPr>
          <a:lstStyle/>
          <a:p>
            <a:pPr algn="just">
              <a:lnSpc>
                <a:spcPct val="107000"/>
              </a:lnSpc>
            </a:pPr>
            <a:r>
              <a:rPr lang="en-US" sz="2800" dirty="0">
                <a:latin typeface="Times New Roman" panose="02020603050405020304" pitchFamily="18" charset="0"/>
                <a:ea typeface="Calibri" panose="020F0502020204030204" pitchFamily="34" charset="0"/>
                <a:cs typeface="Times New Roman" panose="02020603050405020304" pitchFamily="18" charset="0"/>
              </a:rPr>
              <a:t>Connecting the function call to the function body is called Binding. When it is done before the program is run, it is called Early Binding or Static Binding or Compile-time Binding.</a:t>
            </a:r>
          </a:p>
        </p:txBody>
      </p:sp>
      <p:sp>
        <p:nvSpPr>
          <p:cNvPr id="5" name="Rectangle 4">
            <a:extLst>
              <a:ext uri="{FF2B5EF4-FFF2-40B4-BE49-F238E27FC236}">
                <a16:creationId xmlns:a16="http://schemas.microsoft.com/office/drawing/2014/main" id="{FF466417-8AD1-43CB-AEE0-153D9EA150A9}"/>
              </a:ext>
            </a:extLst>
          </p:cNvPr>
          <p:cNvSpPr/>
          <p:nvPr/>
        </p:nvSpPr>
        <p:spPr>
          <a:xfrm>
            <a:off x="333426" y="2263767"/>
            <a:ext cx="4443025" cy="3227102"/>
          </a:xfrm>
          <a:prstGeom prst="rect">
            <a:avLst/>
          </a:prstGeom>
        </p:spPr>
        <p:txBody>
          <a:bodyPr wrap="square">
            <a:spAutoFit/>
          </a:bodyPr>
          <a:lstStyle/>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class Base</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public:</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void show()</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latin typeface="Times New Roman" panose="02020603050405020304" pitchFamily="18" charset="0"/>
                <a:ea typeface="Calibri" panose="020F0502020204030204" pitchFamily="34" charset="0"/>
                <a:cs typeface="Times New Roman" panose="02020603050405020304" pitchFamily="18" charset="0"/>
              </a:rPr>
              <a:t>cout</a:t>
            </a:r>
            <a:r>
              <a:rPr lang="en-US" sz="2400" b="1" dirty="0">
                <a:latin typeface="Times New Roman" panose="02020603050405020304" pitchFamily="18" charset="0"/>
                <a:ea typeface="Calibri" panose="020F0502020204030204" pitchFamily="34" charset="0"/>
                <a:cs typeface="Times New Roman" panose="02020603050405020304" pitchFamily="18" charset="0"/>
              </a:rPr>
              <a:t> &lt;&lt; "Base class\n";</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a:t>
            </a:r>
          </a:p>
        </p:txBody>
      </p:sp>
      <p:sp>
        <p:nvSpPr>
          <p:cNvPr id="7" name="Rectangle 6">
            <a:extLst>
              <a:ext uri="{FF2B5EF4-FFF2-40B4-BE49-F238E27FC236}">
                <a16:creationId xmlns:a16="http://schemas.microsoft.com/office/drawing/2014/main" id="{E29C7B5D-D833-4A06-A964-E625D230E7AC}"/>
              </a:ext>
            </a:extLst>
          </p:cNvPr>
          <p:cNvSpPr/>
          <p:nvPr/>
        </p:nvSpPr>
        <p:spPr>
          <a:xfrm>
            <a:off x="6096000" y="1568396"/>
            <a:ext cx="5962401" cy="5009898"/>
          </a:xfrm>
          <a:prstGeom prst="rect">
            <a:avLst/>
          </a:prstGeom>
        </p:spPr>
        <p:txBody>
          <a:bodyPr wrap="square">
            <a:spAutoFit/>
          </a:bodyPr>
          <a:lstStyle/>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class Derived: public Base</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public:</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void show()</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cout</a:t>
            </a:r>
            <a:r>
              <a:rPr lang="en-US" sz="2000" b="1" dirty="0">
                <a:latin typeface="Times New Roman" panose="02020603050405020304" pitchFamily="18" charset="0"/>
                <a:ea typeface="Calibri" panose="020F0502020204030204" pitchFamily="34" charset="0"/>
                <a:cs typeface="Times New Roman" panose="02020603050405020304" pitchFamily="18" charset="0"/>
              </a:rPr>
              <a:t> &lt;&lt; "Derived Class\n";</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int main()</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Base b;       //Base class object</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Derived d;     //Derived class object</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b.show</a:t>
            </a:r>
            <a:r>
              <a:rPr lang="en-US" sz="2000" b="1" dirty="0">
                <a:latin typeface="Times New Roman" panose="02020603050405020304" pitchFamily="18" charset="0"/>
                <a:ea typeface="Calibri" panose="020F0502020204030204" pitchFamily="34" charset="0"/>
                <a:cs typeface="Times New Roman" panose="02020603050405020304" pitchFamily="18" charset="0"/>
              </a:rPr>
              <a:t>();     //Early Binding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Ocuurs</a:t>
            </a: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d.show</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3104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2B03-9261-4F82-AB73-E4951665A29E}"/>
              </a:ext>
            </a:extLst>
          </p:cNvPr>
          <p:cNvSpPr>
            <a:spLocks noGrp="1"/>
          </p:cNvSpPr>
          <p:nvPr>
            <p:ph type="title"/>
          </p:nvPr>
        </p:nvSpPr>
        <p:spPr>
          <a:xfrm>
            <a:off x="0" y="-15624"/>
            <a:ext cx="11695472" cy="813458"/>
          </a:xfrm>
        </p:spPr>
        <p:txBody>
          <a:bodyPr>
            <a:normAutofit/>
          </a:bodyPr>
          <a:lstStyle/>
          <a:p>
            <a:pPr fontAlgn="base"/>
            <a:r>
              <a:rPr lang="en-US" sz="4000" b="1" u="sng" dirty="0">
                <a:latin typeface="Times New Roman" panose="02020603050405020304" pitchFamily="18" charset="0"/>
                <a:cs typeface="Times New Roman" panose="02020603050405020304" pitchFamily="18" charset="0"/>
              </a:rPr>
              <a:t>Function Call Binding with class Objects</a:t>
            </a:r>
          </a:p>
        </p:txBody>
      </p:sp>
      <p:sp>
        <p:nvSpPr>
          <p:cNvPr id="4" name="Content Placeholder 2">
            <a:extLst>
              <a:ext uri="{FF2B5EF4-FFF2-40B4-BE49-F238E27FC236}">
                <a16:creationId xmlns:a16="http://schemas.microsoft.com/office/drawing/2014/main" id="{58C235EB-9306-44F9-9C21-E377ED720439}"/>
              </a:ext>
            </a:extLst>
          </p:cNvPr>
          <p:cNvSpPr txBox="1">
            <a:spLocks/>
          </p:cNvSpPr>
          <p:nvPr/>
        </p:nvSpPr>
        <p:spPr>
          <a:xfrm>
            <a:off x="89701" y="868667"/>
            <a:ext cx="5962400" cy="51914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F466417-8AD1-43CB-AEE0-153D9EA150A9}"/>
              </a:ext>
            </a:extLst>
          </p:cNvPr>
          <p:cNvSpPr/>
          <p:nvPr/>
        </p:nvSpPr>
        <p:spPr>
          <a:xfrm>
            <a:off x="133599" y="643419"/>
            <a:ext cx="4990300" cy="6388480"/>
          </a:xfrm>
          <a:prstGeom prst="rect">
            <a:avLst/>
          </a:prstGeom>
        </p:spPr>
        <p:txBody>
          <a:bodyPr wrap="square">
            <a:spAutoFit/>
          </a:bodyPr>
          <a:lstStyle/>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class Base</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public:</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void show()</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latin typeface="Times New Roman" panose="02020603050405020304" pitchFamily="18" charset="0"/>
                <a:ea typeface="Calibri" panose="020F0502020204030204" pitchFamily="34" charset="0"/>
                <a:cs typeface="Times New Roman" panose="02020603050405020304" pitchFamily="18" charset="0"/>
              </a:rPr>
              <a:t>cout</a:t>
            </a:r>
            <a:r>
              <a:rPr lang="en-US" sz="2400" b="1" dirty="0">
                <a:latin typeface="Times New Roman" panose="02020603050405020304" pitchFamily="18" charset="0"/>
                <a:ea typeface="Calibri" panose="020F0502020204030204" pitchFamily="34" charset="0"/>
                <a:cs typeface="Times New Roman" panose="02020603050405020304" pitchFamily="18" charset="0"/>
              </a:rPr>
              <a:t> &lt;&lt; "Base class\n";</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class Derived: public Base</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public:</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void show()</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latin typeface="Times New Roman" panose="02020603050405020304" pitchFamily="18" charset="0"/>
                <a:ea typeface="Calibri" panose="020F0502020204030204" pitchFamily="34" charset="0"/>
                <a:cs typeface="Times New Roman" panose="02020603050405020304" pitchFamily="18" charset="0"/>
              </a:rPr>
              <a:t>cout</a:t>
            </a:r>
            <a:r>
              <a:rPr lang="en-US" sz="2400" b="1" dirty="0">
                <a:latin typeface="Times New Roman" panose="02020603050405020304" pitchFamily="18" charset="0"/>
                <a:ea typeface="Calibri" panose="020F0502020204030204" pitchFamily="34" charset="0"/>
                <a:cs typeface="Times New Roman" panose="02020603050405020304" pitchFamily="18" charset="0"/>
              </a:rPr>
              <a:t> &lt;&lt; "Derived Class\n";</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a:t>
            </a:r>
          </a:p>
        </p:txBody>
      </p:sp>
      <p:sp>
        <p:nvSpPr>
          <p:cNvPr id="7" name="Rectangle 6">
            <a:extLst>
              <a:ext uri="{FF2B5EF4-FFF2-40B4-BE49-F238E27FC236}">
                <a16:creationId xmlns:a16="http://schemas.microsoft.com/office/drawing/2014/main" id="{E29C7B5D-D833-4A06-A964-E625D230E7AC}"/>
              </a:ext>
            </a:extLst>
          </p:cNvPr>
          <p:cNvSpPr/>
          <p:nvPr/>
        </p:nvSpPr>
        <p:spPr>
          <a:xfrm>
            <a:off x="5847736" y="797834"/>
            <a:ext cx="5962401" cy="2831929"/>
          </a:xfrm>
          <a:prstGeom prst="rect">
            <a:avLst/>
          </a:prstGeom>
        </p:spPr>
        <p:txBody>
          <a:bodyPr wrap="square">
            <a:spAutoFit/>
          </a:bodyPr>
          <a:lstStyle/>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int main()</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Base* b;       //Base class pointer</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Derived d;     //Derived class object</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b = &amp;d;</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b-&gt;show();     //Early Binding Occurs</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31BC4C62-7158-42C3-968B-90AC7F4D5A4B}"/>
              </a:ext>
            </a:extLst>
          </p:cNvPr>
          <p:cNvPicPr>
            <a:picLocks noChangeAspect="1"/>
          </p:cNvPicPr>
          <p:nvPr/>
        </p:nvPicPr>
        <p:blipFill>
          <a:blip r:embed="rId3"/>
          <a:stretch>
            <a:fillRect/>
          </a:stretch>
        </p:blipFill>
        <p:spPr>
          <a:xfrm>
            <a:off x="5847736" y="3629763"/>
            <a:ext cx="1958422" cy="646818"/>
          </a:xfrm>
          <a:prstGeom prst="rect">
            <a:avLst/>
          </a:prstGeom>
        </p:spPr>
      </p:pic>
      <p:sp>
        <p:nvSpPr>
          <p:cNvPr id="6" name="Rectangle 5">
            <a:extLst>
              <a:ext uri="{FF2B5EF4-FFF2-40B4-BE49-F238E27FC236}">
                <a16:creationId xmlns:a16="http://schemas.microsoft.com/office/drawing/2014/main" id="{9BBEC441-E403-4565-9EC8-2DDD8EEA8DDA}"/>
              </a:ext>
            </a:extLst>
          </p:cNvPr>
          <p:cNvSpPr/>
          <p:nvPr/>
        </p:nvSpPr>
        <p:spPr>
          <a:xfrm>
            <a:off x="5504899" y="4443221"/>
            <a:ext cx="6096000" cy="2246769"/>
          </a:xfrm>
          <a:prstGeom prst="rect">
            <a:avLst/>
          </a:prstGeom>
        </p:spPr>
        <p:txBody>
          <a:bodyPr>
            <a:spAutoFit/>
          </a:bodyPr>
          <a:lstStyle/>
          <a:p>
            <a:pPr algn="just"/>
            <a:r>
              <a:rPr lang="en-US" sz="2000" dirty="0">
                <a:latin typeface="Times New Roman" panose="02020603050405020304" pitchFamily="18" charset="0"/>
                <a:cs typeface="Times New Roman" panose="02020603050405020304" pitchFamily="18" charset="0"/>
              </a:rPr>
              <a:t>In the above example, although, the object is of Derived class, still Base class's method is called. This happens due to Early Binding.</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Compiler on seeing Base class's pointer, set call to Base class's show() function, without knowing the actual object type.</a:t>
            </a:r>
          </a:p>
        </p:txBody>
      </p:sp>
    </p:spTree>
    <p:extLst>
      <p:ext uri="{BB962C8B-B14F-4D97-AF65-F5344CB8AC3E}">
        <p14:creationId xmlns:p14="http://schemas.microsoft.com/office/powerpoint/2010/main" val="2960116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2B03-9261-4F82-AB73-E4951665A29E}"/>
              </a:ext>
            </a:extLst>
          </p:cNvPr>
          <p:cNvSpPr>
            <a:spLocks noGrp="1"/>
          </p:cNvSpPr>
          <p:nvPr>
            <p:ph type="title"/>
          </p:nvPr>
        </p:nvSpPr>
        <p:spPr>
          <a:xfrm>
            <a:off x="0" y="-15624"/>
            <a:ext cx="11695472" cy="813458"/>
          </a:xfrm>
        </p:spPr>
        <p:txBody>
          <a:bodyPr>
            <a:normAutofit/>
          </a:bodyPr>
          <a:lstStyle/>
          <a:p>
            <a:pPr fontAlgn="base"/>
            <a:r>
              <a:rPr lang="en-US" sz="4000" b="1" u="sng" dirty="0">
                <a:latin typeface="Times New Roman" panose="02020603050405020304" pitchFamily="18" charset="0"/>
                <a:cs typeface="Times New Roman" panose="02020603050405020304" pitchFamily="18" charset="0"/>
              </a:rPr>
              <a:t>Virtual Functions in C++</a:t>
            </a:r>
          </a:p>
        </p:txBody>
      </p:sp>
      <p:sp>
        <p:nvSpPr>
          <p:cNvPr id="4" name="Content Placeholder 2">
            <a:extLst>
              <a:ext uri="{FF2B5EF4-FFF2-40B4-BE49-F238E27FC236}">
                <a16:creationId xmlns:a16="http://schemas.microsoft.com/office/drawing/2014/main" id="{58C235EB-9306-44F9-9C21-E377ED720439}"/>
              </a:ext>
            </a:extLst>
          </p:cNvPr>
          <p:cNvSpPr txBox="1">
            <a:spLocks/>
          </p:cNvSpPr>
          <p:nvPr/>
        </p:nvSpPr>
        <p:spPr>
          <a:xfrm>
            <a:off x="89701" y="868667"/>
            <a:ext cx="5384577" cy="58814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F466417-8AD1-43CB-AEE0-153D9EA150A9}"/>
              </a:ext>
            </a:extLst>
          </p:cNvPr>
          <p:cNvSpPr/>
          <p:nvPr/>
        </p:nvSpPr>
        <p:spPr>
          <a:xfrm>
            <a:off x="100657" y="664175"/>
            <a:ext cx="4990300" cy="3227102"/>
          </a:xfrm>
          <a:prstGeom prst="rect">
            <a:avLst/>
          </a:prstGeom>
        </p:spPr>
        <p:txBody>
          <a:bodyPr wrap="square">
            <a:spAutoFit/>
          </a:bodyPr>
          <a:lstStyle/>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Virtual Function is a function in base class, which is overridden in the derived class, and which tells the compiler to perform Late Binding on this function.</a:t>
            </a:r>
          </a:p>
          <a:p>
            <a:pPr algn="just">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Virtual Keyword is used to make a member function of the base class Virtual.</a:t>
            </a:r>
          </a:p>
        </p:txBody>
      </p:sp>
      <p:sp>
        <p:nvSpPr>
          <p:cNvPr id="7" name="Rectangle 6">
            <a:extLst>
              <a:ext uri="{FF2B5EF4-FFF2-40B4-BE49-F238E27FC236}">
                <a16:creationId xmlns:a16="http://schemas.microsoft.com/office/drawing/2014/main" id="{E29C7B5D-D833-4A06-A964-E625D230E7AC}"/>
              </a:ext>
            </a:extLst>
          </p:cNvPr>
          <p:cNvSpPr/>
          <p:nvPr/>
        </p:nvSpPr>
        <p:spPr>
          <a:xfrm>
            <a:off x="5804636" y="0"/>
            <a:ext cx="5544743" cy="5070224"/>
          </a:xfrm>
          <a:prstGeom prst="rect">
            <a:avLst/>
          </a:prstGeom>
        </p:spPr>
        <p:txBody>
          <a:bodyPr wrap="square">
            <a:spAutoFit/>
          </a:bodyPr>
          <a:lstStyle/>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class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Derived:public</a:t>
            </a:r>
            <a:r>
              <a:rPr lang="en-US" sz="2000" b="1" dirty="0">
                <a:latin typeface="Times New Roman" panose="02020603050405020304" pitchFamily="18" charset="0"/>
                <a:ea typeface="Calibri" panose="020F0502020204030204" pitchFamily="34" charset="0"/>
                <a:cs typeface="Times New Roman" panose="02020603050405020304" pitchFamily="18" charset="0"/>
              </a:rPr>
              <a:t> Base</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public:</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void show()</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cout</a:t>
            </a:r>
            <a:r>
              <a:rPr lang="en-US" sz="2000" b="1" dirty="0">
                <a:latin typeface="Times New Roman" panose="02020603050405020304" pitchFamily="18" charset="0"/>
                <a:ea typeface="Calibri" panose="020F0502020204030204" pitchFamily="34" charset="0"/>
                <a:cs typeface="Times New Roman" panose="02020603050405020304" pitchFamily="18" charset="0"/>
              </a:rPr>
              <a:t> &lt;&lt; "Derived Class";</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int main()</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Base* b;       //Base class pointer</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Derived d;     //Derived class object</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b = &amp;d;</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b-&gt;show();     //Late Binding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Ocurrs</a:t>
            </a: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FD5EDF24-A15F-4D1E-9749-8ABBBEEF541D}"/>
              </a:ext>
            </a:extLst>
          </p:cNvPr>
          <p:cNvSpPr/>
          <p:nvPr/>
        </p:nvSpPr>
        <p:spPr>
          <a:xfrm>
            <a:off x="279030" y="3891277"/>
            <a:ext cx="4832319" cy="2704651"/>
          </a:xfrm>
          <a:prstGeom prst="rect">
            <a:avLst/>
          </a:prstGeom>
        </p:spPr>
        <p:txBody>
          <a:bodyPr wrap="square">
            <a:spAutoFit/>
          </a:bodyPr>
          <a:lstStyle/>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class Base</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public:</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virtual void show()</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cout</a:t>
            </a:r>
            <a:r>
              <a:rPr lang="en-US" sz="2000" b="1" dirty="0">
                <a:latin typeface="Times New Roman" panose="02020603050405020304" pitchFamily="18" charset="0"/>
                <a:ea typeface="Calibri" panose="020F0502020204030204" pitchFamily="34" charset="0"/>
                <a:cs typeface="Times New Roman" panose="02020603050405020304" pitchFamily="18" charset="0"/>
              </a:rPr>
              <a:t> &lt;&lt; "Base class\n";</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9" name="Picture 8">
            <a:extLst>
              <a:ext uri="{FF2B5EF4-FFF2-40B4-BE49-F238E27FC236}">
                <a16:creationId xmlns:a16="http://schemas.microsoft.com/office/drawing/2014/main" id="{D1769F8A-C95A-4B73-89A4-0EA3D6ED40EF}"/>
              </a:ext>
            </a:extLst>
          </p:cNvPr>
          <p:cNvPicPr>
            <a:picLocks noChangeAspect="1"/>
          </p:cNvPicPr>
          <p:nvPr/>
        </p:nvPicPr>
        <p:blipFill>
          <a:blip r:embed="rId3"/>
          <a:stretch>
            <a:fillRect/>
          </a:stretch>
        </p:blipFill>
        <p:spPr>
          <a:xfrm>
            <a:off x="9240711" y="605142"/>
            <a:ext cx="2817690" cy="527050"/>
          </a:xfrm>
          <a:prstGeom prst="rect">
            <a:avLst/>
          </a:prstGeom>
        </p:spPr>
      </p:pic>
      <p:sp>
        <p:nvSpPr>
          <p:cNvPr id="10" name="Rectangle 9">
            <a:extLst>
              <a:ext uri="{FF2B5EF4-FFF2-40B4-BE49-F238E27FC236}">
                <a16:creationId xmlns:a16="http://schemas.microsoft.com/office/drawing/2014/main" id="{DB1B755A-6B10-42CB-BA8A-95F3DEA123D5}"/>
              </a:ext>
            </a:extLst>
          </p:cNvPr>
          <p:cNvSpPr/>
          <p:nvPr/>
        </p:nvSpPr>
        <p:spPr>
          <a:xfrm>
            <a:off x="5529007" y="5327613"/>
            <a:ext cx="6529393" cy="1323439"/>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On using Virtual keyword with Base class's function, Late Binding takes place and the derived version of function will be called, because base class pointer pointes to Derived class object.</a:t>
            </a:r>
          </a:p>
        </p:txBody>
      </p:sp>
    </p:spTree>
    <p:extLst>
      <p:ext uri="{BB962C8B-B14F-4D97-AF65-F5344CB8AC3E}">
        <p14:creationId xmlns:p14="http://schemas.microsoft.com/office/powerpoint/2010/main" val="775942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2B03-9261-4F82-AB73-E4951665A29E}"/>
              </a:ext>
            </a:extLst>
          </p:cNvPr>
          <p:cNvSpPr>
            <a:spLocks noGrp="1"/>
          </p:cNvSpPr>
          <p:nvPr>
            <p:ph type="title"/>
          </p:nvPr>
        </p:nvSpPr>
        <p:spPr>
          <a:xfrm>
            <a:off x="0" y="-15624"/>
            <a:ext cx="11695472" cy="813458"/>
          </a:xfrm>
        </p:spPr>
        <p:txBody>
          <a:bodyPr>
            <a:normAutofit/>
          </a:bodyPr>
          <a:lstStyle/>
          <a:p>
            <a:pPr fontAlgn="base"/>
            <a:r>
              <a:rPr lang="en-US" sz="4000" b="1" u="sng" dirty="0">
                <a:latin typeface="Times New Roman" panose="02020603050405020304" pitchFamily="18" charset="0"/>
                <a:cs typeface="Times New Roman" panose="02020603050405020304" pitchFamily="18" charset="0"/>
              </a:rPr>
              <a:t>Virtual Functions in C++</a:t>
            </a:r>
          </a:p>
        </p:txBody>
      </p:sp>
      <p:sp>
        <p:nvSpPr>
          <p:cNvPr id="4" name="Content Placeholder 2">
            <a:extLst>
              <a:ext uri="{FF2B5EF4-FFF2-40B4-BE49-F238E27FC236}">
                <a16:creationId xmlns:a16="http://schemas.microsoft.com/office/drawing/2014/main" id="{58C235EB-9306-44F9-9C21-E377ED720439}"/>
              </a:ext>
            </a:extLst>
          </p:cNvPr>
          <p:cNvSpPr txBox="1">
            <a:spLocks/>
          </p:cNvSpPr>
          <p:nvPr/>
        </p:nvSpPr>
        <p:spPr>
          <a:xfrm>
            <a:off x="89701" y="868667"/>
            <a:ext cx="5962400" cy="51914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F466417-8AD1-43CB-AEE0-153D9EA150A9}"/>
              </a:ext>
            </a:extLst>
          </p:cNvPr>
          <p:cNvSpPr/>
          <p:nvPr/>
        </p:nvSpPr>
        <p:spPr>
          <a:xfrm>
            <a:off x="100657" y="664175"/>
            <a:ext cx="4990300" cy="6717993"/>
          </a:xfrm>
          <a:prstGeom prst="rect">
            <a:avLst/>
          </a:prstGeom>
        </p:spPr>
        <p:txBody>
          <a:bodyPr wrap="square">
            <a:spAutoFit/>
          </a:bodyPr>
          <a:lstStyle/>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#include&lt;iostream&gt;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using namespace std;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class Base</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public:</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virtual void show()</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cout</a:t>
            </a:r>
            <a:r>
              <a:rPr lang="en-US" sz="2000" b="1" dirty="0">
                <a:latin typeface="Times New Roman" panose="02020603050405020304" pitchFamily="18" charset="0"/>
                <a:ea typeface="Calibri" panose="020F0502020204030204" pitchFamily="34" charset="0"/>
                <a:cs typeface="Times New Roman" panose="02020603050405020304" pitchFamily="18" charset="0"/>
              </a:rPr>
              <a:t> &lt;&lt; "Base class\n";</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class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Derived:public</a:t>
            </a:r>
            <a:r>
              <a:rPr lang="en-US" sz="2000" b="1" dirty="0">
                <a:latin typeface="Times New Roman" panose="02020603050405020304" pitchFamily="18" charset="0"/>
                <a:ea typeface="Calibri" panose="020F0502020204030204" pitchFamily="34" charset="0"/>
                <a:cs typeface="Times New Roman" panose="02020603050405020304" pitchFamily="18" charset="0"/>
              </a:rPr>
              <a:t> Base</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public:</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void show()</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cout</a:t>
            </a:r>
            <a:r>
              <a:rPr lang="en-US" sz="2000" b="1" dirty="0">
                <a:latin typeface="Times New Roman" panose="02020603050405020304" pitchFamily="18" charset="0"/>
                <a:ea typeface="Calibri" panose="020F0502020204030204" pitchFamily="34" charset="0"/>
                <a:cs typeface="Times New Roman" panose="02020603050405020304" pitchFamily="18" charset="0"/>
              </a:rPr>
              <a:t> &lt;&lt; "Derived Class";</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pP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E29C7B5D-D833-4A06-A964-E625D230E7AC}"/>
              </a:ext>
            </a:extLst>
          </p:cNvPr>
          <p:cNvSpPr/>
          <p:nvPr/>
        </p:nvSpPr>
        <p:spPr>
          <a:xfrm>
            <a:off x="6063057" y="430070"/>
            <a:ext cx="5544743" cy="5997860"/>
          </a:xfrm>
          <a:prstGeom prst="rect">
            <a:avLst/>
          </a:prstGeom>
        </p:spPr>
        <p:txBody>
          <a:bodyPr wrap="square">
            <a:spAutoFit/>
          </a:bodyPr>
          <a:lstStyle/>
          <a:p>
            <a:pPr algn="just">
              <a:lnSpc>
                <a:spcPct val="107000"/>
              </a:lnSpc>
            </a:pP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int main()</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Base* b; //Base class pointer</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Derived* f;</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Base e;</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Derived d;     //Derived class object</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b = &amp;d;</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b-&gt;show();     //Late Binding Occurs</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b= &amp;e;</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b-&gt;show();</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cout</a:t>
            </a:r>
            <a:r>
              <a:rPr lang="en-US" sz="2000" b="1" dirty="0">
                <a:latin typeface="Times New Roman" panose="02020603050405020304" pitchFamily="18" charset="0"/>
                <a:ea typeface="Calibri" panose="020F0502020204030204" pitchFamily="34" charset="0"/>
                <a:cs typeface="Times New Roman" panose="02020603050405020304" pitchFamily="18" charset="0"/>
              </a:rPr>
              <a:t>&lt;&lt;"derived pointer";</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f = &amp;d;</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f-&gt;show();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 f= &amp;e;         //Error</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f-&gt;show();</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434220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2B03-9261-4F82-AB73-E4951665A29E}"/>
              </a:ext>
            </a:extLst>
          </p:cNvPr>
          <p:cNvSpPr>
            <a:spLocks noGrp="1"/>
          </p:cNvSpPr>
          <p:nvPr>
            <p:ph type="title"/>
          </p:nvPr>
        </p:nvSpPr>
        <p:spPr>
          <a:xfrm>
            <a:off x="0" y="-15624"/>
            <a:ext cx="11695472" cy="813458"/>
          </a:xfrm>
        </p:spPr>
        <p:txBody>
          <a:bodyPr>
            <a:normAutofit/>
          </a:bodyPr>
          <a:lstStyle/>
          <a:p>
            <a:pPr fontAlgn="base"/>
            <a:r>
              <a:rPr lang="en-US" sz="4000" b="1" u="sng" dirty="0">
                <a:latin typeface="Times New Roman" panose="02020603050405020304" pitchFamily="18" charset="0"/>
                <a:cs typeface="Times New Roman" panose="02020603050405020304" pitchFamily="18" charset="0"/>
              </a:rPr>
              <a:t>Upcasting and </a:t>
            </a:r>
            <a:r>
              <a:rPr lang="en-US" sz="4000" b="1" u="sng" dirty="0" err="1">
                <a:latin typeface="Times New Roman" panose="02020603050405020304" pitchFamily="18" charset="0"/>
                <a:cs typeface="Times New Roman" panose="02020603050405020304" pitchFamily="18" charset="0"/>
              </a:rPr>
              <a:t>Downcasting</a:t>
            </a:r>
            <a:endParaRPr lang="en-US" sz="4000" b="1" u="sng"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58C235EB-9306-44F9-9C21-E377ED720439}"/>
              </a:ext>
            </a:extLst>
          </p:cNvPr>
          <p:cNvSpPr txBox="1">
            <a:spLocks/>
          </p:cNvSpPr>
          <p:nvPr/>
        </p:nvSpPr>
        <p:spPr>
          <a:xfrm>
            <a:off x="89701" y="868667"/>
            <a:ext cx="5962400" cy="51914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5DB9B82C-CD0A-4B0F-A60F-D2B3879A27A4}"/>
              </a:ext>
            </a:extLst>
          </p:cNvPr>
          <p:cNvSpPr/>
          <p:nvPr/>
        </p:nvSpPr>
        <p:spPr>
          <a:xfrm>
            <a:off x="5387288" y="797833"/>
            <a:ext cx="6308184" cy="5632311"/>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C++ allows that a derived class pointer (or reference) to be treated as base class pointer. This is upcasting.</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err="1">
                <a:solidFill>
                  <a:srgbClr val="C00000"/>
                </a:solidFill>
                <a:latin typeface="Times New Roman" panose="02020603050405020304" pitchFamily="18" charset="0"/>
                <a:cs typeface="Times New Roman" panose="02020603050405020304" pitchFamily="18" charset="0"/>
              </a:rPr>
              <a:t>Downcasting</a:t>
            </a:r>
            <a:r>
              <a:rPr lang="en-US" sz="2400" dirty="0">
                <a:solidFill>
                  <a:srgbClr val="C00000"/>
                </a:solidFill>
                <a:latin typeface="Times New Roman" panose="02020603050405020304" pitchFamily="18" charset="0"/>
                <a:cs typeface="Times New Roman" panose="02020603050405020304" pitchFamily="18" charset="0"/>
              </a:rPr>
              <a:t> is an opposite process, which consists in converting base class pointer (or reference) to derived class pointer.</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UPCASTING</a:t>
            </a:r>
          </a:p>
          <a:p>
            <a:pPr algn="just"/>
            <a:r>
              <a:rPr lang="en-US" sz="2400" dirty="0">
                <a:latin typeface="Times New Roman" panose="02020603050405020304" pitchFamily="18" charset="0"/>
                <a:cs typeface="Times New Roman" panose="02020603050405020304" pitchFamily="18" charset="0"/>
              </a:rPr>
              <a:t>Upcasting is a process of treating a pointer or a reference of derived class object as a base class pointer. You do not need to </a:t>
            </a:r>
            <a:r>
              <a:rPr lang="en-US" sz="2400" dirty="0" err="1">
                <a:latin typeface="Times New Roman" panose="02020603050405020304" pitchFamily="18" charset="0"/>
                <a:cs typeface="Times New Roman" panose="02020603050405020304" pitchFamily="18" charset="0"/>
              </a:rPr>
              <a:t>upcast</a:t>
            </a:r>
            <a:r>
              <a:rPr lang="en-US" sz="2400" dirty="0">
                <a:latin typeface="Times New Roman" panose="02020603050405020304" pitchFamily="18" charset="0"/>
                <a:cs typeface="Times New Roman" panose="02020603050405020304" pitchFamily="18" charset="0"/>
              </a:rPr>
              <a:t> manually. You just need to assign derived class pointer (or reference) to base class pointer, in other words address of derived object in base class pointer.</a:t>
            </a:r>
          </a:p>
        </p:txBody>
      </p:sp>
      <p:pic>
        <p:nvPicPr>
          <p:cNvPr id="6" name="Picture 5">
            <a:extLst>
              <a:ext uri="{FF2B5EF4-FFF2-40B4-BE49-F238E27FC236}">
                <a16:creationId xmlns:a16="http://schemas.microsoft.com/office/drawing/2014/main" id="{8F24DF01-9F47-4095-9308-4D8153EE225E}"/>
              </a:ext>
            </a:extLst>
          </p:cNvPr>
          <p:cNvPicPr>
            <a:picLocks noChangeAspect="1"/>
          </p:cNvPicPr>
          <p:nvPr/>
        </p:nvPicPr>
        <p:blipFill>
          <a:blip r:embed="rId3"/>
          <a:stretch>
            <a:fillRect/>
          </a:stretch>
        </p:blipFill>
        <p:spPr>
          <a:xfrm>
            <a:off x="422130" y="797834"/>
            <a:ext cx="4752975" cy="3238500"/>
          </a:xfrm>
          <a:prstGeom prst="rect">
            <a:avLst/>
          </a:prstGeom>
        </p:spPr>
      </p:pic>
    </p:spTree>
    <p:extLst>
      <p:ext uri="{BB962C8B-B14F-4D97-AF65-F5344CB8AC3E}">
        <p14:creationId xmlns:p14="http://schemas.microsoft.com/office/powerpoint/2010/main" val="131479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2B03-9261-4F82-AB73-E4951665A29E}"/>
              </a:ext>
            </a:extLst>
          </p:cNvPr>
          <p:cNvSpPr>
            <a:spLocks noGrp="1"/>
          </p:cNvSpPr>
          <p:nvPr>
            <p:ph type="title"/>
          </p:nvPr>
        </p:nvSpPr>
        <p:spPr>
          <a:xfrm>
            <a:off x="0" y="-15624"/>
            <a:ext cx="11695472" cy="813458"/>
          </a:xfrm>
        </p:spPr>
        <p:txBody>
          <a:bodyPr>
            <a:normAutofit/>
          </a:bodyPr>
          <a:lstStyle/>
          <a:p>
            <a:pPr fontAlgn="base"/>
            <a:r>
              <a:rPr lang="en-US" sz="4000" b="1" u="sng" dirty="0">
                <a:latin typeface="Times New Roman" panose="02020603050405020304" pitchFamily="18" charset="0"/>
                <a:cs typeface="Times New Roman" panose="02020603050405020304" pitchFamily="18" charset="0"/>
              </a:rPr>
              <a:t>Virtual Function in C++</a:t>
            </a:r>
          </a:p>
        </p:txBody>
      </p:sp>
      <p:sp>
        <p:nvSpPr>
          <p:cNvPr id="4" name="Content Placeholder 2">
            <a:extLst>
              <a:ext uri="{FF2B5EF4-FFF2-40B4-BE49-F238E27FC236}">
                <a16:creationId xmlns:a16="http://schemas.microsoft.com/office/drawing/2014/main" id="{58C235EB-9306-44F9-9C21-E377ED720439}"/>
              </a:ext>
            </a:extLst>
          </p:cNvPr>
          <p:cNvSpPr txBox="1">
            <a:spLocks/>
          </p:cNvSpPr>
          <p:nvPr/>
        </p:nvSpPr>
        <p:spPr>
          <a:xfrm>
            <a:off x="89701" y="868667"/>
            <a:ext cx="5962400" cy="51914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B7B6C48-0F1E-4BCB-AB92-DF3D62F9C663}"/>
              </a:ext>
            </a:extLst>
          </p:cNvPr>
          <p:cNvSpPr/>
          <p:nvPr/>
        </p:nvSpPr>
        <p:spPr>
          <a:xfrm>
            <a:off x="0" y="1093264"/>
            <a:ext cx="12102298" cy="4671472"/>
          </a:xfrm>
          <a:prstGeom prst="rect">
            <a:avLst/>
          </a:prstGeom>
        </p:spPr>
        <p:txBody>
          <a:bodyPr wrap="square">
            <a:spAutoFit/>
          </a:bodyPr>
          <a:lstStyle/>
          <a:p>
            <a:pPr algn="just">
              <a:lnSpc>
                <a:spcPct val="107000"/>
              </a:lnSpc>
            </a:pPr>
            <a:r>
              <a:rPr lang="en-US" sz="2800" b="1" dirty="0">
                <a:latin typeface="Times New Roman" panose="02020603050405020304" pitchFamily="18" charset="0"/>
                <a:ea typeface="Calibri" panose="020F0502020204030204" pitchFamily="34" charset="0"/>
                <a:cs typeface="Times New Roman" panose="02020603050405020304" pitchFamily="18" charset="0"/>
              </a:rPr>
              <a:t>A virtual function is a member function which is declared within a base class and is re-defined(Overridden) by a derived class. </a:t>
            </a:r>
            <a:r>
              <a:rPr lang="en-US" sz="2800" dirty="0">
                <a:latin typeface="Times New Roman" panose="02020603050405020304" pitchFamily="18" charset="0"/>
                <a:ea typeface="Calibri" panose="020F0502020204030204" pitchFamily="34" charset="0"/>
                <a:cs typeface="Times New Roman" panose="02020603050405020304" pitchFamily="18" charset="0"/>
              </a:rPr>
              <a:t>When you refer to a derived class object using a pointer or a reference to the base class, you can call a virtual function for that object and execute the derived class’s version of the function.</a:t>
            </a:r>
          </a:p>
          <a:p>
            <a:pPr algn="just">
              <a:lnSpc>
                <a:spcPct val="107000"/>
              </a:lnSpc>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r>
              <a:rPr lang="en-US" sz="2800" dirty="0">
                <a:latin typeface="Times New Roman" panose="02020603050405020304" pitchFamily="18" charset="0"/>
                <a:ea typeface="Calibri" panose="020F0502020204030204" pitchFamily="34" charset="0"/>
                <a:cs typeface="Times New Roman" panose="02020603050405020304" pitchFamily="18" charset="0"/>
              </a:rPr>
              <a:t>1.Virtual functions ensure that the correct function is called for an object, regardless of the type of reference (or pointer) used for function call.</a:t>
            </a:r>
          </a:p>
          <a:p>
            <a:pPr algn="just">
              <a:lnSpc>
                <a:spcPct val="107000"/>
              </a:lnSpc>
            </a:pPr>
            <a:r>
              <a:rPr lang="en-US" sz="2800" dirty="0">
                <a:latin typeface="Times New Roman" panose="02020603050405020304" pitchFamily="18" charset="0"/>
                <a:ea typeface="Calibri" panose="020F0502020204030204" pitchFamily="34" charset="0"/>
                <a:cs typeface="Times New Roman" panose="02020603050405020304" pitchFamily="18" charset="0"/>
              </a:rPr>
              <a:t>2.They are mainly used to achieve Runtime polymorphism</a:t>
            </a:r>
          </a:p>
          <a:p>
            <a:pPr algn="just">
              <a:lnSpc>
                <a:spcPct val="107000"/>
              </a:lnSpc>
            </a:pPr>
            <a:r>
              <a:rPr lang="en-US" sz="2800" dirty="0">
                <a:latin typeface="Times New Roman" panose="02020603050405020304" pitchFamily="18" charset="0"/>
                <a:ea typeface="Calibri" panose="020F0502020204030204" pitchFamily="34" charset="0"/>
                <a:cs typeface="Times New Roman" panose="02020603050405020304" pitchFamily="18" charset="0"/>
              </a:rPr>
              <a:t>3.Functions are declared with a virtual keyword in base class.</a:t>
            </a:r>
          </a:p>
          <a:p>
            <a:pPr algn="just">
              <a:lnSpc>
                <a:spcPct val="107000"/>
              </a:lnSpc>
            </a:pPr>
            <a:r>
              <a:rPr lang="en-US" sz="2800" dirty="0">
                <a:latin typeface="Times New Roman" panose="02020603050405020304" pitchFamily="18" charset="0"/>
                <a:ea typeface="Calibri" panose="020F0502020204030204" pitchFamily="34" charset="0"/>
                <a:cs typeface="Times New Roman" panose="02020603050405020304" pitchFamily="18" charset="0"/>
              </a:rPr>
              <a:t>4.The resolving of function call is done at Run-time.</a:t>
            </a: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9934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2B03-9261-4F82-AB73-E4951665A29E}"/>
              </a:ext>
            </a:extLst>
          </p:cNvPr>
          <p:cNvSpPr>
            <a:spLocks noGrp="1"/>
          </p:cNvSpPr>
          <p:nvPr>
            <p:ph type="title"/>
          </p:nvPr>
        </p:nvSpPr>
        <p:spPr>
          <a:xfrm>
            <a:off x="0" y="-15624"/>
            <a:ext cx="11695472" cy="813458"/>
          </a:xfrm>
        </p:spPr>
        <p:txBody>
          <a:bodyPr>
            <a:normAutofit/>
          </a:bodyPr>
          <a:lstStyle/>
          <a:p>
            <a:pPr fontAlgn="base"/>
            <a:r>
              <a:rPr lang="en-US" sz="4000" b="1" u="sng" dirty="0">
                <a:latin typeface="Times New Roman" panose="02020603050405020304" pitchFamily="18" charset="0"/>
                <a:cs typeface="Times New Roman" panose="02020603050405020304" pitchFamily="18" charset="0"/>
              </a:rPr>
              <a:t>Virtual Function in C++</a:t>
            </a:r>
          </a:p>
        </p:txBody>
      </p:sp>
      <p:sp>
        <p:nvSpPr>
          <p:cNvPr id="4" name="Content Placeholder 2">
            <a:extLst>
              <a:ext uri="{FF2B5EF4-FFF2-40B4-BE49-F238E27FC236}">
                <a16:creationId xmlns:a16="http://schemas.microsoft.com/office/drawing/2014/main" id="{58C235EB-9306-44F9-9C21-E377ED720439}"/>
              </a:ext>
            </a:extLst>
          </p:cNvPr>
          <p:cNvSpPr txBox="1">
            <a:spLocks/>
          </p:cNvSpPr>
          <p:nvPr/>
        </p:nvSpPr>
        <p:spPr>
          <a:xfrm>
            <a:off x="89701" y="868667"/>
            <a:ext cx="5962400" cy="51914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B7B6C48-0F1E-4BCB-AB92-DF3D62F9C663}"/>
              </a:ext>
            </a:extLst>
          </p:cNvPr>
          <p:cNvSpPr/>
          <p:nvPr/>
        </p:nvSpPr>
        <p:spPr>
          <a:xfrm>
            <a:off x="0" y="1093264"/>
            <a:ext cx="12102298" cy="5132495"/>
          </a:xfrm>
          <a:prstGeom prst="rect">
            <a:avLst/>
          </a:prstGeom>
        </p:spPr>
        <p:txBody>
          <a:bodyPr wrap="square">
            <a:spAutoFit/>
          </a:bodyPr>
          <a:lstStyle/>
          <a:p>
            <a:pPr algn="just">
              <a:lnSpc>
                <a:spcPct val="107000"/>
              </a:lnSpc>
            </a:pPr>
            <a:r>
              <a:rPr lang="en-US" sz="2800" b="1" dirty="0">
                <a:latin typeface="Times New Roman" panose="02020603050405020304" pitchFamily="18" charset="0"/>
                <a:ea typeface="Calibri" panose="020F0502020204030204" pitchFamily="34" charset="0"/>
                <a:cs typeface="Times New Roman" panose="02020603050405020304" pitchFamily="18" charset="0"/>
              </a:rPr>
              <a:t>Rules for Virtual Functions</a:t>
            </a:r>
          </a:p>
          <a:p>
            <a:pPr algn="just">
              <a:lnSpc>
                <a:spcPct val="107000"/>
              </a:lnSpc>
            </a:pPr>
            <a:r>
              <a:rPr lang="en-US" sz="2800" dirty="0">
                <a:latin typeface="Times New Roman" panose="02020603050405020304" pitchFamily="18" charset="0"/>
                <a:ea typeface="Calibri" panose="020F0502020204030204" pitchFamily="34" charset="0"/>
                <a:cs typeface="Times New Roman" panose="02020603050405020304" pitchFamily="18" charset="0"/>
              </a:rPr>
              <a:t>1.Virtual functions cannot be static and also cannot be a friend function of another class.</a:t>
            </a:r>
          </a:p>
          <a:p>
            <a:pPr algn="just">
              <a:lnSpc>
                <a:spcPct val="107000"/>
              </a:lnSpc>
            </a:pPr>
            <a:r>
              <a:rPr lang="en-US" sz="2800" dirty="0">
                <a:latin typeface="Times New Roman" panose="02020603050405020304" pitchFamily="18" charset="0"/>
                <a:ea typeface="Calibri" panose="020F0502020204030204" pitchFamily="34" charset="0"/>
                <a:cs typeface="Times New Roman" panose="02020603050405020304" pitchFamily="18" charset="0"/>
              </a:rPr>
              <a:t>2.Virtual functions should be accessed using pointer or reference of base class type to achieve run time polymorphism.</a:t>
            </a:r>
          </a:p>
          <a:p>
            <a:pPr algn="just">
              <a:lnSpc>
                <a:spcPct val="107000"/>
              </a:lnSpc>
            </a:pPr>
            <a:r>
              <a:rPr lang="en-US" sz="2800" dirty="0">
                <a:latin typeface="Times New Roman" panose="02020603050405020304" pitchFamily="18" charset="0"/>
                <a:ea typeface="Calibri" panose="020F0502020204030204" pitchFamily="34" charset="0"/>
                <a:cs typeface="Times New Roman" panose="02020603050405020304" pitchFamily="18" charset="0"/>
              </a:rPr>
              <a:t>3.The prototype of virtual functions should be same in base as well as derived class.</a:t>
            </a:r>
          </a:p>
          <a:p>
            <a:pPr algn="just">
              <a:lnSpc>
                <a:spcPct val="107000"/>
              </a:lnSpc>
            </a:pPr>
            <a:r>
              <a:rPr lang="en-US" sz="2800" dirty="0">
                <a:latin typeface="Times New Roman" panose="02020603050405020304" pitchFamily="18" charset="0"/>
                <a:ea typeface="Calibri" panose="020F0502020204030204" pitchFamily="34" charset="0"/>
                <a:cs typeface="Times New Roman" panose="02020603050405020304" pitchFamily="18" charset="0"/>
              </a:rPr>
              <a:t>4.They are always defined in base class and overridden in derived class. It is not mandatory for derived class to override (or re-define the virtual function), in that case base class version of function is used.</a:t>
            </a:r>
          </a:p>
          <a:p>
            <a:pPr algn="just">
              <a:lnSpc>
                <a:spcPct val="107000"/>
              </a:lnSpc>
            </a:pPr>
            <a:r>
              <a:rPr lang="en-US" sz="2800" dirty="0">
                <a:latin typeface="Times New Roman" panose="02020603050405020304" pitchFamily="18" charset="0"/>
                <a:ea typeface="Calibri" panose="020F0502020204030204" pitchFamily="34" charset="0"/>
                <a:cs typeface="Times New Roman" panose="02020603050405020304" pitchFamily="18" charset="0"/>
              </a:rPr>
              <a:t>5.A class may have virtual destructor, but it cannot have a virtual constructor.</a:t>
            </a:r>
          </a:p>
        </p:txBody>
      </p:sp>
    </p:spTree>
    <p:extLst>
      <p:ext uri="{BB962C8B-B14F-4D97-AF65-F5344CB8AC3E}">
        <p14:creationId xmlns:p14="http://schemas.microsoft.com/office/powerpoint/2010/main" val="1472496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10111</TotalTime>
  <Words>3615</Words>
  <Application>Microsoft Office PowerPoint</Application>
  <PresentationFormat>Widescreen</PresentationFormat>
  <Paragraphs>553</Paragraphs>
  <Slides>28</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Algerian</vt:lpstr>
      <vt:lpstr>Arial</vt:lpstr>
      <vt:lpstr>Calibri</vt:lpstr>
      <vt:lpstr>Calibri Light</vt:lpstr>
      <vt:lpstr>Times New Roman</vt:lpstr>
      <vt:lpstr>Office Theme</vt:lpstr>
      <vt:lpstr>SDF II(15B11CI211)  EVEN Semester 2021</vt:lpstr>
      <vt:lpstr>Topics  covered:    1.Virtual Functions  2. Pure Virtual Function 3. Abstract Class 4. Virtual Destructor 5. Pure Virtual Destructor  </vt:lpstr>
      <vt:lpstr>Function Call Binding with class Objects</vt:lpstr>
      <vt:lpstr>Function Call Binding with class Objects</vt:lpstr>
      <vt:lpstr>Virtual Functions in C++</vt:lpstr>
      <vt:lpstr>Virtual Functions in C++</vt:lpstr>
      <vt:lpstr>Upcasting and Downcasting</vt:lpstr>
      <vt:lpstr>Virtual Function in C++</vt:lpstr>
      <vt:lpstr>Virtual Function in C++</vt:lpstr>
      <vt:lpstr>Virtual Functions in C++</vt:lpstr>
      <vt:lpstr>Virtual Function in C++</vt:lpstr>
      <vt:lpstr>Virtual Functions in C++</vt:lpstr>
      <vt:lpstr>Can static functions be virtual in C++?</vt:lpstr>
      <vt:lpstr>Mechanism of Late Binding in C++</vt:lpstr>
      <vt:lpstr>Mechanism of Late Binding in C++</vt:lpstr>
      <vt:lpstr>Pure Virtual Function and Abstract Class in C++</vt:lpstr>
      <vt:lpstr>Pure Virtual definitions</vt:lpstr>
      <vt:lpstr>Pure Virtual Function and Abstract Class in C++</vt:lpstr>
      <vt:lpstr>Abstract Class</vt:lpstr>
      <vt:lpstr>PowerPoint Presentation</vt:lpstr>
      <vt:lpstr>PowerPoint Presentation</vt:lpstr>
      <vt:lpstr>An abstract class can have constructors.</vt:lpstr>
      <vt:lpstr>Abstract class can have normal functions, constructor and variables along with a pure virtual function.</vt:lpstr>
      <vt:lpstr>PowerPoint Presentation</vt:lpstr>
      <vt:lpstr>Virtual Destructor in C++</vt:lpstr>
      <vt:lpstr>Virtual Destructor in C++</vt:lpstr>
      <vt:lpstr>Pure Virtual Destructor in C++</vt:lpstr>
      <vt:lpstr>The Content is prepared with the help of existing websites and textbooks mentioned below: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Detail</dc:title>
  <dc:creator>ALKA</dc:creator>
  <cp:lastModifiedBy>Alka1983 Singhal</cp:lastModifiedBy>
  <cp:revision>173</cp:revision>
  <dcterms:created xsi:type="dcterms:W3CDTF">2020-04-16T16:31:30Z</dcterms:created>
  <dcterms:modified xsi:type="dcterms:W3CDTF">2021-02-17T07:13:16Z</dcterms:modified>
</cp:coreProperties>
</file>