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2" r:id="rId4"/>
    <p:sldId id="263" r:id="rId5"/>
    <p:sldId id="268" r:id="rId6"/>
    <p:sldId id="269" r:id="rId7"/>
    <p:sldId id="270" r:id="rId8"/>
    <p:sldId id="272" r:id="rId9"/>
    <p:sldId id="273" r:id="rId10"/>
    <p:sldId id="274"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D4D4D"/>
    <a:srgbClr val="292929"/>
    <a:srgbClr val="FF9999"/>
    <a:srgbClr val="000000"/>
    <a:srgbClr val="0099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D1E2A-6333-4BB7-AA28-A93DD8A7D1BA}" type="datetimeFigureOut">
              <a:rPr lang="en-IN" smtClean="0"/>
              <a:t>03-03-2021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E8E06-EE4D-494E-B119-46CB5CE69878}" type="slidenum">
              <a:rPr lang="en-IN" smtClean="0"/>
              <a:t>‹#›</a:t>
            </a:fld>
            <a:endParaRPr lang="en-IN"/>
          </a:p>
        </p:txBody>
      </p:sp>
    </p:spTree>
    <p:extLst>
      <p:ext uri="{BB962C8B-B14F-4D97-AF65-F5344CB8AC3E}">
        <p14:creationId xmlns:p14="http://schemas.microsoft.com/office/powerpoint/2010/main" val="1376552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C9E8E06-EE4D-494E-B119-46CB5CE69878}" type="slidenum">
              <a:rPr lang="en-IN" smtClean="0"/>
              <a:t>1</a:t>
            </a:fld>
            <a:endParaRPr lang="en-IN"/>
          </a:p>
        </p:txBody>
      </p:sp>
    </p:spTree>
    <p:extLst>
      <p:ext uri="{BB962C8B-B14F-4D97-AF65-F5344CB8AC3E}">
        <p14:creationId xmlns:p14="http://schemas.microsoft.com/office/powerpoint/2010/main" val="171061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47BE3A3-819D-4F6D-A8B2-3AE9DE560E28}"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4240540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7BE3A3-819D-4F6D-A8B2-3AE9DE560E28}"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348138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7BE3A3-819D-4F6D-A8B2-3AE9DE560E28}"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174148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47BE3A3-819D-4F6D-A8B2-3AE9DE560E28}"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16536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7BE3A3-819D-4F6D-A8B2-3AE9DE560E28}" type="datetimeFigureOut">
              <a:rPr lang="en-IN" smtClean="0"/>
              <a:t>03-03-2021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230508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47BE3A3-819D-4F6D-A8B2-3AE9DE560E28}" type="datetimeFigureOut">
              <a:rPr lang="en-IN" smtClean="0"/>
              <a:t>03-03-2021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97494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47BE3A3-819D-4F6D-A8B2-3AE9DE560E28}" type="datetimeFigureOut">
              <a:rPr lang="en-IN" smtClean="0"/>
              <a:t>03-03-2021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350017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47BE3A3-819D-4F6D-A8B2-3AE9DE560E28}" type="datetimeFigureOut">
              <a:rPr lang="en-IN" smtClean="0"/>
              <a:t>03-03-2021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366487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BE3A3-819D-4F6D-A8B2-3AE9DE560E28}" type="datetimeFigureOut">
              <a:rPr lang="en-IN" smtClean="0"/>
              <a:t>03-03-2021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93709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BE3A3-819D-4F6D-A8B2-3AE9DE560E28}" type="datetimeFigureOut">
              <a:rPr lang="en-IN" smtClean="0"/>
              <a:t>03-03-2021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51076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7BE3A3-819D-4F6D-A8B2-3AE9DE560E28}" type="datetimeFigureOut">
              <a:rPr lang="en-IN" smtClean="0"/>
              <a:t>03-03-2021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48FC9-B8A3-4D26-8832-B5AA8F5D38C7}" type="slidenum">
              <a:rPr lang="en-IN" smtClean="0"/>
              <a:t>‹#›</a:t>
            </a:fld>
            <a:endParaRPr lang="en-IN"/>
          </a:p>
        </p:txBody>
      </p:sp>
    </p:spTree>
    <p:extLst>
      <p:ext uri="{BB962C8B-B14F-4D97-AF65-F5344CB8AC3E}">
        <p14:creationId xmlns:p14="http://schemas.microsoft.com/office/powerpoint/2010/main" val="163785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BE3A3-819D-4F6D-A8B2-3AE9DE560E28}" type="datetimeFigureOut">
              <a:rPr lang="en-IN" smtClean="0"/>
              <a:t>03-03-2021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48FC9-B8A3-4D26-8832-B5AA8F5D38C7}" type="slidenum">
              <a:rPr lang="en-IN" smtClean="0"/>
              <a:t>‹#›</a:t>
            </a:fld>
            <a:endParaRPr lang="en-IN"/>
          </a:p>
        </p:txBody>
      </p:sp>
    </p:spTree>
    <p:extLst>
      <p:ext uri="{BB962C8B-B14F-4D97-AF65-F5344CB8AC3E}">
        <p14:creationId xmlns:p14="http://schemas.microsoft.com/office/powerpoint/2010/main" val="1022662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3963" y="191228"/>
            <a:ext cx="11287064" cy="1015663"/>
          </a:xfrm>
          <a:prstGeom prst="rect">
            <a:avLst/>
          </a:prstGeom>
          <a:noFill/>
        </p:spPr>
        <p:txBody>
          <a:bodyPr wrap="none" rtlCol="0">
            <a:spAutoFit/>
          </a:bodyPr>
          <a:lstStyle/>
          <a:p>
            <a:r>
              <a:rPr lang="en-US" sz="3200" b="1" dirty="0" smtClean="0">
                <a:latin typeface="Verdana" panose="020B0604030504040204" pitchFamily="34" charset="0"/>
                <a:ea typeface="Verdana" panose="020B0604030504040204" pitchFamily="34" charset="0"/>
              </a:rPr>
              <a:t>Software Development Fundamentals (SDF) – </a:t>
            </a:r>
            <a:r>
              <a:rPr lang="en-US" sz="3200" b="1" dirty="0" smtClean="0">
                <a:latin typeface="Verdana" panose="020B0604030504040204" pitchFamily="34" charset="0"/>
                <a:ea typeface="Verdana" panose="020B0604030504040204" pitchFamily="34" charset="0"/>
              </a:rPr>
              <a:t>II</a:t>
            </a:r>
            <a:endParaRPr lang="en-US" sz="3200" b="1" dirty="0" smtClean="0">
              <a:latin typeface="Verdana" panose="020B0604030504040204" pitchFamily="34" charset="0"/>
              <a:ea typeface="Verdana" panose="020B0604030504040204" pitchFamily="34" charset="0"/>
            </a:endParaRPr>
          </a:p>
          <a:p>
            <a:r>
              <a:rPr lang="en-US" sz="2800" b="1" dirty="0" smtClean="0">
                <a:latin typeface="Verdana" panose="020B0604030504040204" pitchFamily="34" charset="0"/>
                <a:ea typeface="Verdana" panose="020B0604030504040204" pitchFamily="34" charset="0"/>
              </a:rPr>
              <a:t>ODD 2020</a:t>
            </a:r>
            <a:endParaRPr lang="en-IN" sz="2800" b="1"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3"/>
          <a:stretch>
            <a:fillRect/>
          </a:stretch>
        </p:blipFill>
        <p:spPr>
          <a:xfrm>
            <a:off x="870976" y="1897163"/>
            <a:ext cx="2697863" cy="3204000"/>
          </a:xfrm>
          <a:prstGeom prst="rect">
            <a:avLst/>
          </a:prstGeom>
        </p:spPr>
      </p:pic>
      <p:sp>
        <p:nvSpPr>
          <p:cNvPr id="7" name="TextBox 6"/>
          <p:cNvSpPr txBox="1"/>
          <p:nvPr/>
        </p:nvSpPr>
        <p:spPr>
          <a:xfrm>
            <a:off x="812800" y="5702300"/>
            <a:ext cx="11057835" cy="984885"/>
          </a:xfrm>
          <a:prstGeom prst="rect">
            <a:avLst/>
          </a:prstGeom>
          <a:noFill/>
        </p:spPr>
        <p:txBody>
          <a:bodyPr wrap="none" rtlCol="0">
            <a:spAutoFit/>
          </a:bodyPr>
          <a:lstStyle/>
          <a:p>
            <a:r>
              <a:rPr lang="en-US" sz="3000" b="1" dirty="0" smtClean="0">
                <a:latin typeface="Verdana" panose="020B0604030504040204" pitchFamily="34" charset="0"/>
                <a:ea typeface="Verdana" panose="020B0604030504040204" pitchFamily="34" charset="0"/>
              </a:rPr>
              <a:t>Jaypee Institute of Information Technology (JIIT)</a:t>
            </a:r>
          </a:p>
          <a:p>
            <a:r>
              <a:rPr lang="en-US" sz="2600" b="1" dirty="0" smtClean="0">
                <a:latin typeface="Verdana" panose="020B0604030504040204" pitchFamily="34" charset="0"/>
                <a:ea typeface="Verdana" panose="020B0604030504040204" pitchFamily="34" charset="0"/>
              </a:rPr>
              <a:t>A 10, Sector 62, Noida</a:t>
            </a:r>
            <a:endParaRPr lang="en-IN" sz="2600" b="1" dirty="0">
              <a:latin typeface="Verdana" panose="020B0604030504040204" pitchFamily="34" charset="0"/>
              <a:ea typeface="Verdana" panose="020B0604030504040204" pitchFamily="34" charset="0"/>
            </a:endParaRPr>
          </a:p>
        </p:txBody>
      </p:sp>
      <p:sp>
        <p:nvSpPr>
          <p:cNvPr id="6" name="TextBox 5"/>
          <p:cNvSpPr txBox="1"/>
          <p:nvPr/>
        </p:nvSpPr>
        <p:spPr>
          <a:xfrm>
            <a:off x="4341139" y="2844801"/>
            <a:ext cx="7563288" cy="1292662"/>
          </a:xfrm>
          <a:prstGeom prst="rect">
            <a:avLst/>
          </a:prstGeom>
          <a:noFill/>
        </p:spPr>
        <p:txBody>
          <a:bodyPr wrap="none" rtlCol="0">
            <a:spAutoFit/>
          </a:bodyPr>
          <a:lstStyle/>
          <a:p>
            <a:pPr algn="ctr"/>
            <a:r>
              <a:rPr lang="en-US" sz="2600" b="1" dirty="0" smtClean="0">
                <a:latin typeface="Verdana" panose="020B0604030504040204" pitchFamily="34" charset="0"/>
                <a:ea typeface="Verdana" panose="020B0604030504040204" pitchFamily="34" charset="0"/>
              </a:rPr>
              <a:t>Lecture # 16</a:t>
            </a:r>
          </a:p>
          <a:p>
            <a:pPr algn="ctr"/>
            <a:endParaRPr lang="en-US" sz="2600" b="1" dirty="0" smtClean="0">
              <a:latin typeface="Verdana" panose="020B0604030504040204" pitchFamily="34" charset="0"/>
              <a:ea typeface="Verdana" panose="020B0604030504040204" pitchFamily="34" charset="0"/>
            </a:endParaRPr>
          </a:p>
          <a:p>
            <a:pPr algn="ctr"/>
            <a:r>
              <a:rPr lang="en-US" sz="2600" b="1" dirty="0" smtClean="0">
                <a:latin typeface="Verdana" panose="020B0604030504040204" pitchFamily="34" charset="0"/>
                <a:ea typeface="Verdana" panose="020B0604030504040204" pitchFamily="34" charset="0"/>
              </a:rPr>
              <a:t>Abstract Class/Dynamic Dispatch/RTTI</a:t>
            </a:r>
            <a:endParaRPr lang="en-IN" sz="26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8054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57200"/>
            <a:ext cx="8839200" cy="6463308"/>
          </a:xfrm>
          <a:prstGeom prst="rect">
            <a:avLst/>
          </a:prstGeom>
        </p:spPr>
        <p:txBody>
          <a:bodyPr wrap="square">
            <a:spAutoFit/>
          </a:bodyPr>
          <a:lstStyle/>
          <a:p>
            <a:r>
              <a:rPr lang="en-IN" dirty="0" smtClean="0"/>
              <a:t>#include&lt;</a:t>
            </a:r>
            <a:r>
              <a:rPr lang="en-IN" dirty="0" err="1" smtClean="0"/>
              <a:t>iostream</a:t>
            </a:r>
            <a:r>
              <a:rPr lang="en-IN" dirty="0" smtClean="0"/>
              <a:t>&gt;</a:t>
            </a:r>
          </a:p>
          <a:p>
            <a:r>
              <a:rPr lang="en-IN" dirty="0" smtClean="0"/>
              <a:t>#include &lt;typeinfo&gt;</a:t>
            </a:r>
          </a:p>
          <a:p>
            <a:r>
              <a:rPr lang="en-IN" dirty="0" smtClean="0"/>
              <a:t>using namespace std; </a:t>
            </a:r>
          </a:p>
          <a:p>
            <a:r>
              <a:rPr lang="en-IN" dirty="0" smtClean="0"/>
              <a:t>class A </a:t>
            </a:r>
            <a:endParaRPr lang="en-IN" dirty="0" smtClean="0"/>
          </a:p>
          <a:p>
            <a:r>
              <a:rPr lang="en-IN" dirty="0" smtClean="0"/>
              <a:t>{ </a:t>
            </a:r>
          </a:p>
          <a:p>
            <a:r>
              <a:rPr lang="en-IN" dirty="0" smtClean="0"/>
              <a:t>public:</a:t>
            </a:r>
            <a:endParaRPr lang="en-IN" dirty="0" smtClean="0"/>
          </a:p>
          <a:p>
            <a:r>
              <a:rPr lang="en-IN" dirty="0"/>
              <a:t>	</a:t>
            </a:r>
            <a:r>
              <a:rPr lang="en-IN" dirty="0" smtClean="0"/>
              <a:t>virtual </a:t>
            </a:r>
            <a:r>
              <a:rPr lang="en-IN" dirty="0" smtClean="0"/>
              <a:t>void f1() {} </a:t>
            </a:r>
            <a:endParaRPr lang="en-IN" dirty="0" smtClean="0"/>
          </a:p>
          <a:p>
            <a:r>
              <a:rPr lang="en-IN" dirty="0" smtClean="0"/>
              <a:t>}; </a:t>
            </a:r>
            <a:endParaRPr lang="en-IN" dirty="0" smtClean="0"/>
          </a:p>
          <a:p>
            <a:r>
              <a:rPr lang="en-IN" dirty="0" smtClean="0"/>
              <a:t>class B: public A </a:t>
            </a:r>
            <a:endParaRPr lang="en-IN" dirty="0" smtClean="0"/>
          </a:p>
          <a:p>
            <a:r>
              <a:rPr lang="en-IN" dirty="0" smtClean="0"/>
              <a:t>{ </a:t>
            </a:r>
          </a:p>
          <a:p>
            <a:r>
              <a:rPr lang="en-IN" dirty="0" smtClean="0"/>
              <a:t>};   </a:t>
            </a:r>
            <a:endParaRPr lang="en-IN" dirty="0" smtClean="0"/>
          </a:p>
          <a:p>
            <a:r>
              <a:rPr lang="en-IN" dirty="0" smtClean="0"/>
              <a:t>int main() </a:t>
            </a:r>
          </a:p>
          <a:p>
            <a:r>
              <a:rPr lang="en-IN" dirty="0" smtClean="0"/>
              <a:t>{ 	</a:t>
            </a:r>
          </a:p>
          <a:p>
            <a:pPr marL="360000"/>
            <a:r>
              <a:rPr lang="en-IN" dirty="0" smtClean="0"/>
              <a:t>A *o1 = new B;	</a:t>
            </a:r>
            <a:endParaRPr lang="en-IN" dirty="0" smtClean="0"/>
          </a:p>
          <a:p>
            <a:pPr marL="360000"/>
            <a:r>
              <a:rPr lang="en-IN" dirty="0" smtClean="0"/>
              <a:t>B </a:t>
            </a:r>
            <a:r>
              <a:rPr lang="en-IN" dirty="0" smtClean="0"/>
              <a:t>*o3, *o2 = new B;    </a:t>
            </a:r>
            <a:endParaRPr lang="en-IN" dirty="0" smtClean="0"/>
          </a:p>
          <a:p>
            <a:pPr marL="360000"/>
            <a:r>
              <a:rPr lang="en-IN" dirty="0" smtClean="0"/>
              <a:t>o3 </a:t>
            </a:r>
            <a:r>
              <a:rPr lang="en-IN" dirty="0" smtClean="0"/>
              <a:t>= dynamic_cast&lt;B*&gt;(o1);		</a:t>
            </a:r>
            <a:endParaRPr lang="en-IN" dirty="0" smtClean="0"/>
          </a:p>
          <a:p>
            <a:pPr marL="360000"/>
            <a:r>
              <a:rPr lang="en-IN" dirty="0" smtClean="0"/>
              <a:t>if(</a:t>
            </a:r>
            <a:r>
              <a:rPr lang="en-IN" dirty="0" err="1" smtClean="0"/>
              <a:t>typeid</a:t>
            </a:r>
            <a:r>
              <a:rPr lang="en-IN" dirty="0" smtClean="0"/>
              <a:t>(o3</a:t>
            </a:r>
            <a:r>
              <a:rPr lang="en-IN" dirty="0" smtClean="0"/>
              <a:t>) == </a:t>
            </a:r>
            <a:r>
              <a:rPr lang="en-IN" dirty="0" err="1" smtClean="0"/>
              <a:t>typeid</a:t>
            </a:r>
            <a:r>
              <a:rPr lang="en-IN" dirty="0" smtClean="0"/>
              <a:t>(o2))         	</a:t>
            </a:r>
            <a:endParaRPr lang="en-IN" dirty="0" smtClean="0"/>
          </a:p>
          <a:p>
            <a:pPr marL="720000"/>
            <a:r>
              <a:rPr lang="en-IN" dirty="0" smtClean="0"/>
              <a:t>cout </a:t>
            </a:r>
            <a:r>
              <a:rPr lang="en-IN" dirty="0" smtClean="0"/>
              <a:t>&lt;&lt; "Dynamically casted the same type of object";     </a:t>
            </a:r>
            <a:endParaRPr lang="en-IN" dirty="0" smtClean="0"/>
          </a:p>
          <a:p>
            <a:pPr marL="360000"/>
            <a:r>
              <a:rPr lang="en-IN" dirty="0" smtClean="0"/>
              <a:t>else        </a:t>
            </a:r>
          </a:p>
          <a:p>
            <a:pPr marL="720000"/>
            <a:r>
              <a:rPr lang="en-IN" dirty="0" smtClean="0"/>
              <a:t>cout </a:t>
            </a:r>
            <a:r>
              <a:rPr lang="en-IN" dirty="0" smtClean="0"/>
              <a:t>&lt;&lt; "casting from A* to B* cannot be done";     </a:t>
            </a:r>
            <a:endParaRPr lang="en-IN" dirty="0" smtClean="0"/>
          </a:p>
          <a:p>
            <a:pPr marL="360000"/>
            <a:r>
              <a:rPr lang="en-IN" dirty="0" err="1" smtClean="0"/>
              <a:t>getchar</a:t>
            </a:r>
            <a:r>
              <a:rPr lang="en-IN" dirty="0" smtClean="0"/>
              <a:t>();     </a:t>
            </a:r>
            <a:endParaRPr lang="en-IN" dirty="0" smtClean="0"/>
          </a:p>
          <a:p>
            <a:pPr marL="360000"/>
            <a:r>
              <a:rPr lang="en-IN" dirty="0" smtClean="0"/>
              <a:t>return </a:t>
            </a:r>
            <a:r>
              <a:rPr lang="en-IN" dirty="0" smtClean="0"/>
              <a:t>0; </a:t>
            </a:r>
            <a:endParaRPr lang="en-IN" dirty="0" smtClean="0"/>
          </a:p>
          <a:p>
            <a:r>
              <a:rPr lang="en-IN" dirty="0" smtClean="0"/>
              <a:t>}</a:t>
            </a:r>
            <a:endParaRPr lang="en-IN" dirty="0"/>
          </a:p>
        </p:txBody>
      </p:sp>
      <p:sp>
        <p:nvSpPr>
          <p:cNvPr id="2" name="TextBox 1"/>
          <p:cNvSpPr txBox="1"/>
          <p:nvPr/>
        </p:nvSpPr>
        <p:spPr>
          <a:xfrm>
            <a:off x="6175200" y="1600200"/>
            <a:ext cx="5712000" cy="3139321"/>
          </a:xfrm>
          <a:prstGeom prst="rect">
            <a:avLst/>
          </a:prstGeom>
          <a:noFill/>
          <a:ln>
            <a:solidFill>
              <a:schemeClr val="tx1"/>
            </a:solidFill>
          </a:ln>
        </p:spPr>
        <p:txBody>
          <a:bodyPr wrap="square" rtlCol="0">
            <a:spAutoFit/>
          </a:bodyPr>
          <a:lstStyle/>
          <a:p>
            <a:pPr algn="just"/>
            <a:r>
              <a:rPr lang="en-IN" dirty="0" smtClean="0"/>
              <a:t>Here, o1 which is a pointer of A type and pointing to B type object is casted to B type and assigned into o3</a:t>
            </a:r>
            <a:endParaRPr lang="en-IN" dirty="0"/>
          </a:p>
          <a:p>
            <a:endParaRPr lang="en-IN" dirty="0" smtClean="0"/>
          </a:p>
          <a:p>
            <a:r>
              <a:rPr lang="en-IN" dirty="0" smtClean="0"/>
              <a:t>Typeids of o2 and o3 are B type.</a:t>
            </a:r>
          </a:p>
          <a:p>
            <a:endParaRPr lang="en-IN" dirty="0" smtClean="0"/>
          </a:p>
          <a:p>
            <a:r>
              <a:rPr lang="en-IN" dirty="0" smtClean="0"/>
              <a:t>Hence, </a:t>
            </a:r>
            <a:r>
              <a:rPr lang="en-IN" dirty="0"/>
              <a:t>OUTPUT</a:t>
            </a:r>
            <a:r>
              <a:rPr lang="en-IN" dirty="0" smtClean="0"/>
              <a:t>:</a:t>
            </a:r>
          </a:p>
          <a:p>
            <a:endParaRPr lang="en-IN" dirty="0" smtClean="0"/>
          </a:p>
          <a:p>
            <a:r>
              <a:rPr lang="en-IN" dirty="0" smtClean="0"/>
              <a:t>Dynamically </a:t>
            </a:r>
            <a:r>
              <a:rPr lang="en-IN" dirty="0"/>
              <a:t>casted the same type of </a:t>
            </a:r>
            <a:r>
              <a:rPr lang="en-IN" dirty="0" smtClean="0"/>
              <a:t>object</a:t>
            </a:r>
          </a:p>
          <a:p>
            <a:endParaRPr lang="en-IN" dirty="0"/>
          </a:p>
          <a:p>
            <a:r>
              <a:rPr lang="en-IN" dirty="0" smtClean="0"/>
              <a:t>** typeinfo (header file) to be included in the program to use typeid function</a:t>
            </a:r>
            <a:endParaRPr lang="en-IN" dirty="0"/>
          </a:p>
        </p:txBody>
      </p:sp>
      <p:sp>
        <p:nvSpPr>
          <p:cNvPr id="7" name="Rectangle 6"/>
          <p:cNvSpPr/>
          <p:nvPr/>
        </p:nvSpPr>
        <p:spPr>
          <a:xfrm>
            <a:off x="3449023" y="70513"/>
            <a:ext cx="4718343" cy="369332"/>
          </a:xfrm>
          <a:prstGeom prst="rect">
            <a:avLst/>
          </a:prstGeom>
        </p:spPr>
        <p:txBody>
          <a:bodyPr wrap="none">
            <a:spAutoFit/>
          </a:bodyPr>
          <a:lstStyle/>
          <a:p>
            <a:r>
              <a:rPr lang="en-IN" b="1" dirty="0" smtClean="0"/>
              <a:t>RTTI (Run-time type Information) in C</a:t>
            </a:r>
            <a:r>
              <a:rPr lang="en-IN" b="1" dirty="0" smtClean="0"/>
              <a:t>++ contd..</a:t>
            </a:r>
            <a:endParaRPr lang="en-IN" dirty="0"/>
          </a:p>
        </p:txBody>
      </p:sp>
    </p:spTree>
    <p:extLst>
      <p:ext uri="{BB962C8B-B14F-4D97-AF65-F5344CB8AC3E}">
        <p14:creationId xmlns:p14="http://schemas.microsoft.com/office/powerpoint/2010/main" val="3891553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2316" y="2593075"/>
            <a:ext cx="5404514" cy="861774"/>
          </a:xfrm>
          <a:prstGeom prst="rect">
            <a:avLst/>
          </a:prstGeom>
          <a:noFill/>
        </p:spPr>
        <p:txBody>
          <a:bodyPr wrap="square" rtlCol="0">
            <a:spAutoFit/>
          </a:bodyPr>
          <a:lstStyle/>
          <a:p>
            <a:pPr algn="ctr"/>
            <a:r>
              <a:rPr lang="en-IN" sz="5000" b="1" dirty="0" smtClean="0"/>
              <a:t>End of Lecture # 16</a:t>
            </a:r>
            <a:endParaRPr lang="en-IN" sz="5000" b="1" dirty="0"/>
          </a:p>
        </p:txBody>
      </p:sp>
    </p:spTree>
    <p:extLst>
      <p:ext uri="{BB962C8B-B14F-4D97-AF65-F5344CB8AC3E}">
        <p14:creationId xmlns:p14="http://schemas.microsoft.com/office/powerpoint/2010/main" val="4066723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8400" y="152400"/>
            <a:ext cx="1509580" cy="369332"/>
          </a:xfrm>
          <a:prstGeom prst="rect">
            <a:avLst/>
          </a:prstGeom>
          <a:noFill/>
        </p:spPr>
        <p:txBody>
          <a:bodyPr wrap="none" rtlCol="0">
            <a:spAutoFit/>
          </a:bodyPr>
          <a:lstStyle/>
          <a:p>
            <a:r>
              <a:rPr lang="en-IN" b="1" dirty="0" smtClean="0"/>
              <a:t>Abstract Class</a:t>
            </a:r>
            <a:endParaRPr lang="en-IN" b="1" dirty="0"/>
          </a:p>
        </p:txBody>
      </p:sp>
      <p:sp>
        <p:nvSpPr>
          <p:cNvPr id="3" name="TextBox 2"/>
          <p:cNvSpPr txBox="1"/>
          <p:nvPr/>
        </p:nvSpPr>
        <p:spPr>
          <a:xfrm>
            <a:off x="609600" y="609600"/>
            <a:ext cx="11277600" cy="646331"/>
          </a:xfrm>
          <a:prstGeom prst="rect">
            <a:avLst/>
          </a:prstGeom>
          <a:noFill/>
        </p:spPr>
        <p:txBody>
          <a:bodyPr wrap="square" rtlCol="0">
            <a:spAutoFit/>
          </a:bodyPr>
          <a:lstStyle/>
          <a:p>
            <a:pPr marL="342900" indent="-342900">
              <a:buAutoNum type="arabicPeriod"/>
            </a:pPr>
            <a:r>
              <a:rPr lang="en-US" dirty="0" smtClean="0"/>
              <a:t>Often in real life, it is needed to have the base class at abstract level, </a:t>
            </a:r>
            <a:r>
              <a:rPr lang="en-US" i="1" dirty="0" smtClean="0"/>
              <a:t>i.e.</a:t>
            </a:r>
            <a:r>
              <a:rPr lang="en-US" dirty="0" smtClean="0"/>
              <a:t> do not want to create the objects of base class. However, the derived class objects can be created which are inheriting the properties of base class.</a:t>
            </a:r>
          </a:p>
        </p:txBody>
      </p:sp>
      <p:sp>
        <p:nvSpPr>
          <p:cNvPr id="6" name="Rectangle 5"/>
          <p:cNvSpPr/>
          <p:nvPr/>
        </p:nvSpPr>
        <p:spPr>
          <a:xfrm>
            <a:off x="711200" y="4267201"/>
            <a:ext cx="11039833" cy="2031325"/>
          </a:xfrm>
          <a:prstGeom prst="rect">
            <a:avLst/>
          </a:prstGeom>
        </p:spPr>
        <p:txBody>
          <a:bodyPr wrap="square">
            <a:spAutoFit/>
          </a:bodyPr>
          <a:lstStyle/>
          <a:p>
            <a:pPr marL="342900" indent="-342900" algn="just">
              <a:buFont typeface="+mj-lt"/>
              <a:buAutoNum type="arabicPeriod" startAt="2"/>
            </a:pPr>
            <a:r>
              <a:rPr lang="en-US" dirty="0" smtClean="0"/>
              <a:t>In OOPS (C++), a class is made as abstract class by making at least one virtual function of that class as pure virtual function (</a:t>
            </a:r>
            <a:r>
              <a:rPr lang="en-US" i="1" dirty="0" smtClean="0"/>
              <a:t>i.e.</a:t>
            </a:r>
            <a:r>
              <a:rPr lang="en-US" dirty="0" smtClean="0"/>
              <a:t> undefined/without implementation in that class). </a:t>
            </a:r>
            <a:r>
              <a:rPr lang="en-US" i="1" dirty="0" smtClean="0"/>
              <a:t>e.g.</a:t>
            </a:r>
            <a:r>
              <a:rPr lang="en-US" dirty="0" smtClean="0"/>
              <a:t> virtual void f1() = 0;</a:t>
            </a:r>
          </a:p>
          <a:p>
            <a:pPr marL="342900" indent="-342900" algn="just">
              <a:buFont typeface="+mj-lt"/>
              <a:buAutoNum type="arabicPeriod" startAt="2"/>
            </a:pPr>
            <a:endParaRPr lang="en-US" dirty="0"/>
          </a:p>
          <a:p>
            <a:pPr marL="342900" indent="-342900" algn="just">
              <a:buFont typeface="+mj-lt"/>
              <a:buAutoNum type="arabicPeriod" startAt="2"/>
            </a:pPr>
            <a:r>
              <a:rPr lang="en-US" dirty="0" smtClean="0"/>
              <a:t>The </a:t>
            </a:r>
            <a:r>
              <a:rPr lang="en-US" dirty="0"/>
              <a:t>pure virtual function </a:t>
            </a:r>
            <a:r>
              <a:rPr lang="en-US" dirty="0" smtClean="0"/>
              <a:t>will/should </a:t>
            </a:r>
            <a:r>
              <a:rPr lang="en-US" dirty="0"/>
              <a:t>be defined later in child </a:t>
            </a:r>
            <a:r>
              <a:rPr lang="en-US" dirty="0" smtClean="0"/>
              <a:t>class</a:t>
            </a:r>
          </a:p>
          <a:p>
            <a:pPr marL="342900" indent="-342900" algn="just">
              <a:buFont typeface="+mj-lt"/>
              <a:buAutoNum type="arabicPeriod" startAt="2"/>
            </a:pPr>
            <a:endParaRPr lang="en-US" dirty="0"/>
          </a:p>
          <a:p>
            <a:pPr marL="342900" indent="-342900" algn="just">
              <a:buFont typeface="+mj-lt"/>
              <a:buAutoNum type="arabicPeriod" startAt="2"/>
            </a:pPr>
            <a:r>
              <a:rPr lang="en-US" dirty="0" smtClean="0"/>
              <a:t>We </a:t>
            </a:r>
            <a:r>
              <a:rPr lang="en-US" dirty="0"/>
              <a:t>cannot create objects of abstract </a:t>
            </a:r>
            <a:r>
              <a:rPr lang="en-US" dirty="0" smtClean="0"/>
              <a:t>classes, however we can create the object of the child class in which the pure virtual function of the base class is defined.</a:t>
            </a:r>
            <a:endParaRPr lang="en-US" dirty="0"/>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8279" y="1567378"/>
            <a:ext cx="4686300" cy="2429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943033" y="1838236"/>
            <a:ext cx="5808000" cy="923330"/>
          </a:xfrm>
          <a:prstGeom prst="rect">
            <a:avLst/>
          </a:prstGeom>
          <a:noFill/>
        </p:spPr>
        <p:txBody>
          <a:bodyPr wrap="square" rtlCol="0">
            <a:spAutoFit/>
          </a:bodyPr>
          <a:lstStyle/>
          <a:p>
            <a:pPr algn="just"/>
            <a:r>
              <a:rPr lang="en-IN" dirty="0" smtClean="0"/>
              <a:t>In real life, shape is an abstract entity. However, objects are rectangular shaped or triangular shaped, </a:t>
            </a:r>
            <a:r>
              <a:rPr lang="en-IN" i="1" dirty="0" smtClean="0"/>
              <a:t>etc.</a:t>
            </a:r>
            <a:r>
              <a:rPr lang="en-IN" dirty="0" smtClean="0"/>
              <a:t> and inherits the properties of shape.</a:t>
            </a:r>
            <a:endParaRPr lang="en-IN" dirty="0"/>
          </a:p>
        </p:txBody>
      </p:sp>
    </p:spTree>
    <p:extLst>
      <p:ext uri="{BB962C8B-B14F-4D97-AF65-F5344CB8AC3E}">
        <p14:creationId xmlns:p14="http://schemas.microsoft.com/office/powerpoint/2010/main" val="1957352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2512" y="201385"/>
            <a:ext cx="10261600" cy="6463308"/>
          </a:xfrm>
          <a:prstGeom prst="rect">
            <a:avLst/>
          </a:prstGeom>
        </p:spPr>
        <p:txBody>
          <a:bodyPr wrap="square">
            <a:spAutoFit/>
          </a:bodyPr>
          <a:lstStyle/>
          <a:p>
            <a:r>
              <a:rPr lang="en-US" b="1" dirty="0"/>
              <a:t>Example 1:</a:t>
            </a:r>
            <a:r>
              <a:rPr lang="en-US" dirty="0"/>
              <a:t> Abstract class in Single Inheritance </a:t>
            </a:r>
          </a:p>
          <a:p>
            <a:endParaRPr lang="en-US" dirty="0" smtClean="0"/>
          </a:p>
          <a:p>
            <a:r>
              <a:rPr lang="en-US" dirty="0" smtClean="0"/>
              <a:t>class </a:t>
            </a:r>
            <a:r>
              <a:rPr lang="en-US" dirty="0"/>
              <a:t>A</a:t>
            </a:r>
          </a:p>
          <a:p>
            <a:r>
              <a:rPr lang="en-US" dirty="0"/>
              <a:t>{</a:t>
            </a:r>
          </a:p>
          <a:p>
            <a:r>
              <a:rPr lang="en-US" dirty="0"/>
              <a:t>     public:</a:t>
            </a:r>
          </a:p>
          <a:p>
            <a:r>
              <a:rPr lang="en-US" dirty="0"/>
              <a:t>	virtual void f1() = 0;		//Pure virtual function, </a:t>
            </a:r>
            <a:r>
              <a:rPr lang="en-US" i="1" dirty="0"/>
              <a:t>i.e.</a:t>
            </a:r>
            <a:r>
              <a:rPr lang="en-US" dirty="0"/>
              <a:t> A is abstract class </a:t>
            </a:r>
          </a:p>
          <a:p>
            <a:r>
              <a:rPr lang="en-US" dirty="0"/>
              <a:t>	virtual void f2() { cout&lt;&lt;“1”;}</a:t>
            </a:r>
          </a:p>
          <a:p>
            <a:r>
              <a:rPr lang="en-US" dirty="0" smtClean="0"/>
              <a:t>};</a:t>
            </a:r>
            <a:endParaRPr lang="en-US" dirty="0" smtClean="0"/>
          </a:p>
          <a:p>
            <a:r>
              <a:rPr lang="en-US" dirty="0" smtClean="0"/>
              <a:t>class </a:t>
            </a:r>
            <a:r>
              <a:rPr lang="en-US" dirty="0"/>
              <a:t>B : public A</a:t>
            </a:r>
          </a:p>
          <a:p>
            <a:r>
              <a:rPr lang="en-US" dirty="0"/>
              <a:t>{</a:t>
            </a:r>
          </a:p>
          <a:p>
            <a:r>
              <a:rPr lang="en-US" dirty="0"/>
              <a:t>      public:</a:t>
            </a:r>
          </a:p>
          <a:p>
            <a:r>
              <a:rPr lang="en-US" dirty="0"/>
              <a:t>	void f1() { cout&lt;&lt;“2”;}	// Pure virtual function of base class is </a:t>
            </a:r>
            <a:r>
              <a:rPr lang="en-US" dirty="0" smtClean="0"/>
              <a:t>defined</a:t>
            </a:r>
            <a:r>
              <a:rPr lang="en-US" dirty="0"/>
              <a:t> </a:t>
            </a:r>
            <a:r>
              <a:rPr lang="en-US" dirty="0" smtClean="0"/>
              <a:t>in </a:t>
            </a:r>
            <a:r>
              <a:rPr lang="en-US" dirty="0"/>
              <a:t>derived class</a:t>
            </a:r>
          </a:p>
          <a:p>
            <a:r>
              <a:rPr lang="en-US" dirty="0"/>
              <a:t>};</a:t>
            </a:r>
          </a:p>
          <a:p>
            <a:endParaRPr lang="en-US" dirty="0"/>
          </a:p>
          <a:p>
            <a:r>
              <a:rPr lang="en-US" dirty="0"/>
              <a:t>A o1;	</a:t>
            </a:r>
            <a:endParaRPr lang="en-US" dirty="0" smtClean="0"/>
          </a:p>
          <a:p>
            <a:endParaRPr lang="en-US" dirty="0"/>
          </a:p>
          <a:p>
            <a:r>
              <a:rPr lang="en-US" b="1" dirty="0" smtClean="0"/>
              <a:t>// </a:t>
            </a:r>
            <a:r>
              <a:rPr lang="en-US" b="1" dirty="0"/>
              <a:t>We can not create object of class A as it is abstract class</a:t>
            </a:r>
          </a:p>
          <a:p>
            <a:endParaRPr lang="en-US" dirty="0" smtClean="0"/>
          </a:p>
          <a:p>
            <a:r>
              <a:rPr lang="en-US" dirty="0" smtClean="0"/>
              <a:t>A </a:t>
            </a:r>
            <a:r>
              <a:rPr lang="en-US" dirty="0"/>
              <a:t>*o2 = new B;	</a:t>
            </a:r>
            <a:endParaRPr lang="en-US" dirty="0" smtClean="0"/>
          </a:p>
          <a:p>
            <a:r>
              <a:rPr lang="en-US" dirty="0" smtClean="0"/>
              <a:t>B </a:t>
            </a:r>
            <a:r>
              <a:rPr lang="en-US" dirty="0"/>
              <a:t>o3; </a:t>
            </a:r>
            <a:endParaRPr lang="en-US" dirty="0" smtClean="0"/>
          </a:p>
          <a:p>
            <a:r>
              <a:rPr lang="en-US" dirty="0" smtClean="0"/>
              <a:t>B </a:t>
            </a:r>
            <a:r>
              <a:rPr lang="en-US" dirty="0"/>
              <a:t>*o4 = new B;	</a:t>
            </a:r>
            <a:endParaRPr lang="en-US" dirty="0" smtClean="0"/>
          </a:p>
          <a:p>
            <a:endParaRPr lang="en-US" dirty="0" smtClean="0"/>
          </a:p>
          <a:p>
            <a:r>
              <a:rPr lang="en-US" b="1" dirty="0" smtClean="0"/>
              <a:t>// </a:t>
            </a:r>
            <a:r>
              <a:rPr lang="en-US" b="1" dirty="0"/>
              <a:t>o2, o3, &amp; o4 can be created</a:t>
            </a:r>
            <a:endParaRPr lang="en-IN" b="1" dirty="0"/>
          </a:p>
        </p:txBody>
      </p:sp>
    </p:spTree>
    <p:extLst>
      <p:ext uri="{BB962C8B-B14F-4D97-AF65-F5344CB8AC3E}">
        <p14:creationId xmlns:p14="http://schemas.microsoft.com/office/powerpoint/2010/main" val="1486265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798" y="152400"/>
            <a:ext cx="4949753" cy="369332"/>
          </a:xfrm>
          <a:prstGeom prst="rect">
            <a:avLst/>
          </a:prstGeom>
          <a:noFill/>
        </p:spPr>
        <p:txBody>
          <a:bodyPr wrap="none" rtlCol="0">
            <a:spAutoFit/>
          </a:bodyPr>
          <a:lstStyle/>
          <a:p>
            <a:r>
              <a:rPr lang="en-IN" b="1" dirty="0" smtClean="0"/>
              <a:t>Example 2: </a:t>
            </a:r>
            <a:r>
              <a:rPr lang="en-IN" dirty="0" smtClean="0"/>
              <a:t>Abstract class in multi-level inheritance</a:t>
            </a:r>
            <a:endParaRPr lang="en-IN" dirty="0"/>
          </a:p>
        </p:txBody>
      </p:sp>
      <p:sp>
        <p:nvSpPr>
          <p:cNvPr id="5" name="Rectangle 4"/>
          <p:cNvSpPr/>
          <p:nvPr/>
        </p:nvSpPr>
        <p:spPr>
          <a:xfrm>
            <a:off x="203200" y="595491"/>
            <a:ext cx="11785600" cy="5632311"/>
          </a:xfrm>
          <a:prstGeom prst="rect">
            <a:avLst/>
          </a:prstGeom>
        </p:spPr>
        <p:txBody>
          <a:bodyPr wrap="square">
            <a:spAutoFit/>
          </a:bodyPr>
          <a:lstStyle/>
          <a:p>
            <a:r>
              <a:rPr lang="en-US" dirty="0"/>
              <a:t>class A</a:t>
            </a:r>
          </a:p>
          <a:p>
            <a:r>
              <a:rPr lang="en-US" dirty="0"/>
              <a:t>{</a:t>
            </a:r>
          </a:p>
          <a:p>
            <a:r>
              <a:rPr lang="en-US" dirty="0"/>
              <a:t>     public:</a:t>
            </a:r>
          </a:p>
          <a:p>
            <a:r>
              <a:rPr lang="en-US" dirty="0"/>
              <a:t>	virtual void f1() = 0;		//Pure virtual function </a:t>
            </a:r>
            <a:r>
              <a:rPr lang="en-US" i="1" dirty="0"/>
              <a:t>i.e.</a:t>
            </a:r>
            <a:r>
              <a:rPr lang="en-US" dirty="0"/>
              <a:t> A is abstract class</a:t>
            </a:r>
          </a:p>
          <a:p>
            <a:r>
              <a:rPr lang="en-US" dirty="0"/>
              <a:t>	virtual void f2() { cout&lt;&lt;“1”;}</a:t>
            </a:r>
          </a:p>
          <a:p>
            <a:r>
              <a:rPr lang="en-US" dirty="0"/>
              <a:t>};</a:t>
            </a:r>
          </a:p>
          <a:p>
            <a:r>
              <a:rPr lang="en-US" dirty="0"/>
              <a:t>class B : public A</a:t>
            </a:r>
          </a:p>
          <a:p>
            <a:r>
              <a:rPr lang="en-US" dirty="0"/>
              <a:t>{</a:t>
            </a:r>
          </a:p>
          <a:p>
            <a:r>
              <a:rPr lang="en-US" dirty="0"/>
              <a:t>      public:</a:t>
            </a:r>
          </a:p>
          <a:p>
            <a:r>
              <a:rPr lang="en-US" dirty="0"/>
              <a:t>	void </a:t>
            </a:r>
            <a:r>
              <a:rPr lang="en-US" dirty="0" smtClean="0"/>
              <a:t>f2() </a:t>
            </a:r>
            <a:r>
              <a:rPr lang="en-US" dirty="0"/>
              <a:t>{ cout&lt;&lt;“2”;}	</a:t>
            </a:r>
            <a:r>
              <a:rPr lang="en-US" sz="1600" dirty="0"/>
              <a:t>// Pure virtual </a:t>
            </a:r>
            <a:r>
              <a:rPr lang="en-US" sz="1600" dirty="0" smtClean="0"/>
              <a:t>function, f1() of </a:t>
            </a:r>
            <a:r>
              <a:rPr lang="en-US" sz="1600" dirty="0"/>
              <a:t>base </a:t>
            </a:r>
            <a:r>
              <a:rPr lang="en-US" sz="1600" dirty="0" smtClean="0"/>
              <a:t>class A </a:t>
            </a:r>
            <a:r>
              <a:rPr lang="en-US" sz="1600" dirty="0" smtClean="0"/>
              <a:t>is undefined </a:t>
            </a:r>
            <a:r>
              <a:rPr lang="en-US" sz="1600" dirty="0" smtClean="0"/>
              <a:t>in class </a:t>
            </a:r>
            <a:r>
              <a:rPr lang="en-US" sz="1600" dirty="0" smtClean="0"/>
              <a:t>B. So </a:t>
            </a:r>
            <a:r>
              <a:rPr lang="en-US" sz="1600" dirty="0" smtClean="0"/>
              <a:t>B is also an abstract class</a:t>
            </a:r>
            <a:endParaRPr lang="en-US" sz="1600" dirty="0"/>
          </a:p>
          <a:p>
            <a:r>
              <a:rPr lang="en-US" dirty="0" smtClean="0"/>
              <a:t>};</a:t>
            </a:r>
          </a:p>
          <a:p>
            <a:r>
              <a:rPr lang="en-US" dirty="0"/>
              <a:t>class </a:t>
            </a:r>
            <a:r>
              <a:rPr lang="en-US" dirty="0" smtClean="0"/>
              <a:t>C </a:t>
            </a:r>
            <a:r>
              <a:rPr lang="en-US" dirty="0"/>
              <a:t>: public </a:t>
            </a:r>
            <a:r>
              <a:rPr lang="en-US" dirty="0" smtClean="0"/>
              <a:t>B</a:t>
            </a:r>
            <a:endParaRPr lang="en-US" dirty="0"/>
          </a:p>
          <a:p>
            <a:r>
              <a:rPr lang="en-US" dirty="0"/>
              <a:t>{</a:t>
            </a:r>
          </a:p>
          <a:p>
            <a:r>
              <a:rPr lang="en-US" dirty="0"/>
              <a:t>      public:</a:t>
            </a:r>
          </a:p>
          <a:p>
            <a:r>
              <a:rPr lang="en-US" dirty="0"/>
              <a:t>	void f1() { cout</a:t>
            </a:r>
            <a:r>
              <a:rPr lang="en-US" dirty="0" smtClean="0"/>
              <a:t>&lt;&lt;“3”;}</a:t>
            </a:r>
            <a:r>
              <a:rPr lang="en-US" dirty="0"/>
              <a:t>	</a:t>
            </a:r>
            <a:r>
              <a:rPr lang="en-US" sz="1600" dirty="0"/>
              <a:t>// Pure virtual </a:t>
            </a:r>
            <a:r>
              <a:rPr lang="en-US" sz="1600" dirty="0" smtClean="0"/>
              <a:t>function, f1() </a:t>
            </a:r>
            <a:r>
              <a:rPr lang="en-US" sz="1600" dirty="0"/>
              <a:t>of base class is </a:t>
            </a:r>
            <a:r>
              <a:rPr lang="en-US" sz="1600" dirty="0" smtClean="0"/>
              <a:t>defined in </a:t>
            </a:r>
            <a:r>
              <a:rPr lang="en-US" sz="1600" dirty="0" smtClean="0"/>
              <a:t>child class, </a:t>
            </a:r>
            <a:r>
              <a:rPr lang="en-US" sz="1600" dirty="0" smtClean="0"/>
              <a:t>C. So </a:t>
            </a:r>
            <a:r>
              <a:rPr lang="en-US" sz="1600" dirty="0" smtClean="0"/>
              <a:t>C is non-abstract class</a:t>
            </a:r>
            <a:endParaRPr lang="en-US" sz="1600" dirty="0"/>
          </a:p>
          <a:p>
            <a:r>
              <a:rPr lang="en-US" dirty="0"/>
              <a:t>};</a:t>
            </a:r>
          </a:p>
          <a:p>
            <a:endParaRPr lang="en-US" dirty="0" smtClean="0"/>
          </a:p>
          <a:p>
            <a:r>
              <a:rPr lang="en-US" dirty="0" smtClean="0"/>
              <a:t>A o1; B o2; A *o3 = new B	</a:t>
            </a:r>
            <a:r>
              <a:rPr lang="en-US" b="1" dirty="0" smtClean="0"/>
              <a:t>// o1, o2, &amp; o3 cannot be created</a:t>
            </a:r>
            <a:endParaRPr lang="en-US" b="1" dirty="0"/>
          </a:p>
          <a:p>
            <a:endParaRPr lang="en-US" dirty="0" smtClean="0"/>
          </a:p>
          <a:p>
            <a:r>
              <a:rPr lang="en-US" dirty="0" smtClean="0"/>
              <a:t>A </a:t>
            </a:r>
            <a:r>
              <a:rPr lang="en-US" dirty="0" smtClean="0"/>
              <a:t>*o4 = new C; B *o5 = new C; C o6; C *o7 = new C; 	//</a:t>
            </a:r>
            <a:r>
              <a:rPr lang="en-US" dirty="0"/>
              <a:t> </a:t>
            </a:r>
            <a:r>
              <a:rPr lang="en-US" dirty="0" smtClean="0"/>
              <a:t>o4, o5, o6, </a:t>
            </a:r>
            <a:r>
              <a:rPr lang="en-US" dirty="0"/>
              <a:t>&amp; </a:t>
            </a:r>
            <a:r>
              <a:rPr lang="en-US" dirty="0" smtClean="0"/>
              <a:t>o7 can be created </a:t>
            </a:r>
            <a:endParaRPr lang="en-US" dirty="0"/>
          </a:p>
        </p:txBody>
      </p:sp>
    </p:spTree>
    <p:extLst>
      <p:ext uri="{BB962C8B-B14F-4D97-AF65-F5344CB8AC3E}">
        <p14:creationId xmlns:p14="http://schemas.microsoft.com/office/powerpoint/2010/main" val="905128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9200" y="248619"/>
            <a:ext cx="3566874" cy="369332"/>
          </a:xfrm>
          <a:prstGeom prst="rect">
            <a:avLst/>
          </a:prstGeom>
          <a:noFill/>
        </p:spPr>
        <p:txBody>
          <a:bodyPr wrap="none" rtlCol="0">
            <a:spAutoFit/>
          </a:bodyPr>
          <a:lstStyle/>
          <a:p>
            <a:r>
              <a:rPr lang="en-IN" b="1" dirty="0" smtClean="0"/>
              <a:t>Virtual Table and Dynamic Dispatch</a:t>
            </a:r>
            <a:endParaRPr lang="en-IN" b="1" dirty="0"/>
          </a:p>
        </p:txBody>
      </p:sp>
      <p:sp>
        <p:nvSpPr>
          <p:cNvPr id="5" name="Rectangle 4"/>
          <p:cNvSpPr/>
          <p:nvPr/>
        </p:nvSpPr>
        <p:spPr>
          <a:xfrm>
            <a:off x="406400" y="762001"/>
            <a:ext cx="11379200" cy="2308324"/>
          </a:xfrm>
          <a:prstGeom prst="rect">
            <a:avLst/>
          </a:prstGeom>
        </p:spPr>
        <p:txBody>
          <a:bodyPr wrap="square">
            <a:spAutoFit/>
          </a:bodyPr>
          <a:lstStyle/>
          <a:p>
            <a:pPr marL="342900" indent="-342900" algn="just">
              <a:buFont typeface="+mj-lt"/>
              <a:buAutoNum type="arabicPeriod"/>
            </a:pPr>
            <a:r>
              <a:rPr lang="en-US" dirty="0"/>
              <a:t>A virtual method table (</a:t>
            </a:r>
            <a:r>
              <a:rPr lang="en-US" dirty="0" smtClean="0"/>
              <a:t>VMT) </a:t>
            </a:r>
            <a:r>
              <a:rPr lang="en-US" dirty="0"/>
              <a:t>is a mechanism used in a programming language to support dynamic dispatch (or run-time method binding</a:t>
            </a:r>
            <a:r>
              <a:rPr lang="en-US" dirty="0" smtClean="0"/>
              <a:t>).</a:t>
            </a:r>
          </a:p>
          <a:p>
            <a:pPr marL="342900" indent="-342900" algn="just">
              <a:buFont typeface="+mj-lt"/>
              <a:buAutoNum type="arabicPeriod"/>
            </a:pPr>
            <a:endParaRPr lang="en-US" dirty="0" smtClean="0"/>
          </a:p>
          <a:p>
            <a:pPr marL="342900" indent="-342900" algn="just">
              <a:buFont typeface="+mj-lt"/>
              <a:buAutoNum type="arabicPeriod"/>
            </a:pPr>
            <a:r>
              <a:rPr lang="en-US" dirty="0" smtClean="0"/>
              <a:t>Dispatching (can be static or dynamic) </a:t>
            </a:r>
            <a:r>
              <a:rPr lang="en-US" dirty="0"/>
              <a:t>just refers to the action of finding the right function to </a:t>
            </a:r>
            <a:r>
              <a:rPr lang="en-US" dirty="0" smtClean="0"/>
              <a:t>call.</a:t>
            </a:r>
          </a:p>
          <a:p>
            <a:pPr marL="342900" indent="-342900" algn="just">
              <a:buFont typeface="+mj-lt"/>
              <a:buAutoNum type="arabicPeriod"/>
            </a:pPr>
            <a:endParaRPr lang="en-US" dirty="0" smtClean="0"/>
          </a:p>
          <a:p>
            <a:pPr marL="342900" indent="-342900" algn="just">
              <a:buFont typeface="+mj-lt"/>
              <a:buAutoNum type="arabicPeriod"/>
            </a:pPr>
            <a:r>
              <a:rPr lang="en-US" dirty="0"/>
              <a:t>When we define a method inside a class, the compiler remembers its definition and execute it every time a call to that method is encountered</a:t>
            </a:r>
            <a:endParaRPr lang="en-IN" dirty="0"/>
          </a:p>
          <a:p>
            <a:pPr marL="342900" indent="-342900" algn="just">
              <a:buFont typeface="+mj-lt"/>
              <a:buAutoNum type="arabicPeriod"/>
            </a:pPr>
            <a:endParaRPr lang="en-IN" dirty="0"/>
          </a:p>
        </p:txBody>
      </p:sp>
      <p:sp>
        <p:nvSpPr>
          <p:cNvPr id="9" name="Rectangle 8"/>
          <p:cNvSpPr/>
          <p:nvPr/>
        </p:nvSpPr>
        <p:spPr>
          <a:xfrm>
            <a:off x="770336" y="2985371"/>
            <a:ext cx="5892800" cy="1754326"/>
          </a:xfrm>
          <a:prstGeom prst="rect">
            <a:avLst/>
          </a:prstGeom>
        </p:spPr>
        <p:txBody>
          <a:bodyPr wrap="square">
            <a:spAutoFit/>
          </a:bodyPr>
          <a:lstStyle/>
          <a:p>
            <a:r>
              <a:rPr lang="en-US" dirty="0"/>
              <a:t>class A</a:t>
            </a:r>
          </a:p>
          <a:p>
            <a:r>
              <a:rPr lang="en-US" dirty="0"/>
              <a:t>{</a:t>
            </a:r>
          </a:p>
          <a:p>
            <a:r>
              <a:rPr lang="en-US" dirty="0"/>
              <a:t>     public:</a:t>
            </a:r>
          </a:p>
          <a:p>
            <a:r>
              <a:rPr lang="en-US" dirty="0"/>
              <a:t>	</a:t>
            </a:r>
            <a:r>
              <a:rPr lang="en-US" dirty="0" smtClean="0"/>
              <a:t>void </a:t>
            </a:r>
            <a:r>
              <a:rPr lang="en-US" dirty="0"/>
              <a:t>f1</a:t>
            </a:r>
            <a:r>
              <a:rPr lang="en-US" dirty="0" smtClean="0"/>
              <a:t>();</a:t>
            </a:r>
            <a:endParaRPr lang="en-US" dirty="0"/>
          </a:p>
          <a:p>
            <a:r>
              <a:rPr lang="en-US" dirty="0" smtClean="0"/>
              <a:t>};</a:t>
            </a:r>
          </a:p>
          <a:p>
            <a:r>
              <a:rPr lang="en-US" dirty="0" smtClean="0"/>
              <a:t>void A::f1() { cout&lt;&lt;“1”;}</a:t>
            </a:r>
            <a:endParaRPr lang="en-US" dirty="0"/>
          </a:p>
        </p:txBody>
      </p:sp>
      <p:sp>
        <p:nvSpPr>
          <p:cNvPr id="11" name="Rectangle 10"/>
          <p:cNvSpPr/>
          <p:nvPr/>
        </p:nvSpPr>
        <p:spPr>
          <a:xfrm>
            <a:off x="406400" y="5248712"/>
            <a:ext cx="11379200" cy="1200329"/>
          </a:xfrm>
          <a:prstGeom prst="rect">
            <a:avLst/>
          </a:prstGeom>
        </p:spPr>
        <p:txBody>
          <a:bodyPr wrap="square">
            <a:spAutoFit/>
          </a:bodyPr>
          <a:lstStyle/>
          <a:p>
            <a:pPr marL="342900" indent="-342900" algn="just">
              <a:buFont typeface="+mj-lt"/>
              <a:buAutoNum type="arabicPeriod" startAt="4"/>
            </a:pPr>
            <a:r>
              <a:rPr lang="en-US" dirty="0"/>
              <a:t>Here, the compiler will create a routine for </a:t>
            </a:r>
            <a:r>
              <a:rPr lang="en-US" dirty="0" smtClean="0"/>
              <a:t>f1() </a:t>
            </a:r>
            <a:r>
              <a:rPr lang="en-US" dirty="0"/>
              <a:t>and remember its address. This routine will be executed every time the compiler finds a call to </a:t>
            </a:r>
            <a:r>
              <a:rPr lang="en-US" dirty="0" smtClean="0"/>
              <a:t>f1() </a:t>
            </a:r>
            <a:r>
              <a:rPr lang="en-US" dirty="0"/>
              <a:t>on an instance of A. </a:t>
            </a:r>
            <a:r>
              <a:rPr lang="en-US" dirty="0" smtClean="0"/>
              <a:t>Here </a:t>
            </a:r>
            <a:r>
              <a:rPr lang="en-US" dirty="0"/>
              <a:t>only one routine exists per class method, and is shared by all instances of the class. This process is known as static dispatch or early binding: the compiler knows which routine to execute during compilation.</a:t>
            </a:r>
            <a:endParaRPr lang="en-IN" dirty="0"/>
          </a:p>
        </p:txBody>
      </p:sp>
    </p:spTree>
    <p:extLst>
      <p:ext uri="{BB962C8B-B14F-4D97-AF65-F5344CB8AC3E}">
        <p14:creationId xmlns:p14="http://schemas.microsoft.com/office/powerpoint/2010/main" val="2941432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76870"/>
            <a:ext cx="10871200" cy="646331"/>
          </a:xfrm>
          <a:prstGeom prst="rect">
            <a:avLst/>
          </a:prstGeom>
        </p:spPr>
        <p:txBody>
          <a:bodyPr wrap="square">
            <a:spAutoFit/>
          </a:bodyPr>
          <a:lstStyle/>
          <a:p>
            <a:pPr marL="342900" indent="-342900" algn="just">
              <a:buFont typeface="+mj-lt"/>
              <a:buAutoNum type="arabicPeriod" startAt="5"/>
            </a:pPr>
            <a:r>
              <a:rPr lang="en-US" dirty="0"/>
              <a:t>T</a:t>
            </a:r>
            <a:r>
              <a:rPr lang="en-US" dirty="0" smtClean="0"/>
              <a:t>here </a:t>
            </a:r>
            <a:r>
              <a:rPr lang="en-US" dirty="0"/>
              <a:t>are cases where it is not possible for the compiler to know which routine to execute at compile time. </a:t>
            </a:r>
            <a:r>
              <a:rPr lang="en-US" i="1" dirty="0"/>
              <a:t>e</a:t>
            </a:r>
            <a:r>
              <a:rPr lang="en-US" i="1" dirty="0" smtClean="0"/>
              <a:t>.g.</a:t>
            </a:r>
            <a:r>
              <a:rPr lang="en-US" dirty="0" smtClean="0"/>
              <a:t> virtual functions which can </a:t>
            </a:r>
            <a:r>
              <a:rPr lang="en-US" dirty="0"/>
              <a:t>be </a:t>
            </a:r>
            <a:r>
              <a:rPr lang="en-US" dirty="0" smtClean="0"/>
              <a:t>overridden </a:t>
            </a:r>
            <a:r>
              <a:rPr lang="en-US" dirty="0"/>
              <a:t>by </a:t>
            </a:r>
            <a:r>
              <a:rPr lang="en-US" dirty="0" smtClean="0"/>
              <a:t>subclasses and compiler needs to know which routine to execute</a:t>
            </a:r>
            <a:endParaRPr lang="en-IN" dirty="0"/>
          </a:p>
        </p:txBody>
      </p:sp>
      <p:grpSp>
        <p:nvGrpSpPr>
          <p:cNvPr id="11" name="Group 10"/>
          <p:cNvGrpSpPr/>
          <p:nvPr/>
        </p:nvGrpSpPr>
        <p:grpSpPr>
          <a:xfrm>
            <a:off x="1457195" y="1600200"/>
            <a:ext cx="10363200" cy="2667000"/>
            <a:chOff x="1143000" y="1524000"/>
            <a:chExt cx="7772400" cy="2667000"/>
          </a:xfrm>
        </p:grpSpPr>
        <p:sp>
          <p:nvSpPr>
            <p:cNvPr id="5" name="Rectangle 4"/>
            <p:cNvSpPr/>
            <p:nvPr/>
          </p:nvSpPr>
          <p:spPr>
            <a:xfrm>
              <a:off x="1143000" y="1524000"/>
              <a:ext cx="2895600" cy="2308324"/>
            </a:xfrm>
            <a:prstGeom prst="rect">
              <a:avLst/>
            </a:prstGeom>
          </p:spPr>
          <p:txBody>
            <a:bodyPr wrap="square">
              <a:spAutoFit/>
            </a:bodyPr>
            <a:lstStyle/>
            <a:p>
              <a:r>
                <a:rPr lang="en-US" dirty="0"/>
                <a:t>class A</a:t>
              </a:r>
            </a:p>
            <a:p>
              <a:r>
                <a:rPr lang="en-US" dirty="0"/>
                <a:t>{</a:t>
              </a:r>
            </a:p>
            <a:p>
              <a:r>
                <a:rPr lang="en-US" dirty="0"/>
                <a:t>     public:</a:t>
              </a:r>
            </a:p>
            <a:p>
              <a:r>
                <a:rPr lang="en-US" dirty="0"/>
                <a:t>	</a:t>
              </a:r>
              <a:r>
                <a:rPr lang="en-US" dirty="0" smtClean="0"/>
                <a:t>virtual void </a:t>
              </a:r>
              <a:r>
                <a:rPr lang="en-US" dirty="0"/>
                <a:t>f1</a:t>
              </a:r>
              <a:r>
                <a:rPr lang="en-US" dirty="0" smtClean="0"/>
                <a:t>();</a:t>
              </a:r>
            </a:p>
            <a:p>
              <a:r>
                <a:rPr lang="en-US" dirty="0"/>
                <a:t>	</a:t>
              </a:r>
              <a:r>
                <a:rPr lang="en-US" dirty="0" smtClean="0"/>
                <a:t>virtual void f2();</a:t>
              </a:r>
              <a:endParaRPr lang="en-US" dirty="0"/>
            </a:p>
            <a:p>
              <a:r>
                <a:rPr lang="en-US" dirty="0" smtClean="0"/>
                <a:t>};</a:t>
              </a:r>
            </a:p>
            <a:p>
              <a:r>
                <a:rPr lang="en-US" dirty="0" smtClean="0"/>
                <a:t>void A::f1() { cout&lt;&lt;“1”;}</a:t>
              </a:r>
            </a:p>
            <a:p>
              <a:r>
                <a:rPr lang="en-US" dirty="0"/>
                <a:t>void A::</a:t>
              </a:r>
              <a:r>
                <a:rPr lang="en-US" dirty="0" smtClean="0"/>
                <a:t>f2() </a:t>
              </a:r>
              <a:r>
                <a:rPr lang="en-US" dirty="0"/>
                <a:t>{ cout</a:t>
              </a:r>
              <a:r>
                <a:rPr lang="en-US" dirty="0" smtClean="0"/>
                <a:t>&lt;&lt;“2”;}</a:t>
              </a:r>
              <a:endParaRPr lang="en-US" dirty="0"/>
            </a:p>
          </p:txBody>
        </p:sp>
        <p:sp>
          <p:nvSpPr>
            <p:cNvPr id="6" name="Rectangle 5"/>
            <p:cNvSpPr/>
            <p:nvPr/>
          </p:nvSpPr>
          <p:spPr>
            <a:xfrm>
              <a:off x="4953000" y="1550096"/>
              <a:ext cx="3962400" cy="1754326"/>
            </a:xfrm>
            <a:prstGeom prst="rect">
              <a:avLst/>
            </a:prstGeom>
          </p:spPr>
          <p:txBody>
            <a:bodyPr wrap="square">
              <a:spAutoFit/>
            </a:bodyPr>
            <a:lstStyle/>
            <a:p>
              <a:r>
                <a:rPr lang="en-US" dirty="0"/>
                <a:t>class </a:t>
              </a:r>
              <a:r>
                <a:rPr lang="en-US" dirty="0" smtClean="0"/>
                <a:t>B : public A</a:t>
              </a:r>
              <a:endParaRPr lang="en-US" dirty="0"/>
            </a:p>
            <a:p>
              <a:r>
                <a:rPr lang="en-US" dirty="0"/>
                <a:t>{</a:t>
              </a:r>
            </a:p>
            <a:p>
              <a:r>
                <a:rPr lang="en-US" dirty="0"/>
                <a:t>     public:</a:t>
              </a:r>
            </a:p>
            <a:p>
              <a:r>
                <a:rPr lang="en-US" dirty="0"/>
                <a:t>	</a:t>
              </a:r>
              <a:r>
                <a:rPr lang="en-US" dirty="0" smtClean="0"/>
                <a:t>void </a:t>
              </a:r>
              <a:r>
                <a:rPr lang="en-US" dirty="0"/>
                <a:t>f1</a:t>
              </a:r>
              <a:r>
                <a:rPr lang="en-US" dirty="0" smtClean="0"/>
                <a:t>();  // f1() is overridden</a:t>
              </a:r>
              <a:endParaRPr lang="en-US" dirty="0"/>
            </a:p>
            <a:p>
              <a:r>
                <a:rPr lang="en-US" dirty="0" smtClean="0"/>
                <a:t>};</a:t>
              </a:r>
            </a:p>
            <a:p>
              <a:r>
                <a:rPr lang="en-US" dirty="0" smtClean="0"/>
                <a:t>void B::f1() { cout&lt;&lt;“3”;}</a:t>
              </a:r>
              <a:endParaRPr lang="en-US" dirty="0"/>
            </a:p>
          </p:txBody>
        </p:sp>
        <p:sp>
          <p:nvSpPr>
            <p:cNvPr id="7" name="Rectangle 6"/>
            <p:cNvSpPr/>
            <p:nvPr/>
          </p:nvSpPr>
          <p:spPr>
            <a:xfrm>
              <a:off x="1143000" y="3821668"/>
              <a:ext cx="6705600" cy="369332"/>
            </a:xfrm>
            <a:prstGeom prst="rect">
              <a:avLst/>
            </a:prstGeom>
          </p:spPr>
          <p:txBody>
            <a:bodyPr wrap="square">
              <a:spAutoFit/>
            </a:bodyPr>
            <a:lstStyle/>
            <a:p>
              <a:pPr algn="just"/>
              <a:r>
                <a:rPr lang="en-IN" dirty="0"/>
                <a:t>L</a:t>
              </a:r>
              <a:r>
                <a:rPr lang="en-IN" dirty="0" smtClean="0"/>
                <a:t>ets call the function f1() as follows:       A *o1 = new B;	o1 </a:t>
              </a:r>
              <a:r>
                <a:rPr lang="en-IN" dirty="0" smtClean="0">
                  <a:sym typeface="Wingdings" pitchFamily="2" charset="2"/>
                </a:rPr>
                <a:t> f1();</a:t>
              </a:r>
              <a:endParaRPr lang="en-IN" dirty="0"/>
            </a:p>
          </p:txBody>
        </p:sp>
      </p:grpSp>
      <p:sp>
        <p:nvSpPr>
          <p:cNvPr id="8" name="Rectangle 7"/>
          <p:cNvSpPr/>
          <p:nvPr/>
        </p:nvSpPr>
        <p:spPr>
          <a:xfrm>
            <a:off x="711200" y="4430260"/>
            <a:ext cx="10871200" cy="2031325"/>
          </a:xfrm>
          <a:prstGeom prst="rect">
            <a:avLst/>
          </a:prstGeom>
        </p:spPr>
        <p:txBody>
          <a:bodyPr wrap="square">
            <a:spAutoFit/>
          </a:bodyPr>
          <a:lstStyle/>
          <a:p>
            <a:pPr marL="342900" indent="-342900" algn="just">
              <a:buFont typeface="+mj-lt"/>
              <a:buAutoNum type="arabicPeriod" startAt="6"/>
            </a:pPr>
            <a:r>
              <a:rPr lang="en-US" dirty="0"/>
              <a:t>If we use static </a:t>
            </a:r>
            <a:r>
              <a:rPr lang="en-US" dirty="0" smtClean="0"/>
              <a:t>dispatch, the </a:t>
            </a:r>
            <a:r>
              <a:rPr lang="en-US" dirty="0"/>
              <a:t>call </a:t>
            </a:r>
            <a:r>
              <a:rPr lang="en-US" dirty="0" smtClean="0"/>
              <a:t>o1-&gt;f1() </a:t>
            </a:r>
            <a:r>
              <a:rPr lang="en-US" dirty="0"/>
              <a:t>would execute </a:t>
            </a:r>
            <a:r>
              <a:rPr lang="en-US" dirty="0" smtClean="0"/>
              <a:t>A::f1(), </a:t>
            </a:r>
            <a:r>
              <a:rPr lang="en-US" dirty="0"/>
              <a:t>since (from the point of view of the compiler) </a:t>
            </a:r>
            <a:r>
              <a:rPr lang="en-US" dirty="0" smtClean="0"/>
              <a:t>o1 </a:t>
            </a:r>
            <a:r>
              <a:rPr lang="en-US" dirty="0"/>
              <a:t>points to an object of type </a:t>
            </a:r>
            <a:r>
              <a:rPr lang="en-US" dirty="0" smtClean="0"/>
              <a:t>A. </a:t>
            </a:r>
            <a:r>
              <a:rPr lang="en-US" dirty="0"/>
              <a:t>This would be </a:t>
            </a:r>
            <a:r>
              <a:rPr lang="en-US" dirty="0" smtClean="0"/>
              <a:t>wrong</a:t>
            </a:r>
            <a:r>
              <a:rPr lang="en-US" dirty="0"/>
              <a:t>, off course, because </a:t>
            </a:r>
            <a:r>
              <a:rPr lang="en-US" dirty="0" smtClean="0"/>
              <a:t>o1 </a:t>
            </a:r>
            <a:r>
              <a:rPr lang="en-US" dirty="0"/>
              <a:t>actually points to an object of type </a:t>
            </a:r>
            <a:r>
              <a:rPr lang="en-US" dirty="0" smtClean="0"/>
              <a:t>B </a:t>
            </a:r>
            <a:r>
              <a:rPr lang="en-US" dirty="0"/>
              <a:t>and </a:t>
            </a:r>
            <a:r>
              <a:rPr lang="en-US" dirty="0" smtClean="0"/>
              <a:t>B::f1() </a:t>
            </a:r>
            <a:r>
              <a:rPr lang="en-US" dirty="0"/>
              <a:t>should be called instead</a:t>
            </a:r>
            <a:r>
              <a:rPr lang="en-US" dirty="0" smtClean="0"/>
              <a:t>.</a:t>
            </a:r>
          </a:p>
          <a:p>
            <a:pPr marL="342900" indent="-342900" algn="just">
              <a:buFont typeface="+mj-lt"/>
              <a:buAutoNum type="arabicPeriod" startAt="6"/>
            </a:pPr>
            <a:endParaRPr lang="en-US" dirty="0" smtClean="0"/>
          </a:p>
          <a:p>
            <a:pPr marL="342900" indent="-342900" algn="just">
              <a:buFont typeface="+mj-lt"/>
              <a:buAutoNum type="arabicPeriod" startAt="6"/>
            </a:pPr>
            <a:r>
              <a:rPr lang="en-US" dirty="0"/>
              <a:t>As virtual functions can be redefined in subclasses, calls via pointers (or references) to a base type can not be dispatched at compile time. The compiler has to find the right function definition (</a:t>
            </a:r>
            <a:r>
              <a:rPr lang="en-US" i="1" dirty="0"/>
              <a:t>i.e.</a:t>
            </a:r>
            <a:r>
              <a:rPr lang="en-US" dirty="0"/>
              <a:t> the most specific one) at runtime. This process is called dynamic dispatch or late method binding</a:t>
            </a:r>
            <a:r>
              <a:rPr lang="en-US" dirty="0" smtClean="0"/>
              <a:t>.</a:t>
            </a:r>
            <a:endParaRPr lang="en-IN" dirty="0"/>
          </a:p>
        </p:txBody>
      </p:sp>
      <p:sp>
        <p:nvSpPr>
          <p:cNvPr id="12" name="TextBox 11"/>
          <p:cNvSpPr txBox="1"/>
          <p:nvPr/>
        </p:nvSpPr>
        <p:spPr>
          <a:xfrm>
            <a:off x="3759201" y="248619"/>
            <a:ext cx="4282391" cy="369332"/>
          </a:xfrm>
          <a:prstGeom prst="rect">
            <a:avLst/>
          </a:prstGeom>
          <a:noFill/>
        </p:spPr>
        <p:txBody>
          <a:bodyPr wrap="none" rtlCol="0">
            <a:spAutoFit/>
          </a:bodyPr>
          <a:lstStyle/>
          <a:p>
            <a:r>
              <a:rPr lang="en-IN" b="1" dirty="0" smtClean="0"/>
              <a:t>Virtual Table and Dynamic Dispatch contd..</a:t>
            </a:r>
            <a:endParaRPr lang="en-IN" b="1" dirty="0"/>
          </a:p>
        </p:txBody>
      </p:sp>
    </p:spTree>
    <p:extLst>
      <p:ext uri="{BB962C8B-B14F-4D97-AF65-F5344CB8AC3E}">
        <p14:creationId xmlns:p14="http://schemas.microsoft.com/office/powerpoint/2010/main" val="2905576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84074"/>
            <a:ext cx="10871200" cy="1477328"/>
          </a:xfrm>
          <a:prstGeom prst="rect">
            <a:avLst/>
          </a:prstGeom>
        </p:spPr>
        <p:txBody>
          <a:bodyPr wrap="square">
            <a:spAutoFit/>
          </a:bodyPr>
          <a:lstStyle/>
          <a:p>
            <a:pPr marL="342900" indent="-342900" algn="just">
              <a:buFont typeface="+mj-lt"/>
              <a:buAutoNum type="arabicPeriod" startAt="8"/>
            </a:pPr>
            <a:r>
              <a:rPr lang="en-US" dirty="0"/>
              <a:t>For every class that contains virtual functions, the compiler constructs a virtual table, </a:t>
            </a:r>
            <a:r>
              <a:rPr lang="en-US" i="1" dirty="0" smtClean="0"/>
              <a:t>i.e.</a:t>
            </a:r>
            <a:r>
              <a:rPr lang="en-US" dirty="0" smtClean="0"/>
              <a:t> </a:t>
            </a:r>
            <a:r>
              <a:rPr lang="en-US" dirty="0"/>
              <a:t>vtable. The vtable contains an entry for each virtual function accessible by the class and stores a pointer to its definition. Only the most specific function definition callable by the class is stored in the vtable. Entries in the vtable can point to either functions declared in the class itself (</a:t>
            </a:r>
            <a:r>
              <a:rPr lang="en-US" i="1" dirty="0"/>
              <a:t>e.g.</a:t>
            </a:r>
            <a:r>
              <a:rPr lang="en-US" dirty="0"/>
              <a:t> </a:t>
            </a:r>
            <a:r>
              <a:rPr lang="en-US" dirty="0" smtClean="0"/>
              <a:t>B::f1()), </a:t>
            </a:r>
            <a:r>
              <a:rPr lang="en-US" dirty="0"/>
              <a:t>or virtual functions inherited from a base class (</a:t>
            </a:r>
            <a:r>
              <a:rPr lang="en-US" i="1" dirty="0"/>
              <a:t>e.g.</a:t>
            </a:r>
            <a:r>
              <a:rPr lang="en-US" dirty="0"/>
              <a:t> </a:t>
            </a:r>
            <a:r>
              <a:rPr lang="en-US" dirty="0" smtClean="0"/>
              <a:t>B::f2()).</a:t>
            </a:r>
            <a:endParaRPr lang="en-IN" dirty="0"/>
          </a:p>
        </p:txBody>
      </p:sp>
      <p:pic>
        <p:nvPicPr>
          <p:cNvPr id="3075"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104" y="2512922"/>
            <a:ext cx="10608000" cy="1754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914400" y="4619429"/>
            <a:ext cx="10718800" cy="2031325"/>
          </a:xfrm>
          <a:prstGeom prst="rect">
            <a:avLst/>
          </a:prstGeom>
        </p:spPr>
        <p:txBody>
          <a:bodyPr wrap="square">
            <a:spAutoFit/>
          </a:bodyPr>
          <a:lstStyle/>
          <a:p>
            <a:pPr marL="342900" indent="-342900" algn="just">
              <a:buFont typeface="+mj-lt"/>
              <a:buAutoNum type="arabicPeriod" startAt="9"/>
            </a:pPr>
            <a:r>
              <a:rPr lang="en-US" dirty="0"/>
              <a:t>vtables exist at the class level, </a:t>
            </a:r>
            <a:r>
              <a:rPr lang="en-US" dirty="0" smtClean="0"/>
              <a:t>i.e. </a:t>
            </a:r>
            <a:r>
              <a:rPr lang="en-US" dirty="0"/>
              <a:t>there exists a single vtable per class, and is shared by all instances</a:t>
            </a:r>
            <a:r>
              <a:rPr lang="en-US" dirty="0" smtClean="0"/>
              <a:t>.</a:t>
            </a:r>
          </a:p>
          <a:p>
            <a:pPr marL="342900" indent="-342900" algn="just">
              <a:buFont typeface="+mj-lt"/>
              <a:buAutoNum type="arabicPeriod" startAt="9"/>
            </a:pPr>
            <a:endParaRPr lang="en-US" dirty="0" smtClean="0"/>
          </a:p>
          <a:p>
            <a:pPr marL="342900" indent="-342900" algn="just">
              <a:buFont typeface="+mj-lt"/>
              <a:buAutoNum type="arabicPeriod" startAt="9"/>
            </a:pPr>
            <a:r>
              <a:rPr lang="en-US" dirty="0" smtClean="0"/>
              <a:t>Every </a:t>
            </a:r>
            <a:r>
              <a:rPr lang="en-US" dirty="0"/>
              <a:t>time the compiler creates a </a:t>
            </a:r>
            <a:r>
              <a:rPr lang="en-US" i="1" dirty="0"/>
              <a:t>vtable</a:t>
            </a:r>
            <a:r>
              <a:rPr lang="en-US" dirty="0"/>
              <a:t> for a class, it adds an extra argument to it: a pointer to the corresponding virtual table, called the </a:t>
            </a:r>
            <a:r>
              <a:rPr lang="en-US" i="1" dirty="0"/>
              <a:t>vpointer</a:t>
            </a:r>
            <a:r>
              <a:rPr lang="en-US" dirty="0" smtClean="0"/>
              <a:t>.</a:t>
            </a:r>
          </a:p>
          <a:p>
            <a:pPr marL="342900" indent="-342900" algn="just">
              <a:buFont typeface="+mj-lt"/>
              <a:buAutoNum type="arabicPeriod" startAt="9"/>
            </a:pPr>
            <a:endParaRPr lang="en-US" dirty="0" smtClean="0"/>
          </a:p>
          <a:p>
            <a:pPr marL="342900" indent="-342900" algn="just">
              <a:buFont typeface="+mj-lt"/>
              <a:buAutoNum type="arabicPeriod" startAt="9"/>
            </a:pPr>
            <a:r>
              <a:rPr lang="en-US" dirty="0"/>
              <a:t>vpointer is just another class member added by the compiler and increases the size of every object that has a vtable by </a:t>
            </a:r>
            <a:r>
              <a:rPr lang="en-US" dirty="0"/>
              <a:t>sizeof(vpointer)</a:t>
            </a:r>
            <a:endParaRPr lang="en-IN" dirty="0"/>
          </a:p>
        </p:txBody>
      </p:sp>
      <p:sp>
        <p:nvSpPr>
          <p:cNvPr id="20" name="TextBox 19"/>
          <p:cNvSpPr txBox="1"/>
          <p:nvPr/>
        </p:nvSpPr>
        <p:spPr>
          <a:xfrm>
            <a:off x="3759201" y="248619"/>
            <a:ext cx="4282391" cy="369332"/>
          </a:xfrm>
          <a:prstGeom prst="rect">
            <a:avLst/>
          </a:prstGeom>
          <a:noFill/>
        </p:spPr>
        <p:txBody>
          <a:bodyPr wrap="none" rtlCol="0">
            <a:spAutoFit/>
          </a:bodyPr>
          <a:lstStyle/>
          <a:p>
            <a:r>
              <a:rPr lang="en-IN" b="1" dirty="0" smtClean="0"/>
              <a:t>Virtual Table and Dynamic Dispatch contd..</a:t>
            </a:r>
            <a:endParaRPr lang="en-IN" b="1" dirty="0"/>
          </a:p>
        </p:txBody>
      </p:sp>
    </p:spTree>
    <p:extLst>
      <p:ext uri="{BB962C8B-B14F-4D97-AF65-F5344CB8AC3E}">
        <p14:creationId xmlns:p14="http://schemas.microsoft.com/office/powerpoint/2010/main" val="652755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5600" y="749920"/>
            <a:ext cx="10032000" cy="2983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14400" y="3886201"/>
            <a:ext cx="10668000" cy="923330"/>
          </a:xfrm>
          <a:prstGeom prst="rect">
            <a:avLst/>
          </a:prstGeom>
        </p:spPr>
        <p:txBody>
          <a:bodyPr wrap="square">
            <a:spAutoFit/>
          </a:bodyPr>
          <a:lstStyle/>
          <a:p>
            <a:pPr marL="342900" indent="-342900" algn="just">
              <a:buFont typeface="+mj-lt"/>
              <a:buAutoNum type="arabicPeriod" startAt="12"/>
            </a:pPr>
            <a:r>
              <a:rPr lang="en-US" dirty="0" smtClean="0"/>
              <a:t>When </a:t>
            </a:r>
            <a:r>
              <a:rPr lang="en-US" dirty="0"/>
              <a:t>a call to a virtual function on an object is performed, the </a:t>
            </a:r>
            <a:r>
              <a:rPr lang="en-US" i="1" dirty="0"/>
              <a:t>vpointer</a:t>
            </a:r>
            <a:r>
              <a:rPr lang="en-US" dirty="0"/>
              <a:t> of the object is used to find the corresponding </a:t>
            </a:r>
            <a:r>
              <a:rPr lang="en-US" i="1" dirty="0"/>
              <a:t>vtable</a:t>
            </a:r>
            <a:r>
              <a:rPr lang="en-US" dirty="0"/>
              <a:t> of the class. </a:t>
            </a:r>
            <a:r>
              <a:rPr lang="en-US" dirty="0" smtClean="0"/>
              <a:t>The </a:t>
            </a:r>
            <a:r>
              <a:rPr lang="en-US" dirty="0"/>
              <a:t>function name is used as index to the </a:t>
            </a:r>
            <a:r>
              <a:rPr lang="en-US" i="1" dirty="0"/>
              <a:t>vtable</a:t>
            </a:r>
            <a:r>
              <a:rPr lang="en-US" dirty="0"/>
              <a:t> to find the correct (most specific) routine to be executed.</a:t>
            </a:r>
            <a:endParaRPr lang="en-IN" dirty="0"/>
          </a:p>
        </p:txBody>
      </p:sp>
      <p:sp>
        <p:nvSpPr>
          <p:cNvPr id="6" name="TextBox 5"/>
          <p:cNvSpPr txBox="1"/>
          <p:nvPr/>
        </p:nvSpPr>
        <p:spPr>
          <a:xfrm>
            <a:off x="3759201" y="248619"/>
            <a:ext cx="4282391" cy="369332"/>
          </a:xfrm>
          <a:prstGeom prst="rect">
            <a:avLst/>
          </a:prstGeom>
          <a:noFill/>
        </p:spPr>
        <p:txBody>
          <a:bodyPr wrap="none" rtlCol="0">
            <a:spAutoFit/>
          </a:bodyPr>
          <a:lstStyle/>
          <a:p>
            <a:r>
              <a:rPr lang="en-IN" b="1" dirty="0" smtClean="0"/>
              <a:t>Virtual Table and Dynamic Dispatch contd..</a:t>
            </a:r>
            <a:endParaRPr lang="en-IN" b="1" dirty="0"/>
          </a:p>
        </p:txBody>
      </p:sp>
    </p:spTree>
    <p:extLst>
      <p:ext uri="{BB962C8B-B14F-4D97-AF65-F5344CB8AC3E}">
        <p14:creationId xmlns:p14="http://schemas.microsoft.com/office/powerpoint/2010/main" val="2444381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95698" y="228600"/>
            <a:ext cx="4002827" cy="369332"/>
          </a:xfrm>
          <a:prstGeom prst="rect">
            <a:avLst/>
          </a:prstGeom>
        </p:spPr>
        <p:txBody>
          <a:bodyPr wrap="none">
            <a:spAutoFit/>
          </a:bodyPr>
          <a:lstStyle/>
          <a:p>
            <a:r>
              <a:rPr lang="en-IN" b="1" dirty="0" smtClean="0"/>
              <a:t>RTTI (Run-time type Information) in C++</a:t>
            </a:r>
            <a:endParaRPr lang="en-IN" dirty="0"/>
          </a:p>
        </p:txBody>
      </p:sp>
      <p:sp>
        <p:nvSpPr>
          <p:cNvPr id="5" name="Rectangle 4"/>
          <p:cNvSpPr/>
          <p:nvPr/>
        </p:nvSpPr>
        <p:spPr>
          <a:xfrm>
            <a:off x="711199" y="1291948"/>
            <a:ext cx="11230591" cy="2954655"/>
          </a:xfrm>
          <a:prstGeom prst="rect">
            <a:avLst/>
          </a:prstGeom>
        </p:spPr>
        <p:txBody>
          <a:bodyPr wrap="square">
            <a:spAutoFit/>
          </a:bodyPr>
          <a:lstStyle/>
          <a:p>
            <a:pPr marL="342900" indent="-342900" algn="just">
              <a:spcAft>
                <a:spcPts val="1200"/>
              </a:spcAft>
              <a:buFont typeface="+mj-lt"/>
              <a:buAutoNum type="arabicPeriod"/>
            </a:pPr>
            <a:r>
              <a:rPr lang="en-IN" dirty="0" smtClean="0"/>
              <a:t>It provides information about an object’s data type at runtime</a:t>
            </a:r>
          </a:p>
          <a:p>
            <a:pPr marL="342900" indent="-342900" algn="just">
              <a:spcAft>
                <a:spcPts val="1200"/>
              </a:spcAft>
              <a:buFont typeface="+mj-lt"/>
              <a:buAutoNum type="arabicPeriod"/>
            </a:pPr>
            <a:r>
              <a:rPr lang="en-IN" dirty="0" smtClean="0"/>
              <a:t>It is available only for the classes which have at least one virtual function</a:t>
            </a:r>
          </a:p>
          <a:p>
            <a:pPr marL="342900" indent="-342900" algn="just">
              <a:spcAft>
                <a:spcPts val="1200"/>
              </a:spcAft>
              <a:buFont typeface="+mj-lt"/>
              <a:buAutoNum type="arabicPeriod"/>
            </a:pPr>
            <a:r>
              <a:rPr lang="en-IN" dirty="0" smtClean="0"/>
              <a:t>It allows the type of an object to be determined during program execution</a:t>
            </a:r>
          </a:p>
          <a:p>
            <a:pPr marL="342900" indent="-342900" algn="just">
              <a:spcAft>
                <a:spcPts val="1200"/>
              </a:spcAft>
              <a:buFont typeface="+mj-lt"/>
              <a:buAutoNum type="arabicPeriod"/>
            </a:pPr>
            <a:r>
              <a:rPr lang="en-US" dirty="0" smtClean="0"/>
              <a:t>The RTTI is provided using two operators: </a:t>
            </a:r>
          </a:p>
          <a:p>
            <a:pPr algn="just">
              <a:spcAft>
                <a:spcPts val="1200"/>
              </a:spcAft>
            </a:pPr>
            <a:endParaRPr lang="en-IN" b="1" dirty="0" smtClean="0"/>
          </a:p>
          <a:p>
            <a:pPr marL="360000" algn="just">
              <a:spcAft>
                <a:spcPts val="1200"/>
              </a:spcAft>
            </a:pPr>
            <a:r>
              <a:rPr lang="en-IN" b="1" dirty="0" smtClean="0"/>
              <a:t>t</a:t>
            </a:r>
            <a:r>
              <a:rPr lang="en-IN" b="1" dirty="0" smtClean="0"/>
              <a:t>ypeid</a:t>
            </a:r>
            <a:r>
              <a:rPr lang="en-IN" dirty="0" smtClean="0"/>
              <a:t> </a:t>
            </a:r>
            <a:r>
              <a:rPr lang="en-IN" dirty="0" smtClean="0">
                <a:sym typeface="Wingdings" pitchFamily="2" charset="2"/>
              </a:rPr>
              <a:t></a:t>
            </a:r>
            <a:r>
              <a:rPr lang="en-IN" dirty="0" smtClean="0"/>
              <a:t>  it returns the actual type of the object referred to by a </a:t>
            </a:r>
            <a:r>
              <a:rPr lang="en-IN" dirty="0" smtClean="0"/>
              <a:t>pointer/reference</a:t>
            </a:r>
            <a:endParaRPr lang="en-IN" dirty="0" smtClean="0"/>
          </a:p>
          <a:p>
            <a:pPr marL="360000" algn="just">
              <a:spcAft>
                <a:spcPts val="1200"/>
              </a:spcAft>
            </a:pPr>
            <a:r>
              <a:rPr lang="en-IN" b="1" dirty="0" smtClean="0"/>
              <a:t>dynamic_cast</a:t>
            </a:r>
            <a:r>
              <a:rPr lang="en-IN" dirty="0" smtClean="0"/>
              <a:t> </a:t>
            </a:r>
            <a:r>
              <a:rPr lang="en-IN" dirty="0" smtClean="0">
                <a:sym typeface="Wingdings" pitchFamily="2" charset="2"/>
              </a:rPr>
              <a:t> </a:t>
            </a:r>
            <a:r>
              <a:rPr lang="en-IN" dirty="0" smtClean="0">
                <a:sym typeface="Wingdings" pitchFamily="2" charset="2"/>
              </a:rPr>
              <a:t>    </a:t>
            </a:r>
            <a:r>
              <a:rPr lang="en-IN" dirty="0" smtClean="0"/>
              <a:t>it </a:t>
            </a:r>
            <a:r>
              <a:rPr lang="en-IN" dirty="0" smtClean="0"/>
              <a:t>converts from a pointer/reference to a base type to </a:t>
            </a:r>
            <a:r>
              <a:rPr lang="en-IN" dirty="0" smtClean="0"/>
              <a:t>a pointer</a:t>
            </a:r>
            <a:r>
              <a:rPr lang="en-IN" dirty="0" smtClean="0"/>
              <a:t>/ reference to a derived type</a:t>
            </a:r>
            <a:endParaRPr lang="en-IN" dirty="0"/>
          </a:p>
        </p:txBody>
      </p:sp>
    </p:spTree>
    <p:extLst>
      <p:ext uri="{BB962C8B-B14F-4D97-AF65-F5344CB8AC3E}">
        <p14:creationId xmlns:p14="http://schemas.microsoft.com/office/powerpoint/2010/main" val="1513184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21762</TotalTime>
  <Words>858</Words>
  <Application>Microsoft Office PowerPoint</Application>
  <PresentationFormat>Custom</PresentationFormat>
  <Paragraphs>144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Vikram 1506p</dc:creator>
  <cp:lastModifiedBy>Windows User</cp:lastModifiedBy>
  <cp:revision>1319</cp:revision>
  <dcterms:created xsi:type="dcterms:W3CDTF">2020-07-07T14:42:59Z</dcterms:created>
  <dcterms:modified xsi:type="dcterms:W3CDTF">2021-03-03T02:23:57Z</dcterms:modified>
</cp:coreProperties>
</file>