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92" r:id="rId3"/>
    <p:sldId id="293" r:id="rId4"/>
    <p:sldId id="269" r:id="rId5"/>
    <p:sldId id="271" r:id="rId6"/>
    <p:sldId id="274" r:id="rId7"/>
    <p:sldId id="275" r:id="rId8"/>
    <p:sldId id="295" r:id="rId9"/>
    <p:sldId id="276" r:id="rId10"/>
    <p:sldId id="277" r:id="rId11"/>
    <p:sldId id="282" r:id="rId12"/>
    <p:sldId id="290" r:id="rId13"/>
    <p:sldId id="291" r:id="rId14"/>
    <p:sldId id="284" r:id="rId15"/>
    <p:sldId id="285" r:id="rId16"/>
    <p:sldId id="278" r:id="rId17"/>
    <p:sldId id="281" r:id="rId18"/>
    <p:sldId id="286" r:id="rId19"/>
    <p:sldId id="287" r:id="rId20"/>
    <p:sldId id="296" r:id="rId21"/>
    <p:sldId id="297" r:id="rId22"/>
    <p:sldId id="300" r:id="rId23"/>
    <p:sldId id="298" r:id="rId24"/>
    <p:sldId id="299" r:id="rId25"/>
    <p:sldId id="288" r:id="rId26"/>
    <p:sldId id="289"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7" autoAdjust="0"/>
    <p:restoredTop sz="94590" autoAdjust="0"/>
  </p:normalViewPr>
  <p:slideViewPr>
    <p:cSldViewPr snapToGrid="0">
      <p:cViewPr>
        <p:scale>
          <a:sx n="73" d="100"/>
          <a:sy n="73" d="100"/>
        </p:scale>
        <p:origin x="-24" y="18"/>
      </p:cViewPr>
      <p:guideLst>
        <p:guide orient="horz" pos="2160"/>
        <p:guide pos="3840"/>
      </p:guideLst>
    </p:cSldViewPr>
  </p:slideViewPr>
  <p:outlineViewPr>
    <p:cViewPr>
      <p:scale>
        <a:sx n="33" d="100"/>
        <a:sy n="33" d="100"/>
      </p:scale>
      <p:origin x="0" y="103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notesMaster" Target="notesMasters/notesMaster1.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B0BA6-A5BD-45AC-B726-77B026F492C5}" type="datetimeFigureOut">
              <a:rPr lang="en-IN" smtClean="0"/>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64660-8AC5-4635-B88E-59209E16F034}"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2F2-06A1-4266-B0AE-C46330014C56}" type="datetime1">
              <a:rPr lang="en-IN" smtClean="0"/>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fld>
            <a:endParaRPr lang="en-IN"/>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407E9A0-8033-4AE9-ADE6-BD0D889F9BF0}"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fld>
            <a:endParaRPr lang="en-IN"/>
          </a:p>
        </p:txBody>
      </p:sp>
      <p:pic>
        <p:nvPicPr>
          <p:cNvPr id="15" name="Picture 14"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B2EB9F0-ADC9-4F34-A33B-454DB2D57AEF}"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fld>
            <a:endParaRPr lang="en-IN"/>
          </a:p>
        </p:txBody>
      </p:sp>
      <p:pic>
        <p:nvPicPr>
          <p:cNvPr id="17" name="Picture 16"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a:fillRect/>
          </a:stretch>
        </p:blipFill>
        <p:spPr>
          <a:xfrm rot="5400000">
            <a:off x="8642279" y="3046916"/>
            <a:ext cx="4663440" cy="155448"/>
          </a:xfrm>
          <a:prstGeom prst="rect">
            <a:avLst/>
          </a:prstGeom>
          <a:noFill/>
          <a:ln>
            <a:noFill/>
          </a:ln>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8B09EC5-C060-419D-91A7-6B7DEDFDA7B8}" type="datetime1">
              <a:rPr lang="en-IN" smtClean="0"/>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fld>
            <a:endParaRPr lang="en-IN"/>
          </a:p>
        </p:txBody>
      </p:sp>
      <p:pic>
        <p:nvPicPr>
          <p:cNvPr id="24" name="Picture 23"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
        <p:nvSpPr>
          <p:cNvPr id="9" name="Rectangle 8"/>
          <p:cNvSpPr/>
          <p:nvPr userDrawn="1"/>
        </p:nvSpPr>
        <p:spPr>
          <a:xfrm>
            <a:off x="11001940" y="113546"/>
            <a:ext cx="914400" cy="914400"/>
          </a:xfrm>
          <a:prstGeom prst="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endParaRPr lang="en-IN" sz="2000" b="1" dirty="0">
              <a:solidFill>
                <a:srgbClr val="002060"/>
              </a:solidFill>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endParaRPr lang="en-US" dirty="0"/>
          </a:p>
        </p:txBody>
      </p:sp>
      <p:sp>
        <p:nvSpPr>
          <p:cNvPr id="4" name="Date Placeholder 3"/>
          <p:cNvSpPr>
            <a:spLocks noGrp="1"/>
          </p:cNvSpPr>
          <p:nvPr>
            <p:ph type="dt" sz="half" idx="10"/>
          </p:nvPr>
        </p:nvSpPr>
        <p:spPr/>
        <p:txBody>
          <a:bodyPr/>
          <a:lstStyle/>
          <a:p>
            <a:fld id="{1A6F274B-C24F-4815-971F-C432B0C142A5}" type="datetime1">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fld>
            <a:endParaRPr lang="en-IN"/>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BB6502B9-D872-4DE0-B0F1-5D09B701163D}"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fld>
            <a:endParaRPr lang="en-IN"/>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115DB56C-0A85-453C-89FF-C777A1FB2F2A}" type="datetime1">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fld>
            <a:endParaRPr lang="en-IN"/>
          </a:p>
        </p:txBody>
      </p:sp>
      <p:pic>
        <p:nvPicPr>
          <p:cNvPr id="18" name="Picture 17"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F2B83-BB90-4DD1-8F17-5CAC222618A3}" type="datetime1">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fld>
            <a:endParaRPr lang="en-IN"/>
          </a:p>
        </p:txBody>
      </p:sp>
      <p:pic>
        <p:nvPicPr>
          <p:cNvPr id="14" name="Picture 13"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DBD90-9D29-444E-B64C-F322145E350D}" type="datetime1">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5FC0FED-27B8-43FA-A7FE-F85FBFEE7356}" type="datetime1">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fld>
            <a:endParaRPr lang="en-IN"/>
          </a:p>
        </p:txBody>
      </p:sp>
      <p:pic>
        <p:nvPicPr>
          <p:cNvPr id="16" name="Picture 15"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a:fillRect/>
          </a:stretch>
        </p:blipFill>
        <p:spPr>
          <a:xfrm>
            <a:off x="1125460" y="643464"/>
            <a:ext cx="9610344" cy="155448"/>
          </a:xfrm>
          <a:prstGeom prst="rect">
            <a:avLst/>
          </a:prstGeom>
          <a:noFill/>
          <a:ln>
            <a:noFill/>
          </a:ln>
        </p:spPr>
      </p:pic>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BDA9B03-9CE1-4EDC-896D-9FC0FC70943F}" type="datetime1">
              <a:rPr lang="en-IN" smtClean="0"/>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fld>
            <a:endParaRPr lang="en-IN"/>
          </a:p>
        </p:txBody>
      </p:sp>
      <p:pic>
        <p:nvPicPr>
          <p:cNvPr id="22" name="Picture 21" descr="RedHashing.emf"/>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a:fillRect/>
          </a:stretch>
        </p:blipFill>
        <p:spPr>
          <a:xfrm>
            <a:off x="1125460" y="643464"/>
            <a:ext cx="5879592" cy="155448"/>
          </a:xfrm>
          <a:prstGeom prst="rect">
            <a:avLst/>
          </a:prstGeom>
          <a:noFill/>
          <a:ln>
            <a:noFill/>
          </a:ln>
        </p:spPr>
      </p:pic>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C50C32-9A5D-462C-8052-026B2FB73979}" type="datetime1">
              <a:rPr lang="en-IN" smtClean="0"/>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77460" y="998625"/>
            <a:ext cx="8637073" cy="1342469"/>
          </a:xfrm>
        </p:spPr>
        <p:txBody>
          <a:bodyPr>
            <a:normAutofit fontScale="90000"/>
          </a:bodyPr>
          <a:lstStyle/>
          <a:p>
            <a:pPr algn="ctr"/>
            <a:r>
              <a:rPr lang="en-US" sz="4000" b="1" dirty="0" smtClean="0"/>
              <a:t>SDF II(15B11CI211</a:t>
            </a:r>
            <a:r>
              <a:rPr lang="en-US" sz="4000" b="1" dirty="0"/>
              <a:t>)</a:t>
            </a:r>
            <a:br>
              <a:rPr lang="en-US" sz="5400" b="1" dirty="0"/>
            </a:br>
            <a:br>
              <a:rPr lang="en-US" sz="3100" b="1" dirty="0"/>
            </a:br>
            <a:r>
              <a:rPr lang="en-US" sz="3100" dirty="0" smtClean="0"/>
              <a:t>EVEN Semester 2021</a:t>
            </a:r>
            <a:endParaRPr lang="en-IN" sz="3100" dirty="0"/>
          </a:p>
        </p:txBody>
      </p:sp>
      <p:sp>
        <p:nvSpPr>
          <p:cNvPr id="3" name="Subtitle 2"/>
          <p:cNvSpPr>
            <a:spLocks noGrp="1"/>
          </p:cNvSpPr>
          <p:nvPr>
            <p:ph type="subTitle" idx="1"/>
          </p:nvPr>
        </p:nvSpPr>
        <p:spPr>
          <a:xfrm>
            <a:off x="1513840" y="4871471"/>
            <a:ext cx="9369236" cy="1071095"/>
          </a:xfrm>
        </p:spPr>
        <p:txBody>
          <a:bodyPr>
            <a:noAutofit/>
          </a:bodyPr>
          <a:lstStyle/>
          <a:p>
            <a:pPr algn="ctr"/>
            <a:r>
              <a:rPr lang="en-US" sz="2000" dirty="0" smtClean="0"/>
              <a:t>2</a:t>
            </a:r>
            <a:r>
              <a:rPr lang="en-US" sz="2000" baseline="30000" dirty="0" smtClean="0"/>
              <a:t>nd</a:t>
            </a:r>
            <a:r>
              <a:rPr lang="en-US" sz="2000" dirty="0" smtClean="0"/>
              <a:t>  </a:t>
            </a:r>
            <a:r>
              <a:rPr lang="en-US" sz="2000" dirty="0"/>
              <a:t>Semester , </a:t>
            </a:r>
            <a:r>
              <a:rPr lang="en-US" sz="2000" dirty="0" smtClean="0"/>
              <a:t>First Year</a:t>
            </a:r>
            <a:endParaRPr lang="en-US" sz="2000" dirty="0"/>
          </a:p>
          <a:p>
            <a:pPr algn="ctr"/>
            <a:r>
              <a:rPr lang="en-US" sz="2000" dirty="0"/>
              <a:t>Jaypee Institute Of Information Technology (JIIT), Noida</a:t>
            </a:r>
            <a:endParaRPr lang="en-US" sz="2000" dirty="0"/>
          </a:p>
        </p:txBody>
      </p:sp>
      <p:pic>
        <p:nvPicPr>
          <p:cNvPr id="2050" name="Picture 2" descr="Jaypee Institute of Information Technology - Wikipedi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770973"/>
          </a:xfrm>
        </p:spPr>
        <p:txBody>
          <a:bodyPr/>
          <a:lstStyle/>
          <a:p>
            <a:r>
              <a:rPr lang="en-IN" dirty="0"/>
              <a:t>Dynamic Memory Allocation for Arrays</a:t>
            </a:r>
            <a:endParaRPr lang="en-IN" dirty="0"/>
          </a:p>
        </p:txBody>
      </p:sp>
      <p:sp>
        <p:nvSpPr>
          <p:cNvPr id="3" name="Content Placeholder 2"/>
          <p:cNvSpPr>
            <a:spLocks noGrp="1"/>
          </p:cNvSpPr>
          <p:nvPr>
            <p:ph idx="1"/>
          </p:nvPr>
        </p:nvSpPr>
        <p:spPr>
          <a:xfrm>
            <a:off x="1064955" y="1819072"/>
            <a:ext cx="10299731" cy="3294576"/>
          </a:xfrm>
        </p:spPr>
        <p:txBody>
          <a:bodyPr>
            <a:normAutofit lnSpcReduction="10000"/>
          </a:bodyPr>
          <a:lstStyle/>
          <a:p>
            <a:r>
              <a:rPr lang="en-IN" dirty="0"/>
              <a:t>To allocate memory for an array of characters, i.e., a string of 50 characters. Using that same syntax, memory can be allocated dynamically</a:t>
            </a:r>
            <a:endParaRPr lang="en-IN" dirty="0"/>
          </a:p>
          <a:p>
            <a:r>
              <a:rPr lang="en-IN" dirty="0"/>
              <a:t>char* </a:t>
            </a:r>
            <a:r>
              <a:rPr lang="en-IN" dirty="0" err="1"/>
              <a:t>str</a:t>
            </a:r>
            <a:r>
              <a:rPr lang="en-IN" dirty="0"/>
              <a:t>  = NULL;                       // Pointer initialized with NULL</a:t>
            </a:r>
            <a:endParaRPr lang="en-IN" dirty="0"/>
          </a:p>
          <a:p>
            <a:r>
              <a:rPr lang="en-IN" dirty="0"/>
              <a:t> </a:t>
            </a:r>
            <a:r>
              <a:rPr lang="en-IN" dirty="0" err="1"/>
              <a:t>str</a:t>
            </a:r>
            <a:r>
              <a:rPr lang="en-IN" dirty="0"/>
              <a:t>= new char[50];       	//     Dynamic Allocation will be done</a:t>
            </a:r>
            <a:endParaRPr lang="en-IN" dirty="0"/>
          </a:p>
          <a:p>
            <a:endParaRPr lang="en-IN" dirty="0"/>
          </a:p>
          <a:p>
            <a:r>
              <a:rPr lang="en-IN" dirty="0"/>
              <a:t>Here, new operator allocates 50 continuous elements of type characters to the pointer variable </a:t>
            </a:r>
            <a:r>
              <a:rPr lang="en-IN" dirty="0" err="1"/>
              <a:t>str</a:t>
            </a:r>
            <a:r>
              <a:rPr lang="en-IN" dirty="0"/>
              <a:t> and returns the pointer to the first element of str.</a:t>
            </a:r>
            <a:br>
              <a:rPr lang="en-IN" dirty="0"/>
            </a:b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14136"/>
            <a:ext cx="9603275" cy="1049235"/>
          </a:xfrm>
        </p:spPr>
        <p:txBody>
          <a:bodyPr/>
          <a:lstStyle/>
          <a:p>
            <a:r>
              <a:rPr lang="en-IN" dirty="0"/>
              <a:t>Dynamic Memory Allocation for Linked List</a:t>
            </a:r>
            <a:endParaRPr lang="en-IN" dirty="0"/>
          </a:p>
        </p:txBody>
      </p:sp>
      <p:sp>
        <p:nvSpPr>
          <p:cNvPr id="3" name="Content Placeholder 2"/>
          <p:cNvSpPr>
            <a:spLocks noGrp="1"/>
          </p:cNvSpPr>
          <p:nvPr>
            <p:ph idx="1"/>
          </p:nvPr>
        </p:nvSpPr>
        <p:spPr>
          <a:xfrm>
            <a:off x="901339" y="1436915"/>
            <a:ext cx="10485350" cy="4349930"/>
          </a:xfrm>
        </p:spPr>
        <p:txBody>
          <a:bodyPr>
            <a:normAutofit fontScale="85000" lnSpcReduction="20000"/>
          </a:bodyPr>
          <a:lstStyle/>
          <a:p>
            <a:pPr marL="0" indent="0">
              <a:buNone/>
            </a:pPr>
            <a:r>
              <a:rPr lang="en-IN" b="1" dirty="0"/>
              <a:t>Let us take a structure of a linked list node:</a:t>
            </a:r>
            <a:endParaRPr lang="en-IN" b="1" dirty="0"/>
          </a:p>
          <a:p>
            <a:pPr marL="0" indent="0">
              <a:buNone/>
            </a:pPr>
            <a:br>
              <a:rPr lang="en-IN" b="1" dirty="0"/>
            </a:br>
            <a:r>
              <a:rPr lang="en-IN" b="1" dirty="0" err="1"/>
              <a:t>struct</a:t>
            </a:r>
            <a:r>
              <a:rPr lang="en-IN" dirty="0"/>
              <a:t> node </a:t>
            </a:r>
            <a:endParaRPr lang="en-IN" dirty="0"/>
          </a:p>
          <a:p>
            <a:pPr marL="0" indent="0">
              <a:buNone/>
            </a:pPr>
            <a:r>
              <a:rPr lang="en-IN" dirty="0"/>
              <a:t>{</a:t>
            </a:r>
            <a:endParaRPr lang="en-IN" dirty="0"/>
          </a:p>
          <a:p>
            <a:pPr marL="0" indent="0">
              <a:buNone/>
            </a:pPr>
            <a:r>
              <a:rPr lang="en-IN" dirty="0"/>
              <a:t> </a:t>
            </a:r>
            <a:r>
              <a:rPr lang="en-IN" b="1" dirty="0" err="1"/>
              <a:t>int</a:t>
            </a:r>
            <a:r>
              <a:rPr lang="en-IN" dirty="0"/>
              <a:t> data; </a:t>
            </a:r>
            <a:endParaRPr lang="en-IN" dirty="0"/>
          </a:p>
          <a:p>
            <a:pPr marL="0" indent="0">
              <a:buNone/>
            </a:pPr>
            <a:r>
              <a:rPr lang="en-IN" dirty="0"/>
              <a:t>node *next;</a:t>
            </a:r>
            <a:endParaRPr lang="en-IN" dirty="0"/>
          </a:p>
          <a:p>
            <a:pPr marL="0" indent="0">
              <a:buNone/>
            </a:pPr>
            <a:r>
              <a:rPr lang="en-IN" dirty="0"/>
              <a:t> };</a:t>
            </a:r>
            <a:endParaRPr lang="en-IN" dirty="0"/>
          </a:p>
          <a:p>
            <a:pPr marL="0" indent="0">
              <a:buNone/>
            </a:pPr>
            <a:r>
              <a:rPr lang="en-IN" b="1" dirty="0"/>
              <a:t>node *temp=new  node; // dynamic memory allocation</a:t>
            </a:r>
            <a:endParaRPr lang="en-IN" b="1" dirty="0"/>
          </a:p>
          <a:p>
            <a:pPr marL="0" indent="0">
              <a:buNone/>
            </a:pPr>
            <a:endParaRPr lang="en-IN" b="1" dirty="0"/>
          </a:p>
          <a:p>
            <a:pPr>
              <a:buFont typeface="Wingdings" panose="05000000000000000000" pitchFamily="2" charset="2"/>
              <a:buChar char="ü"/>
            </a:pPr>
            <a:r>
              <a:rPr lang="en-IN" dirty="0"/>
              <a:t>Memory is allocated required for a node by the </a:t>
            </a:r>
            <a:r>
              <a:rPr lang="en-IN" b="1" dirty="0"/>
              <a:t>new</a:t>
            </a:r>
            <a:r>
              <a:rPr lang="en-IN" dirty="0"/>
              <a:t> operator. </a:t>
            </a:r>
            <a:endParaRPr lang="en-IN" dirty="0"/>
          </a:p>
          <a:p>
            <a:pPr>
              <a:buFont typeface="Wingdings" panose="05000000000000000000" pitchFamily="2" charset="2"/>
              <a:buChar char="ü"/>
            </a:pPr>
            <a:r>
              <a:rPr lang="en-IN" dirty="0"/>
              <a:t>‘temp’ points to a node (or space allocated for the node).</a:t>
            </a: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wipe(left)">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wipe(left)">
                                      <p:cBhvr>
                                        <p:cTn id="4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567" y="0"/>
            <a:ext cx="9603275" cy="341632"/>
          </a:xfrm>
        </p:spPr>
        <p:txBody>
          <a:bodyPr wrap="square">
            <a:spAutoFit/>
          </a:bodyPr>
          <a:lstStyle/>
          <a:p>
            <a:pPr defTabSz="457200"/>
            <a:r>
              <a:rPr lang="en-IN" sz="1800" b="1" dirty="0">
                <a:latin typeface="+mn-lt"/>
                <a:ea typeface="+mn-ea"/>
                <a:cs typeface="+mn-cs"/>
              </a:rPr>
              <a:t>Example: Linked List using new operator</a:t>
            </a:r>
            <a:endParaRPr lang="en-IN" sz="1800" b="1" dirty="0">
              <a:latin typeface="+mn-lt"/>
              <a:ea typeface="+mn-ea"/>
              <a:cs typeface="+mn-cs"/>
            </a:endParaRPr>
          </a:p>
        </p:txBody>
      </p:sp>
      <p:sp>
        <p:nvSpPr>
          <p:cNvPr id="3" name="Content Placeholder 2"/>
          <p:cNvSpPr>
            <a:spLocks noGrp="1"/>
          </p:cNvSpPr>
          <p:nvPr>
            <p:ph idx="1"/>
          </p:nvPr>
        </p:nvSpPr>
        <p:spPr>
          <a:xfrm>
            <a:off x="0" y="983464"/>
            <a:ext cx="4297680" cy="4951484"/>
          </a:xfrm>
        </p:spPr>
        <p:txBody>
          <a:bodyPr wrap="square">
            <a:spAutoFit/>
          </a:bodyPr>
          <a:lstStyle/>
          <a:p>
            <a:pPr marL="0" indent="0" defTabSz="457200">
              <a:lnSpc>
                <a:spcPct val="100000"/>
              </a:lnSpc>
              <a:buNone/>
            </a:pPr>
            <a:r>
              <a:rPr lang="en-IN" sz="1600" dirty="0"/>
              <a:t>#include &lt;</a:t>
            </a:r>
            <a:r>
              <a:rPr lang="en-IN" sz="1600" dirty="0" err="1"/>
              <a:t>iostream</a:t>
            </a:r>
            <a:r>
              <a:rPr lang="en-IN" sz="1600" dirty="0"/>
              <a:t>&gt;</a:t>
            </a:r>
            <a:endParaRPr lang="en-IN" sz="1600" dirty="0"/>
          </a:p>
          <a:p>
            <a:pPr marL="0" indent="0" defTabSz="457200">
              <a:lnSpc>
                <a:spcPct val="100000"/>
              </a:lnSpc>
              <a:buNone/>
            </a:pPr>
            <a:r>
              <a:rPr lang="en-IN" sz="1600" dirty="0"/>
              <a:t>using namespace </a:t>
            </a:r>
            <a:r>
              <a:rPr lang="en-IN" sz="1600" dirty="0" err="1"/>
              <a:t>std</a:t>
            </a:r>
            <a:r>
              <a:rPr lang="en-IN" sz="1600" dirty="0"/>
              <a:t>;</a:t>
            </a:r>
            <a:endParaRPr lang="en-IN" sz="1600" dirty="0"/>
          </a:p>
          <a:p>
            <a:pPr marL="0" indent="0" defTabSz="457200">
              <a:lnSpc>
                <a:spcPct val="100000"/>
              </a:lnSpc>
              <a:buNone/>
            </a:pPr>
            <a:r>
              <a:rPr lang="en-IN" sz="1600" dirty="0" err="1"/>
              <a:t>struct</a:t>
            </a:r>
            <a:r>
              <a:rPr lang="en-IN" sz="1600" dirty="0"/>
              <a:t> node</a:t>
            </a:r>
            <a:endParaRPr lang="en-IN" sz="1600" dirty="0"/>
          </a:p>
          <a:p>
            <a:pPr marL="0" indent="0" defTabSz="457200">
              <a:lnSpc>
                <a:spcPct val="100000"/>
              </a:lnSpc>
              <a:buNone/>
            </a:pPr>
            <a:r>
              <a:rPr lang="en-IN" sz="1600" dirty="0"/>
              <a:t>{</a:t>
            </a:r>
            <a:endParaRPr lang="en-IN" sz="1600" dirty="0"/>
          </a:p>
          <a:p>
            <a:pPr marL="0" indent="0" defTabSz="457200">
              <a:lnSpc>
                <a:spcPct val="100000"/>
              </a:lnSpc>
              <a:buNone/>
            </a:pPr>
            <a:r>
              <a:rPr lang="en-IN" sz="1600" dirty="0"/>
              <a:t>    </a:t>
            </a:r>
            <a:r>
              <a:rPr lang="en-IN" sz="1600" dirty="0" err="1"/>
              <a:t>int</a:t>
            </a:r>
            <a:r>
              <a:rPr lang="en-IN" sz="1600" dirty="0"/>
              <a:t> data;</a:t>
            </a:r>
            <a:endParaRPr lang="en-IN" sz="1600" dirty="0"/>
          </a:p>
          <a:p>
            <a:pPr marL="0" indent="0" defTabSz="457200">
              <a:lnSpc>
                <a:spcPct val="100000"/>
              </a:lnSpc>
              <a:buNone/>
            </a:pPr>
            <a:r>
              <a:rPr lang="en-IN" sz="1600" dirty="0"/>
              <a:t>    node *next;</a:t>
            </a:r>
            <a:endParaRPr lang="en-IN" sz="1600" dirty="0"/>
          </a:p>
          <a:p>
            <a:pPr marL="0" indent="0" defTabSz="457200">
              <a:lnSpc>
                <a:spcPct val="100000"/>
              </a:lnSpc>
              <a:buNone/>
            </a:pPr>
            <a:r>
              <a:rPr lang="en-IN" sz="1600" dirty="0"/>
              <a:t>};</a:t>
            </a:r>
            <a:endParaRPr lang="en-IN" sz="1600" dirty="0"/>
          </a:p>
          <a:p>
            <a:pPr marL="0" indent="0" defTabSz="457200">
              <a:lnSpc>
                <a:spcPct val="100000"/>
              </a:lnSpc>
              <a:buNone/>
            </a:pPr>
            <a:r>
              <a:rPr lang="en-IN" sz="1600" dirty="0"/>
              <a:t>class </a:t>
            </a:r>
            <a:r>
              <a:rPr lang="en-IN" sz="1600" dirty="0" err="1"/>
              <a:t>linked_list</a:t>
            </a:r>
            <a:endParaRPr lang="en-IN" sz="1600" dirty="0"/>
          </a:p>
          <a:p>
            <a:pPr marL="0" indent="0" defTabSz="457200">
              <a:lnSpc>
                <a:spcPct val="100000"/>
              </a:lnSpc>
              <a:buNone/>
            </a:pPr>
            <a:r>
              <a:rPr lang="en-IN" sz="1600" dirty="0"/>
              <a:t>{</a:t>
            </a:r>
            <a:endParaRPr lang="en-IN" sz="1600" dirty="0"/>
          </a:p>
          <a:p>
            <a:pPr marL="0" indent="0" defTabSz="457200">
              <a:lnSpc>
                <a:spcPct val="100000"/>
              </a:lnSpc>
              <a:buNone/>
            </a:pPr>
            <a:r>
              <a:rPr lang="en-IN" sz="1600" dirty="0"/>
              <a:t>private:</a:t>
            </a:r>
            <a:endParaRPr lang="en-IN" sz="1600" dirty="0"/>
          </a:p>
          <a:p>
            <a:pPr marL="0" indent="0" defTabSz="457200">
              <a:buNone/>
            </a:pPr>
            <a:r>
              <a:rPr lang="en-IN" sz="1600" dirty="0"/>
              <a:t>    node *head,*tail;</a:t>
            </a:r>
            <a:endParaRPr lang="en-IN" sz="1600" dirty="0"/>
          </a:p>
          <a:p>
            <a:pPr marL="0" indent="0" defTabSz="457200">
              <a:buNone/>
            </a:pPr>
            <a:r>
              <a:rPr lang="en-IN" sz="1600" dirty="0"/>
              <a:t>public:</a:t>
            </a:r>
            <a:endParaRPr lang="en-IN" sz="1600" dirty="0"/>
          </a:p>
          <a:p>
            <a:pPr marL="0" indent="0" defTabSz="457200">
              <a:buNone/>
            </a:pPr>
            <a:r>
              <a:rPr lang="en-IN" sz="1600" dirty="0"/>
              <a:t>    </a:t>
            </a:r>
            <a:r>
              <a:rPr lang="en-IN" sz="1600" dirty="0" err="1"/>
              <a:t>linked_list</a:t>
            </a:r>
            <a:r>
              <a:rPr lang="en-IN" sz="1600" dirty="0"/>
              <a:t>()</a:t>
            </a:r>
            <a:endParaRPr lang="en-IN" sz="1600" dirty="0"/>
          </a:p>
        </p:txBody>
      </p:sp>
      <p:sp>
        <p:nvSpPr>
          <p:cNvPr id="4" name="Rectangle 3"/>
          <p:cNvSpPr/>
          <p:nvPr/>
        </p:nvSpPr>
        <p:spPr>
          <a:xfrm>
            <a:off x="3675017" y="983464"/>
            <a:ext cx="3513908" cy="4031873"/>
          </a:xfrm>
          <a:prstGeom prst="rect">
            <a:avLst/>
          </a:prstGeom>
        </p:spPr>
        <p:txBody>
          <a:bodyPr wrap="square">
            <a:spAutoFit/>
          </a:bodyPr>
          <a:lstStyle/>
          <a:p>
            <a:r>
              <a:rPr lang="en-IN" sz="1600" dirty="0"/>
              <a:t> {</a:t>
            </a:r>
            <a:endParaRPr lang="en-IN" sz="1600" dirty="0"/>
          </a:p>
          <a:p>
            <a:r>
              <a:rPr lang="en-IN" sz="1600" dirty="0"/>
              <a:t>        head = NULL;</a:t>
            </a:r>
            <a:endParaRPr lang="en-IN" sz="1600" dirty="0"/>
          </a:p>
          <a:p>
            <a:r>
              <a:rPr lang="en-IN" sz="1600" dirty="0"/>
              <a:t>        tail = NULL;</a:t>
            </a:r>
            <a:endParaRPr lang="en-IN" sz="1600" dirty="0"/>
          </a:p>
          <a:p>
            <a:r>
              <a:rPr lang="en-IN" sz="1600" dirty="0"/>
              <a:t>    }</a:t>
            </a:r>
            <a:endParaRPr lang="en-IN" sz="1600" dirty="0"/>
          </a:p>
          <a:p>
            <a:endParaRPr lang="en-IN" sz="1600" dirty="0"/>
          </a:p>
          <a:p>
            <a:r>
              <a:rPr lang="en-IN" sz="1600" dirty="0"/>
              <a:t>    void </a:t>
            </a:r>
            <a:r>
              <a:rPr lang="en-IN" sz="1600" dirty="0" err="1"/>
              <a:t>add_node</a:t>
            </a:r>
            <a:r>
              <a:rPr lang="en-IN" sz="1600" dirty="0"/>
              <a:t>(</a:t>
            </a:r>
            <a:r>
              <a:rPr lang="en-IN" sz="1600" dirty="0" err="1"/>
              <a:t>int</a:t>
            </a:r>
            <a:r>
              <a:rPr lang="en-IN" sz="1600" dirty="0"/>
              <a:t> n)</a:t>
            </a:r>
            <a:endParaRPr lang="en-IN" sz="1600" dirty="0"/>
          </a:p>
          <a:p>
            <a:r>
              <a:rPr lang="en-IN" sz="1600" dirty="0"/>
              <a:t>    {</a:t>
            </a:r>
            <a:endParaRPr lang="en-IN" sz="1600" dirty="0"/>
          </a:p>
          <a:p>
            <a:r>
              <a:rPr lang="en-IN" sz="1600" dirty="0"/>
              <a:t>        </a:t>
            </a:r>
            <a:r>
              <a:rPr lang="en-IN" sz="1600" b="1" dirty="0"/>
              <a:t>node *</a:t>
            </a:r>
            <a:r>
              <a:rPr lang="en-IN" sz="1600" b="1" dirty="0" err="1"/>
              <a:t>tmp</a:t>
            </a:r>
            <a:r>
              <a:rPr lang="en-IN" sz="1600" b="1" dirty="0"/>
              <a:t> = new node</a:t>
            </a:r>
            <a:r>
              <a:rPr lang="en-IN" sz="1600" dirty="0"/>
              <a:t>;</a:t>
            </a:r>
            <a:endParaRPr lang="en-IN" sz="1600" dirty="0"/>
          </a:p>
          <a:p>
            <a:r>
              <a:rPr lang="en-IN" sz="1600" dirty="0"/>
              <a:t>        </a:t>
            </a:r>
            <a:r>
              <a:rPr lang="en-IN" sz="1600" dirty="0" err="1"/>
              <a:t>tmp</a:t>
            </a:r>
            <a:r>
              <a:rPr lang="en-IN" sz="1600" dirty="0"/>
              <a:t>-&gt;data = n;</a:t>
            </a:r>
            <a:endParaRPr lang="en-IN" sz="1600" dirty="0"/>
          </a:p>
          <a:p>
            <a:r>
              <a:rPr lang="en-IN" sz="1600" dirty="0"/>
              <a:t>        </a:t>
            </a:r>
            <a:r>
              <a:rPr lang="en-IN" sz="1600" dirty="0" err="1"/>
              <a:t>tmp</a:t>
            </a:r>
            <a:r>
              <a:rPr lang="en-IN" sz="1600" dirty="0"/>
              <a:t>-&gt;next = NULL;</a:t>
            </a:r>
            <a:endParaRPr lang="en-IN" sz="1600" dirty="0"/>
          </a:p>
          <a:p>
            <a:r>
              <a:rPr lang="en-IN" sz="1600" dirty="0"/>
              <a:t>	if(head == NULL)</a:t>
            </a:r>
            <a:endParaRPr lang="en-IN" sz="1600" dirty="0"/>
          </a:p>
          <a:p>
            <a:pPr lvl="2"/>
            <a:r>
              <a:rPr lang="en-IN" sz="1600" dirty="0"/>
              <a:t>  {</a:t>
            </a:r>
            <a:endParaRPr lang="en-IN" sz="1600" dirty="0"/>
          </a:p>
          <a:p>
            <a:pPr lvl="2"/>
            <a:r>
              <a:rPr lang="en-IN" sz="1600" dirty="0"/>
              <a:t>            head = </a:t>
            </a:r>
            <a:r>
              <a:rPr lang="en-IN" sz="1600" dirty="0" err="1"/>
              <a:t>tmp</a:t>
            </a:r>
            <a:r>
              <a:rPr lang="en-IN" sz="1600" dirty="0"/>
              <a:t>;</a:t>
            </a:r>
            <a:endParaRPr lang="en-IN" sz="1600" dirty="0"/>
          </a:p>
          <a:p>
            <a:pPr lvl="2"/>
            <a:r>
              <a:rPr lang="en-IN" sz="1600" dirty="0"/>
              <a:t>            tail = </a:t>
            </a:r>
            <a:r>
              <a:rPr lang="en-IN" sz="1600" dirty="0" err="1"/>
              <a:t>tmp</a:t>
            </a:r>
            <a:r>
              <a:rPr lang="en-IN" sz="1600" dirty="0"/>
              <a:t>;</a:t>
            </a:r>
            <a:endParaRPr lang="en-IN" sz="1600" dirty="0"/>
          </a:p>
          <a:p>
            <a:pPr lvl="2"/>
            <a:r>
              <a:rPr lang="en-IN" sz="1600" dirty="0"/>
              <a:t>  }</a:t>
            </a:r>
            <a:endParaRPr lang="en-IN" sz="1600" dirty="0"/>
          </a:p>
          <a:p>
            <a:pPr lvl="2"/>
            <a:endParaRPr lang="en-IN" sz="1600" dirty="0"/>
          </a:p>
        </p:txBody>
      </p:sp>
      <p:sp>
        <p:nvSpPr>
          <p:cNvPr id="5" name="Rectangle 4"/>
          <p:cNvSpPr/>
          <p:nvPr/>
        </p:nvSpPr>
        <p:spPr>
          <a:xfrm>
            <a:off x="7733211" y="1155628"/>
            <a:ext cx="4349933" cy="3785652"/>
          </a:xfrm>
          <a:prstGeom prst="rect">
            <a:avLst/>
          </a:prstGeom>
        </p:spPr>
        <p:txBody>
          <a:bodyPr wrap="square">
            <a:spAutoFit/>
          </a:bodyPr>
          <a:lstStyle/>
          <a:p>
            <a:r>
              <a:rPr lang="en-IN" sz="1600" dirty="0"/>
              <a:t> </a:t>
            </a:r>
            <a:endParaRPr lang="en-IN" sz="1600" dirty="0"/>
          </a:p>
          <a:p>
            <a:r>
              <a:rPr lang="en-IN" sz="1600" dirty="0"/>
              <a:t>        else</a:t>
            </a:r>
            <a:endParaRPr lang="en-IN" sz="1600" dirty="0"/>
          </a:p>
          <a:p>
            <a:r>
              <a:rPr lang="en-IN" sz="1600" dirty="0"/>
              <a:t>        {</a:t>
            </a:r>
            <a:endParaRPr lang="en-IN" sz="1600" dirty="0"/>
          </a:p>
          <a:p>
            <a:r>
              <a:rPr lang="en-IN" sz="1600" dirty="0"/>
              <a:t>            tail-&gt;next = </a:t>
            </a:r>
            <a:r>
              <a:rPr lang="en-IN" sz="1600" dirty="0" err="1"/>
              <a:t>tmp</a:t>
            </a:r>
            <a:r>
              <a:rPr lang="en-IN" sz="1600" dirty="0"/>
              <a:t>;</a:t>
            </a:r>
            <a:endParaRPr lang="en-IN" sz="1600" dirty="0"/>
          </a:p>
          <a:p>
            <a:r>
              <a:rPr lang="en-IN" sz="1600" dirty="0"/>
              <a:t>            tail = tail-&gt;next;</a:t>
            </a:r>
            <a:endParaRPr lang="en-IN" sz="1600" dirty="0"/>
          </a:p>
          <a:p>
            <a:r>
              <a:rPr lang="en-IN" sz="1600" dirty="0"/>
              <a:t>        }</a:t>
            </a:r>
            <a:endParaRPr lang="en-IN" sz="1600" dirty="0"/>
          </a:p>
          <a:p>
            <a:r>
              <a:rPr lang="en-IN" sz="1600" dirty="0"/>
              <a:t>    }</a:t>
            </a:r>
            <a:endParaRPr lang="en-IN" sz="1600" dirty="0"/>
          </a:p>
          <a:p>
            <a:r>
              <a:rPr lang="en-IN" sz="1600" dirty="0"/>
              <a:t>};</a:t>
            </a:r>
            <a:endParaRPr lang="en-IN" sz="1600" dirty="0"/>
          </a:p>
          <a:p>
            <a:r>
              <a:rPr lang="en-IN" sz="1600" dirty="0" err="1"/>
              <a:t>int</a:t>
            </a:r>
            <a:r>
              <a:rPr lang="en-IN" sz="1600" dirty="0"/>
              <a:t> main()</a:t>
            </a:r>
            <a:endParaRPr lang="en-IN" sz="1600" dirty="0"/>
          </a:p>
          <a:p>
            <a:r>
              <a:rPr lang="en-IN" sz="1600" dirty="0"/>
              <a:t>{</a:t>
            </a:r>
            <a:endParaRPr lang="en-IN" sz="1600" dirty="0"/>
          </a:p>
          <a:p>
            <a:r>
              <a:rPr lang="en-IN" sz="1600" dirty="0"/>
              <a:t>    </a:t>
            </a:r>
            <a:r>
              <a:rPr lang="en-IN" sz="1600" dirty="0" err="1"/>
              <a:t>linked_list</a:t>
            </a:r>
            <a:r>
              <a:rPr lang="en-IN" sz="1600" dirty="0"/>
              <a:t> a;</a:t>
            </a:r>
            <a:endParaRPr lang="en-IN" sz="1600" dirty="0"/>
          </a:p>
          <a:p>
            <a:r>
              <a:rPr lang="en-IN" sz="1600" dirty="0"/>
              <a:t>    </a:t>
            </a:r>
            <a:r>
              <a:rPr lang="en-IN" sz="1600" dirty="0" err="1"/>
              <a:t>a.add_node</a:t>
            </a:r>
            <a:r>
              <a:rPr lang="en-IN" sz="1600" dirty="0"/>
              <a:t>(1);</a:t>
            </a:r>
            <a:endParaRPr lang="en-IN" sz="1600" dirty="0"/>
          </a:p>
          <a:p>
            <a:r>
              <a:rPr lang="en-IN" sz="1600" dirty="0"/>
              <a:t>    </a:t>
            </a:r>
            <a:r>
              <a:rPr lang="en-IN" sz="1600" dirty="0" err="1"/>
              <a:t>a.add_node</a:t>
            </a:r>
            <a:r>
              <a:rPr lang="en-IN" sz="1600" dirty="0"/>
              <a:t>(2);</a:t>
            </a:r>
            <a:endParaRPr lang="en-IN" sz="1600" dirty="0"/>
          </a:p>
          <a:p>
            <a:r>
              <a:rPr lang="en-IN" sz="1600" dirty="0"/>
              <a:t>    return 0;</a:t>
            </a:r>
            <a:endParaRPr lang="en-IN" sz="1600" dirty="0"/>
          </a:p>
          <a:p>
            <a:r>
              <a:rPr lang="en-IN" sz="1600" dirty="0"/>
              <a:t>}</a:t>
            </a:r>
            <a:endParaRPr lang="en-IN" sz="1600" dirty="0"/>
          </a:p>
        </p:txBody>
      </p:sp>
      <p:sp>
        <p:nvSpPr>
          <p:cNvPr id="6" name="TextBox 5"/>
          <p:cNvSpPr txBox="1"/>
          <p:nvPr/>
        </p:nvSpPr>
        <p:spPr>
          <a:xfrm>
            <a:off x="4741817" y="5590903"/>
            <a:ext cx="5024132" cy="230832"/>
          </a:xfrm>
          <a:prstGeom prst="rect">
            <a:avLst/>
          </a:prstGeom>
          <a:noFill/>
        </p:spPr>
        <p:txBody>
          <a:bodyPr wrap="none" rtlCol="0">
            <a:spAutoFit/>
          </a:bodyPr>
          <a:lstStyle>
            <a:defPPr>
              <a:defRPr lang="en-US"/>
            </a:defPPr>
            <a:lvl1pPr>
              <a:defRPr sz="900" b="1">
                <a:solidFill>
                  <a:srgbClr val="002060"/>
                </a:solidFill>
              </a:defRPr>
            </a:lvl1pPr>
          </a:lstStyle>
          <a:p>
            <a:r>
              <a:rPr lang="en-IN" dirty="0"/>
              <a:t>Source: https://www.codesdope.com/blog/article/c-linked-lists-in-c-singly-linked-list/</a:t>
            </a:r>
            <a:endParaRPr lang="en-IN" dirty="0"/>
          </a:p>
        </p:txBody>
      </p:sp>
      <p:sp>
        <p:nvSpPr>
          <p:cNvPr id="7" name="Slide Number Placeholder 6"/>
          <p:cNvSpPr>
            <a:spLocks noGrp="1"/>
          </p:cNvSpPr>
          <p:nvPr>
            <p:ph type="sldNum" sz="quarter" idx="12"/>
          </p:nvPr>
        </p:nvSpPr>
        <p:spPr/>
        <p:txBody>
          <a:bodyPr/>
          <a:lstStyle/>
          <a:p>
            <a:fld id="{BBD0BF76-E763-4964-B6E3-972F78D927E1}" type="slidenum">
              <a:rPr lang="en-IN" smtClean="0"/>
            </a:fld>
            <a:endParaRPr lang="en-IN"/>
          </a:p>
        </p:txBody>
      </p:sp>
      <p:sp>
        <p:nvSpPr>
          <p:cNvPr id="8" name="Rectangle 7"/>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left)">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left)">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
                                            <p:txEl>
                                              <p:pRg st="0" end="0"/>
                                            </p:txEl>
                                          </p:spTgt>
                                        </p:tgtEl>
                                        <p:attrNameLst>
                                          <p:attrName>style.visibility</p:attrName>
                                        </p:attrNameLst>
                                      </p:cBhvr>
                                      <p:to>
                                        <p:strVal val="visible"/>
                                      </p:to>
                                    </p:set>
                                    <p:animEffect transition="in" filter="wipe(left)">
                                      <p:cBhvr>
                                        <p:cTn id="72" dur="500"/>
                                        <p:tgtEl>
                                          <p:spTgt spid="4">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4">
                                            <p:txEl>
                                              <p:pRg st="1" end="1"/>
                                            </p:txEl>
                                          </p:spTgt>
                                        </p:tgtEl>
                                        <p:attrNameLst>
                                          <p:attrName>style.visibility</p:attrName>
                                        </p:attrNameLst>
                                      </p:cBhvr>
                                      <p:to>
                                        <p:strVal val="visible"/>
                                      </p:to>
                                    </p:set>
                                    <p:animEffect transition="in" filter="wipe(down)">
                                      <p:cBhvr>
                                        <p:cTn id="77" dur="500"/>
                                        <p:tgtEl>
                                          <p:spTgt spid="4">
                                            <p:txEl>
                                              <p:pRg st="1" end="1"/>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
                                            <p:txEl>
                                              <p:pRg st="2" end="2"/>
                                            </p:txEl>
                                          </p:spTgt>
                                        </p:tgtEl>
                                        <p:attrNameLst>
                                          <p:attrName>style.visibility</p:attrName>
                                        </p:attrNameLst>
                                      </p:cBhvr>
                                      <p:to>
                                        <p:strVal val="visible"/>
                                      </p:to>
                                    </p:set>
                                    <p:animEffect transition="in" filter="wipe(left)">
                                      <p:cBhvr>
                                        <p:cTn id="82" dur="500"/>
                                        <p:tgtEl>
                                          <p:spTgt spid="4">
                                            <p:txEl>
                                              <p:pRg st="2" end="2"/>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4">
                                            <p:txEl>
                                              <p:pRg st="3" end="3"/>
                                            </p:txEl>
                                          </p:spTgt>
                                        </p:tgtEl>
                                        <p:attrNameLst>
                                          <p:attrName>style.visibility</p:attrName>
                                        </p:attrNameLst>
                                      </p:cBhvr>
                                      <p:to>
                                        <p:strVal val="visible"/>
                                      </p:to>
                                    </p:set>
                                    <p:animEffect transition="in" filter="wipe(down)">
                                      <p:cBhvr>
                                        <p:cTn id="87" dur="500"/>
                                        <p:tgtEl>
                                          <p:spTgt spid="4">
                                            <p:txEl>
                                              <p:pRg st="3" end="3"/>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4">
                                            <p:txEl>
                                              <p:pRg st="5" end="5"/>
                                            </p:txEl>
                                          </p:spTgt>
                                        </p:tgtEl>
                                        <p:attrNameLst>
                                          <p:attrName>style.visibility</p:attrName>
                                        </p:attrNameLst>
                                      </p:cBhvr>
                                      <p:to>
                                        <p:strVal val="visible"/>
                                      </p:to>
                                    </p:set>
                                    <p:animEffect transition="in" filter="wipe(left)">
                                      <p:cBhvr>
                                        <p:cTn id="92" dur="500"/>
                                        <p:tgtEl>
                                          <p:spTgt spid="4">
                                            <p:txEl>
                                              <p:pRg st="5" end="5"/>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4">
                                            <p:txEl>
                                              <p:pRg st="6" end="6"/>
                                            </p:txEl>
                                          </p:spTgt>
                                        </p:tgtEl>
                                        <p:attrNameLst>
                                          <p:attrName>style.visibility</p:attrName>
                                        </p:attrNameLst>
                                      </p:cBhvr>
                                      <p:to>
                                        <p:strVal val="visible"/>
                                      </p:to>
                                    </p:set>
                                    <p:animEffect transition="in" filter="wipe(left)">
                                      <p:cBhvr>
                                        <p:cTn id="97" dur="500"/>
                                        <p:tgtEl>
                                          <p:spTgt spid="4">
                                            <p:txEl>
                                              <p:pRg st="6" end="6"/>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
                                            <p:txEl>
                                              <p:pRg st="7" end="7"/>
                                            </p:txEl>
                                          </p:spTgt>
                                        </p:tgtEl>
                                        <p:attrNameLst>
                                          <p:attrName>style.visibility</p:attrName>
                                        </p:attrNameLst>
                                      </p:cBhvr>
                                      <p:to>
                                        <p:strVal val="visible"/>
                                      </p:to>
                                    </p:set>
                                    <p:animEffect transition="in" filter="wipe(left)">
                                      <p:cBhvr>
                                        <p:cTn id="102" dur="500"/>
                                        <p:tgtEl>
                                          <p:spTgt spid="4">
                                            <p:txEl>
                                              <p:pRg st="7" end="7"/>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
                                            <p:txEl>
                                              <p:pRg st="8" end="8"/>
                                            </p:txEl>
                                          </p:spTgt>
                                        </p:tgtEl>
                                        <p:attrNameLst>
                                          <p:attrName>style.visibility</p:attrName>
                                        </p:attrNameLst>
                                      </p:cBhvr>
                                      <p:to>
                                        <p:strVal val="visible"/>
                                      </p:to>
                                    </p:set>
                                    <p:animEffect transition="in" filter="wipe(left)">
                                      <p:cBhvr>
                                        <p:cTn id="107" dur="500"/>
                                        <p:tgtEl>
                                          <p:spTgt spid="4">
                                            <p:txEl>
                                              <p:pRg st="8" end="8"/>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4">
                                            <p:txEl>
                                              <p:pRg st="9" end="9"/>
                                            </p:txEl>
                                          </p:spTgt>
                                        </p:tgtEl>
                                        <p:attrNameLst>
                                          <p:attrName>style.visibility</p:attrName>
                                        </p:attrNameLst>
                                      </p:cBhvr>
                                      <p:to>
                                        <p:strVal val="visible"/>
                                      </p:to>
                                    </p:set>
                                    <p:animEffect transition="in" filter="wipe(left)">
                                      <p:cBhvr>
                                        <p:cTn id="112" dur="500"/>
                                        <p:tgtEl>
                                          <p:spTgt spid="4">
                                            <p:txEl>
                                              <p:pRg st="9" end="9"/>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4">
                                            <p:txEl>
                                              <p:pRg st="10" end="10"/>
                                            </p:txEl>
                                          </p:spTgt>
                                        </p:tgtEl>
                                        <p:attrNameLst>
                                          <p:attrName>style.visibility</p:attrName>
                                        </p:attrNameLst>
                                      </p:cBhvr>
                                      <p:to>
                                        <p:strVal val="visible"/>
                                      </p:to>
                                    </p:set>
                                    <p:animEffect transition="in" filter="wipe(left)">
                                      <p:cBhvr>
                                        <p:cTn id="117" dur="500"/>
                                        <p:tgtEl>
                                          <p:spTgt spid="4">
                                            <p:txEl>
                                              <p:pRg st="10" end="10"/>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4">
                                            <p:txEl>
                                              <p:pRg st="11" end="11"/>
                                            </p:txEl>
                                          </p:spTgt>
                                        </p:tgtEl>
                                        <p:attrNameLst>
                                          <p:attrName>style.visibility</p:attrName>
                                        </p:attrNameLst>
                                      </p:cBhvr>
                                      <p:to>
                                        <p:strVal val="visible"/>
                                      </p:to>
                                    </p:set>
                                    <p:animEffect transition="in" filter="wipe(left)">
                                      <p:cBhvr>
                                        <p:cTn id="122" dur="500"/>
                                        <p:tgtEl>
                                          <p:spTgt spid="4">
                                            <p:txEl>
                                              <p:pRg st="11" end="1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4">
                                            <p:txEl>
                                              <p:pRg st="12" end="12"/>
                                            </p:txEl>
                                          </p:spTgt>
                                        </p:tgtEl>
                                        <p:attrNameLst>
                                          <p:attrName>style.visibility</p:attrName>
                                        </p:attrNameLst>
                                      </p:cBhvr>
                                      <p:to>
                                        <p:strVal val="visible"/>
                                      </p:to>
                                    </p:set>
                                    <p:animEffect transition="in" filter="wipe(left)">
                                      <p:cBhvr>
                                        <p:cTn id="127" dur="500"/>
                                        <p:tgtEl>
                                          <p:spTgt spid="4">
                                            <p:txEl>
                                              <p:pRg st="12" end="12"/>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4">
                                            <p:txEl>
                                              <p:pRg st="13" end="13"/>
                                            </p:txEl>
                                          </p:spTgt>
                                        </p:tgtEl>
                                        <p:attrNameLst>
                                          <p:attrName>style.visibility</p:attrName>
                                        </p:attrNameLst>
                                      </p:cBhvr>
                                      <p:to>
                                        <p:strVal val="visible"/>
                                      </p:to>
                                    </p:set>
                                    <p:animEffect transition="in" filter="wipe(left)">
                                      <p:cBhvr>
                                        <p:cTn id="132" dur="500"/>
                                        <p:tgtEl>
                                          <p:spTgt spid="4">
                                            <p:txEl>
                                              <p:pRg st="13" end="13"/>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8" fill="hold" nodeType="clickEffect">
                                  <p:stCondLst>
                                    <p:cond delay="0"/>
                                  </p:stCondLst>
                                  <p:childTnLst>
                                    <p:set>
                                      <p:cBhvr>
                                        <p:cTn id="136" dur="1" fill="hold">
                                          <p:stCondLst>
                                            <p:cond delay="0"/>
                                          </p:stCondLst>
                                        </p:cTn>
                                        <p:tgtEl>
                                          <p:spTgt spid="4">
                                            <p:txEl>
                                              <p:pRg st="14" end="14"/>
                                            </p:txEl>
                                          </p:spTgt>
                                        </p:tgtEl>
                                        <p:attrNameLst>
                                          <p:attrName>style.visibility</p:attrName>
                                        </p:attrNameLst>
                                      </p:cBhvr>
                                      <p:to>
                                        <p:strVal val="visible"/>
                                      </p:to>
                                    </p:set>
                                    <p:animEffect transition="in" filter="wipe(left)">
                                      <p:cBhvr>
                                        <p:cTn id="137" dur="500"/>
                                        <p:tgtEl>
                                          <p:spTgt spid="4">
                                            <p:txEl>
                                              <p:pRg st="14" end="14"/>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nodeType="clickEffect">
                                  <p:stCondLst>
                                    <p:cond delay="0"/>
                                  </p:stCondLst>
                                  <p:childTnLst>
                                    <p:set>
                                      <p:cBhvr>
                                        <p:cTn id="141" dur="1" fill="hold">
                                          <p:stCondLst>
                                            <p:cond delay="0"/>
                                          </p:stCondLst>
                                        </p:cTn>
                                        <p:tgtEl>
                                          <p:spTgt spid="5">
                                            <p:txEl>
                                              <p:pRg st="0" end="0"/>
                                            </p:txEl>
                                          </p:spTgt>
                                        </p:tgtEl>
                                        <p:attrNameLst>
                                          <p:attrName>style.visibility</p:attrName>
                                        </p:attrNameLst>
                                      </p:cBhvr>
                                      <p:to>
                                        <p:strVal val="visible"/>
                                      </p:to>
                                    </p:set>
                                    <p:animEffect transition="in" filter="wipe(down)">
                                      <p:cBhvr>
                                        <p:cTn id="142" dur="500"/>
                                        <p:tgtEl>
                                          <p:spTgt spid="5">
                                            <p:txEl>
                                              <p:pRg st="0" end="0"/>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8" fill="hold" nodeType="clickEffect">
                                  <p:stCondLst>
                                    <p:cond delay="0"/>
                                  </p:stCondLst>
                                  <p:childTnLst>
                                    <p:set>
                                      <p:cBhvr>
                                        <p:cTn id="146" dur="1" fill="hold">
                                          <p:stCondLst>
                                            <p:cond delay="0"/>
                                          </p:stCondLst>
                                        </p:cTn>
                                        <p:tgtEl>
                                          <p:spTgt spid="5">
                                            <p:txEl>
                                              <p:pRg st="1" end="1"/>
                                            </p:txEl>
                                          </p:spTgt>
                                        </p:tgtEl>
                                        <p:attrNameLst>
                                          <p:attrName>style.visibility</p:attrName>
                                        </p:attrNameLst>
                                      </p:cBhvr>
                                      <p:to>
                                        <p:strVal val="visible"/>
                                      </p:to>
                                    </p:set>
                                    <p:animEffect transition="in" filter="wipe(left)">
                                      <p:cBhvr>
                                        <p:cTn id="147" dur="500"/>
                                        <p:tgtEl>
                                          <p:spTgt spid="5">
                                            <p:txEl>
                                              <p:pRg st="1" end="1"/>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8" fill="hold" nodeType="clickEffect">
                                  <p:stCondLst>
                                    <p:cond delay="0"/>
                                  </p:stCondLst>
                                  <p:childTnLst>
                                    <p:set>
                                      <p:cBhvr>
                                        <p:cTn id="151" dur="1" fill="hold">
                                          <p:stCondLst>
                                            <p:cond delay="0"/>
                                          </p:stCondLst>
                                        </p:cTn>
                                        <p:tgtEl>
                                          <p:spTgt spid="5">
                                            <p:txEl>
                                              <p:pRg st="2" end="2"/>
                                            </p:txEl>
                                          </p:spTgt>
                                        </p:tgtEl>
                                        <p:attrNameLst>
                                          <p:attrName>style.visibility</p:attrName>
                                        </p:attrNameLst>
                                      </p:cBhvr>
                                      <p:to>
                                        <p:strVal val="visible"/>
                                      </p:to>
                                    </p:set>
                                    <p:animEffect transition="in" filter="wipe(left)">
                                      <p:cBhvr>
                                        <p:cTn id="152" dur="500"/>
                                        <p:tgtEl>
                                          <p:spTgt spid="5">
                                            <p:txEl>
                                              <p:pRg st="2" end="2"/>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8" fill="hold" nodeType="clickEffect">
                                  <p:stCondLst>
                                    <p:cond delay="0"/>
                                  </p:stCondLst>
                                  <p:childTnLst>
                                    <p:set>
                                      <p:cBhvr>
                                        <p:cTn id="156" dur="1" fill="hold">
                                          <p:stCondLst>
                                            <p:cond delay="0"/>
                                          </p:stCondLst>
                                        </p:cTn>
                                        <p:tgtEl>
                                          <p:spTgt spid="5">
                                            <p:txEl>
                                              <p:pRg st="3" end="3"/>
                                            </p:txEl>
                                          </p:spTgt>
                                        </p:tgtEl>
                                        <p:attrNameLst>
                                          <p:attrName>style.visibility</p:attrName>
                                        </p:attrNameLst>
                                      </p:cBhvr>
                                      <p:to>
                                        <p:strVal val="visible"/>
                                      </p:to>
                                    </p:set>
                                    <p:animEffect transition="in" filter="wipe(left)">
                                      <p:cBhvr>
                                        <p:cTn id="157" dur="500"/>
                                        <p:tgtEl>
                                          <p:spTgt spid="5">
                                            <p:txEl>
                                              <p:pRg st="3" end="3"/>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8" fill="hold" nodeType="clickEffect">
                                  <p:stCondLst>
                                    <p:cond delay="0"/>
                                  </p:stCondLst>
                                  <p:childTnLst>
                                    <p:set>
                                      <p:cBhvr>
                                        <p:cTn id="161" dur="1" fill="hold">
                                          <p:stCondLst>
                                            <p:cond delay="0"/>
                                          </p:stCondLst>
                                        </p:cTn>
                                        <p:tgtEl>
                                          <p:spTgt spid="5">
                                            <p:txEl>
                                              <p:pRg st="4" end="4"/>
                                            </p:txEl>
                                          </p:spTgt>
                                        </p:tgtEl>
                                        <p:attrNameLst>
                                          <p:attrName>style.visibility</p:attrName>
                                        </p:attrNameLst>
                                      </p:cBhvr>
                                      <p:to>
                                        <p:strVal val="visible"/>
                                      </p:to>
                                    </p:set>
                                    <p:animEffect transition="in" filter="wipe(left)">
                                      <p:cBhvr>
                                        <p:cTn id="162" dur="500"/>
                                        <p:tgtEl>
                                          <p:spTgt spid="5">
                                            <p:txEl>
                                              <p:pRg st="4" end="4"/>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8" fill="hold" nodeType="clickEffect">
                                  <p:stCondLst>
                                    <p:cond delay="0"/>
                                  </p:stCondLst>
                                  <p:childTnLst>
                                    <p:set>
                                      <p:cBhvr>
                                        <p:cTn id="166" dur="1" fill="hold">
                                          <p:stCondLst>
                                            <p:cond delay="0"/>
                                          </p:stCondLst>
                                        </p:cTn>
                                        <p:tgtEl>
                                          <p:spTgt spid="5">
                                            <p:txEl>
                                              <p:pRg st="5" end="5"/>
                                            </p:txEl>
                                          </p:spTgt>
                                        </p:tgtEl>
                                        <p:attrNameLst>
                                          <p:attrName>style.visibility</p:attrName>
                                        </p:attrNameLst>
                                      </p:cBhvr>
                                      <p:to>
                                        <p:strVal val="visible"/>
                                      </p:to>
                                    </p:set>
                                    <p:animEffect transition="in" filter="wipe(left)">
                                      <p:cBhvr>
                                        <p:cTn id="167" dur="500"/>
                                        <p:tgtEl>
                                          <p:spTgt spid="5">
                                            <p:txEl>
                                              <p:pRg st="5" end="5"/>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8" fill="hold" nodeType="clickEffect">
                                  <p:stCondLst>
                                    <p:cond delay="0"/>
                                  </p:stCondLst>
                                  <p:childTnLst>
                                    <p:set>
                                      <p:cBhvr>
                                        <p:cTn id="171" dur="1" fill="hold">
                                          <p:stCondLst>
                                            <p:cond delay="0"/>
                                          </p:stCondLst>
                                        </p:cTn>
                                        <p:tgtEl>
                                          <p:spTgt spid="5">
                                            <p:txEl>
                                              <p:pRg st="6" end="6"/>
                                            </p:txEl>
                                          </p:spTgt>
                                        </p:tgtEl>
                                        <p:attrNameLst>
                                          <p:attrName>style.visibility</p:attrName>
                                        </p:attrNameLst>
                                      </p:cBhvr>
                                      <p:to>
                                        <p:strVal val="visible"/>
                                      </p:to>
                                    </p:set>
                                    <p:animEffect transition="in" filter="wipe(left)">
                                      <p:cBhvr>
                                        <p:cTn id="172" dur="500"/>
                                        <p:tgtEl>
                                          <p:spTgt spid="5">
                                            <p:txEl>
                                              <p:pRg st="6" end="6"/>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8" fill="hold" nodeType="clickEffect">
                                  <p:stCondLst>
                                    <p:cond delay="0"/>
                                  </p:stCondLst>
                                  <p:childTnLst>
                                    <p:set>
                                      <p:cBhvr>
                                        <p:cTn id="176" dur="1" fill="hold">
                                          <p:stCondLst>
                                            <p:cond delay="0"/>
                                          </p:stCondLst>
                                        </p:cTn>
                                        <p:tgtEl>
                                          <p:spTgt spid="5">
                                            <p:txEl>
                                              <p:pRg st="7" end="7"/>
                                            </p:txEl>
                                          </p:spTgt>
                                        </p:tgtEl>
                                        <p:attrNameLst>
                                          <p:attrName>style.visibility</p:attrName>
                                        </p:attrNameLst>
                                      </p:cBhvr>
                                      <p:to>
                                        <p:strVal val="visible"/>
                                      </p:to>
                                    </p:set>
                                    <p:animEffect transition="in" filter="wipe(left)">
                                      <p:cBhvr>
                                        <p:cTn id="177" dur="500"/>
                                        <p:tgtEl>
                                          <p:spTgt spid="5">
                                            <p:txEl>
                                              <p:pRg st="7" end="7"/>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8" fill="hold" nodeType="clickEffect">
                                  <p:stCondLst>
                                    <p:cond delay="0"/>
                                  </p:stCondLst>
                                  <p:childTnLst>
                                    <p:set>
                                      <p:cBhvr>
                                        <p:cTn id="181" dur="1" fill="hold">
                                          <p:stCondLst>
                                            <p:cond delay="0"/>
                                          </p:stCondLst>
                                        </p:cTn>
                                        <p:tgtEl>
                                          <p:spTgt spid="5">
                                            <p:txEl>
                                              <p:pRg st="8" end="8"/>
                                            </p:txEl>
                                          </p:spTgt>
                                        </p:tgtEl>
                                        <p:attrNameLst>
                                          <p:attrName>style.visibility</p:attrName>
                                        </p:attrNameLst>
                                      </p:cBhvr>
                                      <p:to>
                                        <p:strVal val="visible"/>
                                      </p:to>
                                    </p:set>
                                    <p:animEffect transition="in" filter="wipe(left)">
                                      <p:cBhvr>
                                        <p:cTn id="182" dur="500"/>
                                        <p:tgtEl>
                                          <p:spTgt spid="5">
                                            <p:txEl>
                                              <p:pRg st="8" end="8"/>
                                            </p:txEl>
                                          </p:spTgt>
                                        </p:tgtEl>
                                      </p:cBhvr>
                                    </p:animEffect>
                                  </p:childTnLst>
                                </p:cTn>
                              </p:par>
                            </p:childTnLst>
                          </p:cTn>
                        </p:par>
                      </p:childTnLst>
                    </p:cTn>
                  </p:par>
                  <p:par>
                    <p:cTn id="183" fill="hold">
                      <p:stCondLst>
                        <p:cond delay="indefinite"/>
                      </p:stCondLst>
                      <p:childTnLst>
                        <p:par>
                          <p:cTn id="184" fill="hold">
                            <p:stCondLst>
                              <p:cond delay="0"/>
                            </p:stCondLst>
                            <p:childTnLst>
                              <p:par>
                                <p:cTn id="185" presetID="22" presetClass="entr" presetSubtype="8" fill="hold" nodeType="clickEffect">
                                  <p:stCondLst>
                                    <p:cond delay="0"/>
                                  </p:stCondLst>
                                  <p:childTnLst>
                                    <p:set>
                                      <p:cBhvr>
                                        <p:cTn id="186" dur="1" fill="hold">
                                          <p:stCondLst>
                                            <p:cond delay="0"/>
                                          </p:stCondLst>
                                        </p:cTn>
                                        <p:tgtEl>
                                          <p:spTgt spid="5">
                                            <p:txEl>
                                              <p:pRg st="9" end="9"/>
                                            </p:txEl>
                                          </p:spTgt>
                                        </p:tgtEl>
                                        <p:attrNameLst>
                                          <p:attrName>style.visibility</p:attrName>
                                        </p:attrNameLst>
                                      </p:cBhvr>
                                      <p:to>
                                        <p:strVal val="visible"/>
                                      </p:to>
                                    </p:set>
                                    <p:animEffect transition="in" filter="wipe(left)">
                                      <p:cBhvr>
                                        <p:cTn id="187" dur="500"/>
                                        <p:tgtEl>
                                          <p:spTgt spid="5">
                                            <p:txEl>
                                              <p:pRg st="9" end="9"/>
                                            </p:txEl>
                                          </p:spTgt>
                                        </p:tgtEl>
                                      </p:cBhvr>
                                    </p:animEffect>
                                  </p:childTnLst>
                                </p:cTn>
                              </p:par>
                            </p:childTnLst>
                          </p:cTn>
                        </p:par>
                      </p:childTnLst>
                    </p:cTn>
                  </p:par>
                  <p:par>
                    <p:cTn id="188" fill="hold">
                      <p:stCondLst>
                        <p:cond delay="indefinite"/>
                      </p:stCondLst>
                      <p:childTnLst>
                        <p:par>
                          <p:cTn id="189" fill="hold">
                            <p:stCondLst>
                              <p:cond delay="0"/>
                            </p:stCondLst>
                            <p:childTnLst>
                              <p:par>
                                <p:cTn id="190" presetID="22" presetClass="entr" presetSubtype="8" fill="hold" nodeType="clickEffect">
                                  <p:stCondLst>
                                    <p:cond delay="0"/>
                                  </p:stCondLst>
                                  <p:childTnLst>
                                    <p:set>
                                      <p:cBhvr>
                                        <p:cTn id="191" dur="1" fill="hold">
                                          <p:stCondLst>
                                            <p:cond delay="0"/>
                                          </p:stCondLst>
                                        </p:cTn>
                                        <p:tgtEl>
                                          <p:spTgt spid="5">
                                            <p:txEl>
                                              <p:pRg st="10" end="10"/>
                                            </p:txEl>
                                          </p:spTgt>
                                        </p:tgtEl>
                                        <p:attrNameLst>
                                          <p:attrName>style.visibility</p:attrName>
                                        </p:attrNameLst>
                                      </p:cBhvr>
                                      <p:to>
                                        <p:strVal val="visible"/>
                                      </p:to>
                                    </p:set>
                                    <p:animEffect transition="in" filter="wipe(left)">
                                      <p:cBhvr>
                                        <p:cTn id="192" dur="500"/>
                                        <p:tgtEl>
                                          <p:spTgt spid="5">
                                            <p:txEl>
                                              <p:pRg st="10" end="10"/>
                                            </p:txEl>
                                          </p:spTgt>
                                        </p:tgtEl>
                                      </p:cBhvr>
                                    </p:animEffect>
                                  </p:childTnLst>
                                </p:cTn>
                              </p:par>
                            </p:childTnLst>
                          </p:cTn>
                        </p:par>
                      </p:childTnLst>
                    </p:cTn>
                  </p:par>
                  <p:par>
                    <p:cTn id="193" fill="hold">
                      <p:stCondLst>
                        <p:cond delay="indefinite"/>
                      </p:stCondLst>
                      <p:childTnLst>
                        <p:par>
                          <p:cTn id="194" fill="hold">
                            <p:stCondLst>
                              <p:cond delay="0"/>
                            </p:stCondLst>
                            <p:childTnLst>
                              <p:par>
                                <p:cTn id="195" presetID="22" presetClass="entr" presetSubtype="8" fill="hold" nodeType="clickEffect">
                                  <p:stCondLst>
                                    <p:cond delay="0"/>
                                  </p:stCondLst>
                                  <p:childTnLst>
                                    <p:set>
                                      <p:cBhvr>
                                        <p:cTn id="196" dur="1" fill="hold">
                                          <p:stCondLst>
                                            <p:cond delay="0"/>
                                          </p:stCondLst>
                                        </p:cTn>
                                        <p:tgtEl>
                                          <p:spTgt spid="5">
                                            <p:txEl>
                                              <p:pRg st="11" end="11"/>
                                            </p:txEl>
                                          </p:spTgt>
                                        </p:tgtEl>
                                        <p:attrNameLst>
                                          <p:attrName>style.visibility</p:attrName>
                                        </p:attrNameLst>
                                      </p:cBhvr>
                                      <p:to>
                                        <p:strVal val="visible"/>
                                      </p:to>
                                    </p:set>
                                    <p:animEffect transition="in" filter="wipe(left)">
                                      <p:cBhvr>
                                        <p:cTn id="197" dur="500"/>
                                        <p:tgtEl>
                                          <p:spTgt spid="5">
                                            <p:txEl>
                                              <p:pRg st="11" end="11"/>
                                            </p:txEl>
                                          </p:spTgt>
                                        </p:tgtEl>
                                      </p:cBhvr>
                                    </p:animEffect>
                                  </p:childTnLst>
                                </p:cTn>
                              </p:par>
                            </p:childTnLst>
                          </p:cTn>
                        </p:par>
                      </p:childTnLst>
                    </p:cTn>
                  </p:par>
                  <p:par>
                    <p:cTn id="198" fill="hold">
                      <p:stCondLst>
                        <p:cond delay="indefinite"/>
                      </p:stCondLst>
                      <p:childTnLst>
                        <p:par>
                          <p:cTn id="199" fill="hold">
                            <p:stCondLst>
                              <p:cond delay="0"/>
                            </p:stCondLst>
                            <p:childTnLst>
                              <p:par>
                                <p:cTn id="200" presetID="22" presetClass="entr" presetSubtype="8" fill="hold" nodeType="clickEffect">
                                  <p:stCondLst>
                                    <p:cond delay="0"/>
                                  </p:stCondLst>
                                  <p:childTnLst>
                                    <p:set>
                                      <p:cBhvr>
                                        <p:cTn id="201" dur="1" fill="hold">
                                          <p:stCondLst>
                                            <p:cond delay="0"/>
                                          </p:stCondLst>
                                        </p:cTn>
                                        <p:tgtEl>
                                          <p:spTgt spid="5">
                                            <p:txEl>
                                              <p:pRg st="12" end="12"/>
                                            </p:txEl>
                                          </p:spTgt>
                                        </p:tgtEl>
                                        <p:attrNameLst>
                                          <p:attrName>style.visibility</p:attrName>
                                        </p:attrNameLst>
                                      </p:cBhvr>
                                      <p:to>
                                        <p:strVal val="visible"/>
                                      </p:to>
                                    </p:set>
                                    <p:animEffect transition="in" filter="wipe(left)">
                                      <p:cBhvr>
                                        <p:cTn id="202" dur="500"/>
                                        <p:tgtEl>
                                          <p:spTgt spid="5">
                                            <p:txEl>
                                              <p:pRg st="12" end="12"/>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22" presetClass="entr" presetSubtype="8" fill="hold" nodeType="clickEffect">
                                  <p:stCondLst>
                                    <p:cond delay="0"/>
                                  </p:stCondLst>
                                  <p:childTnLst>
                                    <p:set>
                                      <p:cBhvr>
                                        <p:cTn id="206" dur="1" fill="hold">
                                          <p:stCondLst>
                                            <p:cond delay="0"/>
                                          </p:stCondLst>
                                        </p:cTn>
                                        <p:tgtEl>
                                          <p:spTgt spid="5">
                                            <p:txEl>
                                              <p:pRg st="13" end="13"/>
                                            </p:txEl>
                                          </p:spTgt>
                                        </p:tgtEl>
                                        <p:attrNameLst>
                                          <p:attrName>style.visibility</p:attrName>
                                        </p:attrNameLst>
                                      </p:cBhvr>
                                      <p:to>
                                        <p:strVal val="visible"/>
                                      </p:to>
                                    </p:set>
                                    <p:animEffect transition="in" filter="wipe(left)">
                                      <p:cBhvr>
                                        <p:cTn id="207" dur="500"/>
                                        <p:tgtEl>
                                          <p:spTgt spid="5">
                                            <p:txEl>
                                              <p:pRg st="13" end="13"/>
                                            </p:txEl>
                                          </p:spTgt>
                                        </p:tgtEl>
                                      </p:cBhvr>
                                    </p:animEffect>
                                  </p:childTnLst>
                                </p:cTn>
                              </p:par>
                            </p:childTnLst>
                          </p:cTn>
                        </p:par>
                      </p:childTnLst>
                    </p:cTn>
                  </p:par>
                  <p:par>
                    <p:cTn id="208" fill="hold">
                      <p:stCondLst>
                        <p:cond delay="indefinite"/>
                      </p:stCondLst>
                      <p:childTnLst>
                        <p:par>
                          <p:cTn id="209" fill="hold">
                            <p:stCondLst>
                              <p:cond delay="0"/>
                            </p:stCondLst>
                            <p:childTnLst>
                              <p:par>
                                <p:cTn id="210" presetID="22" presetClass="entr" presetSubtype="8" fill="hold" nodeType="clickEffect">
                                  <p:stCondLst>
                                    <p:cond delay="0"/>
                                  </p:stCondLst>
                                  <p:childTnLst>
                                    <p:set>
                                      <p:cBhvr>
                                        <p:cTn id="211" dur="1" fill="hold">
                                          <p:stCondLst>
                                            <p:cond delay="0"/>
                                          </p:stCondLst>
                                        </p:cTn>
                                        <p:tgtEl>
                                          <p:spTgt spid="5">
                                            <p:txEl>
                                              <p:pRg st="14" end="14"/>
                                            </p:txEl>
                                          </p:spTgt>
                                        </p:tgtEl>
                                        <p:attrNameLst>
                                          <p:attrName>style.visibility</p:attrName>
                                        </p:attrNameLst>
                                      </p:cBhvr>
                                      <p:to>
                                        <p:strVal val="visible"/>
                                      </p:to>
                                    </p:set>
                                    <p:animEffect transition="in" filter="wipe(left)">
                                      <p:cBhvr>
                                        <p:cTn id="212"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Delete Operator</a:t>
            </a:r>
            <a:br>
              <a:rPr lang="en-IN" dirty="0"/>
            </a:br>
            <a:endParaRPr lang="en-IN" dirty="0"/>
          </a:p>
        </p:txBody>
      </p:sp>
      <p:sp>
        <p:nvSpPr>
          <p:cNvPr id="3" name="Content Placeholder 2"/>
          <p:cNvSpPr>
            <a:spLocks noGrp="1"/>
          </p:cNvSpPr>
          <p:nvPr>
            <p:ph idx="1"/>
          </p:nvPr>
        </p:nvSpPr>
        <p:spPr>
          <a:xfrm>
            <a:off x="418012" y="1567543"/>
            <a:ext cx="11495314" cy="4415246"/>
          </a:xfrm>
        </p:spPr>
        <p:txBody>
          <a:bodyPr>
            <a:normAutofit/>
          </a:bodyPr>
          <a:lstStyle/>
          <a:p>
            <a:pPr algn="just"/>
            <a:r>
              <a:rPr lang="en-IN" dirty="0"/>
              <a:t>The memory allocated dynamically using the new operator has to be freed explicitly by the programmer. For this purpose, the “delete” operator is used</a:t>
            </a:r>
            <a:endParaRPr lang="en-IN" dirty="0"/>
          </a:p>
          <a:p>
            <a:pPr algn="just"/>
            <a:r>
              <a:rPr lang="en-IN" b="1" dirty="0"/>
              <a:t>The general syntax of the delete operator is:</a:t>
            </a:r>
            <a:endParaRPr lang="en-IN" dirty="0"/>
          </a:p>
          <a:p>
            <a:pPr marL="0" indent="0" algn="ctr">
              <a:buNone/>
            </a:pPr>
            <a:r>
              <a:rPr lang="en-IN" dirty="0"/>
              <a:t>delete </a:t>
            </a:r>
            <a:r>
              <a:rPr lang="en-IN" dirty="0" err="1"/>
              <a:t>pointer_variable</a:t>
            </a:r>
            <a:r>
              <a:rPr lang="en-IN" dirty="0"/>
              <a:t>;</a:t>
            </a:r>
            <a:endParaRPr lang="en-IN" dirty="0"/>
          </a:p>
          <a:p>
            <a:pPr algn="just"/>
            <a:r>
              <a:rPr lang="en-IN" b="1" dirty="0"/>
              <a:t>So memory allocated to the </a:t>
            </a:r>
            <a:r>
              <a:rPr lang="en-IN" b="1" dirty="0" err="1"/>
              <a:t>ptr</a:t>
            </a:r>
            <a:r>
              <a:rPr lang="en-IN" b="1" dirty="0"/>
              <a:t>  variable can be freed as:</a:t>
            </a:r>
            <a:endParaRPr lang="en-IN" dirty="0"/>
          </a:p>
          <a:p>
            <a:pPr marL="0" indent="0" algn="ctr">
              <a:buNone/>
            </a:pPr>
            <a:r>
              <a:rPr lang="en-IN" dirty="0"/>
              <a:t>delete </a:t>
            </a:r>
            <a:r>
              <a:rPr lang="en-IN" dirty="0" err="1"/>
              <a:t>ptr</a:t>
            </a:r>
            <a:r>
              <a:rPr lang="en-IN" dirty="0"/>
              <a:t>;</a:t>
            </a:r>
            <a:endParaRPr lang="en-IN" dirty="0"/>
          </a:p>
          <a:p>
            <a:pPr algn="just"/>
            <a:r>
              <a:rPr lang="en-IN" dirty="0"/>
              <a:t>This statement frees the memory allocated to the variable “</a:t>
            </a:r>
            <a:r>
              <a:rPr lang="en-IN" dirty="0" err="1"/>
              <a:t>ptr</a:t>
            </a:r>
            <a:r>
              <a:rPr lang="en-IN" dirty="0"/>
              <a:t>” back to the memory pool.</a:t>
            </a:r>
            <a:endParaRPr lang="en-IN" dirty="0"/>
          </a:p>
          <a:p>
            <a:pPr algn="just"/>
            <a:r>
              <a:rPr lang="en-IN" dirty="0"/>
              <a:t>delete operator can also be used  to free the memory allocated to arrays.</a:t>
            </a:r>
            <a:endParaRPr lang="en-IN" dirty="0"/>
          </a:p>
          <a:p>
            <a:pPr algn="just"/>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The Delete Operator</a:t>
            </a:r>
            <a:endParaRPr lang="en-IN" dirty="0"/>
          </a:p>
        </p:txBody>
      </p:sp>
      <p:sp>
        <p:nvSpPr>
          <p:cNvPr id="3" name="Content Placeholder 2"/>
          <p:cNvSpPr>
            <a:spLocks noGrp="1"/>
          </p:cNvSpPr>
          <p:nvPr>
            <p:ph idx="1"/>
          </p:nvPr>
        </p:nvSpPr>
        <p:spPr>
          <a:xfrm>
            <a:off x="209006" y="1763486"/>
            <a:ext cx="11207931" cy="4193177"/>
          </a:xfrm>
        </p:spPr>
        <p:txBody>
          <a:bodyPr>
            <a:normAutofit lnSpcReduction="10000"/>
          </a:bodyPr>
          <a:lstStyle/>
          <a:p>
            <a:r>
              <a:rPr lang="en-IN" b="1" dirty="0"/>
              <a:t> the memory allocated to the array </a:t>
            </a:r>
            <a:r>
              <a:rPr lang="en-IN" b="1" dirty="0" err="1"/>
              <a:t>str</a:t>
            </a:r>
            <a:r>
              <a:rPr lang="en-IN" b="1" dirty="0"/>
              <a:t> above can be freed as follows:</a:t>
            </a:r>
            <a:endParaRPr lang="en-IN" dirty="0"/>
          </a:p>
          <a:p>
            <a:pPr marL="0" indent="0" algn="ctr">
              <a:buNone/>
            </a:pPr>
            <a:r>
              <a:rPr lang="en-IN" b="1" dirty="0"/>
              <a:t>delete[] </a:t>
            </a:r>
            <a:r>
              <a:rPr lang="en-IN" b="1" dirty="0" err="1"/>
              <a:t>str</a:t>
            </a:r>
            <a:r>
              <a:rPr lang="en-IN" b="1" dirty="0"/>
              <a:t>;</a:t>
            </a:r>
            <a:endParaRPr lang="en-IN" b="1" dirty="0"/>
          </a:p>
          <a:p>
            <a:r>
              <a:rPr lang="en-IN" dirty="0"/>
              <a:t>Note the subscript operator used with the delete operator. </a:t>
            </a:r>
            <a:endParaRPr lang="en-IN" dirty="0"/>
          </a:p>
          <a:p>
            <a:r>
              <a:rPr lang="en-IN" dirty="0"/>
              <a:t>This is because, as we have allocated the array of elements, we need to free all the locations.</a:t>
            </a:r>
            <a:endParaRPr lang="en-IN" dirty="0"/>
          </a:p>
          <a:p>
            <a:r>
              <a:rPr lang="en-IN" b="1" dirty="0"/>
              <a:t>Instead, if the following  statement had executed:</a:t>
            </a:r>
            <a:endParaRPr lang="en-IN" dirty="0"/>
          </a:p>
          <a:p>
            <a:pPr marL="0" indent="0" algn="ctr">
              <a:buNone/>
            </a:pPr>
            <a:r>
              <a:rPr lang="en-IN" b="1" dirty="0"/>
              <a:t>delete </a:t>
            </a:r>
            <a:r>
              <a:rPr lang="en-IN" b="1" dirty="0" err="1"/>
              <a:t>str</a:t>
            </a:r>
            <a:r>
              <a:rPr lang="en-IN" b="1" dirty="0"/>
              <a:t>;</a:t>
            </a:r>
            <a:endParaRPr lang="en-IN" b="1" dirty="0"/>
          </a:p>
          <a:p>
            <a:r>
              <a:rPr lang="en-IN" dirty="0"/>
              <a:t>the above statement will only delete the first element of the array.</a:t>
            </a:r>
            <a:endParaRPr lang="en-IN" dirty="0"/>
          </a:p>
          <a:p>
            <a:r>
              <a:rPr lang="en-IN" dirty="0"/>
              <a:t> Using subscript “[]” all the memory allocated is to be freed.</a:t>
            </a:r>
            <a:endParaRPr lang="en-IN" dirty="0"/>
          </a:p>
          <a:p>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22779"/>
          </a:xfrm>
        </p:spPr>
        <p:txBody>
          <a:bodyPr>
            <a:normAutofit fontScale="90000"/>
          </a:bodyPr>
          <a:lstStyle/>
          <a:p>
            <a:r>
              <a:rPr lang="en-IN" dirty="0" err="1"/>
              <a:t>Malloc</a:t>
            </a:r>
            <a:r>
              <a:rPr lang="en-IN" dirty="0"/>
              <a:t>()</a:t>
            </a:r>
            <a:endParaRPr lang="en-IN" dirty="0"/>
          </a:p>
        </p:txBody>
      </p:sp>
      <p:sp>
        <p:nvSpPr>
          <p:cNvPr id="3" name="Content Placeholder 2"/>
          <p:cNvSpPr>
            <a:spLocks noGrp="1"/>
          </p:cNvSpPr>
          <p:nvPr>
            <p:ph idx="1"/>
          </p:nvPr>
        </p:nvSpPr>
        <p:spPr>
          <a:xfrm>
            <a:off x="1038830" y="1492499"/>
            <a:ext cx="9603275" cy="4581730"/>
          </a:xfrm>
        </p:spPr>
        <p:txBody>
          <a:bodyPr>
            <a:normAutofit/>
          </a:bodyPr>
          <a:lstStyle/>
          <a:p>
            <a:pPr algn="just"/>
            <a:r>
              <a:rPr lang="en-IN" dirty="0"/>
              <a:t>The </a:t>
            </a:r>
            <a:r>
              <a:rPr lang="en-IN" dirty="0" err="1"/>
              <a:t>malloc</a:t>
            </a:r>
            <a:r>
              <a:rPr lang="en-IN" dirty="0"/>
              <a:t>() function from C, also exists in C++,</a:t>
            </a:r>
            <a:endParaRPr lang="en-IN" dirty="0"/>
          </a:p>
          <a:p>
            <a:pPr algn="just"/>
            <a:r>
              <a:rPr lang="en-IN" dirty="0"/>
              <a:t> But it is recommended to avoid using </a:t>
            </a:r>
            <a:r>
              <a:rPr lang="en-IN" dirty="0" err="1"/>
              <a:t>malloc</a:t>
            </a:r>
            <a:r>
              <a:rPr lang="en-IN" dirty="0"/>
              <a:t>() function.</a:t>
            </a:r>
            <a:endParaRPr lang="en-IN" dirty="0"/>
          </a:p>
          <a:p>
            <a:pPr algn="just"/>
            <a:r>
              <a:rPr lang="en-IN" dirty="0"/>
              <a:t> </a:t>
            </a:r>
            <a:r>
              <a:rPr lang="en-IN" dirty="0" err="1"/>
              <a:t>malloc</a:t>
            </a:r>
            <a:r>
              <a:rPr lang="en-IN" dirty="0"/>
              <a:t>() allocates requested size of bytes and returns a pointer to the first byte of allocated space. </a:t>
            </a:r>
            <a:endParaRPr lang="en-IN" dirty="0"/>
          </a:p>
          <a:p>
            <a:pPr algn="just"/>
            <a:r>
              <a:rPr lang="en-IN" dirty="0"/>
              <a:t>The main benefit of new over </a:t>
            </a:r>
            <a:r>
              <a:rPr lang="en-IN" dirty="0" err="1"/>
              <a:t>malloc</a:t>
            </a:r>
            <a:r>
              <a:rPr lang="en-IN" dirty="0"/>
              <a:t>() is that new doesn't just allocate memory, it constructs objects which is a prime concept of C++. </a:t>
            </a: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462" y="927198"/>
            <a:ext cx="10459225" cy="1049235"/>
          </a:xfrm>
        </p:spPr>
        <p:txBody>
          <a:bodyPr>
            <a:normAutofit/>
          </a:bodyPr>
          <a:lstStyle/>
          <a:p>
            <a:r>
              <a:rPr lang="en-IN" sz="2000" b="1" dirty="0"/>
              <a:t>Dynamic memory allocation Programming Example:1</a:t>
            </a:r>
            <a:endParaRPr lang="en-IN" sz="2000" b="1" dirty="0"/>
          </a:p>
        </p:txBody>
      </p:sp>
      <p:sp>
        <p:nvSpPr>
          <p:cNvPr id="3" name="Content Placeholder 2"/>
          <p:cNvSpPr>
            <a:spLocks noGrp="1"/>
          </p:cNvSpPr>
          <p:nvPr>
            <p:ph idx="1"/>
          </p:nvPr>
        </p:nvSpPr>
        <p:spPr>
          <a:xfrm>
            <a:off x="1038830" y="1427185"/>
            <a:ext cx="9603275" cy="4020026"/>
          </a:xfrm>
        </p:spPr>
        <p:txBody>
          <a:bodyPr>
            <a:noAutofit/>
          </a:bodyPr>
          <a:lstStyle/>
          <a:p>
            <a:pPr marL="0" indent="0">
              <a:buNone/>
            </a:pPr>
            <a:r>
              <a:rPr lang="en-IN" sz="1800" dirty="0">
                <a:solidFill>
                  <a:srgbClr val="880000"/>
                </a:solidFill>
                <a:latin typeface="Arial Rounded MT Bold" panose="020F0704030504030204" charset="0"/>
                <a:cs typeface="Arial Rounded MT Bold" panose="020F0704030504030204" charset="0"/>
              </a:rPr>
              <a:t>#include</a:t>
            </a:r>
            <a:r>
              <a:rPr lang="en-IN" sz="1800" dirty="0">
                <a:solidFill>
                  <a:srgbClr val="000000"/>
                </a:solidFill>
                <a:latin typeface="Arial Rounded MT Bold" panose="020F0704030504030204" charset="0"/>
                <a:cs typeface="Arial Rounded MT Bold" panose="020F0704030504030204" charset="0"/>
              </a:rPr>
              <a:t> </a:t>
            </a:r>
            <a:r>
              <a:rPr lang="en-IN" sz="1800" dirty="0">
                <a:solidFill>
                  <a:srgbClr val="008800"/>
                </a:solidFill>
                <a:latin typeface="Arial Rounded MT Bold" panose="020F0704030504030204" charset="0"/>
                <a:cs typeface="Arial Rounded MT Bold" panose="020F0704030504030204" charset="0"/>
              </a:rPr>
              <a:t>&lt;</a:t>
            </a:r>
            <a:r>
              <a:rPr lang="en-IN" sz="1800" dirty="0" err="1">
                <a:solidFill>
                  <a:srgbClr val="008800"/>
                </a:solidFill>
                <a:latin typeface="Arial Rounded MT Bold" panose="020F0704030504030204" charset="0"/>
                <a:cs typeface="Arial Rounded MT Bold" panose="020F0704030504030204" charset="0"/>
              </a:rPr>
              <a:t>iostream</a:t>
            </a:r>
            <a:r>
              <a:rPr lang="en-IN" sz="1800" dirty="0">
                <a:solidFill>
                  <a:srgbClr val="008800"/>
                </a:solidFill>
                <a:latin typeface="Arial Rounded MT Bold" panose="020F0704030504030204" charset="0"/>
                <a:cs typeface="Arial Rounded MT Bold" panose="020F0704030504030204" charset="0"/>
              </a:rPr>
              <a:t>&gt;</a:t>
            </a:r>
            <a:r>
              <a:rPr lang="en-IN" sz="1800" dirty="0">
                <a:solidFill>
                  <a:srgbClr val="000000"/>
                </a:solidFill>
                <a:latin typeface="Arial Rounded MT Bold" panose="020F0704030504030204" charset="0"/>
                <a:cs typeface="Arial Rounded MT Bold" panose="020F0704030504030204" charset="0"/>
              </a:rPr>
              <a:t> </a:t>
            </a:r>
            <a:endParaRPr lang="en-IN" sz="1800" dirty="0">
              <a:solidFill>
                <a:srgbClr val="000000"/>
              </a:solidFill>
              <a:latin typeface="Arial Rounded MT Bold" panose="020F0704030504030204" charset="0"/>
              <a:cs typeface="Arial Rounded MT Bold" panose="020F0704030504030204" charset="0"/>
            </a:endParaRPr>
          </a:p>
          <a:p>
            <a:pPr marL="0" indent="0">
              <a:buNone/>
            </a:pPr>
            <a:r>
              <a:rPr lang="en-IN" sz="1800" dirty="0">
                <a:solidFill>
                  <a:srgbClr val="000088"/>
                </a:solidFill>
                <a:latin typeface="Arial Rounded MT Bold" panose="020F0704030504030204" charset="0"/>
                <a:cs typeface="Arial Rounded MT Bold" panose="020F0704030504030204" charset="0"/>
              </a:rPr>
              <a:t>using</a:t>
            </a:r>
            <a:r>
              <a:rPr lang="en-IN" sz="1800" dirty="0">
                <a:solidFill>
                  <a:srgbClr val="000000"/>
                </a:solidFill>
                <a:latin typeface="Arial Rounded MT Bold" panose="020F0704030504030204" charset="0"/>
                <a:cs typeface="Arial Rounded MT Bold" panose="020F0704030504030204" charset="0"/>
              </a:rPr>
              <a:t> </a:t>
            </a:r>
            <a:r>
              <a:rPr lang="en-IN" sz="1800" dirty="0">
                <a:solidFill>
                  <a:srgbClr val="000088"/>
                </a:solidFill>
                <a:latin typeface="Arial Rounded MT Bold" panose="020F0704030504030204" charset="0"/>
                <a:cs typeface="Arial Rounded MT Bold" panose="020F0704030504030204" charset="0"/>
              </a:rPr>
              <a:t>namespace</a:t>
            </a:r>
            <a:r>
              <a:rPr lang="en-IN" sz="1800" dirty="0">
                <a:solidFill>
                  <a:srgbClr val="000000"/>
                </a:solidFill>
                <a:latin typeface="Arial Rounded MT Bold" panose="020F0704030504030204" charset="0"/>
                <a:cs typeface="Arial Rounded MT Bold" panose="020F0704030504030204" charset="0"/>
              </a:rPr>
              <a:t> </a:t>
            </a:r>
            <a:r>
              <a:rPr lang="en-IN" sz="1800" dirty="0" err="1">
                <a:solidFill>
                  <a:srgbClr val="000000"/>
                </a:solidFill>
                <a:latin typeface="Arial Rounded MT Bold" panose="020F0704030504030204" charset="0"/>
                <a:cs typeface="Arial Rounded MT Bold" panose="020F0704030504030204" charset="0"/>
              </a:rPr>
              <a:t>std</a:t>
            </a:r>
            <a:r>
              <a:rPr lang="en-IN" sz="1800" dirty="0">
                <a:solidFill>
                  <a:srgbClr val="666600"/>
                </a:solidFill>
                <a:latin typeface="Arial Rounded MT Bold" panose="020F0704030504030204" charset="0"/>
                <a:cs typeface="Arial Rounded MT Bold" panose="020F0704030504030204" charset="0"/>
              </a:rPr>
              <a:t>;</a:t>
            </a:r>
            <a:endParaRPr lang="en-IN" sz="1800" dirty="0">
              <a:solidFill>
                <a:srgbClr val="666600"/>
              </a:solidFill>
              <a:latin typeface="Arial Rounded MT Bold" panose="020F0704030504030204" charset="0"/>
              <a:cs typeface="Arial Rounded MT Bold" panose="020F0704030504030204" charset="0"/>
            </a:endParaRPr>
          </a:p>
          <a:p>
            <a:pPr marL="0" indent="0">
              <a:buNone/>
            </a:pPr>
            <a:r>
              <a:rPr lang="en-IN" sz="1800" dirty="0">
                <a:solidFill>
                  <a:srgbClr val="000000"/>
                </a:solidFill>
                <a:latin typeface="Arial Rounded MT Bold" panose="020F0704030504030204" charset="0"/>
                <a:cs typeface="Arial Rounded MT Bold" panose="020F0704030504030204" charset="0"/>
              </a:rPr>
              <a:t> </a:t>
            </a:r>
            <a:r>
              <a:rPr lang="en-IN" sz="1800" dirty="0" err="1">
                <a:solidFill>
                  <a:srgbClr val="000088"/>
                </a:solidFill>
                <a:latin typeface="Arial Rounded MT Bold" panose="020F0704030504030204" charset="0"/>
                <a:cs typeface="Arial Rounded MT Bold" panose="020F0704030504030204" charset="0"/>
              </a:rPr>
              <a:t>int</a:t>
            </a:r>
            <a:r>
              <a:rPr lang="en-IN" sz="1800" dirty="0">
                <a:solidFill>
                  <a:srgbClr val="000000"/>
                </a:solidFill>
                <a:latin typeface="Arial Rounded MT Bold" panose="020F0704030504030204" charset="0"/>
                <a:cs typeface="Arial Rounded MT Bold" panose="020F0704030504030204" charset="0"/>
              </a:rPr>
              <a:t> main</a:t>
            </a: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 </a:t>
            </a:r>
            <a:endParaRPr lang="en-IN" sz="1800" dirty="0">
              <a:solidFill>
                <a:srgbClr val="000000"/>
              </a:solidFill>
              <a:latin typeface="Arial Rounded MT Bold" panose="020F0704030504030204" charset="0"/>
              <a:cs typeface="Arial Rounded MT Bold" panose="020F0704030504030204" charset="0"/>
            </a:endParaRPr>
          </a:p>
          <a:p>
            <a:pPr marL="0" indent="0">
              <a:buNone/>
            </a:pP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 </a:t>
            </a:r>
            <a:endParaRPr lang="en-IN" sz="1800" dirty="0">
              <a:solidFill>
                <a:srgbClr val="000000"/>
              </a:solidFill>
              <a:latin typeface="Arial Rounded MT Bold" panose="020F0704030504030204" charset="0"/>
              <a:cs typeface="Arial Rounded MT Bold" panose="020F0704030504030204" charset="0"/>
            </a:endParaRPr>
          </a:p>
          <a:p>
            <a:pPr marL="0" indent="0">
              <a:buNone/>
            </a:pPr>
            <a:r>
              <a:rPr lang="en-IN" sz="1800" dirty="0" err="1">
                <a:solidFill>
                  <a:srgbClr val="000088"/>
                </a:solidFill>
                <a:latin typeface="Arial Rounded MT Bold" panose="020F0704030504030204" charset="0"/>
                <a:cs typeface="Arial Rounded MT Bold" panose="020F0704030504030204" charset="0"/>
              </a:rPr>
              <a:t>int</a:t>
            </a: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 i</a:t>
            </a: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 NULL</a:t>
            </a: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 </a:t>
            </a:r>
            <a:endParaRPr lang="en-IN" sz="1800" dirty="0">
              <a:solidFill>
                <a:srgbClr val="000000"/>
              </a:solidFill>
              <a:latin typeface="Arial Rounded MT Bold" panose="020F0704030504030204" charset="0"/>
              <a:cs typeface="Arial Rounded MT Bold" panose="020F0704030504030204" charset="0"/>
            </a:endParaRPr>
          </a:p>
          <a:p>
            <a:pPr marL="0" indent="0">
              <a:buNone/>
            </a:pPr>
            <a:r>
              <a:rPr lang="en-IN" sz="1800" dirty="0">
                <a:solidFill>
                  <a:srgbClr val="000000"/>
                </a:solidFill>
                <a:latin typeface="Arial Rounded MT Bold" panose="020F0704030504030204" charset="0"/>
                <a:cs typeface="Arial Rounded MT Bold" panose="020F0704030504030204" charset="0"/>
              </a:rPr>
              <a:t>i</a:t>
            </a: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 </a:t>
            </a:r>
            <a:r>
              <a:rPr lang="en-IN" sz="1800" dirty="0">
                <a:solidFill>
                  <a:srgbClr val="000088"/>
                </a:solidFill>
                <a:latin typeface="Arial Rounded MT Bold" panose="020F0704030504030204" charset="0"/>
                <a:cs typeface="Arial Rounded MT Bold" panose="020F0704030504030204" charset="0"/>
              </a:rPr>
              <a:t>new</a:t>
            </a:r>
            <a:r>
              <a:rPr lang="en-IN" sz="1800" dirty="0">
                <a:solidFill>
                  <a:srgbClr val="000000"/>
                </a:solidFill>
                <a:latin typeface="Arial Rounded MT Bold" panose="020F0704030504030204" charset="0"/>
                <a:cs typeface="Arial Rounded MT Bold" panose="020F0704030504030204" charset="0"/>
              </a:rPr>
              <a:t> </a:t>
            </a:r>
            <a:r>
              <a:rPr lang="en-IN" sz="1800" dirty="0" err="1">
                <a:solidFill>
                  <a:srgbClr val="000088"/>
                </a:solidFill>
                <a:latin typeface="Arial Rounded MT Bold" panose="020F0704030504030204" charset="0"/>
                <a:cs typeface="Arial Rounded MT Bold" panose="020F0704030504030204" charset="0"/>
              </a:rPr>
              <a:t>int</a:t>
            </a: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 </a:t>
            </a:r>
            <a:endParaRPr lang="en-IN" sz="1800" dirty="0">
              <a:solidFill>
                <a:srgbClr val="000000"/>
              </a:solidFill>
              <a:latin typeface="Arial Rounded MT Bold" panose="020F0704030504030204" charset="0"/>
              <a:cs typeface="Arial Rounded MT Bold" panose="020F0704030504030204" charset="0"/>
            </a:endParaRPr>
          </a:p>
          <a:p>
            <a:pPr marL="0" indent="0">
              <a:buNone/>
            </a:pP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i</a:t>
            </a: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 </a:t>
            </a:r>
            <a:r>
              <a:rPr lang="en-IN" sz="1800" dirty="0">
                <a:solidFill>
                  <a:srgbClr val="006666"/>
                </a:solidFill>
                <a:latin typeface="Arial Rounded MT Bold" panose="020F0704030504030204" charset="0"/>
                <a:cs typeface="Arial Rounded MT Bold" panose="020F0704030504030204" charset="0"/>
              </a:rPr>
              <a:t>5</a:t>
            </a: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 </a:t>
            </a:r>
            <a:endParaRPr lang="en-IN" sz="1800" dirty="0">
              <a:solidFill>
                <a:srgbClr val="000000"/>
              </a:solidFill>
              <a:latin typeface="Arial Rounded MT Bold" panose="020F0704030504030204" charset="0"/>
              <a:cs typeface="Arial Rounded MT Bold" panose="020F0704030504030204" charset="0"/>
            </a:endParaRPr>
          </a:p>
          <a:p>
            <a:pPr marL="0" indent="0">
              <a:buNone/>
            </a:pPr>
            <a:r>
              <a:rPr lang="en-IN" sz="1800" dirty="0" err="1">
                <a:solidFill>
                  <a:srgbClr val="000000"/>
                </a:solidFill>
                <a:latin typeface="Arial Rounded MT Bold" panose="020F0704030504030204" charset="0"/>
                <a:cs typeface="Arial Rounded MT Bold" panose="020F0704030504030204" charset="0"/>
              </a:rPr>
              <a:t>cout</a:t>
            </a:r>
            <a:r>
              <a:rPr lang="en-IN" sz="1800" dirty="0">
                <a:solidFill>
                  <a:srgbClr val="000000"/>
                </a:solidFill>
                <a:latin typeface="Arial Rounded MT Bold" panose="020F0704030504030204" charset="0"/>
                <a:cs typeface="Arial Rounded MT Bold" panose="020F0704030504030204" charset="0"/>
              </a:rPr>
              <a:t> </a:t>
            </a:r>
            <a:r>
              <a:rPr lang="en-IN" sz="1800" dirty="0">
                <a:solidFill>
                  <a:srgbClr val="666600"/>
                </a:solidFill>
                <a:latin typeface="Arial Rounded MT Bold" panose="020F0704030504030204" charset="0"/>
                <a:cs typeface="Arial Rounded MT Bold" panose="020F0704030504030204" charset="0"/>
              </a:rPr>
              <a:t>&lt;&lt;</a:t>
            </a:r>
            <a:r>
              <a:rPr lang="en-IN" sz="1800" dirty="0">
                <a:solidFill>
                  <a:srgbClr val="000000"/>
                </a:solidFill>
                <a:latin typeface="Arial Rounded MT Bold" panose="020F0704030504030204" charset="0"/>
                <a:cs typeface="Arial Rounded MT Bold" panose="020F0704030504030204" charset="0"/>
              </a:rPr>
              <a:t> </a:t>
            </a:r>
            <a:r>
              <a:rPr lang="en-IN" sz="1800" dirty="0">
                <a:solidFill>
                  <a:srgbClr val="008800"/>
                </a:solidFill>
                <a:latin typeface="Arial Rounded MT Bold" panose="020F0704030504030204" charset="0"/>
                <a:cs typeface="Arial Rounded MT Bold" panose="020F0704030504030204" charset="0"/>
              </a:rPr>
              <a:t>"Value is : "</a:t>
            </a:r>
            <a:r>
              <a:rPr lang="en-IN" sz="1800" dirty="0">
                <a:solidFill>
                  <a:srgbClr val="000000"/>
                </a:solidFill>
                <a:latin typeface="Arial Rounded MT Bold" panose="020F0704030504030204" charset="0"/>
                <a:cs typeface="Arial Rounded MT Bold" panose="020F0704030504030204" charset="0"/>
              </a:rPr>
              <a:t> </a:t>
            </a:r>
            <a:r>
              <a:rPr lang="en-IN" sz="1800" dirty="0">
                <a:solidFill>
                  <a:srgbClr val="666600"/>
                </a:solidFill>
                <a:latin typeface="Arial Rounded MT Bold" panose="020F0704030504030204" charset="0"/>
                <a:cs typeface="Arial Rounded MT Bold" panose="020F0704030504030204" charset="0"/>
              </a:rPr>
              <a:t>&lt;&lt;</a:t>
            </a:r>
            <a:r>
              <a:rPr lang="en-IN" sz="1800" dirty="0">
                <a:solidFill>
                  <a:srgbClr val="000000"/>
                </a:solidFill>
                <a:latin typeface="Arial Rounded MT Bold" panose="020F0704030504030204" charset="0"/>
                <a:cs typeface="Arial Rounded MT Bold" panose="020F0704030504030204" charset="0"/>
              </a:rPr>
              <a:t> </a:t>
            </a:r>
            <a:r>
              <a:rPr lang="en-IN" sz="1800" dirty="0">
                <a:solidFill>
                  <a:srgbClr val="666600"/>
                </a:solidFill>
                <a:latin typeface="Arial Rounded MT Bold" panose="020F0704030504030204" charset="0"/>
                <a:cs typeface="Arial Rounded MT Bold" panose="020F0704030504030204" charset="0"/>
              </a:rPr>
              <a:t>*</a:t>
            </a:r>
            <a:r>
              <a:rPr lang="en-IN" sz="1800" dirty="0">
                <a:solidFill>
                  <a:srgbClr val="000000"/>
                </a:solidFill>
                <a:latin typeface="Arial Rounded MT Bold" panose="020F0704030504030204" charset="0"/>
                <a:cs typeface="Arial Rounded MT Bold" panose="020F0704030504030204" charset="0"/>
              </a:rPr>
              <a:t>i</a:t>
            </a:r>
            <a:r>
              <a:rPr lang="en-IN" sz="1800" dirty="0">
                <a:solidFill>
                  <a:srgbClr val="666600"/>
                </a:solidFill>
                <a:latin typeface="Arial Rounded MT Bold" panose="020F0704030504030204" charset="0"/>
                <a:cs typeface="Arial Rounded MT Bold" panose="020F0704030504030204" charset="0"/>
              </a:rPr>
              <a:t>&lt;&lt;</a:t>
            </a:r>
            <a:r>
              <a:rPr lang="en-IN" sz="1800" dirty="0">
                <a:solidFill>
                  <a:srgbClr val="000000"/>
                </a:solidFill>
                <a:latin typeface="Arial Rounded MT Bold" panose="020F0704030504030204" charset="0"/>
                <a:cs typeface="Arial Rounded MT Bold" panose="020F0704030504030204" charset="0"/>
              </a:rPr>
              <a:t> </a:t>
            </a:r>
            <a:r>
              <a:rPr lang="en-IN" sz="1800" dirty="0" err="1">
                <a:solidFill>
                  <a:srgbClr val="000000"/>
                </a:solidFill>
                <a:latin typeface="Arial Rounded MT Bold" panose="020F0704030504030204" charset="0"/>
                <a:cs typeface="Arial Rounded MT Bold" panose="020F0704030504030204" charset="0"/>
              </a:rPr>
              <a:t>endl</a:t>
            </a:r>
            <a:r>
              <a:rPr lang="en-IN" sz="1800" dirty="0" smtClean="0">
                <a:solidFill>
                  <a:srgbClr val="666600"/>
                </a:solidFill>
                <a:latin typeface="Arial Rounded MT Bold" panose="020F0704030504030204" charset="0"/>
                <a:cs typeface="Arial Rounded MT Bold" panose="020F0704030504030204" charset="0"/>
              </a:rPr>
              <a:t>;</a:t>
            </a:r>
            <a:endParaRPr lang="en-IN" sz="1800" dirty="0" smtClean="0">
              <a:solidFill>
                <a:srgbClr val="666600"/>
              </a:solidFill>
              <a:latin typeface="Arial Rounded MT Bold" panose="020F0704030504030204" charset="0"/>
              <a:cs typeface="Arial Rounded MT Bold" panose="020F0704030504030204" charset="0"/>
            </a:endParaRPr>
          </a:p>
          <a:p>
            <a:pPr marL="0" indent="0">
              <a:buNone/>
            </a:pPr>
            <a:r>
              <a:rPr lang="en-IN" sz="1800" dirty="0" smtClean="0">
                <a:solidFill>
                  <a:srgbClr val="000000"/>
                </a:solidFill>
                <a:latin typeface="Arial Rounded MT Bold" panose="020F0704030504030204" charset="0"/>
                <a:cs typeface="Arial Rounded MT Bold" panose="020F0704030504030204" charset="0"/>
              </a:rPr>
              <a:t> </a:t>
            </a:r>
            <a:r>
              <a:rPr lang="en-IN" sz="1800" dirty="0">
                <a:solidFill>
                  <a:srgbClr val="000088"/>
                </a:solidFill>
                <a:latin typeface="Arial Rounded MT Bold" panose="020F0704030504030204" charset="0"/>
                <a:cs typeface="Arial Rounded MT Bold" panose="020F0704030504030204" charset="0"/>
              </a:rPr>
              <a:t>delete</a:t>
            </a:r>
            <a:r>
              <a:rPr lang="en-IN" sz="1800" dirty="0">
                <a:solidFill>
                  <a:srgbClr val="000000"/>
                </a:solidFill>
                <a:latin typeface="Arial Rounded MT Bold" panose="020F0704030504030204" charset="0"/>
                <a:cs typeface="Arial Rounded MT Bold" panose="020F0704030504030204" charset="0"/>
              </a:rPr>
              <a:t> </a:t>
            </a:r>
            <a:r>
              <a:rPr lang="en-IN" sz="1800" dirty="0" smtClean="0">
                <a:solidFill>
                  <a:srgbClr val="000000"/>
                </a:solidFill>
                <a:latin typeface="Arial Rounded MT Bold" panose="020F0704030504030204" charset="0"/>
                <a:cs typeface="Arial Rounded MT Bold" panose="020F0704030504030204" charset="0"/>
              </a:rPr>
              <a:t>i</a:t>
            </a:r>
            <a:r>
              <a:rPr lang="en-IN" sz="1800" dirty="0" smtClean="0">
                <a:solidFill>
                  <a:srgbClr val="666600"/>
                </a:solidFill>
                <a:latin typeface="Arial Rounded MT Bold" panose="020F0704030504030204" charset="0"/>
                <a:cs typeface="Arial Rounded MT Bold" panose="020F0704030504030204" charset="0"/>
              </a:rPr>
              <a:t>;</a:t>
            </a:r>
            <a:r>
              <a:rPr lang="en-IN" sz="1800" dirty="0" smtClean="0">
                <a:solidFill>
                  <a:srgbClr val="000000"/>
                </a:solidFill>
                <a:latin typeface="Arial Rounded MT Bold" panose="020F0704030504030204" charset="0"/>
                <a:cs typeface="Arial Rounded MT Bold" panose="020F0704030504030204" charset="0"/>
              </a:rPr>
              <a:t> </a:t>
            </a:r>
            <a:endParaRPr lang="en-IN" sz="1800" dirty="0">
              <a:solidFill>
                <a:srgbClr val="000000"/>
              </a:solidFill>
              <a:latin typeface="Arial Rounded MT Bold" panose="020F0704030504030204" charset="0"/>
              <a:cs typeface="Arial Rounded MT Bold" panose="020F0704030504030204" charset="0"/>
            </a:endParaRPr>
          </a:p>
          <a:p>
            <a:pPr marL="0" indent="0">
              <a:buNone/>
            </a:pPr>
            <a:r>
              <a:rPr lang="en-IN" sz="1800" dirty="0">
                <a:solidFill>
                  <a:srgbClr val="666600"/>
                </a:solidFill>
                <a:latin typeface="SFMono-Regular"/>
              </a:rPr>
              <a:t>}</a:t>
            </a:r>
            <a:endParaRPr lang="en-IN" sz="1800"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 y="0"/>
            <a:ext cx="10733545" cy="1049235"/>
          </a:xfrm>
        </p:spPr>
        <p:txBody>
          <a:bodyPr>
            <a:normAutofit/>
          </a:bodyPr>
          <a:lstStyle/>
          <a:p>
            <a:r>
              <a:rPr lang="en-IN" sz="1800" b="1" dirty="0"/>
              <a:t>Example 2 : new and delete operators in C++.</a:t>
            </a:r>
            <a:endParaRPr lang="en-IN" sz="1800" dirty="0"/>
          </a:p>
        </p:txBody>
      </p:sp>
      <p:graphicFrame>
        <p:nvGraphicFramePr>
          <p:cNvPr id="4" name="Content Placeholder 3"/>
          <p:cNvGraphicFramePr>
            <a:graphicFrameLocks noGrp="1"/>
          </p:cNvGraphicFramePr>
          <p:nvPr>
            <p:ph idx="1"/>
          </p:nvPr>
        </p:nvGraphicFramePr>
        <p:xfrm>
          <a:off x="486212" y="982980"/>
          <a:ext cx="5196130" cy="5120640"/>
        </p:xfrm>
        <a:graphic>
          <a:graphicData uri="http://schemas.openxmlformats.org/drawingml/2006/table">
            <a:tbl>
              <a:tblPr/>
              <a:tblGrid>
                <a:gridCol w="5196130"/>
              </a:tblGrid>
              <a:tr h="3294063">
                <a:tc>
                  <a:txBody>
                    <a:bodyPr/>
                    <a:lstStyle/>
                    <a:p>
                      <a:pPr algn="l" rtl="0" fontAlgn="base"/>
                      <a:r>
                        <a:rPr lang="en-IN" sz="1600" b="0" i="0" dirty="0">
                          <a:effectLst/>
                          <a:latin typeface="Arial" panose="020B0604020202020204" pitchFamily="34" charset="0"/>
                          <a:cs typeface="Arial" panose="020B0604020202020204" pitchFamily="34" charset="0"/>
                        </a:rPr>
                        <a:t>#include &lt;</a:t>
                      </a:r>
                      <a:r>
                        <a:rPr lang="en-IN" sz="1600" b="0" i="0" dirty="0" err="1">
                          <a:effectLst/>
                          <a:latin typeface="Arial" panose="020B0604020202020204" pitchFamily="34" charset="0"/>
                          <a:cs typeface="Arial" panose="020B0604020202020204" pitchFamily="34" charset="0"/>
                        </a:rPr>
                        <a:t>iostream</a:t>
                      </a:r>
                      <a:r>
                        <a:rPr lang="en-IN" sz="1600" b="0" i="0" dirty="0">
                          <a:effectLst/>
                          <a:latin typeface="Arial" panose="020B0604020202020204" pitchFamily="34" charset="0"/>
                          <a:cs typeface="Arial" panose="020B0604020202020204" pitchFamily="34" charset="0"/>
                        </a:rPr>
                        <a:t>&gt;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#include &lt;string&gt;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using namespace </a:t>
                      </a:r>
                      <a:r>
                        <a:rPr lang="en-IN" sz="1600" b="0" i="0" dirty="0" err="1">
                          <a:effectLst/>
                          <a:latin typeface="Arial" panose="020B0604020202020204" pitchFamily="34" charset="0"/>
                          <a:cs typeface="Arial" panose="020B0604020202020204" pitchFamily="34" charset="0"/>
                        </a:rPr>
                        <a:t>std</a:t>
                      </a:r>
                      <a:r>
                        <a:rPr lang="en-IN" sz="1600" b="0" i="0" dirty="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int</a:t>
                      </a:r>
                      <a:r>
                        <a:rPr lang="en-IN" sz="1600" b="0" i="0" dirty="0">
                          <a:effectLst/>
                          <a:latin typeface="Arial" panose="020B0604020202020204" pitchFamily="34" charset="0"/>
                          <a:cs typeface="Arial" panose="020B0604020202020204" pitchFamily="34" charset="0"/>
                        </a:rPr>
                        <a:t> main()</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int</a:t>
                      </a:r>
                      <a:r>
                        <a:rPr lang="en-IN" sz="1600" b="0" i="0" dirty="0">
                          <a:effectLst/>
                          <a:latin typeface="Arial" panose="020B0604020202020204" pitchFamily="34" charset="0"/>
                          <a:cs typeface="Arial" panose="020B0604020202020204" pitchFamily="34" charset="0"/>
                        </a:rPr>
                        <a:t> *p= NULL;</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smtClean="0">
                          <a:effectLst/>
                          <a:latin typeface="Arial" panose="020B0604020202020204" pitchFamily="34" charset="0"/>
                          <a:cs typeface="Arial" panose="020B0604020202020204" pitchFamily="34" charset="0"/>
                        </a:rPr>
                        <a:t>p= </a:t>
                      </a:r>
                      <a:r>
                        <a:rPr lang="en-IN" sz="1600" b="0" i="0" dirty="0">
                          <a:effectLst/>
                          <a:latin typeface="Arial" panose="020B0604020202020204" pitchFamily="34" charset="0"/>
                          <a:cs typeface="Arial" panose="020B0604020202020204" pitchFamily="34" charset="0"/>
                        </a:rPr>
                        <a:t>new </a:t>
                      </a:r>
                      <a:r>
                        <a:rPr lang="en-IN" sz="1600" b="0" i="0" dirty="0" err="1" smtClean="0">
                          <a:effectLst/>
                          <a:latin typeface="Arial" panose="020B0604020202020204" pitchFamily="34" charset="0"/>
                          <a:cs typeface="Arial" panose="020B0604020202020204" pitchFamily="34" charset="0"/>
                        </a:rPr>
                        <a:t>int</a:t>
                      </a:r>
                      <a:r>
                        <a:rPr lang="en-IN" sz="1600" b="0" i="0" dirty="0" smtClean="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int</a:t>
                      </a:r>
                      <a:r>
                        <a:rPr lang="en-IN" sz="1600" b="0" i="0" dirty="0">
                          <a:effectLst/>
                          <a:latin typeface="Arial" panose="020B0604020202020204" pitchFamily="34" charset="0"/>
                          <a:cs typeface="Arial" panose="020B0604020202020204" pitchFamily="34" charset="0"/>
                        </a:rPr>
                        <a:t> *a= new </a:t>
                      </a:r>
                      <a:r>
                        <a:rPr lang="en-IN" sz="1600" b="0" i="0" dirty="0" err="1">
                          <a:effectLst/>
                          <a:latin typeface="Arial" panose="020B0604020202020204" pitchFamily="34" charset="0"/>
                          <a:cs typeface="Arial" panose="020B0604020202020204" pitchFamily="34" charset="0"/>
                        </a:rPr>
                        <a:t>int</a:t>
                      </a:r>
                      <a:r>
                        <a:rPr lang="en-IN" sz="1600" b="0" i="0" dirty="0">
                          <a:effectLst/>
                          <a:latin typeface="Arial" panose="020B0604020202020204" pitchFamily="34" charset="0"/>
                          <a:cs typeface="Arial" panose="020B0604020202020204" pitchFamily="34" charset="0"/>
                        </a:rPr>
                        <a:t>(10);</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if(!p)</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cout</a:t>
                      </a:r>
                      <a:r>
                        <a:rPr lang="en-IN" sz="1600" b="0" i="0" dirty="0">
                          <a:effectLst/>
                          <a:latin typeface="Arial" panose="020B0604020202020204" pitchFamily="34" charset="0"/>
                          <a:cs typeface="Arial" panose="020B0604020202020204" pitchFamily="34" charset="0"/>
                        </a:rPr>
                        <a:t>&lt;&lt;"bad memory allocation"&lt;&lt;</a:t>
                      </a:r>
                      <a:r>
                        <a:rPr lang="en-IN" sz="1600" b="0" i="0" dirty="0" err="1">
                          <a:effectLst/>
                          <a:latin typeface="Arial" panose="020B0604020202020204" pitchFamily="34" charset="0"/>
                          <a:cs typeface="Arial" panose="020B0604020202020204" pitchFamily="34" charset="0"/>
                        </a:rPr>
                        <a:t>endl</a:t>
                      </a:r>
                      <a:r>
                        <a:rPr lang="en-IN" sz="1600" b="0" i="0" dirty="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else</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cout</a:t>
                      </a:r>
                      <a:r>
                        <a:rPr lang="en-IN" sz="1600" b="0" i="0" dirty="0">
                          <a:effectLst/>
                          <a:latin typeface="Arial" panose="020B0604020202020204" pitchFamily="34" charset="0"/>
                          <a:cs typeface="Arial" panose="020B0604020202020204" pitchFamily="34" charset="0"/>
                        </a:rPr>
                        <a:t>&lt;&lt;"memory allocated successfully"&lt;&lt;</a:t>
                      </a:r>
                      <a:r>
                        <a:rPr lang="en-IN" sz="1600" b="0" i="0" dirty="0" err="1">
                          <a:effectLst/>
                          <a:latin typeface="Arial" panose="020B0604020202020204" pitchFamily="34" charset="0"/>
                          <a:cs typeface="Arial" panose="020B0604020202020204" pitchFamily="34" charset="0"/>
                        </a:rPr>
                        <a:t>endl</a:t>
                      </a:r>
                      <a:r>
                        <a:rPr lang="en-IN" sz="1600" b="0" i="0" dirty="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*p= 5;</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cout</a:t>
                      </a:r>
                      <a:r>
                        <a:rPr lang="en-IN" sz="1600" b="0" i="0" dirty="0">
                          <a:effectLst/>
                          <a:latin typeface="Arial" panose="020B0604020202020204" pitchFamily="34" charset="0"/>
                          <a:cs typeface="Arial" panose="020B0604020202020204" pitchFamily="34" charset="0"/>
                        </a:rPr>
                        <a:t>&lt;&lt;"*p= "&lt;&lt;*p&lt;&lt;</a:t>
                      </a:r>
                      <a:r>
                        <a:rPr lang="en-IN" sz="1600" b="0" i="0" dirty="0" err="1">
                          <a:effectLst/>
                          <a:latin typeface="Arial" panose="020B0604020202020204" pitchFamily="34" charset="0"/>
                          <a:cs typeface="Arial" panose="020B0604020202020204" pitchFamily="34" charset="0"/>
                        </a:rPr>
                        <a:t>endl</a:t>
                      </a:r>
                      <a:r>
                        <a:rPr lang="en-IN" sz="1600" b="0" i="0" dirty="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cout</a:t>
                      </a:r>
                      <a:r>
                        <a:rPr lang="en-IN" sz="1600" b="0" i="0" dirty="0">
                          <a:effectLst/>
                          <a:latin typeface="Arial" panose="020B0604020202020204" pitchFamily="34" charset="0"/>
                          <a:cs typeface="Arial" panose="020B0604020202020204" pitchFamily="34" charset="0"/>
                        </a:rPr>
                        <a:t>&lt;&lt;"*a= "&lt;&lt;*a&lt;&lt;</a:t>
                      </a:r>
                      <a:r>
                        <a:rPr lang="en-IN" sz="1600" b="0" i="0" dirty="0" err="1">
                          <a:effectLst/>
                          <a:latin typeface="Arial" panose="020B0604020202020204" pitchFamily="34" charset="0"/>
                          <a:cs typeface="Arial" panose="020B0604020202020204" pitchFamily="34" charset="0"/>
                        </a:rPr>
                        <a:t>endl</a:t>
                      </a:r>
                      <a:r>
                        <a:rPr lang="en-IN" sz="1600" b="0" i="0" dirty="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endParaRPr lang="en-IN" sz="1600" b="0" i="0" dirty="0">
                        <a:effectLst/>
                        <a:latin typeface="Arial" panose="020B0604020202020204" pitchFamily="34" charset="0"/>
                        <a:cs typeface="Arial" panose="020B0604020202020204" pitchFamily="34" charset="0"/>
                      </a:endParaRPr>
                    </a:p>
                  </a:txBody>
                  <a:tcPr marL="0" marR="0" marT="0" marB="0" anchor="ctr">
                    <a:lnL>
                      <a:noFill/>
                    </a:lnL>
                    <a:lnR>
                      <a:noFill/>
                    </a:lnR>
                    <a:lnT>
                      <a:noFill/>
                    </a:lnT>
                    <a:lnB>
                      <a:noFill/>
                    </a:lnB>
                  </a:tcPr>
                </a:tc>
              </a:tr>
            </a:tbl>
          </a:graphicData>
        </a:graphic>
      </p:graphicFrame>
      <p:graphicFrame>
        <p:nvGraphicFramePr>
          <p:cNvPr id="6" name="Content Placeholder 3"/>
          <p:cNvGraphicFramePr/>
          <p:nvPr/>
        </p:nvGraphicFramePr>
        <p:xfrm>
          <a:off x="6230984" y="1200694"/>
          <a:ext cx="5434148" cy="4389120"/>
        </p:xfrm>
        <a:graphic>
          <a:graphicData uri="http://schemas.openxmlformats.org/drawingml/2006/table">
            <a:tbl>
              <a:tblPr/>
              <a:tblGrid>
                <a:gridCol w="5434148"/>
              </a:tblGrid>
              <a:tr h="3294063">
                <a:tc>
                  <a:txBody>
                    <a:bodyPr/>
                    <a:lstStyle/>
                    <a:p>
                      <a:pPr algn="l" rtl="0" fontAlgn="base"/>
                      <a:r>
                        <a:rPr lang="en-IN" sz="1600" b="0" i="0" dirty="0">
                          <a:effectLst/>
                          <a:latin typeface="Arial" panose="020B0604020202020204" pitchFamily="34" charset="0"/>
                          <a:cs typeface="Arial" panose="020B0604020202020204" pitchFamily="34" charset="0"/>
                        </a:rPr>
                        <a:t>double *</a:t>
                      </a:r>
                      <a:r>
                        <a:rPr lang="en-IN" sz="1600" b="0" i="0" dirty="0" err="1">
                          <a:effectLst/>
                          <a:latin typeface="Arial" panose="020B0604020202020204" pitchFamily="34" charset="0"/>
                          <a:cs typeface="Arial" panose="020B0604020202020204" pitchFamily="34" charset="0"/>
                        </a:rPr>
                        <a:t>arr</a:t>
                      </a:r>
                      <a:r>
                        <a:rPr lang="en-IN" sz="1600" b="0" i="0" dirty="0">
                          <a:effectLst/>
                          <a:latin typeface="Arial" panose="020B0604020202020204" pitchFamily="34" charset="0"/>
                          <a:cs typeface="Arial" panose="020B0604020202020204" pitchFamily="34" charset="0"/>
                        </a:rPr>
                        <a:t>= NULL;</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err="1">
                          <a:effectLst/>
                          <a:latin typeface="Arial" panose="020B0604020202020204" pitchFamily="34" charset="0"/>
                          <a:cs typeface="Arial" panose="020B0604020202020204" pitchFamily="34" charset="0"/>
                        </a:rPr>
                        <a:t>arr</a:t>
                      </a:r>
                      <a:r>
                        <a:rPr lang="en-IN" sz="1600" b="0" i="0" dirty="0">
                          <a:effectLst/>
                          <a:latin typeface="Arial" panose="020B0604020202020204" pitchFamily="34" charset="0"/>
                          <a:cs typeface="Arial" panose="020B0604020202020204" pitchFamily="34" charset="0"/>
                        </a:rPr>
                        <a:t>= new double[10];</a:t>
                      </a:r>
                      <a:endParaRPr lang="en-IN" sz="1600" b="0" i="0" dirty="0">
                        <a:effectLst/>
                        <a:latin typeface="Arial" panose="020B0604020202020204" pitchFamily="34" charset="0"/>
                        <a:cs typeface="Arial" panose="020B0604020202020204" pitchFamily="34" charset="0"/>
                      </a:endParaRPr>
                    </a:p>
                    <a:p>
                      <a:pPr algn="l" rtl="0" fontAlgn="base"/>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if(!</a:t>
                      </a:r>
                      <a:r>
                        <a:rPr lang="en-IN" sz="1600" b="0" i="0" dirty="0" err="1">
                          <a:effectLst/>
                          <a:latin typeface="Arial" panose="020B0604020202020204" pitchFamily="34" charset="0"/>
                          <a:cs typeface="Arial" panose="020B0604020202020204" pitchFamily="34" charset="0"/>
                        </a:rPr>
                        <a:t>arr</a:t>
                      </a:r>
                      <a:r>
                        <a:rPr lang="en-IN" sz="1600" b="0" i="0" dirty="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cout</a:t>
                      </a:r>
                      <a:r>
                        <a:rPr lang="en-IN" sz="1600" b="0" i="0" dirty="0">
                          <a:effectLst/>
                          <a:latin typeface="Arial" panose="020B0604020202020204" pitchFamily="34" charset="0"/>
                          <a:cs typeface="Arial" panose="020B0604020202020204" pitchFamily="34" charset="0"/>
                        </a:rPr>
                        <a:t>&lt;&lt;"memory not allocated"&lt;&lt;</a:t>
                      </a:r>
                      <a:r>
                        <a:rPr lang="en-IN" sz="1600" b="0" i="0" dirty="0" err="1">
                          <a:effectLst/>
                          <a:latin typeface="Arial" panose="020B0604020202020204" pitchFamily="34" charset="0"/>
                          <a:cs typeface="Arial" panose="020B0604020202020204" pitchFamily="34" charset="0"/>
                        </a:rPr>
                        <a:t>endl</a:t>
                      </a:r>
                      <a:r>
                        <a:rPr lang="en-IN" sz="1600" b="0" i="0" dirty="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else</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for(</a:t>
                      </a:r>
                      <a:r>
                        <a:rPr lang="en-IN" sz="1600" b="0" i="0" dirty="0" err="1">
                          <a:effectLst/>
                          <a:latin typeface="Arial" panose="020B0604020202020204" pitchFamily="34" charset="0"/>
                          <a:cs typeface="Arial" panose="020B0604020202020204" pitchFamily="34" charset="0"/>
                        </a:rPr>
                        <a:t>int</a:t>
                      </a:r>
                      <a:r>
                        <a:rPr lang="en-IN" sz="1600" b="0" i="0" dirty="0">
                          <a:effectLst/>
                          <a:latin typeface="Arial" panose="020B0604020202020204" pitchFamily="34" charset="0"/>
                          <a:cs typeface="Arial" panose="020B0604020202020204" pitchFamily="34" charset="0"/>
                        </a:rPr>
                        <a:t> i=0;i&lt;5;i++)</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smtClean="0">
                          <a:effectLst/>
                          <a:latin typeface="Arial" panose="020B0604020202020204" pitchFamily="34" charset="0"/>
                          <a:cs typeface="Arial" panose="020B0604020202020204" pitchFamily="34" charset="0"/>
                        </a:rPr>
                        <a:t>arr</a:t>
                      </a:r>
                      <a:r>
                        <a:rPr lang="en-IN" sz="1600" b="0" i="0" dirty="0" smtClean="0">
                          <a:effectLst/>
                          <a:latin typeface="Arial" panose="020B0604020202020204" pitchFamily="34" charset="0"/>
                          <a:cs typeface="Arial" panose="020B0604020202020204" pitchFamily="34" charset="0"/>
                        </a:rPr>
                        <a:t>[i] </a:t>
                      </a:r>
                      <a:r>
                        <a:rPr lang="en-IN" sz="1600" b="0" i="0" dirty="0">
                          <a:effectLst/>
                          <a:latin typeface="Arial" panose="020B0604020202020204" pitchFamily="34" charset="0"/>
                          <a:cs typeface="Arial" panose="020B0604020202020204" pitchFamily="34" charset="0"/>
                        </a:rPr>
                        <a:t>= i+1;</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cout</a:t>
                      </a:r>
                      <a:r>
                        <a:rPr lang="en-IN" sz="1600" b="0" i="0" dirty="0">
                          <a:effectLst/>
                          <a:latin typeface="Arial" panose="020B0604020202020204" pitchFamily="34" charset="0"/>
                          <a:cs typeface="Arial" panose="020B0604020202020204" pitchFamily="34" charset="0"/>
                        </a:rPr>
                        <a:t>&lt;&lt;“Array values : ";</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for(</a:t>
                      </a:r>
                      <a:r>
                        <a:rPr lang="en-IN" sz="1600" b="0" i="0" dirty="0" err="1">
                          <a:effectLst/>
                          <a:latin typeface="Arial" panose="020B0604020202020204" pitchFamily="34" charset="0"/>
                          <a:cs typeface="Arial" panose="020B0604020202020204" pitchFamily="34" charset="0"/>
                        </a:rPr>
                        <a:t>int</a:t>
                      </a:r>
                      <a:r>
                        <a:rPr lang="en-IN" sz="1600" b="0" i="0" dirty="0">
                          <a:effectLst/>
                          <a:latin typeface="Arial" panose="020B0604020202020204" pitchFamily="34" charset="0"/>
                          <a:cs typeface="Arial" panose="020B0604020202020204" pitchFamily="34" charset="0"/>
                        </a:rPr>
                        <a:t> i=0;i&lt;5;i++)</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r>
                        <a:rPr lang="en-IN" sz="1600" b="0" i="0" dirty="0" err="1">
                          <a:effectLst/>
                          <a:latin typeface="Arial" panose="020B0604020202020204" pitchFamily="34" charset="0"/>
                          <a:cs typeface="Arial" panose="020B0604020202020204" pitchFamily="34" charset="0"/>
                        </a:rPr>
                        <a:t>cout</a:t>
                      </a:r>
                      <a:r>
                        <a:rPr lang="en-IN" sz="1600" b="0" i="0" dirty="0">
                          <a:effectLst/>
                          <a:latin typeface="Arial" panose="020B0604020202020204" pitchFamily="34" charset="0"/>
                          <a:cs typeface="Arial" panose="020B0604020202020204" pitchFamily="34" charset="0"/>
                        </a:rPr>
                        <a:t>&lt;&lt;</a:t>
                      </a:r>
                      <a:r>
                        <a:rPr lang="en-IN" sz="1600" b="0" i="0" dirty="0" err="1">
                          <a:effectLst/>
                          <a:latin typeface="Arial" panose="020B0604020202020204" pitchFamily="34" charset="0"/>
                          <a:cs typeface="Arial" panose="020B0604020202020204" pitchFamily="34" charset="0"/>
                        </a:rPr>
                        <a:t>arr</a:t>
                      </a:r>
                      <a:r>
                        <a:rPr lang="en-IN" sz="1600" b="0" i="0" dirty="0">
                          <a:effectLst/>
                          <a:latin typeface="Arial" panose="020B0604020202020204" pitchFamily="34" charset="0"/>
                          <a:cs typeface="Arial" panose="020B0604020202020204" pitchFamily="34" charset="0"/>
                        </a:rPr>
                        <a:t>[i]&lt;&lt;"\t";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delete p;</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delete a;</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delete[] </a:t>
                      </a:r>
                      <a:r>
                        <a:rPr lang="en-IN" sz="1600" b="0" i="0" dirty="0" err="1">
                          <a:effectLst/>
                          <a:latin typeface="Arial" panose="020B0604020202020204" pitchFamily="34" charset="0"/>
                          <a:cs typeface="Arial" panose="020B0604020202020204" pitchFamily="34" charset="0"/>
                        </a:rPr>
                        <a:t>arr</a:t>
                      </a:r>
                      <a:r>
                        <a:rPr lang="en-IN" sz="1600" b="0" i="0" dirty="0">
                          <a:effectLst/>
                          <a:latin typeface="Arial" panose="020B0604020202020204" pitchFamily="34" charset="0"/>
                          <a:cs typeface="Arial" panose="020B0604020202020204" pitchFamily="34" charset="0"/>
                        </a:rPr>
                        <a:t>;</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  </a:t>
                      </a:r>
                      <a:endParaRPr lang="en-IN" sz="1600" b="0" i="0" dirty="0">
                        <a:effectLst/>
                        <a:latin typeface="Arial" panose="020B0604020202020204" pitchFamily="34" charset="0"/>
                        <a:cs typeface="Arial" panose="020B0604020202020204" pitchFamily="34" charset="0"/>
                      </a:endParaRPr>
                    </a:p>
                    <a:p>
                      <a:pPr algn="l" rtl="0" fontAlgn="base"/>
                      <a:r>
                        <a:rPr lang="en-IN" sz="1600" b="0" i="0" dirty="0">
                          <a:effectLst/>
                          <a:latin typeface="Arial" panose="020B0604020202020204" pitchFamily="34" charset="0"/>
                          <a:cs typeface="Arial" panose="020B0604020202020204" pitchFamily="34" charset="0"/>
                        </a:rPr>
                        <a:t>return 0;</a:t>
                      </a:r>
                      <a:endParaRPr lang="en-IN" sz="1600" b="0" i="0" dirty="0">
                        <a:effectLst/>
                        <a:latin typeface="Arial" panose="020B0604020202020204" pitchFamily="34" charset="0"/>
                        <a:cs typeface="Arial" panose="020B0604020202020204" pitchFamily="34" charset="0"/>
                      </a:endParaRPr>
                    </a:p>
                  </a:txBody>
                  <a:tcPr marL="0" marR="0" marT="0" marB="0" anchor="ctr">
                    <a:lnL>
                      <a:noFill/>
                    </a:lnL>
                    <a:lnR>
                      <a:noFill/>
                    </a:lnR>
                    <a:lnT>
                      <a:noFill/>
                    </a:lnT>
                    <a:lnB>
                      <a:noFill/>
                    </a:lnB>
                  </a:tcPr>
                </a:tc>
              </a:tr>
            </a:tbl>
          </a:graphicData>
        </a:graphic>
      </p:graphicFrame>
      <p:sp>
        <p:nvSpPr>
          <p:cNvPr id="3" name="Slide Number Placeholder 2"/>
          <p:cNvSpPr>
            <a:spLocks noGrp="1"/>
          </p:cNvSpPr>
          <p:nvPr>
            <p:ph type="sldNum" sz="quarter" idx="12"/>
          </p:nvPr>
        </p:nvSpPr>
        <p:spPr/>
        <p:txBody>
          <a:bodyPr/>
          <a:lstStyle/>
          <a:p>
            <a:fld id="{BBD0BF76-E763-4964-B6E3-972F78D927E1}" type="slidenum">
              <a:rPr lang="en-IN" smtClean="0"/>
            </a:fld>
            <a:endParaRPr lang="en-IN"/>
          </a:p>
        </p:txBody>
      </p:sp>
      <p:sp>
        <p:nvSpPr>
          <p:cNvPr id="7" name="Rectangle 6"/>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Program Output</a:t>
            </a:r>
            <a:br>
              <a:rPr lang="en-IN" dirty="0"/>
            </a:br>
            <a:endParaRPr lang="en-IN" dirty="0"/>
          </a:p>
        </p:txBody>
      </p:sp>
      <p:sp>
        <p:nvSpPr>
          <p:cNvPr id="3" name="Rectangle 2"/>
          <p:cNvSpPr/>
          <p:nvPr/>
        </p:nvSpPr>
        <p:spPr>
          <a:xfrm>
            <a:off x="1180011" y="1836059"/>
            <a:ext cx="6096000" cy="1200329"/>
          </a:xfrm>
          <a:prstGeom prst="rect">
            <a:avLst/>
          </a:prstGeom>
        </p:spPr>
        <p:txBody>
          <a:bodyPr>
            <a:spAutoFit/>
          </a:bodyPr>
          <a:lstStyle/>
          <a:p>
            <a:r>
              <a:rPr lang="en-IN" dirty="0"/>
              <a:t>memory allocated successfully</a:t>
            </a:r>
            <a:br>
              <a:rPr lang="en-IN" dirty="0"/>
            </a:br>
            <a:r>
              <a:rPr lang="en-IN" dirty="0"/>
              <a:t>*i=  5</a:t>
            </a:r>
            <a:br>
              <a:rPr lang="en-IN" dirty="0"/>
            </a:br>
            <a:r>
              <a:rPr lang="en-IN" dirty="0"/>
              <a:t>*a=  10</a:t>
            </a:r>
            <a:br>
              <a:rPr lang="en-IN" dirty="0"/>
            </a:br>
            <a:r>
              <a:rPr lang="en-IN" dirty="0"/>
              <a:t>Array values:1	2	3	4	5</a:t>
            </a:r>
            <a:endParaRPr lang="en-IN" dirty="0"/>
          </a:p>
        </p:txBody>
      </p:sp>
      <p:sp>
        <p:nvSpPr>
          <p:cNvPr id="5" name="Slide Number Placeholder 4"/>
          <p:cNvSpPr>
            <a:spLocks noGrp="1"/>
          </p:cNvSpPr>
          <p:nvPr>
            <p:ph type="sldNum" sz="quarter" idx="12"/>
          </p:nvPr>
        </p:nvSpPr>
        <p:spPr>
          <a:xfrm>
            <a:off x="10140144" y="0"/>
            <a:ext cx="811019" cy="503578"/>
          </a:xfrm>
        </p:spPr>
        <p:txBody>
          <a:bodyPr/>
          <a:lstStyle/>
          <a:p>
            <a:fld id="{BBD0BF76-E763-4964-B6E3-972F78D927E1}" type="slidenum">
              <a:rPr lang="en-IN" smtClean="0"/>
            </a:fld>
            <a:endParaRPr lang="en-IN" dirty="0"/>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1367" y="848820"/>
            <a:ext cx="11632141" cy="1049235"/>
          </a:xfrm>
        </p:spPr>
        <p:txBody>
          <a:bodyPr>
            <a:noAutofit/>
          </a:bodyPr>
          <a:lstStyle/>
          <a:p>
            <a:r>
              <a:rPr lang="en-IN" sz="1600" b="1" dirty="0"/>
              <a:t>Dynamically Allocating </a:t>
            </a:r>
            <a:r>
              <a:rPr lang="en-IN" sz="1600" b="1" dirty="0" smtClean="0"/>
              <a:t>Arrays:</a:t>
            </a:r>
            <a:br>
              <a:rPr lang="en-IN" sz="1600" b="1" dirty="0" smtClean="0"/>
            </a:br>
            <a:br>
              <a:rPr lang="en-IN" sz="1600" b="1" dirty="0" smtClean="0"/>
            </a:br>
            <a:r>
              <a:rPr lang="en-IN" sz="1600" dirty="0" smtClean="0"/>
              <a:t>The </a:t>
            </a:r>
            <a:r>
              <a:rPr lang="en-IN" sz="1600" dirty="0"/>
              <a:t>major use of the concept of dynamic memory allocation is for allocating memory to an array when we have to declare it by specifying its size but are not sure about it.</a:t>
            </a:r>
            <a:br>
              <a:rPr lang="en-IN" sz="1600" dirty="0"/>
            </a:br>
            <a:endParaRPr lang="en-IN" sz="1600" dirty="0"/>
          </a:p>
        </p:txBody>
      </p:sp>
      <p:graphicFrame>
        <p:nvGraphicFramePr>
          <p:cNvPr id="5" name="Content Placeholder 4"/>
          <p:cNvGraphicFramePr>
            <a:graphicFrameLocks noGrp="1"/>
          </p:cNvGraphicFramePr>
          <p:nvPr>
            <p:ph idx="1"/>
          </p:nvPr>
        </p:nvGraphicFramePr>
        <p:xfrm>
          <a:off x="364423" y="2052551"/>
          <a:ext cx="6702583" cy="3901440"/>
        </p:xfrm>
        <a:graphic>
          <a:graphicData uri="http://schemas.openxmlformats.org/drawingml/2006/table">
            <a:tbl>
              <a:tblPr>
                <a:tableStyleId>{2D5ABB26-0587-4C30-8999-92F81FD0307C}</a:tableStyleId>
              </a:tblPr>
              <a:tblGrid>
                <a:gridCol w="6702583"/>
              </a:tblGrid>
              <a:tr h="3265714">
                <a:tc>
                  <a:txBody>
                    <a:bodyPr/>
                    <a:lstStyle/>
                    <a:p>
                      <a:pPr algn="l" rtl="0" fontAlgn="base"/>
                      <a:r>
                        <a:rPr lang="en-IN" sz="1600" dirty="0">
                          <a:effectLst/>
                        </a:rPr>
                        <a:t>#include &lt;</a:t>
                      </a:r>
                      <a:r>
                        <a:rPr lang="en-IN" sz="1600" dirty="0" err="1">
                          <a:effectLst/>
                        </a:rPr>
                        <a:t>iostream</a:t>
                      </a:r>
                      <a:r>
                        <a:rPr lang="en-IN" sz="1600" dirty="0">
                          <a:effectLst/>
                        </a:rPr>
                        <a:t>&gt;</a:t>
                      </a:r>
                      <a:endParaRPr lang="en-IN" sz="1600" dirty="0">
                        <a:effectLst/>
                      </a:endParaRPr>
                    </a:p>
                    <a:p>
                      <a:pPr algn="l" rtl="0" fontAlgn="base"/>
                      <a:r>
                        <a:rPr lang="en-IN" sz="1600" dirty="0">
                          <a:effectLst/>
                        </a:rPr>
                        <a:t>using namespace </a:t>
                      </a:r>
                      <a:r>
                        <a:rPr lang="en-IN" sz="1600" dirty="0" err="1">
                          <a:effectLst/>
                        </a:rPr>
                        <a:t>std</a:t>
                      </a:r>
                      <a:r>
                        <a:rPr lang="en-IN" sz="1600" dirty="0" smtClean="0">
                          <a:effectLst/>
                        </a:rPr>
                        <a:t>;</a:t>
                      </a:r>
                      <a:endParaRPr lang="en-IN" sz="1600" dirty="0" smtClean="0">
                        <a:effectLst/>
                      </a:endParaRPr>
                    </a:p>
                    <a:p>
                      <a:pPr algn="l" rtl="0" fontAlgn="base"/>
                      <a:endParaRPr lang="en-IN" sz="1600" dirty="0">
                        <a:effectLst/>
                      </a:endParaRPr>
                    </a:p>
                    <a:p>
                      <a:pPr algn="l" rtl="0" fontAlgn="base"/>
                      <a:r>
                        <a:rPr lang="en-IN" sz="1600" dirty="0" err="1">
                          <a:effectLst/>
                        </a:rPr>
                        <a:t>int</a:t>
                      </a:r>
                      <a:r>
                        <a:rPr lang="en-IN" sz="1600" dirty="0">
                          <a:effectLst/>
                        </a:rPr>
                        <a:t> main</a:t>
                      </a:r>
                      <a:r>
                        <a:rPr lang="en-IN" sz="1600" dirty="0" smtClean="0">
                          <a:effectLst/>
                        </a:rPr>
                        <a:t>()</a:t>
                      </a:r>
                      <a:endParaRPr lang="en-IN" sz="1600" dirty="0" smtClean="0">
                        <a:effectLst/>
                      </a:endParaRPr>
                    </a:p>
                    <a:p>
                      <a:pPr algn="l" rtl="0" fontAlgn="base"/>
                      <a:endParaRPr lang="en-IN" sz="1600" dirty="0">
                        <a:effectLst/>
                      </a:endParaRPr>
                    </a:p>
                    <a:p>
                      <a:pPr algn="l" rtl="0" fontAlgn="base"/>
                      <a:r>
                        <a:rPr lang="en-IN" sz="1600" dirty="0">
                          <a:effectLst/>
                        </a:rPr>
                        <a:t>{</a:t>
                      </a:r>
                      <a:endParaRPr lang="en-IN" sz="1600" dirty="0">
                        <a:effectLst/>
                      </a:endParaRPr>
                    </a:p>
                    <a:p>
                      <a:pPr algn="l" rtl="0" fontAlgn="base"/>
                      <a:r>
                        <a:rPr lang="en-IN" sz="1600" dirty="0" err="1">
                          <a:effectLst/>
                        </a:rPr>
                        <a:t>int</a:t>
                      </a:r>
                      <a:r>
                        <a:rPr lang="en-IN" sz="1600" dirty="0">
                          <a:effectLst/>
                        </a:rPr>
                        <a:t> </a:t>
                      </a:r>
                      <a:r>
                        <a:rPr lang="en-IN" sz="1600" dirty="0" err="1">
                          <a:effectLst/>
                        </a:rPr>
                        <a:t>len</a:t>
                      </a:r>
                      <a:r>
                        <a:rPr lang="en-IN" sz="1600" dirty="0">
                          <a:effectLst/>
                        </a:rPr>
                        <a:t>, sum = 0;</a:t>
                      </a:r>
                      <a:endParaRPr lang="en-IN" sz="1600" dirty="0">
                        <a:effectLst/>
                      </a:endParaRPr>
                    </a:p>
                    <a:p>
                      <a:pPr algn="l" rtl="0" fontAlgn="base"/>
                      <a:r>
                        <a:rPr lang="en-IN" sz="1600" dirty="0" err="1">
                          <a:effectLst/>
                        </a:rPr>
                        <a:t>cout</a:t>
                      </a:r>
                      <a:r>
                        <a:rPr lang="en-IN" sz="1600" dirty="0">
                          <a:effectLst/>
                        </a:rPr>
                        <a:t> &lt;&lt; "Enter the no. of students in the class" &lt;&lt; </a:t>
                      </a:r>
                      <a:r>
                        <a:rPr lang="en-IN" sz="1600" dirty="0" err="1">
                          <a:effectLst/>
                        </a:rPr>
                        <a:t>endl</a:t>
                      </a:r>
                      <a:r>
                        <a:rPr lang="en-IN" sz="1600" dirty="0" smtClean="0">
                          <a:effectLst/>
                        </a:rPr>
                        <a:t>;</a:t>
                      </a:r>
                      <a:endParaRPr lang="en-IN" sz="1600" dirty="0" smtClean="0">
                        <a:effectLst/>
                      </a:endParaRPr>
                    </a:p>
                    <a:p>
                      <a:pPr algn="l" rtl="0" fontAlgn="base"/>
                      <a:endParaRPr lang="en-IN" sz="1600" dirty="0" smtClean="0">
                        <a:effectLst/>
                      </a:endParaRPr>
                    </a:p>
                    <a:p>
                      <a:pPr algn="l" rtl="0" fontAlgn="base"/>
                      <a:r>
                        <a:rPr lang="en-IN" sz="1600" dirty="0" smtClean="0">
                          <a:effectLst/>
                        </a:rPr>
                        <a:t> </a:t>
                      </a:r>
                      <a:r>
                        <a:rPr lang="en-IN" sz="1600" dirty="0" err="1">
                          <a:effectLst/>
                        </a:rPr>
                        <a:t>cin</a:t>
                      </a:r>
                      <a:r>
                        <a:rPr lang="en-IN" sz="1600" dirty="0">
                          <a:effectLst/>
                        </a:rPr>
                        <a:t> &gt;&gt; </a:t>
                      </a:r>
                      <a:r>
                        <a:rPr lang="en-IN" sz="1600" dirty="0" err="1">
                          <a:effectLst/>
                        </a:rPr>
                        <a:t>len</a:t>
                      </a:r>
                      <a:r>
                        <a:rPr lang="en-IN" sz="1600" dirty="0" smtClean="0">
                          <a:effectLst/>
                        </a:rPr>
                        <a:t>;</a:t>
                      </a:r>
                      <a:endParaRPr lang="en-IN" sz="1600" dirty="0" smtClean="0">
                        <a:effectLst/>
                      </a:endParaRPr>
                    </a:p>
                    <a:p>
                      <a:pPr algn="l" rtl="0" fontAlgn="base"/>
                      <a:endParaRPr lang="en-IN" sz="1600" dirty="0">
                        <a:effectLst/>
                      </a:endParaRPr>
                    </a:p>
                    <a:p>
                      <a:pPr algn="l" rtl="0" fontAlgn="base"/>
                      <a:r>
                        <a:rPr lang="en-IN" sz="1600" dirty="0" err="1">
                          <a:effectLst/>
                        </a:rPr>
                        <a:t>int</a:t>
                      </a:r>
                      <a:r>
                        <a:rPr lang="en-IN" sz="1600" dirty="0">
                          <a:effectLst/>
                        </a:rPr>
                        <a:t> *marks = new </a:t>
                      </a:r>
                      <a:r>
                        <a:rPr lang="en-IN" sz="1600" dirty="0" err="1">
                          <a:effectLst/>
                        </a:rPr>
                        <a:t>int</a:t>
                      </a:r>
                      <a:r>
                        <a:rPr lang="en-IN" sz="1600" dirty="0">
                          <a:effectLst/>
                        </a:rPr>
                        <a:t>[</a:t>
                      </a:r>
                      <a:r>
                        <a:rPr lang="en-IN" sz="1600" dirty="0" err="1">
                          <a:effectLst/>
                        </a:rPr>
                        <a:t>len</a:t>
                      </a:r>
                      <a:r>
                        <a:rPr lang="en-IN" sz="1600" dirty="0">
                          <a:effectLst/>
                        </a:rPr>
                        <a:t>];  </a:t>
                      </a:r>
                      <a:r>
                        <a:rPr lang="en-IN" sz="1600" dirty="0" smtClean="0">
                          <a:effectLst/>
                        </a:rPr>
                        <a:t>                    //</a:t>
                      </a:r>
                      <a:r>
                        <a:rPr lang="en-IN" sz="1600" dirty="0">
                          <a:effectLst/>
                        </a:rPr>
                        <a:t>Dynamic memory </a:t>
                      </a:r>
                      <a:r>
                        <a:rPr lang="en-IN" sz="1600" dirty="0" smtClean="0">
                          <a:effectLst/>
                        </a:rPr>
                        <a:t>allocation</a:t>
                      </a:r>
                      <a:endParaRPr lang="en-IN" sz="1600" dirty="0" smtClean="0">
                        <a:effectLst/>
                      </a:endParaRPr>
                    </a:p>
                    <a:p>
                      <a:pPr algn="l" rtl="0" fontAlgn="base"/>
                      <a:endParaRPr lang="en-IN" sz="1600" dirty="0">
                        <a:effectLst/>
                      </a:endParaRPr>
                    </a:p>
                    <a:p>
                      <a:pPr algn="l" rtl="0" fontAlgn="base"/>
                      <a:r>
                        <a:rPr lang="en-IN" sz="1600" dirty="0" err="1">
                          <a:effectLst/>
                        </a:rPr>
                        <a:t>cout</a:t>
                      </a:r>
                      <a:r>
                        <a:rPr lang="en-IN" sz="1600" dirty="0">
                          <a:effectLst/>
                        </a:rPr>
                        <a:t> &lt;&lt; "Enter the marks of each student" &lt;&lt; </a:t>
                      </a:r>
                      <a:r>
                        <a:rPr lang="en-IN" sz="1600" dirty="0" err="1">
                          <a:effectLst/>
                        </a:rPr>
                        <a:t>endl</a:t>
                      </a:r>
                      <a:r>
                        <a:rPr lang="en-IN" sz="1600" dirty="0" smtClean="0">
                          <a:effectLst/>
                        </a:rPr>
                        <a:t>;</a:t>
                      </a:r>
                      <a:endParaRPr lang="en-IN" sz="1600" dirty="0" smtClean="0">
                        <a:effectLst/>
                      </a:endParaRPr>
                    </a:p>
                    <a:p>
                      <a:pPr algn="l" rtl="0" fontAlgn="base"/>
                      <a:endParaRPr lang="en-IN" sz="1600" dirty="0">
                        <a:effectLst/>
                      </a:endParaRPr>
                    </a:p>
                    <a:p>
                      <a:pPr algn="l" rtl="0" fontAlgn="base"/>
                      <a:r>
                        <a:rPr lang="en-IN" sz="1600" dirty="0" smtClean="0">
                          <a:effectLst/>
                        </a:rPr>
                        <a:t>}</a:t>
                      </a:r>
                      <a:endParaRPr lang="en-IN" sz="1600" b="0" i="0" dirty="0">
                        <a:effectLst/>
                        <a:latin typeface="Monaco"/>
                      </a:endParaRPr>
                    </a:p>
                  </a:txBody>
                  <a:tcPr marL="0" marR="0" marT="0" marB="0" anchor="ctr"/>
                </a:tc>
              </a:tr>
            </a:tbl>
          </a:graphicData>
        </a:graphic>
      </p:graphicFrame>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3" name="Rectangle 2"/>
          <p:cNvSpPr/>
          <p:nvPr/>
        </p:nvSpPr>
        <p:spPr>
          <a:xfrm>
            <a:off x="7585165" y="2387389"/>
            <a:ext cx="4158343" cy="3293209"/>
          </a:xfrm>
          <a:prstGeom prst="rect">
            <a:avLst/>
          </a:prstGeom>
        </p:spPr>
        <p:txBody>
          <a:bodyPr wrap="square">
            <a:spAutoFit/>
          </a:bodyPr>
          <a:lstStyle/>
          <a:p>
            <a:pPr fontAlgn="base"/>
            <a:r>
              <a:rPr lang="en-IN" sz="1600" dirty="0"/>
              <a:t>for( </a:t>
            </a:r>
            <a:r>
              <a:rPr lang="en-IN" sz="1600" dirty="0" err="1"/>
              <a:t>int</a:t>
            </a:r>
            <a:r>
              <a:rPr lang="en-IN" sz="1600" dirty="0"/>
              <a:t> i = 0; i &lt; </a:t>
            </a:r>
            <a:r>
              <a:rPr lang="en-IN" sz="1600" dirty="0" err="1"/>
              <a:t>len</a:t>
            </a:r>
            <a:r>
              <a:rPr lang="en-IN" sz="1600" dirty="0"/>
              <a:t>; i++ )</a:t>
            </a:r>
            <a:endParaRPr lang="en-IN" sz="1600" dirty="0"/>
          </a:p>
          <a:p>
            <a:pPr fontAlgn="base"/>
            <a:r>
              <a:rPr lang="en-IN" sz="1600" dirty="0"/>
              <a:t> </a:t>
            </a:r>
            <a:r>
              <a:rPr lang="en-IN" sz="1600" dirty="0" smtClean="0"/>
              <a:t>	{</a:t>
            </a:r>
            <a:endParaRPr lang="en-IN" sz="1600" dirty="0"/>
          </a:p>
          <a:p>
            <a:pPr fontAlgn="base"/>
            <a:r>
              <a:rPr lang="en-IN" sz="1600" dirty="0"/>
              <a:t> </a:t>
            </a:r>
            <a:r>
              <a:rPr lang="en-IN" sz="1600" dirty="0" smtClean="0"/>
              <a:t>		</a:t>
            </a:r>
            <a:r>
              <a:rPr lang="en-IN" sz="1600" dirty="0" err="1" smtClean="0"/>
              <a:t>cin</a:t>
            </a:r>
            <a:r>
              <a:rPr lang="en-IN" sz="1600" dirty="0" smtClean="0"/>
              <a:t> </a:t>
            </a:r>
            <a:r>
              <a:rPr lang="en-IN" sz="1600" dirty="0"/>
              <a:t>&gt;&gt; *(</a:t>
            </a:r>
            <a:r>
              <a:rPr lang="en-IN" sz="1600" dirty="0" err="1"/>
              <a:t>marks+i</a:t>
            </a:r>
            <a:r>
              <a:rPr lang="en-IN" sz="1600" dirty="0"/>
              <a:t>);</a:t>
            </a:r>
            <a:endParaRPr lang="en-IN" sz="1600" dirty="0"/>
          </a:p>
          <a:p>
            <a:pPr fontAlgn="base"/>
            <a:r>
              <a:rPr lang="en-IN" sz="1600" dirty="0" smtClean="0"/>
              <a:t>	 }</a:t>
            </a:r>
            <a:endParaRPr lang="en-IN" sz="1600" dirty="0" smtClean="0"/>
          </a:p>
          <a:p>
            <a:pPr fontAlgn="base"/>
            <a:endParaRPr lang="en-IN" sz="1600" dirty="0"/>
          </a:p>
          <a:p>
            <a:pPr fontAlgn="base"/>
            <a:r>
              <a:rPr lang="en-IN" sz="1600" dirty="0"/>
              <a:t>for( </a:t>
            </a:r>
            <a:r>
              <a:rPr lang="en-IN" sz="1600" dirty="0" err="1"/>
              <a:t>int</a:t>
            </a:r>
            <a:r>
              <a:rPr lang="en-IN" sz="1600" dirty="0"/>
              <a:t> i = 0; i &lt; </a:t>
            </a:r>
            <a:r>
              <a:rPr lang="en-IN" sz="1600" dirty="0" err="1"/>
              <a:t>len</a:t>
            </a:r>
            <a:r>
              <a:rPr lang="en-IN" sz="1600" dirty="0"/>
              <a:t>; i++ )            </a:t>
            </a:r>
            <a:endParaRPr lang="en-IN" sz="1600" dirty="0"/>
          </a:p>
          <a:p>
            <a:pPr fontAlgn="base"/>
            <a:r>
              <a:rPr lang="en-IN" sz="1600" dirty="0" smtClean="0"/>
              <a:t>	{</a:t>
            </a:r>
            <a:endParaRPr lang="en-IN" sz="1600" dirty="0"/>
          </a:p>
          <a:p>
            <a:pPr fontAlgn="base"/>
            <a:r>
              <a:rPr lang="en-IN" sz="1600" dirty="0" smtClean="0"/>
              <a:t>		sum </a:t>
            </a:r>
            <a:r>
              <a:rPr lang="en-IN" sz="1600" dirty="0"/>
              <a:t>+= *(</a:t>
            </a:r>
            <a:r>
              <a:rPr lang="en-IN" sz="1600" dirty="0" err="1"/>
              <a:t>marks+i</a:t>
            </a:r>
            <a:r>
              <a:rPr lang="en-IN" sz="1600" dirty="0"/>
              <a:t>);</a:t>
            </a:r>
            <a:endParaRPr lang="en-IN" sz="1600" dirty="0"/>
          </a:p>
          <a:p>
            <a:pPr fontAlgn="base"/>
            <a:r>
              <a:rPr lang="en-IN" sz="1600" dirty="0" smtClean="0"/>
              <a:t>	}</a:t>
            </a:r>
            <a:endParaRPr lang="en-IN" sz="1600" dirty="0" smtClean="0"/>
          </a:p>
          <a:p>
            <a:pPr fontAlgn="base"/>
            <a:endParaRPr lang="en-IN" sz="1600" dirty="0"/>
          </a:p>
          <a:p>
            <a:pPr fontAlgn="base"/>
            <a:r>
              <a:rPr lang="en-IN" sz="1600" dirty="0" err="1"/>
              <a:t>cout</a:t>
            </a:r>
            <a:r>
              <a:rPr lang="en-IN" sz="1600" dirty="0"/>
              <a:t> &lt;&lt; "sum is " &lt;&lt; sum &lt;&lt; </a:t>
            </a:r>
            <a:r>
              <a:rPr lang="en-IN" sz="1600" dirty="0" err="1"/>
              <a:t>endl</a:t>
            </a:r>
            <a:r>
              <a:rPr lang="en-IN" sz="1600" dirty="0" smtClean="0"/>
              <a:t>;</a:t>
            </a:r>
            <a:endParaRPr lang="en-IN" sz="1600" dirty="0" smtClean="0"/>
          </a:p>
          <a:p>
            <a:pPr fontAlgn="base"/>
            <a:endParaRPr lang="en-IN" sz="1600" dirty="0"/>
          </a:p>
          <a:p>
            <a:pPr fontAlgn="base"/>
            <a:r>
              <a:rPr lang="en-IN" sz="1600" dirty="0"/>
              <a:t>return 0;</a:t>
            </a:r>
            <a:endParaRPr lang="en-IN" sz="1600" dirty="0"/>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1071418"/>
          </a:xfrm>
        </p:spPr>
        <p:txBody>
          <a:bodyPr>
            <a:normAutofit fontScale="90000"/>
          </a:bodyPr>
          <a:lstStyle/>
          <a:p>
            <a:r>
              <a:rPr lang="en-US" dirty="0"/>
              <a:t>Lecture </a:t>
            </a:r>
            <a:r>
              <a:rPr lang="en-US" dirty="0" smtClean="0"/>
              <a:t>3 </a:t>
            </a:r>
            <a:r>
              <a:rPr lang="en-US" dirty="0"/>
              <a:t>– </a:t>
            </a:r>
            <a:r>
              <a:rPr lang="en-IN" dirty="0"/>
              <a:t>Dynamic Memory Allocation in C++ using Pointers</a:t>
            </a:r>
            <a:br>
              <a:rPr lang="en-US" dirty="0"/>
            </a:br>
            <a:br>
              <a:rPr lang="en-US" dirty="0"/>
            </a:br>
            <a:br>
              <a:rPr lang="en-US" dirty="0"/>
            </a:b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2"/>
          <p:cNvSpPr>
            <a:spLocks noGrp="1" noChangeArrowheads="1"/>
          </p:cNvSpPr>
          <p:nvPr>
            <p:ph idx="1"/>
          </p:nvPr>
        </p:nvSpPr>
        <p:spPr bwMode="auto">
          <a:xfrm>
            <a:off x="1156396" y="1189027"/>
            <a:ext cx="9603275" cy="369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gn="just" fontAlgn="base">
              <a:lnSpc>
                <a:spcPct val="100000"/>
              </a:lnSpc>
              <a:spcBef>
                <a:spcPct val="0"/>
              </a:spcBef>
              <a:spcAft>
                <a:spcPct val="0"/>
              </a:spcAft>
              <a:buClrTx/>
              <a:buSzTx/>
              <a:buNone/>
            </a:pPr>
            <a:r>
              <a:rPr lang="en-US" sz="1800" b="1" dirty="0">
                <a:solidFill>
                  <a:srgbClr val="4A4A4A"/>
                </a:solidFill>
                <a:latin typeface="Arial Rounded MT Bold" panose="020F0704030504030204" charset="0"/>
                <a:cs typeface="Arial Rounded MT Bold" panose="020F0704030504030204" charset="0"/>
              </a:rPr>
              <a:t>Explanation</a:t>
            </a:r>
            <a:r>
              <a:rPr lang="en-US" sz="1800" b="1" dirty="0" smtClean="0">
                <a:solidFill>
                  <a:srgbClr val="4A4A4A"/>
                </a:solidFill>
                <a:latin typeface="Arial Rounded MT Bold" panose="020F0704030504030204" charset="0"/>
                <a:cs typeface="Arial Rounded MT Bold" panose="020F0704030504030204" charset="0"/>
              </a:rPr>
              <a:t>:</a:t>
            </a:r>
            <a:endParaRPr lang="en-US" sz="1800" b="1" dirty="0" smtClean="0">
              <a:solidFill>
                <a:srgbClr val="4A4A4A"/>
              </a:solidFill>
              <a:latin typeface="Arial Rounded MT Bold" panose="020F0704030504030204" charset="0"/>
              <a:cs typeface="Arial Rounded MT Bold" panose="020F0704030504030204" charset="0"/>
            </a:endParaRPr>
          </a:p>
          <a:p>
            <a:pPr marL="0" indent="0" algn="just" fontAlgn="base">
              <a:lnSpc>
                <a:spcPct val="100000"/>
              </a:lnSpc>
              <a:spcBef>
                <a:spcPct val="0"/>
              </a:spcBef>
              <a:spcAft>
                <a:spcPct val="0"/>
              </a:spcAft>
              <a:buClrTx/>
              <a:buSzTx/>
              <a:buNone/>
            </a:pPr>
            <a:br>
              <a:rPr lang="en-US" sz="1800" dirty="0">
                <a:solidFill>
                  <a:srgbClr val="4A4A4A"/>
                </a:solidFill>
                <a:latin typeface="Arial Rounded MT Bold" panose="020F0704030504030204" charset="0"/>
                <a:cs typeface="Arial Rounded MT Bold" panose="020F0704030504030204" charset="0"/>
              </a:rPr>
            </a:br>
            <a:r>
              <a:rPr lang="en-US" sz="1800" dirty="0">
                <a:solidFill>
                  <a:srgbClr val="4A4A4A"/>
                </a:solidFill>
                <a:latin typeface="Arial Rounded MT Bold" panose="020F0704030504030204" charset="0"/>
                <a:cs typeface="Arial Rounded MT Bold" panose="020F0704030504030204" charset="0"/>
              </a:rPr>
              <a:t>In this example first we ask the user for the number of students in a class and we store its value in the </a:t>
            </a:r>
            <a:r>
              <a:rPr lang="en-US" sz="1800" dirty="0" err="1">
                <a:solidFill>
                  <a:srgbClr val="4A4A4A"/>
                </a:solidFill>
                <a:latin typeface="Arial Rounded MT Bold" panose="020F0704030504030204" charset="0"/>
                <a:cs typeface="Arial Rounded MT Bold" panose="020F0704030504030204" charset="0"/>
              </a:rPr>
              <a:t>len</a:t>
            </a:r>
            <a:r>
              <a:rPr lang="en-US" sz="1800" dirty="0">
                <a:solidFill>
                  <a:srgbClr val="4A4A4A"/>
                </a:solidFill>
                <a:latin typeface="Arial Rounded MT Bold" panose="020F0704030504030204" charset="0"/>
                <a:cs typeface="Arial Rounded MT Bold" panose="020F0704030504030204" charset="0"/>
              </a:rPr>
              <a:t> variable. </a:t>
            </a:r>
            <a:endParaRPr lang="en-US" sz="1800" dirty="0" smtClean="0">
              <a:solidFill>
                <a:srgbClr val="4A4A4A"/>
              </a:solidFill>
              <a:latin typeface="Arial Rounded MT Bold" panose="020F0704030504030204" charset="0"/>
              <a:cs typeface="Arial Rounded MT Bold" panose="020F0704030504030204" charset="0"/>
            </a:endParaRPr>
          </a:p>
          <a:p>
            <a:pPr marL="0" indent="0" algn="just" fontAlgn="base">
              <a:lnSpc>
                <a:spcPct val="100000"/>
              </a:lnSpc>
              <a:spcBef>
                <a:spcPct val="0"/>
              </a:spcBef>
              <a:spcAft>
                <a:spcPct val="0"/>
              </a:spcAft>
              <a:buClrTx/>
              <a:buSzTx/>
              <a:buNone/>
            </a:pPr>
            <a:endParaRPr lang="en-US" sz="1800" dirty="0" smtClean="0">
              <a:solidFill>
                <a:srgbClr val="4A4A4A"/>
              </a:solidFill>
              <a:latin typeface="Arial Rounded MT Bold" panose="020F0704030504030204" charset="0"/>
              <a:cs typeface="Arial Rounded MT Bold" panose="020F0704030504030204" charset="0"/>
            </a:endParaRPr>
          </a:p>
          <a:p>
            <a:pPr marL="0" indent="0" algn="just" fontAlgn="base">
              <a:lnSpc>
                <a:spcPct val="100000"/>
              </a:lnSpc>
              <a:spcBef>
                <a:spcPct val="0"/>
              </a:spcBef>
              <a:spcAft>
                <a:spcPct val="0"/>
              </a:spcAft>
              <a:buClrTx/>
              <a:buSzTx/>
              <a:buNone/>
            </a:pPr>
            <a:r>
              <a:rPr lang="en-US" sz="1800" dirty="0" smtClean="0">
                <a:solidFill>
                  <a:srgbClr val="4A4A4A"/>
                </a:solidFill>
                <a:latin typeface="Arial Rounded MT Bold" panose="020F0704030504030204" charset="0"/>
                <a:cs typeface="Arial Rounded MT Bold" panose="020F0704030504030204" charset="0"/>
              </a:rPr>
              <a:t>Then </a:t>
            </a:r>
            <a:r>
              <a:rPr lang="en-US" sz="1800" dirty="0">
                <a:solidFill>
                  <a:srgbClr val="4A4A4A"/>
                </a:solidFill>
                <a:latin typeface="Arial Rounded MT Bold" panose="020F0704030504030204" charset="0"/>
                <a:cs typeface="Arial Rounded MT Bold" panose="020F0704030504030204" charset="0"/>
              </a:rPr>
              <a:t>we declare an array of integer and allocate it space in memory dynamically equal to the value stored in the </a:t>
            </a:r>
            <a:r>
              <a:rPr lang="en-US" sz="1800" dirty="0" err="1">
                <a:solidFill>
                  <a:srgbClr val="4A4A4A"/>
                </a:solidFill>
                <a:latin typeface="Arial Rounded MT Bold" panose="020F0704030504030204" charset="0"/>
                <a:cs typeface="Arial Rounded MT Bold" panose="020F0704030504030204" charset="0"/>
              </a:rPr>
              <a:t>len</a:t>
            </a:r>
            <a:r>
              <a:rPr lang="en-US" sz="1800" dirty="0">
                <a:solidFill>
                  <a:srgbClr val="4A4A4A"/>
                </a:solidFill>
                <a:latin typeface="Arial Rounded MT Bold" panose="020F0704030504030204" charset="0"/>
                <a:cs typeface="Arial Rounded MT Bold" panose="020F0704030504030204" charset="0"/>
              </a:rPr>
              <a:t> variable using this statement </a:t>
            </a:r>
            <a:endParaRPr lang="en-US" sz="1800" dirty="0" smtClean="0">
              <a:solidFill>
                <a:srgbClr val="4A4A4A"/>
              </a:solidFill>
              <a:latin typeface="Arial Rounded MT Bold" panose="020F0704030504030204" charset="0"/>
              <a:cs typeface="Arial Rounded MT Bold" panose="020F0704030504030204" charset="0"/>
            </a:endParaRPr>
          </a:p>
          <a:p>
            <a:pPr marL="0" indent="0" algn="just" fontAlgn="base">
              <a:lnSpc>
                <a:spcPct val="100000"/>
              </a:lnSpc>
              <a:spcBef>
                <a:spcPct val="0"/>
              </a:spcBef>
              <a:spcAft>
                <a:spcPct val="0"/>
              </a:spcAft>
              <a:buClrTx/>
              <a:buSzTx/>
              <a:buNone/>
            </a:pPr>
            <a:r>
              <a:rPr lang="en-US" sz="1800" dirty="0" err="1" smtClean="0">
                <a:solidFill>
                  <a:srgbClr val="4A4A4A"/>
                </a:solidFill>
                <a:latin typeface="Arial Rounded MT Bold" panose="020F0704030504030204" charset="0"/>
                <a:cs typeface="Arial Rounded MT Bold" panose="020F0704030504030204" charset="0"/>
              </a:rPr>
              <a:t>int</a:t>
            </a:r>
            <a:r>
              <a:rPr lang="en-US" sz="1800" dirty="0" smtClean="0">
                <a:solidFill>
                  <a:srgbClr val="4A4A4A"/>
                </a:solidFill>
                <a:latin typeface="Arial Rounded MT Bold" panose="020F0704030504030204" charset="0"/>
                <a:cs typeface="Arial Rounded MT Bold" panose="020F0704030504030204" charset="0"/>
              </a:rPr>
              <a:t> </a:t>
            </a:r>
            <a:r>
              <a:rPr lang="en-US" sz="1800" dirty="0">
                <a:solidFill>
                  <a:srgbClr val="4A4A4A"/>
                </a:solidFill>
                <a:latin typeface="Arial Rounded MT Bold" panose="020F0704030504030204" charset="0"/>
                <a:cs typeface="Arial Rounded MT Bold" panose="020F0704030504030204" charset="0"/>
              </a:rPr>
              <a:t>*marks = new </a:t>
            </a:r>
            <a:r>
              <a:rPr lang="en-US" sz="1800" dirty="0" err="1">
                <a:solidFill>
                  <a:srgbClr val="4A4A4A"/>
                </a:solidFill>
                <a:latin typeface="Arial Rounded MT Bold" panose="020F0704030504030204" charset="0"/>
                <a:cs typeface="Arial Rounded MT Bold" panose="020F0704030504030204" charset="0"/>
              </a:rPr>
              <a:t>int</a:t>
            </a:r>
            <a:r>
              <a:rPr lang="en-US" sz="1800" dirty="0">
                <a:solidFill>
                  <a:srgbClr val="4A4A4A"/>
                </a:solidFill>
                <a:latin typeface="Arial Rounded MT Bold" panose="020F0704030504030204" charset="0"/>
                <a:cs typeface="Arial Rounded MT Bold" panose="020F0704030504030204" charset="0"/>
              </a:rPr>
              <a:t>[length]; </a:t>
            </a:r>
            <a:endParaRPr lang="en-US" sz="1800" dirty="0" smtClean="0">
              <a:solidFill>
                <a:srgbClr val="4A4A4A"/>
              </a:solidFill>
              <a:latin typeface="Arial Rounded MT Bold" panose="020F0704030504030204" charset="0"/>
              <a:cs typeface="Arial Rounded MT Bold" panose="020F0704030504030204" charset="0"/>
            </a:endParaRPr>
          </a:p>
          <a:p>
            <a:pPr marL="0" indent="0" algn="just" fontAlgn="base">
              <a:lnSpc>
                <a:spcPct val="100000"/>
              </a:lnSpc>
              <a:spcBef>
                <a:spcPct val="0"/>
              </a:spcBef>
              <a:spcAft>
                <a:spcPct val="0"/>
              </a:spcAft>
              <a:buClrTx/>
              <a:buSzTx/>
              <a:buNone/>
            </a:pPr>
            <a:endParaRPr lang="en-US" sz="1800" dirty="0">
              <a:solidFill>
                <a:srgbClr val="4A4A4A"/>
              </a:solidFill>
              <a:latin typeface="Arial Rounded MT Bold" panose="020F0704030504030204" charset="0"/>
              <a:cs typeface="Arial Rounded MT Bold" panose="020F0704030504030204" charset="0"/>
            </a:endParaRPr>
          </a:p>
          <a:p>
            <a:pPr marL="0" indent="0" algn="just" fontAlgn="base">
              <a:lnSpc>
                <a:spcPct val="100000"/>
              </a:lnSpc>
              <a:spcBef>
                <a:spcPct val="0"/>
              </a:spcBef>
              <a:spcAft>
                <a:spcPct val="0"/>
              </a:spcAft>
              <a:buClrTx/>
              <a:buSzTx/>
              <a:buNone/>
            </a:pPr>
            <a:r>
              <a:rPr lang="en-US" sz="1800" dirty="0" smtClean="0">
                <a:solidFill>
                  <a:srgbClr val="4A4A4A"/>
                </a:solidFill>
                <a:latin typeface="Arial Rounded MT Bold" panose="020F0704030504030204" charset="0"/>
                <a:cs typeface="Arial Rounded MT Bold" panose="020F0704030504030204" charset="0"/>
              </a:rPr>
              <a:t>thus </a:t>
            </a:r>
            <a:r>
              <a:rPr lang="en-US" sz="1800" dirty="0">
                <a:solidFill>
                  <a:srgbClr val="4A4A4A"/>
                </a:solidFill>
                <a:latin typeface="Arial Rounded MT Bold" panose="020F0704030504030204" charset="0"/>
                <a:cs typeface="Arial Rounded MT Bold" panose="020F0704030504030204" charset="0"/>
              </a:rPr>
              <a:t>it is allocated a space equal to ‘length * (size of 1 integer)’. </a:t>
            </a:r>
            <a:endParaRPr lang="en-US" sz="1800" dirty="0" smtClean="0">
              <a:solidFill>
                <a:srgbClr val="4A4A4A"/>
              </a:solidFill>
              <a:latin typeface="Arial Rounded MT Bold" panose="020F0704030504030204" charset="0"/>
              <a:cs typeface="Arial Rounded MT Bold" panose="020F0704030504030204" charset="0"/>
            </a:endParaRPr>
          </a:p>
          <a:p>
            <a:pPr marL="0" indent="0" algn="just" fontAlgn="base">
              <a:lnSpc>
                <a:spcPct val="100000"/>
              </a:lnSpc>
              <a:spcBef>
                <a:spcPct val="0"/>
              </a:spcBef>
              <a:spcAft>
                <a:spcPct val="0"/>
              </a:spcAft>
              <a:buClrTx/>
              <a:buSzTx/>
              <a:buNone/>
            </a:pPr>
            <a:endParaRPr lang="en-US" sz="1800" dirty="0">
              <a:solidFill>
                <a:srgbClr val="4A4A4A"/>
              </a:solidFill>
              <a:latin typeface="Arial Rounded MT Bold" panose="020F0704030504030204" charset="0"/>
              <a:cs typeface="Arial Rounded MT Bold" panose="020F0704030504030204" charset="0"/>
            </a:endParaRPr>
          </a:p>
          <a:p>
            <a:pPr marL="0" indent="0" algn="just" fontAlgn="base">
              <a:lnSpc>
                <a:spcPct val="100000"/>
              </a:lnSpc>
              <a:spcBef>
                <a:spcPct val="0"/>
              </a:spcBef>
              <a:spcAft>
                <a:spcPct val="0"/>
              </a:spcAft>
              <a:buClrTx/>
              <a:buSzTx/>
              <a:buNone/>
            </a:pPr>
            <a:r>
              <a:rPr lang="en-US" sz="1800" dirty="0" smtClean="0">
                <a:solidFill>
                  <a:srgbClr val="4A4A4A"/>
                </a:solidFill>
                <a:latin typeface="Arial Rounded MT Bold" panose="020F0704030504030204" charset="0"/>
                <a:cs typeface="Arial Rounded MT Bold" panose="020F0704030504030204" charset="0"/>
              </a:rPr>
              <a:t>The </a:t>
            </a:r>
            <a:r>
              <a:rPr lang="en-US" sz="1800" dirty="0">
                <a:solidFill>
                  <a:srgbClr val="4A4A4A"/>
                </a:solidFill>
                <a:latin typeface="Arial Rounded MT Bold" panose="020F0704030504030204" charset="0"/>
                <a:cs typeface="Arial Rounded MT Bold" panose="020F0704030504030204" charset="0"/>
              </a:rPr>
              <a:t>rest of the code is self-explanatory.</a:t>
            </a:r>
            <a:endParaRPr lang="en-US" sz="2800" dirty="0">
              <a:latin typeface="Arial Rounded MT Bold" panose="020F0704030504030204" charset="0"/>
              <a:cs typeface="Arial Rounded MT Bold" panose="020F0704030504030204" charset="0"/>
            </a:endParaRPr>
          </a:p>
          <a:p>
            <a:pPr marL="0" marR="0" lvl="0" indent="0" algn="just"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Rounded MT Bold" panose="020F0704030504030204" charset="0"/>
              <a:cs typeface="Arial Rounded MT Bold" panose="020F0704030504030204" charset="0"/>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7939" y="1022237"/>
            <a:ext cx="11044312" cy="5025865"/>
          </a:xfrm>
        </p:spPr>
        <p:txBody>
          <a:bodyPr>
            <a:noAutofit/>
          </a:bodyPr>
          <a:lstStyle/>
          <a:p>
            <a:pPr algn="just">
              <a:buFont typeface="Wingdings" panose="05000000000000000000" pitchFamily="2" charset="2"/>
              <a:buChar char="ü"/>
            </a:pPr>
            <a:r>
              <a:rPr lang="en-IN" sz="1800" dirty="0" smtClean="0"/>
              <a:t>There </a:t>
            </a:r>
            <a:r>
              <a:rPr lang="en-IN" sz="1800" dirty="0"/>
              <a:t>is a substantial difference between declaring a normal array and allocating dynamic memory for a block of memory using </a:t>
            </a:r>
            <a:r>
              <a:rPr lang="en-IN" sz="1800" dirty="0" smtClean="0"/>
              <a:t>new.</a:t>
            </a:r>
            <a:endParaRPr lang="en-IN" sz="1800" dirty="0" smtClean="0"/>
          </a:p>
          <a:p>
            <a:pPr algn="just">
              <a:buFont typeface="Wingdings" panose="05000000000000000000" pitchFamily="2" charset="2"/>
              <a:buChar char="ü"/>
            </a:pPr>
            <a:r>
              <a:rPr lang="en-IN" sz="1800" dirty="0" smtClean="0"/>
              <a:t>The </a:t>
            </a:r>
            <a:r>
              <a:rPr lang="en-IN" sz="1800" dirty="0"/>
              <a:t>most important difference is that the size of a regular array needs to be a </a:t>
            </a:r>
            <a:r>
              <a:rPr lang="en-IN" sz="1800" i="1" dirty="0"/>
              <a:t>constant expression</a:t>
            </a:r>
            <a:r>
              <a:rPr lang="en-IN" sz="1800" dirty="0"/>
              <a:t>, and thus its size has to be determined at the moment of designing the program, before it is run, whereas the dynamic memory allocation performed by new allows to assign memory during runtime using any variable value as </a:t>
            </a:r>
            <a:r>
              <a:rPr lang="en-IN" sz="1800" dirty="0" smtClean="0"/>
              <a:t>size.</a:t>
            </a:r>
            <a:endParaRPr lang="en-IN" sz="1800" dirty="0" smtClean="0"/>
          </a:p>
          <a:p>
            <a:pPr algn="just">
              <a:buFont typeface="Wingdings" panose="05000000000000000000" pitchFamily="2" charset="2"/>
              <a:buChar char="ü"/>
            </a:pPr>
            <a:r>
              <a:rPr lang="en-IN" sz="1800" dirty="0" smtClean="0"/>
              <a:t>The </a:t>
            </a:r>
            <a:r>
              <a:rPr lang="en-IN" sz="1800" dirty="0"/>
              <a:t>dynamic memory requested by our program is allocated by the system from the memory heap. </a:t>
            </a:r>
            <a:endParaRPr lang="en-IN" sz="1800" dirty="0" smtClean="0"/>
          </a:p>
          <a:p>
            <a:pPr algn="just">
              <a:buFont typeface="Wingdings" panose="05000000000000000000" pitchFamily="2" charset="2"/>
              <a:buChar char="ü"/>
            </a:pPr>
            <a:r>
              <a:rPr lang="en-IN" sz="1800" dirty="0" smtClean="0"/>
              <a:t>However</a:t>
            </a:r>
            <a:r>
              <a:rPr lang="en-IN" sz="1800" dirty="0"/>
              <a:t>, computer memory is a limited resource, and it can be exhausted. </a:t>
            </a:r>
            <a:endParaRPr lang="en-IN" sz="1800" dirty="0" smtClean="0"/>
          </a:p>
          <a:p>
            <a:pPr algn="just">
              <a:buFont typeface="Wingdings" panose="05000000000000000000" pitchFamily="2" charset="2"/>
              <a:buChar char="ü"/>
            </a:pPr>
            <a:r>
              <a:rPr lang="en-IN" sz="1800" dirty="0" smtClean="0"/>
              <a:t>Therefore</a:t>
            </a:r>
            <a:r>
              <a:rPr lang="en-IN" sz="1800" dirty="0"/>
              <a:t>, there are no guarantees that all requests to allocate memory using operator new are going to be granted by the system.</a:t>
            </a:r>
            <a:endParaRPr lang="en-IN" sz="1800"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627282"/>
          </a:xfrm>
        </p:spPr>
        <p:txBody>
          <a:bodyPr>
            <a:normAutofit fontScale="90000"/>
          </a:bodyPr>
          <a:lstStyle/>
          <a:p>
            <a:r>
              <a:rPr lang="en-IN" b="1" dirty="0"/>
              <a:t>Dynamic Memory Allocation for Objects</a:t>
            </a:r>
            <a:br>
              <a:rPr lang="en-IN" dirty="0"/>
            </a:br>
            <a:endParaRPr lang="en-IN" dirty="0"/>
          </a:p>
        </p:txBody>
      </p:sp>
      <p:sp>
        <p:nvSpPr>
          <p:cNvPr id="3" name="Content Placeholder 2"/>
          <p:cNvSpPr>
            <a:spLocks noGrp="1"/>
          </p:cNvSpPr>
          <p:nvPr>
            <p:ph idx="1"/>
          </p:nvPr>
        </p:nvSpPr>
        <p:spPr/>
        <p:txBody>
          <a:bodyPr>
            <a:normAutofit fontScale="85000" lnSpcReduction="10000"/>
          </a:bodyPr>
          <a:lstStyle/>
          <a:p>
            <a:r>
              <a:rPr lang="en-IN" dirty="0" smtClean="0"/>
              <a:t>We </a:t>
            </a:r>
            <a:r>
              <a:rPr lang="en-IN" dirty="0"/>
              <a:t>can also dynamically allocate objects.</a:t>
            </a:r>
            <a:endParaRPr lang="en-IN" dirty="0"/>
          </a:p>
          <a:p>
            <a:r>
              <a:rPr lang="en-IN" dirty="0"/>
              <a:t>As we know that Constructor a special class member function used to initialize an object and Destructor is also a class member function which is called whenever the object goes out of scope.</a:t>
            </a:r>
            <a:endParaRPr lang="en-IN" dirty="0"/>
          </a:p>
          <a:p>
            <a:r>
              <a:rPr lang="en-IN" dirty="0"/>
              <a:t>Destructor is can be used to release the memory assigned to the object. It is called in the following conditions.</a:t>
            </a:r>
            <a:endParaRPr lang="en-IN" dirty="0"/>
          </a:p>
          <a:p>
            <a:r>
              <a:rPr lang="en-IN" dirty="0"/>
              <a:t>When a local object goes out of scope</a:t>
            </a:r>
            <a:endParaRPr lang="en-IN" dirty="0"/>
          </a:p>
          <a:p>
            <a:r>
              <a:rPr lang="en-IN" dirty="0"/>
              <a:t>For a global object, when an operator is applied to a pointer to the object of the </a:t>
            </a:r>
            <a:r>
              <a:rPr lang="en-IN" dirty="0" smtClean="0"/>
              <a:t>class</a:t>
            </a:r>
            <a:endParaRPr lang="en-IN" dirty="0" smtClean="0"/>
          </a:p>
          <a:p>
            <a:r>
              <a:rPr lang="en-IN" dirty="0"/>
              <a:t>We can again use pointers while dynamically allocating memory to objects.</a:t>
            </a:r>
            <a:endParaRPr lang="en-IN" dirty="0"/>
          </a:p>
          <a:p>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873773" y="1397139"/>
          <a:ext cx="5566216" cy="4389120"/>
        </p:xfrm>
        <a:graphic>
          <a:graphicData uri="http://schemas.openxmlformats.org/drawingml/2006/table">
            <a:tbl>
              <a:tblPr>
                <a:tableStyleId>{2D5ABB26-0587-4C30-8999-92F81FD0307C}</a:tableStyleId>
              </a:tblPr>
              <a:tblGrid>
                <a:gridCol w="692865"/>
                <a:gridCol w="4873351"/>
              </a:tblGrid>
              <a:tr h="3294063">
                <a:tc>
                  <a:txBody>
                    <a:bodyPr/>
                    <a:lstStyle/>
                    <a:p>
                      <a:pPr algn="r" rtl="0" fontAlgn="base"/>
                      <a:endParaRPr lang="en-IN" sz="1600" b="0" i="0" dirty="0">
                        <a:solidFill>
                          <a:srgbClr val="AFAFAF"/>
                        </a:solidFill>
                        <a:effectLst/>
                        <a:latin typeface="Monaco"/>
                      </a:endParaRPr>
                    </a:p>
                  </a:txBody>
                  <a:tcPr marL="0" marR="0" marT="0" marB="0" anchor="ctr"/>
                </a:tc>
                <a:tc>
                  <a:txBody>
                    <a:bodyPr/>
                    <a:lstStyle/>
                    <a:p>
                      <a:pPr algn="l" rtl="0" fontAlgn="base"/>
                      <a:r>
                        <a:rPr lang="en-IN" sz="1600" dirty="0">
                          <a:effectLst/>
                        </a:rPr>
                        <a:t>#include &lt;</a:t>
                      </a:r>
                      <a:r>
                        <a:rPr lang="en-IN" sz="1600" dirty="0" err="1">
                          <a:effectLst/>
                        </a:rPr>
                        <a:t>iostream</a:t>
                      </a:r>
                      <a:r>
                        <a:rPr lang="en-IN" sz="1600" dirty="0">
                          <a:effectLst/>
                        </a:rPr>
                        <a:t>&gt;</a:t>
                      </a:r>
                      <a:endParaRPr lang="en-IN" sz="1600" dirty="0">
                        <a:effectLst/>
                      </a:endParaRPr>
                    </a:p>
                    <a:p>
                      <a:pPr algn="l" rtl="0" fontAlgn="base"/>
                      <a:r>
                        <a:rPr lang="en-IN" sz="1600" dirty="0">
                          <a:effectLst/>
                        </a:rPr>
                        <a:t>using namespace </a:t>
                      </a:r>
                      <a:r>
                        <a:rPr lang="en-IN" sz="1600" dirty="0" err="1">
                          <a:effectLst/>
                        </a:rPr>
                        <a:t>std</a:t>
                      </a:r>
                      <a:r>
                        <a:rPr lang="en-IN" sz="1600" dirty="0">
                          <a:effectLst/>
                        </a:rPr>
                        <a:t>;</a:t>
                      </a:r>
                      <a:endParaRPr lang="en-IN" sz="1600" dirty="0">
                        <a:effectLst/>
                      </a:endParaRPr>
                    </a:p>
                    <a:p>
                      <a:pPr algn="l" rtl="0" fontAlgn="base"/>
                      <a:r>
                        <a:rPr lang="en-IN" sz="1600" dirty="0">
                          <a:effectLst/>
                        </a:rPr>
                        <a:t>class Random</a:t>
                      </a:r>
                      <a:endParaRPr lang="en-IN" sz="1600" dirty="0">
                        <a:effectLst/>
                      </a:endParaRPr>
                    </a:p>
                    <a:p>
                      <a:pPr algn="l" rtl="0" fontAlgn="base"/>
                      <a:r>
                        <a:rPr lang="en-IN" sz="1600" dirty="0">
                          <a:effectLst/>
                        </a:rPr>
                        <a:t>{</a:t>
                      </a:r>
                      <a:endParaRPr lang="en-IN" sz="1600" dirty="0">
                        <a:effectLst/>
                      </a:endParaRPr>
                    </a:p>
                    <a:p>
                      <a:pPr algn="l" rtl="0" fontAlgn="base"/>
                      <a:r>
                        <a:rPr lang="en-IN" sz="1600" dirty="0">
                          <a:effectLst/>
                        </a:rPr>
                        <a:t>public:</a:t>
                      </a:r>
                      <a:endParaRPr lang="en-IN" sz="1600" dirty="0">
                        <a:effectLst/>
                      </a:endParaRPr>
                    </a:p>
                    <a:p>
                      <a:pPr algn="l" rtl="0" fontAlgn="base"/>
                      <a:r>
                        <a:rPr lang="en-IN" sz="1600" dirty="0">
                          <a:effectLst/>
                        </a:rPr>
                        <a:t>Random() {</a:t>
                      </a:r>
                      <a:endParaRPr lang="en-IN" sz="1600" dirty="0">
                        <a:effectLst/>
                      </a:endParaRPr>
                    </a:p>
                    <a:p>
                      <a:pPr algn="l" rtl="0" fontAlgn="base"/>
                      <a:r>
                        <a:rPr lang="en-IN" sz="1600" dirty="0" err="1">
                          <a:effectLst/>
                        </a:rPr>
                        <a:t>cout</a:t>
                      </a:r>
                      <a:r>
                        <a:rPr lang="en-IN" sz="1600" dirty="0">
                          <a:effectLst/>
                        </a:rPr>
                        <a:t> &lt;&lt; "Constructor" &lt;&lt; </a:t>
                      </a:r>
                      <a:r>
                        <a:rPr lang="en-IN" sz="1600" dirty="0" err="1">
                          <a:effectLst/>
                        </a:rPr>
                        <a:t>endl</a:t>
                      </a:r>
                      <a:r>
                        <a:rPr lang="en-IN" sz="1600" dirty="0">
                          <a:effectLst/>
                        </a:rPr>
                        <a:t>;</a:t>
                      </a:r>
                      <a:endParaRPr lang="en-IN" sz="1600" dirty="0">
                        <a:effectLst/>
                      </a:endParaRPr>
                    </a:p>
                    <a:p>
                      <a:pPr algn="l" rtl="0" fontAlgn="base"/>
                      <a:r>
                        <a:rPr lang="en-IN" sz="1600" dirty="0" smtClean="0">
                          <a:effectLst/>
                        </a:rPr>
                        <a:t>}</a:t>
                      </a:r>
                      <a:endParaRPr lang="en-IN" sz="1600" dirty="0">
                        <a:effectLst/>
                      </a:endParaRPr>
                    </a:p>
                    <a:p>
                      <a:pPr algn="l" rtl="0" fontAlgn="base"/>
                      <a:r>
                        <a:rPr lang="en-IN" sz="1600" dirty="0">
                          <a:effectLst/>
                        </a:rPr>
                        <a:t>~Random() {</a:t>
                      </a:r>
                      <a:endParaRPr lang="en-IN" sz="1600" dirty="0">
                        <a:effectLst/>
                      </a:endParaRPr>
                    </a:p>
                    <a:p>
                      <a:pPr algn="l" rtl="0" fontAlgn="base"/>
                      <a:r>
                        <a:rPr lang="en-IN" sz="1600" dirty="0" err="1">
                          <a:effectLst/>
                        </a:rPr>
                        <a:t>cout</a:t>
                      </a:r>
                      <a:r>
                        <a:rPr lang="en-IN" sz="1600" dirty="0">
                          <a:effectLst/>
                        </a:rPr>
                        <a:t> &lt;&lt; "Destructor" &lt;&lt; </a:t>
                      </a:r>
                      <a:r>
                        <a:rPr lang="en-IN" sz="1600" dirty="0" err="1">
                          <a:effectLst/>
                        </a:rPr>
                        <a:t>endl</a:t>
                      </a:r>
                      <a:r>
                        <a:rPr lang="en-IN" sz="1600" dirty="0">
                          <a:effectLst/>
                        </a:rPr>
                        <a:t>;</a:t>
                      </a:r>
                      <a:endParaRPr lang="en-IN" sz="1600" dirty="0">
                        <a:effectLst/>
                      </a:endParaRPr>
                    </a:p>
                    <a:p>
                      <a:pPr algn="l" rtl="0" fontAlgn="base"/>
                      <a:r>
                        <a:rPr lang="en-IN" sz="1600" dirty="0">
                          <a:effectLst/>
                        </a:rPr>
                        <a:t>}</a:t>
                      </a:r>
                      <a:endParaRPr lang="en-IN" sz="1600" dirty="0">
                        <a:effectLst/>
                      </a:endParaRPr>
                    </a:p>
                    <a:p>
                      <a:pPr algn="l" rtl="0" fontAlgn="base"/>
                      <a:r>
                        <a:rPr lang="en-IN" sz="1600" dirty="0">
                          <a:effectLst/>
                        </a:rPr>
                        <a:t>};</a:t>
                      </a:r>
                      <a:endParaRPr lang="en-IN" sz="1600" dirty="0">
                        <a:effectLst/>
                      </a:endParaRPr>
                    </a:p>
                    <a:p>
                      <a:pPr algn="l" rtl="0" fontAlgn="base"/>
                      <a:r>
                        <a:rPr lang="en-IN" sz="1600" dirty="0" err="1">
                          <a:effectLst/>
                        </a:rPr>
                        <a:t>int</a:t>
                      </a:r>
                      <a:r>
                        <a:rPr lang="en-IN" sz="1600" dirty="0">
                          <a:effectLst/>
                        </a:rPr>
                        <a:t> main()</a:t>
                      </a:r>
                      <a:endParaRPr lang="en-IN" sz="1600" dirty="0">
                        <a:effectLst/>
                      </a:endParaRPr>
                    </a:p>
                    <a:p>
                      <a:pPr algn="l" rtl="0" fontAlgn="base"/>
                      <a:r>
                        <a:rPr lang="en-IN" sz="1600" dirty="0">
                          <a:effectLst/>
                        </a:rPr>
                        <a:t>{</a:t>
                      </a:r>
                      <a:endParaRPr lang="en-IN" sz="1600" dirty="0">
                        <a:effectLst/>
                      </a:endParaRPr>
                    </a:p>
                    <a:p>
                      <a:pPr algn="l" rtl="0" fontAlgn="base"/>
                      <a:r>
                        <a:rPr lang="en-IN" sz="1600" dirty="0">
                          <a:effectLst/>
                        </a:rPr>
                        <a:t>Random* a = new Random[3];</a:t>
                      </a:r>
                      <a:endParaRPr lang="en-IN" sz="1600" dirty="0">
                        <a:effectLst/>
                      </a:endParaRPr>
                    </a:p>
                    <a:p>
                      <a:pPr algn="l" rtl="0" fontAlgn="base"/>
                      <a:r>
                        <a:rPr lang="en-IN" sz="1600" dirty="0">
                          <a:effectLst/>
                        </a:rPr>
                        <a:t>delete [] a; // Delete array</a:t>
                      </a:r>
                      <a:endParaRPr lang="en-IN" sz="1600" dirty="0">
                        <a:effectLst/>
                      </a:endParaRPr>
                    </a:p>
                    <a:p>
                      <a:pPr algn="l" rtl="0" fontAlgn="base"/>
                      <a:r>
                        <a:rPr lang="en-IN" sz="1600" dirty="0">
                          <a:effectLst/>
                        </a:rPr>
                        <a:t>return 0;</a:t>
                      </a:r>
                      <a:endParaRPr lang="en-IN" sz="1600" dirty="0">
                        <a:effectLst/>
                      </a:endParaRPr>
                    </a:p>
                    <a:p>
                      <a:pPr algn="l" rtl="0" fontAlgn="base"/>
                      <a:r>
                        <a:rPr lang="en-IN" sz="1600" dirty="0">
                          <a:effectLst/>
                        </a:rPr>
                        <a:t>}</a:t>
                      </a:r>
                      <a:endParaRPr lang="en-IN" sz="1600" b="0" i="0" dirty="0">
                        <a:effectLst/>
                        <a:latin typeface="Monaco"/>
                      </a:endParaRPr>
                    </a:p>
                  </a:txBody>
                  <a:tcPr marL="0" marR="0" marT="0" marB="0" anchor="ctr"/>
                </a:tc>
              </a:tr>
            </a:tbl>
          </a:graphicData>
        </a:graphic>
      </p:graphicFrame>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6" name="Rectangle 2"/>
          <p:cNvSpPr>
            <a:spLocks noChangeArrowheads="1"/>
          </p:cNvSpPr>
          <p:nvPr/>
        </p:nvSpPr>
        <p:spPr bwMode="auto">
          <a:xfrm>
            <a:off x="259035" y="843280"/>
            <a:ext cx="4820285" cy="553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b="0" i="0" u="none" strike="noStrike" cap="none" normalizeH="0" baseline="0" dirty="0" smtClean="0">
                <a:ln>
                  <a:noFill/>
                </a:ln>
                <a:solidFill>
                  <a:srgbClr val="4A4A4A"/>
                </a:solidFill>
                <a:effectLst/>
                <a:latin typeface="Arial Rounded MT Bold" panose="020F0704030504030204" charset="0"/>
                <a:cs typeface="Arial Rounded MT Bold" panose="020F0704030504030204" charset="0"/>
              </a:rPr>
              <a:t>Let’s see an example of an </a:t>
            </a:r>
            <a:r>
              <a:rPr kumimoji="0" lang="en-US" b="0" i="0" u="none" strike="noStrike" cap="none" normalizeH="0" baseline="0" dirty="0" smtClean="0">
                <a:ln>
                  <a:noFill/>
                </a:ln>
                <a:solidFill>
                  <a:srgbClr val="4A4A4A"/>
                </a:solidFill>
                <a:effectLst/>
                <a:latin typeface="Arial Rounded MT Bold" panose="020F0704030504030204" charset="0"/>
                <a:cs typeface="Arial Rounded MT Bold" panose="020F0704030504030204" charset="0"/>
              </a:rPr>
              <a:t>array of objects.</a:t>
            </a:r>
            <a:endParaRPr kumimoji="0" lang="en-US" b="0" i="0" u="none" strike="noStrike" cap="none" normalizeH="0" baseline="0" dirty="0" smtClean="0">
              <a:ln>
                <a:noFill/>
              </a:ln>
              <a:solidFill>
                <a:schemeClr val="tx1"/>
              </a:solidFill>
              <a:effectLst/>
              <a:latin typeface="Arial Rounded MT Bold" panose="020F0704030504030204" charset="0"/>
              <a:cs typeface="Arial Rounded MT Bold" panose="020F070403050403020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b="0" i="0" u="none" strike="noStrike" cap="none" normalizeH="0" baseline="0" dirty="0" smtClean="0">
              <a:ln>
                <a:noFill/>
              </a:ln>
              <a:solidFill>
                <a:schemeClr val="tx1"/>
              </a:solidFill>
              <a:effectLst/>
              <a:latin typeface="Arial Rounded MT Bold" panose="020F0704030504030204" charset="0"/>
              <a:cs typeface="Arial Rounded MT Bold" panose="020F0704030504030204" charset="0"/>
            </a:endParaRPr>
          </a:p>
        </p:txBody>
      </p:sp>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98860" y="843141"/>
            <a:ext cx="3381375" cy="166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7198860" y="2572040"/>
            <a:ext cx="4493622" cy="3139321"/>
          </a:xfrm>
          <a:prstGeom prst="rect">
            <a:avLst/>
          </a:prstGeom>
        </p:spPr>
        <p:txBody>
          <a:bodyPr wrap="square">
            <a:spAutoFit/>
          </a:bodyPr>
          <a:lstStyle/>
          <a:p>
            <a:pPr algn="just"/>
            <a:r>
              <a:rPr lang="en-IN" b="1" dirty="0"/>
              <a:t>Explanation:</a:t>
            </a:r>
            <a:endParaRPr lang="en-IN" dirty="0"/>
          </a:p>
          <a:p>
            <a:pPr algn="just"/>
            <a:r>
              <a:rPr lang="en-IN" dirty="0"/>
              <a:t>The Constructor will be called three times since we are allocating memory to three objects of the class Random</a:t>
            </a:r>
            <a:r>
              <a:rPr lang="en-IN" dirty="0" smtClean="0"/>
              <a:t>.</a:t>
            </a:r>
            <a:endParaRPr lang="en-IN" dirty="0" smtClean="0"/>
          </a:p>
          <a:p>
            <a:pPr algn="just"/>
            <a:r>
              <a:rPr lang="en-IN" dirty="0" smtClean="0"/>
              <a:t> </a:t>
            </a:r>
            <a:r>
              <a:rPr lang="en-IN" dirty="0"/>
              <a:t>The Destructor will also be called three times during each of these objects. </a:t>
            </a:r>
            <a:endParaRPr lang="en-IN" dirty="0" smtClean="0"/>
          </a:p>
          <a:p>
            <a:pPr algn="just"/>
            <a:r>
              <a:rPr lang="en-IN" b="1" dirty="0" smtClean="0"/>
              <a:t>‘</a:t>
            </a:r>
            <a:r>
              <a:rPr lang="en-IN" b="1" dirty="0"/>
              <a:t>Random* a = new Random[3</a:t>
            </a:r>
            <a:r>
              <a:rPr lang="en-IN" b="1" dirty="0" smtClean="0"/>
              <a:t>];’</a:t>
            </a:r>
            <a:endParaRPr lang="en-IN" b="1" dirty="0" smtClean="0"/>
          </a:p>
          <a:p>
            <a:pPr algn="just"/>
            <a:r>
              <a:rPr lang="en-IN" dirty="0" smtClean="0"/>
              <a:t>This </a:t>
            </a:r>
            <a:r>
              <a:rPr lang="en-IN" dirty="0"/>
              <a:t>statement is responsible for dynamic memory allocation of our object.</a:t>
            </a:r>
            <a:endParaRPr lang="en-IN" dirty="0"/>
          </a:p>
        </p:txBody>
      </p:sp>
      <p:sp>
        <p:nvSpPr>
          <p:cNvPr id="8" name="Rectangle 7"/>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2811" y="137408"/>
            <a:ext cx="10933611" cy="1049235"/>
          </a:xfrm>
        </p:spPr>
        <p:txBody>
          <a:bodyPr>
            <a:noAutofit/>
          </a:bodyPr>
          <a:lstStyle/>
          <a:p>
            <a:pPr lvl="0"/>
            <a:r>
              <a:rPr lang="en-US" sz="2400" dirty="0">
                <a:solidFill>
                  <a:srgbClr val="000000"/>
                </a:solidFill>
                <a:latin typeface="Arial Rounded MT Bold" panose="020F0704030504030204" charset="0"/>
                <a:cs typeface="Arial Rounded MT Bold" panose="020F0704030504030204" charset="0"/>
              </a:rPr>
              <a:t>The major differences between static and dynamic memory allocations </a:t>
            </a:r>
            <a:br>
              <a:rPr lang="en-US" sz="2400" dirty="0">
                <a:solidFill>
                  <a:srgbClr val="000000"/>
                </a:solidFill>
                <a:latin typeface="Arial Rounded MT Bold" panose="020F0704030504030204" charset="0"/>
                <a:cs typeface="Arial Rounded MT Bold" panose="020F0704030504030204" charset="0"/>
              </a:rPr>
            </a:br>
            <a:br>
              <a:rPr lang="en-US" sz="2400" dirty="0">
                <a:latin typeface="Arial" panose="020B0604020202020204" pitchFamily="34" charset="0"/>
                <a:cs typeface="Arial" panose="020B0604020202020204" pitchFamily="34" charset="0"/>
              </a:rPr>
            </a:br>
            <a:endParaRPr lang="en-IN" sz="2400" dirty="0"/>
          </a:p>
        </p:txBody>
      </p:sp>
      <p:graphicFrame>
        <p:nvGraphicFramePr>
          <p:cNvPr id="4" name="Content Placeholder 3"/>
          <p:cNvGraphicFramePr>
            <a:graphicFrameLocks noGrp="1"/>
          </p:cNvGraphicFramePr>
          <p:nvPr>
            <p:ph idx="1"/>
          </p:nvPr>
        </p:nvGraphicFramePr>
        <p:xfrm>
          <a:off x="2024849" y="1264412"/>
          <a:ext cx="8349536" cy="4550011"/>
        </p:xfrm>
        <a:graphic>
          <a:graphicData uri="http://schemas.openxmlformats.org/drawingml/2006/table">
            <a:tbl>
              <a:tblPr/>
              <a:tblGrid>
                <a:gridCol w="4174768"/>
                <a:gridCol w="4174768"/>
              </a:tblGrid>
              <a:tr h="387000">
                <a:tc>
                  <a:txBody>
                    <a:bodyPr/>
                    <a:lstStyle/>
                    <a:p>
                      <a:pPr algn="ctr" fontAlgn="t"/>
                      <a:r>
                        <a:rPr lang="en-IN" sz="1700" b="1" dirty="0">
                          <a:effectLst/>
                          <a:latin typeface="Times New Roman" panose="02020603050405020304" pitchFamily="18" charset="0"/>
                          <a:cs typeface="Times New Roman" panose="02020603050405020304" pitchFamily="18" charset="0"/>
                        </a:rPr>
                        <a:t>Static Memory Allocation</a:t>
                      </a:r>
                      <a:endParaRPr lang="en-IN" sz="1700" b="1"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algn="ctr" fontAlgn="t"/>
                      <a:r>
                        <a:rPr lang="en-IN" sz="1700" b="1" dirty="0">
                          <a:effectLst/>
                          <a:latin typeface="Times New Roman" panose="02020603050405020304" pitchFamily="18" charset="0"/>
                          <a:cs typeface="Times New Roman" panose="02020603050405020304" pitchFamily="18" charset="0"/>
                        </a:rPr>
                        <a:t>Dynamic Memory Allocation</a:t>
                      </a:r>
                      <a:endParaRPr lang="en-IN" sz="1700" b="1"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r>
              <a:tr h="832602">
                <a:tc>
                  <a:txBody>
                    <a:bodyPr/>
                    <a:lstStyle/>
                    <a:p>
                      <a:pPr fontAlgn="t"/>
                      <a:r>
                        <a:rPr lang="en-IN" sz="1700" dirty="0">
                          <a:effectLst/>
                          <a:latin typeface="Times New Roman" panose="02020603050405020304" pitchFamily="18" charset="0"/>
                          <a:cs typeface="Times New Roman" panose="02020603050405020304" pitchFamily="18" charset="0"/>
                        </a:rPr>
                        <a:t>Memory Allocates variables permanently</a:t>
                      </a:r>
                      <a:endParaRPr lang="en-IN" sz="1700"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Memory Allocates</a:t>
                      </a:r>
                      <a:r>
                        <a:rPr lang="en-IN" sz="1700" baseline="0" dirty="0">
                          <a:effectLst/>
                          <a:latin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cs typeface="Times New Roman" panose="02020603050405020304" pitchFamily="18" charset="0"/>
                        </a:rPr>
                        <a:t>variables only if program unit gets active</a:t>
                      </a:r>
                      <a:endParaRPr lang="en-IN" sz="1700"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r>
              <a:tr h="832602">
                <a:tc>
                  <a:txBody>
                    <a:bodyPr/>
                    <a:lstStyle/>
                    <a:p>
                      <a:pPr fontAlgn="t"/>
                      <a:r>
                        <a:rPr lang="en-IN" sz="1700" dirty="0">
                          <a:effectLst/>
                          <a:latin typeface="Times New Roman" panose="02020603050405020304" pitchFamily="18" charset="0"/>
                          <a:cs typeface="Times New Roman" panose="02020603050405020304" pitchFamily="18" charset="0"/>
                        </a:rPr>
                        <a:t>Memory Allocation is done before program execution</a:t>
                      </a:r>
                      <a:endParaRPr lang="en-IN" sz="1700"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Memory Allocation is done during program execution</a:t>
                      </a:r>
                      <a:endParaRPr lang="en-IN" sz="1700"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r>
              <a:tr h="832602">
                <a:tc>
                  <a:txBody>
                    <a:bodyPr/>
                    <a:lstStyle/>
                    <a:p>
                      <a:pPr fontAlgn="t"/>
                      <a:r>
                        <a:rPr lang="en-IN" sz="1700" dirty="0">
                          <a:effectLst/>
                          <a:latin typeface="Times New Roman" panose="02020603050405020304" pitchFamily="18" charset="0"/>
                          <a:cs typeface="Times New Roman" panose="02020603050405020304" pitchFamily="18" charset="0"/>
                        </a:rPr>
                        <a:t>Use</a:t>
                      </a:r>
                      <a:r>
                        <a:rPr lang="en-IN" sz="1700" baseline="0" dirty="0">
                          <a:effectLst/>
                          <a:latin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cs typeface="Times New Roman" panose="02020603050405020304" pitchFamily="18" charset="0"/>
                        </a:rPr>
                        <a:t>stack data structure</a:t>
                      </a:r>
                      <a:r>
                        <a:rPr lang="en-IN" sz="1700" baseline="0" dirty="0">
                          <a:effectLst/>
                          <a:latin typeface="Times New Roman" panose="02020603050405020304" pitchFamily="18" charset="0"/>
                          <a:cs typeface="Times New Roman" panose="02020603050405020304" pitchFamily="18" charset="0"/>
                        </a:rPr>
                        <a:t> </a:t>
                      </a:r>
                      <a:r>
                        <a:rPr lang="en-IN" sz="1700" dirty="0">
                          <a:effectLst/>
                          <a:latin typeface="Times New Roman" panose="02020603050405020304" pitchFamily="18" charset="0"/>
                          <a:cs typeface="Times New Roman" panose="02020603050405020304" pitchFamily="18" charset="0"/>
                        </a:rPr>
                        <a:t>for implementation</a:t>
                      </a:r>
                      <a:endParaRPr lang="en-IN" sz="1700"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Use heap data structure for implementation</a:t>
                      </a:r>
                      <a:endParaRPr lang="en-IN" sz="1700"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r>
              <a:tr h="474650">
                <a:tc>
                  <a:txBody>
                    <a:bodyPr/>
                    <a:lstStyle/>
                    <a:p>
                      <a:pPr fontAlgn="t"/>
                      <a:r>
                        <a:rPr lang="en-IN" sz="1700">
                          <a:effectLst/>
                          <a:latin typeface="Times New Roman" panose="02020603050405020304" pitchFamily="18" charset="0"/>
                          <a:cs typeface="Times New Roman" panose="02020603050405020304" pitchFamily="18" charset="0"/>
                        </a:rPr>
                        <a:t>Less efficient</a:t>
                      </a:r>
                      <a:endParaRPr lang="en-IN" sz="170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More efficient</a:t>
                      </a:r>
                      <a:endParaRPr lang="en-IN" sz="1700"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6F6F6"/>
                    </a:solidFill>
                  </a:tcPr>
                </a:tc>
              </a:tr>
              <a:tr h="1190555">
                <a:tc>
                  <a:txBody>
                    <a:bodyPr/>
                    <a:lstStyle/>
                    <a:p>
                      <a:pPr fontAlgn="t"/>
                      <a:r>
                        <a:rPr lang="en-IN" sz="1700" dirty="0">
                          <a:effectLst/>
                          <a:latin typeface="Times New Roman" panose="02020603050405020304" pitchFamily="18" charset="0"/>
                          <a:cs typeface="Times New Roman" panose="02020603050405020304" pitchFamily="18" charset="0"/>
                        </a:rPr>
                        <a:t>no Memory reusable</a:t>
                      </a:r>
                      <a:endParaRPr lang="en-IN" sz="1700"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a:noFill/>
                    </a:lnB>
                    <a:solidFill>
                      <a:srgbClr val="F6F6F6"/>
                    </a:solidFill>
                  </a:tcPr>
                </a:tc>
                <a:tc>
                  <a:txBody>
                    <a:bodyPr/>
                    <a:lstStyle/>
                    <a:p>
                      <a:pPr fontAlgn="t"/>
                      <a:r>
                        <a:rPr lang="en-IN" sz="1700" dirty="0">
                          <a:effectLst/>
                          <a:latin typeface="Times New Roman" panose="02020603050405020304" pitchFamily="18" charset="0"/>
                          <a:cs typeface="Times New Roman" panose="02020603050405020304" pitchFamily="18" charset="0"/>
                        </a:rPr>
                        <a:t>memory reusable and can be freed when not required</a:t>
                      </a:r>
                      <a:endParaRPr lang="en-IN" sz="1700" dirty="0">
                        <a:effectLst/>
                        <a:latin typeface="Times New Roman" panose="02020603050405020304" pitchFamily="18" charset="0"/>
                        <a:cs typeface="Times New Roman" panose="02020603050405020304" pitchFamily="18" charset="0"/>
                      </a:endParaRPr>
                    </a:p>
                  </a:txBody>
                  <a:tcPr marL="84463" marR="84463" marT="42232" marB="42232">
                    <a:lnL>
                      <a:noFill/>
                    </a:lnL>
                    <a:lnR>
                      <a:noFill/>
                    </a:lnR>
                    <a:lnT w="9525" cap="flat" cmpd="sng" algn="ctr">
                      <a:solidFill>
                        <a:srgbClr val="DEE2E6"/>
                      </a:solidFill>
                      <a:prstDash val="solid"/>
                      <a:round/>
                      <a:headEnd type="none" w="med" len="med"/>
                      <a:tailEnd type="none" w="med" len="med"/>
                    </a:lnT>
                    <a:lnB>
                      <a:noFill/>
                    </a:lnB>
                    <a:solidFill>
                      <a:srgbClr val="F6F6F6"/>
                    </a:solidFill>
                  </a:tcPr>
                </a:tc>
              </a:tr>
            </a:tbl>
          </a:graphicData>
        </a:graphic>
      </p:graphicFrame>
      <p:sp>
        <p:nvSpPr>
          <p:cNvPr id="3" name="Slide Number Placeholder 2"/>
          <p:cNvSpPr>
            <a:spLocks noGrp="1"/>
          </p:cNvSpPr>
          <p:nvPr>
            <p:ph type="sldNum" sz="quarter" idx="12"/>
          </p:nvPr>
        </p:nvSpPr>
        <p:spPr/>
        <p:txBody>
          <a:bodyPr/>
          <a:lstStyle/>
          <a:p>
            <a:fld id="{BBD0BF76-E763-4964-B6E3-972F78D927E1}" type="slidenum">
              <a:rPr lang="en-IN" smtClean="0"/>
            </a:fld>
            <a:endParaRPr lang="en-IN"/>
          </a:p>
        </p:txBody>
      </p:sp>
      <p:sp>
        <p:nvSpPr>
          <p:cNvPr id="5" name="TextBox 4"/>
          <p:cNvSpPr txBox="1"/>
          <p:nvPr/>
        </p:nvSpPr>
        <p:spPr>
          <a:xfrm>
            <a:off x="3798369" y="5861278"/>
            <a:ext cx="4192173" cy="215444"/>
          </a:xfrm>
          <a:prstGeom prst="rect">
            <a:avLst/>
          </a:prstGeom>
          <a:noFill/>
        </p:spPr>
        <p:txBody>
          <a:bodyPr wrap="none" rtlCol="0">
            <a:spAutoFit/>
          </a:bodyPr>
          <a:lstStyle/>
          <a:p>
            <a:pPr algn="ctr"/>
            <a:r>
              <a:rPr lang="en-IN" sz="800" b="1" dirty="0"/>
              <a:t>https://www.w3schools.in/difference-in-static-and-dynamic-memory-allocation/</a:t>
            </a:r>
            <a:endParaRPr lang="en-IN" sz="800" b="1" dirty="0"/>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22779"/>
          </a:xfrm>
        </p:spPr>
        <p:txBody>
          <a:bodyPr>
            <a:normAutofit fontScale="90000"/>
          </a:bodyPr>
          <a:lstStyle/>
          <a:p>
            <a:r>
              <a:rPr lang="en-IN" dirty="0"/>
              <a:t>References</a:t>
            </a:r>
            <a:endParaRPr lang="en-IN" dirty="0"/>
          </a:p>
        </p:txBody>
      </p:sp>
      <p:sp>
        <p:nvSpPr>
          <p:cNvPr id="3" name="Content Placeholder 2"/>
          <p:cNvSpPr>
            <a:spLocks noGrp="1"/>
          </p:cNvSpPr>
          <p:nvPr>
            <p:ph idx="1"/>
          </p:nvPr>
        </p:nvSpPr>
        <p:spPr>
          <a:xfrm>
            <a:off x="1091082" y="1639702"/>
            <a:ext cx="10587111" cy="2044024"/>
          </a:xfrm>
        </p:spPr>
        <p:txBody>
          <a:bodyPr>
            <a:normAutofit/>
          </a:bodyPr>
          <a:lstStyle/>
          <a:p>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Robert </a:t>
            </a:r>
            <a:r>
              <a:rPr lang="en-US" sz="1000" dirty="0" err="1">
                <a:effectLst/>
                <a:latin typeface="Times New Roman" panose="02020603050405020304" pitchFamily="18" charset="0"/>
                <a:ea typeface="Times New Roman" panose="02020603050405020304" pitchFamily="18" charset="0"/>
                <a:cs typeface="Times New Roman" panose="02020603050405020304" pitchFamily="18" charset="0"/>
              </a:rPr>
              <a:t>Lafore</a:t>
            </a:r>
            <a:r>
              <a:rPr lang="en-US" sz="1000" dirty="0">
                <a:effectLst/>
                <a:latin typeface="Times New Roman" panose="02020603050405020304" pitchFamily="18" charset="0"/>
                <a:ea typeface="Times New Roman" panose="02020603050405020304" pitchFamily="18" charset="0"/>
                <a:cs typeface="Times New Roman" panose="02020603050405020304" pitchFamily="18" charset="0"/>
              </a:rPr>
              <a:t>, Object Oriented Programming in C++, SAMS, 2002</a:t>
            </a:r>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https://www.softwaretestinghelp.com/new-delete-operators-in-cpp/</a:t>
            </a:r>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https://www.softwaretestinghelp.com/stack-in-cpp/</a:t>
            </a:r>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https://www.geeksforgeeks.org/</a:t>
            </a:r>
            <a:endParaRPr lang="en-IN" sz="1000" dirty="0">
              <a:latin typeface="Times New Roman" panose="02020603050405020304" pitchFamily="18" charset="0"/>
              <a:cs typeface="Times New Roman" panose="02020603050405020304" pitchFamily="18" charset="0"/>
            </a:endParaRPr>
          </a:p>
          <a:p>
            <a:r>
              <a:rPr lang="en-IN" sz="1000" dirty="0">
                <a:latin typeface="Times New Roman" panose="02020603050405020304" pitchFamily="18" charset="0"/>
                <a:cs typeface="Times New Roman" panose="02020603050405020304" pitchFamily="18" charset="0"/>
              </a:rPr>
              <a:t>https://www.tutorialspoint.com/abstract-data-type-in-data-structures</a:t>
            </a:r>
            <a:endParaRPr lang="en-IN" sz="1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932" y="156491"/>
            <a:ext cx="9603275" cy="666470"/>
          </a:xfrm>
        </p:spPr>
        <p:txBody>
          <a:bodyPr/>
          <a:lstStyle/>
          <a:p>
            <a:r>
              <a:rPr lang="en-IN" dirty="0"/>
              <a:t>Memory Allocation</a:t>
            </a:r>
            <a:endParaRPr lang="en-IN" dirty="0"/>
          </a:p>
        </p:txBody>
      </p:sp>
      <p:sp>
        <p:nvSpPr>
          <p:cNvPr id="3" name="Content Placeholder 2"/>
          <p:cNvSpPr>
            <a:spLocks noGrp="1"/>
          </p:cNvSpPr>
          <p:nvPr>
            <p:ph idx="1"/>
          </p:nvPr>
        </p:nvSpPr>
        <p:spPr>
          <a:xfrm>
            <a:off x="1091081" y="1845198"/>
            <a:ext cx="9974610" cy="2887912"/>
          </a:xfrm>
        </p:spPr>
        <p:txBody>
          <a:bodyPr/>
          <a:lstStyle/>
          <a:p>
            <a:pPr algn="just">
              <a:buFont typeface="Wingdings" panose="05000000000000000000" pitchFamily="2" charset="2"/>
              <a:buChar char="ü"/>
            </a:pPr>
            <a:r>
              <a:rPr lang="en-IN" dirty="0"/>
              <a:t>Memory allocation in programming is very important for storing values when you assign them to variables</a:t>
            </a:r>
            <a:endParaRPr lang="en-IN" dirty="0"/>
          </a:p>
          <a:p>
            <a:pPr algn="just">
              <a:buFont typeface="Wingdings" panose="05000000000000000000" pitchFamily="2" charset="2"/>
              <a:buChar char="ü"/>
            </a:pPr>
            <a:r>
              <a:rPr lang="en-IN" dirty="0"/>
              <a:t>allocates memory for the variables declared by a programmer via the compiler</a:t>
            </a:r>
            <a:endParaRPr lang="en-IN" dirty="0"/>
          </a:p>
          <a:p>
            <a:pPr algn="just">
              <a:buFont typeface="Wingdings" panose="05000000000000000000" pitchFamily="2" charset="2"/>
              <a:buChar char="ü"/>
            </a:pPr>
            <a:r>
              <a:rPr lang="en-IN" dirty="0"/>
              <a:t>allocation is done either before or at the time of program execution</a:t>
            </a: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Ways for memory allocation</a:t>
            </a:r>
            <a:endParaRPr lang="en-IN" dirty="0"/>
          </a:p>
        </p:txBody>
      </p:sp>
      <p:sp>
        <p:nvSpPr>
          <p:cNvPr id="3" name="Content Placeholder 2"/>
          <p:cNvSpPr>
            <a:spLocks noGrp="1"/>
          </p:cNvSpPr>
          <p:nvPr>
            <p:ph idx="1"/>
          </p:nvPr>
        </p:nvSpPr>
        <p:spPr>
          <a:xfrm>
            <a:off x="1012704" y="1557815"/>
            <a:ext cx="10783056" cy="4124528"/>
          </a:xfrm>
        </p:spPr>
        <p:txBody>
          <a:bodyPr>
            <a:normAutofit fontScale="92500" lnSpcReduction="20000"/>
          </a:bodyPr>
          <a:lstStyle/>
          <a:p>
            <a:pPr algn="just"/>
            <a:r>
              <a:rPr lang="en-IN" b="1" dirty="0"/>
              <a:t>Compile time allocation or static allocation of memory: </a:t>
            </a:r>
            <a:endParaRPr lang="en-IN" b="1" dirty="0"/>
          </a:p>
          <a:p>
            <a:pPr lvl="1" algn="just">
              <a:buFont typeface="Wingdings" panose="05000000000000000000" pitchFamily="2" charset="2"/>
              <a:buChar char="ü"/>
            </a:pPr>
            <a:r>
              <a:rPr lang="en-IN" dirty="0"/>
              <a:t>The memory for named variables is allocated by the compiler. </a:t>
            </a:r>
            <a:endParaRPr lang="en-IN" dirty="0"/>
          </a:p>
          <a:p>
            <a:pPr lvl="1" algn="just">
              <a:buFont typeface="Wingdings" panose="05000000000000000000" pitchFamily="2" charset="2"/>
              <a:buChar char="ü"/>
            </a:pPr>
            <a:r>
              <a:rPr lang="en-IN" dirty="0"/>
              <a:t>The memory allocated by the compiler is allocated on the stack.</a:t>
            </a:r>
            <a:endParaRPr lang="en-IN" dirty="0"/>
          </a:p>
          <a:p>
            <a:pPr lvl="1" algn="just">
              <a:buFont typeface="Wingdings" panose="05000000000000000000" pitchFamily="2" charset="2"/>
              <a:buChar char="ü"/>
            </a:pPr>
            <a:r>
              <a:rPr lang="en-IN" dirty="0"/>
              <a:t>Exact size and storage must be known at compile time.</a:t>
            </a:r>
            <a:endParaRPr lang="en-IN" dirty="0"/>
          </a:p>
          <a:p>
            <a:pPr lvl="1" algn="just">
              <a:buFont typeface="Wingdings" panose="05000000000000000000" pitchFamily="2" charset="2"/>
              <a:buChar char="ü"/>
            </a:pPr>
            <a:r>
              <a:rPr lang="en-IN" dirty="0"/>
              <a:t>for array declaration, the size has to be constant.</a:t>
            </a:r>
            <a:endParaRPr lang="en-IN" dirty="0"/>
          </a:p>
          <a:p>
            <a:pPr algn="just"/>
            <a:r>
              <a:rPr lang="en-IN" b="1" dirty="0"/>
              <a:t>Runtime allocation or dynamic allocation of memory: </a:t>
            </a:r>
            <a:endParaRPr lang="en-IN" b="1" dirty="0"/>
          </a:p>
          <a:p>
            <a:pPr lvl="1" algn="just">
              <a:buFont typeface="Wingdings" panose="05000000000000000000" pitchFamily="2" charset="2"/>
              <a:buChar char="ü"/>
            </a:pPr>
            <a:r>
              <a:rPr lang="en-IN" dirty="0"/>
              <a:t>The memory is allocated at runtime.</a:t>
            </a:r>
            <a:endParaRPr lang="en-IN" dirty="0"/>
          </a:p>
          <a:p>
            <a:pPr lvl="1" algn="just">
              <a:buFont typeface="Wingdings" panose="05000000000000000000" pitchFamily="2" charset="2"/>
              <a:buChar char="ü"/>
            </a:pPr>
            <a:r>
              <a:rPr lang="en-IN" dirty="0"/>
              <a:t>The memory space is allocated dynamically within the program run.</a:t>
            </a:r>
            <a:endParaRPr lang="en-IN" dirty="0"/>
          </a:p>
          <a:p>
            <a:pPr lvl="1" algn="just">
              <a:buFont typeface="Wingdings" panose="05000000000000000000" pitchFamily="2" charset="2"/>
              <a:buChar char="ü"/>
            </a:pPr>
            <a:r>
              <a:rPr lang="en-IN" dirty="0"/>
              <a:t>Dynamically allocated memory is allocated on the heap. </a:t>
            </a:r>
            <a:endParaRPr lang="en-IN" dirty="0"/>
          </a:p>
          <a:p>
            <a:pPr lvl="1" algn="just">
              <a:buFont typeface="Wingdings" panose="05000000000000000000" pitchFamily="2" charset="2"/>
              <a:buChar char="ü"/>
            </a:pPr>
            <a:r>
              <a:rPr lang="en-IN" dirty="0"/>
              <a:t>The exact space or number of the data items does not have to be known by the compiler in advance. </a:t>
            </a:r>
            <a:endParaRPr lang="en-IN" dirty="0"/>
          </a:p>
          <a:p>
            <a:pPr lvl="1" algn="just">
              <a:buFont typeface="Wingdings" panose="05000000000000000000" pitchFamily="2" charset="2"/>
              <a:buChar char="ü"/>
            </a:pPr>
            <a:r>
              <a:rPr lang="en-IN" dirty="0"/>
              <a:t>Pointers play a major role for dynamic memory allocation.</a:t>
            </a:r>
            <a:endParaRPr lang="en-IN" dirty="0"/>
          </a:p>
          <a:p>
            <a:pPr algn="just"/>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left)">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22779"/>
          </a:xfrm>
        </p:spPr>
        <p:txBody>
          <a:bodyPr>
            <a:normAutofit fontScale="90000"/>
          </a:bodyPr>
          <a:lstStyle/>
          <a:p>
            <a:r>
              <a:rPr lang="en-IN" dirty="0"/>
              <a:t>Dynamic Memory Allocation</a:t>
            </a:r>
            <a:endParaRPr lang="en-IN" dirty="0"/>
          </a:p>
        </p:txBody>
      </p:sp>
      <p:sp>
        <p:nvSpPr>
          <p:cNvPr id="3" name="Content Placeholder 2"/>
          <p:cNvSpPr>
            <a:spLocks noGrp="1"/>
          </p:cNvSpPr>
          <p:nvPr>
            <p:ph idx="1"/>
          </p:nvPr>
        </p:nvSpPr>
        <p:spPr>
          <a:xfrm>
            <a:off x="973516" y="1779882"/>
            <a:ext cx="9816404" cy="3575890"/>
          </a:xfrm>
        </p:spPr>
        <p:txBody>
          <a:bodyPr>
            <a:normAutofit/>
          </a:bodyPr>
          <a:lstStyle/>
          <a:p>
            <a:pPr algn="just"/>
            <a:r>
              <a:rPr lang="en-IN" dirty="0"/>
              <a:t>Memory de-allocation is also an important  part of this concept</a:t>
            </a:r>
            <a:endParaRPr lang="en-IN" dirty="0"/>
          </a:p>
          <a:p>
            <a:pPr algn="just"/>
            <a:r>
              <a:rPr lang="en-IN" dirty="0"/>
              <a:t> The "clean-up" of storage space is done for variables or for other data storage.</a:t>
            </a:r>
            <a:endParaRPr lang="en-IN" dirty="0"/>
          </a:p>
          <a:p>
            <a:pPr algn="just"/>
            <a:r>
              <a:rPr lang="en-IN" dirty="0"/>
              <a:t>It is the job of the programmer to de-allocate dynamically created space.</a:t>
            </a:r>
            <a:endParaRPr lang="en-IN" dirty="0"/>
          </a:p>
          <a:p>
            <a:pPr algn="just"/>
            <a:r>
              <a:rPr lang="en-IN" dirty="0"/>
              <a:t> For de-allocating dynamic memory, </a:t>
            </a:r>
            <a:r>
              <a:rPr lang="en-IN" b="1" dirty="0"/>
              <a:t>delete</a:t>
            </a:r>
            <a:r>
              <a:rPr lang="en-IN" dirty="0"/>
              <a:t> operator is used.</a:t>
            </a:r>
            <a:endParaRPr lang="en-IN" dirty="0"/>
          </a:p>
          <a:p>
            <a:pPr algn="just"/>
            <a:r>
              <a:rPr lang="en-IN" dirty="0"/>
              <a:t> In other words, dynamic memory Allocation refers to performing memory management for dynamic memory allocation manually.</a:t>
            </a:r>
            <a:endParaRPr lang="en-IN" dirty="0"/>
          </a:p>
          <a:p>
            <a:pPr algn="just"/>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Memory Parts in C++ Program</a:t>
            </a:r>
            <a:endParaRPr lang="en-IN" dirty="0"/>
          </a:p>
        </p:txBody>
      </p:sp>
      <p:sp>
        <p:nvSpPr>
          <p:cNvPr id="3" name="Content Placeholder 2"/>
          <p:cNvSpPr>
            <a:spLocks noGrp="1"/>
          </p:cNvSpPr>
          <p:nvPr>
            <p:ph idx="1"/>
          </p:nvPr>
        </p:nvSpPr>
        <p:spPr/>
        <p:txBody>
          <a:bodyPr/>
          <a:lstStyle/>
          <a:p>
            <a:r>
              <a:rPr lang="en-IN" b="1" dirty="0"/>
              <a:t>stack: </a:t>
            </a:r>
            <a:endParaRPr lang="en-IN" b="1" dirty="0"/>
          </a:p>
          <a:p>
            <a:pPr lvl="1">
              <a:buFont typeface="Wingdings" panose="05000000000000000000" pitchFamily="2" charset="2"/>
              <a:buChar char="ü"/>
            </a:pPr>
            <a:r>
              <a:rPr lang="en-IN" dirty="0"/>
              <a:t>All variables declared inside any function takes up memory from the stack.</a:t>
            </a:r>
            <a:endParaRPr lang="en-IN" dirty="0"/>
          </a:p>
          <a:p>
            <a:r>
              <a:rPr lang="en-IN" b="1" dirty="0"/>
              <a:t>heap: </a:t>
            </a:r>
            <a:endParaRPr lang="en-IN" b="1" dirty="0"/>
          </a:p>
          <a:p>
            <a:pPr lvl="1">
              <a:buFont typeface="Wingdings" panose="05000000000000000000" pitchFamily="2" charset="2"/>
              <a:buChar char="ü"/>
            </a:pPr>
            <a:r>
              <a:rPr lang="en-IN" dirty="0"/>
              <a:t>It is the unused memory of the program and can be used to dynamically allocate the memory at runtime.</a:t>
            </a:r>
            <a:endParaRPr lang="en-IN" dirty="0"/>
          </a:p>
          <a:p>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703398" y="829490"/>
            <a:ext cx="5178062" cy="495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226526" y="6126480"/>
            <a:ext cx="6131807" cy="230832"/>
          </a:xfrm>
          <a:prstGeom prst="rect">
            <a:avLst/>
          </a:prstGeom>
          <a:noFill/>
        </p:spPr>
        <p:txBody>
          <a:bodyPr wrap="none" rtlCol="0">
            <a:spAutoFit/>
          </a:bodyPr>
          <a:lstStyle/>
          <a:p>
            <a:r>
              <a:rPr lang="en-IN" sz="900" b="1" dirty="0" smtClean="0">
                <a:solidFill>
                  <a:schemeClr val="tx1">
                    <a:lumMod val="95000"/>
                    <a:lumOff val="5000"/>
                  </a:schemeClr>
                </a:solidFill>
              </a:rPr>
              <a:t>Source: https</a:t>
            </a:r>
            <a:r>
              <a:rPr lang="en-IN" sz="900" b="1" dirty="0">
                <a:solidFill>
                  <a:schemeClr val="tx1">
                    <a:lumMod val="95000"/>
                    <a:lumOff val="5000"/>
                  </a:schemeClr>
                </a:solidFill>
              </a:rPr>
              <a:t>://study.com/academy/lesson/how-to-allocate-deallocate-memory-in-c-programming.html</a:t>
            </a:r>
            <a:endParaRPr lang="en-IN" sz="900" b="1" dirty="0">
              <a:solidFill>
                <a:schemeClr val="tx1">
                  <a:lumMod val="95000"/>
                  <a:lumOff val="5000"/>
                </a:schemeClr>
              </a:solidFill>
            </a:endParaRP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88093"/>
          </a:xfrm>
        </p:spPr>
        <p:txBody>
          <a:bodyPr/>
          <a:lstStyle/>
          <a:p>
            <a:r>
              <a:rPr lang="en-IN" dirty="0"/>
              <a:t>The “new” Operator</a:t>
            </a:r>
            <a:endParaRPr lang="en-IN" dirty="0"/>
          </a:p>
        </p:txBody>
      </p:sp>
      <p:sp>
        <p:nvSpPr>
          <p:cNvPr id="3" name="Content Placeholder 2"/>
          <p:cNvSpPr>
            <a:spLocks noGrp="1"/>
          </p:cNvSpPr>
          <p:nvPr>
            <p:ph idx="1"/>
          </p:nvPr>
        </p:nvSpPr>
        <p:spPr>
          <a:xfrm>
            <a:off x="1012704" y="1753758"/>
            <a:ext cx="9603275" cy="3294576"/>
          </a:xfrm>
        </p:spPr>
        <p:txBody>
          <a:bodyPr/>
          <a:lstStyle/>
          <a:p>
            <a:r>
              <a:rPr lang="en-IN" dirty="0">
                <a:solidFill>
                  <a:srgbClr val="000000"/>
                </a:solidFill>
                <a:latin typeface="Arial Rounded MT Bold" panose="020F0704030504030204" charset="0"/>
                <a:cs typeface="Arial Rounded MT Bold" panose="020F0704030504030204" charset="0"/>
              </a:rPr>
              <a:t>To allocate space dynamically, unary operator </a:t>
            </a:r>
            <a:r>
              <a:rPr lang="en-IN" i="1" dirty="0">
                <a:solidFill>
                  <a:srgbClr val="000000"/>
                </a:solidFill>
                <a:latin typeface="Arial Rounded MT Bold" panose="020F0704030504030204" charset="0"/>
                <a:cs typeface="Arial Rounded MT Bold" panose="020F0704030504030204" charset="0"/>
              </a:rPr>
              <a:t>new is used </a:t>
            </a:r>
            <a:r>
              <a:rPr lang="en-IN" dirty="0">
                <a:solidFill>
                  <a:srgbClr val="000000"/>
                </a:solidFill>
                <a:latin typeface="Arial Rounded MT Bold" panose="020F0704030504030204" charset="0"/>
                <a:cs typeface="Arial Rounded MT Bold" panose="020F0704030504030204" charset="0"/>
              </a:rPr>
              <a:t>, followed by the type being allocated for memory.</a:t>
            </a:r>
            <a:endParaRPr lang="en-IN" dirty="0">
              <a:solidFill>
                <a:srgbClr val="000000"/>
              </a:solidFill>
              <a:latin typeface="Arial Rounded MT Bold" panose="020F0704030504030204" charset="0"/>
              <a:cs typeface="Arial Rounded MT Bold" panose="020F0704030504030204" charset="0"/>
            </a:endParaRPr>
          </a:p>
          <a:p>
            <a:pPr marL="0" indent="0">
              <a:buNone/>
            </a:pPr>
            <a:endParaRPr lang="en-IN" dirty="0">
              <a:solidFill>
                <a:srgbClr val="000000"/>
              </a:solidFill>
              <a:latin typeface="Inter"/>
            </a:endParaRPr>
          </a:p>
          <a:p>
            <a:pPr>
              <a:buFont typeface="Wingdings" panose="05000000000000000000" pitchFamily="2" charset="2"/>
              <a:buChar char="ü"/>
            </a:pPr>
            <a:r>
              <a:rPr lang="en-IN" dirty="0">
                <a:solidFill>
                  <a:srgbClr val="000088"/>
                </a:solidFill>
              </a:rPr>
              <a:t>new</a:t>
            </a:r>
            <a:r>
              <a:rPr lang="en-IN" dirty="0">
                <a:solidFill>
                  <a:srgbClr val="000000"/>
                </a:solidFill>
              </a:rPr>
              <a:t> </a:t>
            </a:r>
            <a:r>
              <a:rPr lang="en-IN" dirty="0" err="1">
                <a:solidFill>
                  <a:srgbClr val="000088"/>
                </a:solidFill>
              </a:rPr>
              <a:t>int</a:t>
            </a:r>
            <a:r>
              <a:rPr lang="en-IN" dirty="0">
                <a:solidFill>
                  <a:srgbClr val="666600"/>
                </a:solidFill>
              </a:rPr>
              <a:t>;</a:t>
            </a:r>
            <a:r>
              <a:rPr lang="en-IN" dirty="0">
                <a:solidFill>
                  <a:srgbClr val="000000"/>
                </a:solidFill>
              </a:rPr>
              <a:t> </a:t>
            </a:r>
            <a:r>
              <a:rPr lang="en-IN" dirty="0">
                <a:solidFill>
                  <a:srgbClr val="880000"/>
                </a:solidFill>
              </a:rPr>
              <a:t>//dynamically allocates memory for an integer type</a:t>
            </a:r>
            <a:r>
              <a:rPr lang="en-IN" dirty="0">
                <a:solidFill>
                  <a:srgbClr val="000000"/>
                </a:solidFill>
              </a:rPr>
              <a:t> </a:t>
            </a:r>
            <a:endParaRPr lang="en-IN" dirty="0">
              <a:solidFill>
                <a:srgbClr val="000000"/>
              </a:solidFill>
            </a:endParaRPr>
          </a:p>
          <a:p>
            <a:pPr>
              <a:buFont typeface="Wingdings" panose="05000000000000000000" pitchFamily="2" charset="2"/>
              <a:buChar char="ü"/>
            </a:pPr>
            <a:r>
              <a:rPr lang="en-IN" dirty="0">
                <a:solidFill>
                  <a:srgbClr val="000088"/>
                </a:solidFill>
              </a:rPr>
              <a:t>new</a:t>
            </a:r>
            <a:r>
              <a:rPr lang="en-IN" dirty="0">
                <a:solidFill>
                  <a:srgbClr val="000000"/>
                </a:solidFill>
              </a:rPr>
              <a:t> </a:t>
            </a:r>
            <a:r>
              <a:rPr lang="en-IN" dirty="0">
                <a:solidFill>
                  <a:srgbClr val="000088"/>
                </a:solidFill>
              </a:rPr>
              <a:t>double</a:t>
            </a:r>
            <a:r>
              <a:rPr lang="en-IN" dirty="0">
                <a:solidFill>
                  <a:srgbClr val="666600"/>
                </a:solidFill>
              </a:rPr>
              <a:t>;</a:t>
            </a:r>
            <a:r>
              <a:rPr lang="en-IN" dirty="0">
                <a:solidFill>
                  <a:srgbClr val="000000"/>
                </a:solidFill>
              </a:rPr>
              <a:t> </a:t>
            </a:r>
            <a:r>
              <a:rPr lang="en-IN" dirty="0">
                <a:solidFill>
                  <a:srgbClr val="880000"/>
                </a:solidFill>
              </a:rPr>
              <a:t>// dynamically allocates memory an double type</a:t>
            </a:r>
            <a:r>
              <a:rPr lang="en-IN" dirty="0">
                <a:solidFill>
                  <a:srgbClr val="000000"/>
                </a:solidFill>
              </a:rPr>
              <a:t> </a:t>
            </a:r>
            <a:endParaRPr lang="en-IN" dirty="0">
              <a:solidFill>
                <a:srgbClr val="000000"/>
              </a:solidFill>
            </a:endParaRPr>
          </a:p>
          <a:p>
            <a:pPr>
              <a:buFont typeface="Wingdings" panose="05000000000000000000" pitchFamily="2" charset="2"/>
              <a:buChar char="ü"/>
            </a:pPr>
            <a:r>
              <a:rPr lang="en-IN" dirty="0">
                <a:solidFill>
                  <a:srgbClr val="000088"/>
                </a:solidFill>
              </a:rPr>
              <a:t>new</a:t>
            </a:r>
            <a:r>
              <a:rPr lang="en-IN" dirty="0">
                <a:solidFill>
                  <a:srgbClr val="000000"/>
                </a:solidFill>
              </a:rPr>
              <a:t> </a:t>
            </a:r>
            <a:r>
              <a:rPr lang="en-IN" dirty="0" err="1">
                <a:solidFill>
                  <a:srgbClr val="000088"/>
                </a:solidFill>
              </a:rPr>
              <a:t>int</a:t>
            </a:r>
            <a:r>
              <a:rPr lang="en-IN" dirty="0">
                <a:solidFill>
                  <a:srgbClr val="666600"/>
                </a:solidFill>
              </a:rPr>
              <a:t>[3</a:t>
            </a:r>
            <a:r>
              <a:rPr lang="en-IN" dirty="0">
                <a:solidFill>
                  <a:srgbClr val="006666"/>
                </a:solidFill>
              </a:rPr>
              <a:t>0</a:t>
            </a:r>
            <a:r>
              <a:rPr lang="en-IN" dirty="0">
                <a:solidFill>
                  <a:srgbClr val="666600"/>
                </a:solidFill>
              </a:rPr>
              <a:t>]; </a:t>
            </a:r>
            <a:r>
              <a:rPr lang="en-IN" dirty="0">
                <a:solidFill>
                  <a:srgbClr val="880000"/>
                </a:solidFill>
              </a:rPr>
              <a:t>// dynamically allocates memory for integer array </a:t>
            </a:r>
            <a:endParaRPr lang="en-IN" dirty="0"/>
          </a:p>
        </p:txBody>
      </p:sp>
      <p:sp>
        <p:nvSpPr>
          <p:cNvPr id="4" name="Slide Number Placeholder 3"/>
          <p:cNvSpPr>
            <a:spLocks noGrp="1"/>
          </p:cNvSpPr>
          <p:nvPr>
            <p:ph type="sldNum" sz="quarter" idx="12"/>
          </p:nvPr>
        </p:nvSpPr>
        <p:spPr/>
        <p:txBody>
          <a:bodyPr/>
          <a:lstStyle/>
          <a:p>
            <a:fld id="{BBD0BF76-E763-4964-B6E3-972F78D927E1}" type="slidenum">
              <a:rPr lang="en-IN" smtClean="0"/>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wipe(left)">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0310" y="932351"/>
            <a:ext cx="9603275" cy="1049235"/>
          </a:xfrm>
        </p:spPr>
        <p:txBody>
          <a:bodyPr/>
          <a:lstStyle/>
          <a:p>
            <a:r>
              <a:rPr lang="en-IN" dirty="0"/>
              <a:t>Allocating space for new</a:t>
            </a:r>
            <a:endParaRPr lang="en-IN" dirty="0"/>
          </a:p>
        </p:txBody>
      </p:sp>
      <p:sp>
        <p:nvSpPr>
          <p:cNvPr id="3" name="Content Placeholder 2"/>
          <p:cNvSpPr>
            <a:spLocks noGrp="1"/>
          </p:cNvSpPr>
          <p:nvPr>
            <p:ph idx="1"/>
          </p:nvPr>
        </p:nvSpPr>
        <p:spPr>
          <a:xfrm>
            <a:off x="607756" y="2106455"/>
            <a:ext cx="11061730" cy="3294576"/>
          </a:xfrm>
        </p:spPr>
        <p:txBody>
          <a:bodyPr/>
          <a:lstStyle/>
          <a:p>
            <a:r>
              <a:rPr lang="en-IN" dirty="0" err="1">
                <a:solidFill>
                  <a:srgbClr val="000088"/>
                </a:solidFill>
              </a:rPr>
              <a:t>int</a:t>
            </a:r>
            <a:r>
              <a:rPr lang="en-IN" dirty="0">
                <a:solidFill>
                  <a:srgbClr val="000000"/>
                </a:solidFill>
              </a:rPr>
              <a:t> </a:t>
            </a:r>
            <a:r>
              <a:rPr lang="en-IN" dirty="0">
                <a:solidFill>
                  <a:srgbClr val="666600"/>
                </a:solidFill>
              </a:rPr>
              <a:t>*</a:t>
            </a:r>
            <a:r>
              <a:rPr lang="en-IN" dirty="0">
                <a:solidFill>
                  <a:srgbClr val="000000"/>
                </a:solidFill>
              </a:rPr>
              <a:t> </a:t>
            </a:r>
            <a:r>
              <a:rPr lang="en-IN" dirty="0" err="1">
                <a:solidFill>
                  <a:srgbClr val="000000"/>
                </a:solidFill>
              </a:rPr>
              <a:t>ptr</a:t>
            </a:r>
            <a:r>
              <a:rPr lang="en-IN" dirty="0">
                <a:solidFill>
                  <a:srgbClr val="000000"/>
                </a:solidFill>
              </a:rPr>
              <a:t>=NULL</a:t>
            </a:r>
            <a:r>
              <a:rPr lang="en-IN" dirty="0">
                <a:solidFill>
                  <a:srgbClr val="666600"/>
                </a:solidFill>
              </a:rPr>
              <a:t>;</a:t>
            </a:r>
            <a:r>
              <a:rPr lang="en-IN" dirty="0">
                <a:solidFill>
                  <a:srgbClr val="000000"/>
                </a:solidFill>
              </a:rPr>
              <a:t> 		</a:t>
            </a:r>
            <a:r>
              <a:rPr lang="en-IN" dirty="0">
                <a:solidFill>
                  <a:srgbClr val="880000"/>
                </a:solidFill>
              </a:rPr>
              <a:t>// declares a pointer </a:t>
            </a:r>
            <a:r>
              <a:rPr lang="en-IN" dirty="0" err="1">
                <a:solidFill>
                  <a:srgbClr val="880000"/>
                </a:solidFill>
              </a:rPr>
              <a:t>ptr</a:t>
            </a:r>
            <a:endParaRPr lang="en-IN" dirty="0">
              <a:solidFill>
                <a:srgbClr val="880000"/>
              </a:solidFill>
            </a:endParaRPr>
          </a:p>
          <a:p>
            <a:r>
              <a:rPr lang="en-IN" dirty="0">
                <a:solidFill>
                  <a:srgbClr val="000000"/>
                </a:solidFill>
              </a:rPr>
              <a:t> </a:t>
            </a:r>
            <a:r>
              <a:rPr lang="en-IN" dirty="0" err="1">
                <a:solidFill>
                  <a:srgbClr val="000000"/>
                </a:solidFill>
              </a:rPr>
              <a:t>ptr</a:t>
            </a:r>
            <a:r>
              <a:rPr lang="en-IN" dirty="0">
                <a:solidFill>
                  <a:srgbClr val="000000"/>
                </a:solidFill>
              </a:rPr>
              <a:t> </a:t>
            </a:r>
            <a:r>
              <a:rPr lang="en-IN" dirty="0">
                <a:solidFill>
                  <a:srgbClr val="666600"/>
                </a:solidFill>
              </a:rPr>
              <a:t>=</a:t>
            </a:r>
            <a:r>
              <a:rPr lang="en-IN" dirty="0">
                <a:solidFill>
                  <a:srgbClr val="000000"/>
                </a:solidFill>
              </a:rPr>
              <a:t> </a:t>
            </a:r>
            <a:r>
              <a:rPr lang="en-IN" dirty="0">
                <a:solidFill>
                  <a:srgbClr val="000088"/>
                </a:solidFill>
              </a:rPr>
              <a:t>new</a:t>
            </a:r>
            <a:r>
              <a:rPr lang="en-IN" dirty="0">
                <a:solidFill>
                  <a:srgbClr val="000000"/>
                </a:solidFill>
              </a:rPr>
              <a:t> </a:t>
            </a:r>
            <a:r>
              <a:rPr lang="en-IN" dirty="0" err="1">
                <a:solidFill>
                  <a:srgbClr val="000088"/>
                </a:solidFill>
              </a:rPr>
              <a:t>int</a:t>
            </a:r>
            <a:r>
              <a:rPr lang="en-IN" dirty="0">
                <a:solidFill>
                  <a:srgbClr val="666600"/>
                </a:solidFill>
              </a:rPr>
              <a:t>;</a:t>
            </a:r>
            <a:r>
              <a:rPr lang="en-IN" dirty="0">
                <a:solidFill>
                  <a:srgbClr val="000000"/>
                </a:solidFill>
              </a:rPr>
              <a:t>  	</a:t>
            </a:r>
            <a:r>
              <a:rPr lang="en-IN" dirty="0">
                <a:solidFill>
                  <a:srgbClr val="880000"/>
                </a:solidFill>
              </a:rPr>
              <a:t>// dynamically allocate an </a:t>
            </a:r>
            <a:r>
              <a:rPr lang="en-IN" dirty="0" err="1">
                <a:solidFill>
                  <a:srgbClr val="880000"/>
                </a:solidFill>
              </a:rPr>
              <a:t>int</a:t>
            </a:r>
            <a:r>
              <a:rPr lang="en-IN" dirty="0">
                <a:solidFill>
                  <a:srgbClr val="880000"/>
                </a:solidFill>
              </a:rPr>
              <a:t> for loading the address in </a:t>
            </a:r>
            <a:r>
              <a:rPr lang="en-IN" dirty="0" err="1">
                <a:solidFill>
                  <a:srgbClr val="880000"/>
                </a:solidFill>
              </a:rPr>
              <a:t>ptr</a:t>
            </a:r>
            <a:r>
              <a:rPr lang="en-IN" dirty="0">
                <a:solidFill>
                  <a:srgbClr val="000000"/>
                </a:solidFill>
              </a:rPr>
              <a:t> </a:t>
            </a:r>
            <a:endParaRPr lang="en-IN" dirty="0">
              <a:solidFill>
                <a:srgbClr val="000000"/>
              </a:solidFill>
            </a:endParaRPr>
          </a:p>
          <a:p>
            <a:r>
              <a:rPr lang="en-IN" dirty="0">
                <a:solidFill>
                  <a:srgbClr val="000088"/>
                </a:solidFill>
              </a:rPr>
              <a:t>double</a:t>
            </a:r>
            <a:r>
              <a:rPr lang="en-IN" dirty="0">
                <a:solidFill>
                  <a:srgbClr val="000000"/>
                </a:solidFill>
              </a:rPr>
              <a:t> </a:t>
            </a:r>
            <a:r>
              <a:rPr lang="en-IN" dirty="0">
                <a:solidFill>
                  <a:srgbClr val="666600"/>
                </a:solidFill>
              </a:rPr>
              <a:t>*</a:t>
            </a:r>
            <a:r>
              <a:rPr lang="en-IN" dirty="0">
                <a:solidFill>
                  <a:srgbClr val="000000"/>
                </a:solidFill>
              </a:rPr>
              <a:t> i</a:t>
            </a:r>
            <a:r>
              <a:rPr lang="en-IN" dirty="0">
                <a:solidFill>
                  <a:srgbClr val="666600"/>
                </a:solidFill>
              </a:rPr>
              <a:t>;</a:t>
            </a:r>
            <a:r>
              <a:rPr lang="en-IN" dirty="0">
                <a:solidFill>
                  <a:srgbClr val="000000"/>
                </a:solidFill>
              </a:rPr>
              <a:t>  		</a:t>
            </a:r>
            <a:r>
              <a:rPr lang="en-IN" dirty="0">
                <a:solidFill>
                  <a:srgbClr val="880000"/>
                </a:solidFill>
              </a:rPr>
              <a:t>// declares a pointer i</a:t>
            </a:r>
            <a:r>
              <a:rPr lang="en-IN" dirty="0">
                <a:solidFill>
                  <a:srgbClr val="000000"/>
                </a:solidFill>
              </a:rPr>
              <a:t> </a:t>
            </a:r>
            <a:endParaRPr lang="en-IN" dirty="0">
              <a:solidFill>
                <a:srgbClr val="000000"/>
              </a:solidFill>
            </a:endParaRPr>
          </a:p>
          <a:p>
            <a:r>
              <a:rPr lang="en-IN" dirty="0">
                <a:solidFill>
                  <a:srgbClr val="000000"/>
                </a:solidFill>
              </a:rPr>
              <a:t>i </a:t>
            </a:r>
            <a:r>
              <a:rPr lang="en-IN" dirty="0">
                <a:solidFill>
                  <a:srgbClr val="666600"/>
                </a:solidFill>
              </a:rPr>
              <a:t>=</a:t>
            </a:r>
            <a:r>
              <a:rPr lang="en-IN" dirty="0">
                <a:solidFill>
                  <a:srgbClr val="000000"/>
                </a:solidFill>
              </a:rPr>
              <a:t> </a:t>
            </a:r>
            <a:r>
              <a:rPr lang="en-IN" dirty="0">
                <a:solidFill>
                  <a:srgbClr val="000088"/>
                </a:solidFill>
              </a:rPr>
              <a:t>new</a:t>
            </a:r>
            <a:r>
              <a:rPr lang="en-IN" dirty="0">
                <a:solidFill>
                  <a:srgbClr val="000000"/>
                </a:solidFill>
              </a:rPr>
              <a:t> </a:t>
            </a:r>
            <a:r>
              <a:rPr lang="en-IN" dirty="0">
                <a:solidFill>
                  <a:srgbClr val="000088"/>
                </a:solidFill>
              </a:rPr>
              <a:t>double</a:t>
            </a:r>
            <a:r>
              <a:rPr lang="en-IN" dirty="0">
                <a:solidFill>
                  <a:srgbClr val="666600"/>
                </a:solidFill>
              </a:rPr>
              <a:t>;</a:t>
            </a:r>
            <a:r>
              <a:rPr lang="en-IN" dirty="0">
                <a:solidFill>
                  <a:srgbClr val="000000"/>
                </a:solidFill>
              </a:rPr>
              <a:t>      </a:t>
            </a:r>
            <a:r>
              <a:rPr lang="en-IN" dirty="0">
                <a:solidFill>
                  <a:srgbClr val="880000"/>
                </a:solidFill>
              </a:rPr>
              <a:t>// dynamically allocate a double and loading the address in i</a:t>
            </a:r>
            <a:endParaRPr lang="en-IN" dirty="0"/>
          </a:p>
        </p:txBody>
      </p:sp>
      <p:sp>
        <p:nvSpPr>
          <p:cNvPr id="4" name="Rectangle 3"/>
          <p:cNvSpPr/>
          <p:nvPr/>
        </p:nvSpPr>
        <p:spPr>
          <a:xfrm>
            <a:off x="631371" y="4760800"/>
            <a:ext cx="11086011" cy="923330"/>
          </a:xfrm>
          <a:prstGeom prst="rect">
            <a:avLst/>
          </a:prstGeom>
        </p:spPr>
        <p:txBody>
          <a:bodyPr wrap="square">
            <a:spAutoFit/>
          </a:bodyPr>
          <a:lstStyle/>
          <a:p>
            <a:pPr algn="just"/>
            <a:r>
              <a:rPr lang="en-IN" dirty="0"/>
              <a:t>In the above example, </a:t>
            </a:r>
            <a:endParaRPr lang="en-IN" dirty="0"/>
          </a:p>
          <a:p>
            <a:pPr marL="285750" indent="-285750" algn="just">
              <a:buFont typeface="Wingdings" panose="05000000000000000000" pitchFamily="2" charset="2"/>
              <a:buChar char="ü"/>
            </a:pPr>
            <a:r>
              <a:rPr lang="en-IN" dirty="0"/>
              <a:t>we have declared a pointer variable ‘</a:t>
            </a:r>
            <a:r>
              <a:rPr lang="en-IN" dirty="0" err="1"/>
              <a:t>ptr</a:t>
            </a:r>
            <a:r>
              <a:rPr lang="en-IN" dirty="0"/>
              <a:t>’ to integer and initialized it to null. </a:t>
            </a:r>
            <a:endParaRPr lang="en-IN" dirty="0"/>
          </a:p>
          <a:p>
            <a:pPr marL="285750" indent="-285750" algn="just">
              <a:buFont typeface="Wingdings" panose="05000000000000000000" pitchFamily="2" charset="2"/>
              <a:buChar char="ü"/>
            </a:pPr>
            <a:r>
              <a:rPr lang="en-IN" dirty="0"/>
              <a:t>Using the “new” operator memory  will be allocate to the “</a:t>
            </a:r>
            <a:r>
              <a:rPr lang="en-IN" dirty="0" err="1"/>
              <a:t>ptr</a:t>
            </a:r>
            <a:r>
              <a:rPr lang="en-IN" dirty="0"/>
              <a:t>” variable. </a:t>
            </a:r>
            <a:endParaRPr lang="en-IN" dirty="0"/>
          </a:p>
        </p:txBody>
      </p:sp>
      <p:sp>
        <p:nvSpPr>
          <p:cNvPr id="5" name="Slide Number Placeholder 4"/>
          <p:cNvSpPr>
            <a:spLocks noGrp="1"/>
          </p:cNvSpPr>
          <p:nvPr>
            <p:ph type="sldNum" sz="quarter" idx="12"/>
          </p:nvPr>
        </p:nvSpPr>
        <p:spPr/>
        <p:txBody>
          <a:bodyPr/>
          <a:lstStyle/>
          <a:p>
            <a:fld id="{BBD0BF76-E763-4964-B6E3-972F78D927E1}" type="slidenum">
              <a:rPr lang="en-IN" smtClean="0"/>
            </a:fld>
            <a:endParaRPr lang="en-IN"/>
          </a:p>
        </p:txBody>
      </p:sp>
      <p:sp>
        <p:nvSpPr>
          <p:cNvPr id="6" name="Rectangle 5"/>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10024</Words>
  <Application>WPS Presentation</Application>
  <PresentationFormat>Custom</PresentationFormat>
  <Paragraphs>402</Paragraphs>
  <Slides>25</Slides>
  <Notes>0</Notes>
  <HiddenSlides>1</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25</vt:i4>
      </vt:variant>
    </vt:vector>
  </HeadingPairs>
  <TitlesOfParts>
    <vt:vector size="40" baseType="lpstr">
      <vt:lpstr>Arial</vt:lpstr>
      <vt:lpstr>SimSun</vt:lpstr>
      <vt:lpstr>Wingdings</vt:lpstr>
      <vt:lpstr>Inter</vt:lpstr>
      <vt:lpstr>AMGDT</vt:lpstr>
      <vt:lpstr>Century Gothic</vt:lpstr>
      <vt:lpstr>Microsoft YaHei</vt:lpstr>
      <vt:lpstr>Arial Unicode MS</vt:lpstr>
      <vt:lpstr>Calibri</vt:lpstr>
      <vt:lpstr>SFMono-Regular</vt:lpstr>
      <vt:lpstr>Monaco</vt:lpstr>
      <vt:lpstr>Open Sans</vt:lpstr>
      <vt:lpstr>Times New Roman</vt:lpstr>
      <vt:lpstr>Arial Rounded MT Bold</vt:lpstr>
      <vt:lpstr>Gallery</vt:lpstr>
      <vt:lpstr>SDF II(15B11CI211)  EVEN Semester 2021</vt:lpstr>
      <vt:lpstr>Lecture 3 – Dynamic Memory Allocation in C++ using Pointers   </vt:lpstr>
      <vt:lpstr>Memory Allocation</vt:lpstr>
      <vt:lpstr>Ways for memory allocation</vt:lpstr>
      <vt:lpstr>Dynamic Memory Allocation</vt:lpstr>
      <vt:lpstr>Memory Parts in C++ Program</vt:lpstr>
      <vt:lpstr>PowerPoint 演示文稿</vt:lpstr>
      <vt:lpstr>The “new” Operator</vt:lpstr>
      <vt:lpstr>Allocating space for new</vt:lpstr>
      <vt:lpstr>Dynamic Memory Allocation for Arrays</vt:lpstr>
      <vt:lpstr>Dynamic Memory Allocation for Linked List</vt:lpstr>
      <vt:lpstr>Example: Linked List using new operator</vt:lpstr>
      <vt:lpstr>The Delete Operator </vt:lpstr>
      <vt:lpstr>The Delete Operator</vt:lpstr>
      <vt:lpstr>Malloc()</vt:lpstr>
      <vt:lpstr>Dynamic memory allocation Programming Example:1</vt:lpstr>
      <vt:lpstr>Example 2 : new and delete operators in C++.</vt:lpstr>
      <vt:lpstr>Program Output </vt:lpstr>
      <vt:lpstr>Dynamically Allocating Arrays:  The major use of the concept of dynamic memory allocation is for allocating memory to an array when we have to declare it by specifying its size but are not sure about it. </vt:lpstr>
      <vt:lpstr>PowerPoint 演示文稿</vt:lpstr>
      <vt:lpstr>PowerPoint 演示文稿</vt:lpstr>
      <vt:lpstr>Dynamic Memory Allocation for Objects </vt:lpstr>
      <vt:lpstr>PowerPoint 演示文稿</vt:lpstr>
      <vt:lpstr>The major differences between static and dynamic memory allocations   </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Shefali</dc:creator>
  <cp:lastModifiedBy>user</cp:lastModifiedBy>
  <cp:revision>77</cp:revision>
  <dcterms:created xsi:type="dcterms:W3CDTF">2020-06-20T13:41:00Z</dcterms:created>
  <dcterms:modified xsi:type="dcterms:W3CDTF">2022-04-02T15:31:39Z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1572A905E54740EF88A06E13758CD549</vt:lpwstr>
  </property>
  <property fmtid="{D5CDD505-2E9C-101B-9397-08002B2CF9AE}" pid="3" name="KSOProductBuildVer">
    <vt:lpwstr>1033-11.2.0.11042</vt:lpwstr>
  </property>
</Properties>
</file>