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92" r:id="rId2"/>
    <p:sldId id="293" r:id="rId3"/>
    <p:sldId id="336" r:id="rId4"/>
    <p:sldId id="337" r:id="rId5"/>
    <p:sldId id="341" r:id="rId6"/>
    <p:sldId id="338" r:id="rId7"/>
    <p:sldId id="342" r:id="rId8"/>
    <p:sldId id="353" r:id="rId9"/>
    <p:sldId id="355" r:id="rId10"/>
    <p:sldId id="370" r:id="rId11"/>
    <p:sldId id="358" r:id="rId12"/>
    <p:sldId id="359" r:id="rId13"/>
    <p:sldId id="356" r:id="rId14"/>
    <p:sldId id="357" r:id="rId15"/>
    <p:sldId id="360" r:id="rId16"/>
    <p:sldId id="362" r:id="rId17"/>
    <p:sldId id="361" r:id="rId18"/>
    <p:sldId id="363" r:id="rId19"/>
    <p:sldId id="371" r:id="rId20"/>
    <p:sldId id="369" r:id="rId21"/>
    <p:sldId id="365" r:id="rId22"/>
    <p:sldId id="366" r:id="rId23"/>
    <p:sldId id="367" r:id="rId24"/>
    <p:sldId id="368" r:id="rId25"/>
    <p:sldId id="364" r:id="rId26"/>
    <p:sldId id="372" r:id="rId27"/>
    <p:sldId id="373" r:id="rId28"/>
    <p:sldId id="35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92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590" autoAdjust="0"/>
  </p:normalViewPr>
  <p:slideViewPr>
    <p:cSldViewPr snapToGrid="0">
      <p:cViewPr>
        <p:scale>
          <a:sx n="77" d="100"/>
          <a:sy n="77" d="100"/>
        </p:scale>
        <p:origin x="-1032" y="-270"/>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pPr/>
              <a:t>17-05-2022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pPr/>
              <a:t>‹#›</a:t>
            </a:fld>
            <a:endParaRPr lang="en-IN"/>
          </a:p>
        </p:txBody>
      </p:sp>
    </p:spTree>
    <p:extLst>
      <p:ext uri="{BB962C8B-B14F-4D97-AF65-F5344CB8AC3E}">
        <p14:creationId xmlns:p14="http://schemas.microsoft.com/office/powerpoint/2010/main" xmlns=""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4064660-8AC5-4635-B88E-59209E16F034}" type="slidenum">
              <a:rPr lang="en-IN" smtClean="0"/>
              <a:pPr/>
              <a:t>3</a:t>
            </a:fld>
            <a:endParaRPr lang="en-IN"/>
          </a:p>
        </p:txBody>
      </p:sp>
    </p:spTree>
    <p:extLst>
      <p:ext uri="{BB962C8B-B14F-4D97-AF65-F5344CB8AC3E}">
        <p14:creationId xmlns:p14="http://schemas.microsoft.com/office/powerpoint/2010/main" xmlns="" val="1339611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pPr/>
              <a:t>17-05-2022</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pPr/>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pPr/>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xmlns=""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pPr/>
              <a:t>17-05-2022</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 xmlns:a16="http://schemas.microsoft.com/office/drawing/2014/main" id="{ED437BC9-F492-4388-ACDB-AF391015F77E}"/>
              </a:ext>
            </a:extLst>
          </p:cNvPr>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xmlns=""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pPr/>
              <a:t>17-05-2022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pPr/>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pPr/>
              <a:t>17-05-2022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pPr/>
              <a:t>17-05-2022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pPr/>
              <a:t>17-05-2022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pPr/>
              <a:t>17-05-2022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xmlns=""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pPr/>
              <a:t>17-05-2022</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xmlns=""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xmlns=""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pPr/>
              <a:t>17-05-2022</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pPr/>
              <a:t>‹#›</a:t>
            </a:fld>
            <a:endParaRPr lang="en-IN"/>
          </a:p>
        </p:txBody>
      </p:sp>
    </p:spTree>
    <p:extLst>
      <p:ext uri="{BB962C8B-B14F-4D97-AF65-F5344CB8AC3E}">
        <p14:creationId xmlns:p14="http://schemas.microsoft.com/office/powerpoint/2010/main" xmlns=""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r>
              <a:rPr lang="en-US" sz="5400" b="1" dirty="0"/>
              <a:t/>
            </a:r>
            <a:br>
              <a:rPr lang="en-US" sz="5400" b="1" dirty="0"/>
            </a:br>
            <a:r>
              <a:rPr lang="en-US" sz="3100" b="1" dirty="0"/>
              <a:t/>
            </a:r>
            <a:br>
              <a:rPr lang="en-US" sz="3100" b="1" dirty="0"/>
            </a:br>
            <a:r>
              <a:rPr lang="en-US" sz="3100" dirty="0"/>
              <a:t>EVEN Semester 2021</a:t>
            </a:r>
            <a:endParaRPr lang="en-IN" sz="3100" dirty="0"/>
          </a:p>
        </p:txBody>
      </p:sp>
      <p:sp>
        <p:nvSpPr>
          <p:cNvPr id="3" name="Subtitle 2">
            <a:extLst>
              <a:ext uri="{FF2B5EF4-FFF2-40B4-BE49-F238E27FC236}">
                <a16:creationId xmlns=""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xmlns=""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1692" y="957873"/>
            <a:ext cx="5278559" cy="485338"/>
          </a:xfrm>
        </p:spPr>
        <p:txBody>
          <a:bodyPr>
            <a:normAutofit lnSpcReduction="10000"/>
          </a:bodyPr>
          <a:lstStyle/>
          <a:p>
            <a:pPr algn="ctr"/>
            <a:r>
              <a:rPr lang="en-IN" dirty="0" smtClean="0">
                <a:solidFill>
                  <a:srgbClr val="C00000"/>
                </a:solidFill>
              </a:rPr>
              <a:t>File Input</a:t>
            </a:r>
            <a:endParaRPr lang="en-US" dirty="0">
              <a:solidFill>
                <a:srgbClr val="C00000"/>
              </a:solidFill>
            </a:endParaRPr>
          </a:p>
        </p:txBody>
      </p:sp>
      <p:sp>
        <p:nvSpPr>
          <p:cNvPr id="4" name="Content Placeholder 3"/>
          <p:cNvSpPr>
            <a:spLocks noGrp="1"/>
          </p:cNvSpPr>
          <p:nvPr>
            <p:ph sz="half" idx="2"/>
          </p:nvPr>
        </p:nvSpPr>
        <p:spPr>
          <a:xfrm>
            <a:off x="385590" y="1564395"/>
            <a:ext cx="5388728" cy="3903929"/>
          </a:xfrm>
        </p:spPr>
        <p:txBody>
          <a:bodyPr>
            <a:normAutofit/>
          </a:bodyPr>
          <a:lstStyle/>
          <a:p>
            <a:pPr>
              <a:buNone/>
            </a:pPr>
            <a:r>
              <a:rPr lang="en-US" dirty="0" smtClean="0"/>
              <a:t>The steps are:</a:t>
            </a:r>
          </a:p>
          <a:p>
            <a:r>
              <a:rPr lang="en-US" dirty="0" smtClean="0"/>
              <a:t>Construct an </a:t>
            </a:r>
            <a:r>
              <a:rPr lang="en-US" dirty="0" err="1" smtClean="0"/>
              <a:t>istream</a:t>
            </a:r>
            <a:r>
              <a:rPr lang="en-US" dirty="0" smtClean="0"/>
              <a:t> object.</a:t>
            </a:r>
          </a:p>
          <a:p>
            <a:r>
              <a:rPr lang="en-US" dirty="0" smtClean="0"/>
              <a:t>Connect it to a file (i.e., file open) and set the mode of file operation.</a:t>
            </a:r>
          </a:p>
          <a:p>
            <a:r>
              <a:rPr lang="en-US" dirty="0" smtClean="0"/>
              <a:t>Perform output operation via extraction &lt;&lt; operator or read(), get(), </a:t>
            </a:r>
            <a:r>
              <a:rPr lang="en-US" dirty="0" err="1" smtClean="0"/>
              <a:t>getline</a:t>
            </a:r>
            <a:r>
              <a:rPr lang="en-US" dirty="0" smtClean="0"/>
              <a:t>() functions.</a:t>
            </a:r>
          </a:p>
          <a:p>
            <a:r>
              <a:rPr lang="en-US" dirty="0" smtClean="0"/>
              <a:t>Disconnect (close the file) and free the </a:t>
            </a:r>
            <a:r>
              <a:rPr lang="en-US" dirty="0" err="1" smtClean="0"/>
              <a:t>istream</a:t>
            </a:r>
            <a:r>
              <a:rPr lang="en-US" dirty="0" smtClean="0"/>
              <a:t> object.</a:t>
            </a:r>
          </a:p>
          <a:p>
            <a:endParaRPr lang="en-US" dirty="0"/>
          </a:p>
        </p:txBody>
      </p:sp>
      <p:sp>
        <p:nvSpPr>
          <p:cNvPr id="5" name="Text Placeholder 4"/>
          <p:cNvSpPr>
            <a:spLocks noGrp="1"/>
          </p:cNvSpPr>
          <p:nvPr>
            <p:ph type="body" sz="quarter" idx="3"/>
          </p:nvPr>
        </p:nvSpPr>
        <p:spPr>
          <a:xfrm>
            <a:off x="5951118" y="939292"/>
            <a:ext cx="5660660" cy="525951"/>
          </a:xfrm>
        </p:spPr>
        <p:txBody>
          <a:bodyPr/>
          <a:lstStyle/>
          <a:p>
            <a:pPr algn="ctr"/>
            <a:r>
              <a:rPr lang="en-IN" dirty="0" smtClean="0">
                <a:solidFill>
                  <a:srgbClr val="C00000"/>
                </a:solidFill>
              </a:rPr>
              <a:t>File Output</a:t>
            </a:r>
            <a:endParaRPr lang="en-US" dirty="0">
              <a:solidFill>
                <a:srgbClr val="C00000"/>
              </a:solidFill>
            </a:endParaRPr>
          </a:p>
        </p:txBody>
      </p:sp>
      <p:sp>
        <p:nvSpPr>
          <p:cNvPr id="6" name="Content Placeholder 5"/>
          <p:cNvSpPr>
            <a:spLocks noGrp="1"/>
          </p:cNvSpPr>
          <p:nvPr>
            <p:ph sz="quarter" idx="4"/>
          </p:nvPr>
        </p:nvSpPr>
        <p:spPr>
          <a:xfrm>
            <a:off x="6094336" y="1586429"/>
            <a:ext cx="5693711" cy="3872434"/>
          </a:xfrm>
        </p:spPr>
        <p:txBody>
          <a:bodyPr>
            <a:normAutofit fontScale="92500"/>
          </a:bodyPr>
          <a:lstStyle/>
          <a:p>
            <a:pPr>
              <a:buNone/>
            </a:pPr>
            <a:r>
              <a:rPr lang="en-US" dirty="0" smtClean="0"/>
              <a:t>The steps are:</a:t>
            </a:r>
          </a:p>
          <a:p>
            <a:r>
              <a:rPr lang="en-US" dirty="0" smtClean="0"/>
              <a:t>Construct an </a:t>
            </a:r>
            <a:r>
              <a:rPr lang="en-US" dirty="0" err="1" smtClean="0"/>
              <a:t>ostream</a:t>
            </a:r>
            <a:r>
              <a:rPr lang="en-US" dirty="0" smtClean="0"/>
              <a:t> object.</a:t>
            </a:r>
          </a:p>
          <a:p>
            <a:r>
              <a:rPr lang="en-US" dirty="0" smtClean="0"/>
              <a:t>Connect it to a file (i.e., file open) and set the mode of file operation (</a:t>
            </a:r>
            <a:r>
              <a:rPr lang="en-US" dirty="0" err="1" smtClean="0"/>
              <a:t>e.g</a:t>
            </a:r>
            <a:r>
              <a:rPr lang="en-US" dirty="0" smtClean="0"/>
              <a:t>, truncate, append).</a:t>
            </a:r>
          </a:p>
          <a:p>
            <a:r>
              <a:rPr lang="en-US" dirty="0" smtClean="0"/>
              <a:t>Perform output operation via insertion &gt;&gt; operator or write(), put() functions.</a:t>
            </a:r>
          </a:p>
          <a:p>
            <a:r>
              <a:rPr lang="en-US" dirty="0" smtClean="0"/>
              <a:t>Disconnect (close the file which flushes the output buffer) and free the </a:t>
            </a:r>
            <a:r>
              <a:rPr lang="en-US" dirty="0" err="1" smtClean="0"/>
              <a:t>ostream</a:t>
            </a:r>
            <a:r>
              <a:rPr lang="en-US" dirty="0" smtClean="0"/>
              <a:t> object.</a:t>
            </a:r>
          </a:p>
          <a:p>
            <a:endParaRPr lang="en-US" dirty="0"/>
          </a:p>
        </p:txBody>
      </p:sp>
      <p:sp>
        <p:nvSpPr>
          <p:cNvPr id="7" name="Slide Number Placeholder 6"/>
          <p:cNvSpPr>
            <a:spLocks noGrp="1"/>
          </p:cNvSpPr>
          <p:nvPr>
            <p:ph type="sldNum" sz="quarter" idx="12"/>
          </p:nvPr>
        </p:nvSpPr>
        <p:spPr/>
        <p:txBody>
          <a:bodyPr/>
          <a:lstStyle/>
          <a:p>
            <a:fld id="{BBD0BF76-E763-4964-B6E3-972F78D927E1}"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106129"/>
            <a:ext cx="9603275" cy="4675239"/>
          </a:xfrm>
        </p:spPr>
        <p:txBody>
          <a:bodyPr>
            <a:normAutofit lnSpcReduction="10000"/>
          </a:bodyPr>
          <a:lstStyle/>
          <a:p>
            <a:pPr>
              <a:spcBef>
                <a:spcPts val="300"/>
              </a:spcBef>
              <a:buNone/>
            </a:pPr>
            <a:r>
              <a:rPr lang="en-US" i="1" dirty="0" smtClean="0"/>
              <a:t>#include &lt;</a:t>
            </a:r>
            <a:r>
              <a:rPr lang="en-US" i="1" dirty="0" err="1" smtClean="0"/>
              <a:t>iostream</a:t>
            </a:r>
            <a:r>
              <a:rPr lang="en-US" i="1" dirty="0" smtClean="0"/>
              <a:t>&gt;</a:t>
            </a:r>
            <a:r>
              <a:rPr lang="en-US" dirty="0" smtClean="0"/>
              <a:t> </a:t>
            </a:r>
          </a:p>
          <a:p>
            <a:pPr>
              <a:spcBef>
                <a:spcPts val="300"/>
              </a:spcBef>
              <a:buNone/>
            </a:pPr>
            <a:r>
              <a:rPr lang="en-US" i="1" dirty="0" smtClean="0"/>
              <a:t>#include &lt;</a:t>
            </a:r>
            <a:r>
              <a:rPr lang="en-US" i="1" dirty="0" err="1" smtClean="0"/>
              <a:t>fstream</a:t>
            </a:r>
            <a:r>
              <a:rPr lang="en-US" i="1" dirty="0" smtClean="0"/>
              <a:t>&gt;</a:t>
            </a:r>
            <a:r>
              <a:rPr lang="en-US" dirty="0" smtClean="0"/>
              <a:t> </a:t>
            </a:r>
          </a:p>
          <a:p>
            <a:pPr>
              <a:spcBef>
                <a:spcPts val="300"/>
              </a:spcBef>
              <a:buNone/>
            </a:pPr>
            <a:r>
              <a:rPr lang="en-US" i="1" dirty="0" smtClean="0"/>
              <a:t>using</a:t>
            </a:r>
            <a:r>
              <a:rPr lang="en-US" dirty="0" smtClean="0"/>
              <a:t> </a:t>
            </a:r>
            <a:r>
              <a:rPr lang="en-US" i="1" dirty="0" smtClean="0"/>
              <a:t>namespace</a:t>
            </a:r>
            <a:r>
              <a:rPr lang="en-US" dirty="0" smtClean="0"/>
              <a:t> std; </a:t>
            </a:r>
          </a:p>
          <a:p>
            <a:pPr>
              <a:spcBef>
                <a:spcPts val="300"/>
              </a:spcBef>
              <a:buNone/>
            </a:pPr>
            <a:r>
              <a:rPr lang="en-US" i="1" dirty="0" smtClean="0"/>
              <a:t>void </a:t>
            </a:r>
            <a:r>
              <a:rPr lang="en-US" dirty="0" smtClean="0"/>
              <a:t>main () { </a:t>
            </a:r>
          </a:p>
          <a:p>
            <a:pPr>
              <a:spcBef>
                <a:spcPts val="300"/>
              </a:spcBef>
              <a:buNone/>
            </a:pPr>
            <a:r>
              <a:rPr lang="en-US" dirty="0" smtClean="0"/>
              <a:t>	</a:t>
            </a:r>
            <a:r>
              <a:rPr lang="en-US" dirty="0" err="1" smtClean="0"/>
              <a:t>ofstream</a:t>
            </a:r>
            <a:r>
              <a:rPr lang="en-US" dirty="0" smtClean="0"/>
              <a:t> </a:t>
            </a:r>
            <a:r>
              <a:rPr lang="en-US" dirty="0" err="1" smtClean="0"/>
              <a:t>myfile</a:t>
            </a:r>
            <a:r>
              <a:rPr lang="en-US" dirty="0" smtClean="0"/>
              <a:t> ("example.txt"); </a:t>
            </a:r>
          </a:p>
          <a:p>
            <a:pPr>
              <a:spcBef>
                <a:spcPts val="300"/>
              </a:spcBef>
              <a:buNone/>
            </a:pPr>
            <a:r>
              <a:rPr lang="en-US" i="1" dirty="0" smtClean="0"/>
              <a:t>	if</a:t>
            </a:r>
            <a:r>
              <a:rPr lang="en-US" dirty="0" smtClean="0"/>
              <a:t> (</a:t>
            </a:r>
            <a:r>
              <a:rPr lang="en-US" dirty="0" err="1" smtClean="0"/>
              <a:t>myfile.is_open</a:t>
            </a:r>
            <a:r>
              <a:rPr lang="en-US" dirty="0" smtClean="0"/>
              <a:t>()) { </a:t>
            </a:r>
          </a:p>
          <a:p>
            <a:pPr>
              <a:spcBef>
                <a:spcPts val="300"/>
              </a:spcBef>
              <a:buNone/>
            </a:pPr>
            <a:r>
              <a:rPr lang="en-US" dirty="0" smtClean="0"/>
              <a:t>		</a:t>
            </a:r>
            <a:r>
              <a:rPr lang="en-US" dirty="0" err="1" smtClean="0"/>
              <a:t>myfile</a:t>
            </a:r>
            <a:r>
              <a:rPr lang="en-US" dirty="0" smtClean="0"/>
              <a:t> &lt;&lt; “My first line.\n"; </a:t>
            </a:r>
          </a:p>
          <a:p>
            <a:pPr>
              <a:spcBef>
                <a:spcPts val="300"/>
              </a:spcBef>
              <a:buNone/>
            </a:pPr>
            <a:r>
              <a:rPr lang="en-US" dirty="0" smtClean="0"/>
              <a:t>		</a:t>
            </a:r>
            <a:r>
              <a:rPr lang="en-US" dirty="0" err="1" smtClean="0"/>
              <a:t>myfile</a:t>
            </a:r>
            <a:r>
              <a:rPr lang="en-US" dirty="0" smtClean="0"/>
              <a:t> &lt;&lt; “My second line.\n"; </a:t>
            </a:r>
          </a:p>
          <a:p>
            <a:pPr>
              <a:spcBef>
                <a:spcPts val="300"/>
              </a:spcBef>
              <a:buNone/>
            </a:pPr>
            <a:r>
              <a:rPr lang="en-US" dirty="0" smtClean="0"/>
              <a:t>		</a:t>
            </a:r>
            <a:r>
              <a:rPr lang="en-US" dirty="0" err="1" smtClean="0"/>
              <a:t>myfile.close</a:t>
            </a:r>
            <a:r>
              <a:rPr lang="en-US" dirty="0" smtClean="0"/>
              <a:t>(); } </a:t>
            </a:r>
          </a:p>
          <a:p>
            <a:pPr>
              <a:spcBef>
                <a:spcPts val="300"/>
              </a:spcBef>
              <a:buNone/>
            </a:pPr>
            <a:r>
              <a:rPr lang="en-US" i="1" dirty="0" smtClean="0"/>
              <a:t>	else</a:t>
            </a:r>
            <a:r>
              <a:rPr lang="en-US" dirty="0" smtClean="0"/>
              <a:t> </a:t>
            </a:r>
          </a:p>
          <a:p>
            <a:pPr>
              <a:spcBef>
                <a:spcPts val="300"/>
              </a:spcBef>
              <a:buNone/>
            </a:pPr>
            <a:r>
              <a:rPr lang="en-US" dirty="0" smtClean="0"/>
              <a:t>	</a:t>
            </a:r>
            <a:r>
              <a:rPr lang="en-US" dirty="0" err="1" smtClean="0"/>
              <a:t>cout</a:t>
            </a:r>
            <a:r>
              <a:rPr lang="en-US" dirty="0" smtClean="0"/>
              <a:t> &lt;&lt; "Unable to open file"; </a:t>
            </a:r>
          </a:p>
          <a:p>
            <a:pPr>
              <a:spcBef>
                <a:spcPts val="300"/>
              </a:spcBef>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11</a:t>
            </a:fld>
            <a:endParaRPr lang="en-IN"/>
          </a:p>
        </p:txBody>
      </p:sp>
      <p:sp>
        <p:nvSpPr>
          <p:cNvPr id="23553" name="Rectangle 1"/>
          <p:cNvSpPr>
            <a:spLocks noChangeArrowheads="1"/>
          </p:cNvSpPr>
          <p:nvPr/>
        </p:nvSpPr>
        <p:spPr bwMode="auto">
          <a:xfrm>
            <a:off x="7831394" y="1858296"/>
            <a:ext cx="4026309"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marR="0" lvl="0" defTabSz="914400" fontAlgn="base">
              <a:lnSpc>
                <a:spcPct val="120000"/>
              </a:lnSpc>
              <a:spcBef>
                <a:spcPts val="300"/>
              </a:spcBef>
              <a:spcAft>
                <a:spcPct val="0"/>
              </a:spcAft>
              <a:buClr>
                <a:schemeClr val="accent1"/>
              </a:buClr>
              <a:buSzPct val="100000"/>
              <a:tabLst/>
            </a:pPr>
            <a:r>
              <a:rPr lang="en-US" sz="2000" i="1" dirty="0" smtClean="0">
                <a:solidFill>
                  <a:srgbClr val="920000"/>
                </a:solidFill>
              </a:rPr>
              <a:t>// Text file streams are those where the “</a:t>
            </a:r>
            <a:r>
              <a:rPr lang="en-US" sz="2000" i="1" dirty="0" err="1" smtClean="0">
                <a:solidFill>
                  <a:srgbClr val="920000"/>
                </a:solidFill>
              </a:rPr>
              <a:t>ios</a:t>
            </a:r>
            <a:r>
              <a:rPr lang="en-US" sz="2000" i="1" dirty="0" smtClean="0">
                <a:solidFill>
                  <a:srgbClr val="920000"/>
                </a:solidFill>
              </a:rPr>
              <a:t>::binary” flag is not included in their opening mode. </a:t>
            </a:r>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91729"/>
            <a:ext cx="9603275" cy="5707626"/>
          </a:xfrm>
        </p:spPr>
        <p:txBody>
          <a:bodyPr>
            <a:normAutofit fontScale="92500" lnSpcReduction="20000"/>
          </a:bodyPr>
          <a:lstStyle/>
          <a:p>
            <a:pPr>
              <a:spcBef>
                <a:spcPts val="0"/>
              </a:spcBef>
              <a:buNone/>
            </a:pPr>
            <a:r>
              <a:rPr lang="en-US" dirty="0" smtClean="0">
                <a:solidFill>
                  <a:srgbClr val="C00000"/>
                </a:solidFill>
              </a:rPr>
              <a:t>/* File Handling with C++ using </a:t>
            </a:r>
            <a:r>
              <a:rPr lang="en-US" dirty="0" err="1" smtClean="0">
                <a:solidFill>
                  <a:srgbClr val="C00000"/>
                </a:solidFill>
              </a:rPr>
              <a:t>ifstream</a:t>
            </a:r>
            <a:r>
              <a:rPr lang="en-US" dirty="0" smtClean="0">
                <a:solidFill>
                  <a:srgbClr val="C00000"/>
                </a:solidFill>
              </a:rPr>
              <a:t> class object */</a:t>
            </a:r>
          </a:p>
          <a:p>
            <a:pPr>
              <a:spcBef>
                <a:spcPts val="0"/>
              </a:spcBef>
              <a:spcAft>
                <a:spcPts val="1200"/>
              </a:spcAft>
              <a:buNone/>
            </a:pPr>
            <a:endParaRPr lang="en-US" dirty="0" smtClean="0">
              <a:solidFill>
                <a:srgbClr val="000099"/>
              </a:solidFill>
            </a:endParaRPr>
          </a:p>
          <a:p>
            <a:pPr>
              <a:spcBef>
                <a:spcPts val="0"/>
              </a:spcBef>
              <a:buNone/>
            </a:pPr>
            <a:r>
              <a:rPr lang="en-US" i="1" dirty="0" smtClean="0"/>
              <a:t>#include &lt;</a:t>
            </a:r>
            <a:r>
              <a:rPr lang="en-US" i="1" dirty="0" err="1" smtClean="0"/>
              <a:t>iostream</a:t>
            </a:r>
            <a:r>
              <a:rPr lang="en-US" i="1" dirty="0" smtClean="0"/>
              <a:t>&gt;</a:t>
            </a:r>
            <a:r>
              <a:rPr lang="en-US" dirty="0" smtClean="0"/>
              <a:t> </a:t>
            </a:r>
          </a:p>
          <a:p>
            <a:pPr>
              <a:spcBef>
                <a:spcPts val="0"/>
              </a:spcBef>
              <a:buNone/>
            </a:pPr>
            <a:r>
              <a:rPr lang="en-US" i="1" dirty="0" smtClean="0"/>
              <a:t>#include &lt;</a:t>
            </a:r>
            <a:r>
              <a:rPr lang="en-US" i="1" dirty="0" err="1" smtClean="0"/>
              <a:t>fstream</a:t>
            </a:r>
            <a:r>
              <a:rPr lang="en-US" i="1" dirty="0" smtClean="0"/>
              <a:t>&gt;</a:t>
            </a:r>
            <a:r>
              <a:rPr lang="en-US" dirty="0" smtClean="0"/>
              <a:t> </a:t>
            </a:r>
          </a:p>
          <a:p>
            <a:pPr>
              <a:spcBef>
                <a:spcPts val="0"/>
              </a:spcBef>
              <a:buNone/>
            </a:pPr>
            <a:r>
              <a:rPr lang="en-US" i="1" dirty="0" smtClean="0"/>
              <a:t>#include &lt;string&gt;</a:t>
            </a:r>
            <a:r>
              <a:rPr lang="en-US" dirty="0" smtClean="0"/>
              <a:t> </a:t>
            </a:r>
          </a:p>
          <a:p>
            <a:pPr>
              <a:spcBef>
                <a:spcPts val="0"/>
              </a:spcBef>
              <a:buNone/>
            </a:pPr>
            <a:r>
              <a:rPr lang="en-US" i="1" dirty="0" smtClean="0"/>
              <a:t>using</a:t>
            </a:r>
            <a:r>
              <a:rPr lang="en-US" dirty="0" smtClean="0"/>
              <a:t> </a:t>
            </a:r>
            <a:r>
              <a:rPr lang="en-US" i="1" dirty="0" smtClean="0"/>
              <a:t>namespace</a:t>
            </a:r>
            <a:r>
              <a:rPr lang="en-US" dirty="0" smtClean="0"/>
              <a:t> std; </a:t>
            </a:r>
          </a:p>
          <a:p>
            <a:pPr>
              <a:spcBef>
                <a:spcPts val="0"/>
              </a:spcBef>
              <a:buNone/>
            </a:pPr>
            <a:r>
              <a:rPr lang="en-US" i="1" dirty="0" smtClean="0"/>
              <a:t>void </a:t>
            </a:r>
            <a:r>
              <a:rPr lang="en-US" dirty="0" smtClean="0"/>
              <a:t>main () { </a:t>
            </a:r>
          </a:p>
          <a:p>
            <a:pPr>
              <a:spcBef>
                <a:spcPts val="0"/>
              </a:spcBef>
              <a:buNone/>
            </a:pPr>
            <a:r>
              <a:rPr lang="en-US" dirty="0" smtClean="0"/>
              <a:t>	string line; </a:t>
            </a:r>
          </a:p>
          <a:p>
            <a:pPr>
              <a:spcBef>
                <a:spcPts val="0"/>
              </a:spcBef>
              <a:buNone/>
            </a:pPr>
            <a:r>
              <a:rPr lang="en-US" dirty="0" smtClean="0"/>
              <a:t>	</a:t>
            </a:r>
            <a:r>
              <a:rPr lang="en-US" dirty="0" err="1" smtClean="0"/>
              <a:t>ifstream</a:t>
            </a:r>
            <a:r>
              <a:rPr lang="en-US" dirty="0" smtClean="0"/>
              <a:t> </a:t>
            </a:r>
            <a:r>
              <a:rPr lang="en-US" dirty="0" err="1" smtClean="0"/>
              <a:t>myfile</a:t>
            </a:r>
            <a:r>
              <a:rPr lang="en-US" dirty="0" smtClean="0"/>
              <a:t> ("example.txt"); </a:t>
            </a:r>
          </a:p>
          <a:p>
            <a:pPr>
              <a:spcBef>
                <a:spcPts val="0"/>
              </a:spcBef>
              <a:buNone/>
            </a:pPr>
            <a:r>
              <a:rPr lang="en-US" i="1" dirty="0" smtClean="0"/>
              <a:t>	if</a:t>
            </a:r>
            <a:r>
              <a:rPr lang="en-US" dirty="0" smtClean="0"/>
              <a:t> (</a:t>
            </a:r>
            <a:r>
              <a:rPr lang="en-US" dirty="0" err="1" smtClean="0"/>
              <a:t>myfile.is_open</a:t>
            </a:r>
            <a:r>
              <a:rPr lang="en-US" dirty="0" smtClean="0"/>
              <a:t>()) { </a:t>
            </a:r>
          </a:p>
          <a:p>
            <a:pPr>
              <a:spcBef>
                <a:spcPts val="0"/>
              </a:spcBef>
              <a:buNone/>
            </a:pPr>
            <a:r>
              <a:rPr lang="en-US" i="1" dirty="0" smtClean="0"/>
              <a:t>		while</a:t>
            </a:r>
            <a:r>
              <a:rPr lang="en-US" dirty="0" smtClean="0"/>
              <a:t> ( </a:t>
            </a:r>
            <a:r>
              <a:rPr lang="en-US" dirty="0" err="1" smtClean="0"/>
              <a:t>getline</a:t>
            </a:r>
            <a:r>
              <a:rPr lang="en-US" dirty="0" smtClean="0"/>
              <a:t> (</a:t>
            </a:r>
            <a:r>
              <a:rPr lang="en-US" dirty="0" err="1" smtClean="0"/>
              <a:t>myfile,line</a:t>
            </a:r>
            <a:r>
              <a:rPr lang="en-US" dirty="0" smtClean="0"/>
              <a:t>) ) { </a:t>
            </a:r>
          </a:p>
          <a:p>
            <a:pPr>
              <a:spcBef>
                <a:spcPts val="0"/>
              </a:spcBef>
              <a:buNone/>
            </a:pPr>
            <a:r>
              <a:rPr lang="en-US" dirty="0" smtClean="0"/>
              <a:t>			</a:t>
            </a:r>
            <a:r>
              <a:rPr lang="en-US" dirty="0" err="1" smtClean="0"/>
              <a:t>cout</a:t>
            </a:r>
            <a:r>
              <a:rPr lang="en-US" dirty="0" smtClean="0"/>
              <a:t> &lt;&lt; line &lt;&lt; '\n'; </a:t>
            </a:r>
          </a:p>
          <a:p>
            <a:pPr>
              <a:spcBef>
                <a:spcPts val="0"/>
              </a:spcBef>
              <a:buNone/>
            </a:pPr>
            <a:r>
              <a:rPr lang="en-US" dirty="0" smtClean="0"/>
              <a:t>		} </a:t>
            </a:r>
          </a:p>
          <a:p>
            <a:pPr>
              <a:spcBef>
                <a:spcPts val="0"/>
              </a:spcBef>
              <a:buNone/>
            </a:pPr>
            <a:r>
              <a:rPr lang="en-US" dirty="0" smtClean="0"/>
              <a:t>		</a:t>
            </a:r>
            <a:r>
              <a:rPr lang="en-US" dirty="0" err="1" smtClean="0"/>
              <a:t>myfile.close</a:t>
            </a:r>
            <a:r>
              <a:rPr lang="en-US" dirty="0" smtClean="0"/>
              <a:t>(); </a:t>
            </a:r>
          </a:p>
          <a:p>
            <a:pPr>
              <a:spcBef>
                <a:spcPts val="0"/>
              </a:spcBef>
              <a:buNone/>
            </a:pPr>
            <a:r>
              <a:rPr lang="en-US" dirty="0" smtClean="0"/>
              <a:t>	} </a:t>
            </a:r>
          </a:p>
          <a:p>
            <a:pPr>
              <a:spcBef>
                <a:spcPts val="0"/>
              </a:spcBef>
              <a:buNone/>
            </a:pPr>
            <a:r>
              <a:rPr lang="en-US" i="1" dirty="0" smtClean="0"/>
              <a:t>	else</a:t>
            </a:r>
            <a:r>
              <a:rPr lang="en-US" dirty="0" smtClean="0"/>
              <a:t> </a:t>
            </a:r>
          </a:p>
          <a:p>
            <a:pPr>
              <a:spcBef>
                <a:spcPts val="0"/>
              </a:spcBef>
              <a:buNone/>
            </a:pPr>
            <a:r>
              <a:rPr lang="en-US" dirty="0" smtClean="0"/>
              <a:t>		</a:t>
            </a:r>
            <a:r>
              <a:rPr lang="en-US" dirty="0" err="1" smtClean="0"/>
              <a:t>cout</a:t>
            </a:r>
            <a:r>
              <a:rPr lang="en-US" dirty="0" smtClean="0"/>
              <a:t> &lt;&lt; "Unable to open file"; </a:t>
            </a:r>
          </a:p>
          <a:p>
            <a:pPr>
              <a:spcBef>
                <a:spcPts val="0"/>
              </a:spcBef>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12</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106132"/>
            <a:ext cx="9603275" cy="4454009"/>
          </a:xfrm>
        </p:spPr>
        <p:txBody>
          <a:bodyPr>
            <a:noAutofit/>
          </a:bodyPr>
          <a:lstStyle/>
          <a:p>
            <a:r>
              <a:rPr lang="en-US" dirty="0" smtClean="0"/>
              <a:t>Once all input and output operations are done on a file, close it so that the operating system is notified and its resources become available again. </a:t>
            </a:r>
          </a:p>
          <a:p>
            <a:r>
              <a:rPr lang="en-US" dirty="0" smtClean="0"/>
              <a:t>For that, we call the stream's member function close(). This member function takes flushes the associated buffers and closes the file:</a:t>
            </a:r>
            <a:br>
              <a:rPr lang="en-US" dirty="0" smtClean="0"/>
            </a:br>
            <a:r>
              <a:rPr lang="en-US" dirty="0" smtClean="0"/>
              <a:t>  	</a:t>
            </a:r>
            <a:r>
              <a:rPr lang="en-US" dirty="0" err="1" smtClean="0">
                <a:solidFill>
                  <a:srgbClr val="920000"/>
                </a:solidFill>
              </a:rPr>
              <a:t>myfile.close</a:t>
            </a:r>
            <a:r>
              <a:rPr lang="en-US" dirty="0" smtClean="0">
                <a:solidFill>
                  <a:srgbClr val="920000"/>
                </a:solidFill>
              </a:rPr>
              <a:t>();</a:t>
            </a:r>
          </a:p>
          <a:p>
            <a:r>
              <a:rPr lang="en-US" dirty="0" smtClean="0"/>
              <a:t>Once this member function is called, </a:t>
            </a:r>
          </a:p>
          <a:p>
            <a:pPr lvl="1"/>
            <a:r>
              <a:rPr lang="en-US" dirty="0" smtClean="0"/>
              <a:t>the stream object can be re-used to open another file</a:t>
            </a:r>
          </a:p>
          <a:p>
            <a:pPr lvl="1"/>
            <a:r>
              <a:rPr lang="en-US" dirty="0" smtClean="0"/>
              <a:t>the closed file is available again to be opened by other processes.</a:t>
            </a:r>
          </a:p>
          <a:p>
            <a:r>
              <a:rPr lang="en-US" dirty="0" smtClean="0"/>
              <a:t>In case that an object is destroyed while still was associated with an open file, the destructor automatically calls the member function close.</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13</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5805" y="162228"/>
            <a:ext cx="9603275" cy="668999"/>
          </a:xfrm>
        </p:spPr>
        <p:txBody>
          <a:bodyPr>
            <a:normAutofit/>
          </a:bodyPr>
          <a:lstStyle/>
          <a:p>
            <a:r>
              <a:rPr lang="en-US" sz="2400" dirty="0" smtClean="0">
                <a:solidFill>
                  <a:srgbClr val="C00000"/>
                </a:solidFill>
              </a:rPr>
              <a:t>Checking state flags</a:t>
            </a:r>
            <a:endParaRPr lang="en-US" sz="2400" dirty="0">
              <a:solidFill>
                <a:srgbClr val="C00000"/>
              </a:solidFill>
            </a:endParaRPr>
          </a:p>
        </p:txBody>
      </p:sp>
      <p:sp>
        <p:nvSpPr>
          <p:cNvPr id="3" name="Content Placeholder 2"/>
          <p:cNvSpPr>
            <a:spLocks noGrp="1"/>
          </p:cNvSpPr>
          <p:nvPr>
            <p:ph idx="1"/>
          </p:nvPr>
        </p:nvSpPr>
        <p:spPr>
          <a:xfrm>
            <a:off x="982786" y="943896"/>
            <a:ext cx="9603275" cy="4748981"/>
          </a:xfrm>
        </p:spPr>
        <p:txBody>
          <a:bodyPr>
            <a:normAutofit/>
          </a:bodyPr>
          <a:lstStyle/>
          <a:p>
            <a:pPr algn="just"/>
            <a:r>
              <a:rPr lang="en-US" dirty="0" smtClean="0"/>
              <a:t>The following member functions exist to check for specific states of a stream:</a:t>
            </a:r>
          </a:p>
          <a:p>
            <a:pPr algn="just">
              <a:buNone/>
            </a:pPr>
            <a:r>
              <a:rPr lang="en-US" dirty="0" smtClean="0"/>
              <a:t/>
            </a:r>
            <a:br>
              <a:rPr lang="en-US" dirty="0" smtClean="0"/>
            </a:br>
            <a:endParaRPr lang="en-US" dirty="0" smtClean="0"/>
          </a:p>
          <a:p>
            <a:pPr algn="just"/>
            <a:endParaRPr lang="en-IN" dirty="0" smtClean="0"/>
          </a:p>
          <a:p>
            <a:pPr algn="just"/>
            <a:endParaRPr lang="en-IN" dirty="0" smtClean="0"/>
          </a:p>
          <a:p>
            <a:pPr algn="just"/>
            <a:endParaRPr lang="en-IN" dirty="0" smtClean="0"/>
          </a:p>
          <a:p>
            <a:pPr algn="just"/>
            <a:endParaRPr lang="en-IN" dirty="0" smtClean="0"/>
          </a:p>
          <a:p>
            <a:pPr algn="just"/>
            <a:r>
              <a:rPr lang="en-US" dirty="0" smtClean="0"/>
              <a:t>The member function clear() can be used to reset the state flags.</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14</a:t>
            </a:fld>
            <a:endParaRPr lang="en-IN"/>
          </a:p>
        </p:txBody>
      </p:sp>
      <p:graphicFrame>
        <p:nvGraphicFramePr>
          <p:cNvPr id="5" name="Table 4"/>
          <p:cNvGraphicFramePr>
            <a:graphicFrameLocks noGrp="1"/>
          </p:cNvGraphicFramePr>
          <p:nvPr/>
        </p:nvGraphicFramePr>
        <p:xfrm>
          <a:off x="1409139" y="1985389"/>
          <a:ext cx="9342435" cy="2277988"/>
        </p:xfrm>
        <a:graphic>
          <a:graphicData uri="http://schemas.openxmlformats.org/drawingml/2006/table">
            <a:tbl>
              <a:tblPr/>
              <a:tblGrid>
                <a:gridCol w="1306596"/>
                <a:gridCol w="8035839"/>
              </a:tblGrid>
              <a:tr h="330100">
                <a:tc>
                  <a:txBody>
                    <a:bodyPr/>
                    <a:lstStyle/>
                    <a:p>
                      <a:pPr>
                        <a:lnSpc>
                          <a:spcPct val="107000"/>
                        </a:lnSpc>
                        <a:spcBef>
                          <a:spcPts val="600"/>
                        </a:spcBef>
                        <a:spcAft>
                          <a:spcPts val="600"/>
                        </a:spcAft>
                      </a:pPr>
                      <a:r>
                        <a:rPr lang="en-US" sz="1600" dirty="0" smtClean="0"/>
                        <a:t>bad()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Bef>
                          <a:spcPts val="600"/>
                        </a:spcBef>
                        <a:spcAft>
                          <a:spcPts val="600"/>
                        </a:spcAft>
                      </a:pPr>
                      <a:r>
                        <a:rPr lang="en-US" sz="1600" dirty="0" smtClean="0"/>
                        <a:t>Returns true if a reading or writing operation fails.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9997">
                <a:tc>
                  <a:txBody>
                    <a:bodyPr/>
                    <a:lstStyle/>
                    <a:p>
                      <a:pPr>
                        <a:lnSpc>
                          <a:spcPct val="107000"/>
                        </a:lnSpc>
                        <a:spcBef>
                          <a:spcPts val="600"/>
                        </a:spcBef>
                        <a:spcAft>
                          <a:spcPts val="600"/>
                        </a:spcAft>
                      </a:pPr>
                      <a:r>
                        <a:rPr lang="en-US" sz="1600" dirty="0" smtClean="0"/>
                        <a:t>fail()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600"/>
                        </a:spcBef>
                        <a:spcAft>
                          <a:spcPts val="600"/>
                        </a:spcAft>
                      </a:pPr>
                      <a:r>
                        <a:rPr lang="en-US" sz="1600" dirty="0" smtClean="0"/>
                        <a:t>Returns true in the same cases as bad(), but also in the case that a format error happens, like when an alphabetical character is extracted when we are trying to read an integer number. </a:t>
                      </a:r>
                      <a:endParaRPr lang="en-US" sz="1600" kern="1200" dirty="0" smtClean="0">
                        <a:solidFill>
                          <a:schemeClr val="tx1"/>
                        </a:solidFill>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126">
                <a:tc>
                  <a:txBody>
                    <a:bodyPr/>
                    <a:lstStyle/>
                    <a:p>
                      <a:pPr>
                        <a:lnSpc>
                          <a:spcPct val="107000"/>
                        </a:lnSpc>
                        <a:spcBef>
                          <a:spcPts val="600"/>
                        </a:spcBef>
                        <a:spcAft>
                          <a:spcPts val="600"/>
                        </a:spcAft>
                      </a:pPr>
                      <a:r>
                        <a:rPr lang="en-US" sz="1600" dirty="0" err="1" smtClean="0"/>
                        <a:t>eof</a:t>
                      </a:r>
                      <a:r>
                        <a:rPr lang="en-US" sz="1600" dirty="0" smtClean="0"/>
                        <a:t>()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Bef>
                          <a:spcPts val="600"/>
                        </a:spcBef>
                        <a:spcAft>
                          <a:spcPts val="600"/>
                        </a:spcAft>
                      </a:pPr>
                      <a:r>
                        <a:rPr lang="en-US" sz="1600" dirty="0" smtClean="0"/>
                        <a:t>Returns true if a file open for reading has reached the end.</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Bef>
                          <a:spcPts val="600"/>
                        </a:spcBef>
                        <a:spcAft>
                          <a:spcPts val="600"/>
                        </a:spcAft>
                      </a:pPr>
                      <a:r>
                        <a:rPr lang="en-US" sz="1600" dirty="0" smtClean="0"/>
                        <a:t>good()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Bef>
                          <a:spcPts val="600"/>
                        </a:spcBef>
                        <a:spcAft>
                          <a:spcPts val="600"/>
                        </a:spcAft>
                      </a:pPr>
                      <a:r>
                        <a:rPr lang="en-US" sz="1600" dirty="0" smtClean="0"/>
                        <a:t>It is the most generic state flag: it returns false in the same cases in which calling any of the previous functions would return true. Note that good and bad are not exact opposites (good checks more state flags at once). </a:t>
                      </a:r>
                      <a:endParaRPr lang="en-IN" sz="16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3794" y="1032383"/>
            <a:ext cx="9603275" cy="536263"/>
          </a:xfrm>
        </p:spPr>
        <p:txBody>
          <a:bodyPr>
            <a:normAutofit/>
          </a:bodyPr>
          <a:lstStyle/>
          <a:p>
            <a:r>
              <a:rPr lang="en-US" sz="2800" i="1" dirty="0" smtClean="0">
                <a:solidFill>
                  <a:srgbClr val="C00000"/>
                </a:solidFill>
              </a:rPr>
              <a:t>get</a:t>
            </a:r>
            <a:r>
              <a:rPr lang="en-US" sz="2800" dirty="0" smtClean="0">
                <a:solidFill>
                  <a:srgbClr val="C00000"/>
                </a:solidFill>
              </a:rPr>
              <a:t> and </a:t>
            </a:r>
            <a:r>
              <a:rPr lang="en-US" sz="2800" i="1" dirty="0" smtClean="0">
                <a:solidFill>
                  <a:srgbClr val="C00000"/>
                </a:solidFill>
              </a:rPr>
              <a:t>put</a:t>
            </a:r>
            <a:r>
              <a:rPr lang="en-US" sz="2800" dirty="0" smtClean="0">
                <a:solidFill>
                  <a:srgbClr val="C00000"/>
                </a:solidFill>
              </a:rPr>
              <a:t> stream pointers</a:t>
            </a:r>
            <a:endParaRPr lang="en-US" sz="2800" dirty="0">
              <a:solidFill>
                <a:srgbClr val="C00000"/>
              </a:solidFill>
            </a:endParaRPr>
          </a:p>
        </p:txBody>
      </p:sp>
      <p:sp>
        <p:nvSpPr>
          <p:cNvPr id="3" name="Content Placeholder 2"/>
          <p:cNvSpPr>
            <a:spLocks noGrp="1"/>
          </p:cNvSpPr>
          <p:nvPr>
            <p:ph idx="1"/>
          </p:nvPr>
        </p:nvSpPr>
        <p:spPr>
          <a:xfrm>
            <a:off x="923793" y="1843548"/>
            <a:ext cx="9603275" cy="3554362"/>
          </a:xfrm>
        </p:spPr>
        <p:txBody>
          <a:bodyPr>
            <a:normAutofit/>
          </a:bodyPr>
          <a:lstStyle/>
          <a:p>
            <a:pPr algn="just"/>
            <a:r>
              <a:rPr lang="en-US" sz="2200" dirty="0" err="1" smtClean="0"/>
              <a:t>ifstream</a:t>
            </a:r>
            <a:r>
              <a:rPr lang="en-US" sz="2200" dirty="0" smtClean="0"/>
              <a:t> has </a:t>
            </a:r>
            <a:r>
              <a:rPr lang="en-US" sz="2200" b="1" i="1" dirty="0" smtClean="0">
                <a:solidFill>
                  <a:srgbClr val="000099"/>
                </a:solidFill>
              </a:rPr>
              <a:t>get pointer</a:t>
            </a:r>
            <a:r>
              <a:rPr lang="en-US" sz="2200" b="1" dirty="0" smtClean="0"/>
              <a:t> </a:t>
            </a:r>
            <a:r>
              <a:rPr lang="en-US" sz="2200" dirty="0" smtClean="0"/>
              <a:t>that points to the next element to be read.</a:t>
            </a:r>
          </a:p>
          <a:p>
            <a:pPr algn="just"/>
            <a:r>
              <a:rPr lang="en-US" sz="2200" dirty="0" err="1" smtClean="0"/>
              <a:t>ofstream</a:t>
            </a:r>
            <a:r>
              <a:rPr lang="en-US" sz="2200" dirty="0" smtClean="0"/>
              <a:t> has </a:t>
            </a:r>
            <a:r>
              <a:rPr lang="en-US" sz="2200" b="1" i="1" dirty="0" smtClean="0">
                <a:solidFill>
                  <a:srgbClr val="000099"/>
                </a:solidFill>
              </a:rPr>
              <a:t>put pointer</a:t>
            </a:r>
            <a:r>
              <a:rPr lang="en-US" sz="2200" b="1" dirty="0" smtClean="0">
                <a:solidFill>
                  <a:srgbClr val="000099"/>
                </a:solidFill>
              </a:rPr>
              <a:t> </a:t>
            </a:r>
            <a:r>
              <a:rPr lang="en-US" sz="2200" dirty="0" smtClean="0"/>
              <a:t>that points to the location where the next element has to be written.</a:t>
            </a:r>
          </a:p>
          <a:p>
            <a:pPr algn="just"/>
            <a:r>
              <a:rPr lang="en-US" sz="2200" dirty="0" err="1" smtClean="0"/>
              <a:t>Fstream</a:t>
            </a:r>
            <a:r>
              <a:rPr lang="en-US" sz="2200" dirty="0" smtClean="0"/>
              <a:t> inherits both: </a:t>
            </a:r>
            <a:r>
              <a:rPr lang="en-US" sz="2200" b="1" i="1" dirty="0" smtClean="0">
                <a:solidFill>
                  <a:srgbClr val="000099"/>
                </a:solidFill>
              </a:rPr>
              <a:t>get</a:t>
            </a:r>
            <a:r>
              <a:rPr lang="en-US" sz="2200" b="1" dirty="0" smtClean="0">
                <a:solidFill>
                  <a:srgbClr val="000099"/>
                </a:solidFill>
              </a:rPr>
              <a:t> and </a:t>
            </a:r>
            <a:r>
              <a:rPr lang="en-US" sz="2200" b="1" i="1" dirty="0" smtClean="0">
                <a:solidFill>
                  <a:srgbClr val="000099"/>
                </a:solidFill>
              </a:rPr>
              <a:t>put</a:t>
            </a:r>
            <a:r>
              <a:rPr lang="en-US" sz="2200" b="1" dirty="0" smtClean="0">
                <a:solidFill>
                  <a:srgbClr val="000099"/>
                </a:solidFill>
              </a:rPr>
              <a:t> </a:t>
            </a:r>
          </a:p>
          <a:p>
            <a:pPr algn="just"/>
            <a:endParaRPr lang="en-US" sz="2200"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15</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83747"/>
          </a:xfrm>
        </p:spPr>
        <p:txBody>
          <a:bodyPr>
            <a:normAutofit/>
          </a:bodyPr>
          <a:lstStyle/>
          <a:p>
            <a:r>
              <a:rPr lang="en-US" sz="2400" i="1" dirty="0" smtClean="0">
                <a:solidFill>
                  <a:srgbClr val="C00000"/>
                </a:solidFill>
              </a:rPr>
              <a:t>get</a:t>
            </a:r>
            <a:r>
              <a:rPr lang="en-US" sz="2400" dirty="0" smtClean="0">
                <a:solidFill>
                  <a:srgbClr val="C00000"/>
                </a:solidFill>
              </a:rPr>
              <a:t> and </a:t>
            </a:r>
            <a:r>
              <a:rPr lang="en-US" sz="2400" i="1" dirty="0" smtClean="0">
                <a:solidFill>
                  <a:srgbClr val="C00000"/>
                </a:solidFill>
              </a:rPr>
              <a:t>put</a:t>
            </a:r>
            <a:r>
              <a:rPr lang="en-US" sz="2400" dirty="0" smtClean="0">
                <a:solidFill>
                  <a:srgbClr val="C00000"/>
                </a:solidFill>
              </a:rPr>
              <a:t> stream pointers contd.</a:t>
            </a:r>
            <a:endParaRPr lang="en-US" sz="2400" dirty="0">
              <a:solidFill>
                <a:srgbClr val="C00000"/>
              </a:solidFill>
            </a:endParaRPr>
          </a:p>
        </p:txBody>
      </p:sp>
      <p:sp>
        <p:nvSpPr>
          <p:cNvPr id="3" name="Content Placeholder 2"/>
          <p:cNvSpPr>
            <a:spLocks noGrp="1"/>
          </p:cNvSpPr>
          <p:nvPr>
            <p:ph idx="1"/>
          </p:nvPr>
        </p:nvSpPr>
        <p:spPr>
          <a:xfrm>
            <a:off x="1130270" y="1651819"/>
            <a:ext cx="9603275" cy="3814526"/>
          </a:xfrm>
        </p:spPr>
        <p:txBody>
          <a:bodyPr>
            <a:normAutofit/>
          </a:bodyPr>
          <a:lstStyle/>
          <a:p>
            <a:pPr marL="0" indent="0" algn="just">
              <a:buNone/>
            </a:pPr>
            <a:r>
              <a:rPr lang="en-US" dirty="0" smtClean="0"/>
              <a:t>These stream pointers can be read and/or manipulated using the following member functions: </a:t>
            </a:r>
          </a:p>
          <a:p>
            <a:pPr algn="just"/>
            <a:r>
              <a:rPr lang="en-US" b="1" dirty="0" err="1" smtClean="0"/>
              <a:t>tellg</a:t>
            </a:r>
            <a:r>
              <a:rPr lang="en-US" b="1" dirty="0" smtClean="0"/>
              <a:t>()</a:t>
            </a:r>
            <a:r>
              <a:rPr lang="en-US" dirty="0" smtClean="0"/>
              <a:t> admit no parameters and return a value of the member type </a:t>
            </a:r>
            <a:r>
              <a:rPr lang="en-US" dirty="0" err="1" smtClean="0">
                <a:solidFill>
                  <a:srgbClr val="C00000"/>
                </a:solidFill>
              </a:rPr>
              <a:t>streampos</a:t>
            </a:r>
            <a:r>
              <a:rPr lang="en-US" dirty="0" smtClean="0">
                <a:solidFill>
                  <a:srgbClr val="C00000"/>
                </a:solidFill>
              </a:rPr>
              <a:t> </a:t>
            </a:r>
            <a:r>
              <a:rPr lang="en-US" dirty="0" smtClean="0"/>
              <a:t>representing the current position of </a:t>
            </a:r>
            <a:r>
              <a:rPr lang="en-US" i="1" dirty="0" smtClean="0"/>
              <a:t>get </a:t>
            </a:r>
            <a:r>
              <a:rPr lang="en-US" dirty="0" smtClean="0"/>
              <a:t>stream pointer. (i.e. the position of input pointer)</a:t>
            </a:r>
          </a:p>
          <a:p>
            <a:pPr algn="just"/>
            <a:r>
              <a:rPr lang="en-US" b="1" dirty="0" err="1" smtClean="0"/>
              <a:t>tellp</a:t>
            </a:r>
            <a:r>
              <a:rPr lang="en-US" b="1" dirty="0" smtClean="0"/>
              <a:t>()</a:t>
            </a:r>
            <a:r>
              <a:rPr lang="en-US" dirty="0" smtClean="0"/>
              <a:t> admit no parameters and return a value of the member type </a:t>
            </a:r>
            <a:r>
              <a:rPr lang="en-US" dirty="0" err="1" smtClean="0">
                <a:solidFill>
                  <a:srgbClr val="C00000"/>
                </a:solidFill>
              </a:rPr>
              <a:t>streampos</a:t>
            </a:r>
            <a:r>
              <a:rPr lang="en-US" dirty="0" smtClean="0">
                <a:solidFill>
                  <a:srgbClr val="C00000"/>
                </a:solidFill>
              </a:rPr>
              <a:t> </a:t>
            </a:r>
            <a:r>
              <a:rPr lang="en-US" dirty="0" smtClean="0"/>
              <a:t>representing the current position of </a:t>
            </a:r>
            <a:r>
              <a:rPr lang="en-US" i="1" dirty="0" smtClean="0"/>
              <a:t>put</a:t>
            </a:r>
            <a:r>
              <a:rPr lang="en-US" dirty="0" smtClean="0"/>
              <a:t> stream pointer. (i.e. the position of output pointer)</a:t>
            </a:r>
          </a:p>
          <a:p>
            <a:pPr algn="just"/>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16</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276" y="1017636"/>
            <a:ext cx="9603275" cy="654250"/>
          </a:xfrm>
        </p:spPr>
        <p:txBody>
          <a:bodyPr>
            <a:normAutofit/>
          </a:bodyPr>
          <a:lstStyle/>
          <a:p>
            <a:r>
              <a:rPr lang="en-US" sz="2400" i="1" dirty="0" smtClean="0">
                <a:solidFill>
                  <a:srgbClr val="C00000"/>
                </a:solidFill>
              </a:rPr>
              <a:t>get</a:t>
            </a:r>
            <a:r>
              <a:rPr lang="en-US" sz="2400" dirty="0" smtClean="0">
                <a:solidFill>
                  <a:srgbClr val="C00000"/>
                </a:solidFill>
              </a:rPr>
              <a:t> and </a:t>
            </a:r>
            <a:r>
              <a:rPr lang="en-US" sz="2400" i="1" dirty="0" smtClean="0">
                <a:solidFill>
                  <a:srgbClr val="C00000"/>
                </a:solidFill>
              </a:rPr>
              <a:t>put</a:t>
            </a:r>
            <a:r>
              <a:rPr lang="en-US" sz="2400" dirty="0" smtClean="0">
                <a:solidFill>
                  <a:srgbClr val="C00000"/>
                </a:solidFill>
              </a:rPr>
              <a:t> stream pointers contd.</a:t>
            </a:r>
            <a:endParaRPr lang="en-US" sz="2400" dirty="0">
              <a:solidFill>
                <a:srgbClr val="C00000"/>
              </a:solidFill>
            </a:endParaRPr>
          </a:p>
        </p:txBody>
      </p:sp>
      <p:sp>
        <p:nvSpPr>
          <p:cNvPr id="3" name="Content Placeholder 2"/>
          <p:cNvSpPr>
            <a:spLocks noGrp="1"/>
          </p:cNvSpPr>
          <p:nvPr>
            <p:ph idx="1"/>
          </p:nvPr>
        </p:nvSpPr>
        <p:spPr>
          <a:xfrm>
            <a:off x="1130270" y="1622326"/>
            <a:ext cx="9603275" cy="4159045"/>
          </a:xfrm>
        </p:spPr>
        <p:txBody>
          <a:bodyPr>
            <a:normAutofit fontScale="92500" lnSpcReduction="10000"/>
          </a:bodyPr>
          <a:lstStyle/>
          <a:p>
            <a:r>
              <a:rPr lang="en-US" b="1" dirty="0" err="1" smtClean="0"/>
              <a:t>seekg</a:t>
            </a:r>
            <a:r>
              <a:rPr lang="en-US" b="1" dirty="0" smtClean="0"/>
              <a:t>()</a:t>
            </a:r>
            <a:r>
              <a:rPr lang="en-US" dirty="0" smtClean="0"/>
              <a:t> and </a:t>
            </a:r>
            <a:r>
              <a:rPr lang="en-US" b="1" dirty="0" err="1" smtClean="0"/>
              <a:t>seekp</a:t>
            </a:r>
            <a:r>
              <a:rPr lang="en-US" b="1" dirty="0" smtClean="0"/>
              <a:t>()</a:t>
            </a:r>
            <a:r>
              <a:rPr lang="en-US" dirty="0" smtClean="0"/>
              <a:t> change the position of stream pointers </a:t>
            </a:r>
            <a:r>
              <a:rPr lang="en-US" i="1" dirty="0" smtClean="0"/>
              <a:t>get</a:t>
            </a:r>
            <a:r>
              <a:rPr lang="en-US" dirty="0" smtClean="0"/>
              <a:t> and </a:t>
            </a:r>
            <a:r>
              <a:rPr lang="en-US" i="1" dirty="0" smtClean="0"/>
              <a:t>put respectively</a:t>
            </a:r>
            <a:r>
              <a:rPr lang="en-US" dirty="0" smtClean="0"/>
              <a:t>.  (i.e. you can position the input pointer via </a:t>
            </a:r>
            <a:r>
              <a:rPr lang="en-US" dirty="0" err="1" smtClean="0"/>
              <a:t>seekg</a:t>
            </a:r>
            <a:r>
              <a:rPr lang="en-US" dirty="0" smtClean="0"/>
              <a:t>() and output pointer via </a:t>
            </a:r>
            <a:r>
              <a:rPr lang="en-US" dirty="0" err="1" smtClean="0"/>
              <a:t>seekp</a:t>
            </a:r>
            <a:r>
              <a:rPr lang="en-US" dirty="0" smtClean="0"/>
              <a:t>())</a:t>
            </a:r>
          </a:p>
          <a:p>
            <a:r>
              <a:rPr lang="en-US" dirty="0" smtClean="0"/>
              <a:t>Both functions are overloaded with two different prototypes: </a:t>
            </a:r>
          </a:p>
          <a:p>
            <a:pPr>
              <a:spcBef>
                <a:spcPts val="1200"/>
              </a:spcBef>
              <a:buNone/>
            </a:pPr>
            <a:r>
              <a:rPr lang="en-US" b="1" dirty="0" smtClean="0"/>
              <a:t>		</a:t>
            </a:r>
            <a:r>
              <a:rPr lang="en-US" b="1" dirty="0" err="1" smtClean="0"/>
              <a:t>seekg</a:t>
            </a:r>
            <a:r>
              <a:rPr lang="en-US" b="1" dirty="0" smtClean="0"/>
              <a:t> ( </a:t>
            </a:r>
            <a:r>
              <a:rPr lang="en-US" i="1" dirty="0" smtClean="0"/>
              <a:t>position</a:t>
            </a:r>
            <a:r>
              <a:rPr lang="en-US" b="1" dirty="0" smtClean="0"/>
              <a:t> );</a:t>
            </a:r>
            <a:r>
              <a:rPr lang="en-US" dirty="0" smtClean="0"/>
              <a:t/>
            </a:r>
            <a:br>
              <a:rPr lang="en-US" dirty="0" smtClean="0"/>
            </a:br>
            <a:r>
              <a:rPr lang="en-US" dirty="0" smtClean="0"/>
              <a:t>	</a:t>
            </a:r>
            <a:r>
              <a:rPr lang="en-US" b="1" dirty="0" err="1" smtClean="0"/>
              <a:t>seekp</a:t>
            </a:r>
            <a:r>
              <a:rPr lang="en-US" b="1" dirty="0" smtClean="0"/>
              <a:t> ( </a:t>
            </a:r>
            <a:r>
              <a:rPr lang="en-US" i="1" dirty="0" smtClean="0"/>
              <a:t>position</a:t>
            </a:r>
            <a:r>
              <a:rPr lang="en-US" b="1" dirty="0" smtClean="0"/>
              <a:t> );</a:t>
            </a:r>
            <a:r>
              <a:rPr lang="en-US" dirty="0" smtClean="0"/>
              <a:t/>
            </a:r>
            <a:br>
              <a:rPr lang="en-US" dirty="0" smtClean="0"/>
            </a:br>
            <a:endParaRPr lang="en-US" sz="800" dirty="0" smtClean="0"/>
          </a:p>
          <a:p>
            <a:pPr>
              <a:spcBef>
                <a:spcPts val="1200"/>
              </a:spcBef>
              <a:buNone/>
            </a:pPr>
            <a:r>
              <a:rPr lang="en-US" dirty="0" smtClean="0"/>
              <a:t>	Using this prototype the stream pointer is changed to an </a:t>
            </a:r>
            <a:r>
              <a:rPr lang="en-US" dirty="0" smtClean="0">
                <a:solidFill>
                  <a:srgbClr val="C00000"/>
                </a:solidFill>
              </a:rPr>
              <a:t>absolute position </a:t>
            </a:r>
            <a:r>
              <a:rPr lang="en-US" dirty="0" smtClean="0"/>
              <a:t>from the beginning of the file. </a:t>
            </a:r>
          </a:p>
          <a:p>
            <a:pPr>
              <a:spcBef>
                <a:spcPts val="1200"/>
              </a:spcBef>
              <a:buNone/>
            </a:pPr>
            <a:r>
              <a:rPr lang="en-US" dirty="0" smtClean="0"/>
              <a:t>	The type for this parameter is </a:t>
            </a:r>
            <a:r>
              <a:rPr lang="en-US" dirty="0" err="1" smtClean="0"/>
              <a:t>streampos</a:t>
            </a:r>
            <a:r>
              <a:rPr lang="en-US" dirty="0" smtClean="0"/>
              <a:t>, which is the same type as returned by functions </a:t>
            </a:r>
            <a:r>
              <a:rPr lang="en-US" dirty="0" err="1" smtClean="0"/>
              <a:t>tellg</a:t>
            </a:r>
            <a:r>
              <a:rPr lang="en-US" dirty="0" smtClean="0"/>
              <a:t> and </a:t>
            </a:r>
            <a:r>
              <a:rPr lang="en-US" dirty="0" err="1" smtClean="0"/>
              <a:t>tellp</a:t>
            </a:r>
            <a:r>
              <a:rPr lang="en-US" dirty="0" smtClean="0"/>
              <a:t>.</a:t>
            </a:r>
            <a:endParaRPr lang="en-US" b="1" dirty="0" smtClean="0">
              <a:solidFill>
                <a:srgbClr val="000099"/>
              </a:solidFill>
            </a:endParaRPr>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17</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767" y="73740"/>
            <a:ext cx="9603275" cy="742741"/>
          </a:xfrm>
        </p:spPr>
        <p:txBody>
          <a:bodyPr>
            <a:normAutofit/>
          </a:bodyPr>
          <a:lstStyle/>
          <a:p>
            <a:r>
              <a:rPr lang="en-US" sz="2400" i="1" dirty="0" smtClean="0">
                <a:solidFill>
                  <a:srgbClr val="C00000"/>
                </a:solidFill>
              </a:rPr>
              <a:t>get</a:t>
            </a:r>
            <a:r>
              <a:rPr lang="en-US" sz="2400" dirty="0" smtClean="0">
                <a:solidFill>
                  <a:srgbClr val="C00000"/>
                </a:solidFill>
              </a:rPr>
              <a:t> and </a:t>
            </a:r>
            <a:r>
              <a:rPr lang="en-US" sz="2400" i="1" dirty="0" smtClean="0">
                <a:solidFill>
                  <a:srgbClr val="C00000"/>
                </a:solidFill>
              </a:rPr>
              <a:t>put</a:t>
            </a:r>
            <a:r>
              <a:rPr lang="en-US" sz="2400" dirty="0" smtClean="0">
                <a:solidFill>
                  <a:srgbClr val="C00000"/>
                </a:solidFill>
              </a:rPr>
              <a:t> stream pointers contd.</a:t>
            </a:r>
            <a:endParaRPr lang="en-US" sz="2400" dirty="0">
              <a:solidFill>
                <a:srgbClr val="C00000"/>
              </a:solidFill>
            </a:endParaRPr>
          </a:p>
        </p:txBody>
      </p:sp>
      <p:sp>
        <p:nvSpPr>
          <p:cNvPr id="3" name="Content Placeholder 2"/>
          <p:cNvSpPr>
            <a:spLocks noGrp="1"/>
          </p:cNvSpPr>
          <p:nvPr>
            <p:ph idx="1"/>
          </p:nvPr>
        </p:nvSpPr>
        <p:spPr>
          <a:xfrm>
            <a:off x="1130270" y="943913"/>
            <a:ext cx="9603275" cy="3917764"/>
          </a:xfrm>
        </p:spPr>
        <p:txBody>
          <a:bodyPr/>
          <a:lstStyle/>
          <a:p>
            <a:pPr algn="just">
              <a:buNone/>
            </a:pPr>
            <a:r>
              <a:rPr lang="en-US" b="1" dirty="0" smtClean="0"/>
              <a:t>		</a:t>
            </a:r>
            <a:r>
              <a:rPr lang="en-US" b="1" dirty="0" err="1" smtClean="0"/>
              <a:t>seekg</a:t>
            </a:r>
            <a:r>
              <a:rPr lang="en-US" b="1" dirty="0" smtClean="0"/>
              <a:t> (</a:t>
            </a:r>
            <a:r>
              <a:rPr lang="en-US" i="1" dirty="0" smtClean="0"/>
              <a:t>offset</a:t>
            </a:r>
            <a:r>
              <a:rPr lang="en-US" b="1" dirty="0" smtClean="0"/>
              <a:t>, </a:t>
            </a:r>
            <a:r>
              <a:rPr lang="en-US" i="1" dirty="0" smtClean="0"/>
              <a:t>direction</a:t>
            </a:r>
            <a:r>
              <a:rPr lang="en-US" b="1" dirty="0" smtClean="0"/>
              <a:t> );</a:t>
            </a:r>
          </a:p>
          <a:p>
            <a:pPr algn="just">
              <a:spcBef>
                <a:spcPts val="0"/>
              </a:spcBef>
              <a:buNone/>
            </a:pPr>
            <a:r>
              <a:rPr lang="en-US" b="1" dirty="0" smtClean="0"/>
              <a:t>		</a:t>
            </a:r>
            <a:r>
              <a:rPr lang="en-US" b="1" dirty="0" err="1" smtClean="0"/>
              <a:t>seekp</a:t>
            </a:r>
            <a:r>
              <a:rPr lang="en-US" b="1" dirty="0" smtClean="0"/>
              <a:t> (</a:t>
            </a:r>
            <a:r>
              <a:rPr lang="en-US" i="1" dirty="0" smtClean="0"/>
              <a:t>offset</a:t>
            </a:r>
            <a:r>
              <a:rPr lang="en-US" b="1" dirty="0" smtClean="0"/>
              <a:t>, </a:t>
            </a:r>
            <a:r>
              <a:rPr lang="en-US" i="1" dirty="0" smtClean="0"/>
              <a:t>direction</a:t>
            </a:r>
            <a:r>
              <a:rPr lang="en-US" b="1" dirty="0" smtClean="0"/>
              <a:t> );</a:t>
            </a:r>
          </a:p>
          <a:p>
            <a:pPr algn="just"/>
            <a:r>
              <a:rPr lang="en-US" dirty="0" smtClean="0"/>
              <a:t>Using this prototype, the </a:t>
            </a:r>
            <a:r>
              <a:rPr lang="en-US" i="1" dirty="0" smtClean="0"/>
              <a:t>get</a:t>
            </a:r>
            <a:r>
              <a:rPr lang="en-US" dirty="0" smtClean="0"/>
              <a:t> or </a:t>
            </a:r>
            <a:r>
              <a:rPr lang="en-US" i="1" dirty="0" smtClean="0"/>
              <a:t>put position</a:t>
            </a:r>
            <a:r>
              <a:rPr lang="en-US" dirty="0" smtClean="0"/>
              <a:t> is set to an offset value </a:t>
            </a:r>
            <a:r>
              <a:rPr lang="en-US" dirty="0" smtClean="0">
                <a:solidFill>
                  <a:srgbClr val="C00000"/>
                </a:solidFill>
              </a:rPr>
              <a:t>relative to some specific point </a:t>
            </a:r>
            <a:r>
              <a:rPr lang="en-US" dirty="0" smtClean="0"/>
              <a:t>determined by the parameter direction. </a:t>
            </a:r>
          </a:p>
          <a:p>
            <a:pPr algn="just"/>
            <a:r>
              <a:rPr lang="en-US" dirty="0" smtClean="0"/>
              <a:t>offset is of type </a:t>
            </a:r>
            <a:r>
              <a:rPr lang="en-US" dirty="0" err="1" smtClean="0"/>
              <a:t>streamoff</a:t>
            </a:r>
            <a:r>
              <a:rPr lang="en-US" dirty="0" smtClean="0"/>
              <a:t>. </a:t>
            </a:r>
          </a:p>
          <a:p>
            <a:pPr algn="just"/>
            <a:r>
              <a:rPr lang="en-US" dirty="0" smtClean="0"/>
              <a:t>direction is of type </a:t>
            </a:r>
            <a:r>
              <a:rPr lang="en-US" dirty="0" err="1" smtClean="0"/>
              <a:t>seekdir</a:t>
            </a:r>
            <a:r>
              <a:rPr lang="en-US" dirty="0" smtClean="0"/>
              <a:t>, which is an </a:t>
            </a:r>
            <a:r>
              <a:rPr lang="en-US" i="1" dirty="0" smtClean="0"/>
              <a:t>enumerated type</a:t>
            </a:r>
            <a:r>
              <a:rPr lang="en-US" dirty="0" smtClean="0"/>
              <a:t> that determines the point from where offset is counted from, and that can take any of the following values: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18</a:t>
            </a:fld>
            <a:endParaRPr lang="en-IN"/>
          </a:p>
        </p:txBody>
      </p:sp>
      <p:graphicFrame>
        <p:nvGraphicFramePr>
          <p:cNvPr id="5" name="Table 4"/>
          <p:cNvGraphicFramePr>
            <a:graphicFrameLocks noGrp="1"/>
          </p:cNvGraphicFramePr>
          <p:nvPr/>
        </p:nvGraphicFramePr>
        <p:xfrm>
          <a:off x="2090991" y="4489377"/>
          <a:ext cx="8128000" cy="1380129"/>
        </p:xfrm>
        <a:graphic>
          <a:graphicData uri="http://schemas.openxmlformats.org/drawingml/2006/table">
            <a:tbl>
              <a:tblPr/>
              <a:tblGrid>
                <a:gridCol w="1271639"/>
                <a:gridCol w="6856361"/>
              </a:tblGrid>
              <a:tr h="510295">
                <a:tc>
                  <a:txBody>
                    <a:bodyPr/>
                    <a:lstStyle/>
                    <a:p>
                      <a:r>
                        <a:rPr lang="en-US" sz="1600" b="1"/>
                        <a:t>ios::beg</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offset specified from the beginning of the stream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403">
                <a:tc>
                  <a:txBody>
                    <a:bodyPr/>
                    <a:lstStyle/>
                    <a:p>
                      <a:r>
                        <a:rPr lang="en-US" sz="1600" b="1"/>
                        <a:t>ios::cur</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a:t>offset specified from the current position of the stream pointer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89431">
                <a:tc>
                  <a:txBody>
                    <a:bodyPr/>
                    <a:lstStyle/>
                    <a:p>
                      <a:r>
                        <a:rPr lang="en-US" sz="1600" b="1"/>
                        <a:t>ios::end</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offset specified from the end of the stream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320" y="1145754"/>
            <a:ext cx="3822853" cy="4320591"/>
          </a:xfrm>
        </p:spPr>
        <p:txBody>
          <a:bodyPr/>
          <a:lstStyle/>
          <a:p>
            <a:r>
              <a:rPr lang="en-US" dirty="0" err="1" smtClean="0"/>
              <a:t>seekg</a:t>
            </a:r>
            <a:r>
              <a:rPr lang="en-US" dirty="0" smtClean="0"/>
              <a:t>(0); </a:t>
            </a:r>
            <a:r>
              <a:rPr lang="en-US" dirty="0" err="1" smtClean="0"/>
              <a:t>seekg</a:t>
            </a:r>
            <a:r>
              <a:rPr lang="en-US" dirty="0" smtClean="0"/>
              <a:t>(0,ios::beg);</a:t>
            </a:r>
          </a:p>
          <a:p>
            <a:r>
              <a:rPr lang="en-US" dirty="0" err="1" smtClean="0"/>
              <a:t>seekg</a:t>
            </a:r>
            <a:r>
              <a:rPr lang="en-US" dirty="0" smtClean="0"/>
              <a:t>(5,ios::beg);     	</a:t>
            </a:r>
          </a:p>
          <a:p>
            <a:r>
              <a:rPr lang="en-US" dirty="0" err="1" smtClean="0"/>
              <a:t>tellp</a:t>
            </a:r>
            <a:r>
              <a:rPr lang="en-US" dirty="0" smtClean="0"/>
              <a:t>(); </a:t>
            </a:r>
          </a:p>
          <a:p>
            <a:r>
              <a:rPr lang="en-US" dirty="0" err="1" smtClean="0"/>
              <a:t>tellg</a:t>
            </a:r>
            <a:r>
              <a:rPr lang="en-US" dirty="0" smtClean="0"/>
              <a:t>();</a:t>
            </a:r>
          </a:p>
          <a:p>
            <a:r>
              <a:rPr lang="en-US" dirty="0" err="1" smtClean="0"/>
              <a:t>seekp</a:t>
            </a:r>
            <a:r>
              <a:rPr lang="en-US" dirty="0" smtClean="0"/>
              <a:t>(-10,ios::end);  </a:t>
            </a:r>
          </a:p>
          <a:p>
            <a:r>
              <a:rPr lang="en-US" dirty="0" err="1" smtClean="0"/>
              <a:t>seekp</a:t>
            </a:r>
            <a:r>
              <a:rPr lang="en-US" dirty="0" smtClean="0"/>
              <a:t>(1,ios::cur);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19</a:t>
            </a:fld>
            <a:endParaRPr lang="en-IN"/>
          </a:p>
        </p:txBody>
      </p:sp>
      <p:sp>
        <p:nvSpPr>
          <p:cNvPr id="5" name="Content Placeholder 2"/>
          <p:cNvSpPr txBox="1">
            <a:spLocks/>
          </p:cNvSpPr>
          <p:nvPr/>
        </p:nvSpPr>
        <p:spPr>
          <a:xfrm>
            <a:off x="4307594" y="1145754"/>
            <a:ext cx="7700791" cy="448386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r>
              <a:rPr kumimoji="0" lang="en-US" sz="2000" b="0" i="0" u="none" strike="noStrike" kern="1200" cap="none" spc="0" normalizeH="0" baseline="0" noProof="0" dirty="0" smtClean="0">
                <a:ln>
                  <a:noFill/>
                </a:ln>
                <a:solidFill>
                  <a:srgbClr val="000099"/>
                </a:solidFill>
                <a:effectLst/>
                <a:uLnTx/>
                <a:uFillTx/>
                <a:latin typeface="+mn-lt"/>
                <a:ea typeface="+mn-ea"/>
                <a:cs typeface="+mn-cs"/>
              </a:rPr>
              <a:t>//sets the get pointer to the beginning.</a:t>
            </a:r>
          </a:p>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r>
              <a:rPr kumimoji="0" lang="en-US" sz="2000" b="0" i="0" u="none" strike="noStrike" kern="1200" cap="none" spc="0" normalizeH="0" baseline="0" noProof="0" dirty="0" smtClean="0">
                <a:ln>
                  <a:noFill/>
                </a:ln>
                <a:solidFill>
                  <a:srgbClr val="000099"/>
                </a:solidFill>
                <a:effectLst/>
                <a:uLnTx/>
                <a:uFillTx/>
                <a:latin typeface="+mn-lt"/>
                <a:ea typeface="+mn-ea"/>
                <a:cs typeface="+mn-cs"/>
              </a:rPr>
              <a:t>//sets the get pointer to 5 chars forward of the beginning.</a:t>
            </a:r>
          </a:p>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r>
              <a:rPr kumimoji="0" lang="en-US" sz="2000" b="0" i="0" u="none" strike="noStrike" kern="1200" cap="none" spc="0" normalizeH="0" baseline="0" noProof="0" dirty="0" smtClean="0">
                <a:ln>
                  <a:noFill/>
                </a:ln>
                <a:solidFill>
                  <a:srgbClr val="000099"/>
                </a:solidFill>
                <a:effectLst/>
                <a:uLnTx/>
                <a:uFillTx/>
                <a:latin typeface="+mn-lt"/>
                <a:ea typeface="+mn-ea"/>
                <a:cs typeface="+mn-cs"/>
              </a:rPr>
              <a:t>//returns the current value of the put pointer</a:t>
            </a:r>
          </a:p>
          <a:p>
            <a:pPr marL="228600" indent="-228600" defTabSz="914400">
              <a:lnSpc>
                <a:spcPct val="120000"/>
              </a:lnSpc>
              <a:spcBef>
                <a:spcPts val="1000"/>
              </a:spcBef>
              <a:buClr>
                <a:schemeClr val="accent1"/>
              </a:buClr>
              <a:buSzPct val="100000"/>
            </a:pPr>
            <a:r>
              <a:rPr lang="en-US" sz="2000" dirty="0" smtClean="0">
                <a:solidFill>
                  <a:srgbClr val="000099"/>
                </a:solidFill>
              </a:rPr>
              <a:t>//returns the current value of </a:t>
            </a:r>
            <a:r>
              <a:rPr lang="en-US" sz="2000" smtClean="0">
                <a:solidFill>
                  <a:srgbClr val="000099"/>
                </a:solidFill>
              </a:rPr>
              <a:t>the get </a:t>
            </a:r>
            <a:r>
              <a:rPr lang="en-US" sz="2000" dirty="0" smtClean="0">
                <a:solidFill>
                  <a:srgbClr val="000099"/>
                </a:solidFill>
              </a:rPr>
              <a:t>pointer</a:t>
            </a:r>
          </a:p>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r>
              <a:rPr kumimoji="0" lang="en-US" sz="2000" b="0" i="0" u="none" strike="noStrike" kern="1200" cap="none" spc="0" normalizeH="0" baseline="0" noProof="0" dirty="0" smtClean="0">
                <a:ln>
                  <a:noFill/>
                </a:ln>
                <a:solidFill>
                  <a:srgbClr val="000099"/>
                </a:solidFill>
                <a:effectLst/>
                <a:uLnTx/>
                <a:uFillTx/>
                <a:latin typeface="+mn-lt"/>
                <a:ea typeface="+mn-ea"/>
                <a:cs typeface="+mn-cs"/>
              </a:rPr>
              <a:t>//sets the put pointer to 10 chars before the end</a:t>
            </a:r>
          </a:p>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r>
              <a:rPr kumimoji="0" lang="en-US" sz="2000" b="0" i="0" u="none" strike="noStrike" kern="1200" cap="none" spc="0" normalizeH="0" baseline="0" noProof="0" dirty="0" smtClean="0">
                <a:ln>
                  <a:noFill/>
                </a:ln>
                <a:solidFill>
                  <a:srgbClr val="000099"/>
                </a:solidFill>
                <a:effectLst/>
                <a:uLnTx/>
                <a:uFillTx/>
                <a:latin typeface="+mn-lt"/>
                <a:ea typeface="+mn-ea"/>
                <a:cs typeface="+mn-cs"/>
              </a:rPr>
              <a:t>//proceeds to next char</a:t>
            </a:r>
          </a:p>
          <a:p>
            <a:pPr marL="228600" marR="0" lvl="0" indent="-228600" algn="l" defTabSz="914400" rtl="0" eaLnBrk="1" fontAlgn="auto" latinLnBrk="0" hangingPunct="1">
              <a:lnSpc>
                <a:spcPct val="120000"/>
              </a:lnSpc>
              <a:spcBef>
                <a:spcPts val="1000"/>
              </a:spcBef>
              <a:spcAft>
                <a:spcPts val="0"/>
              </a:spcAft>
              <a:buClr>
                <a:schemeClr val="accent1"/>
              </a:buClr>
              <a:buSzPct val="100000"/>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5D7B0E-8F53-4022-A2C7-5A806020B407}"/>
              </a:ext>
            </a:extLst>
          </p:cNvPr>
          <p:cNvSpPr>
            <a:spLocks noGrp="1"/>
          </p:cNvSpPr>
          <p:nvPr>
            <p:ph type="title"/>
          </p:nvPr>
        </p:nvSpPr>
        <p:spPr>
          <a:xfrm>
            <a:off x="1189263" y="1366287"/>
            <a:ext cx="9603275" cy="640344"/>
          </a:xfrm>
        </p:spPr>
        <p:txBody>
          <a:bodyPr>
            <a:normAutofit/>
          </a:bodyPr>
          <a:lstStyle/>
          <a:p>
            <a:r>
              <a:rPr lang="en-US" dirty="0"/>
              <a:t>Lecture </a:t>
            </a:r>
            <a:r>
              <a:rPr lang="en-US" dirty="0" smtClean="0"/>
              <a:t>33 &amp; 34 – File Handling in C++</a:t>
            </a:r>
            <a:endParaRPr lang="en-IN" dirty="0"/>
          </a:p>
        </p:txBody>
      </p:sp>
      <p:sp>
        <p:nvSpPr>
          <p:cNvPr id="4" name="Slide Number Placeholder 3">
            <a:extLst>
              <a:ext uri="{FF2B5EF4-FFF2-40B4-BE49-F238E27FC236}">
                <a16:creationId xmlns=""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pPr/>
              <a:t>2</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367650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164" y="892366"/>
            <a:ext cx="6852491" cy="4990641"/>
          </a:xfrm>
        </p:spPr>
        <p:txBody>
          <a:bodyPr>
            <a:normAutofit fontScale="92500" lnSpcReduction="10000"/>
          </a:bodyPr>
          <a:lstStyle/>
          <a:p>
            <a:pPr>
              <a:spcBef>
                <a:spcPts val="0"/>
              </a:spcBef>
              <a:buNone/>
            </a:pPr>
            <a:r>
              <a:rPr lang="en-US" sz="1800" dirty="0" smtClean="0"/>
              <a:t>#include&lt;</a:t>
            </a:r>
            <a:r>
              <a:rPr lang="en-US" sz="1800" dirty="0" err="1" smtClean="0"/>
              <a:t>iostream</a:t>
            </a:r>
            <a:r>
              <a:rPr lang="en-US" sz="1800" dirty="0" smtClean="0"/>
              <a:t>&gt;</a:t>
            </a:r>
          </a:p>
          <a:p>
            <a:pPr>
              <a:spcBef>
                <a:spcPts val="0"/>
              </a:spcBef>
              <a:buNone/>
            </a:pPr>
            <a:r>
              <a:rPr lang="en-US" sz="1800" dirty="0" smtClean="0"/>
              <a:t>#include&lt;</a:t>
            </a:r>
            <a:r>
              <a:rPr lang="en-US" sz="1800" dirty="0" err="1" smtClean="0"/>
              <a:t>fstream</a:t>
            </a:r>
            <a:r>
              <a:rPr lang="en-US" sz="1800" dirty="0" smtClean="0"/>
              <a:t>&gt;</a:t>
            </a:r>
          </a:p>
          <a:p>
            <a:pPr>
              <a:spcBef>
                <a:spcPts val="0"/>
              </a:spcBef>
              <a:buNone/>
            </a:pPr>
            <a:r>
              <a:rPr lang="en-US" sz="1800" dirty="0" smtClean="0"/>
              <a:t>using namespace std;</a:t>
            </a:r>
          </a:p>
          <a:p>
            <a:pPr>
              <a:spcBef>
                <a:spcPts val="0"/>
              </a:spcBef>
              <a:buNone/>
            </a:pPr>
            <a:r>
              <a:rPr lang="en-US" sz="1800" dirty="0" err="1" smtClean="0"/>
              <a:t>int</a:t>
            </a:r>
            <a:r>
              <a:rPr lang="en-US" sz="1800" dirty="0" smtClean="0"/>
              <a:t> main()  {</a:t>
            </a:r>
          </a:p>
          <a:p>
            <a:pPr>
              <a:spcBef>
                <a:spcPts val="0"/>
              </a:spcBef>
              <a:buNone/>
            </a:pPr>
            <a:r>
              <a:rPr lang="en-US" sz="1800" dirty="0" smtClean="0"/>
              <a:t>	</a:t>
            </a:r>
            <a:r>
              <a:rPr lang="en-US" sz="1800" dirty="0" err="1" smtClean="0"/>
              <a:t>fstream</a:t>
            </a:r>
            <a:r>
              <a:rPr lang="en-US" sz="1800" dirty="0" smtClean="0"/>
              <a:t> </a:t>
            </a:r>
            <a:r>
              <a:rPr lang="en-US" sz="1800" dirty="0" err="1" smtClean="0"/>
              <a:t>fs</a:t>
            </a:r>
            <a:r>
              <a:rPr lang="en-US" sz="1800" dirty="0" smtClean="0"/>
              <a:t>;</a:t>
            </a:r>
          </a:p>
          <a:p>
            <a:pPr>
              <a:spcBef>
                <a:spcPts val="0"/>
              </a:spcBef>
              <a:buNone/>
            </a:pPr>
            <a:r>
              <a:rPr lang="en-US" sz="1800" dirty="0" smtClean="0"/>
              <a:t>	</a:t>
            </a:r>
            <a:r>
              <a:rPr lang="en-US" sz="1800" dirty="0" err="1" smtClean="0"/>
              <a:t>fs.open</a:t>
            </a:r>
            <a:r>
              <a:rPr lang="en-US" sz="1800" dirty="0" smtClean="0"/>
              <a:t>("File1.txt", </a:t>
            </a:r>
            <a:r>
              <a:rPr lang="en-US" sz="1800" dirty="0" err="1" smtClean="0"/>
              <a:t>ios</a:t>
            </a:r>
            <a:r>
              <a:rPr lang="en-US" sz="1800" dirty="0" smtClean="0"/>
              <a:t>::</a:t>
            </a:r>
            <a:r>
              <a:rPr lang="en-US" sz="1800" dirty="0" err="1" smtClean="0"/>
              <a:t>in|ios</a:t>
            </a:r>
            <a:r>
              <a:rPr lang="en-US" sz="1800" dirty="0" smtClean="0"/>
              <a:t>::</a:t>
            </a:r>
            <a:r>
              <a:rPr lang="en-US" sz="1800" dirty="0" err="1" smtClean="0"/>
              <a:t>out|ios</a:t>
            </a:r>
            <a:r>
              <a:rPr lang="en-US" sz="1800" dirty="0" smtClean="0"/>
              <a:t>::binary);</a:t>
            </a:r>
          </a:p>
          <a:p>
            <a:pPr>
              <a:spcBef>
                <a:spcPts val="0"/>
              </a:spcBef>
              <a:buNone/>
            </a:pPr>
            <a:r>
              <a:rPr lang="en-US" sz="1800" dirty="0" smtClean="0"/>
              <a:t>	char </a:t>
            </a:r>
            <a:r>
              <a:rPr lang="en-US" sz="1800" dirty="0" err="1" smtClean="0"/>
              <a:t>ch</a:t>
            </a:r>
            <a:r>
              <a:rPr lang="en-US" sz="1800" dirty="0" smtClean="0"/>
              <a:t>;</a:t>
            </a:r>
          </a:p>
          <a:p>
            <a:pPr>
              <a:spcBef>
                <a:spcPts val="0"/>
              </a:spcBef>
              <a:buNone/>
            </a:pPr>
            <a:r>
              <a:rPr lang="en-US" sz="1800" dirty="0" smtClean="0"/>
              <a:t>	while(</a:t>
            </a:r>
            <a:r>
              <a:rPr lang="en-US" sz="1800" dirty="0" err="1" smtClean="0"/>
              <a:t>fs</a:t>
            </a:r>
            <a:r>
              <a:rPr lang="en-US" sz="1800" dirty="0" smtClean="0"/>
              <a:t>){</a:t>
            </a:r>
          </a:p>
          <a:p>
            <a:pPr>
              <a:spcBef>
                <a:spcPts val="0"/>
              </a:spcBef>
              <a:buNone/>
            </a:pPr>
            <a:r>
              <a:rPr lang="en-US" sz="1800" dirty="0" smtClean="0"/>
              <a:t>	       </a:t>
            </a:r>
            <a:r>
              <a:rPr lang="en-US" sz="1800" dirty="0" err="1" smtClean="0"/>
              <a:t>ch</a:t>
            </a:r>
            <a:r>
              <a:rPr lang="en-US" sz="1800" dirty="0" smtClean="0"/>
              <a:t> = </a:t>
            </a:r>
            <a:r>
              <a:rPr lang="en-US" sz="1800" dirty="0" err="1" smtClean="0"/>
              <a:t>fs.get</a:t>
            </a:r>
            <a:r>
              <a:rPr lang="en-US" sz="1800" dirty="0" smtClean="0"/>
              <a:t>(); 	 </a:t>
            </a:r>
          </a:p>
          <a:p>
            <a:pPr>
              <a:spcBef>
                <a:spcPts val="0"/>
              </a:spcBef>
              <a:buNone/>
            </a:pPr>
            <a:r>
              <a:rPr lang="en-US" sz="1800" dirty="0" smtClean="0"/>
              <a:t>	       if(</a:t>
            </a:r>
            <a:r>
              <a:rPr lang="en-US" sz="1800" dirty="0" err="1" smtClean="0"/>
              <a:t>ch</a:t>
            </a:r>
            <a:r>
              <a:rPr lang="en-US" sz="1800" dirty="0" smtClean="0"/>
              <a:t> ==‘a‘) {</a:t>
            </a:r>
          </a:p>
          <a:p>
            <a:pPr>
              <a:spcBef>
                <a:spcPts val="0"/>
              </a:spcBef>
              <a:buNone/>
            </a:pPr>
            <a:r>
              <a:rPr lang="en-US" sz="1800" dirty="0" smtClean="0"/>
              <a:t>		</a:t>
            </a:r>
            <a:r>
              <a:rPr lang="en-US" sz="1800" dirty="0" err="1" smtClean="0"/>
              <a:t>fs.seekp</a:t>
            </a:r>
            <a:r>
              <a:rPr lang="en-US" sz="1800" dirty="0" smtClean="0"/>
              <a:t>(-1, </a:t>
            </a:r>
            <a:r>
              <a:rPr lang="en-US" sz="1800" dirty="0" err="1" smtClean="0"/>
              <a:t>ios</a:t>
            </a:r>
            <a:r>
              <a:rPr lang="en-US" sz="1800" dirty="0" smtClean="0"/>
              <a:t>::cur);</a:t>
            </a:r>
          </a:p>
          <a:p>
            <a:pPr>
              <a:spcBef>
                <a:spcPts val="0"/>
              </a:spcBef>
              <a:buNone/>
            </a:pPr>
            <a:r>
              <a:rPr lang="en-US" sz="1800" dirty="0" smtClean="0"/>
              <a:t>		</a:t>
            </a:r>
            <a:r>
              <a:rPr lang="en-US" sz="1800" dirty="0" err="1" smtClean="0"/>
              <a:t>fs.put</a:t>
            </a:r>
            <a:r>
              <a:rPr lang="en-US" sz="1800" dirty="0" smtClean="0"/>
              <a:t>(‘Z');	</a:t>
            </a:r>
          </a:p>
          <a:p>
            <a:pPr>
              <a:spcBef>
                <a:spcPts val="0"/>
              </a:spcBef>
              <a:buNone/>
            </a:pPr>
            <a:r>
              <a:rPr lang="en-US" sz="1800" dirty="0" smtClean="0"/>
              <a:t>		}</a:t>
            </a:r>
          </a:p>
          <a:p>
            <a:pPr>
              <a:spcBef>
                <a:spcPts val="0"/>
              </a:spcBef>
              <a:buNone/>
            </a:pPr>
            <a:r>
              <a:rPr lang="en-US" sz="1800" dirty="0" smtClean="0"/>
              <a:t>	}</a:t>
            </a:r>
          </a:p>
          <a:p>
            <a:pPr>
              <a:spcBef>
                <a:spcPts val="0"/>
              </a:spcBef>
              <a:buNone/>
            </a:pPr>
            <a:r>
              <a:rPr lang="en-US" sz="1800" dirty="0" smtClean="0"/>
              <a:t>	</a:t>
            </a:r>
            <a:r>
              <a:rPr lang="en-US" sz="1800" dirty="0" err="1" smtClean="0"/>
              <a:t>fs.close</a:t>
            </a:r>
            <a:r>
              <a:rPr lang="en-US" sz="1800" dirty="0" smtClean="0"/>
              <a:t>();</a:t>
            </a:r>
          </a:p>
          <a:p>
            <a:pPr>
              <a:spcBef>
                <a:spcPts val="0"/>
              </a:spcBef>
              <a:buNone/>
            </a:pPr>
            <a:r>
              <a:rPr lang="en-US" sz="1800" dirty="0" smtClean="0"/>
              <a:t>	return 0;</a:t>
            </a:r>
          </a:p>
          <a:p>
            <a:pPr>
              <a:spcBef>
                <a:spcPts val="0"/>
              </a:spcBef>
              <a:buNone/>
            </a:pPr>
            <a:r>
              <a:rPr lang="en-US" sz="1800" dirty="0" smtClean="0"/>
              <a:t>}</a:t>
            </a:r>
            <a:endParaRPr lang="en-US" sz="1800"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20</a:t>
            </a:fld>
            <a:endParaRPr lang="en-IN"/>
          </a:p>
        </p:txBody>
      </p:sp>
      <p:sp>
        <p:nvSpPr>
          <p:cNvPr id="5" name="Content Placeholder 2"/>
          <p:cNvSpPr txBox="1">
            <a:spLocks/>
          </p:cNvSpPr>
          <p:nvPr/>
        </p:nvSpPr>
        <p:spPr>
          <a:xfrm>
            <a:off x="7469437" y="1024569"/>
            <a:ext cx="3822853" cy="4638101"/>
          </a:xfrm>
          <a:prstGeom prst="rect">
            <a:avLst/>
          </a:prstGeom>
        </p:spPr>
        <p:txBody>
          <a:bodyPr vert="horz" lIns="91440" tIns="45720" rIns="91440" bIns="45720" rtlCol="0" anchor="t">
            <a:normAutofit/>
          </a:bodyPr>
          <a:lstStyle/>
          <a:p>
            <a:pPr lvl="0" algn="just" defTabSz="914400">
              <a:lnSpc>
                <a:spcPct val="120000"/>
              </a:lnSpc>
              <a:buClr>
                <a:schemeClr val="accent1"/>
              </a:buClr>
              <a:buSzPct val="100000"/>
            </a:pPr>
            <a:r>
              <a:rPr lang="en-US" sz="1600" dirty="0" smtClean="0">
                <a:solidFill>
                  <a:srgbClr val="000099"/>
                </a:solidFill>
              </a:rPr>
              <a:t>This program modifies the content of a file named </a:t>
            </a:r>
            <a:r>
              <a:rPr lang="en-US" sz="1600" b="1" dirty="0" smtClean="0">
                <a:solidFill>
                  <a:srgbClr val="000099"/>
                </a:solidFill>
              </a:rPr>
              <a:t>File1.txt</a:t>
            </a:r>
            <a:r>
              <a:rPr lang="en-US" sz="1600" dirty="0" smtClean="0">
                <a:solidFill>
                  <a:srgbClr val="000099"/>
                </a:solidFill>
              </a:rPr>
              <a:t> in the current directory, by replacing the character </a:t>
            </a:r>
            <a:r>
              <a:rPr lang="en-US" sz="1600" b="1" dirty="0" smtClean="0">
                <a:solidFill>
                  <a:srgbClr val="000099"/>
                </a:solidFill>
              </a:rPr>
              <a:t>‘a'</a:t>
            </a:r>
            <a:r>
              <a:rPr lang="en-US" sz="1600" dirty="0" smtClean="0">
                <a:solidFill>
                  <a:srgbClr val="000099"/>
                </a:solidFill>
              </a:rPr>
              <a:t> in it with character </a:t>
            </a:r>
            <a:r>
              <a:rPr lang="en-US" sz="1600" b="1" dirty="0" smtClean="0">
                <a:solidFill>
                  <a:srgbClr val="000099"/>
                </a:solidFill>
              </a:rPr>
              <a:t>‘Z‘</a:t>
            </a:r>
          </a:p>
          <a:p>
            <a:pPr lvl="0" algn="just" defTabSz="914400">
              <a:lnSpc>
                <a:spcPct val="120000"/>
              </a:lnSpc>
              <a:buClr>
                <a:schemeClr val="accent1"/>
              </a:buClr>
              <a:buSzPct val="100000"/>
            </a:pPr>
            <a:endParaRPr kumimoji="0" lang="en-IN" sz="1600" b="1" i="0" u="none" strike="noStrike" kern="1200" cap="none" spc="0" normalizeH="0" baseline="0" noProof="0" dirty="0" smtClean="0">
              <a:ln>
                <a:noFill/>
              </a:ln>
              <a:solidFill>
                <a:srgbClr val="000099"/>
              </a:solidFill>
              <a:effectLst/>
              <a:uLnTx/>
              <a:uFillTx/>
              <a:latin typeface="+mn-lt"/>
              <a:ea typeface="+mn-ea"/>
              <a:cs typeface="+mn-cs"/>
            </a:endParaRPr>
          </a:p>
          <a:p>
            <a:pPr algn="just"/>
            <a:r>
              <a:rPr lang="en-US" sz="1600" b="1" dirty="0" err="1" smtClean="0">
                <a:solidFill>
                  <a:srgbClr val="C00000"/>
                </a:solidFill>
              </a:rPr>
              <a:t>fs.seekp</a:t>
            </a:r>
            <a:r>
              <a:rPr lang="en-US" sz="1600" b="1" dirty="0" smtClean="0">
                <a:solidFill>
                  <a:srgbClr val="C00000"/>
                </a:solidFill>
              </a:rPr>
              <a:t>(-1, </a:t>
            </a:r>
            <a:r>
              <a:rPr lang="en-US" sz="1600" b="1" dirty="0" err="1" smtClean="0">
                <a:solidFill>
                  <a:srgbClr val="C00000"/>
                </a:solidFill>
              </a:rPr>
              <a:t>ios</a:t>
            </a:r>
            <a:r>
              <a:rPr lang="en-US" sz="1600" b="1" dirty="0" smtClean="0">
                <a:solidFill>
                  <a:srgbClr val="C00000"/>
                </a:solidFill>
              </a:rPr>
              <a:t>::cur);</a:t>
            </a:r>
          </a:p>
          <a:p>
            <a:pPr algn="just"/>
            <a:endParaRPr lang="en-US" sz="1600" b="1" dirty="0" smtClean="0">
              <a:solidFill>
                <a:srgbClr val="000099"/>
              </a:solidFill>
            </a:endParaRPr>
          </a:p>
          <a:p>
            <a:pPr algn="just"/>
            <a:r>
              <a:rPr lang="en-US" sz="1600" dirty="0" smtClean="0">
                <a:solidFill>
                  <a:srgbClr val="000099"/>
                </a:solidFill>
              </a:rPr>
              <a:t>This line of code calls the </a:t>
            </a:r>
            <a:r>
              <a:rPr lang="en-US" sz="1600" b="1" dirty="0" err="1" smtClean="0">
                <a:solidFill>
                  <a:srgbClr val="000099"/>
                </a:solidFill>
              </a:rPr>
              <a:t>seekp</a:t>
            </a:r>
            <a:r>
              <a:rPr lang="en-US" sz="1600" b="1" dirty="0" smtClean="0">
                <a:solidFill>
                  <a:srgbClr val="000099"/>
                </a:solidFill>
              </a:rPr>
              <a:t>()</a:t>
            </a:r>
            <a:r>
              <a:rPr lang="en-US" sz="1600" dirty="0" smtClean="0">
                <a:solidFill>
                  <a:srgbClr val="000099"/>
                </a:solidFill>
              </a:rPr>
              <a:t>function which takes the </a:t>
            </a:r>
            <a:r>
              <a:rPr lang="en-US" sz="1600" b="1" dirty="0" smtClean="0">
                <a:solidFill>
                  <a:srgbClr val="000099"/>
                </a:solidFill>
              </a:rPr>
              <a:t>put</a:t>
            </a:r>
            <a:r>
              <a:rPr lang="en-US" sz="1600" dirty="0" smtClean="0">
                <a:solidFill>
                  <a:srgbClr val="000099"/>
                </a:solidFill>
              </a:rPr>
              <a:t> pointer to one byte position back from the current position of </a:t>
            </a:r>
            <a:r>
              <a:rPr lang="en-US" sz="1600" b="1" dirty="0" smtClean="0">
                <a:solidFill>
                  <a:srgbClr val="000099"/>
                </a:solidFill>
              </a:rPr>
              <a:t>put</a:t>
            </a:r>
            <a:r>
              <a:rPr lang="en-US" sz="1600" dirty="0" smtClean="0">
                <a:solidFill>
                  <a:srgbClr val="000099"/>
                </a:solidFill>
              </a:rPr>
              <a:t> pointer, after the searched character </a:t>
            </a:r>
            <a:r>
              <a:rPr lang="en-US" sz="1600" b="1" dirty="0" smtClean="0">
                <a:solidFill>
                  <a:srgbClr val="000099"/>
                </a:solidFill>
              </a:rPr>
              <a:t>‘a’</a:t>
            </a:r>
            <a:r>
              <a:rPr lang="en-US" sz="1600" dirty="0" smtClean="0">
                <a:solidFill>
                  <a:srgbClr val="000099"/>
                </a:solidFill>
              </a:rPr>
              <a:t> is found. </a:t>
            </a:r>
          </a:p>
          <a:p>
            <a:pPr algn="just"/>
            <a:endParaRPr lang="en-US" sz="1600" b="1" dirty="0" smtClean="0">
              <a:solidFill>
                <a:srgbClr val="000099"/>
              </a:solidFill>
            </a:endParaRPr>
          </a:p>
          <a:p>
            <a:pPr algn="just"/>
            <a:r>
              <a:rPr lang="en-US" sz="1600" b="1" i="1" dirty="0" smtClean="0">
                <a:solidFill>
                  <a:srgbClr val="000099"/>
                </a:solidFill>
              </a:rPr>
              <a:t>offset</a:t>
            </a:r>
            <a:r>
              <a:rPr lang="en-US" sz="1600" dirty="0" smtClean="0">
                <a:solidFill>
                  <a:srgbClr val="000099"/>
                </a:solidFill>
              </a:rPr>
              <a:t> position is set to </a:t>
            </a:r>
            <a:r>
              <a:rPr lang="en-US" sz="1600" b="1" dirty="0" smtClean="0">
                <a:solidFill>
                  <a:srgbClr val="000099"/>
                </a:solidFill>
              </a:rPr>
              <a:t>-1</a:t>
            </a:r>
            <a:r>
              <a:rPr lang="en-US" sz="1600" dirty="0" smtClean="0">
                <a:solidFill>
                  <a:srgbClr val="000099"/>
                </a:solidFill>
              </a:rPr>
              <a:t>. </a:t>
            </a:r>
          </a:p>
          <a:p>
            <a:pPr algn="just"/>
            <a:endParaRPr lang="en-US" sz="1600" i="1" dirty="0" smtClean="0">
              <a:solidFill>
                <a:srgbClr val="000099"/>
              </a:solidFill>
            </a:endParaRPr>
          </a:p>
          <a:p>
            <a:pPr algn="just"/>
            <a:r>
              <a:rPr lang="en-US" sz="1600" b="1" i="1" dirty="0" smtClean="0">
                <a:solidFill>
                  <a:srgbClr val="000099"/>
                </a:solidFill>
              </a:rPr>
              <a:t>direction</a:t>
            </a:r>
            <a:r>
              <a:rPr lang="en-US" sz="1600" b="1" dirty="0" smtClean="0">
                <a:solidFill>
                  <a:srgbClr val="000099"/>
                </a:solidFill>
              </a:rPr>
              <a:t> </a:t>
            </a:r>
            <a:r>
              <a:rPr lang="en-US" sz="1600" dirty="0" smtClean="0">
                <a:solidFill>
                  <a:srgbClr val="000099"/>
                </a:solidFill>
              </a:rPr>
              <a:t>is set to </a:t>
            </a:r>
            <a:r>
              <a:rPr lang="en-US" sz="1600" b="1" i="1" dirty="0" smtClean="0">
                <a:solidFill>
                  <a:srgbClr val="000099"/>
                </a:solidFill>
              </a:rPr>
              <a:t>"</a:t>
            </a:r>
            <a:r>
              <a:rPr lang="en-US" sz="1600" b="1" i="1" dirty="0" err="1" smtClean="0">
                <a:solidFill>
                  <a:srgbClr val="000099"/>
                </a:solidFill>
              </a:rPr>
              <a:t>ios</a:t>
            </a:r>
            <a:r>
              <a:rPr lang="en-US" sz="1600" b="1" i="1" dirty="0" smtClean="0">
                <a:solidFill>
                  <a:srgbClr val="000099"/>
                </a:solidFill>
              </a:rPr>
              <a:t>::cur"</a:t>
            </a:r>
            <a:r>
              <a:rPr lang="en-US" sz="1600" dirty="0" smtClean="0">
                <a:solidFill>
                  <a:srgbClr val="000099"/>
                </a:solidFill>
              </a:rPr>
              <a:t>.</a:t>
            </a:r>
          </a:p>
          <a:p>
            <a:pPr lvl="0" algn="just" defTabSz="914400">
              <a:lnSpc>
                <a:spcPct val="120000"/>
              </a:lnSpc>
              <a:buClr>
                <a:schemeClr val="accent1"/>
              </a:buClr>
              <a:buSzPct val="100000"/>
            </a:pPr>
            <a:endParaRPr kumimoji="0" lang="en-US" sz="1600" b="0" i="0" u="none" strike="noStrike" kern="1200" cap="none" spc="0" normalizeH="0" baseline="0" noProof="0" dirty="0">
              <a:ln>
                <a:noFill/>
              </a:ln>
              <a:solidFill>
                <a:srgbClr val="000099"/>
              </a:solidFill>
              <a:effectLst/>
              <a:uLnTx/>
              <a:uFillTx/>
              <a:latin typeface="+mn-lt"/>
              <a:ea typeface="+mn-ea"/>
              <a:cs typeface="+mn-cs"/>
            </a:endParaRPr>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565760"/>
          </a:xfrm>
        </p:spPr>
        <p:txBody>
          <a:bodyPr>
            <a:normAutofit/>
          </a:bodyPr>
          <a:lstStyle/>
          <a:p>
            <a:r>
              <a:rPr lang="en-US" sz="2800" dirty="0" smtClean="0">
                <a:solidFill>
                  <a:srgbClr val="C00000"/>
                </a:solidFill>
              </a:rPr>
              <a:t>Binary files</a:t>
            </a:r>
            <a:endParaRPr lang="en-US" sz="2800" dirty="0">
              <a:solidFill>
                <a:srgbClr val="C00000"/>
              </a:solidFill>
            </a:endParaRPr>
          </a:p>
        </p:txBody>
      </p:sp>
      <p:sp>
        <p:nvSpPr>
          <p:cNvPr id="3" name="Content Placeholder 2"/>
          <p:cNvSpPr>
            <a:spLocks noGrp="1"/>
          </p:cNvSpPr>
          <p:nvPr>
            <p:ph idx="1"/>
          </p:nvPr>
        </p:nvSpPr>
        <p:spPr>
          <a:xfrm>
            <a:off x="1130270" y="1548581"/>
            <a:ext cx="9603275" cy="4144296"/>
          </a:xfrm>
        </p:spPr>
        <p:txBody>
          <a:bodyPr/>
          <a:lstStyle/>
          <a:p>
            <a:pPr algn="just"/>
            <a:r>
              <a:rPr lang="en-US" dirty="0" smtClean="0"/>
              <a:t>For binary files, reading and writing data with the extraction and insertion operators (&lt;&lt; and &gt;&gt;) and functions like </a:t>
            </a:r>
            <a:r>
              <a:rPr lang="en-US" dirty="0" err="1" smtClean="0"/>
              <a:t>getline</a:t>
            </a:r>
            <a:r>
              <a:rPr lang="en-US" dirty="0" smtClean="0"/>
              <a:t> is not efficient, since we do not need to format any data and data is likely not formatted in lines.</a:t>
            </a:r>
          </a:p>
          <a:p>
            <a:pPr algn="just"/>
            <a:r>
              <a:rPr lang="en-US" dirty="0" smtClean="0"/>
              <a:t>read() and write() member functions are specifically designed in file streams to read and write binary data sequentially. </a:t>
            </a:r>
          </a:p>
          <a:p>
            <a:pPr algn="just"/>
            <a:r>
              <a:rPr lang="en-US" dirty="0" smtClean="0"/>
              <a:t>write() is a member function of </a:t>
            </a:r>
            <a:r>
              <a:rPr lang="en-US" dirty="0" err="1" smtClean="0"/>
              <a:t>ostream</a:t>
            </a:r>
            <a:r>
              <a:rPr lang="en-US" dirty="0" smtClean="0"/>
              <a:t> (inherited by </a:t>
            </a:r>
            <a:r>
              <a:rPr lang="en-US" dirty="0" err="1" smtClean="0"/>
              <a:t>ofstream</a:t>
            </a:r>
            <a:r>
              <a:rPr lang="en-US" dirty="0" smtClean="0"/>
              <a:t>). </a:t>
            </a:r>
          </a:p>
          <a:p>
            <a:pPr algn="just"/>
            <a:r>
              <a:rPr lang="en-US" dirty="0" smtClean="0"/>
              <a:t>read() is a member function of </a:t>
            </a:r>
            <a:r>
              <a:rPr lang="en-US" dirty="0" err="1" smtClean="0"/>
              <a:t>istream</a:t>
            </a:r>
            <a:r>
              <a:rPr lang="en-US" dirty="0" smtClean="0"/>
              <a:t> (inherited by </a:t>
            </a:r>
            <a:r>
              <a:rPr lang="en-US" dirty="0" err="1" smtClean="0"/>
              <a:t>ifstream</a:t>
            </a:r>
            <a:r>
              <a:rPr lang="en-US" dirty="0" smtClean="0"/>
              <a:t>). </a:t>
            </a:r>
          </a:p>
          <a:p>
            <a:pPr algn="just"/>
            <a:r>
              <a:rPr lang="en-US" dirty="0" smtClean="0"/>
              <a:t>Objects of class </a:t>
            </a:r>
            <a:r>
              <a:rPr lang="en-US" dirty="0" err="1" smtClean="0"/>
              <a:t>fstream</a:t>
            </a:r>
            <a:r>
              <a:rPr lang="en-US" dirty="0" smtClean="0"/>
              <a:t> have both.</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21</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76632"/>
            <a:ext cx="9603275" cy="4389713"/>
          </a:xfrm>
        </p:spPr>
        <p:txBody>
          <a:bodyPr>
            <a:normAutofit/>
          </a:bodyPr>
          <a:lstStyle/>
          <a:p>
            <a:pPr lvl="1">
              <a:buNone/>
            </a:pPr>
            <a:r>
              <a:rPr lang="en-US" sz="2000" b="1" dirty="0" smtClean="0"/>
              <a:t>write</a:t>
            </a:r>
            <a:r>
              <a:rPr lang="en-US" sz="2000" dirty="0" smtClean="0"/>
              <a:t> ( </a:t>
            </a:r>
            <a:r>
              <a:rPr lang="en-US" sz="2000" i="1" dirty="0" err="1" smtClean="0">
                <a:solidFill>
                  <a:srgbClr val="C00000"/>
                </a:solidFill>
              </a:rPr>
              <a:t>memory_block</a:t>
            </a:r>
            <a:r>
              <a:rPr lang="en-US" sz="2000" i="1" dirty="0" smtClean="0">
                <a:solidFill>
                  <a:srgbClr val="C00000"/>
                </a:solidFill>
              </a:rPr>
              <a:t>, size </a:t>
            </a:r>
            <a:r>
              <a:rPr lang="en-US" sz="2000" dirty="0" smtClean="0"/>
              <a:t>);</a:t>
            </a:r>
          </a:p>
          <a:p>
            <a:pPr lvl="1">
              <a:spcBef>
                <a:spcPts val="0"/>
              </a:spcBef>
              <a:buNone/>
            </a:pPr>
            <a:r>
              <a:rPr lang="en-US" sz="2000" b="1" dirty="0" smtClean="0"/>
              <a:t>read</a:t>
            </a:r>
            <a:r>
              <a:rPr lang="en-US" sz="2000" dirty="0" smtClean="0"/>
              <a:t> ( </a:t>
            </a:r>
            <a:r>
              <a:rPr lang="en-US" sz="2000" i="1" dirty="0" err="1" smtClean="0">
                <a:solidFill>
                  <a:srgbClr val="C00000"/>
                </a:solidFill>
              </a:rPr>
              <a:t>memory_block</a:t>
            </a:r>
            <a:r>
              <a:rPr lang="en-US" sz="2000" i="1" dirty="0" smtClean="0">
                <a:solidFill>
                  <a:srgbClr val="C00000"/>
                </a:solidFill>
              </a:rPr>
              <a:t>, size </a:t>
            </a:r>
            <a:r>
              <a:rPr lang="en-US" sz="2000" dirty="0" smtClean="0"/>
              <a:t>);</a:t>
            </a:r>
          </a:p>
          <a:p>
            <a:pPr>
              <a:spcBef>
                <a:spcPts val="1800"/>
              </a:spcBef>
            </a:pPr>
            <a:r>
              <a:rPr lang="en-US" dirty="0" err="1" smtClean="0">
                <a:solidFill>
                  <a:srgbClr val="C00000"/>
                </a:solidFill>
              </a:rPr>
              <a:t>memory_block</a:t>
            </a:r>
            <a:r>
              <a:rPr lang="en-US" dirty="0" smtClean="0"/>
              <a:t> is of type char* (pointer to char), and represents the address of an array of bytes where the read data elements are stored or from where the data elements to be written are taken. </a:t>
            </a:r>
          </a:p>
          <a:p>
            <a:r>
              <a:rPr lang="en-US" i="1" dirty="0" smtClean="0">
                <a:solidFill>
                  <a:srgbClr val="C00000"/>
                </a:solidFill>
              </a:rPr>
              <a:t>size</a:t>
            </a:r>
            <a:r>
              <a:rPr lang="en-US" dirty="0" smtClean="0"/>
              <a:t> parameter is an integer value that specifies the number of characters to be read or written from/to the memory block.</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22</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780" y="117984"/>
            <a:ext cx="9603275" cy="551011"/>
          </a:xfrm>
        </p:spPr>
        <p:txBody>
          <a:bodyPr>
            <a:normAutofit/>
          </a:bodyPr>
          <a:lstStyle/>
          <a:p>
            <a:r>
              <a:rPr lang="en-IN" sz="2400" dirty="0" smtClean="0">
                <a:solidFill>
                  <a:srgbClr val="C00000"/>
                </a:solidFill>
              </a:rPr>
              <a:t>/* Reading a binary file*/</a:t>
            </a:r>
            <a:endParaRPr lang="en-US" sz="2400" dirty="0"/>
          </a:p>
        </p:txBody>
      </p:sp>
      <p:sp>
        <p:nvSpPr>
          <p:cNvPr id="3" name="Content Placeholder 2"/>
          <p:cNvSpPr>
            <a:spLocks noGrp="1"/>
          </p:cNvSpPr>
          <p:nvPr>
            <p:ph idx="1"/>
          </p:nvPr>
        </p:nvSpPr>
        <p:spPr>
          <a:xfrm>
            <a:off x="619442" y="1032385"/>
            <a:ext cx="6046829" cy="4601500"/>
          </a:xfrm>
          <a:ln>
            <a:noFill/>
          </a:ln>
        </p:spPr>
        <p:txBody>
          <a:bodyPr>
            <a:noAutofit/>
          </a:bodyPr>
          <a:lstStyle/>
          <a:p>
            <a:pPr>
              <a:buNone/>
            </a:pPr>
            <a:r>
              <a:rPr lang="en-US" sz="1800" i="1" dirty="0" smtClean="0"/>
              <a:t>#include &lt;</a:t>
            </a:r>
            <a:r>
              <a:rPr lang="en-US" sz="1800" i="1" dirty="0" err="1" smtClean="0"/>
              <a:t>iostream</a:t>
            </a:r>
            <a:r>
              <a:rPr lang="en-US" sz="1800" i="1" dirty="0" smtClean="0"/>
              <a:t>&gt;</a:t>
            </a:r>
            <a:r>
              <a:rPr lang="en-US" sz="1800" dirty="0" smtClean="0"/>
              <a:t> </a:t>
            </a:r>
          </a:p>
          <a:p>
            <a:pPr>
              <a:buNone/>
            </a:pPr>
            <a:r>
              <a:rPr lang="en-US" sz="1800" i="1" dirty="0" smtClean="0"/>
              <a:t>#include &lt;</a:t>
            </a:r>
            <a:r>
              <a:rPr lang="en-US" sz="1800" i="1" dirty="0" err="1" smtClean="0"/>
              <a:t>fstream</a:t>
            </a:r>
            <a:r>
              <a:rPr lang="en-US" sz="1800" i="1" dirty="0" smtClean="0"/>
              <a:t>&gt;</a:t>
            </a:r>
            <a:r>
              <a:rPr lang="en-US" sz="1800" dirty="0" smtClean="0"/>
              <a:t> </a:t>
            </a:r>
          </a:p>
          <a:p>
            <a:pPr>
              <a:buNone/>
            </a:pPr>
            <a:r>
              <a:rPr lang="en-US" sz="1800" i="1" dirty="0" smtClean="0"/>
              <a:t>using</a:t>
            </a:r>
            <a:r>
              <a:rPr lang="en-US" sz="1800" dirty="0" smtClean="0"/>
              <a:t> </a:t>
            </a:r>
            <a:r>
              <a:rPr lang="en-US" sz="1800" i="1" dirty="0" smtClean="0"/>
              <a:t>namespace</a:t>
            </a:r>
            <a:r>
              <a:rPr lang="en-US" sz="1800" dirty="0" smtClean="0"/>
              <a:t> std; </a:t>
            </a:r>
          </a:p>
          <a:p>
            <a:pPr>
              <a:buNone/>
            </a:pPr>
            <a:r>
              <a:rPr lang="en-US" sz="1800" i="1" dirty="0" smtClean="0"/>
              <a:t>void </a:t>
            </a:r>
            <a:r>
              <a:rPr lang="en-US" sz="1800" dirty="0" smtClean="0"/>
              <a:t>main () { </a:t>
            </a:r>
          </a:p>
          <a:p>
            <a:pPr>
              <a:buNone/>
            </a:pPr>
            <a:r>
              <a:rPr lang="en-US" sz="1800" dirty="0" smtClean="0"/>
              <a:t>	</a:t>
            </a:r>
            <a:r>
              <a:rPr lang="en-US" sz="1800" dirty="0" err="1" smtClean="0"/>
              <a:t>streampos</a:t>
            </a:r>
            <a:r>
              <a:rPr lang="en-US" sz="1800" dirty="0" smtClean="0"/>
              <a:t> size; </a:t>
            </a:r>
          </a:p>
          <a:p>
            <a:pPr>
              <a:buNone/>
            </a:pPr>
            <a:r>
              <a:rPr lang="en-US" sz="1800" i="1" dirty="0" smtClean="0"/>
              <a:t>	char</a:t>
            </a:r>
            <a:r>
              <a:rPr lang="en-US" sz="1800" dirty="0" smtClean="0"/>
              <a:t> * </a:t>
            </a:r>
            <a:r>
              <a:rPr lang="en-US" sz="1800" dirty="0" err="1" smtClean="0"/>
              <a:t>memblock</a:t>
            </a:r>
            <a:r>
              <a:rPr lang="en-US" sz="1800" dirty="0" smtClean="0"/>
              <a:t>; </a:t>
            </a:r>
          </a:p>
          <a:p>
            <a:pPr>
              <a:buNone/>
            </a:pPr>
            <a:r>
              <a:rPr lang="en-US" sz="1800" dirty="0" smtClean="0"/>
              <a:t>	</a:t>
            </a:r>
            <a:r>
              <a:rPr lang="en-US" sz="1800" dirty="0" err="1" smtClean="0"/>
              <a:t>ifstream</a:t>
            </a:r>
            <a:r>
              <a:rPr lang="en-US" sz="1800" dirty="0" smtClean="0"/>
              <a:t> file ("example.bin", </a:t>
            </a:r>
            <a:r>
              <a:rPr lang="en-US" sz="1800" dirty="0" err="1" smtClean="0"/>
              <a:t>ios</a:t>
            </a:r>
            <a:r>
              <a:rPr lang="en-US" sz="1800" dirty="0" smtClean="0"/>
              <a:t>::ate); </a:t>
            </a:r>
          </a:p>
          <a:p>
            <a:pPr>
              <a:buNone/>
            </a:pPr>
            <a:r>
              <a:rPr lang="en-US" sz="1800" i="1" dirty="0" smtClean="0"/>
              <a:t>	if</a:t>
            </a:r>
            <a:r>
              <a:rPr lang="en-US" sz="1800" dirty="0" smtClean="0"/>
              <a:t> (</a:t>
            </a:r>
            <a:r>
              <a:rPr lang="en-US" sz="1800" dirty="0" err="1" smtClean="0"/>
              <a:t>file.is_open</a:t>
            </a:r>
            <a:r>
              <a:rPr lang="en-US" sz="1800" dirty="0" smtClean="0"/>
              <a:t>()) { </a:t>
            </a:r>
          </a:p>
          <a:p>
            <a:pPr>
              <a:buNone/>
            </a:pPr>
            <a:r>
              <a:rPr lang="en-US" sz="1800" dirty="0" smtClean="0"/>
              <a:t>		size = </a:t>
            </a:r>
            <a:r>
              <a:rPr lang="en-US" sz="1800" dirty="0" err="1" smtClean="0"/>
              <a:t>file.tellg</a:t>
            </a:r>
            <a:r>
              <a:rPr lang="en-US" sz="1800" dirty="0" smtClean="0"/>
              <a:t>(); </a:t>
            </a:r>
          </a:p>
          <a:p>
            <a:pPr>
              <a:buNone/>
            </a:pPr>
            <a:r>
              <a:rPr lang="en-US" sz="1800" dirty="0" smtClean="0"/>
              <a:t>		</a:t>
            </a:r>
            <a:r>
              <a:rPr lang="en-US" sz="1800" dirty="0" err="1" smtClean="0"/>
              <a:t>memblock</a:t>
            </a:r>
            <a:r>
              <a:rPr lang="en-US" sz="1800" dirty="0" smtClean="0"/>
              <a:t> = </a:t>
            </a:r>
            <a:r>
              <a:rPr lang="en-US" sz="1800" i="1" dirty="0" smtClean="0"/>
              <a:t>new</a:t>
            </a:r>
            <a:r>
              <a:rPr lang="en-US" sz="1800" dirty="0" smtClean="0"/>
              <a:t> </a:t>
            </a:r>
            <a:r>
              <a:rPr lang="en-US" sz="1800" i="1" dirty="0" smtClean="0"/>
              <a:t>char</a:t>
            </a:r>
            <a:r>
              <a:rPr lang="en-US" sz="1800" dirty="0" smtClean="0"/>
              <a:t> [size]; </a:t>
            </a:r>
          </a:p>
        </p:txBody>
      </p:sp>
      <p:sp>
        <p:nvSpPr>
          <p:cNvPr id="4" name="Slide Number Placeholder 3"/>
          <p:cNvSpPr>
            <a:spLocks noGrp="1"/>
          </p:cNvSpPr>
          <p:nvPr>
            <p:ph type="sldNum" sz="quarter" idx="12"/>
          </p:nvPr>
        </p:nvSpPr>
        <p:spPr/>
        <p:txBody>
          <a:bodyPr/>
          <a:lstStyle/>
          <a:p>
            <a:fld id="{BBD0BF76-E763-4964-B6E3-972F78D927E1}" type="slidenum">
              <a:rPr lang="en-IN" smtClean="0"/>
              <a:pPr/>
              <a:t>23</a:t>
            </a:fld>
            <a:endParaRPr lang="en-IN"/>
          </a:p>
        </p:txBody>
      </p:sp>
      <p:sp>
        <p:nvSpPr>
          <p:cNvPr id="5" name="Content Placeholder 2"/>
          <p:cNvSpPr txBox="1">
            <a:spLocks/>
          </p:cNvSpPr>
          <p:nvPr/>
        </p:nvSpPr>
        <p:spPr>
          <a:xfrm>
            <a:off x="6710502" y="1297859"/>
            <a:ext cx="4645742" cy="3967316"/>
          </a:xfrm>
          <a:prstGeom prst="rect">
            <a:avLst/>
          </a:prstGeom>
          <a:ln>
            <a:noFill/>
          </a:ln>
        </p:spPr>
        <p:txBody>
          <a:bodyPr vert="horz" lIns="91440" tIns="45720" rIns="91440" bIns="45720" rtlCol="0" anchor="t">
            <a:normAutofit/>
          </a:bodyPr>
          <a:lstStyle/>
          <a:p>
            <a:pPr marR="0" lvl="0" algn="just" defTabSz="914400" rtl="0" eaLnBrk="1" fontAlgn="auto" latinLnBrk="0" hangingPunct="1">
              <a:lnSpc>
                <a:spcPct val="120000"/>
              </a:lnSpc>
              <a:spcBef>
                <a:spcPts val="1800"/>
              </a:spcBef>
              <a:spcAft>
                <a:spcPts val="0"/>
              </a:spcAft>
              <a:buClr>
                <a:schemeClr val="accent1"/>
              </a:buClr>
              <a:buSzPct val="100000"/>
              <a:buFont typeface="Arial" pitchFamily="34" charset="0"/>
              <a:buChar char="•"/>
              <a:tabLst/>
              <a:defRPr/>
            </a:pPr>
            <a:r>
              <a:rPr lang="en-US" dirty="0" smtClean="0">
                <a:solidFill>
                  <a:srgbClr val="000099"/>
                </a:solidFill>
              </a:rPr>
              <a:t>    File is open with the </a:t>
            </a:r>
            <a:r>
              <a:rPr lang="en-US" dirty="0" err="1" smtClean="0">
                <a:solidFill>
                  <a:srgbClr val="000099"/>
                </a:solidFill>
              </a:rPr>
              <a:t>ios</a:t>
            </a:r>
            <a:r>
              <a:rPr lang="en-US" dirty="0" smtClean="0">
                <a:solidFill>
                  <a:srgbClr val="000099"/>
                </a:solidFill>
              </a:rPr>
              <a:t>::ate flag, which means that the get pointer will be positioned at the end of the file. </a:t>
            </a:r>
          </a:p>
          <a:p>
            <a:pPr marR="0" lvl="0" indent="-228600" algn="just" defTabSz="914400" rtl="0" eaLnBrk="1" fontAlgn="auto" latinLnBrk="0" hangingPunct="1">
              <a:lnSpc>
                <a:spcPct val="120000"/>
              </a:lnSpc>
              <a:spcBef>
                <a:spcPts val="1800"/>
              </a:spcBef>
              <a:spcAft>
                <a:spcPts val="0"/>
              </a:spcAft>
              <a:buClr>
                <a:schemeClr val="accent1"/>
              </a:buClr>
              <a:buSzPct val="100000"/>
              <a:buFont typeface="Arial" pitchFamily="34" charset="0"/>
              <a:buChar char="•"/>
              <a:tabLst/>
              <a:defRPr/>
            </a:pPr>
            <a:r>
              <a:rPr lang="en-US" dirty="0" smtClean="0">
                <a:solidFill>
                  <a:srgbClr val="000099"/>
                </a:solidFill>
              </a:rPr>
              <a:t>Thus </a:t>
            </a:r>
            <a:r>
              <a:rPr lang="en-US" dirty="0" err="1" smtClean="0">
                <a:solidFill>
                  <a:srgbClr val="000099"/>
                </a:solidFill>
              </a:rPr>
              <a:t>tellg</a:t>
            </a:r>
            <a:r>
              <a:rPr lang="en-US" dirty="0" smtClean="0">
                <a:solidFill>
                  <a:srgbClr val="000099"/>
                </a:solidFill>
              </a:rPr>
              <a:t>() will directly </a:t>
            </a:r>
            <a:r>
              <a:rPr lang="en-US" dirty="0" err="1" smtClean="0">
                <a:solidFill>
                  <a:srgbClr val="000099"/>
                </a:solidFill>
              </a:rPr>
              <a:t>returnthe</a:t>
            </a:r>
            <a:r>
              <a:rPr lang="en-US" dirty="0" smtClean="0">
                <a:solidFill>
                  <a:srgbClr val="000099"/>
                </a:solidFill>
              </a:rPr>
              <a:t> size of the file.</a:t>
            </a:r>
          </a:p>
          <a:p>
            <a:pPr marR="0" lvl="0" indent="-228600" algn="just" defTabSz="914400" rtl="0" eaLnBrk="1" fontAlgn="auto" latinLnBrk="0" hangingPunct="1">
              <a:lnSpc>
                <a:spcPct val="120000"/>
              </a:lnSpc>
              <a:spcBef>
                <a:spcPts val="1800"/>
              </a:spcBef>
              <a:spcAft>
                <a:spcPts val="0"/>
              </a:spcAft>
              <a:buClr>
                <a:schemeClr val="accent1"/>
              </a:buClr>
              <a:buSzPct val="100000"/>
              <a:buFont typeface="Arial" pitchFamily="34" charset="0"/>
              <a:buChar char="•"/>
              <a:tabLst/>
              <a:defRPr/>
            </a:pPr>
            <a:r>
              <a:rPr lang="en-US" dirty="0" smtClean="0">
                <a:solidFill>
                  <a:srgbClr val="000099"/>
                </a:solidFill>
              </a:rPr>
              <a:t>Allocate a memory block large enough to hold the entire file:</a:t>
            </a:r>
            <a:br>
              <a:rPr lang="en-US" dirty="0" smtClean="0">
                <a:solidFill>
                  <a:srgbClr val="000099"/>
                </a:solidFill>
              </a:rPr>
            </a:br>
            <a:r>
              <a:rPr lang="en-US" dirty="0" smtClean="0">
                <a:solidFill>
                  <a:srgbClr val="000099"/>
                </a:solidFill>
              </a:rPr>
              <a:t/>
            </a:r>
            <a:br>
              <a:rPr lang="en-US" dirty="0" smtClean="0">
                <a:solidFill>
                  <a:srgbClr val="000099"/>
                </a:solidFill>
              </a:rPr>
            </a:br>
            <a:r>
              <a:rPr lang="en-US" dirty="0" smtClean="0">
                <a:solidFill>
                  <a:srgbClr val="000099"/>
                </a:solidFill>
              </a:rPr>
              <a:t>  	</a:t>
            </a:r>
            <a:r>
              <a:rPr lang="en-US" dirty="0" err="1" smtClean="0">
                <a:solidFill>
                  <a:srgbClr val="000099"/>
                </a:solidFill>
              </a:rPr>
              <a:t>memblock</a:t>
            </a:r>
            <a:r>
              <a:rPr lang="en-US" dirty="0" smtClean="0">
                <a:solidFill>
                  <a:srgbClr val="000099"/>
                </a:solidFill>
              </a:rPr>
              <a:t> = </a:t>
            </a:r>
            <a:r>
              <a:rPr lang="en-US" i="1" dirty="0" smtClean="0">
                <a:solidFill>
                  <a:srgbClr val="000099"/>
                </a:solidFill>
              </a:rPr>
              <a:t>new</a:t>
            </a:r>
            <a:r>
              <a:rPr lang="en-US" dirty="0" smtClean="0">
                <a:solidFill>
                  <a:srgbClr val="000099"/>
                </a:solidFill>
              </a:rPr>
              <a:t> </a:t>
            </a:r>
            <a:r>
              <a:rPr lang="en-US" i="1" dirty="0" smtClean="0">
                <a:solidFill>
                  <a:srgbClr val="000099"/>
                </a:solidFill>
              </a:rPr>
              <a:t>char</a:t>
            </a:r>
            <a:r>
              <a:rPr lang="en-US" dirty="0" smtClean="0">
                <a:solidFill>
                  <a:srgbClr val="000099"/>
                </a:solidFill>
              </a:rPr>
              <a:t>[size];</a:t>
            </a:r>
            <a:endParaRPr lang="en-US" dirty="0">
              <a:solidFill>
                <a:srgbClr val="000099"/>
              </a:solidFill>
            </a:endParaRPr>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pPr/>
              <a:t>24</a:t>
            </a:fld>
            <a:endParaRPr lang="en-IN"/>
          </a:p>
        </p:txBody>
      </p:sp>
      <p:sp>
        <p:nvSpPr>
          <p:cNvPr id="5" name="Content Placeholder 2"/>
          <p:cNvSpPr txBox="1">
            <a:spLocks/>
          </p:cNvSpPr>
          <p:nvPr/>
        </p:nvSpPr>
        <p:spPr>
          <a:xfrm>
            <a:off x="648928" y="840664"/>
            <a:ext cx="5589638" cy="4424518"/>
          </a:xfrm>
          <a:prstGeom prst="rect">
            <a:avLst/>
          </a:prstGeom>
          <a:ln>
            <a:noFill/>
          </a:ln>
        </p:spPr>
        <p:txBody>
          <a:bodyPr vert="horz" lIns="91440" tIns="45720" rIns="91440" bIns="45720" rtlCol="0" anchor="t">
            <a:no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lang="en-US" dirty="0" smtClean="0"/>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file.seekg</a:t>
            </a:r>
            <a:r>
              <a:rPr kumimoji="0" lang="en-US" b="0" i="0" u="none" strike="noStrike" kern="1200" cap="none" spc="0" normalizeH="0" baseline="0" noProof="0" dirty="0" smtClean="0">
                <a:ln>
                  <a:noFill/>
                </a:ln>
                <a:solidFill>
                  <a:schemeClr val="tx1"/>
                </a:solidFill>
                <a:effectLst/>
                <a:uLnTx/>
                <a:uFillTx/>
                <a:latin typeface="+mn-lt"/>
                <a:ea typeface="+mn-ea"/>
                <a:cs typeface="+mn-cs"/>
              </a:rPr>
              <a:t> (0,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ios</a:t>
            </a:r>
            <a:r>
              <a:rPr kumimoji="0" lang="en-US" b="0" i="0" u="none" strike="noStrike" kern="1200" cap="none" spc="0" normalizeH="0" baseline="0" noProof="0" dirty="0" smtClean="0">
                <a:ln>
                  <a:noFill/>
                </a:ln>
                <a:solidFill>
                  <a:schemeClr val="tx1"/>
                </a:solidFill>
                <a:effectLst/>
                <a:uLnTx/>
                <a:uFillTx/>
                <a:latin typeface="+mn-lt"/>
                <a:ea typeface="+mn-ea"/>
                <a:cs typeface="+mn-cs"/>
              </a:rPr>
              <a:t>::beg);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file.read</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memblock</a:t>
            </a:r>
            <a:r>
              <a:rPr kumimoji="0" lang="en-US" b="0" i="0" u="none" strike="noStrike" kern="1200" cap="none" spc="0" normalizeH="0" baseline="0" noProof="0" dirty="0" smtClean="0">
                <a:ln>
                  <a:noFill/>
                </a:ln>
                <a:solidFill>
                  <a:schemeClr val="tx1"/>
                </a:solidFill>
                <a:effectLst/>
                <a:uLnTx/>
                <a:uFillTx/>
                <a:latin typeface="+mn-lt"/>
                <a:ea typeface="+mn-ea"/>
                <a:cs typeface="+mn-cs"/>
              </a:rPr>
              <a:t>, size);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file.close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b="0" i="0" u="none" strike="noStrike" kern="1200" cap="none" spc="0" normalizeH="0" baseline="0" noProof="0" dirty="0" smtClean="0">
                <a:ln>
                  <a:noFill/>
                </a:ln>
                <a:solidFill>
                  <a:schemeClr val="tx1"/>
                </a:solidFill>
                <a:effectLst/>
                <a:uLnTx/>
                <a:uFillTx/>
                <a:latin typeface="+mn-lt"/>
                <a:ea typeface="+mn-ea"/>
                <a:cs typeface="+mn-cs"/>
              </a:rPr>
              <a:t> &lt;&lt; "the entire file content is in memory";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1" u="none" strike="noStrike" kern="1200" cap="none" spc="0" normalizeH="0" baseline="0" noProof="0" dirty="0" smtClean="0">
                <a:ln>
                  <a:noFill/>
                </a:ln>
                <a:solidFill>
                  <a:schemeClr val="tx1"/>
                </a:solidFill>
                <a:effectLst/>
                <a:uLnTx/>
                <a:uFillTx/>
                <a:latin typeface="+mn-lt"/>
                <a:ea typeface="+mn-ea"/>
                <a:cs typeface="+mn-cs"/>
              </a:rPr>
              <a:t>		delete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memblock</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1" u="none" strike="noStrike" kern="1200" cap="none" spc="0" normalizeH="0" baseline="0" noProof="0" dirty="0" smtClean="0">
                <a:ln>
                  <a:noFill/>
                </a:ln>
                <a:solidFill>
                  <a:schemeClr val="tx1"/>
                </a:solidFill>
                <a:effectLst/>
                <a:uLnTx/>
                <a:uFillTx/>
                <a:latin typeface="+mn-lt"/>
                <a:ea typeface="+mn-ea"/>
                <a:cs typeface="+mn-cs"/>
              </a:rPr>
              <a:t>	else</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cout</a:t>
            </a:r>
            <a:r>
              <a:rPr kumimoji="0" lang="en-US" b="0" i="0" u="none" strike="noStrike" kern="1200" cap="none" spc="0" normalizeH="0" baseline="0" noProof="0" dirty="0" smtClean="0">
                <a:ln>
                  <a:noFill/>
                </a:ln>
                <a:solidFill>
                  <a:schemeClr val="tx1"/>
                </a:solidFill>
                <a:effectLst/>
                <a:uLnTx/>
                <a:uFillTx/>
                <a:latin typeface="+mn-lt"/>
                <a:ea typeface="+mn-ea"/>
                <a:cs typeface="+mn-cs"/>
              </a:rPr>
              <a:t> &lt;&lt; "Unable to open file"; </a:t>
            </a:r>
          </a:p>
          <a:p>
            <a:pPr marL="228600" marR="0" lvl="0" indent="-228600" algn="l"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6857986" y="1297854"/>
            <a:ext cx="4793227" cy="3952572"/>
          </a:xfrm>
          <a:prstGeom prst="rect">
            <a:avLst/>
          </a:prstGeom>
          <a:ln>
            <a:noFill/>
          </a:ln>
        </p:spPr>
        <p:txBody>
          <a:bodyPr vert="horz" lIns="91440" tIns="45720" rIns="91440" bIns="45720" rtlCol="0" anchor="t">
            <a:normAutofit/>
          </a:bodyPr>
          <a:lstStyle/>
          <a:p>
            <a:pPr>
              <a:buFont typeface="Arial" pitchFamily="34" charset="0"/>
              <a:buChar char="•"/>
            </a:pPr>
            <a:r>
              <a:rPr lang="en-US" dirty="0" smtClean="0">
                <a:solidFill>
                  <a:srgbClr val="000099"/>
                </a:solidFill>
              </a:rPr>
              <a:t>    Set the </a:t>
            </a:r>
            <a:r>
              <a:rPr lang="en-US" i="1" dirty="0" smtClean="0">
                <a:solidFill>
                  <a:srgbClr val="000099"/>
                </a:solidFill>
              </a:rPr>
              <a:t>get position</a:t>
            </a:r>
            <a:r>
              <a:rPr lang="en-US" dirty="0" smtClean="0">
                <a:solidFill>
                  <a:srgbClr val="000099"/>
                </a:solidFill>
              </a:rPr>
              <a:t> at the beginning of the file </a:t>
            </a:r>
          </a:p>
          <a:p>
            <a:pPr>
              <a:buFont typeface="Arial" pitchFamily="34" charset="0"/>
              <a:buChar char="•"/>
            </a:pPr>
            <a:r>
              <a:rPr lang="en-US" dirty="0" smtClean="0">
                <a:solidFill>
                  <a:srgbClr val="000099"/>
                </a:solidFill>
              </a:rPr>
              <a:t>    Read the entire file, and finally close it:</a:t>
            </a:r>
            <a:br>
              <a:rPr lang="en-US" dirty="0" smtClean="0">
                <a:solidFill>
                  <a:srgbClr val="000099"/>
                </a:solidFill>
              </a:rPr>
            </a:br>
            <a:r>
              <a:rPr lang="en-US" dirty="0" smtClean="0">
                <a:solidFill>
                  <a:srgbClr val="000099"/>
                </a:solidFill>
              </a:rPr>
              <a:t/>
            </a:r>
            <a:br>
              <a:rPr lang="en-US" dirty="0" smtClean="0">
                <a:solidFill>
                  <a:srgbClr val="000099"/>
                </a:solidFill>
              </a:rPr>
            </a:br>
            <a:r>
              <a:rPr lang="en-US" dirty="0" smtClean="0">
                <a:solidFill>
                  <a:srgbClr val="000099"/>
                </a:solidFill>
              </a:rPr>
              <a:t>At this point we could operate with the data obtained from the file. </a:t>
            </a:r>
          </a:p>
          <a:p>
            <a:pPr>
              <a:buFont typeface="Arial" pitchFamily="34" charset="0"/>
              <a:buChar char="•"/>
            </a:pPr>
            <a:endParaRPr lang="en-US" dirty="0" smtClean="0">
              <a:solidFill>
                <a:srgbClr val="000099"/>
              </a:solidFill>
            </a:endParaRPr>
          </a:p>
          <a:p>
            <a:endParaRPr kumimoji="0" lang="en-US" b="0" i="0" u="none" strike="noStrike" kern="1200" cap="none" spc="0" normalizeH="0" baseline="0" noProof="0" dirty="0">
              <a:ln>
                <a:noFill/>
              </a:ln>
              <a:solidFill>
                <a:srgbClr val="000099"/>
              </a:solidFill>
              <a:effectLst/>
              <a:uLnTx/>
              <a:uFillTx/>
              <a:latin typeface="+mn-lt"/>
              <a:ea typeface="+mn-ea"/>
              <a:cs typeface="+mn-cs"/>
            </a:endParaRPr>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032" y="186408"/>
            <a:ext cx="9603275" cy="462521"/>
          </a:xfrm>
        </p:spPr>
        <p:txBody>
          <a:bodyPr>
            <a:normAutofit/>
          </a:bodyPr>
          <a:lstStyle/>
          <a:p>
            <a:r>
              <a:rPr lang="en-IN" sz="2400" dirty="0" smtClean="0">
                <a:solidFill>
                  <a:srgbClr val="C00000"/>
                </a:solidFill>
              </a:rPr>
              <a:t>/* Obtaining file size*/</a:t>
            </a:r>
            <a:endParaRPr lang="en-US" sz="2400" dirty="0">
              <a:solidFill>
                <a:srgbClr val="C00000"/>
              </a:solidFill>
            </a:endParaRPr>
          </a:p>
        </p:txBody>
      </p:sp>
      <p:sp>
        <p:nvSpPr>
          <p:cNvPr id="3" name="Content Placeholder 2"/>
          <p:cNvSpPr>
            <a:spLocks noGrp="1"/>
          </p:cNvSpPr>
          <p:nvPr>
            <p:ph idx="1"/>
          </p:nvPr>
        </p:nvSpPr>
        <p:spPr>
          <a:xfrm>
            <a:off x="1130270" y="1061884"/>
            <a:ext cx="9603275" cy="4763729"/>
          </a:xfrm>
        </p:spPr>
        <p:txBody>
          <a:bodyPr>
            <a:normAutofit fontScale="85000" lnSpcReduction="20000"/>
          </a:bodyPr>
          <a:lstStyle/>
          <a:p>
            <a:pPr>
              <a:buNone/>
            </a:pPr>
            <a:r>
              <a:rPr lang="en-US" dirty="0" smtClean="0"/>
              <a:t>#include &lt;</a:t>
            </a:r>
            <a:r>
              <a:rPr lang="en-US" dirty="0" err="1" smtClean="0"/>
              <a:t>iostream</a:t>
            </a:r>
            <a:r>
              <a:rPr lang="en-US" dirty="0" smtClean="0"/>
              <a:t>&gt;</a:t>
            </a:r>
          </a:p>
          <a:p>
            <a:pPr>
              <a:buNone/>
            </a:pPr>
            <a:r>
              <a:rPr lang="en-US" dirty="0" smtClean="0"/>
              <a:t>#include &lt;</a:t>
            </a:r>
            <a:r>
              <a:rPr lang="en-US" dirty="0" err="1" smtClean="0"/>
              <a:t>fstream</a:t>
            </a:r>
            <a:r>
              <a:rPr lang="en-US" dirty="0" smtClean="0"/>
              <a:t>&gt;</a:t>
            </a:r>
          </a:p>
          <a:p>
            <a:pPr>
              <a:buNone/>
            </a:pPr>
            <a:r>
              <a:rPr lang="en-US" dirty="0" smtClean="0"/>
              <a:t>using namespace std;</a:t>
            </a:r>
          </a:p>
          <a:p>
            <a:pPr>
              <a:buNone/>
            </a:pPr>
            <a:r>
              <a:rPr lang="en-US" dirty="0" smtClean="0"/>
              <a:t>void main () {</a:t>
            </a:r>
          </a:p>
          <a:p>
            <a:pPr>
              <a:buNone/>
            </a:pPr>
            <a:r>
              <a:rPr lang="en-US" dirty="0" smtClean="0"/>
              <a:t>	</a:t>
            </a:r>
            <a:r>
              <a:rPr lang="en-US" dirty="0" err="1" smtClean="0"/>
              <a:t>streampos</a:t>
            </a:r>
            <a:r>
              <a:rPr lang="en-US" dirty="0" smtClean="0"/>
              <a:t> begin, end;  </a:t>
            </a:r>
          </a:p>
          <a:p>
            <a:pPr>
              <a:buNone/>
            </a:pPr>
            <a:r>
              <a:rPr lang="en-US" dirty="0" smtClean="0"/>
              <a:t>	</a:t>
            </a:r>
            <a:r>
              <a:rPr lang="en-US" dirty="0" err="1" smtClean="0"/>
              <a:t>ifstream</a:t>
            </a:r>
            <a:r>
              <a:rPr lang="en-US" dirty="0" smtClean="0"/>
              <a:t> </a:t>
            </a:r>
            <a:r>
              <a:rPr lang="en-US" dirty="0" err="1" smtClean="0"/>
              <a:t>myfile</a:t>
            </a:r>
            <a:r>
              <a:rPr lang="en-US" dirty="0" smtClean="0"/>
              <a:t> ("example.bin", </a:t>
            </a:r>
            <a:r>
              <a:rPr lang="en-US" dirty="0" err="1" smtClean="0"/>
              <a:t>ios</a:t>
            </a:r>
            <a:r>
              <a:rPr lang="en-US" dirty="0" smtClean="0"/>
              <a:t>::binary);  </a:t>
            </a:r>
          </a:p>
          <a:p>
            <a:pPr>
              <a:buNone/>
            </a:pPr>
            <a:r>
              <a:rPr lang="en-US" dirty="0" smtClean="0"/>
              <a:t>	begin = </a:t>
            </a:r>
            <a:r>
              <a:rPr lang="en-US" dirty="0" err="1" smtClean="0"/>
              <a:t>myfile.tellg</a:t>
            </a:r>
            <a:r>
              <a:rPr lang="en-US" dirty="0" smtClean="0"/>
              <a:t>();  </a:t>
            </a:r>
          </a:p>
          <a:p>
            <a:pPr>
              <a:buNone/>
            </a:pPr>
            <a:r>
              <a:rPr lang="en-US" dirty="0" smtClean="0"/>
              <a:t>	</a:t>
            </a:r>
            <a:r>
              <a:rPr lang="en-US" dirty="0" err="1" smtClean="0"/>
              <a:t>myfile.seekg</a:t>
            </a:r>
            <a:r>
              <a:rPr lang="en-US" dirty="0" smtClean="0"/>
              <a:t> (0, </a:t>
            </a:r>
            <a:r>
              <a:rPr lang="en-US" dirty="0" err="1" smtClean="0"/>
              <a:t>ios</a:t>
            </a:r>
            <a:r>
              <a:rPr lang="en-US" dirty="0" smtClean="0"/>
              <a:t>::end);  </a:t>
            </a:r>
          </a:p>
          <a:p>
            <a:pPr>
              <a:buNone/>
            </a:pPr>
            <a:r>
              <a:rPr lang="en-US" dirty="0" smtClean="0"/>
              <a:t>	end = </a:t>
            </a:r>
            <a:r>
              <a:rPr lang="en-US" dirty="0" err="1" smtClean="0"/>
              <a:t>myfile.tellg</a:t>
            </a:r>
            <a:r>
              <a:rPr lang="en-US" dirty="0" smtClean="0"/>
              <a:t>();  </a:t>
            </a:r>
          </a:p>
          <a:p>
            <a:pPr>
              <a:buNone/>
            </a:pPr>
            <a:r>
              <a:rPr lang="en-US" dirty="0" smtClean="0"/>
              <a:t>	</a:t>
            </a:r>
            <a:r>
              <a:rPr lang="en-US" dirty="0" err="1" smtClean="0"/>
              <a:t>myfile.close</a:t>
            </a:r>
            <a:r>
              <a:rPr lang="en-US" dirty="0" smtClean="0"/>
              <a:t>();  </a:t>
            </a:r>
          </a:p>
          <a:p>
            <a:pPr>
              <a:buNone/>
            </a:pPr>
            <a:r>
              <a:rPr lang="en-US" dirty="0" smtClean="0"/>
              <a:t>	</a:t>
            </a:r>
            <a:r>
              <a:rPr lang="en-US" dirty="0" err="1" smtClean="0"/>
              <a:t>cout</a:t>
            </a:r>
            <a:r>
              <a:rPr lang="en-US" dirty="0" smtClean="0"/>
              <a:t> &lt;&lt; "size is: " &lt;&lt; (end-begin) &lt;&lt; " bytes.\n";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25</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26</a:t>
            </a:fld>
            <a:endParaRPr lang="en-IN"/>
          </a:p>
        </p:txBody>
      </p:sp>
      <p:pic>
        <p:nvPicPr>
          <p:cNvPr id="1026" name="Picture 2"/>
          <p:cNvPicPr>
            <a:picLocks noChangeAspect="1" noChangeArrowheads="1"/>
          </p:cNvPicPr>
          <p:nvPr/>
        </p:nvPicPr>
        <p:blipFill>
          <a:blip r:embed="rId2"/>
          <a:srcRect/>
          <a:stretch>
            <a:fillRect/>
          </a:stretch>
        </p:blipFill>
        <p:spPr bwMode="auto">
          <a:xfrm>
            <a:off x="1655804" y="0"/>
            <a:ext cx="6932142" cy="68580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070567" y="1812197"/>
            <a:ext cx="4121433" cy="289572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27</a:t>
            </a:fld>
            <a:endParaRPr lang="en-IN"/>
          </a:p>
        </p:txBody>
      </p:sp>
      <p:pic>
        <p:nvPicPr>
          <p:cNvPr id="2050" name="Picture 2"/>
          <p:cNvPicPr>
            <a:picLocks noChangeAspect="1" noChangeArrowheads="1"/>
          </p:cNvPicPr>
          <p:nvPr/>
        </p:nvPicPr>
        <p:blipFill>
          <a:blip r:embed="rId2"/>
          <a:srcRect/>
          <a:stretch>
            <a:fillRect/>
          </a:stretch>
        </p:blipFill>
        <p:spPr bwMode="auto">
          <a:xfrm>
            <a:off x="1371600" y="327010"/>
            <a:ext cx="6730106" cy="613557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081745" y="1302093"/>
            <a:ext cx="2261758" cy="282719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Slide Number Placeholder 3"/>
          <p:cNvSpPr>
            <a:spLocks noGrp="1"/>
          </p:cNvSpPr>
          <p:nvPr>
            <p:ph type="sldNum" sz="quarter" idx="12"/>
          </p:nvPr>
        </p:nvSpPr>
        <p:spPr/>
        <p:txBody>
          <a:bodyPr/>
          <a:lstStyle/>
          <a:p>
            <a:fld id="{BBD0BF76-E763-4964-B6E3-972F78D927E1}" type="slidenum">
              <a:rPr lang="en-IN" smtClean="0"/>
              <a:pPr/>
              <a:t>28</a:t>
            </a:fld>
            <a:endParaRPr lang="en-IN"/>
          </a:p>
        </p:txBody>
      </p:sp>
      <p:sp>
        <p:nvSpPr>
          <p:cNvPr id="5" name="Content Placeholder 2">
            <a:extLst>
              <a:ext uri="{FF2B5EF4-FFF2-40B4-BE49-F238E27FC236}">
                <a16:creationId xmlns="" xmlns:a16="http://schemas.microsoft.com/office/drawing/2014/main" id="{147D942E-328E-4C6C-A06A-F13598F74295}"/>
              </a:ext>
            </a:extLst>
          </p:cNvPr>
          <p:cNvSpPr>
            <a:spLocks noGrp="1"/>
          </p:cNvSpPr>
          <p:nvPr>
            <p:ph idx="1"/>
          </p:nvPr>
        </p:nvSpPr>
        <p:spPr>
          <a:xfrm>
            <a:off x="1014391" y="1914123"/>
            <a:ext cx="9602788" cy="3294063"/>
          </a:xfrm>
        </p:spPr>
        <p:txBody>
          <a:bodyPr/>
          <a:lstStyle/>
          <a:p>
            <a:pPr>
              <a:buFont typeface="Wingdings" panose="05000000000000000000" pitchFamily="2" charset="2"/>
              <a:buChar char="§"/>
            </a:pPr>
            <a:r>
              <a:rPr lang="en-IN" dirty="0"/>
              <a:t>Herbert </a:t>
            </a:r>
            <a:r>
              <a:rPr lang="en-IN" dirty="0" err="1"/>
              <a:t>Schildt</a:t>
            </a:r>
            <a:r>
              <a:rPr lang="en-IN" dirty="0"/>
              <a:t>, “C++: The complete reference”, Mc Graw Hill Osborne media, 4</a:t>
            </a:r>
            <a:r>
              <a:rPr lang="en-IN" baseline="30000" dirty="0"/>
              <a:t>th</a:t>
            </a:r>
            <a:r>
              <a:rPr lang="en-IN" dirty="0"/>
              <a:t> edition, 2017</a:t>
            </a:r>
          </a:p>
          <a:p>
            <a:pPr>
              <a:buFont typeface="Wingdings" panose="05000000000000000000" pitchFamily="2" charset="2"/>
              <a:buChar char="§"/>
            </a:pPr>
            <a:r>
              <a:rPr lang="en-IN" dirty="0"/>
              <a:t>Robert </a:t>
            </a:r>
            <a:r>
              <a:rPr lang="en-IN" dirty="0" err="1"/>
              <a:t>Lafore</a:t>
            </a:r>
            <a:r>
              <a:rPr lang="en-IN" dirty="0"/>
              <a:t>, “Object oriented programming in C++”, SAMS, 4</a:t>
            </a:r>
            <a:r>
              <a:rPr lang="en-IN" baseline="30000" dirty="0"/>
              <a:t>th</a:t>
            </a:r>
            <a:r>
              <a:rPr lang="en-IN" dirty="0"/>
              <a:t> edition, </a:t>
            </a:r>
            <a:r>
              <a:rPr lang="en-IN" dirty="0" smtClean="0"/>
              <a:t>2002</a:t>
            </a:r>
          </a:p>
          <a:p>
            <a:pPr fontAlgn="base"/>
            <a:r>
              <a:rPr lang="en-IN" dirty="0" smtClean="0"/>
              <a:t>https://www.geeksforgeeks.org/file-handling-c-classes/ </a:t>
            </a:r>
          </a:p>
          <a:p>
            <a:pPr fontAlgn="base"/>
            <a:r>
              <a:rPr lang="en-IN" dirty="0" smtClean="0"/>
              <a:t>https://www.cplusplus.com/doc/tutorial/files/ </a:t>
            </a:r>
          </a:p>
          <a:p>
            <a:pPr fontAlgn="base"/>
            <a:r>
              <a:rPr lang="en-IN" dirty="0" smtClean="0"/>
              <a:t>https://www.javatpoint.com/cpp-files-and-streams</a:t>
            </a:r>
            <a:endParaRPr lang="en-IN" dirty="0"/>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265109"/>
            <a:ext cx="9603275" cy="3937991"/>
          </a:xfrm>
        </p:spPr>
        <p:txBody>
          <a:bodyPr/>
          <a:lstStyle/>
          <a:p>
            <a:pPr marL="0" indent="0" algn="just">
              <a:buNone/>
            </a:pPr>
            <a:r>
              <a:rPr lang="en-IN" dirty="0" smtClean="0"/>
              <a:t>In C++, files are mainly dealt by using three classes available in </a:t>
            </a:r>
            <a:r>
              <a:rPr lang="en-IN" b="1" dirty="0" err="1" smtClean="0"/>
              <a:t>fstream</a:t>
            </a:r>
            <a:r>
              <a:rPr lang="en-IN" dirty="0" smtClean="0"/>
              <a:t> header file.</a:t>
            </a:r>
            <a:endParaRPr lang="en-US" dirty="0"/>
          </a:p>
          <a:p>
            <a:r>
              <a:rPr lang="en-IN" b="1" dirty="0" err="1" smtClean="0"/>
              <a:t>ofstream</a:t>
            </a:r>
            <a:r>
              <a:rPr lang="en-IN" b="1" dirty="0" smtClean="0"/>
              <a:t>:</a:t>
            </a:r>
            <a:r>
              <a:rPr lang="en-IN" dirty="0" smtClean="0"/>
              <a:t> stream class to write on files</a:t>
            </a:r>
          </a:p>
          <a:p>
            <a:r>
              <a:rPr lang="en-IN" b="1" dirty="0" err="1" smtClean="0"/>
              <a:t>ifstream</a:t>
            </a:r>
            <a:r>
              <a:rPr lang="en-IN" b="1" dirty="0" smtClean="0"/>
              <a:t>:</a:t>
            </a:r>
            <a:r>
              <a:rPr lang="en-IN" dirty="0" smtClean="0"/>
              <a:t> stream class to read from files</a:t>
            </a:r>
          </a:p>
          <a:p>
            <a:r>
              <a:rPr lang="en-IN" b="1" dirty="0" err="1" smtClean="0"/>
              <a:t>fstream</a:t>
            </a:r>
            <a:r>
              <a:rPr lang="en-IN" b="1" dirty="0" smtClean="0"/>
              <a:t>:</a:t>
            </a:r>
            <a:r>
              <a:rPr lang="en-IN" dirty="0" smtClean="0"/>
              <a:t> stream class to both read and write from/to files.</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3</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pPr/>
              <a:t>4</a:t>
            </a:fld>
            <a:endParaRPr lang="en-IN"/>
          </a:p>
        </p:txBody>
      </p:sp>
      <p:sp>
        <p:nvSpPr>
          <p:cNvPr id="5" name="Content Placeholder 4"/>
          <p:cNvSpPr>
            <a:spLocks noGrp="1"/>
          </p:cNvSpPr>
          <p:nvPr>
            <p:ph idx="1"/>
          </p:nvPr>
        </p:nvSpPr>
        <p:spPr>
          <a:xfrm>
            <a:off x="1130270" y="1451309"/>
            <a:ext cx="9603275" cy="3294576"/>
          </a:xfrm>
        </p:spPr>
        <p:txBody>
          <a:bodyPr/>
          <a:lstStyle/>
          <a:p>
            <a:pPr>
              <a:buNone/>
            </a:pPr>
            <a:r>
              <a:rPr lang="en-IN" dirty="0" smtClean="0"/>
              <a:t>Operations in File Handling:</a:t>
            </a:r>
          </a:p>
          <a:p>
            <a:pPr>
              <a:buNone/>
            </a:pPr>
            <a:endParaRPr lang="en-IN" dirty="0" smtClean="0"/>
          </a:p>
          <a:p>
            <a:pPr lvl="1"/>
            <a:r>
              <a:rPr lang="en-IN" sz="2000" dirty="0" smtClean="0"/>
              <a:t>Opening a file: </a:t>
            </a:r>
            <a:r>
              <a:rPr lang="en-IN" sz="2000" b="1" dirty="0" smtClean="0"/>
              <a:t>open()</a:t>
            </a:r>
          </a:p>
          <a:p>
            <a:pPr lvl="1"/>
            <a:r>
              <a:rPr lang="en-IN" sz="2000" dirty="0" smtClean="0"/>
              <a:t>Reading data: </a:t>
            </a:r>
            <a:r>
              <a:rPr lang="en-IN" sz="2000" b="1" dirty="0" smtClean="0"/>
              <a:t>read()</a:t>
            </a:r>
          </a:p>
          <a:p>
            <a:pPr lvl="1"/>
            <a:r>
              <a:rPr lang="en-IN" sz="2000" dirty="0" smtClean="0"/>
              <a:t>Writing new data: </a:t>
            </a:r>
            <a:r>
              <a:rPr lang="en-IN" sz="2000" b="1" dirty="0" smtClean="0"/>
              <a:t>write()</a:t>
            </a:r>
          </a:p>
          <a:p>
            <a:pPr lvl="1"/>
            <a:r>
              <a:rPr lang="en-IN" sz="2000" dirty="0" smtClean="0"/>
              <a:t>Closing a file: </a:t>
            </a:r>
            <a:r>
              <a:rPr lang="en-IN" sz="2000" b="1" dirty="0" smtClean="0"/>
              <a:t>close()</a:t>
            </a:r>
          </a:p>
          <a:p>
            <a:endParaRPr lang="en-IN" dirty="0"/>
          </a:p>
        </p:txBody>
      </p:sp>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C00000"/>
                </a:solidFill>
              </a:rPr>
              <a:t>Default Mode</a:t>
            </a:r>
            <a:endParaRPr lang="en-US" sz="2800" dirty="0">
              <a:solidFill>
                <a:srgbClr val="C00000"/>
              </a:solidFill>
            </a:endParaRPr>
          </a:p>
        </p:txBody>
      </p:sp>
      <p:sp>
        <p:nvSpPr>
          <p:cNvPr id="3" name="Content Placeholder 2"/>
          <p:cNvSpPr>
            <a:spLocks noGrp="1"/>
          </p:cNvSpPr>
          <p:nvPr>
            <p:ph idx="1"/>
          </p:nvPr>
        </p:nvSpPr>
        <p:spPr>
          <a:xfrm>
            <a:off x="1130270" y="1797684"/>
            <a:ext cx="9603275" cy="3868825"/>
          </a:xfrm>
        </p:spPr>
        <p:txBody>
          <a:bodyPr>
            <a:normAutofit/>
          </a:bodyPr>
          <a:lstStyle/>
          <a:p>
            <a:pPr marL="252000" algn="just"/>
            <a:r>
              <a:rPr lang="en-IN" dirty="0" smtClean="0"/>
              <a:t>Each of the open member functions of classes </a:t>
            </a:r>
            <a:r>
              <a:rPr lang="en-IN" dirty="0" err="1" smtClean="0"/>
              <a:t>ofstream</a:t>
            </a:r>
            <a:r>
              <a:rPr lang="en-IN" dirty="0" smtClean="0"/>
              <a:t>, </a:t>
            </a:r>
            <a:r>
              <a:rPr lang="en-IN" dirty="0" err="1" smtClean="0"/>
              <a:t>ifstream</a:t>
            </a:r>
            <a:r>
              <a:rPr lang="en-IN" dirty="0" smtClean="0"/>
              <a:t> and </a:t>
            </a:r>
            <a:r>
              <a:rPr lang="en-IN" dirty="0" err="1" smtClean="0"/>
              <a:t>fstream</a:t>
            </a:r>
            <a:r>
              <a:rPr lang="en-IN" dirty="0" smtClean="0"/>
              <a:t> has a default mode that is used if the file is opened without a second argument.</a:t>
            </a:r>
          </a:p>
          <a:p>
            <a:pPr marL="252000"/>
            <a:endParaRPr lang="en-IN" dirty="0" smtClean="0"/>
          </a:p>
          <a:p>
            <a:pPr marL="252000"/>
            <a:endParaRPr lang="en-IN" dirty="0" smtClean="0"/>
          </a:p>
          <a:p>
            <a:pPr marL="252000"/>
            <a:endParaRPr lang="en-IN" dirty="0" smtClean="0"/>
          </a:p>
          <a:p>
            <a:pPr marL="252000" algn="just"/>
            <a:r>
              <a:rPr lang="en-IN" dirty="0" smtClean="0"/>
              <a:t>All these flags can be combined using the bitwise operator OR (|).</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5</a:t>
            </a:fld>
            <a:endParaRPr lang="en-IN"/>
          </a:p>
        </p:txBody>
      </p:sp>
      <p:graphicFrame>
        <p:nvGraphicFramePr>
          <p:cNvPr id="5" name="Table 4"/>
          <p:cNvGraphicFramePr>
            <a:graphicFrameLocks noGrp="1"/>
          </p:cNvGraphicFramePr>
          <p:nvPr/>
        </p:nvGraphicFramePr>
        <p:xfrm>
          <a:off x="3794147" y="3124363"/>
          <a:ext cx="4057269" cy="1174053"/>
        </p:xfrm>
        <a:graphic>
          <a:graphicData uri="http://schemas.openxmlformats.org/drawingml/2006/table">
            <a:tbl>
              <a:tblPr/>
              <a:tblGrid>
                <a:gridCol w="1327208"/>
                <a:gridCol w="2730061"/>
              </a:tblGrid>
              <a:tr h="0">
                <a:tc>
                  <a:txBody>
                    <a:bodyPr/>
                    <a:lstStyle/>
                    <a:p>
                      <a:pPr>
                        <a:lnSpc>
                          <a:spcPct val="107000"/>
                        </a:lnSpc>
                        <a:spcAft>
                          <a:spcPts val="0"/>
                        </a:spcAft>
                      </a:pPr>
                      <a:r>
                        <a:rPr lang="en-IN" sz="2400" dirty="0" err="1">
                          <a:latin typeface="Calibri"/>
                          <a:ea typeface="Calibri"/>
                          <a:cs typeface="Kalinga"/>
                        </a:rPr>
                        <a:t>ifstream</a:t>
                      </a:r>
                      <a:endParaRPr lang="en-IN" sz="24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400">
                          <a:latin typeface="Calibri"/>
                          <a:ea typeface="Calibri"/>
                          <a:cs typeface="Kalinga"/>
                        </a:rPr>
                        <a:t>ios::in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2400">
                          <a:latin typeface="Calibri"/>
                          <a:ea typeface="Calibri"/>
                          <a:cs typeface="Kalinga"/>
                        </a:rPr>
                        <a:t>ofstream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400">
                          <a:latin typeface="Calibri"/>
                          <a:ea typeface="Calibri"/>
                          <a:cs typeface="Kalinga"/>
                        </a:rPr>
                        <a:t>ios::out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2400">
                          <a:latin typeface="Calibri"/>
                          <a:ea typeface="Calibri"/>
                          <a:cs typeface="Kalinga"/>
                        </a:rPr>
                        <a:t>fstream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2400" dirty="0" err="1">
                          <a:latin typeface="Calibri"/>
                          <a:ea typeface="Calibri"/>
                          <a:cs typeface="Kalinga"/>
                        </a:rPr>
                        <a:t>ios</a:t>
                      </a:r>
                      <a:r>
                        <a:rPr lang="en-IN" sz="2400" dirty="0">
                          <a:latin typeface="Calibri"/>
                          <a:ea typeface="Calibri"/>
                          <a:cs typeface="Kalinga"/>
                        </a:rPr>
                        <a:t>::in | </a:t>
                      </a:r>
                      <a:r>
                        <a:rPr lang="en-IN" sz="2400" dirty="0" err="1">
                          <a:latin typeface="Calibri"/>
                          <a:ea typeface="Calibri"/>
                          <a:cs typeface="Kalinga"/>
                        </a:rPr>
                        <a:t>ios</a:t>
                      </a:r>
                      <a:r>
                        <a:rPr lang="en-IN" sz="2400" dirty="0">
                          <a:latin typeface="Calibri"/>
                          <a:ea typeface="Calibri"/>
                          <a:cs typeface="Kalinga"/>
                        </a:rPr>
                        <a:t>::out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995" y="94315"/>
            <a:ext cx="9603275" cy="570676"/>
          </a:xfrm>
        </p:spPr>
        <p:txBody>
          <a:bodyPr>
            <a:normAutofit fontScale="90000"/>
          </a:bodyPr>
          <a:lstStyle/>
          <a:p>
            <a:r>
              <a:rPr lang="en-IN" dirty="0" smtClean="0">
                <a:solidFill>
                  <a:srgbClr val="C00000"/>
                </a:solidFill>
              </a:rPr>
              <a:t>Open a file</a:t>
            </a:r>
            <a:br>
              <a:rPr lang="en-IN" dirty="0" smtClean="0">
                <a:solidFill>
                  <a:srgbClr val="C00000"/>
                </a:solidFill>
              </a:rPr>
            </a:br>
            <a:r>
              <a:rPr lang="en-IN" dirty="0" smtClean="0">
                <a:solidFill>
                  <a:srgbClr val="C00000"/>
                </a:solidFill>
              </a:rPr>
              <a:t/>
            </a:r>
            <a:br>
              <a:rPr lang="en-IN" dirty="0" smtClean="0">
                <a:solidFill>
                  <a:srgbClr val="C00000"/>
                </a:solidFill>
              </a:rPr>
            </a:br>
            <a:endParaRPr lang="en-US" dirty="0">
              <a:solidFill>
                <a:srgbClr val="C00000"/>
              </a:solidFill>
            </a:endParaRPr>
          </a:p>
        </p:txBody>
      </p:sp>
      <p:sp>
        <p:nvSpPr>
          <p:cNvPr id="4" name="Slide Number Placeholder 3"/>
          <p:cNvSpPr>
            <a:spLocks noGrp="1"/>
          </p:cNvSpPr>
          <p:nvPr>
            <p:ph type="sldNum" sz="quarter" idx="12"/>
          </p:nvPr>
        </p:nvSpPr>
        <p:spPr/>
        <p:txBody>
          <a:bodyPr/>
          <a:lstStyle/>
          <a:p>
            <a:fld id="{BBD0BF76-E763-4964-B6E3-972F78D927E1}" type="slidenum">
              <a:rPr lang="en-IN" smtClean="0"/>
              <a:pPr/>
              <a:t>6</a:t>
            </a:fld>
            <a:endParaRPr lang="en-IN"/>
          </a:p>
        </p:txBody>
      </p:sp>
      <p:sp>
        <p:nvSpPr>
          <p:cNvPr id="5" name="Content Placeholder 4"/>
          <p:cNvSpPr>
            <a:spLocks noGrp="1"/>
          </p:cNvSpPr>
          <p:nvPr>
            <p:ph idx="1"/>
          </p:nvPr>
        </p:nvSpPr>
        <p:spPr>
          <a:xfrm>
            <a:off x="1033285" y="813979"/>
            <a:ext cx="9603275" cy="2427976"/>
          </a:xfrm>
        </p:spPr>
        <p:txBody>
          <a:bodyPr>
            <a:normAutofit/>
          </a:bodyPr>
          <a:lstStyle/>
          <a:p>
            <a:pPr algn="just"/>
            <a:r>
              <a:rPr lang="en-IN" dirty="0" smtClean="0"/>
              <a:t>In order to open a file with a stream object we use its member function open:</a:t>
            </a:r>
          </a:p>
          <a:p>
            <a:pPr algn="ctr">
              <a:spcBef>
                <a:spcPts val="0"/>
              </a:spcBef>
              <a:buNone/>
            </a:pPr>
            <a:r>
              <a:rPr lang="en-IN" b="1" dirty="0" smtClean="0"/>
              <a:t>open (filename, mode);</a:t>
            </a:r>
          </a:p>
          <a:p>
            <a:pPr algn="just"/>
            <a:r>
              <a:rPr lang="en-IN" dirty="0" smtClean="0"/>
              <a:t>Where filename is a string representing the name of the file to be opened, and mode is an optional parameter with a combination of the following flags:</a:t>
            </a:r>
            <a:endParaRPr lang="en-IN" dirty="0"/>
          </a:p>
        </p:txBody>
      </p:sp>
      <p:graphicFrame>
        <p:nvGraphicFramePr>
          <p:cNvPr id="6" name="Table 5"/>
          <p:cNvGraphicFramePr>
            <a:graphicFrameLocks noGrp="1"/>
          </p:cNvGraphicFramePr>
          <p:nvPr/>
        </p:nvGraphicFramePr>
        <p:xfrm>
          <a:off x="2161306" y="3076756"/>
          <a:ext cx="8310272" cy="2641473"/>
        </p:xfrm>
        <a:graphic>
          <a:graphicData uri="http://schemas.openxmlformats.org/drawingml/2006/table">
            <a:tbl>
              <a:tblPr/>
              <a:tblGrid>
                <a:gridCol w="1162241"/>
                <a:gridCol w="7148031"/>
              </a:tblGrid>
              <a:tr h="0">
                <a:tc>
                  <a:txBody>
                    <a:bodyPr/>
                    <a:lstStyle/>
                    <a:p>
                      <a:pPr>
                        <a:lnSpc>
                          <a:spcPct val="107000"/>
                        </a:lnSpc>
                        <a:spcAft>
                          <a:spcPts val="0"/>
                        </a:spcAft>
                      </a:pPr>
                      <a:r>
                        <a:rPr lang="en-IN" sz="1800" dirty="0" err="1">
                          <a:latin typeface="Calibri"/>
                          <a:ea typeface="Calibri"/>
                          <a:cs typeface="Kalinga"/>
                        </a:rPr>
                        <a:t>ios</a:t>
                      </a:r>
                      <a:r>
                        <a:rPr lang="en-IN" sz="1800" dirty="0">
                          <a:latin typeface="Calibri"/>
                          <a:ea typeface="Calibri"/>
                          <a:cs typeface="Kalinga"/>
                        </a:rPr>
                        <a:t>::in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latin typeface="Calibri"/>
                          <a:ea typeface="Calibri"/>
                          <a:cs typeface="Kalinga"/>
                        </a:rPr>
                        <a:t>Open for input operations.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800">
                          <a:latin typeface="Calibri"/>
                          <a:ea typeface="Calibri"/>
                          <a:cs typeface="Kalinga"/>
                        </a:rPr>
                        <a:t>ios::out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800" dirty="0">
                          <a:latin typeface="Calibri"/>
                          <a:ea typeface="Calibri"/>
                          <a:cs typeface="Kalinga"/>
                        </a:rPr>
                        <a:t>Open for output operations</a:t>
                      </a:r>
                      <a:r>
                        <a:rPr lang="en-IN" sz="1800" dirty="0" smtClean="0">
                          <a:latin typeface="Calibri"/>
                          <a:ea typeface="Calibri"/>
                          <a:cs typeface="Kalinga"/>
                        </a:rPr>
                        <a:t>. Automatically </a:t>
                      </a:r>
                      <a:r>
                        <a:rPr lang="en-US" sz="1800" kern="1200" dirty="0" smtClean="0">
                          <a:solidFill>
                            <a:schemeClr val="tx1"/>
                          </a:solidFill>
                          <a:latin typeface="Calibri"/>
                          <a:ea typeface="Calibri"/>
                          <a:cs typeface="Kalinga"/>
                        </a:rPr>
                        <a:t>deletes the content of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800">
                          <a:latin typeface="Calibri"/>
                          <a:ea typeface="Calibri"/>
                          <a:cs typeface="Kalinga"/>
                        </a:rPr>
                        <a:t>ios::binary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latin typeface="Calibri"/>
                          <a:ea typeface="Calibri"/>
                          <a:cs typeface="Kalinga"/>
                        </a:rPr>
                        <a:t>Open in binary mode</a:t>
                      </a:r>
                      <a:r>
                        <a:rPr lang="en-IN" sz="1800" dirty="0" smtClean="0">
                          <a:latin typeface="Calibri"/>
                          <a:ea typeface="Calibri"/>
                          <a:cs typeface="Kalinga"/>
                        </a:rPr>
                        <a:t>.</a:t>
                      </a:r>
                      <a:endParaRPr lang="en-IN" sz="1800" dirty="0">
                        <a:latin typeface="Calibri"/>
                        <a:ea typeface="Calibri"/>
                        <a:cs typeface="Kaling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800">
                          <a:latin typeface="Calibri"/>
                          <a:ea typeface="Calibri"/>
                          <a:cs typeface="Kalinga"/>
                        </a:rPr>
                        <a:t>ios::ate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latin typeface="Calibri"/>
                          <a:ea typeface="Calibri"/>
                          <a:cs typeface="Kalinga"/>
                        </a:rPr>
                        <a:t>Set the initial position at the end of the file. </a:t>
                      </a:r>
                      <a:r>
                        <a:rPr lang="en-IN" sz="1800" dirty="0">
                          <a:latin typeface="Calibri"/>
                          <a:ea typeface="Calibri"/>
                          <a:cs typeface="Kalinga"/>
                        </a:rPr>
                        <a:t>If this flag is not set, the initial position is the beginning of the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800">
                          <a:latin typeface="Calibri"/>
                          <a:ea typeface="Calibri"/>
                          <a:cs typeface="Kalinga"/>
                        </a:rPr>
                        <a:t>ios::app</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latin typeface="Calibri"/>
                          <a:ea typeface="Calibri"/>
                          <a:cs typeface="Kalinga"/>
                        </a:rPr>
                        <a:t>All output operations are performed at the end of the file, appending the content to the current content of the file.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07000"/>
                        </a:lnSpc>
                        <a:spcAft>
                          <a:spcPts val="0"/>
                        </a:spcAft>
                      </a:pPr>
                      <a:r>
                        <a:rPr lang="en-IN" sz="1800">
                          <a:latin typeface="Calibri"/>
                          <a:ea typeface="Calibri"/>
                          <a:cs typeface="Kalinga"/>
                        </a:rPr>
                        <a:t>ios::trunc</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latin typeface="Calibri"/>
                          <a:ea typeface="Calibri"/>
                          <a:cs typeface="Kalinga"/>
                        </a:rPr>
                        <a:t>If the file is opened for output operations and it already existed, its previous content is deleted and replaced by the new one.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6"/>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pPr/>
              <a:t>7</a:t>
            </a:fld>
            <a:endParaRPr lang="en-IN"/>
          </a:p>
        </p:txBody>
      </p:sp>
      <p:sp>
        <p:nvSpPr>
          <p:cNvPr id="8" name="Content Placeholder 7"/>
          <p:cNvSpPr>
            <a:spLocks noGrp="1"/>
          </p:cNvSpPr>
          <p:nvPr>
            <p:ph idx="1"/>
          </p:nvPr>
        </p:nvSpPr>
        <p:spPr>
          <a:xfrm>
            <a:off x="600893" y="1063369"/>
            <a:ext cx="10651895" cy="4603140"/>
          </a:xfrm>
        </p:spPr>
        <p:txBody>
          <a:bodyPr>
            <a:normAutofit/>
          </a:bodyPr>
          <a:lstStyle/>
          <a:p>
            <a:pPr>
              <a:buNone/>
            </a:pPr>
            <a:r>
              <a:rPr lang="en-IN" dirty="0" smtClean="0"/>
              <a:t>We can open file by</a:t>
            </a:r>
          </a:p>
          <a:p>
            <a:pPr marL="457200" indent="-457200">
              <a:buFont typeface="+mj-lt"/>
              <a:buAutoNum type="arabicPeriod"/>
            </a:pPr>
            <a:r>
              <a:rPr lang="en-IN" dirty="0" smtClean="0"/>
              <a:t>Passing file name in constructor at the time of object creation</a:t>
            </a:r>
          </a:p>
          <a:p>
            <a:pPr fontAlgn="base">
              <a:buNone/>
            </a:pPr>
            <a:r>
              <a:rPr lang="en-IN" i="1" dirty="0" smtClean="0"/>
              <a:t>		</a:t>
            </a:r>
            <a:r>
              <a:rPr lang="en-IN" sz="1800" i="1" dirty="0" err="1" smtClean="0"/>
              <a:t>ifstream</a:t>
            </a:r>
            <a:r>
              <a:rPr lang="en-IN" sz="1800" i="1" dirty="0" smtClean="0"/>
              <a:t> (const char* filename, </a:t>
            </a:r>
            <a:r>
              <a:rPr lang="en-IN" sz="1800" i="1" dirty="0" err="1" smtClean="0"/>
              <a:t>ios_base</a:t>
            </a:r>
            <a:r>
              <a:rPr lang="en-IN" sz="1800" i="1" dirty="0" smtClean="0"/>
              <a:t>::</a:t>
            </a:r>
            <a:r>
              <a:rPr lang="en-IN" sz="1800" i="1" dirty="0" err="1" smtClean="0"/>
              <a:t>openmode</a:t>
            </a:r>
            <a:r>
              <a:rPr lang="en-IN" sz="1800" i="1" dirty="0" smtClean="0"/>
              <a:t> mode = </a:t>
            </a:r>
            <a:r>
              <a:rPr lang="en-IN" sz="1800" i="1" dirty="0" err="1" smtClean="0"/>
              <a:t>ios_base</a:t>
            </a:r>
            <a:r>
              <a:rPr lang="en-IN" sz="1800" i="1" dirty="0" smtClean="0"/>
              <a:t>::in);</a:t>
            </a:r>
            <a:br>
              <a:rPr lang="en-IN" sz="1800" i="1" dirty="0" smtClean="0"/>
            </a:br>
            <a:r>
              <a:rPr lang="en-IN" sz="1800" i="1" dirty="0" smtClean="0"/>
              <a:t>	</a:t>
            </a:r>
            <a:r>
              <a:rPr lang="en-IN" sz="1800" i="1" dirty="0" err="1" smtClean="0"/>
              <a:t>ifstream</a:t>
            </a:r>
            <a:r>
              <a:rPr lang="en-IN" sz="1800" i="1" dirty="0" smtClean="0"/>
              <a:t> fin(filename, </a:t>
            </a:r>
            <a:r>
              <a:rPr lang="en-IN" sz="1800" i="1" dirty="0" err="1" smtClean="0"/>
              <a:t>openmode</a:t>
            </a:r>
            <a:r>
              <a:rPr lang="en-IN" sz="1800" i="1" dirty="0" smtClean="0"/>
              <a:t>) by default </a:t>
            </a:r>
            <a:r>
              <a:rPr lang="en-IN" sz="1800" i="1" dirty="0" err="1" smtClean="0"/>
              <a:t>openmode</a:t>
            </a:r>
            <a:r>
              <a:rPr lang="en-IN" sz="1800" i="1" dirty="0" smtClean="0"/>
              <a:t> = </a:t>
            </a:r>
            <a:r>
              <a:rPr lang="en-IN" sz="1800" i="1" dirty="0" err="1" smtClean="0"/>
              <a:t>ios</a:t>
            </a:r>
            <a:r>
              <a:rPr lang="en-IN" sz="1800" i="1" dirty="0" smtClean="0"/>
              <a:t>::in</a:t>
            </a:r>
            <a:br>
              <a:rPr lang="en-IN" sz="1800" i="1" dirty="0" smtClean="0"/>
            </a:br>
            <a:r>
              <a:rPr lang="en-IN" sz="1800" i="1" dirty="0" smtClean="0"/>
              <a:t>	</a:t>
            </a:r>
            <a:r>
              <a:rPr lang="en-IN" sz="1800" i="1" dirty="0" err="1" smtClean="0"/>
              <a:t>ifstream</a:t>
            </a:r>
            <a:r>
              <a:rPr lang="en-IN" sz="1800" i="1" dirty="0" smtClean="0"/>
              <a:t> fin(“filename”);</a:t>
            </a:r>
          </a:p>
          <a:p>
            <a:pPr marL="457200" indent="-457200">
              <a:buFont typeface="+mj-lt"/>
              <a:buAutoNum type="arabicPeriod" startAt="2"/>
            </a:pPr>
            <a:r>
              <a:rPr lang="en-IN" dirty="0" smtClean="0"/>
              <a:t>Using the open method</a:t>
            </a:r>
          </a:p>
          <a:p>
            <a:pPr lvl="1" fontAlgn="base">
              <a:buNone/>
            </a:pPr>
            <a:r>
              <a:rPr lang="en-IN" i="1" dirty="0" smtClean="0"/>
              <a:t>Calling of default constructor</a:t>
            </a:r>
            <a:br>
              <a:rPr lang="en-IN" i="1" dirty="0" smtClean="0"/>
            </a:br>
            <a:r>
              <a:rPr lang="en-IN" i="1" dirty="0" smtClean="0"/>
              <a:t>	</a:t>
            </a:r>
            <a:r>
              <a:rPr lang="en-IN" i="1" dirty="0" err="1" smtClean="0"/>
              <a:t>ifstream</a:t>
            </a:r>
            <a:r>
              <a:rPr lang="en-IN" i="1" dirty="0" smtClean="0"/>
              <a:t> fin;</a:t>
            </a:r>
          </a:p>
          <a:p>
            <a:pPr lvl="1" fontAlgn="base">
              <a:buNone/>
            </a:pPr>
            <a:r>
              <a:rPr lang="en-IN" i="1" dirty="0" smtClean="0"/>
              <a:t>		</a:t>
            </a:r>
            <a:r>
              <a:rPr lang="en-IN" i="1" dirty="0" err="1" smtClean="0"/>
              <a:t>fin.open</a:t>
            </a:r>
            <a:r>
              <a:rPr lang="en-IN" i="1" dirty="0" smtClean="0"/>
              <a:t>(filename, </a:t>
            </a:r>
            <a:r>
              <a:rPr lang="en-IN" i="1" dirty="0" err="1" smtClean="0"/>
              <a:t>openmode</a:t>
            </a:r>
            <a:r>
              <a:rPr lang="en-IN" i="1" dirty="0" smtClean="0"/>
              <a:t>)</a:t>
            </a:r>
            <a:br>
              <a:rPr lang="en-IN" i="1" dirty="0" smtClean="0"/>
            </a:br>
            <a:r>
              <a:rPr lang="en-IN" i="1" dirty="0" smtClean="0"/>
              <a:t>	</a:t>
            </a:r>
            <a:r>
              <a:rPr lang="en-IN" i="1" dirty="0" err="1" smtClean="0"/>
              <a:t>fin.open</a:t>
            </a:r>
            <a:r>
              <a:rPr lang="en-IN" i="1" dirty="0" smtClean="0"/>
              <a:t>(“filename”);</a:t>
            </a:r>
          </a:p>
          <a:p>
            <a:pPr lvl="1" fontAlgn="base">
              <a:buNone/>
            </a:pPr>
            <a:endParaRPr lang="en-IN" dirty="0"/>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0270" y="1002535"/>
            <a:ext cx="9603275" cy="4896820"/>
          </a:xfrm>
        </p:spPr>
        <p:txBody>
          <a:bodyPr>
            <a:normAutofit/>
          </a:bodyPr>
          <a:lstStyle/>
          <a:p>
            <a:pPr>
              <a:buNone/>
            </a:pPr>
            <a:r>
              <a:rPr lang="en-US" dirty="0" smtClean="0">
                <a:solidFill>
                  <a:srgbClr val="C00000"/>
                </a:solidFill>
              </a:rPr>
              <a:t>/* File Handling with C++ using </a:t>
            </a:r>
            <a:r>
              <a:rPr lang="en-US" dirty="0" err="1" smtClean="0">
                <a:solidFill>
                  <a:srgbClr val="C00000"/>
                </a:solidFill>
              </a:rPr>
              <a:t>ofstream</a:t>
            </a:r>
            <a:r>
              <a:rPr lang="en-US" dirty="0" smtClean="0">
                <a:solidFill>
                  <a:srgbClr val="C00000"/>
                </a:solidFill>
              </a:rPr>
              <a:t> class object */ </a:t>
            </a:r>
          </a:p>
          <a:p>
            <a:pPr>
              <a:buNone/>
            </a:pPr>
            <a:r>
              <a:rPr lang="en-US" i="1" dirty="0" smtClean="0"/>
              <a:t>#include &lt;</a:t>
            </a:r>
            <a:r>
              <a:rPr lang="en-US" i="1" dirty="0" err="1" smtClean="0"/>
              <a:t>iostream</a:t>
            </a:r>
            <a:r>
              <a:rPr lang="en-US" i="1" dirty="0" smtClean="0"/>
              <a:t>&gt;</a:t>
            </a:r>
            <a:r>
              <a:rPr lang="en-US" dirty="0" smtClean="0"/>
              <a:t> </a:t>
            </a:r>
          </a:p>
          <a:p>
            <a:pPr>
              <a:buNone/>
            </a:pPr>
            <a:r>
              <a:rPr lang="en-US" i="1" dirty="0" smtClean="0"/>
              <a:t>#include &lt;</a:t>
            </a:r>
            <a:r>
              <a:rPr lang="en-US" i="1" dirty="0" err="1" smtClean="0"/>
              <a:t>fstream</a:t>
            </a:r>
            <a:r>
              <a:rPr lang="en-US" i="1" dirty="0" smtClean="0"/>
              <a:t>&gt;</a:t>
            </a:r>
            <a:r>
              <a:rPr lang="en-US" dirty="0" smtClean="0"/>
              <a:t> </a:t>
            </a:r>
          </a:p>
          <a:p>
            <a:pPr>
              <a:buNone/>
            </a:pPr>
            <a:r>
              <a:rPr lang="en-US" i="1" dirty="0" smtClean="0"/>
              <a:t>using</a:t>
            </a:r>
            <a:r>
              <a:rPr lang="en-US" dirty="0" smtClean="0"/>
              <a:t> </a:t>
            </a:r>
            <a:r>
              <a:rPr lang="en-US" i="1" dirty="0" smtClean="0"/>
              <a:t>namespace</a:t>
            </a:r>
            <a:r>
              <a:rPr lang="en-US" dirty="0" smtClean="0"/>
              <a:t> std; </a:t>
            </a:r>
          </a:p>
          <a:p>
            <a:pPr>
              <a:buNone/>
            </a:pPr>
            <a:r>
              <a:rPr lang="en-US" i="1" dirty="0" err="1" smtClean="0"/>
              <a:t>int</a:t>
            </a:r>
            <a:r>
              <a:rPr lang="en-US" dirty="0" smtClean="0"/>
              <a:t> main () { </a:t>
            </a:r>
          </a:p>
          <a:p>
            <a:pPr lvl="1">
              <a:buNone/>
            </a:pPr>
            <a:r>
              <a:rPr lang="en-US" dirty="0" err="1" smtClean="0"/>
              <a:t>ofstream</a:t>
            </a:r>
            <a:r>
              <a:rPr lang="en-US" dirty="0" smtClean="0"/>
              <a:t> </a:t>
            </a:r>
            <a:r>
              <a:rPr lang="en-US" dirty="0" err="1" smtClean="0"/>
              <a:t>myfile</a:t>
            </a:r>
            <a:r>
              <a:rPr lang="en-US" dirty="0" smtClean="0"/>
              <a:t>; </a:t>
            </a:r>
          </a:p>
          <a:p>
            <a:pPr lvl="1">
              <a:buNone/>
            </a:pPr>
            <a:r>
              <a:rPr lang="en-US" dirty="0" err="1" smtClean="0"/>
              <a:t>myfile.open</a:t>
            </a:r>
            <a:r>
              <a:rPr lang="en-US" dirty="0" smtClean="0"/>
              <a:t> ("example.txt"); </a:t>
            </a:r>
          </a:p>
          <a:p>
            <a:pPr lvl="1">
              <a:buNone/>
            </a:pPr>
            <a:r>
              <a:rPr lang="en-US" dirty="0" err="1" smtClean="0"/>
              <a:t>myfile</a:t>
            </a:r>
            <a:r>
              <a:rPr lang="en-US" dirty="0" smtClean="0"/>
              <a:t> &lt;&lt; "Writing this to a file.\n"; </a:t>
            </a:r>
          </a:p>
          <a:p>
            <a:pPr lvl="1">
              <a:buNone/>
            </a:pPr>
            <a:r>
              <a:rPr lang="en-US" dirty="0" err="1" smtClean="0"/>
              <a:t>myfile.close</a:t>
            </a:r>
            <a:r>
              <a:rPr lang="en-US" dirty="0" smtClean="0"/>
              <a:t>(); </a:t>
            </a:r>
          </a:p>
          <a:p>
            <a:pPr lvl="1">
              <a:buNone/>
            </a:pPr>
            <a:r>
              <a:rPr lang="en-US" i="1" dirty="0" smtClean="0"/>
              <a:t>return</a:t>
            </a:r>
            <a:r>
              <a:rPr lang="en-US" dirty="0" smtClean="0"/>
              <a:t> 0; </a:t>
            </a:r>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8</a:t>
            </a:fld>
            <a:endParaRPr lang="en-IN"/>
          </a:p>
        </p:txBody>
      </p:sp>
      <p:sp>
        <p:nvSpPr>
          <p:cNvPr id="2049" name="Rectangle 1"/>
          <p:cNvSpPr>
            <a:spLocks noChangeArrowheads="1"/>
          </p:cNvSpPr>
          <p:nvPr/>
        </p:nvSpPr>
        <p:spPr bwMode="auto">
          <a:xfrm>
            <a:off x="6799006" y="1520327"/>
            <a:ext cx="5098025"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ts val="600"/>
              </a:spcAft>
            </a:pPr>
            <a:r>
              <a:rPr lang="en-US" dirty="0" smtClean="0">
                <a:solidFill>
                  <a:srgbClr val="000099"/>
                </a:solidFill>
              </a:rPr>
              <a:t>// creates a file called example.txt </a:t>
            </a:r>
          </a:p>
          <a:p>
            <a:pPr lvl="0" defTabSz="914400" fontAlgn="base">
              <a:spcBef>
                <a:spcPct val="0"/>
              </a:spcBef>
              <a:spcAft>
                <a:spcPts val="600"/>
              </a:spcAft>
            </a:pPr>
            <a:r>
              <a:rPr lang="en-US" dirty="0" smtClean="0">
                <a:solidFill>
                  <a:srgbClr val="000099"/>
                </a:solidFill>
              </a:rPr>
              <a:t>// opens the file in default mode “</a:t>
            </a:r>
            <a:r>
              <a:rPr lang="en-US" dirty="0" err="1" smtClean="0">
                <a:solidFill>
                  <a:srgbClr val="000099"/>
                </a:solidFill>
              </a:rPr>
              <a:t>ios</a:t>
            </a:r>
            <a:r>
              <a:rPr lang="en-US" dirty="0" smtClean="0">
                <a:solidFill>
                  <a:srgbClr val="000099"/>
                </a:solidFill>
              </a:rPr>
              <a:t>::out”</a:t>
            </a:r>
          </a:p>
          <a:p>
            <a:pPr lvl="0" defTabSz="914400" fontAlgn="base">
              <a:spcBef>
                <a:spcPct val="0"/>
              </a:spcBef>
              <a:spcAft>
                <a:spcPts val="600"/>
              </a:spcAft>
            </a:pPr>
            <a:r>
              <a:rPr lang="en-US" dirty="0" smtClean="0">
                <a:solidFill>
                  <a:srgbClr val="000099"/>
                </a:solidFill>
              </a:rPr>
              <a:t>// inserts a sentence into it using the file stream “</a:t>
            </a:r>
            <a:r>
              <a:rPr lang="en-US" dirty="0" err="1" smtClean="0">
                <a:solidFill>
                  <a:srgbClr val="000099"/>
                </a:solidFill>
              </a:rPr>
              <a:t>myfile</a:t>
            </a:r>
            <a:r>
              <a:rPr lang="en-US" dirty="0" smtClean="0">
                <a:solidFill>
                  <a:srgbClr val="000099"/>
                </a:solidFill>
              </a:rPr>
              <a:t>”. </a:t>
            </a:r>
          </a:p>
          <a:p>
            <a:pPr lvl="0" defTabSz="914400" fontAlgn="base">
              <a:spcBef>
                <a:spcPct val="0"/>
              </a:spcBef>
              <a:spcAft>
                <a:spcPts val="600"/>
              </a:spcAft>
            </a:pPr>
            <a:endParaRPr lang="en-IN" dirty="0" smtClean="0">
              <a:solidFill>
                <a:srgbClr val="920000"/>
              </a:solidFill>
            </a:endParaRPr>
          </a:p>
          <a:p>
            <a:pPr lvl="0" defTabSz="914400" fontAlgn="base">
              <a:spcBef>
                <a:spcPct val="0"/>
              </a:spcBef>
              <a:spcAft>
                <a:spcPts val="600"/>
              </a:spcAft>
            </a:pPr>
            <a:r>
              <a:rPr lang="en-IN" dirty="0" smtClean="0">
                <a:solidFill>
                  <a:srgbClr val="000099"/>
                </a:solidFill>
              </a:rPr>
              <a:t>// </a:t>
            </a:r>
            <a:r>
              <a:rPr lang="en-US" dirty="0" smtClean="0">
                <a:solidFill>
                  <a:srgbClr val="000099"/>
                </a:solidFill>
              </a:rPr>
              <a:t>To check if a file stream was successful opening a file, you can do it by calling to member “</a:t>
            </a:r>
            <a:r>
              <a:rPr lang="en-US" dirty="0" err="1" smtClean="0">
                <a:solidFill>
                  <a:srgbClr val="000099"/>
                </a:solidFill>
              </a:rPr>
              <a:t>is_open</a:t>
            </a:r>
            <a:r>
              <a:rPr lang="en-US" dirty="0" smtClean="0">
                <a:solidFill>
                  <a:srgbClr val="000099"/>
                </a:solidFill>
              </a:rPr>
              <a:t>”. </a:t>
            </a:r>
          </a:p>
          <a:p>
            <a:pPr lvl="0" defTabSz="914400" fontAlgn="base">
              <a:spcBef>
                <a:spcPct val="0"/>
              </a:spcBef>
              <a:spcAft>
                <a:spcPts val="600"/>
              </a:spcAft>
            </a:pPr>
            <a:endParaRPr lang="en-US" dirty="0" smtClean="0">
              <a:solidFill>
                <a:srgbClr val="920000"/>
              </a:solidFill>
            </a:endParaRPr>
          </a:p>
          <a:p>
            <a:pPr lvl="0" defTabSz="914400" fontAlgn="base">
              <a:spcBef>
                <a:spcPct val="0"/>
              </a:spcBef>
              <a:spcAft>
                <a:spcPts val="600"/>
              </a:spcAft>
            </a:pPr>
            <a:r>
              <a:rPr lang="en-US" dirty="0" smtClean="0">
                <a:solidFill>
                  <a:srgbClr val="920000"/>
                </a:solidFill>
              </a:rPr>
              <a:t>if (</a:t>
            </a:r>
            <a:r>
              <a:rPr lang="en-US" dirty="0" err="1" smtClean="0">
                <a:solidFill>
                  <a:srgbClr val="920000"/>
                </a:solidFill>
              </a:rPr>
              <a:t>myfile.is_open</a:t>
            </a:r>
            <a:r>
              <a:rPr lang="en-US" dirty="0" smtClean="0">
                <a:solidFill>
                  <a:srgbClr val="920000"/>
                </a:solidFill>
              </a:rPr>
              <a:t>()) { </a:t>
            </a:r>
          </a:p>
          <a:p>
            <a:pPr lvl="0" defTabSz="914400" fontAlgn="base">
              <a:spcBef>
                <a:spcPct val="0"/>
              </a:spcBef>
              <a:spcAft>
                <a:spcPts val="600"/>
              </a:spcAft>
            </a:pPr>
            <a:r>
              <a:rPr lang="en-US" dirty="0" smtClean="0">
                <a:solidFill>
                  <a:srgbClr val="920000"/>
                </a:solidFill>
              </a:rPr>
              <a:t>	/* ok, proceed with output */ </a:t>
            </a:r>
          </a:p>
          <a:p>
            <a:pPr lvl="0" defTabSz="914400" fontAlgn="base">
              <a:spcBef>
                <a:spcPct val="0"/>
              </a:spcBef>
              <a:spcAft>
                <a:spcPts val="600"/>
              </a:spcAft>
            </a:pPr>
            <a:r>
              <a:rPr lang="en-US" dirty="0" smtClean="0">
                <a:solidFill>
                  <a:srgbClr val="920000"/>
                </a:solidFill>
              </a:rPr>
              <a:t>}	</a:t>
            </a:r>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6528" y="1242621"/>
            <a:ext cx="9603275" cy="4317522"/>
          </a:xfrm>
        </p:spPr>
        <p:txBody>
          <a:bodyPr>
            <a:normAutofit/>
          </a:bodyPr>
          <a:lstStyle/>
          <a:p>
            <a:pPr lvl="0" fontAlgn="base">
              <a:spcBef>
                <a:spcPct val="0"/>
              </a:spcBef>
              <a:spcAft>
                <a:spcPts val="600"/>
              </a:spcAft>
            </a:pPr>
            <a:r>
              <a:rPr lang="en-US" dirty="0" smtClean="0"/>
              <a:t>To check if a file stream was successful opening a file, you can do it by calling to member “</a:t>
            </a:r>
            <a:r>
              <a:rPr lang="en-US" dirty="0" err="1" smtClean="0"/>
              <a:t>is_open</a:t>
            </a:r>
            <a:r>
              <a:rPr lang="en-US" dirty="0" smtClean="0"/>
              <a:t>”. </a:t>
            </a:r>
          </a:p>
          <a:p>
            <a:pPr lvl="0" fontAlgn="base">
              <a:spcBef>
                <a:spcPct val="0"/>
              </a:spcBef>
              <a:spcAft>
                <a:spcPts val="600"/>
              </a:spcAft>
            </a:pPr>
            <a:endParaRPr lang="en-US" dirty="0" smtClean="0"/>
          </a:p>
          <a:p>
            <a:pPr lvl="1" fontAlgn="base">
              <a:spcBef>
                <a:spcPct val="0"/>
              </a:spcBef>
              <a:spcAft>
                <a:spcPts val="600"/>
              </a:spcAft>
              <a:buNone/>
            </a:pPr>
            <a:r>
              <a:rPr lang="en-US" sz="2000" dirty="0" smtClean="0"/>
              <a:t>if (</a:t>
            </a:r>
            <a:r>
              <a:rPr lang="en-US" sz="2000" dirty="0" err="1" smtClean="0">
                <a:solidFill>
                  <a:srgbClr val="920000"/>
                </a:solidFill>
              </a:rPr>
              <a:t>myfile.is_open</a:t>
            </a:r>
            <a:r>
              <a:rPr lang="en-US" sz="2000" dirty="0" smtClean="0">
                <a:solidFill>
                  <a:srgbClr val="920000"/>
                </a:solidFill>
              </a:rPr>
              <a:t>()</a:t>
            </a:r>
            <a:r>
              <a:rPr lang="en-US" sz="2000" dirty="0" smtClean="0"/>
              <a:t>) { </a:t>
            </a:r>
          </a:p>
          <a:p>
            <a:pPr lvl="1" fontAlgn="base">
              <a:spcBef>
                <a:spcPct val="0"/>
              </a:spcBef>
              <a:spcAft>
                <a:spcPts val="600"/>
              </a:spcAft>
              <a:buNone/>
            </a:pPr>
            <a:r>
              <a:rPr lang="en-US" sz="2000" dirty="0" smtClean="0">
                <a:solidFill>
                  <a:srgbClr val="920000"/>
                </a:solidFill>
              </a:rPr>
              <a:t>	</a:t>
            </a:r>
            <a:r>
              <a:rPr lang="en-US" sz="2000" dirty="0" smtClean="0"/>
              <a:t>/* ok, proceed with output */ </a:t>
            </a:r>
          </a:p>
          <a:p>
            <a:pPr lvl="1" fontAlgn="base">
              <a:spcBef>
                <a:spcPct val="0"/>
              </a:spcBef>
              <a:spcAft>
                <a:spcPts val="600"/>
              </a:spcAft>
              <a:buNone/>
            </a:pPr>
            <a:r>
              <a:rPr lang="en-US" sz="2000" dirty="0" smtClean="0"/>
              <a:t>}</a:t>
            </a:r>
            <a:r>
              <a:rPr lang="en-US" sz="2000" dirty="0" smtClean="0">
                <a:solidFill>
                  <a:srgbClr val="920000"/>
                </a:solidFill>
              </a:rPr>
              <a:t>	</a:t>
            </a:r>
          </a:p>
          <a:p>
            <a:r>
              <a:rPr lang="en-US" dirty="0" smtClean="0"/>
              <a:t>This member function returns a </a:t>
            </a:r>
            <a:r>
              <a:rPr lang="en-US" dirty="0" err="1" smtClean="0"/>
              <a:t>bool</a:t>
            </a:r>
            <a:r>
              <a:rPr lang="en-US" dirty="0" smtClean="0"/>
              <a:t> value </a:t>
            </a:r>
          </a:p>
          <a:p>
            <a:r>
              <a:rPr lang="en-US" dirty="0" smtClean="0"/>
              <a:t>Returns true if indeed the stream object is associated with an open file</a:t>
            </a: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9</a:t>
            </a:fld>
            <a:endParaRPr lang="en-IN"/>
          </a:p>
        </p:txBody>
      </p:sp>
      <p:sp>
        <p:nvSpPr>
          <p:cNvPr id="5" name="Rectangle 4"/>
          <p:cNvSpPr/>
          <p:nvPr/>
        </p:nvSpPr>
        <p:spPr>
          <a:xfrm>
            <a:off x="5030612" y="6413864"/>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8378</TotalTime>
  <Words>1530</Words>
  <Application>Microsoft Office PowerPoint</Application>
  <PresentationFormat>Custom</PresentationFormat>
  <Paragraphs>292</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Gallery</vt:lpstr>
      <vt:lpstr>SDF II(15B11CI211)  EVEN Semester 2021</vt:lpstr>
      <vt:lpstr>Lecture 33 &amp; 34 – File Handling in C++</vt:lpstr>
      <vt:lpstr>Slide 3</vt:lpstr>
      <vt:lpstr>Slide 4</vt:lpstr>
      <vt:lpstr>Default Mode</vt:lpstr>
      <vt:lpstr>Open a file  </vt:lpstr>
      <vt:lpstr>Slide 7</vt:lpstr>
      <vt:lpstr>Slide 8</vt:lpstr>
      <vt:lpstr>Slide 9</vt:lpstr>
      <vt:lpstr>Slide 10</vt:lpstr>
      <vt:lpstr>Slide 11</vt:lpstr>
      <vt:lpstr>Slide 12</vt:lpstr>
      <vt:lpstr>Slide 13</vt:lpstr>
      <vt:lpstr>Checking state flags</vt:lpstr>
      <vt:lpstr>get and put stream pointers</vt:lpstr>
      <vt:lpstr>get and put stream pointers contd.</vt:lpstr>
      <vt:lpstr>get and put stream pointers contd.</vt:lpstr>
      <vt:lpstr>get and put stream pointers contd.</vt:lpstr>
      <vt:lpstr>Slide 19</vt:lpstr>
      <vt:lpstr>Slide 20</vt:lpstr>
      <vt:lpstr>Binary files</vt:lpstr>
      <vt:lpstr>Slide 22</vt:lpstr>
      <vt:lpstr>/* Reading a binary file*/</vt:lpstr>
      <vt:lpstr>Slide 24</vt:lpstr>
      <vt:lpstr>/* Obtaining file size*/</vt:lpstr>
      <vt:lpstr> </vt:lpstr>
      <vt:lpstr>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shailesh.kumar</cp:lastModifiedBy>
  <cp:revision>439</cp:revision>
  <dcterms:created xsi:type="dcterms:W3CDTF">2020-06-20T13:41:26Z</dcterms:created>
  <dcterms:modified xsi:type="dcterms:W3CDTF">2022-05-17T05:11:10Z</dcterms:modified>
</cp:coreProperties>
</file>