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notesMasterIdLst>
    <p:notesMasterId r:id="rId22"/>
  </p:notesMasterIdLst>
  <p:handoutMasterIdLst>
    <p:handoutMasterId r:id="rId23"/>
  </p:handoutMasterIdLst>
  <p:sldIdLst>
    <p:sldId id="273" r:id="rId2"/>
    <p:sldId id="274" r:id="rId3"/>
    <p:sldId id="257" r:id="rId4"/>
    <p:sldId id="275" r:id="rId5"/>
    <p:sldId id="270" r:id="rId6"/>
    <p:sldId id="265" r:id="rId7"/>
    <p:sldId id="264" r:id="rId8"/>
    <p:sldId id="280" r:id="rId9"/>
    <p:sldId id="281" r:id="rId10"/>
    <p:sldId id="271" r:id="rId11"/>
    <p:sldId id="258" r:id="rId12"/>
    <p:sldId id="276" r:id="rId13"/>
    <p:sldId id="277" r:id="rId14"/>
    <p:sldId id="269" r:id="rId15"/>
    <p:sldId id="261" r:id="rId16"/>
    <p:sldId id="278" r:id="rId17"/>
    <p:sldId id="263" r:id="rId18"/>
    <p:sldId id="279" r:id="rId19"/>
    <p:sldId id="283"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BC1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3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A1047-2A5A-46FC-A467-084F771EE5B8}" type="datetimeFigureOut">
              <a:rPr lang="en-US" smtClean="0"/>
              <a:t>3/16/2021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Kritika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A544A2-D52C-4C34-9023-C5218F24331F}"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5BF73-82AD-4972-8D6E-69C89EA790E6}" type="datetimeFigureOut">
              <a:rPr lang="en-IN" smtClean="0"/>
              <a:pPr/>
              <a:t>16-03-2021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Kritika</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E89E2-03AD-4F6B-AB79-634FEE7D29EA}" type="slidenum">
              <a:rPr lang="en-IN" smtClean="0"/>
              <a:pPr/>
              <a:t>‹#›</a:t>
            </a:fld>
            <a:endParaRPr lang="en-IN"/>
          </a:p>
        </p:txBody>
      </p:sp>
    </p:spTree>
    <p:extLst>
      <p:ext uri="{BB962C8B-B14F-4D97-AF65-F5344CB8AC3E}">
        <p14:creationId xmlns="" xmlns:p14="http://schemas.microsoft.com/office/powerpoint/2010/main" val="36895502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2703513"/>
            <a:ext cx="9307513" cy="5235575"/>
          </a:xfrm>
        </p:spPr>
      </p:sp>
      <p:sp>
        <p:nvSpPr>
          <p:cNvPr id="3" name="Notes Placeholder 2"/>
          <p:cNvSpPr>
            <a:spLocks noGrp="1"/>
          </p:cNvSpPr>
          <p:nvPr>
            <p:ph type="body" idx="1"/>
          </p:nvPr>
        </p:nvSpPr>
        <p:spPr>
          <a:xfrm>
            <a:off x="719053" y="617246"/>
            <a:ext cx="5486400" cy="1373401"/>
          </a:xfrm>
        </p:spPr>
        <p:txBody>
          <a:bodyPr/>
          <a:lstStyle/>
          <a:p>
            <a:endParaRPr lang="en-IN" dirty="0"/>
          </a:p>
        </p:txBody>
      </p:sp>
      <p:sp>
        <p:nvSpPr>
          <p:cNvPr id="4" name="Slide Number Placeholder 3"/>
          <p:cNvSpPr>
            <a:spLocks noGrp="1"/>
          </p:cNvSpPr>
          <p:nvPr>
            <p:ph type="sldNum" sz="quarter" idx="10"/>
          </p:nvPr>
        </p:nvSpPr>
        <p:spPr/>
        <p:txBody>
          <a:bodyPr/>
          <a:lstStyle/>
          <a:p>
            <a:fld id="{12EE89E2-03AD-4F6B-AB79-634FEE7D29EA}" type="slidenum">
              <a:rPr lang="en-IN" smtClean="0"/>
              <a:pPr/>
              <a:t>3</a:t>
            </a:fld>
            <a:endParaRPr lang="en-IN"/>
          </a:p>
        </p:txBody>
      </p:sp>
    </p:spTree>
    <p:extLst>
      <p:ext uri="{BB962C8B-B14F-4D97-AF65-F5344CB8AC3E}">
        <p14:creationId xmlns="" xmlns:p14="http://schemas.microsoft.com/office/powerpoint/2010/main" val="218046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EE89E2-03AD-4F6B-AB79-634FEE7D29EA}" type="slidenum">
              <a:rPr lang="en-IN" smtClean="0"/>
              <a:pPr/>
              <a:t>5</a:t>
            </a:fld>
            <a:endParaRPr lang="en-IN"/>
          </a:p>
        </p:txBody>
      </p:sp>
    </p:spTree>
    <p:extLst>
      <p:ext uri="{BB962C8B-B14F-4D97-AF65-F5344CB8AC3E}">
        <p14:creationId xmlns="" xmlns:p14="http://schemas.microsoft.com/office/powerpoint/2010/main" val="39790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EE89E2-03AD-4F6B-AB79-634FEE7D29EA}" type="slidenum">
              <a:rPr lang="en-IN" smtClean="0"/>
              <a:pPr/>
              <a:t>6</a:t>
            </a:fld>
            <a:endParaRPr lang="en-IN"/>
          </a:p>
        </p:txBody>
      </p:sp>
    </p:spTree>
    <p:extLst>
      <p:ext uri="{BB962C8B-B14F-4D97-AF65-F5344CB8AC3E}">
        <p14:creationId xmlns="" xmlns:p14="http://schemas.microsoft.com/office/powerpoint/2010/main" val="3823373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EE89E2-03AD-4F6B-AB79-634FEE7D29EA}" type="slidenum">
              <a:rPr lang="en-IN" smtClean="0"/>
              <a:pPr/>
              <a:t>7</a:t>
            </a:fld>
            <a:endParaRPr lang="en-IN"/>
          </a:p>
        </p:txBody>
      </p:sp>
    </p:spTree>
    <p:extLst>
      <p:ext uri="{BB962C8B-B14F-4D97-AF65-F5344CB8AC3E}">
        <p14:creationId xmlns="" xmlns:p14="http://schemas.microsoft.com/office/powerpoint/2010/main" val="41425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EE89E2-03AD-4F6B-AB79-634FEE7D29EA}" type="slidenum">
              <a:rPr lang="en-IN" smtClean="0"/>
              <a:pPr/>
              <a:t>11</a:t>
            </a:fld>
            <a:endParaRPr lang="en-IN"/>
          </a:p>
        </p:txBody>
      </p:sp>
    </p:spTree>
    <p:extLst>
      <p:ext uri="{BB962C8B-B14F-4D97-AF65-F5344CB8AC3E}">
        <p14:creationId xmlns="" xmlns:p14="http://schemas.microsoft.com/office/powerpoint/2010/main" val="328557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EE89E2-03AD-4F6B-AB79-634FEE7D29EA}" type="slidenum">
              <a:rPr lang="en-IN" smtClean="0"/>
              <a:pPr/>
              <a:t>14</a:t>
            </a:fld>
            <a:endParaRPr lang="en-IN"/>
          </a:p>
        </p:txBody>
      </p:sp>
    </p:spTree>
    <p:extLst>
      <p:ext uri="{BB962C8B-B14F-4D97-AF65-F5344CB8AC3E}">
        <p14:creationId xmlns="" xmlns:p14="http://schemas.microsoft.com/office/powerpoint/2010/main" val="3505519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EE89E2-03AD-4F6B-AB79-634FEE7D29EA}" type="slidenum">
              <a:rPr lang="en-IN" smtClean="0"/>
              <a:pPr/>
              <a:t>15</a:t>
            </a:fld>
            <a:endParaRPr lang="en-IN"/>
          </a:p>
        </p:txBody>
      </p:sp>
    </p:spTree>
    <p:extLst>
      <p:ext uri="{BB962C8B-B14F-4D97-AF65-F5344CB8AC3E}">
        <p14:creationId xmlns="" xmlns:p14="http://schemas.microsoft.com/office/powerpoint/2010/main" val="4238845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EE89E2-03AD-4F6B-AB79-634FEE7D29EA}" type="slidenum">
              <a:rPr lang="en-IN" smtClean="0"/>
              <a:pPr/>
              <a:t>17</a:t>
            </a:fld>
            <a:endParaRPr lang="en-IN"/>
          </a:p>
        </p:txBody>
      </p:sp>
    </p:spTree>
    <p:extLst>
      <p:ext uri="{BB962C8B-B14F-4D97-AF65-F5344CB8AC3E}">
        <p14:creationId xmlns="" xmlns:p14="http://schemas.microsoft.com/office/powerpoint/2010/main" val="64975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47361C-1EBC-440A-896F-DBB69058CC54}" type="datetime1">
              <a:rPr lang="en-US" smtClean="0"/>
              <a:t>3/16/2021</a:t>
            </a:fld>
            <a:endParaRPr lang="en-US" dirty="0"/>
          </a:p>
        </p:txBody>
      </p:sp>
      <p:sp>
        <p:nvSpPr>
          <p:cNvPr id="5" name="Footer Placeholder 4"/>
          <p:cNvSpPr>
            <a:spLocks noGrp="1"/>
          </p:cNvSpPr>
          <p:nvPr>
            <p:ph type="ftr" sz="quarter" idx="11"/>
          </p:nvPr>
        </p:nvSpPr>
        <p:spPr/>
        <p:txBody>
          <a:bodyPr/>
          <a:lstStyle/>
          <a:p>
            <a:r>
              <a:rPr lang="en-US" smtClean="0"/>
              <a:t>Kritika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DA0B37-1CA2-4BFA-A2D9-E7D38356C408}" type="datetime1">
              <a:rPr lang="en-US" smtClean="0"/>
              <a:t>3/16/2021</a:t>
            </a:fld>
            <a:endParaRPr lang="en-US" dirty="0"/>
          </a:p>
        </p:txBody>
      </p:sp>
      <p:sp>
        <p:nvSpPr>
          <p:cNvPr id="5" name="Footer Placeholder 4"/>
          <p:cNvSpPr>
            <a:spLocks noGrp="1"/>
          </p:cNvSpPr>
          <p:nvPr>
            <p:ph type="ftr" sz="quarter" idx="11"/>
          </p:nvPr>
        </p:nvSpPr>
        <p:spPr/>
        <p:txBody>
          <a:bodyPr/>
          <a:lstStyle/>
          <a:p>
            <a:r>
              <a:rPr lang="en-US" smtClean="0"/>
              <a:t>Kritika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3B351-44E5-4C0A-8007-6787C588B783}" type="datetime1">
              <a:rPr lang="en-US" smtClean="0"/>
              <a:t>3/16/2021</a:t>
            </a:fld>
            <a:endParaRPr lang="en-US" dirty="0"/>
          </a:p>
        </p:txBody>
      </p:sp>
      <p:sp>
        <p:nvSpPr>
          <p:cNvPr id="5" name="Footer Placeholder 4"/>
          <p:cNvSpPr>
            <a:spLocks noGrp="1"/>
          </p:cNvSpPr>
          <p:nvPr>
            <p:ph type="ftr" sz="quarter" idx="11"/>
          </p:nvPr>
        </p:nvSpPr>
        <p:spPr/>
        <p:txBody>
          <a:bodyPr/>
          <a:lstStyle/>
          <a:p>
            <a:r>
              <a:rPr lang="en-US" smtClean="0"/>
              <a:t>Kritika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6B72B-556C-4093-8E29-4505442D887E}" type="datetime1">
              <a:rPr lang="en-US" smtClean="0"/>
              <a:t>3/16/2021</a:t>
            </a:fld>
            <a:endParaRPr lang="en-US" dirty="0"/>
          </a:p>
        </p:txBody>
      </p:sp>
      <p:sp>
        <p:nvSpPr>
          <p:cNvPr id="5" name="Footer Placeholder 4"/>
          <p:cNvSpPr>
            <a:spLocks noGrp="1"/>
          </p:cNvSpPr>
          <p:nvPr>
            <p:ph type="ftr" sz="quarter" idx="11"/>
          </p:nvPr>
        </p:nvSpPr>
        <p:spPr/>
        <p:txBody>
          <a:bodyPr/>
          <a:lstStyle/>
          <a:p>
            <a:r>
              <a:rPr lang="en-US" smtClean="0"/>
              <a:t>Kritika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1DF3AD-FFAB-4528-96F1-38056048D17E}" type="datetime1">
              <a:rPr lang="en-US" smtClean="0"/>
              <a:t>3/16/2021</a:t>
            </a:fld>
            <a:endParaRPr lang="en-US" dirty="0"/>
          </a:p>
        </p:txBody>
      </p:sp>
      <p:sp>
        <p:nvSpPr>
          <p:cNvPr id="5" name="Footer Placeholder 4"/>
          <p:cNvSpPr>
            <a:spLocks noGrp="1"/>
          </p:cNvSpPr>
          <p:nvPr>
            <p:ph type="ftr" sz="quarter" idx="11"/>
          </p:nvPr>
        </p:nvSpPr>
        <p:spPr/>
        <p:txBody>
          <a:bodyPr/>
          <a:lstStyle/>
          <a:p>
            <a:r>
              <a:rPr lang="en-US" smtClean="0"/>
              <a:t>Kritika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5DF35F-BA10-4BB6-809A-5B057AB98353}" type="datetime1">
              <a:rPr lang="en-US" smtClean="0"/>
              <a:t>3/16/2021</a:t>
            </a:fld>
            <a:endParaRPr lang="en-US" dirty="0"/>
          </a:p>
        </p:txBody>
      </p:sp>
      <p:sp>
        <p:nvSpPr>
          <p:cNvPr id="6" name="Footer Placeholder 5"/>
          <p:cNvSpPr>
            <a:spLocks noGrp="1"/>
          </p:cNvSpPr>
          <p:nvPr>
            <p:ph type="ftr" sz="quarter" idx="11"/>
          </p:nvPr>
        </p:nvSpPr>
        <p:spPr/>
        <p:txBody>
          <a:bodyPr/>
          <a:lstStyle/>
          <a:p>
            <a:r>
              <a:rPr lang="en-US" smtClean="0"/>
              <a:t>Kritika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5E2A87-D7B7-4E6C-8D17-D0347469EE2F}" type="datetime1">
              <a:rPr lang="en-US" smtClean="0"/>
              <a:t>3/16/2021</a:t>
            </a:fld>
            <a:endParaRPr lang="en-US" dirty="0"/>
          </a:p>
        </p:txBody>
      </p:sp>
      <p:sp>
        <p:nvSpPr>
          <p:cNvPr id="8" name="Footer Placeholder 7"/>
          <p:cNvSpPr>
            <a:spLocks noGrp="1"/>
          </p:cNvSpPr>
          <p:nvPr>
            <p:ph type="ftr" sz="quarter" idx="11"/>
          </p:nvPr>
        </p:nvSpPr>
        <p:spPr/>
        <p:txBody>
          <a:bodyPr/>
          <a:lstStyle/>
          <a:p>
            <a:r>
              <a:rPr lang="en-US" smtClean="0"/>
              <a:t>Kritika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6FC4E7-8FAF-4F5A-90C0-449F8B52AF3F}" type="datetime1">
              <a:rPr lang="en-US" smtClean="0"/>
              <a:t>3/16/2021</a:t>
            </a:fld>
            <a:endParaRPr lang="en-US" dirty="0"/>
          </a:p>
        </p:txBody>
      </p:sp>
      <p:sp>
        <p:nvSpPr>
          <p:cNvPr id="4" name="Footer Placeholder 3"/>
          <p:cNvSpPr>
            <a:spLocks noGrp="1"/>
          </p:cNvSpPr>
          <p:nvPr>
            <p:ph type="ftr" sz="quarter" idx="11"/>
          </p:nvPr>
        </p:nvSpPr>
        <p:spPr/>
        <p:txBody>
          <a:bodyPr/>
          <a:lstStyle/>
          <a:p>
            <a:r>
              <a:rPr lang="en-US" smtClean="0"/>
              <a:t>Kritika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10146-A539-4552-ACFF-1910EA736D9F}" type="datetime1">
              <a:rPr lang="en-US" smtClean="0"/>
              <a:t>3/16/2021</a:t>
            </a:fld>
            <a:endParaRPr lang="en-US" dirty="0"/>
          </a:p>
        </p:txBody>
      </p:sp>
      <p:sp>
        <p:nvSpPr>
          <p:cNvPr id="3" name="Footer Placeholder 2"/>
          <p:cNvSpPr>
            <a:spLocks noGrp="1"/>
          </p:cNvSpPr>
          <p:nvPr>
            <p:ph type="ftr" sz="quarter" idx="11"/>
          </p:nvPr>
        </p:nvSpPr>
        <p:spPr/>
        <p:txBody>
          <a:bodyPr/>
          <a:lstStyle/>
          <a:p>
            <a:r>
              <a:rPr lang="en-US" smtClean="0"/>
              <a:t>Kritika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E802F-31ED-4DB3-8781-D55044AECB85}" type="datetime1">
              <a:rPr lang="en-US" smtClean="0"/>
              <a:t>3/16/2021</a:t>
            </a:fld>
            <a:endParaRPr lang="en-US" dirty="0"/>
          </a:p>
        </p:txBody>
      </p:sp>
      <p:sp>
        <p:nvSpPr>
          <p:cNvPr id="6" name="Footer Placeholder 5"/>
          <p:cNvSpPr>
            <a:spLocks noGrp="1"/>
          </p:cNvSpPr>
          <p:nvPr>
            <p:ph type="ftr" sz="quarter" idx="11"/>
          </p:nvPr>
        </p:nvSpPr>
        <p:spPr/>
        <p:txBody>
          <a:bodyPr/>
          <a:lstStyle/>
          <a:p>
            <a:r>
              <a:rPr lang="en-US" smtClean="0"/>
              <a:t>Kritika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EBD5C-580B-4553-97A6-7A8C35FE2885}" type="datetime1">
              <a:rPr lang="en-US" smtClean="0"/>
              <a:t>3/16/2021</a:t>
            </a:fld>
            <a:endParaRPr lang="en-US" dirty="0"/>
          </a:p>
        </p:txBody>
      </p:sp>
      <p:sp>
        <p:nvSpPr>
          <p:cNvPr id="6" name="Footer Placeholder 5"/>
          <p:cNvSpPr>
            <a:spLocks noGrp="1"/>
          </p:cNvSpPr>
          <p:nvPr>
            <p:ph type="ftr" sz="quarter" idx="11"/>
          </p:nvPr>
        </p:nvSpPr>
        <p:spPr/>
        <p:txBody>
          <a:bodyPr/>
          <a:lstStyle/>
          <a:p>
            <a:r>
              <a:rPr lang="en-US" smtClean="0"/>
              <a:t>Kritika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E5315-476A-47CA-8919-B7C6AF3DB294}" type="datetime1">
              <a:rPr lang="en-US" smtClean="0"/>
              <a:t>3/16/2021</a:t>
            </a:fld>
            <a:endParaRPr lang="en-US" dirty="0"/>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Kritika</a:t>
            </a:r>
            <a:endParaRPr lang="en-US" dirty="0"/>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8FD51-4C67-49A5-8DEE-4C0608E4AE15}"/>
              </a:ext>
            </a:extLst>
          </p:cNvPr>
          <p:cNvSpPr>
            <a:spLocks noGrp="1"/>
          </p:cNvSpPr>
          <p:nvPr>
            <p:ph type="ctrTitle"/>
          </p:nvPr>
        </p:nvSpPr>
        <p:spPr>
          <a:xfrm>
            <a:off x="1777461" y="998627"/>
            <a:ext cx="8637073" cy="1342469"/>
          </a:xfrm>
        </p:spPr>
        <p:txBody>
          <a:bodyPr>
            <a:normAutofit fontScale="90000"/>
          </a:bodyPr>
          <a:lstStyle/>
          <a:p>
            <a:pPr algn="ctr"/>
            <a:r>
              <a:rPr lang="en-US" sz="4000" b="1" dirty="0">
                <a:latin typeface="Algerian" panose="04020705040A02060702" pitchFamily="82" charset="0"/>
              </a:rPr>
              <a:t>SDF II(15B11CI211)</a:t>
            </a:r>
            <a:r>
              <a:rPr lang="en-US" sz="5400" b="1" dirty="0">
                <a:latin typeface="Algerian" panose="04020705040A02060702" pitchFamily="82" charset="0"/>
              </a:rPr>
              <a:t/>
            </a:r>
            <a:br>
              <a:rPr lang="en-US" sz="5400" b="1" dirty="0">
                <a:latin typeface="Algerian" panose="04020705040A02060702" pitchFamily="82" charset="0"/>
              </a:rPr>
            </a:br>
            <a:r>
              <a:rPr lang="en-US" sz="3100" b="1" dirty="0">
                <a:latin typeface="Algerian" panose="04020705040A02060702" pitchFamily="82" charset="0"/>
              </a:rPr>
              <a:t/>
            </a:r>
            <a:br>
              <a:rPr lang="en-US" sz="3100" b="1" dirty="0">
                <a:latin typeface="Algerian" panose="04020705040A02060702" pitchFamily="82" charset="0"/>
              </a:rPr>
            </a:br>
            <a:r>
              <a:rPr lang="en-US" sz="3100" dirty="0">
                <a:latin typeface="Algerian" panose="04020705040A02060702" pitchFamily="82" charset="0"/>
              </a:rPr>
              <a:t>EVEN Semester 2021</a:t>
            </a:r>
            <a:endParaRPr lang="en-IN" sz="3100" dirty="0">
              <a:latin typeface="Algerian" panose="04020705040A02060702" pitchFamily="82" charset="0"/>
            </a:endParaRPr>
          </a:p>
        </p:txBody>
      </p:sp>
      <p:sp>
        <p:nvSpPr>
          <p:cNvPr id="3" name="Subtitle 2">
            <a:extLst>
              <a:ext uri="{FF2B5EF4-FFF2-40B4-BE49-F238E27FC236}">
                <a16:creationId xmlns:a16="http://schemas.microsoft.com/office/drawing/2014/main" xmlns="" id="{1DB62C41-2131-4126-987A-5AE49F2AF2E1}"/>
              </a:ext>
            </a:extLst>
          </p:cNvPr>
          <p:cNvSpPr>
            <a:spLocks noGrp="1"/>
          </p:cNvSpPr>
          <p:nvPr>
            <p:ph type="subTitle" idx="1"/>
          </p:nvPr>
        </p:nvSpPr>
        <p:spPr>
          <a:xfrm>
            <a:off x="1513841" y="4871473"/>
            <a:ext cx="9369236" cy="1071095"/>
          </a:xfrm>
        </p:spPr>
        <p:txBody>
          <a:bodyPr>
            <a:noAutofit/>
          </a:bodyPr>
          <a:lstStyle/>
          <a:p>
            <a:pPr algn="ctr"/>
            <a:r>
              <a:rPr lang="en-US" sz="2800" b="1" dirty="0">
                <a:latin typeface="Times New Roman" panose="02020603050405020304" pitchFamily="18" charset="0"/>
                <a:cs typeface="Times New Roman" panose="02020603050405020304" pitchFamily="18" charset="0"/>
              </a:rPr>
              <a:t>2</a:t>
            </a:r>
            <a:r>
              <a:rPr lang="en-US" sz="2800" b="1" baseline="30000" dirty="0">
                <a:latin typeface="Times New Roman" panose="02020603050405020304" pitchFamily="18" charset="0"/>
                <a:cs typeface="Times New Roman" panose="02020603050405020304" pitchFamily="18" charset="0"/>
              </a:rPr>
              <a:t>nd</a:t>
            </a:r>
            <a:r>
              <a:rPr lang="en-US" sz="2800" b="1" dirty="0">
                <a:latin typeface="Times New Roman" panose="02020603050405020304" pitchFamily="18" charset="0"/>
                <a:cs typeface="Times New Roman" panose="02020603050405020304" pitchFamily="18" charset="0"/>
              </a:rPr>
              <a:t>  Semester , First Year</a:t>
            </a:r>
          </a:p>
          <a:p>
            <a:pPr algn="ctr"/>
            <a:r>
              <a:rPr lang="en-US" sz="2800" b="1" dirty="0">
                <a:latin typeface="Times New Roman" panose="02020603050405020304" pitchFamily="18" charset="0"/>
                <a:cs typeface="Times New Roman" panose="02020603050405020304" pitchFamily="18" charset="0"/>
              </a:rPr>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xmlns=""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24579" y="2593903"/>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13108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332" y="234809"/>
            <a:ext cx="9687325" cy="849407"/>
          </a:xfrm>
        </p:spPr>
        <p:txBody>
          <a:bodyPr>
            <a:noAutofit/>
          </a:bodyPr>
          <a:lstStyle/>
          <a:p>
            <a:pPr algn="l"/>
            <a:r>
              <a:rPr lang="en-US" b="1" dirty="0" smtClean="0">
                <a:uFill>
                  <a:solidFill>
                    <a:srgbClr val="E1BC1F"/>
                  </a:solidFill>
                </a:uFill>
                <a:latin typeface="+mn-lt"/>
              </a:rPr>
              <a:t>Candidate key</a:t>
            </a:r>
            <a:endParaRPr lang="en-IN" b="1" dirty="0">
              <a:uFill>
                <a:solidFill>
                  <a:srgbClr val="E1BC1F"/>
                </a:solidFill>
              </a:uFill>
              <a:latin typeface="+mn-lt"/>
            </a:endParaRPr>
          </a:p>
        </p:txBody>
      </p:sp>
      <p:sp>
        <p:nvSpPr>
          <p:cNvPr id="3" name="Content Placeholder 2"/>
          <p:cNvSpPr>
            <a:spLocks noGrp="1"/>
          </p:cNvSpPr>
          <p:nvPr>
            <p:ph idx="1"/>
          </p:nvPr>
        </p:nvSpPr>
        <p:spPr>
          <a:xfrm>
            <a:off x="586939" y="1328562"/>
            <a:ext cx="10829998" cy="2093907"/>
          </a:xfrm>
        </p:spPr>
        <p:txBody>
          <a:bodyPr>
            <a:noAutofit/>
          </a:bodyPr>
          <a:lstStyle/>
          <a:p>
            <a:pPr>
              <a:buNone/>
            </a:pPr>
            <a:r>
              <a:rPr lang="en-US" sz="2600" dirty="0" smtClean="0"/>
              <a:t>     Another Example</a:t>
            </a:r>
            <a:r>
              <a:rPr lang="en-US" sz="2600" dirty="0"/>
              <a:t>:</a:t>
            </a:r>
          </a:p>
          <a:p>
            <a:r>
              <a:rPr lang="en-US" sz="2600" dirty="0"/>
              <a:t>(SSN, Name) is </a:t>
            </a:r>
            <a:r>
              <a:rPr lang="en-US" sz="2600" u="sng" dirty="0"/>
              <a:t>NOT</a:t>
            </a:r>
            <a:r>
              <a:rPr lang="en-US" sz="2600" dirty="0"/>
              <a:t> a candidate key, because taking out “name” still leaves “SSN” which can uniquely identify an entity.  “SSN” is a candidate key of </a:t>
            </a:r>
            <a:r>
              <a:rPr lang="en-US" sz="2600" b="1" dirty="0" smtClean="0">
                <a:solidFill>
                  <a:schemeClr val="accent2"/>
                </a:solidFill>
              </a:rPr>
              <a:t>customer</a:t>
            </a:r>
            <a:r>
              <a:rPr lang="en-US" sz="2600" b="1" dirty="0">
                <a:solidFill>
                  <a:schemeClr val="accent2"/>
                </a:solidFill>
              </a:rPr>
              <a:t> </a:t>
            </a:r>
            <a:r>
              <a:rPr lang="en-US" sz="2600" b="1" dirty="0" smtClean="0">
                <a:solidFill>
                  <a:schemeClr val="accent2"/>
                </a:solidFill>
              </a:rPr>
              <a:t>table</a:t>
            </a:r>
            <a:endParaRPr lang="en-US" sz="2600" dirty="0"/>
          </a:p>
          <a:p>
            <a:pPr>
              <a:buNone/>
            </a:pPr>
            <a:endParaRPr lang="en-US" sz="2600" dirty="0"/>
          </a:p>
        </p:txBody>
      </p:sp>
      <p:sp>
        <p:nvSpPr>
          <p:cNvPr id="17" name="Rectangle 16"/>
          <p:cNvSpPr>
            <a:spLocks noChangeArrowheads="1"/>
          </p:cNvSpPr>
          <p:nvPr/>
        </p:nvSpPr>
        <p:spPr bwMode="auto">
          <a:xfrm>
            <a:off x="4761704" y="5786675"/>
            <a:ext cx="18288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18" name="Oval 17"/>
          <p:cNvSpPr>
            <a:spLocks noChangeArrowheads="1"/>
          </p:cNvSpPr>
          <p:nvPr/>
        </p:nvSpPr>
        <p:spPr bwMode="auto">
          <a:xfrm>
            <a:off x="2094704" y="5327888"/>
            <a:ext cx="2286000" cy="6858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atin typeface="Arial" panose="020B0604020202020204" pitchFamily="34" charset="0"/>
              </a:rPr>
              <a:t>Customer-name</a:t>
            </a:r>
          </a:p>
        </p:txBody>
      </p:sp>
      <p:sp>
        <p:nvSpPr>
          <p:cNvPr id="19" name="Oval 18"/>
          <p:cNvSpPr>
            <a:spLocks noChangeArrowheads="1"/>
          </p:cNvSpPr>
          <p:nvPr/>
        </p:nvSpPr>
        <p:spPr bwMode="auto">
          <a:xfrm>
            <a:off x="2780504" y="4338875"/>
            <a:ext cx="21336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0" name="Oval 19"/>
          <p:cNvSpPr>
            <a:spLocks noChangeArrowheads="1"/>
          </p:cNvSpPr>
          <p:nvPr/>
        </p:nvSpPr>
        <p:spPr bwMode="auto">
          <a:xfrm>
            <a:off x="5218904" y="4032488"/>
            <a:ext cx="24384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dirty="0">
                <a:latin typeface="Arial" panose="020B0604020202020204" pitchFamily="34" charset="0"/>
              </a:rPr>
              <a:t>Customer-street</a:t>
            </a:r>
          </a:p>
        </p:txBody>
      </p:sp>
      <p:sp>
        <p:nvSpPr>
          <p:cNvPr id="21" name="Oval 20"/>
          <p:cNvSpPr>
            <a:spLocks noChangeArrowheads="1"/>
          </p:cNvSpPr>
          <p:nvPr/>
        </p:nvSpPr>
        <p:spPr bwMode="auto">
          <a:xfrm>
            <a:off x="6057104" y="4872275"/>
            <a:ext cx="2590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2" name="Line 20"/>
          <p:cNvSpPr>
            <a:spLocks noChangeShapeType="1"/>
          </p:cNvSpPr>
          <p:nvPr/>
        </p:nvSpPr>
        <p:spPr bwMode="auto">
          <a:xfrm>
            <a:off x="4304504" y="5785088"/>
            <a:ext cx="457200" cy="152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3" name="Line 21"/>
          <p:cNvSpPr>
            <a:spLocks noChangeShapeType="1"/>
          </p:cNvSpPr>
          <p:nvPr/>
        </p:nvSpPr>
        <p:spPr bwMode="auto">
          <a:xfrm>
            <a:off x="4456904" y="4794500"/>
            <a:ext cx="990600" cy="9921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4" name="Line 22"/>
          <p:cNvSpPr>
            <a:spLocks noChangeShapeType="1"/>
          </p:cNvSpPr>
          <p:nvPr/>
        </p:nvSpPr>
        <p:spPr bwMode="auto">
          <a:xfrm flipH="1">
            <a:off x="5523704" y="4565900"/>
            <a:ext cx="533400" cy="12207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5" name="Line 23"/>
          <p:cNvSpPr>
            <a:spLocks noChangeShapeType="1"/>
          </p:cNvSpPr>
          <p:nvPr/>
        </p:nvSpPr>
        <p:spPr bwMode="auto">
          <a:xfrm flipH="1">
            <a:off x="5676104" y="5405675"/>
            <a:ext cx="9906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6" name="Text Box 24"/>
          <p:cNvSpPr txBox="1">
            <a:spLocks noChangeArrowheads="1"/>
          </p:cNvSpPr>
          <p:nvPr/>
        </p:nvSpPr>
        <p:spPr bwMode="auto">
          <a:xfrm>
            <a:off x="4974429" y="5826375"/>
            <a:ext cx="157126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i="1">
                <a:latin typeface="Arial" panose="020B0604020202020204" pitchFamily="34" charset="0"/>
              </a:rPr>
              <a:t>customer</a:t>
            </a:r>
          </a:p>
        </p:txBody>
      </p:sp>
      <p:sp>
        <p:nvSpPr>
          <p:cNvPr id="27" name="Text Box 25"/>
          <p:cNvSpPr txBox="1">
            <a:spLocks noChangeArrowheads="1"/>
          </p:cNvSpPr>
          <p:nvPr/>
        </p:nvSpPr>
        <p:spPr bwMode="auto">
          <a:xfrm>
            <a:off x="3466311" y="4337300"/>
            <a:ext cx="81785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u="sng">
                <a:latin typeface="Arial" panose="020B0604020202020204" pitchFamily="34" charset="0"/>
              </a:rPr>
              <a:t>SSN</a:t>
            </a:r>
          </a:p>
        </p:txBody>
      </p:sp>
      <p:sp>
        <p:nvSpPr>
          <p:cNvPr id="28" name="Text Box 26"/>
          <p:cNvSpPr txBox="1">
            <a:spLocks noChangeArrowheads="1"/>
          </p:cNvSpPr>
          <p:nvPr/>
        </p:nvSpPr>
        <p:spPr bwMode="auto">
          <a:xfrm>
            <a:off x="6209511" y="4946900"/>
            <a:ext cx="208422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dirty="0">
                <a:latin typeface="Arial" panose="020B0604020202020204" pitchFamily="34" charset="0"/>
              </a:rPr>
              <a:t>Customer-city</a:t>
            </a:r>
          </a:p>
        </p:txBody>
      </p:sp>
    </p:spTree>
    <p:extLst>
      <p:ext uri="{BB962C8B-B14F-4D97-AF65-F5344CB8AC3E}">
        <p14:creationId xmlns="" xmlns:p14="http://schemas.microsoft.com/office/powerpoint/2010/main" val="294875527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786" y="373648"/>
            <a:ext cx="9471431" cy="1102455"/>
          </a:xfrm>
        </p:spPr>
        <p:txBody>
          <a:bodyPr>
            <a:normAutofit/>
          </a:bodyPr>
          <a:lstStyle/>
          <a:p>
            <a:pPr algn="l"/>
            <a:r>
              <a:rPr lang="en-US" sz="4800" b="1" dirty="0" smtClean="0">
                <a:uFill>
                  <a:solidFill>
                    <a:srgbClr val="C00000"/>
                  </a:solidFill>
                </a:uFill>
              </a:rPr>
              <a:t>Primary Key</a:t>
            </a:r>
            <a:endParaRPr lang="en-IN" sz="4800" b="1" dirty="0">
              <a:uFill>
                <a:solidFill>
                  <a:srgbClr val="C00000"/>
                </a:solidFill>
              </a:uFill>
            </a:endParaRPr>
          </a:p>
        </p:txBody>
      </p:sp>
      <p:sp>
        <p:nvSpPr>
          <p:cNvPr id="3" name="Content Placeholder 2"/>
          <p:cNvSpPr>
            <a:spLocks noGrp="1"/>
          </p:cNvSpPr>
          <p:nvPr>
            <p:ph idx="1"/>
          </p:nvPr>
        </p:nvSpPr>
        <p:spPr>
          <a:xfrm>
            <a:off x="574766" y="1554480"/>
            <a:ext cx="10913186" cy="4911634"/>
          </a:xfrm>
        </p:spPr>
        <p:txBody>
          <a:bodyPr>
            <a:normAutofit fontScale="85000" lnSpcReduction="20000"/>
          </a:bodyPr>
          <a:lstStyle/>
          <a:p>
            <a:pPr algn="just"/>
            <a:r>
              <a:rPr lang="en-US" sz="3300" dirty="0" smtClean="0"/>
              <a:t>Primary key is a candidate key that is most appropriate to become the main key for any </a:t>
            </a:r>
            <a:r>
              <a:rPr lang="en-US" sz="3300" dirty="0" smtClean="0"/>
              <a:t>table.</a:t>
            </a:r>
          </a:p>
          <a:p>
            <a:pPr algn="just"/>
            <a:r>
              <a:rPr lang="en-US" sz="3300" dirty="0" smtClean="0"/>
              <a:t>It </a:t>
            </a:r>
            <a:r>
              <a:rPr lang="en-US" sz="3300" dirty="0" smtClean="0"/>
              <a:t>is a key that can uniquely identify each record in a table</a:t>
            </a:r>
            <a:r>
              <a:rPr lang="en-US" sz="3300" dirty="0" smtClean="0"/>
              <a:t>.</a:t>
            </a:r>
          </a:p>
          <a:p>
            <a:pPr algn="just"/>
            <a:r>
              <a:rPr lang="en-US" dirty="0" smtClean="0"/>
              <a:t>We denote </a:t>
            </a:r>
            <a:r>
              <a:rPr lang="en-US" dirty="0" smtClean="0"/>
              <a:t>it </a:t>
            </a:r>
            <a:r>
              <a:rPr lang="en-US" dirty="0" smtClean="0"/>
              <a:t>by underlining the attribute name (column name).</a:t>
            </a:r>
          </a:p>
          <a:p>
            <a:pPr marL="0" indent="0">
              <a:lnSpc>
                <a:spcPct val="100000"/>
              </a:lnSpc>
              <a:buNone/>
            </a:pPr>
            <a:endParaRPr lang="en-US" sz="3300" dirty="0" smtClean="0"/>
          </a:p>
          <a:p>
            <a:pPr marL="0" indent="0">
              <a:lnSpc>
                <a:spcPct val="100000"/>
              </a:lnSpc>
              <a:buNone/>
            </a:pPr>
            <a:r>
              <a:rPr lang="en-US" sz="3300" dirty="0" smtClean="0"/>
              <a:t>To </a:t>
            </a:r>
            <a:r>
              <a:rPr lang="en-US" sz="3300" dirty="0" smtClean="0"/>
              <a:t>qualify as a primary key for an entity, an attribute must have the following properties:  </a:t>
            </a:r>
          </a:p>
          <a:p>
            <a:pPr marL="228600" lvl="1">
              <a:spcBef>
                <a:spcPts val="1000"/>
              </a:spcBef>
              <a:buFont typeface="Arial" pitchFamily="34" charset="0"/>
              <a:buChar char="•"/>
            </a:pPr>
            <a:r>
              <a:rPr lang="en-US" sz="3300" dirty="0" smtClean="0"/>
              <a:t>It must have a </a:t>
            </a:r>
            <a:r>
              <a:rPr lang="en-US" sz="3300" dirty="0" smtClean="0">
                <a:solidFill>
                  <a:srgbClr val="FF0000"/>
                </a:solidFill>
              </a:rPr>
              <a:t>non-null </a:t>
            </a:r>
            <a:r>
              <a:rPr lang="en-US" sz="3300" dirty="0" smtClean="0"/>
              <a:t>value for each instance of the entity </a:t>
            </a:r>
          </a:p>
          <a:p>
            <a:pPr marL="228600" lvl="1">
              <a:spcBef>
                <a:spcPts val="1000"/>
              </a:spcBef>
              <a:buFont typeface="Arial" pitchFamily="34" charset="0"/>
              <a:buChar char="•"/>
            </a:pPr>
            <a:r>
              <a:rPr lang="en-US" sz="3300" dirty="0" smtClean="0"/>
              <a:t>The value must be </a:t>
            </a:r>
            <a:r>
              <a:rPr lang="en-US" sz="3300" dirty="0" smtClean="0">
                <a:solidFill>
                  <a:srgbClr val="FF0000"/>
                </a:solidFill>
              </a:rPr>
              <a:t>unique</a:t>
            </a:r>
            <a:r>
              <a:rPr lang="en-US" sz="3300" dirty="0" smtClean="0"/>
              <a:t> for each instance of an entity </a:t>
            </a:r>
          </a:p>
          <a:p>
            <a:pPr marL="228600" lvl="1">
              <a:spcBef>
                <a:spcPts val="1000"/>
              </a:spcBef>
              <a:buFont typeface="Arial" pitchFamily="34" charset="0"/>
              <a:buChar char="•"/>
            </a:pPr>
            <a:r>
              <a:rPr lang="en-US" sz="3300" dirty="0" smtClean="0"/>
              <a:t>The values must </a:t>
            </a:r>
            <a:r>
              <a:rPr lang="en-US" sz="3300" dirty="0" smtClean="0">
                <a:solidFill>
                  <a:srgbClr val="FF0000"/>
                </a:solidFill>
              </a:rPr>
              <a:t>not change or become null </a:t>
            </a:r>
            <a:r>
              <a:rPr lang="en-US" sz="3300" dirty="0" smtClean="0"/>
              <a:t>during the life of each entity instance</a:t>
            </a:r>
          </a:p>
          <a:p>
            <a:pPr algn="just"/>
            <a:endParaRPr lang="en-US" sz="3200" b="1" dirty="0">
              <a:latin typeface="Buxton Sketch" panose="03080500000500000004" pitchFamily="66" charset="0"/>
            </a:endParaRPr>
          </a:p>
          <a:p>
            <a:pPr>
              <a:lnSpc>
                <a:spcPct val="100000"/>
              </a:lnSpc>
              <a:buFont typeface="Wingdings" panose="05000000000000000000" pitchFamily="2" charset="2"/>
              <a:buChar char="q"/>
            </a:pPr>
            <a:endParaRPr lang="en-US" sz="3200" b="1" dirty="0" smtClean="0">
              <a:latin typeface="Buxton Sketch" panose="03080500000500000004" pitchFamily="66" charset="0"/>
            </a:endParaRPr>
          </a:p>
          <a:p>
            <a:pPr>
              <a:buFont typeface="Wingdings" panose="05000000000000000000" pitchFamily="2" charset="2"/>
              <a:buChar char="q"/>
            </a:pPr>
            <a:endParaRPr lang="en-IN" sz="2800" dirty="0">
              <a:latin typeface="Buxton Sketch" panose="03080500000500000004" pitchFamily="66" charset="0"/>
            </a:endParaRPr>
          </a:p>
        </p:txBody>
      </p:sp>
    </p:spTree>
    <p:extLst>
      <p:ext uri="{BB962C8B-B14F-4D97-AF65-F5344CB8AC3E}">
        <p14:creationId xmlns="" xmlns:p14="http://schemas.microsoft.com/office/powerpoint/2010/main" val="4115400133"/>
      </p:ext>
    </p:extLst>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4" y="1071154"/>
            <a:ext cx="11090365" cy="2926080"/>
          </a:xfrm>
        </p:spPr>
        <p:txBody>
          <a:bodyPr>
            <a:normAutofit fontScale="90000"/>
          </a:bodyPr>
          <a:lstStyle/>
          <a:p>
            <a:pPr algn="just"/>
            <a:r>
              <a:rPr lang="en-US" sz="2700" dirty="0" smtClean="0"/>
              <a:t/>
            </a:r>
            <a:br>
              <a:rPr lang="en-US" sz="2700" dirty="0" smtClean="0"/>
            </a:br>
            <a:r>
              <a:rPr lang="en-US" sz="2200" dirty="0" smtClean="0"/>
              <a:t>In </a:t>
            </a:r>
            <a:r>
              <a:rPr lang="en-US" sz="2200" dirty="0" smtClean="0"/>
              <a:t>the following table, there are three attributes: </a:t>
            </a:r>
            <a:r>
              <a:rPr lang="en-US" sz="2200" dirty="0" err="1" smtClean="0"/>
              <a:t>Stu_ID</a:t>
            </a:r>
            <a:r>
              <a:rPr lang="en-US" sz="2200" dirty="0" smtClean="0"/>
              <a:t>, </a:t>
            </a:r>
            <a:r>
              <a:rPr lang="en-US" sz="2200" dirty="0" err="1" smtClean="0"/>
              <a:t>Stu_Name</a:t>
            </a:r>
            <a:r>
              <a:rPr lang="en-US" sz="2200" dirty="0" smtClean="0"/>
              <a:t> &amp; </a:t>
            </a:r>
            <a:r>
              <a:rPr lang="en-US" sz="2200" dirty="0" err="1" smtClean="0"/>
              <a:t>Stu_Age</a:t>
            </a:r>
            <a:r>
              <a:rPr lang="en-US" sz="2200" dirty="0" smtClean="0"/>
              <a:t>. Out of these three attributes, one attribute or a set of more than one attributes can be a primary </a:t>
            </a:r>
            <a:r>
              <a:rPr lang="en-US" sz="2200" dirty="0" smtClean="0"/>
              <a:t>key.</a:t>
            </a:r>
            <a:br>
              <a:rPr lang="en-US" sz="2200" dirty="0" smtClean="0"/>
            </a:br>
            <a:r>
              <a:rPr lang="en-US" sz="2200" dirty="0" smtClean="0"/>
              <a:t/>
            </a:r>
            <a:br>
              <a:rPr lang="en-US" sz="2200" dirty="0" smtClean="0"/>
            </a:br>
            <a:r>
              <a:rPr lang="en-US" sz="2200" dirty="0" smtClean="0"/>
              <a:t>-----Attribute</a:t>
            </a:r>
            <a:r>
              <a:rPr lang="en-US" sz="2200" dirty="0" smtClean="0"/>
              <a:t> </a:t>
            </a:r>
            <a:r>
              <a:rPr lang="en-US" sz="2200" dirty="0" err="1" smtClean="0"/>
              <a:t>Stu_Name</a:t>
            </a:r>
            <a:r>
              <a:rPr lang="en-US" sz="2200" dirty="0" smtClean="0"/>
              <a:t> alone cannot be a primary key as more than one students can have same </a:t>
            </a:r>
            <a:r>
              <a:rPr lang="en-US" sz="2200" dirty="0" smtClean="0"/>
              <a:t>name, Attribute</a:t>
            </a:r>
            <a:r>
              <a:rPr lang="en-US" sz="2200" dirty="0" smtClean="0"/>
              <a:t> </a:t>
            </a:r>
            <a:r>
              <a:rPr lang="en-US" sz="2200" dirty="0" err="1" smtClean="0"/>
              <a:t>Stu_Age</a:t>
            </a:r>
            <a:r>
              <a:rPr lang="en-US" sz="2200" dirty="0" smtClean="0"/>
              <a:t> alone cannot be a primary key as more than one students can have same </a:t>
            </a:r>
            <a:r>
              <a:rPr lang="en-US" sz="2200" dirty="0" smtClean="0"/>
              <a:t>age, Attribute</a:t>
            </a:r>
            <a:r>
              <a:rPr lang="en-US" sz="2200" b="1" dirty="0" smtClean="0">
                <a:solidFill>
                  <a:srgbClr val="FF0000"/>
                </a:solidFill>
              </a:rPr>
              <a:t> Stu_Id</a:t>
            </a:r>
            <a:r>
              <a:rPr lang="en-US" sz="2200" dirty="0" smtClean="0"/>
              <a:t> alone is a primary key as each student has a unique id that can identify the student record in the table</a:t>
            </a:r>
            <a:r>
              <a:rPr lang="en-US" sz="2200" dirty="0" smtClean="0"/>
              <a:t>.</a:t>
            </a:r>
            <a:br>
              <a:rPr lang="en-US" sz="2200" dirty="0" smtClean="0"/>
            </a:br>
            <a:r>
              <a:rPr lang="en-US" sz="2200" dirty="0" smtClean="0"/>
              <a:t>-----{Stu_Id</a:t>
            </a:r>
            <a:r>
              <a:rPr lang="en-US" sz="2200" dirty="0" smtClean="0"/>
              <a:t>, </a:t>
            </a:r>
            <a:r>
              <a:rPr lang="en-US" sz="2200" dirty="0" err="1" smtClean="0"/>
              <a:t>Stu_Name</a:t>
            </a:r>
            <a:r>
              <a:rPr lang="en-US" sz="2200" dirty="0" smtClean="0"/>
              <a:t>} collectively can identify the </a:t>
            </a:r>
            <a:r>
              <a:rPr lang="en-US" sz="2200" dirty="0" err="1" smtClean="0"/>
              <a:t>tuple</a:t>
            </a:r>
            <a:r>
              <a:rPr lang="en-US" sz="2200" dirty="0" smtClean="0"/>
              <a:t> in </a:t>
            </a:r>
            <a:r>
              <a:rPr lang="en-US" sz="2200" dirty="0" smtClean="0"/>
              <a:t>the, </a:t>
            </a:r>
            <a:r>
              <a:rPr lang="en-US" sz="2200" dirty="0" smtClean="0"/>
              <a:t>but we do not choose it as primary key because Stu_Id alone is enough to uniquely identifies rows in a </a:t>
            </a:r>
            <a:r>
              <a:rPr lang="en-US" sz="2200" dirty="0" smtClean="0"/>
              <a:t>table</a:t>
            </a:r>
            <a:r>
              <a:rPr lang="en-US" sz="2000" dirty="0" smtClean="0"/>
              <a:t> </a:t>
            </a:r>
            <a:r>
              <a:rPr lang="en-US" sz="2200" dirty="0" smtClean="0"/>
              <a:t>and we always go for minimal </a:t>
            </a:r>
            <a:r>
              <a:rPr lang="en-US" sz="2200" dirty="0" smtClean="0"/>
              <a:t>set. </a:t>
            </a:r>
            <a:r>
              <a:rPr lang="en-US" sz="2200" dirty="0" smtClean="0"/>
              <a:t/>
            </a:r>
            <a:br>
              <a:rPr lang="en-US" sz="2200" dirty="0" smtClean="0"/>
            </a:br>
            <a:endParaRPr lang="en-US" sz="2200" dirty="0"/>
          </a:p>
        </p:txBody>
      </p:sp>
      <p:graphicFrame>
        <p:nvGraphicFramePr>
          <p:cNvPr id="4" name="Content Placeholder 3"/>
          <p:cNvGraphicFramePr>
            <a:graphicFrameLocks noGrp="1"/>
          </p:cNvGraphicFramePr>
          <p:nvPr>
            <p:ph idx="1"/>
          </p:nvPr>
        </p:nvGraphicFramePr>
        <p:xfrm>
          <a:off x="953588" y="4585062"/>
          <a:ext cx="10785564" cy="2148840"/>
        </p:xfrm>
        <a:graphic>
          <a:graphicData uri="http://schemas.openxmlformats.org/drawingml/2006/table">
            <a:tbl>
              <a:tblPr firstRow="1" bandRow="1">
                <a:tableStyleId>{2D5ABB26-0587-4C30-8999-92F81FD0307C}</a:tableStyleId>
              </a:tblPr>
              <a:tblGrid>
                <a:gridCol w="3595188"/>
                <a:gridCol w="3595188"/>
                <a:gridCol w="3595188"/>
              </a:tblGrid>
              <a:tr h="350520">
                <a:tc>
                  <a:txBody>
                    <a:bodyPr/>
                    <a:lstStyle/>
                    <a:p>
                      <a:pPr algn="l"/>
                      <a:r>
                        <a:rPr lang="en-US" sz="1600" u="sng" dirty="0"/>
                        <a:t>Stu_Id</a:t>
                      </a:r>
                      <a:endParaRPr lang="en-US" sz="1600" dirty="0"/>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Stu_Name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Stu_Age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l"/>
                      <a:r>
                        <a:rPr lang="en-US" sz="1600" dirty="0"/>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Steve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23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l"/>
                      <a:r>
                        <a:rPr lang="en-US" sz="1600" dirty="0"/>
                        <a:t>102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John</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24</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l"/>
                      <a:r>
                        <a:rPr lang="en-US" sz="1600"/>
                        <a:t>103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Robert</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28</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l"/>
                      <a:r>
                        <a:rPr lang="en-US" sz="1600"/>
                        <a:t>104</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Steve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29</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l"/>
                      <a:r>
                        <a:rPr lang="en-US" sz="1600"/>
                        <a:t>105</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Carl</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29</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910527" y="4080356"/>
            <a:ext cx="2324226" cy="369332"/>
          </a:xfrm>
          <a:prstGeom prst="rect">
            <a:avLst/>
          </a:prstGeom>
        </p:spPr>
        <p:txBody>
          <a:bodyPr wrap="none">
            <a:spAutoFit/>
          </a:bodyPr>
          <a:lstStyle/>
          <a:p>
            <a:r>
              <a:rPr lang="en-US" b="1" dirty="0" smtClean="0"/>
              <a:t>Table Name: STUDENT</a:t>
            </a:r>
            <a:endParaRPr lang="en-US" dirty="0"/>
          </a:p>
        </p:txBody>
      </p:sp>
      <p:sp>
        <p:nvSpPr>
          <p:cNvPr id="6" name="Rectangle 5"/>
          <p:cNvSpPr/>
          <p:nvPr/>
        </p:nvSpPr>
        <p:spPr>
          <a:xfrm>
            <a:off x="723292" y="392276"/>
            <a:ext cx="4240594" cy="584775"/>
          </a:xfrm>
          <a:prstGeom prst="rect">
            <a:avLst/>
          </a:prstGeom>
        </p:spPr>
        <p:txBody>
          <a:bodyPr wrap="square">
            <a:spAutoFit/>
          </a:bodyPr>
          <a:lstStyle/>
          <a:p>
            <a:r>
              <a:rPr lang="en-US" sz="3200" b="1" dirty="0" smtClean="0"/>
              <a:t>Primary Key</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818"/>
            <a:ext cx="10972800" cy="640079"/>
          </a:xfrm>
        </p:spPr>
        <p:txBody>
          <a:bodyPr>
            <a:noAutofit/>
          </a:bodyPr>
          <a:lstStyle/>
          <a:p>
            <a:pPr algn="l"/>
            <a:r>
              <a:rPr lang="en-US" sz="3600" b="1" dirty="0" smtClean="0">
                <a:uFill>
                  <a:solidFill>
                    <a:srgbClr val="C00000"/>
                  </a:solidFill>
                </a:uFill>
              </a:rPr>
              <a:t>Primary Key</a:t>
            </a:r>
            <a:endParaRPr lang="en-US" sz="3600" dirty="0"/>
          </a:p>
        </p:txBody>
      </p:sp>
      <p:sp>
        <p:nvSpPr>
          <p:cNvPr id="3" name="Content Placeholder 2"/>
          <p:cNvSpPr>
            <a:spLocks noGrp="1"/>
          </p:cNvSpPr>
          <p:nvPr>
            <p:ph idx="1"/>
          </p:nvPr>
        </p:nvSpPr>
        <p:spPr>
          <a:xfrm>
            <a:off x="609600" y="783772"/>
            <a:ext cx="10972800" cy="3566159"/>
          </a:xfrm>
        </p:spPr>
        <p:txBody>
          <a:bodyPr>
            <a:normAutofit fontScale="92500"/>
          </a:bodyPr>
          <a:lstStyle/>
          <a:p>
            <a:pPr algn="just"/>
            <a:r>
              <a:rPr lang="en-US" sz="2100" dirty="0" smtClean="0"/>
              <a:t>Primary keys are not necessarily to be a single attribute (column). It can be a set of more than one </a:t>
            </a:r>
            <a:r>
              <a:rPr lang="en-US" sz="2100" dirty="0" smtClean="0"/>
              <a:t>attributes. Consider </a:t>
            </a:r>
            <a:r>
              <a:rPr lang="en-US" sz="2100" dirty="0" smtClean="0"/>
              <a:t>this table ORDER, this table keeps the daily record of the purchases made by the customer. This table has three attributes: </a:t>
            </a:r>
            <a:r>
              <a:rPr lang="en-US" sz="2100" dirty="0" err="1" smtClean="0"/>
              <a:t>Customer_ID</a:t>
            </a:r>
            <a:r>
              <a:rPr lang="en-US" sz="2100" dirty="0" smtClean="0"/>
              <a:t>, </a:t>
            </a:r>
            <a:r>
              <a:rPr lang="en-US" sz="2100" dirty="0" err="1" smtClean="0"/>
              <a:t>Product_ID</a:t>
            </a:r>
            <a:r>
              <a:rPr lang="en-US" sz="2100" dirty="0" smtClean="0"/>
              <a:t> &amp; </a:t>
            </a:r>
            <a:r>
              <a:rPr lang="en-US" sz="2100" dirty="0" err="1" smtClean="0"/>
              <a:t>Order_Quantity</a:t>
            </a:r>
            <a:r>
              <a:rPr lang="en-US" sz="2100" dirty="0" smtClean="0"/>
              <a:t>.</a:t>
            </a:r>
          </a:p>
          <a:p>
            <a:pPr algn="just"/>
            <a:r>
              <a:rPr lang="en-US" sz="2100" dirty="0" err="1" smtClean="0"/>
              <a:t>Customer_ID</a:t>
            </a:r>
            <a:r>
              <a:rPr lang="en-US" sz="2100" dirty="0" smtClean="0"/>
              <a:t> alone cannot be a primary key as a single customer can place more than one order thus more than one rows of same </a:t>
            </a:r>
            <a:r>
              <a:rPr lang="en-US" sz="2100" dirty="0" err="1" smtClean="0"/>
              <a:t>Customer_ID</a:t>
            </a:r>
            <a:r>
              <a:rPr lang="en-US" sz="2100" dirty="0" smtClean="0"/>
              <a:t> value. </a:t>
            </a:r>
          </a:p>
          <a:p>
            <a:pPr algn="just"/>
            <a:r>
              <a:rPr lang="en-US" sz="2100" dirty="0" err="1" smtClean="0"/>
              <a:t>Product_ID</a:t>
            </a:r>
            <a:r>
              <a:rPr lang="en-US" sz="2100" dirty="0" smtClean="0"/>
              <a:t> alone cannot be a primary key as more than one customers can place a order for the same product thus more than one rows with same product id. </a:t>
            </a:r>
          </a:p>
          <a:p>
            <a:pPr algn="just"/>
            <a:r>
              <a:rPr lang="en-US" sz="2100" dirty="0" err="1" smtClean="0"/>
              <a:t>Order_Quantity</a:t>
            </a:r>
            <a:r>
              <a:rPr lang="en-US" sz="2100" dirty="0" smtClean="0"/>
              <a:t> alone cannot be a primary key as more </a:t>
            </a:r>
            <a:r>
              <a:rPr lang="en-US" sz="2100" dirty="0" smtClean="0"/>
              <a:t>than </a:t>
            </a:r>
            <a:r>
              <a:rPr lang="en-US" sz="2100" dirty="0" smtClean="0"/>
              <a:t>one customers can place the order for the same quantity.</a:t>
            </a:r>
          </a:p>
          <a:p>
            <a:pPr algn="just"/>
            <a:r>
              <a:rPr lang="en-US" sz="2100" dirty="0" smtClean="0"/>
              <a:t>Since none of the attributes alone were able to become a primary key, </a:t>
            </a:r>
            <a:r>
              <a:rPr lang="en-US" sz="2100" dirty="0" smtClean="0"/>
              <a:t>but {</a:t>
            </a:r>
            <a:r>
              <a:rPr lang="en-US" sz="2100" dirty="0" err="1" smtClean="0"/>
              <a:t>Customer_ID</a:t>
            </a:r>
            <a:r>
              <a:rPr lang="en-US" sz="2100" dirty="0" smtClean="0"/>
              <a:t>, </a:t>
            </a:r>
            <a:r>
              <a:rPr lang="en-US" sz="2100" dirty="0" err="1" smtClean="0"/>
              <a:t>Product_ID</a:t>
            </a:r>
            <a:r>
              <a:rPr lang="en-US" sz="2100" dirty="0" smtClean="0"/>
              <a:t>} together can identify the rows uniquely in the table so this set is the primary key for this table.</a:t>
            </a:r>
          </a:p>
          <a:p>
            <a:endParaRPr lang="en-US" dirty="0"/>
          </a:p>
        </p:txBody>
      </p:sp>
      <p:graphicFrame>
        <p:nvGraphicFramePr>
          <p:cNvPr id="4" name="Table 3"/>
          <p:cNvGraphicFramePr>
            <a:graphicFrameLocks noGrp="1"/>
          </p:cNvGraphicFramePr>
          <p:nvPr/>
        </p:nvGraphicFramePr>
        <p:xfrm>
          <a:off x="1227909" y="4532810"/>
          <a:ext cx="7900125" cy="2017242"/>
        </p:xfrm>
        <a:graphic>
          <a:graphicData uri="http://schemas.openxmlformats.org/drawingml/2006/table">
            <a:tbl>
              <a:tblPr firstRow="1" bandRow="1">
                <a:tableStyleId>{2D5ABB26-0587-4C30-8999-92F81FD0307C}</a:tableStyleId>
              </a:tblPr>
              <a:tblGrid>
                <a:gridCol w="2633375"/>
                <a:gridCol w="2633375"/>
                <a:gridCol w="2633375"/>
              </a:tblGrid>
              <a:tr h="336207">
                <a:tc>
                  <a:txBody>
                    <a:bodyPr/>
                    <a:lstStyle/>
                    <a:p>
                      <a:pPr algn="l"/>
                      <a:r>
                        <a:rPr lang="en-US" sz="1100" b="1" dirty="0" err="1"/>
                        <a:t>Customer_ID</a:t>
                      </a:r>
                      <a:endParaRPr lang="en-US" sz="1100" b="1" dirty="0"/>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dirty="0" err="1"/>
                        <a:t>Product_ID</a:t>
                      </a:r>
                      <a:endParaRPr lang="en-US" sz="1100" b="1" dirty="0"/>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dirty="0" err="1"/>
                        <a:t>Order_Quantity</a:t>
                      </a:r>
                      <a:endParaRPr lang="en-US" sz="1100" b="1" dirty="0"/>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207">
                <a:tc>
                  <a:txBody>
                    <a:bodyPr/>
                    <a:lstStyle/>
                    <a:p>
                      <a:pPr algn="l"/>
                      <a:r>
                        <a:rPr lang="en-US" sz="1100" dirty="0"/>
                        <a:t>1011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t>9023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t>10</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207">
                <a:tc>
                  <a:txBody>
                    <a:bodyPr/>
                    <a:lstStyle/>
                    <a:p>
                      <a:pPr algn="l"/>
                      <a:r>
                        <a:rPr lang="en-US" sz="1100" dirty="0"/>
                        <a:t>1122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t>9023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t>15</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207">
                <a:tc>
                  <a:txBody>
                    <a:bodyPr/>
                    <a:lstStyle/>
                    <a:p>
                      <a:pPr algn="l"/>
                      <a:r>
                        <a:rPr lang="en-US" sz="1100"/>
                        <a:t>1099</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t>9031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t>20</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207">
                <a:tc>
                  <a:txBody>
                    <a:bodyPr/>
                    <a:lstStyle/>
                    <a:p>
                      <a:pPr algn="l"/>
                      <a:r>
                        <a:rPr lang="en-US" sz="1100" dirty="0"/>
                        <a:t>1177</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t>9031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t>18</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207">
                <a:tc>
                  <a:txBody>
                    <a:bodyPr/>
                    <a:lstStyle/>
                    <a:p>
                      <a:pPr algn="l"/>
                      <a:r>
                        <a:rPr lang="en-US" sz="1100" dirty="0"/>
                        <a:t>1011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t>9111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t>50</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888274"/>
            <a:ext cx="11190514" cy="5237895"/>
          </a:xfrm>
        </p:spPr>
        <p:txBody>
          <a:bodyPr/>
          <a:lstStyle/>
          <a:p>
            <a:pPr algn="just"/>
            <a:r>
              <a:rPr lang="en-US" dirty="0"/>
              <a:t>Overall, </a:t>
            </a:r>
            <a:r>
              <a:rPr lang="en-US" b="1" dirty="0"/>
              <a:t>S</a:t>
            </a:r>
            <a:r>
              <a:rPr lang="en-US" b="1" dirty="0" smtClean="0"/>
              <a:t>uper Key </a:t>
            </a:r>
            <a:r>
              <a:rPr lang="en-US" dirty="0"/>
              <a:t>is the broadest unique identifier; </a:t>
            </a:r>
            <a:r>
              <a:rPr lang="en-US" b="1" dirty="0" smtClean="0"/>
              <a:t>Candidate </a:t>
            </a:r>
            <a:r>
              <a:rPr lang="en-US" b="1" dirty="0"/>
              <a:t>K</a:t>
            </a:r>
            <a:r>
              <a:rPr lang="en-US" b="1" dirty="0" smtClean="0"/>
              <a:t>ey </a:t>
            </a:r>
            <a:r>
              <a:rPr lang="en-US" dirty="0"/>
              <a:t>is a subset of </a:t>
            </a:r>
            <a:r>
              <a:rPr lang="en-US" b="1" dirty="0" smtClean="0"/>
              <a:t>Super Key</a:t>
            </a:r>
            <a:r>
              <a:rPr lang="en-US" dirty="0"/>
              <a:t>; and </a:t>
            </a:r>
            <a:r>
              <a:rPr lang="en-US" b="1" dirty="0" smtClean="0"/>
              <a:t>Primary Key </a:t>
            </a:r>
            <a:r>
              <a:rPr lang="en-US" dirty="0"/>
              <a:t>is a subset of </a:t>
            </a:r>
            <a:r>
              <a:rPr lang="en-US" b="1" dirty="0" smtClean="0"/>
              <a:t>Candidate Key</a:t>
            </a:r>
            <a:r>
              <a:rPr lang="en-US" dirty="0"/>
              <a:t>. </a:t>
            </a:r>
          </a:p>
          <a:p>
            <a:pPr algn="just"/>
            <a:r>
              <a:rPr lang="en-US" dirty="0" smtClean="0"/>
              <a:t>If </a:t>
            </a:r>
            <a:r>
              <a:rPr lang="en-US" dirty="0"/>
              <a:t>there is only one </a:t>
            </a:r>
            <a:r>
              <a:rPr lang="en-US" b="1" dirty="0" smtClean="0"/>
              <a:t>Candidate Key</a:t>
            </a:r>
            <a:r>
              <a:rPr lang="en-US" dirty="0"/>
              <a:t>, it naturally will be designated as the </a:t>
            </a:r>
            <a:r>
              <a:rPr lang="en-US" b="1" dirty="0" smtClean="0"/>
              <a:t>Primary Key</a:t>
            </a:r>
            <a:r>
              <a:rPr lang="en-US" dirty="0"/>
              <a:t>.  </a:t>
            </a:r>
            <a:endParaRPr lang="en-US" dirty="0" smtClean="0"/>
          </a:p>
          <a:p>
            <a:pPr algn="just"/>
            <a:r>
              <a:rPr lang="en-US" dirty="0" smtClean="0"/>
              <a:t>If </a:t>
            </a:r>
            <a:r>
              <a:rPr lang="en-US" dirty="0"/>
              <a:t>we find more than one </a:t>
            </a:r>
            <a:r>
              <a:rPr lang="en-US" b="1" dirty="0"/>
              <a:t>C</a:t>
            </a:r>
            <a:r>
              <a:rPr lang="en-US" b="1" dirty="0" smtClean="0"/>
              <a:t>andidate Key</a:t>
            </a:r>
            <a:r>
              <a:rPr lang="en-US" dirty="0"/>
              <a:t>, then we can designate any one of them as </a:t>
            </a:r>
            <a:r>
              <a:rPr lang="en-US" b="1" dirty="0" smtClean="0"/>
              <a:t>Primary Key</a:t>
            </a:r>
            <a:r>
              <a:rPr lang="en-US" dirty="0"/>
              <a:t>.</a:t>
            </a:r>
          </a:p>
          <a:p>
            <a:pPr>
              <a:buFont typeface="Wingdings" panose="05000000000000000000" pitchFamily="2" charset="2"/>
              <a:buChar char="v"/>
            </a:pPr>
            <a:endParaRPr lang="en-IN" dirty="0"/>
          </a:p>
        </p:txBody>
      </p:sp>
    </p:spTree>
    <p:extLst>
      <p:ext uri="{BB962C8B-B14F-4D97-AF65-F5344CB8AC3E}">
        <p14:creationId xmlns="" xmlns:p14="http://schemas.microsoft.com/office/powerpoint/2010/main" val="1538322107"/>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54" y="336017"/>
            <a:ext cx="9871525" cy="1206501"/>
          </a:xfrm>
        </p:spPr>
        <p:txBody>
          <a:bodyPr>
            <a:normAutofit/>
          </a:bodyPr>
          <a:lstStyle/>
          <a:p>
            <a:pPr algn="l"/>
            <a:r>
              <a:rPr lang="en-US" sz="6000" b="1" dirty="0" smtClean="0">
                <a:uFill>
                  <a:solidFill>
                    <a:srgbClr val="C00000"/>
                  </a:solidFill>
                </a:uFill>
              </a:rPr>
              <a:t>Foreign </a:t>
            </a:r>
            <a:r>
              <a:rPr lang="en-US" sz="6000" b="1" dirty="0" smtClean="0">
                <a:uFill>
                  <a:solidFill>
                    <a:srgbClr val="C00000"/>
                  </a:solidFill>
                </a:uFill>
              </a:rPr>
              <a:t>Key</a:t>
            </a:r>
            <a:endParaRPr lang="en-IN" sz="6000" b="1" dirty="0">
              <a:uFill>
                <a:solidFill>
                  <a:srgbClr val="C00000"/>
                </a:solidFill>
              </a:uFill>
            </a:endParaRPr>
          </a:p>
        </p:txBody>
      </p:sp>
      <p:sp>
        <p:nvSpPr>
          <p:cNvPr id="3" name="Content Placeholder 2"/>
          <p:cNvSpPr>
            <a:spLocks noGrp="1"/>
          </p:cNvSpPr>
          <p:nvPr>
            <p:ph idx="1"/>
          </p:nvPr>
        </p:nvSpPr>
        <p:spPr>
          <a:xfrm>
            <a:off x="670560" y="1737360"/>
            <a:ext cx="10363200" cy="4572000"/>
          </a:xfrm>
        </p:spPr>
        <p:txBody>
          <a:bodyPr>
            <a:normAutofit lnSpcReduction="10000"/>
          </a:bodyPr>
          <a:lstStyle/>
          <a:p>
            <a:pPr algn="just"/>
            <a:r>
              <a:rPr lang="en-US" dirty="0" smtClean="0"/>
              <a:t>Foreign Key is used to generate the relationship between the tables. It is a field in database table that acts as a Primary Key in another table. </a:t>
            </a:r>
          </a:p>
          <a:p>
            <a:pPr algn="just"/>
            <a:r>
              <a:rPr lang="en-US" dirty="0" smtClean="0"/>
              <a:t>The </a:t>
            </a:r>
            <a:r>
              <a:rPr lang="en-US" b="1" dirty="0" smtClean="0"/>
              <a:t>table</a:t>
            </a:r>
            <a:r>
              <a:rPr lang="en-US" dirty="0" smtClean="0"/>
              <a:t> with the </a:t>
            </a:r>
            <a:r>
              <a:rPr lang="en-US" b="1" dirty="0" smtClean="0"/>
              <a:t>foreign key</a:t>
            </a:r>
            <a:r>
              <a:rPr lang="en-US" dirty="0" smtClean="0"/>
              <a:t> is called the child </a:t>
            </a:r>
            <a:r>
              <a:rPr lang="en-US" b="1" dirty="0" smtClean="0"/>
              <a:t>table</a:t>
            </a:r>
            <a:r>
              <a:rPr lang="en-US" dirty="0" smtClean="0"/>
              <a:t>, and the </a:t>
            </a:r>
            <a:r>
              <a:rPr lang="en-US" b="1" dirty="0" smtClean="0"/>
              <a:t>table</a:t>
            </a:r>
            <a:r>
              <a:rPr lang="en-US" dirty="0" smtClean="0"/>
              <a:t> with the primary </a:t>
            </a:r>
            <a:r>
              <a:rPr lang="en-US" b="1" dirty="0" smtClean="0"/>
              <a:t>key</a:t>
            </a:r>
            <a:r>
              <a:rPr lang="en-US" dirty="0" smtClean="0"/>
              <a:t> is called the </a:t>
            </a:r>
            <a:r>
              <a:rPr lang="en-US" b="1" dirty="0" smtClean="0"/>
              <a:t>referenced</a:t>
            </a:r>
            <a:r>
              <a:rPr lang="en-US" dirty="0" smtClean="0"/>
              <a:t> or parent </a:t>
            </a:r>
            <a:r>
              <a:rPr lang="en-US" b="1" dirty="0" smtClean="0"/>
              <a:t>table</a:t>
            </a:r>
            <a:r>
              <a:rPr lang="en-US" dirty="0" smtClean="0"/>
              <a:t>.</a:t>
            </a:r>
            <a:endParaRPr lang="en-US" dirty="0" smtClean="0"/>
          </a:p>
          <a:p>
            <a:pPr algn="just"/>
            <a:r>
              <a:rPr lang="en-US" dirty="0" smtClean="0"/>
              <a:t>Data </a:t>
            </a:r>
            <a:r>
              <a:rPr lang="en-US" dirty="0" smtClean="0"/>
              <a:t>should be entered in the foreign key column with great care, as wrongly entered data can invalidate the relationship between the two tables.</a:t>
            </a:r>
            <a:endParaRPr lang="en-US" sz="3200" dirty="0"/>
          </a:p>
        </p:txBody>
      </p:sp>
    </p:spTree>
    <p:extLst>
      <p:ext uri="{BB962C8B-B14F-4D97-AF65-F5344CB8AC3E}">
        <p14:creationId xmlns="" xmlns:p14="http://schemas.microsoft.com/office/powerpoint/2010/main" val="178532771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
            <a:ext cx="10972800" cy="522514"/>
          </a:xfrm>
        </p:spPr>
        <p:txBody>
          <a:bodyPr>
            <a:normAutofit fontScale="90000"/>
          </a:bodyPr>
          <a:lstStyle/>
          <a:p>
            <a:pPr algn="l"/>
            <a:r>
              <a:rPr lang="en-US" sz="3200" b="1" dirty="0" smtClean="0">
                <a:uFill>
                  <a:solidFill>
                    <a:srgbClr val="C00000"/>
                  </a:solidFill>
                </a:uFill>
              </a:rPr>
              <a:t>Foreign Key</a:t>
            </a:r>
            <a:endParaRPr lang="en-US" sz="3200" dirty="0"/>
          </a:p>
        </p:txBody>
      </p:sp>
      <p:pic>
        <p:nvPicPr>
          <p:cNvPr id="1026" name="Picture 2" descr="C:\Users\kritika.rani\Pictures\image7.png"/>
          <p:cNvPicPr>
            <a:picLocks noGrp="1" noChangeAspect="1" noChangeArrowheads="1"/>
          </p:cNvPicPr>
          <p:nvPr>
            <p:ph idx="1"/>
          </p:nvPr>
        </p:nvPicPr>
        <p:blipFill>
          <a:blip r:embed="rId2"/>
          <a:srcRect/>
          <a:stretch>
            <a:fillRect/>
          </a:stretch>
        </p:blipFill>
        <p:spPr bwMode="auto">
          <a:xfrm>
            <a:off x="391886" y="2821577"/>
            <a:ext cx="10727139" cy="2677886"/>
          </a:xfrm>
          <a:prstGeom prst="rect">
            <a:avLst/>
          </a:prstGeom>
          <a:noFill/>
        </p:spPr>
      </p:pic>
      <p:sp>
        <p:nvSpPr>
          <p:cNvPr id="5" name="Rectangle 4"/>
          <p:cNvSpPr/>
          <p:nvPr/>
        </p:nvSpPr>
        <p:spPr>
          <a:xfrm>
            <a:off x="600891" y="986972"/>
            <a:ext cx="11129555" cy="1938992"/>
          </a:xfrm>
          <a:prstGeom prst="rect">
            <a:avLst/>
          </a:prstGeom>
        </p:spPr>
        <p:txBody>
          <a:bodyPr wrap="square">
            <a:spAutoFit/>
          </a:bodyPr>
          <a:lstStyle/>
          <a:p>
            <a:pPr algn="just"/>
            <a:r>
              <a:rPr lang="en-US" sz="2000" dirty="0" smtClean="0"/>
              <a:t>The relation which is being referenced is called </a:t>
            </a:r>
            <a:r>
              <a:rPr lang="en-US" sz="2000" dirty="0" smtClean="0">
                <a:solidFill>
                  <a:srgbClr val="FF0000"/>
                </a:solidFill>
              </a:rPr>
              <a:t>referenced relation </a:t>
            </a:r>
            <a:r>
              <a:rPr lang="en-US" sz="2000" dirty="0" smtClean="0"/>
              <a:t>and the corresponding attribute is called </a:t>
            </a:r>
            <a:r>
              <a:rPr lang="en-US" sz="2000" dirty="0" smtClean="0">
                <a:solidFill>
                  <a:srgbClr val="FF0000"/>
                </a:solidFill>
              </a:rPr>
              <a:t>referenced attribute </a:t>
            </a:r>
            <a:r>
              <a:rPr lang="en-US" sz="2000" dirty="0" smtClean="0"/>
              <a:t>and the relation which refers to the referenced relation is called </a:t>
            </a:r>
            <a:r>
              <a:rPr lang="en-US" sz="2000" dirty="0" smtClean="0">
                <a:solidFill>
                  <a:srgbClr val="FF0000"/>
                </a:solidFill>
              </a:rPr>
              <a:t>referencing relation</a:t>
            </a:r>
            <a:r>
              <a:rPr lang="en-US" sz="2000" dirty="0" smtClean="0"/>
              <a:t> and the corresponding attribute is called </a:t>
            </a:r>
            <a:r>
              <a:rPr lang="en-US" sz="2000" dirty="0" smtClean="0">
                <a:solidFill>
                  <a:srgbClr val="FF0000"/>
                </a:solidFill>
              </a:rPr>
              <a:t>referencing attribute</a:t>
            </a:r>
            <a:r>
              <a:rPr lang="en-US" sz="2000" dirty="0" smtClean="0"/>
              <a:t>.</a:t>
            </a:r>
          </a:p>
          <a:p>
            <a:pPr algn="just"/>
            <a:r>
              <a:rPr lang="en-US" sz="2000" dirty="0" smtClean="0"/>
              <a:t>The </a:t>
            </a:r>
            <a:r>
              <a:rPr lang="en-US" sz="2000" dirty="0" smtClean="0"/>
              <a:t>referenced attribute of the referenced relation should be the primary key for it. For Example, </a:t>
            </a:r>
            <a:r>
              <a:rPr lang="en-US" sz="2000" b="1" dirty="0" smtClean="0">
                <a:solidFill>
                  <a:srgbClr val="FF0000"/>
                </a:solidFill>
              </a:rPr>
              <a:t>STUD_NO</a:t>
            </a:r>
            <a:r>
              <a:rPr lang="en-US" sz="2000" dirty="0" smtClean="0"/>
              <a:t> in STUDENT_COURSE is a foreign key to STUD_NO in STUDENT relation</a:t>
            </a:r>
            <a:r>
              <a:rPr lang="en-US" sz="2000" dirty="0" smtClean="0"/>
              <a:t>. Here </a:t>
            </a:r>
            <a:r>
              <a:rPr lang="en-US" sz="2000" dirty="0" smtClean="0"/>
              <a:t> </a:t>
            </a:r>
            <a:r>
              <a:rPr lang="en-US" sz="2000" b="1" dirty="0" smtClean="0">
                <a:solidFill>
                  <a:srgbClr val="FF0000"/>
                </a:solidFill>
              </a:rPr>
              <a:t> </a:t>
            </a:r>
            <a:r>
              <a:rPr lang="en-US" sz="2000" b="1" dirty="0" smtClean="0">
                <a:solidFill>
                  <a:srgbClr val="FF0000"/>
                </a:solidFill>
              </a:rPr>
              <a:t>STUD_NO</a:t>
            </a:r>
            <a:r>
              <a:rPr lang="en-US" sz="2000" dirty="0" smtClean="0">
                <a:solidFill>
                  <a:srgbClr val="FF0000"/>
                </a:solidFill>
              </a:rPr>
              <a:t> </a:t>
            </a:r>
            <a:r>
              <a:rPr lang="en-US" sz="2000" dirty="0" smtClean="0"/>
              <a:t>is a</a:t>
            </a:r>
            <a:r>
              <a:rPr lang="en-US" sz="2000" dirty="0" smtClean="0">
                <a:solidFill>
                  <a:srgbClr val="FF0000"/>
                </a:solidFill>
              </a:rPr>
              <a:t> referenced </a:t>
            </a:r>
            <a:r>
              <a:rPr lang="en-US" sz="2000" dirty="0" smtClean="0">
                <a:solidFill>
                  <a:srgbClr val="FF0000"/>
                </a:solidFill>
              </a:rPr>
              <a:t>attribute </a:t>
            </a:r>
            <a:r>
              <a:rPr lang="en-US" sz="2000" dirty="0" smtClean="0"/>
              <a:t>in</a:t>
            </a:r>
            <a:r>
              <a:rPr lang="en-US" sz="2000" dirty="0" smtClean="0">
                <a:solidFill>
                  <a:srgbClr val="FF0000"/>
                </a:solidFill>
              </a:rPr>
              <a:t> STUDENT </a:t>
            </a:r>
            <a:r>
              <a:rPr lang="en-US" sz="2000" dirty="0" smtClean="0"/>
              <a:t>table.</a:t>
            </a:r>
            <a:endParaRPr lang="en-US" sz="2000" dirty="0"/>
          </a:p>
        </p:txBody>
      </p:sp>
      <p:sp>
        <p:nvSpPr>
          <p:cNvPr id="6" name="TextBox 5"/>
          <p:cNvSpPr txBox="1"/>
          <p:nvPr/>
        </p:nvSpPr>
        <p:spPr>
          <a:xfrm>
            <a:off x="653142" y="5447211"/>
            <a:ext cx="10816045" cy="1015663"/>
          </a:xfrm>
          <a:prstGeom prst="rect">
            <a:avLst/>
          </a:prstGeom>
          <a:noFill/>
        </p:spPr>
        <p:txBody>
          <a:bodyPr wrap="square" rtlCol="0">
            <a:spAutoFit/>
          </a:bodyPr>
          <a:lstStyle/>
          <a:p>
            <a:pPr algn="just"/>
            <a:r>
              <a:rPr lang="en-US" sz="2000" dirty="0" smtClean="0"/>
              <a:t>Foreign Key can be NULL as well as may contain duplicate </a:t>
            </a:r>
            <a:r>
              <a:rPr lang="en-US" sz="2000" dirty="0" err="1" smtClean="0"/>
              <a:t>tuples</a:t>
            </a:r>
            <a:r>
              <a:rPr lang="en-US" sz="2000" dirty="0" smtClean="0"/>
              <a:t>.</a:t>
            </a:r>
            <a:r>
              <a:rPr lang="en-US" sz="2000" dirty="0" smtClean="0"/>
              <a:t> For Example, STUD_NO in STUDENT_COURSE relation is not unique</a:t>
            </a:r>
            <a:r>
              <a:rPr lang="en-US" sz="2000" dirty="0" smtClean="0"/>
              <a:t>.</a:t>
            </a:r>
            <a:r>
              <a:rPr lang="en-US" sz="2000" dirty="0" smtClean="0"/>
              <a:t> However, the STUD_NO in STUDENT relation is a primary key and it needs to be always unique and it cannot be null. </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391" y="568430"/>
            <a:ext cx="4963732" cy="819728"/>
          </a:xfrm>
        </p:spPr>
        <p:txBody>
          <a:bodyPr/>
          <a:lstStyle/>
          <a:p>
            <a:pPr algn="l"/>
            <a:r>
              <a:rPr lang="en-US" b="1" dirty="0" smtClean="0">
                <a:uFill>
                  <a:solidFill>
                    <a:srgbClr val="C00000"/>
                  </a:solidFill>
                </a:uFill>
              </a:rPr>
              <a:t>Composite Key</a:t>
            </a:r>
            <a:endParaRPr lang="en-IN" b="1" dirty="0">
              <a:uFill>
                <a:solidFill>
                  <a:srgbClr val="C00000"/>
                </a:solidFill>
              </a:uFill>
            </a:endParaRPr>
          </a:p>
        </p:txBody>
      </p:sp>
      <p:sp>
        <p:nvSpPr>
          <p:cNvPr id="3" name="Content Placeholder 2"/>
          <p:cNvSpPr>
            <a:spLocks noGrp="1"/>
          </p:cNvSpPr>
          <p:nvPr>
            <p:ph idx="1"/>
          </p:nvPr>
        </p:nvSpPr>
        <p:spPr>
          <a:xfrm>
            <a:off x="997132" y="1672045"/>
            <a:ext cx="10363200" cy="4493624"/>
          </a:xfrm>
        </p:spPr>
        <p:txBody>
          <a:bodyPr>
            <a:noAutofit/>
          </a:bodyPr>
          <a:lstStyle/>
          <a:p>
            <a:pPr algn="just"/>
            <a:r>
              <a:rPr lang="en-US" dirty="0" smtClean="0"/>
              <a:t>If </a:t>
            </a:r>
            <a:r>
              <a:rPr lang="en-US" dirty="0" smtClean="0"/>
              <a:t>any single attribute of a table is not capable of being the key </a:t>
            </a:r>
            <a:r>
              <a:rPr lang="en-US" dirty="0" err="1" smtClean="0"/>
              <a:t>i.e</a:t>
            </a:r>
            <a:r>
              <a:rPr lang="en-US" dirty="0" smtClean="0"/>
              <a:t> it cannot identify a row uniquely, then we combine two or more attributes to form a key. This is known as a composite key. </a:t>
            </a:r>
            <a:endParaRPr lang="en-US" dirty="0"/>
          </a:p>
          <a:p>
            <a:pPr algn="just"/>
            <a:endParaRPr lang="en-US" dirty="0" smtClean="0"/>
          </a:p>
          <a:p>
            <a:pPr algn="just"/>
            <a:r>
              <a:rPr lang="en-US" dirty="0" smtClean="0"/>
              <a:t>Any </a:t>
            </a:r>
            <a:r>
              <a:rPr lang="en-US" dirty="0" smtClean="0"/>
              <a:t>key such as super key, primary key, candidate key etc. can be called composite key if it has more than one attributes.</a:t>
            </a:r>
            <a:endParaRPr lang="en-IN" dirty="0"/>
          </a:p>
        </p:txBody>
      </p:sp>
    </p:spTree>
    <p:extLst>
      <p:ext uri="{BB962C8B-B14F-4D97-AF65-F5344CB8AC3E}">
        <p14:creationId xmlns="" xmlns:p14="http://schemas.microsoft.com/office/powerpoint/2010/main" val="262934332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uFill>
                  <a:solidFill>
                    <a:srgbClr val="C00000"/>
                  </a:solidFill>
                </a:uFill>
              </a:rPr>
              <a:t>Composite Key</a:t>
            </a:r>
            <a:endParaRPr lang="en-US" dirty="0"/>
          </a:p>
        </p:txBody>
      </p:sp>
      <p:graphicFrame>
        <p:nvGraphicFramePr>
          <p:cNvPr id="4" name="Content Placeholder 3"/>
          <p:cNvGraphicFramePr>
            <a:graphicFrameLocks noGrp="1"/>
          </p:cNvGraphicFramePr>
          <p:nvPr>
            <p:ph idx="1"/>
          </p:nvPr>
        </p:nvGraphicFramePr>
        <p:xfrm>
          <a:off x="596538" y="4134394"/>
          <a:ext cx="10972800" cy="2123440"/>
        </p:xfrm>
        <a:graphic>
          <a:graphicData uri="http://schemas.openxmlformats.org/drawingml/2006/table">
            <a:tbl>
              <a:tblPr firstRow="1" bandRow="1">
                <a:tableStyleId>{2D5ABB26-0587-4C30-8999-92F81FD0307C}</a:tableStyleId>
              </a:tblPr>
              <a:tblGrid>
                <a:gridCol w="2743200"/>
                <a:gridCol w="2743200"/>
                <a:gridCol w="2743200"/>
                <a:gridCol w="2743200"/>
              </a:tblGrid>
              <a:tr h="370840">
                <a:tc>
                  <a:txBody>
                    <a:bodyPr/>
                    <a:lstStyle/>
                    <a:p>
                      <a:r>
                        <a:rPr lang="en-US" sz="1800" kern="1200" dirty="0" err="1" smtClean="0">
                          <a:solidFill>
                            <a:schemeClr val="tx1"/>
                          </a:solidFill>
                          <a:latin typeface="+mn-lt"/>
                          <a:ea typeface="+mn-ea"/>
                          <a:cs typeface="+mn-cs"/>
                        </a:rPr>
                        <a:t>cust_Id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err="1" smtClean="0">
                          <a:solidFill>
                            <a:schemeClr val="tx1"/>
                          </a:solidFill>
                          <a:latin typeface="+mn-lt"/>
                          <a:ea typeface="+mn-ea"/>
                          <a:cs typeface="+mn-cs"/>
                        </a:rPr>
                        <a:t>order_Id</a:t>
                      </a:r>
                      <a:r>
                        <a:rPr lang="en-US" sz="1800" kern="1200" dirty="0" smtClean="0">
                          <a:solidFill>
                            <a:schemeClr val="tx1"/>
                          </a:solidFill>
                          <a:latin typeface="+mn-lt"/>
                          <a:ea typeface="+mn-ea"/>
                          <a:cs typeface="+mn-cs"/>
                        </a:rPr>
                        <a:t>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err="1" smtClean="0">
                          <a:solidFill>
                            <a:schemeClr val="tx1"/>
                          </a:solidFill>
                          <a:latin typeface="+mn-lt"/>
                          <a:ea typeface="+mn-ea"/>
                          <a:cs typeface="+mn-cs"/>
                        </a:rPr>
                        <a:t>product_code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err="1" smtClean="0">
                          <a:solidFill>
                            <a:schemeClr val="tx1"/>
                          </a:solidFill>
                          <a:latin typeface="+mn-lt"/>
                          <a:ea typeface="+mn-ea"/>
                          <a:cs typeface="+mn-cs"/>
                        </a:rPr>
                        <a:t>product_count</a:t>
                      </a:r>
                      <a:r>
                        <a:rPr lang="en-US" sz="1800" kern="1200" dirty="0" smtClean="0">
                          <a:solidFill>
                            <a:schemeClr val="tx1"/>
                          </a:solidFill>
                          <a:latin typeface="+mn-lt"/>
                          <a:ea typeface="+mn-ea"/>
                          <a:cs typeface="+mn-cs"/>
                        </a:rPr>
                        <a:t> </a:t>
                      </a:r>
                      <a:r>
                        <a:rPr lang="en-US" sz="1800" dirty="0" smtClean="0"/>
                        <a:t/>
                      </a:r>
                      <a:br>
                        <a:rPr lang="en-US" sz="1800" dirty="0" smtClean="0"/>
                      </a:b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kern="1200" dirty="0" smtClean="0">
                          <a:solidFill>
                            <a:schemeClr val="tx1"/>
                          </a:solidFill>
                          <a:latin typeface="+mn-lt"/>
                          <a:ea typeface="+mn-ea"/>
                          <a:cs typeface="+mn-cs"/>
                        </a:rPr>
                        <a:t>C01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O001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P007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23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kern="1200" dirty="0" smtClean="0">
                          <a:solidFill>
                            <a:schemeClr val="tx1"/>
                          </a:solidFill>
                          <a:latin typeface="+mn-lt"/>
                          <a:ea typeface="+mn-ea"/>
                          <a:cs typeface="+mn-cs"/>
                        </a:rPr>
                        <a:t>C02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O123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P007</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19</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kern="1200" dirty="0" smtClean="0">
                          <a:solidFill>
                            <a:schemeClr val="tx1"/>
                          </a:solidFill>
                          <a:latin typeface="+mn-lt"/>
                          <a:ea typeface="+mn-ea"/>
                          <a:cs typeface="+mn-cs"/>
                        </a:rPr>
                        <a:t>C02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O123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P230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82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kern="1200" dirty="0" smtClean="0">
                          <a:solidFill>
                            <a:schemeClr val="tx1"/>
                          </a:solidFill>
                          <a:latin typeface="+mn-lt"/>
                          <a:ea typeface="+mn-ea"/>
                          <a:cs typeface="+mn-cs"/>
                        </a:rPr>
                        <a:t>C01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O001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P890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42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670560" y="1640116"/>
            <a:ext cx="10733314" cy="1908215"/>
          </a:xfrm>
          <a:prstGeom prst="rect">
            <a:avLst/>
          </a:prstGeom>
        </p:spPr>
        <p:txBody>
          <a:bodyPr wrap="square">
            <a:spAutoFit/>
          </a:bodyPr>
          <a:lstStyle/>
          <a:p>
            <a:pPr algn="just"/>
            <a:r>
              <a:rPr lang="en-US" sz="2000" dirty="0" smtClean="0"/>
              <a:t>Lets consider a table Sales. This table has four columns (attributes) – </a:t>
            </a:r>
            <a:r>
              <a:rPr lang="en-US" sz="2000" dirty="0" err="1" smtClean="0"/>
              <a:t>cust_Id</a:t>
            </a:r>
            <a:r>
              <a:rPr lang="en-US" sz="2000" dirty="0" smtClean="0"/>
              <a:t>, </a:t>
            </a:r>
            <a:r>
              <a:rPr lang="en-US" sz="2000" dirty="0" err="1" smtClean="0"/>
              <a:t>order_Id</a:t>
            </a:r>
            <a:r>
              <a:rPr lang="en-US" sz="2000" dirty="0" smtClean="0"/>
              <a:t>, </a:t>
            </a:r>
            <a:r>
              <a:rPr lang="en-US" sz="2000" dirty="0" err="1" smtClean="0"/>
              <a:t>product_code</a:t>
            </a:r>
            <a:r>
              <a:rPr lang="en-US" sz="2000" dirty="0" smtClean="0"/>
              <a:t> &amp; </a:t>
            </a:r>
            <a:r>
              <a:rPr lang="en-US" sz="2000" dirty="0" err="1" smtClean="0"/>
              <a:t>product_count</a:t>
            </a:r>
            <a:r>
              <a:rPr lang="en-US" sz="2000" dirty="0" smtClean="0"/>
              <a:t>.</a:t>
            </a:r>
            <a:r>
              <a:rPr lang="en-US" sz="2000" dirty="0" smtClean="0"/>
              <a:t> None of these columns </a:t>
            </a:r>
            <a:r>
              <a:rPr lang="en-US" sz="2000" b="1" dirty="0" smtClean="0"/>
              <a:t>alone</a:t>
            </a:r>
            <a:r>
              <a:rPr lang="en-US" sz="2000" dirty="0" smtClean="0"/>
              <a:t> can play a role of key in this table</a:t>
            </a:r>
            <a:r>
              <a:rPr lang="en-US" sz="2000" dirty="0" smtClean="0"/>
              <a:t>. So, </a:t>
            </a:r>
            <a:r>
              <a:rPr lang="en-US" sz="2000" dirty="0" smtClean="0"/>
              <a:t>the key should be having more than one </a:t>
            </a:r>
            <a:r>
              <a:rPr lang="en-US" sz="2000" dirty="0" smtClean="0"/>
              <a:t>attributes. Key here is</a:t>
            </a:r>
            <a:r>
              <a:rPr lang="en-US" sz="2000" b="1" dirty="0" smtClean="0"/>
              <a:t> </a:t>
            </a:r>
            <a:r>
              <a:rPr lang="en-US" sz="2000" b="1" dirty="0" smtClean="0"/>
              <a:t>{</a:t>
            </a:r>
            <a:r>
              <a:rPr lang="en-US" sz="2000" b="1" dirty="0" err="1" smtClean="0"/>
              <a:t>cust_id</a:t>
            </a:r>
            <a:r>
              <a:rPr lang="en-US" sz="2000" b="1" dirty="0" smtClean="0"/>
              <a:t>, </a:t>
            </a:r>
            <a:r>
              <a:rPr lang="en-US" sz="2000" b="1" dirty="0" err="1" smtClean="0"/>
              <a:t>product_code</a:t>
            </a:r>
            <a:r>
              <a:rPr lang="en-US" sz="2000" b="1" dirty="0" smtClean="0"/>
              <a:t>}.</a:t>
            </a:r>
          </a:p>
          <a:p>
            <a:pPr algn="just"/>
            <a:endParaRPr lang="en-US" sz="2000" b="1" dirty="0" smtClean="0"/>
          </a:p>
          <a:p>
            <a:pPr algn="just"/>
            <a:r>
              <a:rPr lang="en-US" sz="2000" dirty="0" smtClean="0"/>
              <a:t>This is a composite key as it is made up of more than one attributes</a:t>
            </a:r>
            <a:r>
              <a:rPr lang="en-US" sz="2000" dirty="0" smtClean="0"/>
              <a:t>.</a:t>
            </a:r>
          </a:p>
          <a:p>
            <a:endParaRPr lang="en-US" dirty="0" smtClean="0"/>
          </a:p>
        </p:txBody>
      </p:sp>
      <p:sp>
        <p:nvSpPr>
          <p:cNvPr id="7" name="TextBox 6"/>
          <p:cNvSpPr txBox="1"/>
          <p:nvPr/>
        </p:nvSpPr>
        <p:spPr>
          <a:xfrm>
            <a:off x="613955" y="3474720"/>
            <a:ext cx="2377440" cy="646331"/>
          </a:xfrm>
          <a:prstGeom prst="rect">
            <a:avLst/>
          </a:prstGeom>
          <a:noFill/>
        </p:spPr>
        <p:txBody>
          <a:bodyPr wrap="square" rtlCol="0">
            <a:spAutoFit/>
          </a:bodyPr>
          <a:lstStyle/>
          <a:p>
            <a:r>
              <a:rPr lang="en-US" b="1" dirty="0" smtClean="0"/>
              <a:t>Table – Sales</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References</a:t>
            </a:r>
            <a:endParaRPr lang="en-US" dirty="0"/>
          </a:p>
        </p:txBody>
      </p:sp>
      <p:sp>
        <p:nvSpPr>
          <p:cNvPr id="3" name="Content Placeholder 2"/>
          <p:cNvSpPr>
            <a:spLocks noGrp="1"/>
          </p:cNvSpPr>
          <p:nvPr>
            <p:ph idx="1"/>
          </p:nvPr>
        </p:nvSpPr>
        <p:spPr>
          <a:xfrm>
            <a:off x="609600" y="1515292"/>
            <a:ext cx="10972800" cy="4610878"/>
          </a:xfrm>
        </p:spPr>
        <p:txBody>
          <a:bodyPr/>
          <a:lstStyle/>
          <a:p>
            <a:r>
              <a:rPr lang="en-US" dirty="0" smtClean="0"/>
              <a:t>https://beginnersbook.com</a:t>
            </a:r>
            <a:r>
              <a:rPr lang="en-US" dirty="0" smtClean="0"/>
              <a:t>/</a:t>
            </a:r>
          </a:p>
          <a:p>
            <a:r>
              <a:rPr lang="en-US" dirty="0" smtClean="0"/>
              <a:t>https://www.studytonight.com</a:t>
            </a:r>
            <a:r>
              <a:rPr lang="en-US" dirty="0" smtClean="0"/>
              <a:t>/</a:t>
            </a:r>
          </a:p>
          <a:p>
            <a:r>
              <a:rPr lang="en-US" dirty="0" smtClean="0"/>
              <a:t>https://www.tutorialspoint.com</a:t>
            </a:r>
            <a:r>
              <a:rPr lang="en-US" dirty="0" smtClean="0"/>
              <a:t>/</a:t>
            </a:r>
          </a:p>
          <a:p>
            <a:r>
              <a:rPr lang="en-US" dirty="0" smtClean="0"/>
              <a:t>https://www.c-sharpcorner.com</a:t>
            </a:r>
            <a:r>
              <a:rPr lang="en-US" dirty="0" smtClean="0"/>
              <a:t>/</a:t>
            </a:r>
          </a:p>
          <a:p>
            <a:r>
              <a:rPr lang="en-US" dirty="0" smtClean="0"/>
              <a:t>https://www.javatpoint.com</a:t>
            </a:r>
            <a:r>
              <a:rPr lang="en-US" dirty="0" smtClean="0"/>
              <a:t>/</a:t>
            </a:r>
          </a:p>
          <a:p>
            <a:r>
              <a:rPr lang="en-US" dirty="0" smtClean="0"/>
              <a:t>https://www.w3schools.com</a:t>
            </a:r>
            <a:r>
              <a:rPr lang="en-US" dirty="0" smtClean="0"/>
              <a:t>/</a:t>
            </a:r>
          </a:p>
          <a:p>
            <a:r>
              <a:rPr lang="en-US" dirty="0" smtClean="0"/>
              <a:t>https://www.guru99.com/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Topics Covered</a:t>
            </a:r>
            <a:endParaRPr lang="en-US" dirty="0"/>
          </a:p>
        </p:txBody>
      </p:sp>
      <p:sp>
        <p:nvSpPr>
          <p:cNvPr id="3" name="Content Placeholder 2"/>
          <p:cNvSpPr>
            <a:spLocks noGrp="1"/>
          </p:cNvSpPr>
          <p:nvPr>
            <p:ph idx="1"/>
          </p:nvPr>
        </p:nvSpPr>
        <p:spPr/>
        <p:txBody>
          <a:bodyPr/>
          <a:lstStyle/>
          <a:p>
            <a:pPr marL="400050">
              <a:lnSpc>
                <a:spcPct val="125000"/>
              </a:lnSpc>
            </a:pPr>
            <a:r>
              <a:rPr lang="en-US" sz="2800" dirty="0" smtClean="0">
                <a:latin typeface="Times New Roman" pitchFamily="18" charset="0"/>
                <a:cs typeface="Times New Roman" pitchFamily="18" charset="0"/>
              </a:rPr>
              <a:t>Keys</a:t>
            </a:r>
          </a:p>
          <a:p>
            <a:pPr marL="400050">
              <a:lnSpc>
                <a:spcPct val="125000"/>
              </a:lnSpc>
            </a:pPr>
            <a:r>
              <a:rPr lang="en-US" sz="2800" dirty="0" smtClean="0">
                <a:latin typeface="Times New Roman" pitchFamily="18" charset="0"/>
                <a:cs typeface="Times New Roman" pitchFamily="18" charset="0"/>
              </a:rPr>
              <a:t>Types of Keys</a:t>
            </a:r>
          </a:p>
          <a:p>
            <a:pPr marL="800100" lvl="1">
              <a:lnSpc>
                <a:spcPct val="125000"/>
              </a:lnSpc>
            </a:pPr>
            <a:r>
              <a:rPr lang="en-US" sz="2400" dirty="0" smtClean="0">
                <a:latin typeface="Times New Roman" pitchFamily="18" charset="0"/>
                <a:cs typeface="Times New Roman" pitchFamily="18" charset="0"/>
              </a:rPr>
              <a:t>Super </a:t>
            </a:r>
            <a:r>
              <a:rPr lang="en-US" sz="2400" dirty="0" smtClean="0">
                <a:latin typeface="Times New Roman" pitchFamily="18" charset="0"/>
                <a:cs typeface="Times New Roman" pitchFamily="18" charset="0"/>
              </a:rPr>
              <a:t>Key</a:t>
            </a:r>
          </a:p>
          <a:p>
            <a:pPr marL="800100" lvl="1">
              <a:lnSpc>
                <a:spcPct val="125000"/>
              </a:lnSpc>
            </a:pPr>
            <a:r>
              <a:rPr lang="en-US" sz="2400" dirty="0" smtClean="0">
                <a:latin typeface="Times New Roman" pitchFamily="18" charset="0"/>
                <a:cs typeface="Times New Roman" pitchFamily="18" charset="0"/>
              </a:rPr>
              <a:t>Candidate Key</a:t>
            </a:r>
          </a:p>
          <a:p>
            <a:pPr marL="800100" lvl="1">
              <a:lnSpc>
                <a:spcPct val="125000"/>
              </a:lnSpc>
            </a:pPr>
            <a:r>
              <a:rPr lang="en-US" sz="2400" dirty="0" smtClean="0">
                <a:latin typeface="Times New Roman" pitchFamily="18" charset="0"/>
                <a:cs typeface="Times New Roman" pitchFamily="18" charset="0"/>
              </a:rPr>
              <a:t>Primary Key</a:t>
            </a:r>
          </a:p>
          <a:p>
            <a:pPr marL="800100" lvl="1">
              <a:lnSpc>
                <a:spcPct val="125000"/>
              </a:lnSpc>
            </a:pPr>
            <a:r>
              <a:rPr lang="en-US" sz="2400" dirty="0" smtClean="0">
                <a:latin typeface="Times New Roman" pitchFamily="18" charset="0"/>
                <a:cs typeface="Times New Roman" pitchFamily="18" charset="0"/>
              </a:rPr>
              <a:t>Foreign Key</a:t>
            </a:r>
          </a:p>
          <a:p>
            <a:pPr marL="800100" lvl="1">
              <a:lnSpc>
                <a:spcPct val="125000"/>
              </a:lnSpc>
            </a:pPr>
            <a:r>
              <a:rPr lang="en-US" sz="2400" dirty="0" smtClean="0">
                <a:latin typeface="Times New Roman" pitchFamily="18" charset="0"/>
                <a:cs typeface="Times New Roman" pitchFamily="18" charset="0"/>
              </a:rPr>
              <a:t>Composite Key</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2233749"/>
            <a:ext cx="10363200" cy="2173151"/>
          </a:xfrm>
        </p:spPr>
        <p:txBody>
          <a:bodyPr>
            <a:noAutofit/>
          </a:bodyPr>
          <a:lstStyle/>
          <a:p>
            <a:pPr algn="ctr"/>
            <a:r>
              <a:rPr lang="en-US" sz="13800" dirty="0" smtClean="0">
                <a:solidFill>
                  <a:schemeClr val="tx1"/>
                </a:solidFill>
              </a:rPr>
              <a:t>Thank you</a:t>
            </a:r>
            <a:endParaRPr lang="en-US" sz="13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91886"/>
            <a:ext cx="10424160" cy="3816429"/>
          </a:xfrm>
          <a:prstGeom prst="rect">
            <a:avLst/>
          </a:prstGeom>
          <a:noFill/>
        </p:spPr>
        <p:txBody>
          <a:bodyPr wrap="square" rtlCol="0">
            <a:spAutoFit/>
          </a:bodyPr>
          <a:lstStyle/>
          <a:p>
            <a:pPr marL="285750" indent="-285750" algn="just"/>
            <a:r>
              <a:rPr lang="en-US" sz="2400" b="1" dirty="0" smtClean="0">
                <a:cs typeface="Times New Roman" pitchFamily="18" charset="0"/>
              </a:rPr>
              <a:t>     </a:t>
            </a:r>
            <a:r>
              <a:rPr lang="en-US" sz="4400" b="1" dirty="0" smtClean="0">
                <a:cs typeface="Times New Roman" pitchFamily="18" charset="0"/>
              </a:rPr>
              <a:t>Keys</a:t>
            </a:r>
            <a:endParaRPr lang="en-US" sz="2400" b="1" dirty="0" smtClean="0">
              <a:cs typeface="Times New Roman" pitchFamily="18" charset="0"/>
            </a:endParaRPr>
          </a:p>
          <a:p>
            <a:pPr marL="285750" indent="-285750" algn="just">
              <a:buFont typeface="Arial" panose="020B0604020202020204" pitchFamily="34" charset="0"/>
              <a:buChar char="•"/>
            </a:pPr>
            <a:endParaRPr lang="en-US" sz="2400" b="1" dirty="0" smtClean="0">
              <a:cs typeface="Times New Roman" pitchFamily="18" charset="0"/>
            </a:endParaRPr>
          </a:p>
          <a:p>
            <a:pPr marL="285750" indent="-285750" algn="just">
              <a:buFont typeface="Arial" panose="020B0604020202020204" pitchFamily="34" charset="0"/>
              <a:buChar char="•"/>
            </a:pPr>
            <a:r>
              <a:rPr lang="en-US" sz="2400" b="1" dirty="0" smtClean="0">
                <a:cs typeface="Times New Roman" pitchFamily="18" charset="0"/>
              </a:rPr>
              <a:t> </a:t>
            </a:r>
            <a:r>
              <a:rPr lang="en-US" sz="2400" dirty="0" smtClean="0"/>
              <a:t>Keys in </a:t>
            </a:r>
            <a:r>
              <a:rPr lang="en-US" sz="2400" dirty="0" smtClean="0"/>
              <a:t>DBMS is an attribute or set of attributes which helps you to identify </a:t>
            </a:r>
            <a:r>
              <a:rPr lang="en-US" sz="2400" dirty="0" smtClean="0"/>
              <a:t>any record or row(</a:t>
            </a:r>
            <a:r>
              <a:rPr lang="en-US" sz="2400" dirty="0" err="1" smtClean="0"/>
              <a:t>tuple</a:t>
            </a:r>
            <a:r>
              <a:rPr lang="en-US" sz="2400" dirty="0" smtClean="0"/>
              <a:t>) </a:t>
            </a:r>
            <a:r>
              <a:rPr lang="en-US" sz="2400" dirty="0" smtClean="0"/>
              <a:t>from </a:t>
            </a:r>
            <a:r>
              <a:rPr lang="en-US" sz="2400" dirty="0" smtClean="0"/>
              <a:t>a relation(table). They allow you to find the relation between two tables</a:t>
            </a:r>
            <a:r>
              <a:rPr lang="en-US" sz="2400" dirty="0" smtClean="0"/>
              <a:t>. </a:t>
            </a:r>
          </a:p>
          <a:p>
            <a:pPr marL="285750" indent="-285750" algn="just">
              <a:buFont typeface="Arial" panose="020B0604020202020204" pitchFamily="34" charset="0"/>
              <a:buChar char="•"/>
            </a:pPr>
            <a:r>
              <a:rPr lang="en-US" sz="2400" b="1" dirty="0" smtClean="0"/>
              <a:t>For example:</a:t>
            </a:r>
            <a:r>
              <a:rPr lang="en-US" sz="2400" dirty="0" smtClean="0"/>
              <a:t> In </a:t>
            </a:r>
            <a:r>
              <a:rPr lang="en-US" sz="2400" dirty="0" smtClean="0"/>
              <a:t>STUDENT </a:t>
            </a:r>
            <a:r>
              <a:rPr lang="en-US" sz="2400" dirty="0" smtClean="0"/>
              <a:t>table, ID is used as a key because it is unique for each student. In PERSON table, </a:t>
            </a:r>
            <a:r>
              <a:rPr lang="en-US" sz="2400" dirty="0" err="1" smtClean="0"/>
              <a:t>passport_number</a:t>
            </a:r>
            <a:r>
              <a:rPr lang="en-US" sz="2400" dirty="0" smtClean="0"/>
              <a:t>, </a:t>
            </a:r>
            <a:r>
              <a:rPr lang="en-US" sz="2400" dirty="0" err="1" smtClean="0"/>
              <a:t>license_number</a:t>
            </a:r>
            <a:r>
              <a:rPr lang="en-US" sz="2400" dirty="0" smtClean="0"/>
              <a:t>, SSN are keys since they are unique for each person.</a:t>
            </a:r>
            <a:endParaRPr lang="en-US" sz="2400" dirty="0" smtClean="0">
              <a:cs typeface="Times New Roman" pitchFamily="18" charset="0"/>
            </a:endParaRPr>
          </a:p>
          <a:p>
            <a:pPr marL="285750" indent="-285750">
              <a:lnSpc>
                <a:spcPct val="125000"/>
              </a:lnSpc>
            </a:pPr>
            <a:endParaRPr lang="en-US" sz="2400" b="1" dirty="0" smtClean="0">
              <a:latin typeface="Bradley Hand ITC" panose="03070402050302030203" pitchFamily="66" charset="0"/>
            </a:endParaRPr>
          </a:p>
        </p:txBody>
      </p:sp>
      <p:graphicFrame>
        <p:nvGraphicFramePr>
          <p:cNvPr id="3" name="Table 2"/>
          <p:cNvGraphicFramePr>
            <a:graphicFrameLocks noGrp="1"/>
          </p:cNvGraphicFramePr>
          <p:nvPr/>
        </p:nvGraphicFramePr>
        <p:xfrm>
          <a:off x="1235167" y="4311951"/>
          <a:ext cx="3323772" cy="2389293"/>
        </p:xfrm>
        <a:graphic>
          <a:graphicData uri="http://schemas.openxmlformats.org/drawingml/2006/table">
            <a:tbl>
              <a:tblPr firstRow="1" bandRow="1">
                <a:tableStyleId>{2D5ABB26-0587-4C30-8999-92F81FD0307C}</a:tableStyleId>
              </a:tblPr>
              <a:tblGrid>
                <a:gridCol w="3323772"/>
              </a:tblGrid>
              <a:tr h="568138">
                <a:tc>
                  <a:txBody>
                    <a:bodyPr/>
                    <a:lstStyle/>
                    <a:p>
                      <a:pPr algn="ctr"/>
                      <a:r>
                        <a:rPr lang="en-US" b="1" dirty="0" smtClean="0"/>
                        <a:t>STUDENT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1155">
                <a:tc>
                  <a:txBody>
                    <a:bodyPr/>
                    <a:lstStyle/>
                    <a:p>
                      <a:r>
                        <a:rPr lang="en-US" dirty="0" smtClean="0"/>
                        <a:t>ID</a:t>
                      </a:r>
                    </a:p>
                    <a:p>
                      <a:r>
                        <a:rPr lang="en-US" dirty="0" smtClean="0"/>
                        <a:t>Name</a:t>
                      </a:r>
                    </a:p>
                    <a:p>
                      <a:r>
                        <a:rPr lang="en-US" dirty="0" smtClean="0"/>
                        <a:t>Address</a:t>
                      </a:r>
                    </a:p>
                    <a:p>
                      <a:r>
                        <a:rPr lang="en-US" dirty="0" smtClean="0"/>
                        <a:t>Course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5724434" y="4307598"/>
          <a:ext cx="3323772" cy="2389293"/>
        </p:xfrm>
        <a:graphic>
          <a:graphicData uri="http://schemas.openxmlformats.org/drawingml/2006/table">
            <a:tbl>
              <a:tblPr firstRow="1" bandRow="1">
                <a:tableStyleId>{2D5ABB26-0587-4C30-8999-92F81FD0307C}</a:tableStyleId>
              </a:tblPr>
              <a:tblGrid>
                <a:gridCol w="3323772"/>
              </a:tblGrid>
              <a:tr h="568138">
                <a:tc>
                  <a:txBody>
                    <a:bodyPr/>
                    <a:lstStyle/>
                    <a:p>
                      <a:pPr algn="ctr"/>
                      <a:r>
                        <a:rPr lang="en-US" b="1" dirty="0" smtClean="0"/>
                        <a:t>PERSON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1155">
                <a:tc>
                  <a:txBody>
                    <a:bodyPr/>
                    <a:lstStyle/>
                    <a:p>
                      <a:r>
                        <a:rPr lang="en-US" dirty="0" smtClean="0"/>
                        <a:t>Name</a:t>
                      </a:r>
                    </a:p>
                    <a:p>
                      <a:r>
                        <a:rPr lang="en-US" dirty="0" smtClean="0"/>
                        <a:t>DOB</a:t>
                      </a:r>
                    </a:p>
                    <a:p>
                      <a:r>
                        <a:rPr lang="en-US" dirty="0" err="1" smtClean="0"/>
                        <a:t>Passport</a:t>
                      </a:r>
                      <a:r>
                        <a:rPr lang="en-US" baseline="0" dirty="0" err="1" smtClean="0"/>
                        <a:t>_Number</a:t>
                      </a:r>
                      <a:endParaRPr lang="en-US" baseline="0" dirty="0" smtClean="0"/>
                    </a:p>
                    <a:p>
                      <a:r>
                        <a:rPr lang="en-US" baseline="0" dirty="0" err="1" smtClean="0"/>
                        <a:t>Licence_Number</a:t>
                      </a:r>
                      <a:endParaRPr lang="en-US" baseline="0" dirty="0" smtClean="0"/>
                    </a:p>
                    <a:p>
                      <a:r>
                        <a:rPr lang="en-US" baseline="0" dirty="0" smtClean="0"/>
                        <a:t>SSN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6044755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iterate type="wd">
                                    <p:tmAbs val="3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1000"/>
                                  </p:stCondLst>
                                  <p:iterate type="wd">
                                    <p:tmAbs val="300"/>
                                  </p:iterate>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1000"/>
                                  </p:stCondLst>
                                  <p:iterate type="wd">
                                    <p:tmAbs val="300"/>
                                  </p:iterate>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Types of Keys</a:t>
            </a:r>
            <a:endParaRPr lang="en-US" b="1" dirty="0"/>
          </a:p>
        </p:txBody>
      </p:sp>
      <p:sp>
        <p:nvSpPr>
          <p:cNvPr id="3" name="Content Placeholder 2"/>
          <p:cNvSpPr>
            <a:spLocks noGrp="1"/>
          </p:cNvSpPr>
          <p:nvPr>
            <p:ph idx="1"/>
          </p:nvPr>
        </p:nvSpPr>
        <p:spPr/>
        <p:txBody>
          <a:bodyPr>
            <a:normAutofit fontScale="85000" lnSpcReduction="10000"/>
          </a:bodyPr>
          <a:lstStyle/>
          <a:p>
            <a:pPr marL="285750" indent="-285750" algn="just"/>
            <a:r>
              <a:rPr lang="en-US" dirty="0" smtClean="0">
                <a:cs typeface="Times New Roman" pitchFamily="18" charset="0"/>
              </a:rPr>
              <a:t>DBMS has different types of Keys in it and they all has different functionality.</a:t>
            </a:r>
          </a:p>
          <a:p>
            <a:pPr marL="285750" indent="-285750"/>
            <a:endParaRPr lang="en-US" dirty="0" smtClean="0">
              <a:cs typeface="Times New Roman" pitchFamily="18" charset="0"/>
            </a:endParaRPr>
          </a:p>
          <a:p>
            <a:pPr marL="285750" indent="-285750">
              <a:buNone/>
            </a:pPr>
            <a:r>
              <a:rPr lang="en-US" dirty="0" smtClean="0">
                <a:cs typeface="Times New Roman" pitchFamily="18" charset="0"/>
              </a:rPr>
              <a:t>   The </a:t>
            </a:r>
            <a:r>
              <a:rPr lang="en-US" dirty="0" smtClean="0">
                <a:cs typeface="Times New Roman" pitchFamily="18" charset="0"/>
              </a:rPr>
              <a:t>Keys are as follows:</a:t>
            </a:r>
          </a:p>
          <a:p>
            <a:pPr marL="285750" indent="-285750">
              <a:lnSpc>
                <a:spcPct val="125000"/>
              </a:lnSpc>
            </a:pPr>
            <a:r>
              <a:rPr lang="en-US" dirty="0" smtClean="0">
                <a:cs typeface="Times New Roman" pitchFamily="18" charset="0"/>
              </a:rPr>
              <a:t>Super Key</a:t>
            </a:r>
          </a:p>
          <a:p>
            <a:pPr marL="285750" indent="-285750">
              <a:lnSpc>
                <a:spcPct val="125000"/>
              </a:lnSpc>
            </a:pPr>
            <a:r>
              <a:rPr lang="en-US" dirty="0" smtClean="0">
                <a:cs typeface="Times New Roman" pitchFamily="18" charset="0"/>
              </a:rPr>
              <a:t>Candidate Key</a:t>
            </a:r>
          </a:p>
          <a:p>
            <a:pPr marL="285750" indent="-285750">
              <a:lnSpc>
                <a:spcPct val="125000"/>
              </a:lnSpc>
            </a:pPr>
            <a:r>
              <a:rPr lang="en-US" dirty="0" smtClean="0">
                <a:cs typeface="Times New Roman" pitchFamily="18" charset="0"/>
              </a:rPr>
              <a:t>Primary Key</a:t>
            </a:r>
          </a:p>
          <a:p>
            <a:pPr marL="285750" indent="-285750">
              <a:lnSpc>
                <a:spcPct val="125000"/>
              </a:lnSpc>
            </a:pPr>
            <a:r>
              <a:rPr lang="en-US" dirty="0" smtClean="0">
                <a:cs typeface="Times New Roman" pitchFamily="18" charset="0"/>
              </a:rPr>
              <a:t>Foreign Key</a:t>
            </a:r>
          </a:p>
          <a:p>
            <a:pPr marL="285750" indent="-285750">
              <a:lnSpc>
                <a:spcPct val="125000"/>
              </a:lnSpc>
            </a:pPr>
            <a:r>
              <a:rPr lang="en-US" dirty="0" smtClean="0">
                <a:cs typeface="Times New Roman" pitchFamily="18" charset="0"/>
              </a:rPr>
              <a:t>Composite Key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422994"/>
            <a:ext cx="10567852" cy="465279"/>
          </a:xfrm>
          <a:ln>
            <a:noFill/>
          </a:ln>
        </p:spPr>
        <p:txBody>
          <a:bodyPr>
            <a:normAutofit fontScale="90000"/>
          </a:bodyPr>
          <a:lstStyle/>
          <a:p>
            <a:pPr algn="l"/>
            <a:r>
              <a:rPr lang="en-US" b="1" dirty="0" smtClean="0">
                <a:uFill>
                  <a:solidFill>
                    <a:srgbClr val="C00000"/>
                  </a:solidFill>
                </a:uFill>
              </a:rPr>
              <a:t>Super </a:t>
            </a:r>
            <a:r>
              <a:rPr lang="en-US" b="1" dirty="0" smtClean="0">
                <a:uFill>
                  <a:solidFill>
                    <a:srgbClr val="C00000"/>
                  </a:solidFill>
                </a:uFill>
              </a:rPr>
              <a:t>Key</a:t>
            </a:r>
            <a:endParaRPr lang="en-IN" b="1" dirty="0">
              <a:uFill>
                <a:solidFill>
                  <a:srgbClr val="C00000"/>
                </a:solidFill>
              </a:uFill>
            </a:endParaRPr>
          </a:p>
        </p:txBody>
      </p:sp>
      <p:graphicFrame>
        <p:nvGraphicFramePr>
          <p:cNvPr id="4" name="Table 3"/>
          <p:cNvGraphicFramePr>
            <a:graphicFrameLocks noGrp="1"/>
          </p:cNvGraphicFramePr>
          <p:nvPr/>
        </p:nvGraphicFramePr>
        <p:xfrm>
          <a:off x="2299062" y="4754880"/>
          <a:ext cx="7547428" cy="2011680"/>
        </p:xfrm>
        <a:graphic>
          <a:graphicData uri="http://schemas.openxmlformats.org/drawingml/2006/table">
            <a:tbl>
              <a:tblPr firstRow="1" bandRow="1">
                <a:tableStyleId>{2D5ABB26-0587-4C30-8999-92F81FD0307C}</a:tableStyleId>
              </a:tblPr>
              <a:tblGrid>
                <a:gridCol w="1886857"/>
                <a:gridCol w="1886857"/>
                <a:gridCol w="1886857"/>
                <a:gridCol w="1886857"/>
              </a:tblGrid>
              <a:tr h="304800">
                <a:tc>
                  <a:txBody>
                    <a:bodyPr/>
                    <a:lstStyle/>
                    <a:p>
                      <a:pPr algn="l" fontAlgn="t"/>
                      <a:r>
                        <a:rPr lang="en-US" sz="1200" b="1" dirty="0" err="1"/>
                        <a:t>student_id</a:t>
                      </a:r>
                      <a:endParaRPr lang="en-US" sz="1200" b="1"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b="1" dirty="0"/>
                        <a:t>name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b="1" dirty="0"/>
                        <a:t>phone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b="1" dirty="0"/>
                        <a:t>age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fontAlgn="t"/>
                      <a:r>
                        <a:rPr lang="en-US" sz="1200" dirty="0"/>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err="1"/>
                        <a:t>Akon</a:t>
                      </a:r>
                      <a:endParaRPr lang="en-US" sz="1200"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t>9876723452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t>17</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fontAlgn="t"/>
                      <a:r>
                        <a:rPr lang="en-US" sz="1200" dirty="0"/>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err="1"/>
                        <a:t>Akon</a:t>
                      </a:r>
                      <a:endParaRPr lang="en-US" sz="1200"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a:t>9991165674</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t>19</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fontAlgn="t"/>
                      <a:r>
                        <a:rPr lang="en-US" sz="1200"/>
                        <a:t>3</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t>Bkon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a:t>7898756543</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t>18</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fontAlgn="t"/>
                      <a:r>
                        <a:rPr lang="en-US" sz="1200"/>
                        <a:t>4</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t>Ckon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a:t>8987867898</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a:t>19</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fontAlgn="t"/>
                      <a:r>
                        <a:rPr lang="en-US" sz="1200"/>
                        <a:t>5</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t>Dkon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a:t>9990080080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a:t>17</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ontent Placeholder 2"/>
          <p:cNvSpPr>
            <a:spLocks noGrp="1"/>
          </p:cNvSpPr>
          <p:nvPr>
            <p:ph idx="1"/>
          </p:nvPr>
        </p:nvSpPr>
        <p:spPr>
          <a:xfrm>
            <a:off x="633549" y="1110342"/>
            <a:ext cx="10992394" cy="5564777"/>
          </a:xfrm>
        </p:spPr>
        <p:txBody>
          <a:bodyPr>
            <a:normAutofit/>
          </a:bodyPr>
          <a:lstStyle/>
          <a:p>
            <a:pPr algn="just"/>
            <a:r>
              <a:rPr lang="en-US" sz="2000" b="1" dirty="0" smtClean="0"/>
              <a:t>Super Key</a:t>
            </a:r>
            <a:r>
              <a:rPr lang="en-US" sz="2000" dirty="0" smtClean="0"/>
              <a:t> is defined as a set of attributes within a table that can uniquely identify each record within a table. </a:t>
            </a:r>
          </a:p>
          <a:p>
            <a:pPr algn="just"/>
            <a:r>
              <a:rPr lang="en-US" sz="2000" dirty="0" smtClean="0"/>
              <a:t>In the table </a:t>
            </a:r>
            <a:r>
              <a:rPr lang="en-US" sz="2000" dirty="0" smtClean="0"/>
              <a:t>defined, </a:t>
            </a:r>
            <a:r>
              <a:rPr lang="en-US" sz="2000" dirty="0" smtClean="0"/>
              <a:t>super key would include </a:t>
            </a:r>
            <a:r>
              <a:rPr lang="en-US" sz="2000" b="1" dirty="0" err="1" smtClean="0"/>
              <a:t>student_id</a:t>
            </a:r>
            <a:r>
              <a:rPr lang="en-US" sz="2000" b="1" dirty="0" smtClean="0"/>
              <a:t>, (</a:t>
            </a:r>
            <a:r>
              <a:rPr lang="en-US" sz="2000" b="1" dirty="0" err="1" smtClean="0"/>
              <a:t>student_id</a:t>
            </a:r>
            <a:r>
              <a:rPr lang="en-US" sz="2000" b="1" dirty="0" smtClean="0"/>
              <a:t>, name), phone etc.</a:t>
            </a:r>
          </a:p>
          <a:p>
            <a:pPr algn="ctr">
              <a:buNone/>
            </a:pPr>
            <a:r>
              <a:rPr lang="en-US" sz="2000" dirty="0" smtClean="0"/>
              <a:t>      </a:t>
            </a:r>
            <a:r>
              <a:rPr lang="en-US" sz="2400" b="1" dirty="0" smtClean="0"/>
              <a:t>Confused? </a:t>
            </a:r>
            <a:endParaRPr lang="en-US" sz="2000" b="1" dirty="0" smtClean="0"/>
          </a:p>
          <a:p>
            <a:pPr algn="just"/>
            <a:r>
              <a:rPr lang="en-US" sz="2000" dirty="0" smtClean="0"/>
              <a:t>The </a:t>
            </a:r>
            <a:r>
              <a:rPr lang="en-US" sz="2000" dirty="0" smtClean="0"/>
              <a:t>first one is pretty simple as </a:t>
            </a:r>
            <a:r>
              <a:rPr lang="en-US" sz="2000" dirty="0" err="1" smtClean="0"/>
              <a:t>student_id</a:t>
            </a:r>
            <a:r>
              <a:rPr lang="en-US" sz="2000" dirty="0" smtClean="0"/>
              <a:t> is unique for every row of data, hence it can be used to identity each row uniquely.</a:t>
            </a:r>
          </a:p>
          <a:p>
            <a:pPr algn="just"/>
            <a:r>
              <a:rPr lang="en-US" sz="2000" dirty="0" smtClean="0"/>
              <a:t>Next </a:t>
            </a:r>
            <a:r>
              <a:rPr lang="en-US" sz="2000" dirty="0" smtClean="0"/>
              <a:t>comes, (</a:t>
            </a:r>
            <a:r>
              <a:rPr lang="en-US" sz="2000" dirty="0" err="1" smtClean="0"/>
              <a:t>student_id</a:t>
            </a:r>
            <a:r>
              <a:rPr lang="en-US" sz="2000" dirty="0" smtClean="0"/>
              <a:t>, name), now name of two students can be same, but their </a:t>
            </a:r>
            <a:r>
              <a:rPr lang="en-US" sz="2000" dirty="0" err="1" smtClean="0"/>
              <a:t>student_id</a:t>
            </a:r>
            <a:r>
              <a:rPr lang="en-US" sz="2000" dirty="0" smtClean="0"/>
              <a:t> can't be same hence this combination can also be a key.</a:t>
            </a:r>
          </a:p>
          <a:p>
            <a:pPr algn="just"/>
            <a:r>
              <a:rPr lang="en-US" sz="2000" dirty="0" smtClean="0"/>
              <a:t>Similarly, phone number for every student will be unique, hence again, phone can also be a key.</a:t>
            </a:r>
          </a:p>
          <a:p>
            <a:pPr algn="just">
              <a:buNone/>
            </a:pPr>
            <a:r>
              <a:rPr lang="en-US" sz="2000" dirty="0" smtClean="0"/>
              <a:t>      So </a:t>
            </a:r>
            <a:r>
              <a:rPr lang="en-US" sz="2000" dirty="0" smtClean="0"/>
              <a:t>they all are super keys</a:t>
            </a:r>
            <a:r>
              <a:rPr lang="en-US" sz="2000" dirty="0" smtClean="0"/>
              <a:t>.</a:t>
            </a:r>
            <a:endParaRPr lang="en-US" sz="2000" dirty="0" smtClean="0"/>
          </a:p>
          <a:p>
            <a:pPr fontAlgn="base"/>
            <a:endParaRPr lang="en-US" dirty="0"/>
          </a:p>
        </p:txBody>
      </p:sp>
    </p:spTree>
    <p:extLst>
      <p:ext uri="{BB962C8B-B14F-4D97-AF65-F5344CB8AC3E}">
        <p14:creationId xmlns="" xmlns:p14="http://schemas.microsoft.com/office/powerpoint/2010/main" val="1866991088"/>
      </p:ext>
    </p:extLst>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6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160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par>
                                <p:cTn id="14" presetID="10" presetClass="entr" presetSubtype="0" fill="hold" grpId="0" nodeType="withEffect">
                                  <p:stCondLst>
                                    <p:cond delay="16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par>
                                <p:cTn id="17" presetID="10" presetClass="entr" presetSubtype="0" fill="hold" grpId="0" nodeType="withEffect">
                                  <p:stCondLst>
                                    <p:cond delay="16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par>
                                <p:cTn id="20" presetID="10" presetClass="entr" presetSubtype="0" fill="hold" grpId="0" nodeType="withEffect">
                                  <p:stCondLst>
                                    <p:cond delay="160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par>
                                <p:cTn id="23" presetID="10" presetClass="entr" presetSubtype="0" fill="hold" grpId="0" nodeType="withEffect">
                                  <p:stCondLst>
                                    <p:cond delay="160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childTnLst>
                                </p:cTn>
                              </p:par>
                              <p:par>
                                <p:cTn id="26" presetID="10" presetClass="entr" presetSubtype="0" fill="hold" grpId="0" nodeType="withEffect">
                                  <p:stCondLst>
                                    <p:cond delay="160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5" y="417208"/>
            <a:ext cx="4689566" cy="497757"/>
          </a:xfrm>
        </p:spPr>
        <p:txBody>
          <a:bodyPr>
            <a:noAutofit/>
          </a:bodyPr>
          <a:lstStyle/>
          <a:p>
            <a:pPr algn="l"/>
            <a:r>
              <a:rPr lang="en-US" sz="4000" b="1" dirty="0" smtClean="0">
                <a:uFill>
                  <a:solidFill>
                    <a:srgbClr val="E1BC1F"/>
                  </a:solidFill>
                </a:uFill>
              </a:rPr>
              <a:t>Super </a:t>
            </a:r>
            <a:r>
              <a:rPr lang="en-US" sz="4000" b="1" dirty="0" smtClean="0">
                <a:uFill>
                  <a:solidFill>
                    <a:srgbClr val="E1BC1F"/>
                  </a:solidFill>
                </a:uFill>
              </a:rPr>
              <a:t>Key</a:t>
            </a:r>
            <a:endParaRPr lang="en-IN" sz="4000" b="1" dirty="0">
              <a:uFill>
                <a:solidFill>
                  <a:srgbClr val="E1BC1F"/>
                </a:solidFill>
              </a:uFill>
            </a:endParaRPr>
          </a:p>
        </p:txBody>
      </p:sp>
      <p:sp>
        <p:nvSpPr>
          <p:cNvPr id="3" name="Content Placeholder 2"/>
          <p:cNvSpPr>
            <a:spLocks noGrp="1"/>
          </p:cNvSpPr>
          <p:nvPr>
            <p:ph idx="1"/>
          </p:nvPr>
        </p:nvSpPr>
        <p:spPr>
          <a:xfrm>
            <a:off x="580561" y="1184686"/>
            <a:ext cx="10820400" cy="2699411"/>
          </a:xfrm>
        </p:spPr>
        <p:txBody>
          <a:bodyPr>
            <a:normAutofit fontScale="92500" lnSpcReduction="10000"/>
          </a:bodyPr>
          <a:lstStyle/>
          <a:p>
            <a:pPr marL="0" indent="0">
              <a:buNone/>
            </a:pPr>
            <a:r>
              <a:rPr lang="en-US" sz="2800" dirty="0" smtClean="0"/>
              <a:t>The </a:t>
            </a:r>
            <a:r>
              <a:rPr lang="en-US" sz="2800" dirty="0"/>
              <a:t>combination of “SSN” and “Name” is a </a:t>
            </a:r>
            <a:r>
              <a:rPr lang="en-US" sz="2800" dirty="0" smtClean="0"/>
              <a:t>super key </a:t>
            </a:r>
            <a:r>
              <a:rPr lang="en-US" sz="2800" dirty="0"/>
              <a:t>of the following entity set </a:t>
            </a:r>
            <a:r>
              <a:rPr lang="en-US" sz="2800" b="1" dirty="0"/>
              <a:t>customer</a:t>
            </a:r>
            <a:r>
              <a:rPr lang="en-US" sz="2800" dirty="0"/>
              <a:t>.</a:t>
            </a:r>
          </a:p>
          <a:p>
            <a:pPr marL="0" indent="0">
              <a:buNone/>
            </a:pPr>
            <a:r>
              <a:rPr lang="en-US" sz="2800" dirty="0"/>
              <a:t>Because: </a:t>
            </a:r>
          </a:p>
          <a:p>
            <a:pPr marL="0" indent="0">
              <a:buNone/>
            </a:pPr>
            <a:r>
              <a:rPr lang="en-US" sz="2800" dirty="0"/>
              <a:t>	</a:t>
            </a:r>
            <a:r>
              <a:rPr lang="en-US" sz="2800" dirty="0" smtClean="0"/>
              <a:t>     The </a:t>
            </a:r>
            <a:r>
              <a:rPr lang="en-US" sz="2800" dirty="0"/>
              <a:t>value of attributes “SSN” and “</a:t>
            </a:r>
            <a:r>
              <a:rPr lang="en-US" sz="2800" dirty="0" smtClean="0"/>
              <a:t>Name can </a:t>
            </a:r>
            <a:r>
              <a:rPr lang="en-US" sz="2800" dirty="0"/>
              <a:t>uniquely identify that particular customer in </a:t>
            </a:r>
            <a:r>
              <a:rPr lang="en-US" sz="2800" b="1" dirty="0"/>
              <a:t>customer</a:t>
            </a:r>
            <a:r>
              <a:rPr lang="en-US" sz="2800" dirty="0"/>
              <a:t> entity set, which is the pool of all customers.</a:t>
            </a:r>
          </a:p>
          <a:p>
            <a:pPr marL="0" indent="0">
              <a:buNone/>
            </a:pPr>
            <a:r>
              <a:rPr lang="en-US" sz="2800" dirty="0"/>
              <a:t>	</a:t>
            </a:r>
          </a:p>
          <a:p>
            <a:endParaRPr lang="en-IN" dirty="0"/>
          </a:p>
        </p:txBody>
      </p:sp>
      <p:sp>
        <p:nvSpPr>
          <p:cNvPr id="4" name="Rectangle 3"/>
          <p:cNvSpPr>
            <a:spLocks noChangeArrowheads="1"/>
          </p:cNvSpPr>
          <p:nvPr/>
        </p:nvSpPr>
        <p:spPr bwMode="auto">
          <a:xfrm>
            <a:off x="5577627" y="5814811"/>
            <a:ext cx="18288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5" name="Oval 4"/>
          <p:cNvSpPr>
            <a:spLocks noChangeArrowheads="1"/>
          </p:cNvSpPr>
          <p:nvPr/>
        </p:nvSpPr>
        <p:spPr bwMode="auto">
          <a:xfrm>
            <a:off x="2910627" y="5356024"/>
            <a:ext cx="2286000" cy="6858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atin typeface="Arial" panose="020B0604020202020204" pitchFamily="34" charset="0"/>
              </a:rPr>
              <a:t>Customer-name</a:t>
            </a:r>
          </a:p>
        </p:txBody>
      </p:sp>
      <p:sp>
        <p:nvSpPr>
          <p:cNvPr id="6" name="Oval 5"/>
          <p:cNvSpPr>
            <a:spLocks noChangeArrowheads="1"/>
          </p:cNvSpPr>
          <p:nvPr/>
        </p:nvSpPr>
        <p:spPr bwMode="auto">
          <a:xfrm>
            <a:off x="3596427" y="4367011"/>
            <a:ext cx="21336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7" name="Oval 6"/>
          <p:cNvSpPr>
            <a:spLocks noChangeArrowheads="1"/>
          </p:cNvSpPr>
          <p:nvPr/>
        </p:nvSpPr>
        <p:spPr bwMode="auto">
          <a:xfrm>
            <a:off x="6034827" y="4060624"/>
            <a:ext cx="24384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dirty="0">
                <a:latin typeface="Arial" panose="020B0604020202020204" pitchFamily="34" charset="0"/>
              </a:rPr>
              <a:t>Customer-street</a:t>
            </a:r>
          </a:p>
        </p:txBody>
      </p:sp>
      <p:sp>
        <p:nvSpPr>
          <p:cNvPr id="8" name="Oval 7"/>
          <p:cNvSpPr>
            <a:spLocks noChangeArrowheads="1"/>
          </p:cNvSpPr>
          <p:nvPr/>
        </p:nvSpPr>
        <p:spPr bwMode="auto">
          <a:xfrm>
            <a:off x="6873027" y="4900411"/>
            <a:ext cx="2590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9" name="Line 20"/>
          <p:cNvSpPr>
            <a:spLocks noChangeShapeType="1"/>
          </p:cNvSpPr>
          <p:nvPr/>
        </p:nvSpPr>
        <p:spPr bwMode="auto">
          <a:xfrm>
            <a:off x="5120427" y="5813224"/>
            <a:ext cx="457200" cy="152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10" name="Line 21"/>
          <p:cNvSpPr>
            <a:spLocks noChangeShapeType="1"/>
          </p:cNvSpPr>
          <p:nvPr/>
        </p:nvSpPr>
        <p:spPr bwMode="auto">
          <a:xfrm>
            <a:off x="5272827" y="4822636"/>
            <a:ext cx="990600" cy="9921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11" name="Line 22"/>
          <p:cNvSpPr>
            <a:spLocks noChangeShapeType="1"/>
          </p:cNvSpPr>
          <p:nvPr/>
        </p:nvSpPr>
        <p:spPr bwMode="auto">
          <a:xfrm flipH="1">
            <a:off x="6339627" y="4594036"/>
            <a:ext cx="533400" cy="12207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12" name="Line 23"/>
          <p:cNvSpPr>
            <a:spLocks noChangeShapeType="1"/>
          </p:cNvSpPr>
          <p:nvPr/>
        </p:nvSpPr>
        <p:spPr bwMode="auto">
          <a:xfrm flipH="1">
            <a:off x="6492027" y="5433811"/>
            <a:ext cx="9906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13" name="Text Box 24"/>
          <p:cNvSpPr txBox="1">
            <a:spLocks noChangeArrowheads="1"/>
          </p:cNvSpPr>
          <p:nvPr/>
        </p:nvSpPr>
        <p:spPr bwMode="auto">
          <a:xfrm>
            <a:off x="5790352" y="5854511"/>
            <a:ext cx="157126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i="1">
                <a:latin typeface="Arial" panose="020B0604020202020204" pitchFamily="34" charset="0"/>
              </a:rPr>
              <a:t>customer</a:t>
            </a:r>
          </a:p>
        </p:txBody>
      </p:sp>
      <p:sp>
        <p:nvSpPr>
          <p:cNvPr id="14" name="Text Box 25"/>
          <p:cNvSpPr txBox="1">
            <a:spLocks noChangeArrowheads="1"/>
          </p:cNvSpPr>
          <p:nvPr/>
        </p:nvSpPr>
        <p:spPr bwMode="auto">
          <a:xfrm>
            <a:off x="4282235" y="4365436"/>
            <a:ext cx="81785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u="sng">
                <a:latin typeface="Arial" panose="020B0604020202020204" pitchFamily="34" charset="0"/>
              </a:rPr>
              <a:t>SSN</a:t>
            </a:r>
          </a:p>
        </p:txBody>
      </p:sp>
      <p:sp>
        <p:nvSpPr>
          <p:cNvPr id="15" name="Text Box 26"/>
          <p:cNvSpPr txBox="1">
            <a:spLocks noChangeArrowheads="1"/>
          </p:cNvSpPr>
          <p:nvPr/>
        </p:nvSpPr>
        <p:spPr bwMode="auto">
          <a:xfrm>
            <a:off x="7025435" y="4975036"/>
            <a:ext cx="208422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dirty="0">
                <a:latin typeface="Arial" panose="020B0604020202020204" pitchFamily="34" charset="0"/>
              </a:rPr>
              <a:t>Customer-city</a:t>
            </a:r>
          </a:p>
        </p:txBody>
      </p:sp>
    </p:spTree>
    <p:extLst>
      <p:ext uri="{BB962C8B-B14F-4D97-AF65-F5344CB8AC3E}">
        <p14:creationId xmlns="" xmlns:p14="http://schemas.microsoft.com/office/powerpoint/2010/main" val="100546542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744" y="261257"/>
            <a:ext cx="10200621" cy="901337"/>
          </a:xfrm>
        </p:spPr>
        <p:txBody>
          <a:bodyPr>
            <a:noAutofit/>
          </a:bodyPr>
          <a:lstStyle/>
          <a:p>
            <a:pPr algn="l"/>
            <a:r>
              <a:rPr lang="en-US" sz="4800" b="1" dirty="0" smtClean="0">
                <a:uFill>
                  <a:solidFill>
                    <a:srgbClr val="C00000"/>
                  </a:solidFill>
                </a:uFill>
              </a:rPr>
              <a:t>Candidate </a:t>
            </a:r>
            <a:r>
              <a:rPr lang="en-US" sz="4800" b="1" dirty="0" smtClean="0">
                <a:uFill>
                  <a:solidFill>
                    <a:srgbClr val="C00000"/>
                  </a:solidFill>
                </a:uFill>
              </a:rPr>
              <a:t>Key</a:t>
            </a:r>
            <a:endParaRPr lang="en-IN" sz="4800" b="1" dirty="0">
              <a:uFill>
                <a:solidFill>
                  <a:srgbClr val="C00000"/>
                </a:solidFill>
              </a:uFill>
            </a:endParaRPr>
          </a:p>
        </p:txBody>
      </p:sp>
      <p:sp>
        <p:nvSpPr>
          <p:cNvPr id="3" name="Content Placeholder 2"/>
          <p:cNvSpPr>
            <a:spLocks noGrp="1"/>
          </p:cNvSpPr>
          <p:nvPr>
            <p:ph idx="1"/>
          </p:nvPr>
        </p:nvSpPr>
        <p:spPr>
          <a:xfrm>
            <a:off x="435305" y="1240972"/>
            <a:ext cx="11125324" cy="5238205"/>
          </a:xfrm>
        </p:spPr>
        <p:txBody>
          <a:bodyPr>
            <a:noAutofit/>
          </a:bodyPr>
          <a:lstStyle/>
          <a:p>
            <a:pPr algn="just"/>
            <a:r>
              <a:rPr lang="en-US" sz="2800" dirty="0" smtClean="0"/>
              <a:t>A </a:t>
            </a:r>
            <a:r>
              <a:rPr lang="en-US" sz="2800" b="1" dirty="0" smtClean="0"/>
              <a:t>super key</a:t>
            </a:r>
            <a:r>
              <a:rPr lang="en-US" sz="2800" dirty="0" smtClean="0"/>
              <a:t> with no redundant attribute is known as candidate key. Candidate keys are selected from the set of super keys, the only thing we take care while selecting candidate key is that the candidate key should not have any redundant attributes. That’s the reason they are also termed as </a:t>
            </a:r>
            <a:r>
              <a:rPr lang="en-US" sz="2800" b="1" dirty="0" smtClean="0"/>
              <a:t>minimal super key</a:t>
            </a:r>
            <a:r>
              <a:rPr lang="en-US" sz="2800" dirty="0" smtClean="0"/>
              <a:t>. </a:t>
            </a:r>
            <a:endParaRPr lang="en-US" sz="2800" dirty="0" smtClean="0"/>
          </a:p>
          <a:p>
            <a:pPr algn="just"/>
            <a:r>
              <a:rPr lang="en-US" sz="2700" dirty="0" smtClean="0"/>
              <a:t>A candidate </a:t>
            </a:r>
            <a:r>
              <a:rPr lang="en-US" sz="2700" dirty="0" smtClean="0"/>
              <a:t>key can never be NULL or empty. And its value should be unique.</a:t>
            </a:r>
          </a:p>
          <a:p>
            <a:pPr algn="just"/>
            <a:r>
              <a:rPr lang="en-US" sz="2700" dirty="0" smtClean="0"/>
              <a:t>There can be more than one candidate keys for a table.</a:t>
            </a:r>
          </a:p>
          <a:p>
            <a:pPr algn="just"/>
            <a:r>
              <a:rPr lang="en-US" sz="2700" dirty="0" smtClean="0"/>
              <a:t>A candidate key can be a combination of more than one columns(attributes</a:t>
            </a:r>
            <a:r>
              <a:rPr lang="en-US" sz="2700" dirty="0" smtClean="0"/>
              <a:t>).</a:t>
            </a:r>
          </a:p>
          <a:p>
            <a:pPr algn="just">
              <a:buNone/>
            </a:pPr>
            <a:endParaRPr lang="en-US" sz="2700" dirty="0" smtClean="0"/>
          </a:p>
          <a:p>
            <a:pPr algn="just"/>
            <a:endParaRPr lang="en-US" dirty="0"/>
          </a:p>
          <a:p>
            <a:pPr marL="0" indent="0">
              <a:buNone/>
            </a:pPr>
            <a:endParaRPr lang="en-IN" sz="3600" dirty="0"/>
          </a:p>
        </p:txBody>
      </p:sp>
    </p:spTree>
    <p:extLst>
      <p:ext uri="{BB962C8B-B14F-4D97-AF65-F5344CB8AC3E}">
        <p14:creationId xmlns="" xmlns:p14="http://schemas.microsoft.com/office/powerpoint/2010/main" val="3760355323"/>
      </p:ext>
    </p:extLst>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87956"/>
          </a:xfrm>
        </p:spPr>
        <p:txBody>
          <a:bodyPr/>
          <a:lstStyle/>
          <a:p>
            <a:pPr algn="l"/>
            <a:r>
              <a:rPr lang="en-US" b="1" dirty="0" smtClean="0">
                <a:uFill>
                  <a:solidFill>
                    <a:srgbClr val="C00000"/>
                  </a:solidFill>
                </a:uFill>
              </a:rPr>
              <a:t>Candidate Key</a:t>
            </a:r>
            <a:endParaRPr lang="en-US" dirty="0"/>
          </a:p>
        </p:txBody>
      </p:sp>
      <p:sp>
        <p:nvSpPr>
          <p:cNvPr id="3" name="Content Placeholder 2"/>
          <p:cNvSpPr>
            <a:spLocks noGrp="1"/>
          </p:cNvSpPr>
          <p:nvPr>
            <p:ph idx="1"/>
          </p:nvPr>
        </p:nvSpPr>
        <p:spPr/>
        <p:txBody>
          <a:bodyPr>
            <a:normAutofit/>
          </a:bodyPr>
          <a:lstStyle/>
          <a:p>
            <a:r>
              <a:rPr lang="en-US" sz="2000" dirty="0" smtClean="0"/>
              <a:t>Lets take an example of table “Employee</a:t>
            </a:r>
            <a:r>
              <a:rPr lang="en-US" sz="2000" dirty="0" smtClean="0"/>
              <a:t>”.</a:t>
            </a:r>
          </a:p>
          <a:p>
            <a:r>
              <a:rPr lang="en-US" sz="2000" dirty="0" smtClean="0"/>
              <a:t> </a:t>
            </a:r>
            <a:r>
              <a:rPr lang="en-US" sz="2000" dirty="0" smtClean="0"/>
              <a:t>This table has three attributes: </a:t>
            </a:r>
            <a:r>
              <a:rPr lang="en-US" sz="2000" dirty="0" err="1" smtClean="0"/>
              <a:t>Emp_Id</a:t>
            </a:r>
            <a:r>
              <a:rPr lang="en-US" sz="2000" dirty="0" smtClean="0"/>
              <a:t>, </a:t>
            </a:r>
            <a:r>
              <a:rPr lang="en-US" sz="2000" dirty="0" err="1" smtClean="0"/>
              <a:t>Emp_Number</a:t>
            </a:r>
            <a:r>
              <a:rPr lang="en-US" sz="2000" dirty="0" smtClean="0"/>
              <a:t> &amp; </a:t>
            </a:r>
            <a:r>
              <a:rPr lang="en-US" sz="2000" dirty="0" err="1" smtClean="0"/>
              <a:t>Emp_Name</a:t>
            </a:r>
            <a:r>
              <a:rPr lang="en-US" sz="2000" dirty="0" smtClean="0"/>
              <a:t>. </a:t>
            </a:r>
            <a:endParaRPr lang="en-US" sz="2000" dirty="0" smtClean="0"/>
          </a:p>
          <a:p>
            <a:r>
              <a:rPr lang="en-US" sz="2000" dirty="0" smtClean="0"/>
              <a:t>Here </a:t>
            </a:r>
            <a:r>
              <a:rPr lang="en-US" sz="2000" dirty="0" err="1" smtClean="0"/>
              <a:t>Emp_Id</a:t>
            </a:r>
            <a:r>
              <a:rPr lang="en-US" sz="2000" dirty="0" smtClean="0"/>
              <a:t> &amp; </a:t>
            </a:r>
            <a:r>
              <a:rPr lang="en-US" sz="2000" dirty="0" err="1" smtClean="0"/>
              <a:t>Emp_Number</a:t>
            </a:r>
            <a:r>
              <a:rPr lang="en-US" sz="2000" dirty="0" smtClean="0"/>
              <a:t> will be having unique values and </a:t>
            </a:r>
            <a:r>
              <a:rPr lang="en-US" sz="2000" dirty="0" err="1" smtClean="0"/>
              <a:t>Emp_Name</a:t>
            </a:r>
            <a:r>
              <a:rPr lang="en-US" sz="2000" dirty="0" smtClean="0"/>
              <a:t> </a:t>
            </a:r>
            <a:r>
              <a:rPr lang="en-US" sz="2000" dirty="0" smtClean="0"/>
              <a:t>have duplicate values as more than one </a:t>
            </a:r>
            <a:r>
              <a:rPr lang="en-US" sz="2000" dirty="0" smtClean="0"/>
              <a:t>employees </a:t>
            </a:r>
            <a:r>
              <a:rPr lang="en-US" sz="2000" dirty="0" smtClean="0"/>
              <a:t>have same name</a:t>
            </a:r>
            <a:r>
              <a:rPr lang="en-US" sz="2000" dirty="0" smtClean="0"/>
              <a:t>.</a:t>
            </a:r>
          </a:p>
          <a:p>
            <a:r>
              <a:rPr lang="en-US" sz="2800" b="1" i="1" dirty="0" smtClean="0"/>
              <a:t>How many super keys the </a:t>
            </a:r>
            <a:r>
              <a:rPr lang="en-US" sz="2800" b="1" i="1" dirty="0" smtClean="0"/>
              <a:t>table </a:t>
            </a:r>
            <a:r>
              <a:rPr lang="en-US" sz="2800" b="1" i="1" dirty="0" smtClean="0"/>
              <a:t>can have?</a:t>
            </a:r>
            <a:endParaRPr lang="en-US" sz="2800" b="1" i="1" dirty="0"/>
          </a:p>
        </p:txBody>
      </p:sp>
      <p:graphicFrame>
        <p:nvGraphicFramePr>
          <p:cNvPr id="4" name="Table 3"/>
          <p:cNvGraphicFramePr>
            <a:graphicFrameLocks noGrp="1"/>
          </p:cNvGraphicFramePr>
          <p:nvPr/>
        </p:nvGraphicFramePr>
        <p:xfrm>
          <a:off x="1574800" y="4155197"/>
          <a:ext cx="8127999" cy="1892906"/>
        </p:xfrm>
        <a:graphic>
          <a:graphicData uri="http://schemas.openxmlformats.org/drawingml/2006/table">
            <a:tbl>
              <a:tblPr firstRow="1" bandRow="1">
                <a:tableStyleId>{2D5ABB26-0587-4C30-8999-92F81FD0307C}</a:tableStyleId>
              </a:tblPr>
              <a:tblGrid>
                <a:gridCol w="2709333"/>
                <a:gridCol w="2709333"/>
                <a:gridCol w="2709333"/>
              </a:tblGrid>
              <a:tr h="347418">
                <a:tc>
                  <a:txBody>
                    <a:bodyPr/>
                    <a:lstStyle/>
                    <a:p>
                      <a:r>
                        <a:rPr lang="en-US" sz="1800" kern="1200" dirty="0" err="1" smtClean="0">
                          <a:solidFill>
                            <a:schemeClr val="tx1"/>
                          </a:solidFill>
                          <a:latin typeface="+mn-lt"/>
                          <a:ea typeface="+mn-ea"/>
                          <a:cs typeface="+mn-cs"/>
                        </a:rPr>
                        <a:t>Emp_Id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err="1" smtClean="0">
                          <a:solidFill>
                            <a:schemeClr val="tx1"/>
                          </a:solidFill>
                          <a:latin typeface="+mn-lt"/>
                          <a:ea typeface="+mn-ea"/>
                          <a:cs typeface="+mn-cs"/>
                        </a:rPr>
                        <a:t>Emp_Number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err="1" smtClean="0">
                          <a:solidFill>
                            <a:schemeClr val="tx1"/>
                          </a:solidFill>
                          <a:latin typeface="+mn-lt"/>
                          <a:ea typeface="+mn-ea"/>
                          <a:cs typeface="+mn-cs"/>
                        </a:rPr>
                        <a:t>Emp_Name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18">
                <a:tc>
                  <a:txBody>
                    <a:bodyPr/>
                    <a:lstStyle/>
                    <a:p>
                      <a:r>
                        <a:rPr lang="en-US" dirty="0" smtClean="0"/>
                        <a:t>E1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JIIT1604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Rohan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740">
                <a:tc>
                  <a:txBody>
                    <a:bodyPr/>
                    <a:lstStyle/>
                    <a:p>
                      <a:r>
                        <a:rPr lang="en-US" dirty="0" smtClean="0"/>
                        <a:t>E2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JIIT1605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Mohan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823">
                <a:tc>
                  <a:txBody>
                    <a:bodyPr/>
                    <a:lstStyle/>
                    <a:p>
                      <a:r>
                        <a:rPr lang="en-US" dirty="0" smtClean="0"/>
                        <a:t>E3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JIIT1606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Sohan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823">
                <a:tc>
                  <a:txBody>
                    <a:bodyPr/>
                    <a:lstStyle/>
                    <a:p>
                      <a:r>
                        <a:rPr lang="en-US" dirty="0" smtClean="0"/>
                        <a:t>E4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JIIT1607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Mohan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944"/>
            <a:ext cx="10972800" cy="613953"/>
          </a:xfrm>
        </p:spPr>
        <p:txBody>
          <a:bodyPr>
            <a:normAutofit fontScale="90000"/>
          </a:bodyPr>
          <a:lstStyle/>
          <a:p>
            <a:pPr algn="l"/>
            <a:r>
              <a:rPr lang="en-US" b="1" dirty="0" smtClean="0">
                <a:uFill>
                  <a:solidFill>
                    <a:srgbClr val="C00000"/>
                  </a:solidFill>
                </a:uFill>
              </a:rPr>
              <a:t>Candidate Key</a:t>
            </a:r>
            <a:endParaRPr lang="en-US" dirty="0"/>
          </a:p>
        </p:txBody>
      </p:sp>
      <p:sp>
        <p:nvSpPr>
          <p:cNvPr id="3" name="Content Placeholder 2"/>
          <p:cNvSpPr>
            <a:spLocks noGrp="1"/>
          </p:cNvSpPr>
          <p:nvPr>
            <p:ph idx="1"/>
          </p:nvPr>
        </p:nvSpPr>
        <p:spPr>
          <a:xfrm>
            <a:off x="609600" y="1045029"/>
            <a:ext cx="10972800" cy="5643154"/>
          </a:xfrm>
        </p:spPr>
        <p:txBody>
          <a:bodyPr>
            <a:normAutofit fontScale="92500" lnSpcReduction="20000"/>
          </a:bodyPr>
          <a:lstStyle/>
          <a:p>
            <a:pPr>
              <a:buNone/>
            </a:pPr>
            <a:r>
              <a:rPr lang="en-US" dirty="0" smtClean="0"/>
              <a:t>Super keys</a:t>
            </a:r>
          </a:p>
          <a:p>
            <a:pPr>
              <a:buNone/>
            </a:pPr>
            <a:r>
              <a:rPr lang="en-US" sz="2000" dirty="0" smtClean="0"/>
              <a:t>       1. </a:t>
            </a:r>
            <a:r>
              <a:rPr lang="en-US" sz="2000" dirty="0" smtClean="0"/>
              <a:t>{</a:t>
            </a:r>
            <a:r>
              <a:rPr lang="en-US" sz="2000" dirty="0" err="1" smtClean="0"/>
              <a:t>Emp_Id</a:t>
            </a:r>
            <a:r>
              <a:rPr lang="en-US" sz="2000" dirty="0" smtClean="0"/>
              <a:t>}</a:t>
            </a:r>
            <a:br>
              <a:rPr lang="en-US" sz="2000" dirty="0" smtClean="0"/>
            </a:br>
            <a:r>
              <a:rPr lang="en-US" sz="2000" dirty="0" smtClean="0"/>
              <a:t>2. {</a:t>
            </a:r>
            <a:r>
              <a:rPr lang="en-US" sz="2000" dirty="0" err="1" smtClean="0"/>
              <a:t>Emp_Number</a:t>
            </a:r>
            <a:r>
              <a:rPr lang="en-US" sz="2000" dirty="0" smtClean="0"/>
              <a:t>}</a:t>
            </a:r>
            <a:br>
              <a:rPr lang="en-US" sz="2000" dirty="0" smtClean="0"/>
            </a:br>
            <a:r>
              <a:rPr lang="en-US" sz="2000" dirty="0" smtClean="0"/>
              <a:t>3. {</a:t>
            </a:r>
            <a:r>
              <a:rPr lang="en-US" sz="2000" dirty="0" err="1" smtClean="0"/>
              <a:t>Emp_Id</a:t>
            </a:r>
            <a:r>
              <a:rPr lang="en-US" sz="2000" dirty="0" smtClean="0"/>
              <a:t>, </a:t>
            </a:r>
            <a:r>
              <a:rPr lang="en-US" sz="2000" dirty="0" err="1" smtClean="0"/>
              <a:t>Emp_Number</a:t>
            </a:r>
            <a:r>
              <a:rPr lang="en-US" sz="2000" dirty="0" smtClean="0"/>
              <a:t>}</a:t>
            </a:r>
            <a:br>
              <a:rPr lang="en-US" sz="2000" dirty="0" smtClean="0"/>
            </a:br>
            <a:r>
              <a:rPr lang="en-US" sz="2000" dirty="0" smtClean="0"/>
              <a:t>4. {</a:t>
            </a:r>
            <a:r>
              <a:rPr lang="en-US" sz="2000" dirty="0" err="1" smtClean="0"/>
              <a:t>Emp_Id</a:t>
            </a:r>
            <a:r>
              <a:rPr lang="en-US" sz="2000" dirty="0" smtClean="0"/>
              <a:t>, </a:t>
            </a:r>
            <a:r>
              <a:rPr lang="en-US" sz="2000" dirty="0" err="1" smtClean="0"/>
              <a:t>Emp_Name</a:t>
            </a:r>
            <a:r>
              <a:rPr lang="en-US" sz="2000" dirty="0" smtClean="0"/>
              <a:t>}</a:t>
            </a:r>
            <a:br>
              <a:rPr lang="en-US" sz="2000" dirty="0" smtClean="0"/>
            </a:br>
            <a:r>
              <a:rPr lang="en-US" sz="2000" dirty="0" smtClean="0"/>
              <a:t>5. {</a:t>
            </a:r>
            <a:r>
              <a:rPr lang="en-US" sz="2000" dirty="0" err="1" smtClean="0"/>
              <a:t>Emp_Id</a:t>
            </a:r>
            <a:r>
              <a:rPr lang="en-US" sz="2000" dirty="0" smtClean="0"/>
              <a:t>, </a:t>
            </a:r>
            <a:r>
              <a:rPr lang="en-US" sz="2000" dirty="0" err="1" smtClean="0"/>
              <a:t>Emp_Number</a:t>
            </a:r>
            <a:r>
              <a:rPr lang="en-US" sz="2000" dirty="0" smtClean="0"/>
              <a:t>, </a:t>
            </a:r>
            <a:r>
              <a:rPr lang="en-US" sz="2000" dirty="0" err="1" smtClean="0"/>
              <a:t>Emp_Name</a:t>
            </a:r>
            <a:r>
              <a:rPr lang="en-US" sz="2000" dirty="0" smtClean="0"/>
              <a:t>}</a:t>
            </a:r>
            <a:br>
              <a:rPr lang="en-US" sz="2000" dirty="0" smtClean="0"/>
            </a:br>
            <a:r>
              <a:rPr lang="en-US" sz="2000" dirty="0" smtClean="0"/>
              <a:t>6. {</a:t>
            </a:r>
            <a:r>
              <a:rPr lang="en-US" sz="2000" dirty="0" err="1" smtClean="0"/>
              <a:t>Emp_Number</a:t>
            </a:r>
            <a:r>
              <a:rPr lang="en-US" sz="2000" dirty="0" smtClean="0"/>
              <a:t>, </a:t>
            </a:r>
            <a:r>
              <a:rPr lang="en-US" sz="2000" dirty="0" err="1" smtClean="0"/>
              <a:t>Emp_Name</a:t>
            </a:r>
            <a:r>
              <a:rPr lang="en-US" sz="2000" dirty="0" smtClean="0"/>
              <a:t>}</a:t>
            </a:r>
          </a:p>
          <a:p>
            <a:pPr>
              <a:buNone/>
            </a:pPr>
            <a:r>
              <a:rPr lang="en-US" sz="3000" dirty="0" smtClean="0"/>
              <a:t>Lets select the candidate keys from the above set of super keys.</a:t>
            </a:r>
          </a:p>
          <a:p>
            <a:pPr>
              <a:buNone/>
            </a:pPr>
            <a:r>
              <a:rPr lang="en-US" sz="2000" dirty="0" smtClean="0"/>
              <a:t>       1</a:t>
            </a:r>
            <a:r>
              <a:rPr lang="en-US" sz="2000" dirty="0" smtClean="0"/>
              <a:t>. {</a:t>
            </a:r>
            <a:r>
              <a:rPr lang="en-US" sz="2000" dirty="0" err="1" smtClean="0"/>
              <a:t>Emp_Id</a:t>
            </a:r>
            <a:r>
              <a:rPr lang="en-US" sz="2000" dirty="0" smtClean="0"/>
              <a:t>} – No redundant attributes</a:t>
            </a:r>
            <a:br>
              <a:rPr lang="en-US" sz="2000" dirty="0" smtClean="0"/>
            </a:br>
            <a:r>
              <a:rPr lang="en-US" sz="2000" dirty="0" smtClean="0"/>
              <a:t>2. {</a:t>
            </a:r>
            <a:r>
              <a:rPr lang="en-US" sz="2000" dirty="0" err="1" smtClean="0"/>
              <a:t>Emp_Number</a:t>
            </a:r>
            <a:r>
              <a:rPr lang="en-US" sz="2000" dirty="0" smtClean="0"/>
              <a:t>} – No redundant attributes</a:t>
            </a:r>
            <a:br>
              <a:rPr lang="en-US" sz="2000" dirty="0" smtClean="0"/>
            </a:br>
            <a:r>
              <a:rPr lang="en-US" sz="2000" dirty="0" smtClean="0"/>
              <a:t>3. {</a:t>
            </a:r>
            <a:r>
              <a:rPr lang="en-US" sz="2000" dirty="0" err="1" smtClean="0"/>
              <a:t>Emp_Id</a:t>
            </a:r>
            <a:r>
              <a:rPr lang="en-US" sz="2000" dirty="0" smtClean="0"/>
              <a:t>, </a:t>
            </a:r>
            <a:r>
              <a:rPr lang="en-US" sz="2000" dirty="0" err="1" smtClean="0"/>
              <a:t>Emp_Number</a:t>
            </a:r>
            <a:r>
              <a:rPr lang="en-US" sz="2000" dirty="0" smtClean="0"/>
              <a:t>} – Redundant attribute. Either of those attributes can be a minimal super key as both of these columns have unique values.</a:t>
            </a:r>
            <a:br>
              <a:rPr lang="en-US" sz="2000" dirty="0" smtClean="0"/>
            </a:br>
            <a:r>
              <a:rPr lang="en-US" sz="2000" dirty="0" smtClean="0"/>
              <a:t>4. {</a:t>
            </a:r>
            <a:r>
              <a:rPr lang="en-US" sz="2000" dirty="0" err="1" smtClean="0"/>
              <a:t>Emp_Id</a:t>
            </a:r>
            <a:r>
              <a:rPr lang="en-US" sz="2000" dirty="0" smtClean="0"/>
              <a:t>, </a:t>
            </a:r>
            <a:r>
              <a:rPr lang="en-US" sz="2000" dirty="0" err="1" smtClean="0"/>
              <a:t>Emp_Name</a:t>
            </a:r>
            <a:r>
              <a:rPr lang="en-US" sz="2000" dirty="0" smtClean="0"/>
              <a:t>} – Redundant attribute </a:t>
            </a:r>
            <a:r>
              <a:rPr lang="en-US" sz="2000" dirty="0" err="1" smtClean="0"/>
              <a:t>Emp_Name</a:t>
            </a:r>
            <a:r>
              <a:rPr lang="en-US" sz="2000" dirty="0" smtClean="0"/>
              <a:t>.</a:t>
            </a:r>
            <a:br>
              <a:rPr lang="en-US" sz="2000" dirty="0" smtClean="0"/>
            </a:br>
            <a:r>
              <a:rPr lang="en-US" sz="2000" dirty="0" smtClean="0"/>
              <a:t>5. {</a:t>
            </a:r>
            <a:r>
              <a:rPr lang="en-US" sz="2000" dirty="0" err="1" smtClean="0"/>
              <a:t>Emp_Id</a:t>
            </a:r>
            <a:r>
              <a:rPr lang="en-US" sz="2000" dirty="0" smtClean="0"/>
              <a:t>, </a:t>
            </a:r>
            <a:r>
              <a:rPr lang="en-US" sz="2000" dirty="0" err="1" smtClean="0"/>
              <a:t>Emp_Number</a:t>
            </a:r>
            <a:r>
              <a:rPr lang="en-US" sz="2000" dirty="0" smtClean="0"/>
              <a:t>, </a:t>
            </a:r>
            <a:r>
              <a:rPr lang="en-US" sz="2000" dirty="0" err="1" smtClean="0"/>
              <a:t>Emp_Name</a:t>
            </a:r>
            <a:r>
              <a:rPr lang="en-US" sz="2000" dirty="0" smtClean="0"/>
              <a:t>} – Redundant attributes. </a:t>
            </a:r>
            <a:r>
              <a:rPr lang="en-US" sz="2000" dirty="0" err="1" smtClean="0"/>
              <a:t>Emp_Id</a:t>
            </a:r>
            <a:r>
              <a:rPr lang="en-US" sz="2000" dirty="0" smtClean="0"/>
              <a:t> or </a:t>
            </a:r>
            <a:r>
              <a:rPr lang="en-US" sz="2000" dirty="0" err="1" smtClean="0"/>
              <a:t>Emp_Number</a:t>
            </a:r>
            <a:r>
              <a:rPr lang="en-US" sz="2000" dirty="0" smtClean="0"/>
              <a:t> alone are sufficient enough to uniquely identify a row of Employee table.</a:t>
            </a:r>
            <a:br>
              <a:rPr lang="en-US" sz="2000" dirty="0" smtClean="0"/>
            </a:br>
            <a:r>
              <a:rPr lang="en-US" sz="2000" dirty="0" smtClean="0"/>
              <a:t>6. {</a:t>
            </a:r>
            <a:r>
              <a:rPr lang="en-US" sz="2000" dirty="0" err="1" smtClean="0"/>
              <a:t>Emp_Number</a:t>
            </a:r>
            <a:r>
              <a:rPr lang="en-US" sz="2000" dirty="0" smtClean="0"/>
              <a:t>, </a:t>
            </a:r>
            <a:r>
              <a:rPr lang="en-US" sz="2000" dirty="0" err="1" smtClean="0"/>
              <a:t>Emp_Name</a:t>
            </a:r>
            <a:r>
              <a:rPr lang="en-US" sz="2000" dirty="0" smtClean="0"/>
              <a:t>} – Redundant attribute </a:t>
            </a:r>
            <a:r>
              <a:rPr lang="en-US" sz="2000" dirty="0" err="1" smtClean="0"/>
              <a:t>Emp_Name</a:t>
            </a:r>
            <a:r>
              <a:rPr lang="en-US" sz="2000" dirty="0" smtClean="0"/>
              <a:t>.</a:t>
            </a:r>
          </a:p>
          <a:p>
            <a:pPr>
              <a:buNone/>
            </a:pPr>
            <a:endParaRPr lang="en-US" sz="2000" dirty="0" smtClean="0"/>
          </a:p>
          <a:p>
            <a:pPr>
              <a:buNone/>
            </a:pPr>
            <a:r>
              <a:rPr lang="en-US" sz="2600" dirty="0" smtClean="0"/>
              <a:t>The</a:t>
            </a:r>
            <a:r>
              <a:rPr lang="en-US" sz="2600" dirty="0" smtClean="0"/>
              <a:t> </a:t>
            </a:r>
            <a:r>
              <a:rPr lang="en-US" sz="2600" b="1" dirty="0" smtClean="0"/>
              <a:t>candidate keys</a:t>
            </a:r>
            <a:r>
              <a:rPr lang="en-US" sz="2600" dirty="0" smtClean="0"/>
              <a:t> we have selected are</a:t>
            </a:r>
            <a:r>
              <a:rPr lang="en-US" sz="2600" dirty="0" smtClean="0"/>
              <a:t>:</a:t>
            </a:r>
          </a:p>
          <a:p>
            <a:pPr>
              <a:buNone/>
            </a:pPr>
            <a:r>
              <a:rPr lang="en-US" sz="2000" dirty="0" smtClean="0"/>
              <a:t>       {</a:t>
            </a:r>
            <a:r>
              <a:rPr lang="en-US" sz="2000" dirty="0" err="1" smtClean="0"/>
              <a:t>Emp_Id</a:t>
            </a:r>
            <a:r>
              <a:rPr lang="en-US" sz="2000" dirty="0" smtClean="0"/>
              <a:t>}</a:t>
            </a:r>
            <a:br>
              <a:rPr lang="en-US" sz="2000" dirty="0" smtClean="0"/>
            </a:br>
            <a:r>
              <a:rPr lang="en-US" sz="2000" dirty="0" smtClean="0"/>
              <a:t>{</a:t>
            </a:r>
            <a:r>
              <a:rPr lang="en-US" sz="2000" dirty="0" err="1" smtClean="0"/>
              <a:t>Emp_Number</a:t>
            </a:r>
            <a:r>
              <a:rPr lang="en-US" sz="2000" dirty="0" smtClean="0"/>
              <a:t>}</a:t>
            </a:r>
          </a:p>
          <a:p>
            <a:pPr>
              <a:buNone/>
            </a:pPr>
            <a:endParaRPr lang="en-US" sz="2000" dirty="0"/>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1148</TotalTime>
  <Words>812</Words>
  <Application>Microsoft Office PowerPoint</Application>
  <PresentationFormat>Custom</PresentationFormat>
  <Paragraphs>231</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Theme1</vt:lpstr>
      <vt:lpstr>SDF II(15B11CI211)  EVEN Semester 2021</vt:lpstr>
      <vt:lpstr>Topics Covered</vt:lpstr>
      <vt:lpstr>Slide 3</vt:lpstr>
      <vt:lpstr>Types of Keys</vt:lpstr>
      <vt:lpstr>Super Key</vt:lpstr>
      <vt:lpstr>Super Key</vt:lpstr>
      <vt:lpstr>Candidate Key</vt:lpstr>
      <vt:lpstr>Candidate Key</vt:lpstr>
      <vt:lpstr>Candidate Key</vt:lpstr>
      <vt:lpstr>Candidate key</vt:lpstr>
      <vt:lpstr>Primary Key</vt:lpstr>
      <vt:lpstr> In the following table, there are three attributes: Stu_ID, Stu_Name &amp; Stu_Age. Out of these three attributes, one attribute or a set of more than one attributes can be a primary key.  -----Attribute Stu_Name alone cannot be a primary key as more than one students can have same name, Attribute Stu_Age alone cannot be a primary key as more than one students can have same age, Attribute Stu_Id alone is a primary key as each student has a unique id that can identify the student record in the table. -----{Stu_Id, Stu_Name} collectively can identify the tuple in the, but we do not choose it as primary key because Stu_Id alone is enough to uniquely identifies rows in a table and we always go for minimal set.  </vt:lpstr>
      <vt:lpstr>Primary Key</vt:lpstr>
      <vt:lpstr>Slide 14</vt:lpstr>
      <vt:lpstr>Foreign Key</vt:lpstr>
      <vt:lpstr>Foreign Key</vt:lpstr>
      <vt:lpstr>Composite Key</vt:lpstr>
      <vt:lpstr>Composite Key</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Keys</dc:title>
  <dc:subject>Techical Presentation</dc:subject>
  <cp:keywords>Key Attributes</cp:keywords>
  <cp:lastModifiedBy>kritika.rani</cp:lastModifiedBy>
  <cp:revision>119</cp:revision>
  <dcterms:created xsi:type="dcterms:W3CDTF">2014-08-20T17:06:32Z</dcterms:created>
  <dcterms:modified xsi:type="dcterms:W3CDTF">2021-03-16T08:33:26Z</dcterms:modified>
  <cp:category>Seminar Presentation</cp:category>
</cp:coreProperties>
</file>