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92" r:id="rId2"/>
    <p:sldId id="293" r:id="rId3"/>
    <p:sldId id="269" r:id="rId4"/>
    <p:sldId id="295" r:id="rId5"/>
    <p:sldId id="296" r:id="rId6"/>
    <p:sldId id="297" r:id="rId7"/>
    <p:sldId id="298" r:id="rId8"/>
    <p:sldId id="299" r:id="rId9"/>
    <p:sldId id="300" r:id="rId10"/>
    <p:sldId id="301" r:id="rId11"/>
    <p:sldId id="302" r:id="rId12"/>
    <p:sldId id="303" r:id="rId13"/>
    <p:sldId id="304" r:id="rId14"/>
    <p:sldId id="30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590" autoAdjust="0"/>
  </p:normalViewPr>
  <p:slideViewPr>
    <p:cSldViewPr snapToGrid="0">
      <p:cViewPr>
        <p:scale>
          <a:sx n="73" d="100"/>
          <a:sy n="73" d="100"/>
        </p:scale>
        <p:origin x="-588" y="168"/>
      </p:cViewPr>
      <p:guideLst>
        <p:guide orient="horz" pos="2160"/>
        <p:guide pos="3840"/>
      </p:guideLst>
    </p:cSldViewPr>
  </p:slideViewPr>
  <p:outlineViewPr>
    <p:cViewPr>
      <p:scale>
        <a:sx n="33" d="100"/>
        <a:sy n="33" d="100"/>
      </p:scale>
      <p:origin x="0" y="1038"/>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B0BA6-A5BD-45AC-B726-77B026F492C5}" type="datetimeFigureOut">
              <a:rPr lang="en-IN" smtClean="0"/>
              <a:t>17-01-2021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64660-8AC5-4635-B88E-59209E16F034}" type="slidenum">
              <a:rPr lang="en-IN" smtClean="0"/>
              <a:t>‹#›</a:t>
            </a:fld>
            <a:endParaRPr lang="en-IN"/>
          </a:p>
        </p:txBody>
      </p:sp>
    </p:spTree>
    <p:extLst>
      <p:ext uri="{BB962C8B-B14F-4D97-AF65-F5344CB8AC3E}">
        <p14:creationId xmlns:p14="http://schemas.microsoft.com/office/powerpoint/2010/main" val="225980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2F2-06A1-4266-B0AE-C46330014C56}" type="datetime1">
              <a:rPr lang="en-IN" smtClean="0"/>
              <a:t>17-01-2021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46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7E9A0-8033-4AE9-ADE6-BD0D889F9BF0}" type="datetime1">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490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EB9F0-ADC9-4F34-A33B-454DB2D57AEF}" type="datetime1">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81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8B09EC5-C060-419D-91A7-6B7DEDFDA7B8}" type="datetime1">
              <a:rPr lang="en-IN" smtClean="0"/>
              <a:t>17-01-2021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Rectangle 8">
            <a:extLst>
              <a:ext uri="{FF2B5EF4-FFF2-40B4-BE49-F238E27FC236}">
                <a16:creationId xmlns="" xmlns:a16="http://schemas.microsoft.com/office/drawing/2014/main" id="{ED437BC9-F492-4388-ACDB-AF391015F77E}"/>
              </a:ext>
            </a:extLst>
          </p:cNvPr>
          <p:cNvSpPr/>
          <p:nvPr userDrawn="1"/>
        </p:nvSpPr>
        <p:spPr>
          <a:xfrm>
            <a:off x="11001940" y="113546"/>
            <a:ext cx="914400" cy="914400"/>
          </a:xfrm>
          <a:prstGeom prst="rect">
            <a:avLst/>
          </a:prstGeom>
          <a:blipFill>
            <a:blip r:embed="rId3"/>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 xmlns:a16="http://schemas.microsoft.com/office/drawing/2014/main" id="{37B6607E-50CC-4737-A31D-24BF273E41BC}"/>
              </a:ext>
            </a:extLst>
          </p:cNvPr>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p>
        </p:txBody>
      </p:sp>
    </p:spTree>
    <p:extLst>
      <p:ext uri="{BB962C8B-B14F-4D97-AF65-F5344CB8AC3E}">
        <p14:creationId xmlns:p14="http://schemas.microsoft.com/office/powerpoint/2010/main" val="135765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A6F274B-C24F-4815-971F-C432B0C142A5}" type="datetime1">
              <a:rPr lang="en-IN" smtClean="0"/>
              <a:t>17-01-2021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242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502B9-D872-4DE0-B0F1-5D09B701163D}" type="datetime1">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702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DB56C-0A85-453C-89FF-C777A1FB2F2A}" type="datetime1">
              <a:rPr lang="en-IN" smtClean="0"/>
              <a:t>17-01-2021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1987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F2B83-BB90-4DD1-8F17-5CAC222618A3}" type="datetime1">
              <a:rPr lang="en-IN" smtClean="0"/>
              <a:t>17-01-2021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39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DBD90-9D29-444E-B64C-F322145E350D}" type="datetime1">
              <a:rPr lang="en-IN" smtClean="0"/>
              <a:t>17-01-2021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t>‹#›</a:t>
            </a:fld>
            <a:endParaRPr lang="en-IN"/>
          </a:p>
        </p:txBody>
      </p:sp>
    </p:spTree>
    <p:extLst>
      <p:ext uri="{BB962C8B-B14F-4D97-AF65-F5344CB8AC3E}">
        <p14:creationId xmlns:p14="http://schemas.microsoft.com/office/powerpoint/2010/main" val="4952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C0FED-27B8-43FA-A7FE-F85FBFEE7356}" type="datetime1">
              <a:rPr lang="en-IN" smtClean="0"/>
              <a:t>17-01-2021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0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BDA9B03-9CE1-4EDC-896D-9FC0FC70943F}" type="datetime1">
              <a:rPr lang="en-IN" smtClean="0"/>
              <a:t>17-01-2021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503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C50C32-9A5D-462C-8052-026B2FB73979}" type="datetime1">
              <a:rPr lang="en-IN" smtClean="0"/>
              <a:t>17-01-2021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t>‹#›</a:t>
            </a:fld>
            <a:endParaRPr lang="en-IN"/>
          </a:p>
        </p:txBody>
      </p:sp>
    </p:spTree>
    <p:extLst>
      <p:ext uri="{BB962C8B-B14F-4D97-AF65-F5344CB8AC3E}">
        <p14:creationId xmlns:p14="http://schemas.microsoft.com/office/powerpoint/2010/main" val="2174645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708FD51-4C67-49A5-8DEE-4C0608E4AE15}"/>
              </a:ext>
            </a:extLst>
          </p:cNvPr>
          <p:cNvSpPr>
            <a:spLocks noGrp="1"/>
          </p:cNvSpPr>
          <p:nvPr>
            <p:ph type="ctrTitle"/>
          </p:nvPr>
        </p:nvSpPr>
        <p:spPr>
          <a:xfrm>
            <a:off x="1777460" y="998625"/>
            <a:ext cx="8637073" cy="1342469"/>
          </a:xfrm>
        </p:spPr>
        <p:txBody>
          <a:bodyPr>
            <a:normAutofit fontScale="90000"/>
          </a:bodyPr>
          <a:lstStyle/>
          <a:p>
            <a:pPr algn="ctr"/>
            <a:r>
              <a:rPr lang="en-US" sz="4000" b="1" dirty="0" smtClean="0"/>
              <a:t>SDF II(15B11CI211</a:t>
            </a:r>
            <a:r>
              <a:rPr lang="en-US" sz="4000" b="1" dirty="0"/>
              <a:t>)</a:t>
            </a:r>
            <a:r>
              <a:rPr lang="en-US" sz="5400" b="1" dirty="0"/>
              <a:t/>
            </a:r>
            <a:br>
              <a:rPr lang="en-US" sz="5400" b="1" dirty="0"/>
            </a:br>
            <a:r>
              <a:rPr lang="en-US" sz="3100" b="1" dirty="0"/>
              <a:t/>
            </a:r>
            <a:br>
              <a:rPr lang="en-US" sz="3100" b="1" dirty="0"/>
            </a:br>
            <a:r>
              <a:rPr lang="en-US" sz="3100" dirty="0" smtClean="0"/>
              <a:t>EVEN Semester 2021</a:t>
            </a:r>
            <a:endParaRPr lang="en-IN" sz="3100" dirty="0"/>
          </a:p>
        </p:txBody>
      </p:sp>
      <p:sp>
        <p:nvSpPr>
          <p:cNvPr id="3" name="Subtitle 2">
            <a:extLst>
              <a:ext uri="{FF2B5EF4-FFF2-40B4-BE49-F238E27FC236}">
                <a16:creationId xmlns="" xmlns:a16="http://schemas.microsoft.com/office/drawing/2014/main" id="{1DB62C41-2131-4126-987A-5AE49F2AF2E1}"/>
              </a:ext>
            </a:extLst>
          </p:cNvPr>
          <p:cNvSpPr>
            <a:spLocks noGrp="1"/>
          </p:cNvSpPr>
          <p:nvPr>
            <p:ph type="subTitle" idx="1"/>
          </p:nvPr>
        </p:nvSpPr>
        <p:spPr>
          <a:xfrm>
            <a:off x="1513840" y="4871471"/>
            <a:ext cx="9369236" cy="1071095"/>
          </a:xfrm>
        </p:spPr>
        <p:txBody>
          <a:bodyPr>
            <a:noAutofit/>
          </a:bodyPr>
          <a:lstStyle/>
          <a:p>
            <a:pPr algn="ctr"/>
            <a:r>
              <a:rPr lang="en-US" sz="2000" dirty="0" smtClean="0"/>
              <a:t>2</a:t>
            </a:r>
            <a:r>
              <a:rPr lang="en-US" sz="2000" baseline="30000" dirty="0" smtClean="0"/>
              <a:t>nd</a:t>
            </a:r>
            <a:r>
              <a:rPr lang="en-US" sz="2000" dirty="0" smtClean="0"/>
              <a:t>  </a:t>
            </a:r>
            <a:r>
              <a:rPr lang="en-US" sz="2000" dirty="0"/>
              <a:t>Semester , </a:t>
            </a:r>
            <a:r>
              <a:rPr lang="en-US" sz="2000" dirty="0" smtClean="0"/>
              <a:t>First Year</a:t>
            </a:r>
            <a:endParaRPr lang="en-US" sz="2000" dirty="0"/>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t>1</a:t>
            </a:fld>
            <a:endParaRPr lang="en-IN"/>
          </a:p>
        </p:txBody>
      </p:sp>
    </p:spTree>
    <p:extLst>
      <p:ext uri="{BB962C8B-B14F-4D97-AF65-F5344CB8AC3E}">
        <p14:creationId xmlns:p14="http://schemas.microsoft.com/office/powerpoint/2010/main" val="13108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30" y="208741"/>
            <a:ext cx="9603275" cy="457465"/>
          </a:xfrm>
        </p:spPr>
        <p:txBody>
          <a:bodyPr>
            <a:normAutofit fontScale="90000"/>
          </a:bodyPr>
          <a:lstStyle/>
          <a:p>
            <a:r>
              <a:rPr lang="en-IN" dirty="0" smtClean="0"/>
              <a:t>Output</a:t>
            </a:r>
            <a:endParaRPr lang="en-IN" dirty="0"/>
          </a:p>
        </p:txBody>
      </p:sp>
      <p:sp>
        <p:nvSpPr>
          <p:cNvPr id="3" name="Content Placeholder 2"/>
          <p:cNvSpPr>
            <a:spLocks noGrp="1"/>
          </p:cNvSpPr>
          <p:nvPr>
            <p:ph idx="1"/>
          </p:nvPr>
        </p:nvSpPr>
        <p:spPr>
          <a:xfrm>
            <a:off x="529378" y="1048363"/>
            <a:ext cx="11266382" cy="3294576"/>
          </a:xfrm>
        </p:spPr>
        <p:txBody>
          <a:bodyPr>
            <a:normAutofit/>
          </a:bodyPr>
          <a:lstStyle/>
          <a:p>
            <a:r>
              <a:rPr lang="en-IN" dirty="0"/>
              <a:t>When the above code is compiled and executed, it produces result </a:t>
            </a:r>
            <a:r>
              <a:rPr lang="en-IN" dirty="0" smtClean="0"/>
              <a:t>something </a:t>
            </a:r>
            <a:r>
              <a:rPr lang="en-IN" dirty="0"/>
              <a:t>as follows </a:t>
            </a:r>
            <a:r>
              <a:rPr lang="en-IN" dirty="0" smtClean="0"/>
              <a:t>−</a:t>
            </a:r>
          </a:p>
          <a:p>
            <a:pPr marL="457200" lvl="1" indent="0">
              <a:buNone/>
            </a:pPr>
            <a:r>
              <a:rPr lang="en-IN" dirty="0"/>
              <a:t>Address of </a:t>
            </a:r>
            <a:r>
              <a:rPr lang="en-IN" dirty="0" err="1"/>
              <a:t>var</a:t>
            </a:r>
            <a:r>
              <a:rPr lang="en-IN" dirty="0"/>
              <a:t>[3] = 0xbfdb70f8</a:t>
            </a:r>
          </a:p>
          <a:p>
            <a:pPr marL="457200" lvl="1" indent="0">
              <a:buNone/>
            </a:pPr>
            <a:r>
              <a:rPr lang="en-IN" dirty="0"/>
              <a:t>Value of </a:t>
            </a:r>
            <a:r>
              <a:rPr lang="en-IN" dirty="0" err="1"/>
              <a:t>var</a:t>
            </a:r>
            <a:r>
              <a:rPr lang="en-IN" dirty="0"/>
              <a:t>[3] = 200</a:t>
            </a:r>
          </a:p>
          <a:p>
            <a:pPr marL="457200" lvl="1" indent="0">
              <a:buNone/>
            </a:pPr>
            <a:r>
              <a:rPr lang="en-IN" dirty="0"/>
              <a:t>Address of </a:t>
            </a:r>
            <a:r>
              <a:rPr lang="en-IN" dirty="0" err="1"/>
              <a:t>var</a:t>
            </a:r>
            <a:r>
              <a:rPr lang="en-IN" dirty="0"/>
              <a:t>[2] = 0xbfdb70f4</a:t>
            </a:r>
          </a:p>
          <a:p>
            <a:pPr marL="457200" lvl="1" indent="0">
              <a:buNone/>
            </a:pPr>
            <a:r>
              <a:rPr lang="en-IN" dirty="0"/>
              <a:t>Value of </a:t>
            </a:r>
            <a:r>
              <a:rPr lang="en-IN" dirty="0" err="1"/>
              <a:t>var</a:t>
            </a:r>
            <a:r>
              <a:rPr lang="en-IN" dirty="0"/>
              <a:t>[2] = 100</a:t>
            </a:r>
          </a:p>
          <a:p>
            <a:pPr marL="457200" lvl="1" indent="0">
              <a:buNone/>
            </a:pPr>
            <a:r>
              <a:rPr lang="en-IN" dirty="0"/>
              <a:t>Address of </a:t>
            </a:r>
            <a:r>
              <a:rPr lang="en-IN" dirty="0" err="1"/>
              <a:t>var</a:t>
            </a:r>
            <a:r>
              <a:rPr lang="en-IN" dirty="0"/>
              <a:t>[1] = 0xbfdb70f0</a:t>
            </a:r>
          </a:p>
          <a:p>
            <a:pPr marL="457200" lvl="1" indent="0">
              <a:buNone/>
            </a:pPr>
            <a:r>
              <a:rPr lang="en-IN" dirty="0"/>
              <a:t>Value of </a:t>
            </a:r>
            <a:r>
              <a:rPr lang="en-IN" dirty="0" err="1"/>
              <a:t>var</a:t>
            </a:r>
            <a:r>
              <a:rPr lang="en-IN" dirty="0"/>
              <a:t>[1] = 10</a:t>
            </a:r>
          </a:p>
        </p:txBody>
      </p:sp>
      <p:sp>
        <p:nvSpPr>
          <p:cNvPr id="4" name="Slide Number Placeholder 3"/>
          <p:cNvSpPr>
            <a:spLocks noGrp="1"/>
          </p:cNvSpPr>
          <p:nvPr>
            <p:ph type="sldNum" sz="quarter" idx="12"/>
          </p:nvPr>
        </p:nvSpPr>
        <p:spPr/>
        <p:txBody>
          <a:bodyPr/>
          <a:lstStyle/>
          <a:p>
            <a:fld id="{BBD0BF76-E763-4964-B6E3-972F78D927E1}" type="slidenum">
              <a:rPr lang="en-IN" smtClean="0"/>
              <a:t>10</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55231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430" y="0"/>
            <a:ext cx="9603275" cy="600891"/>
          </a:xfrm>
        </p:spPr>
        <p:txBody>
          <a:bodyPr>
            <a:normAutofit fontScale="90000"/>
          </a:bodyPr>
          <a:lstStyle/>
          <a:p>
            <a:r>
              <a:rPr lang="en-IN" dirty="0"/>
              <a:t>Pointer Comparisons</a:t>
            </a:r>
            <a:br>
              <a:rPr lang="en-IN" dirty="0"/>
            </a:br>
            <a:endParaRPr lang="en-IN" dirty="0"/>
          </a:p>
        </p:txBody>
      </p:sp>
      <p:sp>
        <p:nvSpPr>
          <p:cNvPr id="3" name="Content Placeholder 2"/>
          <p:cNvSpPr>
            <a:spLocks noGrp="1"/>
          </p:cNvSpPr>
          <p:nvPr>
            <p:ph idx="1"/>
          </p:nvPr>
        </p:nvSpPr>
        <p:spPr>
          <a:xfrm>
            <a:off x="464065" y="969986"/>
            <a:ext cx="11397009" cy="3294576"/>
          </a:xfrm>
        </p:spPr>
        <p:txBody>
          <a:bodyPr/>
          <a:lstStyle/>
          <a:p>
            <a:r>
              <a:rPr lang="en-IN" dirty="0"/>
              <a:t>Pointers may be compared by using relational operators, such as ==, &lt;, and &gt;. </a:t>
            </a:r>
            <a:endParaRPr lang="en-IN" dirty="0" smtClean="0"/>
          </a:p>
          <a:p>
            <a:r>
              <a:rPr lang="en-IN" dirty="0" smtClean="0"/>
              <a:t>If </a:t>
            </a:r>
            <a:r>
              <a:rPr lang="en-IN" dirty="0"/>
              <a:t>p1 and p2 point to variables that are related to each other, such as elements of the same array, then p1 and p2 can be meaningfully compared.</a:t>
            </a:r>
          </a:p>
          <a:p>
            <a:r>
              <a:rPr lang="en-IN" dirty="0"/>
              <a:t>The following program modifies the previous example one by incrementing the variable pointer so long as the address to which it points is either less than or equal to the address of the last element of the array, which is &amp;</a:t>
            </a:r>
            <a:r>
              <a:rPr lang="en-IN" dirty="0" err="1"/>
              <a:t>var</a:t>
            </a:r>
            <a:r>
              <a:rPr lang="en-IN" dirty="0"/>
              <a:t>[MAX - 1] −</a:t>
            </a:r>
          </a:p>
          <a:p>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11</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1927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813" y="169554"/>
            <a:ext cx="9603275" cy="418276"/>
          </a:xfrm>
        </p:spPr>
        <p:txBody>
          <a:bodyPr>
            <a:normAutofit fontScale="90000"/>
          </a:bodyPr>
          <a:lstStyle/>
          <a:p>
            <a:r>
              <a:rPr lang="en-IN" dirty="0" smtClean="0"/>
              <a:t>Example</a:t>
            </a: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12</a:t>
            </a:fld>
            <a:endParaRPr lang="en-IN"/>
          </a:p>
        </p:txBody>
      </p:sp>
      <p:sp>
        <p:nvSpPr>
          <p:cNvPr id="6" name="Rectangle 5"/>
          <p:cNvSpPr/>
          <p:nvPr/>
        </p:nvSpPr>
        <p:spPr>
          <a:xfrm>
            <a:off x="95793" y="1152495"/>
            <a:ext cx="6709955" cy="3970318"/>
          </a:xfrm>
          <a:prstGeom prst="rect">
            <a:avLst/>
          </a:prstGeom>
        </p:spPr>
        <p:txBody>
          <a:bodyPr wrap="square">
            <a:spAutoFit/>
          </a:bodyPr>
          <a:lstStyle/>
          <a:p>
            <a:r>
              <a:rPr lang="en-IN" dirty="0" smtClean="0"/>
              <a:t>#</a:t>
            </a:r>
            <a:r>
              <a:rPr lang="en-IN" dirty="0"/>
              <a:t>include &lt;</a:t>
            </a:r>
            <a:r>
              <a:rPr lang="en-IN" dirty="0" err="1"/>
              <a:t>iostream</a:t>
            </a:r>
            <a:r>
              <a:rPr lang="en-IN" dirty="0"/>
              <a:t>&gt;</a:t>
            </a:r>
          </a:p>
          <a:p>
            <a:endParaRPr lang="en-IN" dirty="0"/>
          </a:p>
          <a:p>
            <a:r>
              <a:rPr lang="en-IN" dirty="0"/>
              <a:t>using namespace </a:t>
            </a:r>
            <a:r>
              <a:rPr lang="en-IN" dirty="0" err="1"/>
              <a:t>std</a:t>
            </a:r>
            <a:r>
              <a:rPr lang="en-IN" dirty="0"/>
              <a:t>;</a:t>
            </a:r>
          </a:p>
          <a:p>
            <a:r>
              <a:rPr lang="en-IN" dirty="0" err="1"/>
              <a:t>const</a:t>
            </a:r>
            <a:r>
              <a:rPr lang="en-IN" dirty="0"/>
              <a:t> </a:t>
            </a:r>
            <a:r>
              <a:rPr lang="en-IN" dirty="0" err="1"/>
              <a:t>int</a:t>
            </a:r>
            <a:r>
              <a:rPr lang="en-IN" dirty="0"/>
              <a:t> MAX = 3;</a:t>
            </a:r>
          </a:p>
          <a:p>
            <a:endParaRPr lang="en-IN" dirty="0"/>
          </a:p>
          <a:p>
            <a:r>
              <a:rPr lang="en-IN" dirty="0" err="1"/>
              <a:t>int</a:t>
            </a:r>
            <a:r>
              <a:rPr lang="en-IN" dirty="0"/>
              <a:t> main () {</a:t>
            </a:r>
          </a:p>
          <a:p>
            <a:r>
              <a:rPr lang="en-IN" dirty="0"/>
              <a:t>   </a:t>
            </a:r>
            <a:r>
              <a:rPr lang="en-IN" dirty="0" err="1"/>
              <a:t>int</a:t>
            </a:r>
            <a:r>
              <a:rPr lang="en-IN" dirty="0"/>
              <a:t>  </a:t>
            </a:r>
            <a:r>
              <a:rPr lang="en-IN" dirty="0" err="1"/>
              <a:t>var</a:t>
            </a:r>
            <a:r>
              <a:rPr lang="en-IN" dirty="0"/>
              <a:t>[MAX] = {10, 100, 200};</a:t>
            </a:r>
          </a:p>
          <a:p>
            <a:r>
              <a:rPr lang="en-IN" dirty="0"/>
              <a:t>   </a:t>
            </a:r>
            <a:r>
              <a:rPr lang="en-IN" dirty="0" err="1"/>
              <a:t>int</a:t>
            </a:r>
            <a:r>
              <a:rPr lang="en-IN" dirty="0"/>
              <a:t>  *</a:t>
            </a:r>
            <a:r>
              <a:rPr lang="en-IN" dirty="0" err="1"/>
              <a:t>ptr</a:t>
            </a:r>
            <a:r>
              <a:rPr lang="en-IN" dirty="0"/>
              <a:t>;</a:t>
            </a:r>
          </a:p>
          <a:p>
            <a:endParaRPr lang="en-IN" dirty="0"/>
          </a:p>
          <a:p>
            <a:r>
              <a:rPr lang="en-IN" dirty="0"/>
              <a:t>   // let us have address of the first element in pointer</a:t>
            </a:r>
            <a:r>
              <a:rPr lang="en-IN" dirty="0" smtClean="0"/>
              <a:t>.</a:t>
            </a:r>
          </a:p>
          <a:p>
            <a:endParaRPr lang="en-IN" dirty="0"/>
          </a:p>
          <a:p>
            <a:r>
              <a:rPr lang="en-IN" dirty="0"/>
              <a:t>   </a:t>
            </a:r>
            <a:r>
              <a:rPr lang="en-IN" dirty="0" err="1"/>
              <a:t>ptr</a:t>
            </a:r>
            <a:r>
              <a:rPr lang="en-IN" dirty="0"/>
              <a:t> = </a:t>
            </a:r>
            <a:r>
              <a:rPr lang="en-IN" dirty="0" err="1"/>
              <a:t>var</a:t>
            </a:r>
            <a:r>
              <a:rPr lang="en-IN" dirty="0"/>
              <a:t>;</a:t>
            </a:r>
          </a:p>
          <a:p>
            <a:r>
              <a:rPr lang="en-IN" dirty="0"/>
              <a:t>   </a:t>
            </a:r>
            <a:r>
              <a:rPr lang="en-IN" dirty="0" err="1"/>
              <a:t>int</a:t>
            </a:r>
            <a:r>
              <a:rPr lang="en-IN" dirty="0"/>
              <a:t> i = 0;</a:t>
            </a:r>
          </a:p>
          <a:p>
            <a:r>
              <a:rPr lang="en-IN" dirty="0"/>
              <a:t>   </a:t>
            </a:r>
          </a:p>
        </p:txBody>
      </p:sp>
      <p:sp>
        <p:nvSpPr>
          <p:cNvPr id="7" name="Rectangle 6"/>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p:cNvSpPr/>
          <p:nvPr/>
        </p:nvSpPr>
        <p:spPr>
          <a:xfrm>
            <a:off x="6692537" y="1247899"/>
            <a:ext cx="5499463" cy="4247317"/>
          </a:xfrm>
          <a:prstGeom prst="rect">
            <a:avLst/>
          </a:prstGeom>
        </p:spPr>
        <p:txBody>
          <a:bodyPr wrap="square">
            <a:spAutoFit/>
          </a:bodyPr>
          <a:lstStyle/>
          <a:p>
            <a:r>
              <a:rPr lang="en-IN" dirty="0"/>
              <a:t> while ( </a:t>
            </a:r>
            <a:r>
              <a:rPr lang="en-IN" dirty="0" err="1"/>
              <a:t>ptr</a:t>
            </a:r>
            <a:r>
              <a:rPr lang="en-IN" dirty="0"/>
              <a:t> &lt;= &amp;</a:t>
            </a:r>
            <a:r>
              <a:rPr lang="en-IN" dirty="0" err="1"/>
              <a:t>var</a:t>
            </a:r>
            <a:r>
              <a:rPr lang="en-IN" dirty="0"/>
              <a:t>[MAX - 1] ) {</a:t>
            </a:r>
          </a:p>
          <a:p>
            <a:r>
              <a:rPr lang="en-IN" dirty="0"/>
              <a:t>      </a:t>
            </a:r>
            <a:r>
              <a:rPr lang="en-IN" dirty="0" err="1"/>
              <a:t>cout</a:t>
            </a:r>
            <a:r>
              <a:rPr lang="en-IN" dirty="0"/>
              <a:t> &lt;&lt; "Address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a:t>
            </a:r>
            <a:r>
              <a:rPr lang="en-IN" dirty="0" err="1"/>
              <a:t>cout</a:t>
            </a:r>
            <a:r>
              <a:rPr lang="en-IN" dirty="0"/>
              <a:t> &lt;&lt; "Value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 point to the previous </a:t>
            </a:r>
            <a:r>
              <a:rPr lang="en-IN" dirty="0" smtClean="0"/>
              <a:t>location</a:t>
            </a:r>
          </a:p>
          <a:p>
            <a:endParaRPr lang="en-IN" dirty="0"/>
          </a:p>
          <a:p>
            <a:r>
              <a:rPr lang="en-IN" dirty="0"/>
              <a:t>      </a:t>
            </a:r>
            <a:r>
              <a:rPr lang="en-IN" dirty="0" err="1"/>
              <a:t>ptr</a:t>
            </a:r>
            <a:r>
              <a:rPr lang="en-IN" dirty="0"/>
              <a:t>++;</a:t>
            </a:r>
          </a:p>
          <a:p>
            <a:r>
              <a:rPr lang="en-IN" dirty="0"/>
              <a:t>      i++;</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16297712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0556" y="0"/>
            <a:ext cx="9603275" cy="1049235"/>
          </a:xfrm>
        </p:spPr>
        <p:txBody>
          <a:bodyPr/>
          <a:lstStyle/>
          <a:p>
            <a:r>
              <a:rPr lang="en-IN" dirty="0" smtClean="0"/>
              <a:t>Output—</a:t>
            </a:r>
            <a:br>
              <a:rPr lang="en-IN" dirty="0" smtClean="0"/>
            </a:br>
            <a:endParaRPr lang="en-IN" dirty="0"/>
          </a:p>
        </p:txBody>
      </p:sp>
      <p:sp>
        <p:nvSpPr>
          <p:cNvPr id="3" name="Content Placeholder 2"/>
          <p:cNvSpPr>
            <a:spLocks noGrp="1"/>
          </p:cNvSpPr>
          <p:nvPr>
            <p:ph idx="1"/>
          </p:nvPr>
        </p:nvSpPr>
        <p:spPr>
          <a:xfrm>
            <a:off x="555504" y="1231243"/>
            <a:ext cx="9603275" cy="3294576"/>
          </a:xfrm>
        </p:spPr>
        <p:txBody>
          <a:bodyPr>
            <a:normAutofit/>
          </a:bodyPr>
          <a:lstStyle/>
          <a:p>
            <a:r>
              <a:rPr lang="en-IN" dirty="0"/>
              <a:t>When the above code is compiled and executed, it produces result something as follows </a:t>
            </a:r>
            <a:r>
              <a:rPr lang="en-IN" dirty="0" smtClean="0"/>
              <a:t>−</a:t>
            </a:r>
          </a:p>
          <a:p>
            <a:pPr marL="457200" lvl="1" indent="0">
              <a:buNone/>
            </a:pPr>
            <a:r>
              <a:rPr lang="en-IN" dirty="0"/>
              <a:t>Address of </a:t>
            </a:r>
            <a:r>
              <a:rPr lang="en-IN" dirty="0" err="1"/>
              <a:t>var</a:t>
            </a:r>
            <a:r>
              <a:rPr lang="en-IN" dirty="0"/>
              <a:t>[0] = 0xbfce42d0</a:t>
            </a:r>
          </a:p>
          <a:p>
            <a:pPr marL="457200" lvl="1" indent="0">
              <a:buNone/>
            </a:pPr>
            <a:r>
              <a:rPr lang="en-IN" dirty="0"/>
              <a:t>Value of </a:t>
            </a:r>
            <a:r>
              <a:rPr lang="en-IN" dirty="0" err="1"/>
              <a:t>var</a:t>
            </a:r>
            <a:r>
              <a:rPr lang="en-IN" dirty="0"/>
              <a:t>[0] = 10</a:t>
            </a:r>
          </a:p>
          <a:p>
            <a:pPr marL="457200" lvl="1" indent="0">
              <a:buNone/>
            </a:pPr>
            <a:r>
              <a:rPr lang="en-IN" dirty="0"/>
              <a:t>Address of </a:t>
            </a:r>
            <a:r>
              <a:rPr lang="en-IN" dirty="0" err="1"/>
              <a:t>var</a:t>
            </a:r>
            <a:r>
              <a:rPr lang="en-IN" dirty="0"/>
              <a:t>[1] = 0xbfce42d4</a:t>
            </a:r>
          </a:p>
          <a:p>
            <a:pPr marL="457200" lvl="1" indent="0">
              <a:buNone/>
            </a:pPr>
            <a:r>
              <a:rPr lang="en-IN" dirty="0"/>
              <a:t>Value of </a:t>
            </a:r>
            <a:r>
              <a:rPr lang="en-IN" dirty="0" err="1"/>
              <a:t>var</a:t>
            </a:r>
            <a:r>
              <a:rPr lang="en-IN" dirty="0"/>
              <a:t>[1] = 100</a:t>
            </a:r>
          </a:p>
          <a:p>
            <a:pPr marL="457200" lvl="1" indent="0">
              <a:buNone/>
            </a:pPr>
            <a:r>
              <a:rPr lang="en-IN" dirty="0"/>
              <a:t>Address of </a:t>
            </a:r>
            <a:r>
              <a:rPr lang="en-IN" dirty="0" err="1"/>
              <a:t>var</a:t>
            </a:r>
            <a:r>
              <a:rPr lang="en-IN" dirty="0"/>
              <a:t>[2] = 0xbfce42d8</a:t>
            </a:r>
          </a:p>
          <a:p>
            <a:pPr marL="457200" lvl="1" indent="0">
              <a:buNone/>
            </a:pPr>
            <a:r>
              <a:rPr lang="en-IN" dirty="0"/>
              <a:t>Value of </a:t>
            </a:r>
            <a:r>
              <a:rPr lang="en-IN" dirty="0" err="1"/>
              <a:t>var</a:t>
            </a:r>
            <a:r>
              <a:rPr lang="en-IN" dirty="0"/>
              <a:t>[2] = 200</a:t>
            </a:r>
          </a:p>
        </p:txBody>
      </p:sp>
      <p:sp>
        <p:nvSpPr>
          <p:cNvPr id="4" name="Slide Number Placeholder 3"/>
          <p:cNvSpPr>
            <a:spLocks noGrp="1"/>
          </p:cNvSpPr>
          <p:nvPr>
            <p:ph type="sldNum" sz="quarter" idx="12"/>
          </p:nvPr>
        </p:nvSpPr>
        <p:spPr/>
        <p:txBody>
          <a:bodyPr/>
          <a:lstStyle/>
          <a:p>
            <a:fld id="{BBD0BF76-E763-4964-B6E3-972F78D927E1}" type="slidenum">
              <a:rPr lang="en-IN" smtClean="0"/>
              <a:t>13</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48460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References</a:t>
            </a:r>
            <a:endParaRPr lang="en-IN" dirty="0"/>
          </a:p>
        </p:txBody>
      </p:sp>
      <p:sp>
        <p:nvSpPr>
          <p:cNvPr id="3" name="Content Placeholder 2"/>
          <p:cNvSpPr>
            <a:spLocks noGrp="1"/>
          </p:cNvSpPr>
          <p:nvPr>
            <p:ph idx="1"/>
          </p:nvPr>
        </p:nvSpPr>
        <p:spPr/>
        <p:txBody>
          <a:bodyPr>
            <a:normAutofit/>
          </a:bodyPr>
          <a:lstStyle/>
          <a:p>
            <a:r>
              <a:rPr lang="en-IN" sz="1400" dirty="0"/>
              <a:t>https://</a:t>
            </a:r>
            <a:r>
              <a:rPr lang="en-IN" sz="1400" dirty="0" smtClean="0"/>
              <a:t>www.tutorialspoint.com/cplusplus/cpp_pointer_arithmatic.htm</a:t>
            </a:r>
          </a:p>
          <a:p>
            <a:r>
              <a:rPr lang="en-IN" sz="1400" dirty="0"/>
              <a:t>http://www.infobrother.com/Tutorial/C++/C++-</a:t>
            </a:r>
            <a:r>
              <a:rPr lang="en-IN" sz="1400" dirty="0" smtClean="0"/>
              <a:t>Pointer-Arithmetic</a:t>
            </a:r>
          </a:p>
          <a:p>
            <a:r>
              <a:rPr lang="en-IN" sz="1400" dirty="0"/>
              <a:t>https://</a:t>
            </a:r>
            <a:r>
              <a:rPr lang="en-IN" sz="1400"/>
              <a:t>www.learncpp.com/cpp-tutorial/introduction-to-pointers</a:t>
            </a:r>
            <a:r>
              <a:rPr lang="en-IN" sz="1400" smtClean="0"/>
              <a:t>/</a:t>
            </a:r>
          </a:p>
          <a:p>
            <a:pPr marL="0" indent="0">
              <a:buNone/>
            </a:pPr>
            <a:endParaRPr lang="en-IN" sz="1400" dirty="0"/>
          </a:p>
        </p:txBody>
      </p:sp>
      <p:sp>
        <p:nvSpPr>
          <p:cNvPr id="4" name="Slide Number Placeholder 3"/>
          <p:cNvSpPr>
            <a:spLocks noGrp="1"/>
          </p:cNvSpPr>
          <p:nvPr>
            <p:ph type="sldNum" sz="quarter" idx="12"/>
          </p:nvPr>
        </p:nvSpPr>
        <p:spPr/>
        <p:txBody>
          <a:bodyPr/>
          <a:lstStyle/>
          <a:p>
            <a:fld id="{BBD0BF76-E763-4964-B6E3-972F78D927E1}" type="slidenum">
              <a:rPr lang="en-IN" smtClean="0"/>
              <a:t>14</a:t>
            </a:fld>
            <a:endParaRPr lang="en-IN"/>
          </a:p>
        </p:txBody>
      </p:sp>
    </p:spTree>
    <p:extLst>
      <p:ext uri="{BB962C8B-B14F-4D97-AF65-F5344CB8AC3E}">
        <p14:creationId xmlns:p14="http://schemas.microsoft.com/office/powerpoint/2010/main" val="2324777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C5D7B0E-8F53-4022-A2C7-5A806020B407}"/>
              </a:ext>
            </a:extLst>
          </p:cNvPr>
          <p:cNvSpPr>
            <a:spLocks noGrp="1"/>
          </p:cNvSpPr>
          <p:nvPr>
            <p:ph type="title"/>
          </p:nvPr>
        </p:nvSpPr>
        <p:spPr>
          <a:xfrm>
            <a:off x="1130270" y="953325"/>
            <a:ext cx="9603275" cy="640344"/>
          </a:xfrm>
        </p:spPr>
        <p:txBody>
          <a:bodyPr>
            <a:normAutofit/>
          </a:bodyPr>
          <a:lstStyle/>
          <a:p>
            <a:r>
              <a:rPr lang="en-US" dirty="0"/>
              <a:t>Lecture 4</a:t>
            </a:r>
            <a:r>
              <a:rPr lang="en-US" dirty="0" smtClean="0"/>
              <a:t> </a:t>
            </a:r>
            <a:r>
              <a:rPr lang="en-US" dirty="0"/>
              <a:t>– </a:t>
            </a:r>
            <a:r>
              <a:rPr lang="en-IN" dirty="0"/>
              <a:t>Pointers arithmetic in C</a:t>
            </a:r>
            <a:r>
              <a:rPr lang="en-IN" dirty="0" smtClean="0"/>
              <a:t>++</a:t>
            </a:r>
            <a:endParaRPr lang="en-IN" dirty="0"/>
          </a:p>
        </p:txBody>
      </p:sp>
      <p:sp>
        <p:nvSpPr>
          <p:cNvPr id="4" name="Slide Number Placeholder 3">
            <a:extLst>
              <a:ext uri="{FF2B5EF4-FFF2-40B4-BE49-F238E27FC236}">
                <a16:creationId xmlns="" xmlns:a16="http://schemas.microsoft.com/office/drawing/2014/main" id="{60B40A35-2D41-4FCE-9DB6-A3A27FA174D3}"/>
              </a:ext>
            </a:extLst>
          </p:cNvPr>
          <p:cNvSpPr>
            <a:spLocks noGrp="1"/>
          </p:cNvSpPr>
          <p:nvPr>
            <p:ph type="sldNum" sz="quarter" idx="12"/>
          </p:nvPr>
        </p:nvSpPr>
        <p:spPr/>
        <p:txBody>
          <a:bodyPr/>
          <a:lstStyle/>
          <a:p>
            <a:fld id="{BBD0BF76-E763-4964-B6E3-972F78D927E1}" type="slidenum">
              <a:rPr lang="en-IN" smtClean="0"/>
              <a:t>2</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76507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88" y="78112"/>
            <a:ext cx="9603275" cy="496654"/>
          </a:xfrm>
        </p:spPr>
        <p:txBody>
          <a:bodyPr>
            <a:normAutofit fontScale="90000"/>
          </a:bodyPr>
          <a:lstStyle/>
          <a:p>
            <a:r>
              <a:rPr lang="en-IN" dirty="0" smtClean="0"/>
              <a:t>Pointers</a:t>
            </a:r>
            <a:endParaRPr lang="en-IN" dirty="0"/>
          </a:p>
        </p:txBody>
      </p:sp>
      <p:sp>
        <p:nvSpPr>
          <p:cNvPr id="3" name="Content Placeholder 2"/>
          <p:cNvSpPr>
            <a:spLocks noGrp="1"/>
          </p:cNvSpPr>
          <p:nvPr>
            <p:ph idx="1"/>
          </p:nvPr>
        </p:nvSpPr>
        <p:spPr>
          <a:xfrm>
            <a:off x="660007" y="943860"/>
            <a:ext cx="9974610" cy="2887912"/>
          </a:xfrm>
        </p:spPr>
        <p:txBody>
          <a:bodyPr>
            <a:normAutofit fontScale="85000" lnSpcReduction="10000"/>
          </a:bodyPr>
          <a:lstStyle/>
          <a:p>
            <a:pPr algn="just">
              <a:buFont typeface="Wingdings" panose="05000000000000000000" pitchFamily="2" charset="2"/>
              <a:buChar char="ü"/>
            </a:pPr>
            <a:r>
              <a:rPr lang="en-IN" dirty="0"/>
              <a:t>Pointers store address of variables or a memory location</a:t>
            </a:r>
            <a:r>
              <a:rPr lang="en-IN" dirty="0" smtClean="0"/>
              <a:t>.</a:t>
            </a:r>
          </a:p>
          <a:p>
            <a:pPr algn="just">
              <a:buFont typeface="Wingdings" panose="05000000000000000000" pitchFamily="2" charset="2"/>
              <a:buChar char="ü"/>
            </a:pPr>
            <a:r>
              <a:rPr lang="en-IN" dirty="0"/>
              <a:t>// General syntax </a:t>
            </a:r>
            <a:endParaRPr lang="en-IN" dirty="0" smtClean="0"/>
          </a:p>
          <a:p>
            <a:pPr marL="0" indent="0" algn="ctr">
              <a:buNone/>
            </a:pPr>
            <a:r>
              <a:rPr lang="en-IN" b="1" dirty="0" err="1" smtClean="0"/>
              <a:t>datatype</a:t>
            </a:r>
            <a:r>
              <a:rPr lang="en-IN" b="1" dirty="0" smtClean="0"/>
              <a:t> </a:t>
            </a:r>
            <a:r>
              <a:rPr lang="en-IN" b="1" dirty="0"/>
              <a:t>*</a:t>
            </a:r>
            <a:r>
              <a:rPr lang="en-IN" b="1" dirty="0" err="1"/>
              <a:t>var_name</a:t>
            </a:r>
            <a:r>
              <a:rPr lang="en-IN" b="1" dirty="0"/>
              <a:t>; </a:t>
            </a:r>
            <a:endParaRPr lang="en-IN" b="1" dirty="0" smtClean="0"/>
          </a:p>
          <a:p>
            <a:pPr marL="0" indent="0" algn="ctr">
              <a:buNone/>
            </a:pPr>
            <a:endParaRPr lang="en-IN" b="1" dirty="0" smtClean="0"/>
          </a:p>
          <a:p>
            <a:pPr marL="0" indent="0" algn="just">
              <a:buNone/>
            </a:pPr>
            <a:r>
              <a:rPr lang="en-IN" dirty="0" smtClean="0"/>
              <a:t>// </a:t>
            </a:r>
            <a:r>
              <a:rPr lang="en-IN" dirty="0"/>
              <a:t>An example pointer "</a:t>
            </a:r>
            <a:r>
              <a:rPr lang="en-IN" dirty="0" err="1"/>
              <a:t>ptr</a:t>
            </a:r>
            <a:r>
              <a:rPr lang="en-IN" dirty="0"/>
              <a:t>" that holds </a:t>
            </a:r>
            <a:r>
              <a:rPr lang="en-IN" dirty="0" smtClean="0"/>
              <a:t> </a:t>
            </a:r>
            <a:r>
              <a:rPr lang="en-IN" dirty="0"/>
              <a:t>address of an integer variable or </a:t>
            </a:r>
            <a:r>
              <a:rPr lang="en-IN" dirty="0" smtClean="0"/>
              <a:t>holds </a:t>
            </a:r>
            <a:r>
              <a:rPr lang="en-IN" dirty="0"/>
              <a:t>address of a memory whose value(s) can </a:t>
            </a:r>
            <a:r>
              <a:rPr lang="en-IN" dirty="0" smtClean="0"/>
              <a:t>be </a:t>
            </a:r>
            <a:r>
              <a:rPr lang="en-IN" dirty="0"/>
              <a:t>accessed as integer values through "</a:t>
            </a:r>
            <a:r>
              <a:rPr lang="en-IN" dirty="0" err="1"/>
              <a:t>ptr</a:t>
            </a:r>
            <a:r>
              <a:rPr lang="en-IN" dirty="0"/>
              <a:t>" </a:t>
            </a:r>
            <a:endParaRPr lang="en-IN" dirty="0" smtClean="0"/>
          </a:p>
          <a:p>
            <a:pPr marL="0" indent="0" algn="ctr">
              <a:buNone/>
            </a:pPr>
            <a:r>
              <a:rPr lang="en-IN" b="1" dirty="0" err="1" smtClean="0"/>
              <a:t>int</a:t>
            </a:r>
            <a:r>
              <a:rPr lang="en-IN" b="1" dirty="0" smtClean="0"/>
              <a:t> </a:t>
            </a:r>
            <a:r>
              <a:rPr lang="en-IN" b="1" dirty="0"/>
              <a:t>*</a:t>
            </a:r>
            <a:r>
              <a:rPr lang="en-IN" b="1" dirty="0" err="1"/>
              <a:t>ptr</a:t>
            </a:r>
            <a:r>
              <a:rPr lang="en-IN" b="1" dirty="0"/>
              <a:t>; </a:t>
            </a:r>
            <a:endParaRPr lang="en-IN" dirty="0"/>
          </a:p>
        </p:txBody>
      </p:sp>
      <p:sp>
        <p:nvSpPr>
          <p:cNvPr id="4" name="Slide Number Placeholder 3">
            <a:extLst>
              <a:ext uri="{FF2B5EF4-FFF2-40B4-BE49-F238E27FC236}">
                <a16:creationId xmlns="" xmlns:a16="http://schemas.microsoft.com/office/drawing/2014/main" id="{FDECD725-2FCF-4EC7-A8D5-901CFCF00C0E}"/>
              </a:ext>
            </a:extLst>
          </p:cNvPr>
          <p:cNvSpPr>
            <a:spLocks noGrp="1"/>
          </p:cNvSpPr>
          <p:nvPr>
            <p:ph type="sldNum" sz="quarter" idx="12"/>
          </p:nvPr>
        </p:nvSpPr>
        <p:spPr/>
        <p:txBody>
          <a:bodyPr/>
          <a:lstStyle/>
          <a:p>
            <a:fld id="{BBD0BF76-E763-4964-B6E3-972F78D927E1}" type="slidenum">
              <a:rPr lang="en-IN" smtClean="0"/>
              <a:t>3</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934229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688" y="0"/>
            <a:ext cx="9603275" cy="600891"/>
          </a:xfrm>
        </p:spPr>
        <p:txBody>
          <a:bodyPr>
            <a:normAutofit fontScale="90000"/>
          </a:bodyPr>
          <a:lstStyle/>
          <a:p>
            <a:r>
              <a:rPr lang="en-IN" b="1" cap="all" dirty="0"/>
              <a:t>POINTER ARITHMETIC:</a:t>
            </a:r>
            <a:br>
              <a:rPr lang="en-IN" b="1" cap="all" dirty="0"/>
            </a:br>
            <a:endParaRPr lang="en-IN" dirty="0"/>
          </a:p>
        </p:txBody>
      </p:sp>
      <p:sp>
        <p:nvSpPr>
          <p:cNvPr id="3" name="Content Placeholder 2"/>
          <p:cNvSpPr>
            <a:spLocks noGrp="1"/>
          </p:cNvSpPr>
          <p:nvPr>
            <p:ph idx="1"/>
          </p:nvPr>
        </p:nvSpPr>
        <p:spPr>
          <a:xfrm>
            <a:off x="464065" y="1113677"/>
            <a:ext cx="11410072" cy="3294576"/>
          </a:xfrm>
        </p:spPr>
        <p:txBody>
          <a:bodyPr/>
          <a:lstStyle/>
          <a:p>
            <a:pPr algn="just"/>
            <a:r>
              <a:rPr lang="en-IN" dirty="0"/>
              <a:t>pointer is an address which is a numeric value; therefore, you can perform arithmetic operations on a pointer just as you can a numeric value</a:t>
            </a:r>
            <a:r>
              <a:rPr lang="en-IN" dirty="0" smtClean="0"/>
              <a:t>.</a:t>
            </a:r>
          </a:p>
          <a:p>
            <a:pPr algn="just"/>
            <a:r>
              <a:rPr lang="en-IN" dirty="0" smtClean="0"/>
              <a:t> </a:t>
            </a:r>
            <a:r>
              <a:rPr lang="en-IN" dirty="0"/>
              <a:t>There are four arithmetic operators that can be used on pointers</a:t>
            </a:r>
            <a:r>
              <a:rPr lang="en-IN" dirty="0" smtClean="0"/>
              <a:t>:</a:t>
            </a:r>
          </a:p>
          <a:p>
            <a:pPr marL="914400" lvl="1" indent="-457200" algn="just">
              <a:buFont typeface="+mj-lt"/>
              <a:buAutoNum type="arabicPeriod"/>
            </a:pPr>
            <a:r>
              <a:rPr lang="en-IN" dirty="0" smtClean="0"/>
              <a:t>Increment Operator </a:t>
            </a:r>
            <a:r>
              <a:rPr lang="en-IN" dirty="0"/>
              <a:t>++, </a:t>
            </a:r>
            <a:endParaRPr lang="en-IN" dirty="0" smtClean="0"/>
          </a:p>
          <a:p>
            <a:pPr marL="914400" lvl="1" indent="-457200" algn="just">
              <a:buFont typeface="+mj-lt"/>
              <a:buAutoNum type="arabicPeriod"/>
            </a:pPr>
            <a:r>
              <a:rPr lang="en-IN" dirty="0" smtClean="0"/>
              <a:t>Decrement </a:t>
            </a:r>
            <a:r>
              <a:rPr lang="en-IN" dirty="0"/>
              <a:t>Operator </a:t>
            </a:r>
            <a:r>
              <a:rPr lang="en-IN" dirty="0" smtClean="0"/>
              <a:t>--, </a:t>
            </a:r>
          </a:p>
          <a:p>
            <a:pPr marL="914400" lvl="1" indent="-457200" algn="just">
              <a:buFont typeface="+mj-lt"/>
              <a:buAutoNum type="arabicPeriod"/>
            </a:pPr>
            <a:r>
              <a:rPr lang="en-IN" dirty="0" smtClean="0"/>
              <a:t>Addition +, </a:t>
            </a:r>
          </a:p>
          <a:p>
            <a:pPr marL="914400" lvl="1" indent="-457200" algn="just">
              <a:buFont typeface="+mj-lt"/>
              <a:buAutoNum type="arabicPeriod"/>
            </a:pPr>
            <a:r>
              <a:rPr lang="en-IN" dirty="0" smtClean="0"/>
              <a:t>Subtraction -</a:t>
            </a: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4</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2255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3275" cy="1049235"/>
          </a:xfrm>
        </p:spPr>
        <p:txBody>
          <a:bodyPr/>
          <a:lstStyle/>
          <a:p>
            <a:r>
              <a:rPr lang="en-IN" b="1" cap="all" dirty="0"/>
              <a:t>POINTER ARITHMETIC:</a:t>
            </a:r>
            <a:endParaRPr lang="en-IN" dirty="0"/>
          </a:p>
        </p:txBody>
      </p:sp>
      <p:sp>
        <p:nvSpPr>
          <p:cNvPr id="3" name="Content Placeholder 2"/>
          <p:cNvSpPr>
            <a:spLocks noGrp="1"/>
          </p:cNvSpPr>
          <p:nvPr>
            <p:ph idx="1"/>
          </p:nvPr>
        </p:nvSpPr>
        <p:spPr>
          <a:xfrm>
            <a:off x="568567" y="943861"/>
            <a:ext cx="11240256" cy="5287122"/>
          </a:xfrm>
        </p:spPr>
        <p:txBody>
          <a:bodyPr>
            <a:normAutofit/>
          </a:bodyPr>
          <a:lstStyle/>
          <a:p>
            <a:r>
              <a:rPr lang="en-IN" dirty="0"/>
              <a:t>To understand pointer arithmetic, let us consider that </a:t>
            </a:r>
            <a:r>
              <a:rPr lang="en-IN" b="1" dirty="0" err="1"/>
              <a:t>ptr</a:t>
            </a:r>
            <a:r>
              <a:rPr lang="en-IN" dirty="0"/>
              <a:t> is an integer pointer which points to the address 1000. </a:t>
            </a:r>
            <a:endParaRPr lang="en-IN" dirty="0" smtClean="0"/>
          </a:p>
          <a:p>
            <a:r>
              <a:rPr lang="en-IN" dirty="0" smtClean="0"/>
              <a:t>Assuming </a:t>
            </a:r>
            <a:r>
              <a:rPr lang="en-IN" dirty="0"/>
              <a:t>32-bit integers, let us perform the following arithmetic operation on the </a:t>
            </a:r>
            <a:r>
              <a:rPr lang="en-IN" dirty="0" smtClean="0"/>
              <a:t>pointer—</a:t>
            </a:r>
          </a:p>
          <a:p>
            <a:pPr marL="0" indent="0" algn="ctr">
              <a:buNone/>
            </a:pPr>
            <a:r>
              <a:rPr lang="en-IN" dirty="0" err="1" smtClean="0"/>
              <a:t>ptr</a:t>
            </a:r>
            <a:r>
              <a:rPr lang="en-IN" dirty="0" smtClean="0"/>
              <a:t>++</a:t>
            </a:r>
          </a:p>
          <a:p>
            <a:r>
              <a:rPr lang="en-IN" dirty="0" smtClean="0"/>
              <a:t>The</a:t>
            </a:r>
            <a:r>
              <a:rPr lang="en-IN" dirty="0"/>
              <a:t> </a:t>
            </a:r>
            <a:r>
              <a:rPr lang="en-IN" b="1" dirty="0" err="1"/>
              <a:t>ptr</a:t>
            </a:r>
            <a:r>
              <a:rPr lang="en-IN" dirty="0"/>
              <a:t> will point to the location 1004 because each time </a:t>
            </a:r>
            <a:r>
              <a:rPr lang="en-IN" dirty="0" err="1"/>
              <a:t>ptr</a:t>
            </a:r>
            <a:r>
              <a:rPr lang="en-IN" dirty="0"/>
              <a:t> is incremented, it will point to the next integer. </a:t>
            </a:r>
            <a:endParaRPr lang="en-IN" dirty="0" smtClean="0"/>
          </a:p>
          <a:p>
            <a:r>
              <a:rPr lang="en-IN" dirty="0" smtClean="0"/>
              <a:t>This </a:t>
            </a:r>
            <a:r>
              <a:rPr lang="en-IN" dirty="0"/>
              <a:t>operation will move the pointer to next memory location without impacting actual value at the memory location. </a:t>
            </a:r>
            <a:endParaRPr lang="en-IN" dirty="0" smtClean="0"/>
          </a:p>
          <a:p>
            <a:r>
              <a:rPr lang="en-IN" dirty="0" smtClean="0"/>
              <a:t>If </a:t>
            </a:r>
            <a:r>
              <a:rPr lang="en-IN" dirty="0" err="1"/>
              <a:t>ptr</a:t>
            </a:r>
            <a:r>
              <a:rPr lang="en-IN" dirty="0"/>
              <a:t> points to a character whose address is 1000, then above operation will point to the location 1001 because next character will be available at 1001.</a:t>
            </a:r>
          </a:p>
        </p:txBody>
      </p:sp>
      <p:sp>
        <p:nvSpPr>
          <p:cNvPr id="4" name="Slide Number Placeholder 3"/>
          <p:cNvSpPr>
            <a:spLocks noGrp="1"/>
          </p:cNvSpPr>
          <p:nvPr>
            <p:ph type="sldNum" sz="quarter" idx="12"/>
          </p:nvPr>
        </p:nvSpPr>
        <p:spPr/>
        <p:txBody>
          <a:bodyPr/>
          <a:lstStyle/>
          <a:p>
            <a:fld id="{BBD0BF76-E763-4964-B6E3-972F78D927E1}" type="slidenum">
              <a:rPr lang="en-IN" smtClean="0"/>
              <a:t>5</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36460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03275" cy="561703"/>
          </a:xfrm>
        </p:spPr>
        <p:txBody>
          <a:bodyPr>
            <a:normAutofit fontScale="90000"/>
          </a:bodyPr>
          <a:lstStyle/>
          <a:p>
            <a:r>
              <a:rPr lang="en-IN" dirty="0"/>
              <a:t>Incrementing a Pointer</a:t>
            </a:r>
            <a:br>
              <a:rPr lang="en-IN" dirty="0"/>
            </a:br>
            <a:endParaRPr lang="en-IN" dirty="0"/>
          </a:p>
        </p:txBody>
      </p:sp>
      <p:sp>
        <p:nvSpPr>
          <p:cNvPr id="3" name="Content Placeholder 2"/>
          <p:cNvSpPr>
            <a:spLocks noGrp="1"/>
          </p:cNvSpPr>
          <p:nvPr>
            <p:ph idx="1"/>
          </p:nvPr>
        </p:nvSpPr>
        <p:spPr>
          <a:xfrm>
            <a:off x="477127" y="904672"/>
            <a:ext cx="11161879" cy="3294576"/>
          </a:xfrm>
        </p:spPr>
        <p:txBody>
          <a:bodyPr/>
          <a:lstStyle/>
          <a:p>
            <a:r>
              <a:rPr lang="en-IN" dirty="0"/>
              <a:t>We prefer using a pointer in our program instead of an array because the variable pointer can be incremented, unlike the array name which cannot be incremented because it is a constant pointer</a:t>
            </a:r>
            <a:r>
              <a:rPr lang="en-IN" dirty="0" smtClean="0"/>
              <a:t>.</a:t>
            </a:r>
          </a:p>
          <a:p>
            <a:r>
              <a:rPr lang="en-IN" dirty="0" smtClean="0"/>
              <a:t> </a:t>
            </a:r>
            <a:r>
              <a:rPr lang="en-IN" dirty="0"/>
              <a:t>The following program increments the variable pointer to access each succeeding element of the array −</a:t>
            </a:r>
          </a:p>
        </p:txBody>
      </p:sp>
      <p:sp>
        <p:nvSpPr>
          <p:cNvPr id="4" name="Slide Number Placeholder 3"/>
          <p:cNvSpPr>
            <a:spLocks noGrp="1"/>
          </p:cNvSpPr>
          <p:nvPr>
            <p:ph type="sldNum" sz="quarter" idx="12"/>
          </p:nvPr>
        </p:nvSpPr>
        <p:spPr/>
        <p:txBody>
          <a:bodyPr/>
          <a:lstStyle/>
          <a:p>
            <a:fld id="{BBD0BF76-E763-4964-B6E3-972F78D927E1}" type="slidenum">
              <a:rPr lang="en-IN" smtClean="0"/>
              <a:t>6</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8585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619" y="0"/>
            <a:ext cx="9603275" cy="1049235"/>
          </a:xfrm>
        </p:spPr>
        <p:txBody>
          <a:bodyPr/>
          <a:lstStyle/>
          <a:p>
            <a:r>
              <a:rPr lang="en-IN" dirty="0" smtClean="0"/>
              <a:t>Example</a:t>
            </a: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7</a:t>
            </a:fld>
            <a:endParaRPr lang="en-IN"/>
          </a:p>
        </p:txBody>
      </p:sp>
      <p:sp>
        <p:nvSpPr>
          <p:cNvPr id="5" name="Rectangle 4"/>
          <p:cNvSpPr/>
          <p:nvPr/>
        </p:nvSpPr>
        <p:spPr>
          <a:xfrm>
            <a:off x="272143" y="1229642"/>
            <a:ext cx="4783183" cy="3970318"/>
          </a:xfrm>
          <a:prstGeom prst="rect">
            <a:avLst/>
          </a:prstGeom>
        </p:spPr>
        <p:txBody>
          <a:bodyPr wrap="square">
            <a:spAutoFit/>
          </a:bodyPr>
          <a:lstStyle/>
          <a:p>
            <a:r>
              <a:rPr lang="en-IN" dirty="0" smtClean="0"/>
              <a:t>#</a:t>
            </a:r>
            <a:r>
              <a:rPr lang="en-IN" dirty="0"/>
              <a:t>include &lt;</a:t>
            </a:r>
            <a:r>
              <a:rPr lang="en-IN" dirty="0" err="1"/>
              <a:t>iostream</a:t>
            </a:r>
            <a:r>
              <a:rPr lang="en-IN" dirty="0"/>
              <a:t>&gt;</a:t>
            </a:r>
          </a:p>
          <a:p>
            <a:endParaRPr lang="en-IN" dirty="0"/>
          </a:p>
          <a:p>
            <a:r>
              <a:rPr lang="en-IN" dirty="0"/>
              <a:t>using namespace </a:t>
            </a:r>
            <a:r>
              <a:rPr lang="en-IN" dirty="0" err="1"/>
              <a:t>std</a:t>
            </a:r>
            <a:r>
              <a:rPr lang="en-IN" dirty="0"/>
              <a:t>;</a:t>
            </a:r>
          </a:p>
          <a:p>
            <a:r>
              <a:rPr lang="en-IN" dirty="0" err="1"/>
              <a:t>const</a:t>
            </a:r>
            <a:r>
              <a:rPr lang="en-IN" dirty="0"/>
              <a:t> </a:t>
            </a:r>
            <a:r>
              <a:rPr lang="en-IN" dirty="0" err="1"/>
              <a:t>int</a:t>
            </a:r>
            <a:r>
              <a:rPr lang="en-IN" dirty="0"/>
              <a:t> MAX = 3;</a:t>
            </a:r>
          </a:p>
          <a:p>
            <a:endParaRPr lang="en-IN" dirty="0"/>
          </a:p>
          <a:p>
            <a:r>
              <a:rPr lang="en-IN" dirty="0" err="1"/>
              <a:t>int</a:t>
            </a:r>
            <a:r>
              <a:rPr lang="en-IN" dirty="0"/>
              <a:t> main () {</a:t>
            </a:r>
          </a:p>
          <a:p>
            <a:r>
              <a:rPr lang="en-IN" dirty="0"/>
              <a:t>   </a:t>
            </a:r>
            <a:r>
              <a:rPr lang="en-IN" dirty="0" err="1"/>
              <a:t>int</a:t>
            </a:r>
            <a:r>
              <a:rPr lang="en-IN" dirty="0"/>
              <a:t>  </a:t>
            </a:r>
            <a:r>
              <a:rPr lang="en-IN" dirty="0" err="1"/>
              <a:t>var</a:t>
            </a:r>
            <a:r>
              <a:rPr lang="en-IN" dirty="0"/>
              <a:t>[MAX] = {10, 100, 200};</a:t>
            </a:r>
          </a:p>
          <a:p>
            <a:r>
              <a:rPr lang="en-IN" dirty="0"/>
              <a:t>   </a:t>
            </a:r>
            <a:r>
              <a:rPr lang="en-IN" dirty="0" err="1"/>
              <a:t>int</a:t>
            </a:r>
            <a:r>
              <a:rPr lang="en-IN" dirty="0"/>
              <a:t>  *</a:t>
            </a:r>
            <a:r>
              <a:rPr lang="en-IN" dirty="0" err="1"/>
              <a:t>ptr</a:t>
            </a:r>
            <a:r>
              <a:rPr lang="en-IN" dirty="0"/>
              <a:t>;</a:t>
            </a:r>
          </a:p>
          <a:p>
            <a:endParaRPr lang="en-IN" dirty="0"/>
          </a:p>
          <a:p>
            <a:r>
              <a:rPr lang="en-IN" dirty="0"/>
              <a:t>   // let us have array address in pointer</a:t>
            </a:r>
            <a:r>
              <a:rPr lang="en-IN" dirty="0" smtClean="0"/>
              <a:t>.</a:t>
            </a:r>
          </a:p>
          <a:p>
            <a:endParaRPr lang="en-IN" dirty="0"/>
          </a:p>
          <a:p>
            <a:r>
              <a:rPr lang="en-IN" dirty="0"/>
              <a:t>   </a:t>
            </a:r>
            <a:r>
              <a:rPr lang="en-IN" dirty="0" err="1"/>
              <a:t>ptr</a:t>
            </a:r>
            <a:r>
              <a:rPr lang="en-IN" dirty="0"/>
              <a:t> = </a:t>
            </a:r>
            <a:r>
              <a:rPr lang="en-IN" dirty="0" err="1"/>
              <a:t>var</a:t>
            </a:r>
            <a:r>
              <a:rPr lang="en-IN" dirty="0"/>
              <a:t>;</a:t>
            </a:r>
          </a:p>
          <a:p>
            <a:r>
              <a:rPr lang="en-IN" dirty="0"/>
              <a:t>   </a:t>
            </a:r>
          </a:p>
          <a:p>
            <a:r>
              <a:rPr lang="en-IN" dirty="0"/>
              <a:t>   </a:t>
            </a:r>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p:cNvSpPr/>
          <p:nvPr/>
        </p:nvSpPr>
        <p:spPr>
          <a:xfrm>
            <a:off x="6551023" y="1229641"/>
            <a:ext cx="4711337" cy="3693319"/>
          </a:xfrm>
          <a:prstGeom prst="rect">
            <a:avLst/>
          </a:prstGeom>
        </p:spPr>
        <p:txBody>
          <a:bodyPr wrap="square">
            <a:spAutoFit/>
          </a:bodyPr>
          <a:lstStyle/>
          <a:p>
            <a:r>
              <a:rPr lang="en-IN" dirty="0"/>
              <a:t>for (</a:t>
            </a:r>
            <a:r>
              <a:rPr lang="en-IN" dirty="0" err="1"/>
              <a:t>int</a:t>
            </a:r>
            <a:r>
              <a:rPr lang="en-IN" dirty="0"/>
              <a:t> i = 0; i &lt; MAX; i++) {</a:t>
            </a:r>
          </a:p>
          <a:p>
            <a:r>
              <a:rPr lang="en-IN" dirty="0"/>
              <a:t>      </a:t>
            </a:r>
            <a:r>
              <a:rPr lang="en-IN" dirty="0" err="1"/>
              <a:t>cout</a:t>
            </a:r>
            <a:r>
              <a:rPr lang="en-IN" dirty="0"/>
              <a:t> &lt;&lt; "Address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a:t>
            </a:r>
            <a:r>
              <a:rPr lang="en-IN" dirty="0" err="1"/>
              <a:t>cout</a:t>
            </a:r>
            <a:r>
              <a:rPr lang="en-IN" dirty="0"/>
              <a:t> &lt;&lt; "Value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 point to the next location</a:t>
            </a:r>
          </a:p>
          <a:p>
            <a:r>
              <a:rPr lang="en-IN" dirty="0"/>
              <a:t>      </a:t>
            </a:r>
            <a:r>
              <a:rPr lang="en-IN" dirty="0" err="1"/>
              <a:t>ptr</a:t>
            </a:r>
            <a:r>
              <a:rPr lang="en-IN" dirty="0"/>
              <a:t>++;</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16790080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04" y="117302"/>
            <a:ext cx="9603275" cy="444402"/>
          </a:xfrm>
        </p:spPr>
        <p:txBody>
          <a:bodyPr>
            <a:normAutofit fontScale="90000"/>
          </a:bodyPr>
          <a:lstStyle/>
          <a:p>
            <a:r>
              <a:rPr lang="en-IN" dirty="0" smtClean="0"/>
              <a:t>Output:</a:t>
            </a:r>
            <a:endParaRPr lang="en-IN" dirty="0"/>
          </a:p>
        </p:txBody>
      </p:sp>
      <p:sp>
        <p:nvSpPr>
          <p:cNvPr id="3" name="Content Placeholder 2"/>
          <p:cNvSpPr>
            <a:spLocks noGrp="1"/>
          </p:cNvSpPr>
          <p:nvPr>
            <p:ph idx="1"/>
          </p:nvPr>
        </p:nvSpPr>
        <p:spPr>
          <a:xfrm>
            <a:off x="437938" y="1322683"/>
            <a:ext cx="11436199" cy="3294576"/>
          </a:xfrm>
        </p:spPr>
        <p:txBody>
          <a:bodyPr>
            <a:normAutofit fontScale="92500"/>
          </a:bodyPr>
          <a:lstStyle/>
          <a:p>
            <a:r>
              <a:rPr lang="en-IN" dirty="0"/>
              <a:t>When the above code is compiled and executed, it produces result something as </a:t>
            </a:r>
            <a:r>
              <a:rPr lang="en-IN" dirty="0" smtClean="0"/>
              <a:t>follows—</a:t>
            </a:r>
          </a:p>
          <a:p>
            <a:pPr marL="0" indent="0">
              <a:buNone/>
            </a:pPr>
            <a:endParaRPr lang="en-IN" dirty="0" smtClean="0"/>
          </a:p>
          <a:p>
            <a:pPr marL="457200" lvl="1" indent="0">
              <a:buNone/>
            </a:pPr>
            <a:r>
              <a:rPr lang="en-IN" dirty="0"/>
              <a:t>Address of </a:t>
            </a:r>
            <a:r>
              <a:rPr lang="en-IN" dirty="0" err="1"/>
              <a:t>var</a:t>
            </a:r>
            <a:r>
              <a:rPr lang="en-IN" dirty="0"/>
              <a:t>[0] = 0xbfa088b0</a:t>
            </a:r>
          </a:p>
          <a:p>
            <a:pPr marL="457200" lvl="1" indent="0">
              <a:buNone/>
            </a:pPr>
            <a:r>
              <a:rPr lang="en-IN" dirty="0"/>
              <a:t>Value of </a:t>
            </a:r>
            <a:r>
              <a:rPr lang="en-IN" dirty="0" err="1"/>
              <a:t>var</a:t>
            </a:r>
            <a:r>
              <a:rPr lang="en-IN" dirty="0"/>
              <a:t>[0] = 10</a:t>
            </a:r>
          </a:p>
          <a:p>
            <a:pPr marL="457200" lvl="1" indent="0">
              <a:buNone/>
            </a:pPr>
            <a:r>
              <a:rPr lang="en-IN" dirty="0"/>
              <a:t>Address of </a:t>
            </a:r>
            <a:r>
              <a:rPr lang="en-IN" dirty="0" err="1"/>
              <a:t>var</a:t>
            </a:r>
            <a:r>
              <a:rPr lang="en-IN" dirty="0"/>
              <a:t>[1] = 0xbfa088b4</a:t>
            </a:r>
          </a:p>
          <a:p>
            <a:pPr marL="457200" lvl="1" indent="0">
              <a:buNone/>
            </a:pPr>
            <a:r>
              <a:rPr lang="en-IN" dirty="0"/>
              <a:t>Value of </a:t>
            </a:r>
            <a:r>
              <a:rPr lang="en-IN" dirty="0" err="1"/>
              <a:t>var</a:t>
            </a:r>
            <a:r>
              <a:rPr lang="en-IN" dirty="0"/>
              <a:t>[1] = 100</a:t>
            </a:r>
          </a:p>
          <a:p>
            <a:pPr marL="457200" lvl="1" indent="0">
              <a:buNone/>
            </a:pPr>
            <a:r>
              <a:rPr lang="en-IN" dirty="0"/>
              <a:t>Address of </a:t>
            </a:r>
            <a:r>
              <a:rPr lang="en-IN" dirty="0" err="1"/>
              <a:t>var</a:t>
            </a:r>
            <a:r>
              <a:rPr lang="en-IN" dirty="0"/>
              <a:t>[2] = 0xbfa088b8</a:t>
            </a:r>
          </a:p>
          <a:p>
            <a:pPr marL="457200" lvl="1" indent="0">
              <a:buNone/>
            </a:pPr>
            <a:r>
              <a:rPr lang="en-IN" dirty="0"/>
              <a:t>Value of </a:t>
            </a:r>
            <a:r>
              <a:rPr lang="en-IN" dirty="0" err="1"/>
              <a:t>var</a:t>
            </a:r>
            <a:r>
              <a:rPr lang="en-IN" dirty="0"/>
              <a:t>[2] = 200</a:t>
            </a:r>
          </a:p>
        </p:txBody>
      </p:sp>
      <p:sp>
        <p:nvSpPr>
          <p:cNvPr id="4" name="Slide Number Placeholder 3"/>
          <p:cNvSpPr>
            <a:spLocks noGrp="1"/>
          </p:cNvSpPr>
          <p:nvPr>
            <p:ph type="sldNum" sz="quarter" idx="12"/>
          </p:nvPr>
        </p:nvSpPr>
        <p:spPr/>
        <p:txBody>
          <a:bodyPr/>
          <a:lstStyle/>
          <a:p>
            <a:fld id="{BBD0BF76-E763-4964-B6E3-972F78D927E1}" type="slidenum">
              <a:rPr lang="en-IN" smtClean="0"/>
              <a:t>8</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353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367" y="0"/>
            <a:ext cx="9603275" cy="1049235"/>
          </a:xfrm>
        </p:spPr>
        <p:txBody>
          <a:bodyPr/>
          <a:lstStyle/>
          <a:p>
            <a:r>
              <a:rPr lang="en-IN" dirty="0"/>
              <a:t>Decrementing a Pointer</a:t>
            </a:r>
            <a:br>
              <a:rPr lang="en-IN" dirty="0"/>
            </a:b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t>9</a:t>
            </a:fld>
            <a:endParaRPr lang="en-IN"/>
          </a:p>
        </p:txBody>
      </p:sp>
      <p:sp>
        <p:nvSpPr>
          <p:cNvPr id="5" name="Rectangle 4"/>
          <p:cNvSpPr/>
          <p:nvPr/>
        </p:nvSpPr>
        <p:spPr>
          <a:xfrm>
            <a:off x="200296" y="1083908"/>
            <a:ext cx="11203577" cy="923330"/>
          </a:xfrm>
          <a:prstGeom prst="rect">
            <a:avLst/>
          </a:prstGeom>
        </p:spPr>
        <p:txBody>
          <a:bodyPr wrap="square">
            <a:spAutoFit/>
          </a:bodyPr>
          <a:lstStyle/>
          <a:p>
            <a:pPr algn="just"/>
            <a:r>
              <a:rPr lang="en-IN" dirty="0"/>
              <a:t>The same considerations apply to decrementing a pointer, which decreases its value by the number of bytes of its data type as shown below </a:t>
            </a:r>
            <a:r>
              <a:rPr lang="en-IN" dirty="0" smtClean="0"/>
              <a:t>−</a:t>
            </a:r>
          </a:p>
          <a:p>
            <a:pPr algn="just"/>
            <a:endParaRPr lang="en-IN" dirty="0"/>
          </a:p>
        </p:txBody>
      </p:sp>
      <p:sp>
        <p:nvSpPr>
          <p:cNvPr id="7" name="Rectangle 6"/>
          <p:cNvSpPr/>
          <p:nvPr/>
        </p:nvSpPr>
        <p:spPr>
          <a:xfrm>
            <a:off x="350520" y="2159414"/>
            <a:ext cx="6096000" cy="3693319"/>
          </a:xfrm>
          <a:prstGeom prst="rect">
            <a:avLst/>
          </a:prstGeom>
        </p:spPr>
        <p:txBody>
          <a:bodyPr>
            <a:spAutoFit/>
          </a:bodyPr>
          <a:lstStyle/>
          <a:p>
            <a:r>
              <a:rPr lang="en-IN" dirty="0"/>
              <a:t>#include &lt;</a:t>
            </a:r>
            <a:r>
              <a:rPr lang="en-IN" dirty="0" err="1"/>
              <a:t>iostream</a:t>
            </a:r>
            <a:r>
              <a:rPr lang="en-IN" dirty="0"/>
              <a:t>&gt;</a:t>
            </a:r>
          </a:p>
          <a:p>
            <a:endParaRPr lang="en-IN" dirty="0"/>
          </a:p>
          <a:p>
            <a:r>
              <a:rPr lang="en-IN" dirty="0"/>
              <a:t>using namespace </a:t>
            </a:r>
            <a:r>
              <a:rPr lang="en-IN" dirty="0" err="1"/>
              <a:t>std</a:t>
            </a:r>
            <a:r>
              <a:rPr lang="en-IN" dirty="0"/>
              <a:t>;</a:t>
            </a:r>
          </a:p>
          <a:p>
            <a:r>
              <a:rPr lang="en-IN" dirty="0" err="1"/>
              <a:t>const</a:t>
            </a:r>
            <a:r>
              <a:rPr lang="en-IN" dirty="0"/>
              <a:t> </a:t>
            </a:r>
            <a:r>
              <a:rPr lang="en-IN" dirty="0" err="1"/>
              <a:t>int</a:t>
            </a:r>
            <a:r>
              <a:rPr lang="en-IN" dirty="0"/>
              <a:t> MAX = 3;</a:t>
            </a:r>
          </a:p>
          <a:p>
            <a:endParaRPr lang="en-IN" dirty="0"/>
          </a:p>
          <a:p>
            <a:r>
              <a:rPr lang="en-IN" dirty="0" err="1"/>
              <a:t>int</a:t>
            </a:r>
            <a:r>
              <a:rPr lang="en-IN" dirty="0"/>
              <a:t> main () {</a:t>
            </a:r>
          </a:p>
          <a:p>
            <a:r>
              <a:rPr lang="en-IN" dirty="0"/>
              <a:t>   </a:t>
            </a:r>
            <a:r>
              <a:rPr lang="en-IN" dirty="0" err="1"/>
              <a:t>int</a:t>
            </a:r>
            <a:r>
              <a:rPr lang="en-IN" dirty="0"/>
              <a:t>  </a:t>
            </a:r>
            <a:r>
              <a:rPr lang="en-IN" dirty="0" err="1"/>
              <a:t>var</a:t>
            </a:r>
            <a:r>
              <a:rPr lang="en-IN" dirty="0"/>
              <a:t>[MAX] = {10, 100, 200};</a:t>
            </a:r>
          </a:p>
          <a:p>
            <a:r>
              <a:rPr lang="en-IN" dirty="0"/>
              <a:t>   </a:t>
            </a:r>
            <a:r>
              <a:rPr lang="en-IN" dirty="0" err="1"/>
              <a:t>int</a:t>
            </a:r>
            <a:r>
              <a:rPr lang="en-IN" dirty="0"/>
              <a:t>  *</a:t>
            </a:r>
            <a:r>
              <a:rPr lang="en-IN" dirty="0" err="1"/>
              <a:t>ptr</a:t>
            </a:r>
            <a:r>
              <a:rPr lang="en-IN" dirty="0"/>
              <a:t>;</a:t>
            </a:r>
          </a:p>
          <a:p>
            <a:endParaRPr lang="en-IN" dirty="0"/>
          </a:p>
          <a:p>
            <a:r>
              <a:rPr lang="en-IN" dirty="0" smtClean="0"/>
              <a:t>   // let us have address of the last element in pointer.</a:t>
            </a:r>
          </a:p>
          <a:p>
            <a:endParaRPr lang="en-IN" dirty="0" smtClean="0"/>
          </a:p>
          <a:p>
            <a:r>
              <a:rPr lang="en-IN" dirty="0" smtClean="0"/>
              <a:t>   </a:t>
            </a:r>
            <a:r>
              <a:rPr lang="en-IN" dirty="0" err="1" smtClean="0"/>
              <a:t>ptr</a:t>
            </a:r>
            <a:r>
              <a:rPr lang="en-IN" dirty="0" smtClean="0"/>
              <a:t> = &amp;</a:t>
            </a:r>
            <a:r>
              <a:rPr lang="en-IN" dirty="0" err="1" smtClean="0"/>
              <a:t>var</a:t>
            </a:r>
            <a:r>
              <a:rPr lang="en-IN" dirty="0" smtClean="0"/>
              <a:t>[MAX-1];</a:t>
            </a:r>
          </a:p>
          <a:p>
            <a:r>
              <a:rPr lang="en-IN" dirty="0" smtClean="0"/>
              <a:t>   </a:t>
            </a:r>
          </a:p>
        </p:txBody>
      </p:sp>
      <p:sp>
        <p:nvSpPr>
          <p:cNvPr id="8" name="Rectangle 7"/>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p:cNvSpPr/>
          <p:nvPr/>
        </p:nvSpPr>
        <p:spPr>
          <a:xfrm>
            <a:off x="6979923" y="1994788"/>
            <a:ext cx="4868092" cy="3970318"/>
          </a:xfrm>
          <a:prstGeom prst="rect">
            <a:avLst/>
          </a:prstGeom>
        </p:spPr>
        <p:txBody>
          <a:bodyPr wrap="square">
            <a:spAutoFit/>
          </a:bodyPr>
          <a:lstStyle/>
          <a:p>
            <a:r>
              <a:rPr lang="en-IN" dirty="0"/>
              <a:t> for (</a:t>
            </a:r>
            <a:r>
              <a:rPr lang="en-IN" dirty="0" err="1"/>
              <a:t>int</a:t>
            </a:r>
            <a:r>
              <a:rPr lang="en-IN" dirty="0"/>
              <a:t> i = MAX; i &gt; 0; i--) {</a:t>
            </a:r>
          </a:p>
          <a:p>
            <a:r>
              <a:rPr lang="en-IN" dirty="0"/>
              <a:t>      </a:t>
            </a:r>
            <a:r>
              <a:rPr lang="en-IN" dirty="0" err="1"/>
              <a:t>cout</a:t>
            </a:r>
            <a:r>
              <a:rPr lang="en-IN" dirty="0"/>
              <a:t> &lt;&lt; "Address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a:t>
            </a:r>
            <a:r>
              <a:rPr lang="en-IN" dirty="0" err="1"/>
              <a:t>cout</a:t>
            </a:r>
            <a:r>
              <a:rPr lang="en-IN" dirty="0"/>
              <a:t> &lt;&lt; "Value of </a:t>
            </a:r>
            <a:r>
              <a:rPr lang="en-IN" dirty="0" err="1"/>
              <a:t>var</a:t>
            </a:r>
            <a:r>
              <a:rPr lang="en-IN" dirty="0"/>
              <a:t>[" &lt;&lt; i &lt;&lt; "] = ";</a:t>
            </a:r>
          </a:p>
          <a:p>
            <a:r>
              <a:rPr lang="en-IN" dirty="0"/>
              <a:t>      </a:t>
            </a:r>
            <a:r>
              <a:rPr lang="en-IN" dirty="0" err="1"/>
              <a:t>cout</a:t>
            </a:r>
            <a:r>
              <a:rPr lang="en-IN" dirty="0"/>
              <a:t> &lt;&lt; *</a:t>
            </a:r>
            <a:r>
              <a:rPr lang="en-IN" dirty="0" err="1"/>
              <a:t>ptr</a:t>
            </a:r>
            <a:r>
              <a:rPr lang="en-IN" dirty="0"/>
              <a:t> &lt;&lt; </a:t>
            </a:r>
            <a:r>
              <a:rPr lang="en-IN" dirty="0" err="1"/>
              <a:t>endl</a:t>
            </a:r>
            <a:r>
              <a:rPr lang="en-IN" dirty="0"/>
              <a:t>;</a:t>
            </a:r>
          </a:p>
          <a:p>
            <a:endParaRPr lang="en-IN" dirty="0"/>
          </a:p>
          <a:p>
            <a:r>
              <a:rPr lang="en-IN" dirty="0"/>
              <a:t>      // point to the previous </a:t>
            </a:r>
            <a:r>
              <a:rPr lang="en-IN" dirty="0" smtClean="0"/>
              <a:t>location</a:t>
            </a:r>
          </a:p>
          <a:p>
            <a:endParaRPr lang="en-IN" dirty="0"/>
          </a:p>
          <a:p>
            <a:r>
              <a:rPr lang="en-IN" dirty="0"/>
              <a:t>      </a:t>
            </a:r>
            <a:r>
              <a:rPr lang="en-IN" dirty="0" err="1"/>
              <a:t>ptr</a:t>
            </a:r>
            <a:r>
              <a:rPr lang="en-IN" dirty="0"/>
              <a:t>--;</a:t>
            </a:r>
          </a:p>
          <a:p>
            <a:r>
              <a:rPr lang="en-IN" dirty="0"/>
              <a:t>   }</a:t>
            </a:r>
          </a:p>
          <a:p>
            <a:r>
              <a:rPr lang="en-IN" dirty="0"/>
              <a:t>   </a:t>
            </a:r>
          </a:p>
          <a:p>
            <a:r>
              <a:rPr lang="en-IN" dirty="0"/>
              <a:t>   return 0;</a:t>
            </a:r>
          </a:p>
          <a:p>
            <a:r>
              <a:rPr lang="en-IN" dirty="0"/>
              <a:t>}</a:t>
            </a:r>
          </a:p>
        </p:txBody>
      </p:sp>
    </p:spTree>
    <p:extLst>
      <p:ext uri="{BB962C8B-B14F-4D97-AF65-F5344CB8AC3E}">
        <p14:creationId xmlns:p14="http://schemas.microsoft.com/office/powerpoint/2010/main" val="82528165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1023</TotalTime>
  <Words>914</Words>
  <Application>Microsoft Office PowerPoint</Application>
  <PresentationFormat>Custom</PresentationFormat>
  <Paragraphs>162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Gallery</vt:lpstr>
      <vt:lpstr>SDF II(15B11CI211)  EVEN Semester 2021</vt:lpstr>
      <vt:lpstr>Lecture 4 – Pointers arithmetic in C++</vt:lpstr>
      <vt:lpstr>Pointers</vt:lpstr>
      <vt:lpstr>POINTER ARITHMETIC: </vt:lpstr>
      <vt:lpstr>POINTER ARITHMETIC:</vt:lpstr>
      <vt:lpstr>Incrementing a Pointer </vt:lpstr>
      <vt:lpstr>Example</vt:lpstr>
      <vt:lpstr>Output:</vt:lpstr>
      <vt:lpstr>Decrementing a Pointer </vt:lpstr>
      <vt:lpstr>Output</vt:lpstr>
      <vt:lpstr>Pointer Comparisons </vt:lpstr>
      <vt:lpstr>Example</vt:lpstr>
      <vt:lpstr>Output—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Shefali</dc:creator>
  <cp:lastModifiedBy>Shefali</cp:lastModifiedBy>
  <cp:revision>66</cp:revision>
  <dcterms:created xsi:type="dcterms:W3CDTF">2020-06-20T13:41:26Z</dcterms:created>
  <dcterms:modified xsi:type="dcterms:W3CDTF">2021-01-17T07:43:51Z</dcterms:modified>
</cp:coreProperties>
</file>