
<file path=[Content_Types].xml><?xml version="1.0" encoding="utf-8"?>
<Types xmlns="http://schemas.openxmlformats.org/package/2006/content-types">
  <Default Extension="jpeg" ContentType="image/jpeg"/>
  <Default Extension="JPG" ContentType="image/.jpg"/>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92" r:id="rId3"/>
    <p:sldId id="293" r:id="rId4"/>
    <p:sldId id="360" r:id="rId5"/>
    <p:sldId id="361" r:id="rId6"/>
    <p:sldId id="352" r:id="rId7"/>
    <p:sldId id="354" r:id="rId8"/>
    <p:sldId id="355" r:id="rId9"/>
    <p:sldId id="362" r:id="rId10"/>
    <p:sldId id="363" r:id="rId11"/>
    <p:sldId id="365" r:id="rId13"/>
    <p:sldId id="366" r:id="rId14"/>
    <p:sldId id="356" r:id="rId15"/>
    <p:sldId id="357" r:id="rId16"/>
    <p:sldId id="309" r:id="rId17"/>
    <p:sldId id="311" r:id="rId18"/>
    <p:sldId id="358"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7" autoAdjust="0"/>
    <p:restoredTop sz="84409" autoAdjust="0"/>
  </p:normalViewPr>
  <p:slideViewPr>
    <p:cSldViewPr snapToGrid="0">
      <p:cViewPr varScale="1">
        <p:scale>
          <a:sx n="48" d="100"/>
          <a:sy n="48" d="100"/>
        </p:scale>
        <p:origin x="58" y="826"/>
      </p:cViewPr>
      <p:guideLst>
        <p:guide orient="horz" pos="2160"/>
        <p:guide pos="3840"/>
      </p:guideLst>
    </p:cSldViewPr>
  </p:slideViewPr>
  <p:outlineViewPr>
    <p:cViewPr>
      <p:scale>
        <a:sx n="33" d="100"/>
        <a:sy n="33" d="100"/>
      </p:scale>
      <p:origin x="0" y="1038"/>
    </p:cViewPr>
  </p:outlineViewPr>
  <p:notesTextViewPr>
    <p:cViewPr>
      <p:scale>
        <a:sx n="1" d="1"/>
        <a:sy n="1" d="1"/>
      </p:scale>
      <p:origin x="0" y="0"/>
    </p:cViewPr>
  </p:notesTextViewPr>
  <p:notesViewPr>
    <p:cSldViewPr snapToGrid="0">
      <p:cViewPr varScale="1">
        <p:scale>
          <a:sx n="55" d="100"/>
          <a:sy n="55" d="100"/>
        </p:scale>
        <p:origin x="-2856"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notesMaster" Target="notesMasters/notesMaster1.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0EB0BA6-A5BD-45AC-B726-77B026F492C5}" type="datetimeFigureOut">
              <a:rPr lang="en-IN" smtClean="0"/>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4064660-8AC5-4635-B88E-59209E16F034}"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defRPr/>
            </a:pPr>
            <a:r>
              <a:rPr lang="en-US" dirty="0"/>
              <a:t>In the above case, </a:t>
            </a:r>
            <a:r>
              <a:rPr lang="en-US" dirty="0" err="1"/>
              <a:t>aprogrammer</a:t>
            </a:r>
            <a:r>
              <a:rPr lang="en-US" dirty="0"/>
              <a:t> has not defined any constructor, therefore, the statement </a:t>
            </a:r>
            <a:r>
              <a:rPr lang="en-US" b="1" dirty="0"/>
              <a:t>Demo d2 = d1;</a:t>
            </a:r>
            <a:r>
              <a:rPr lang="en-US" dirty="0"/>
              <a:t> calls the default constructor defined by the compiler. The default constructor creates the exact copy or shallow copy of the existing object. Thus, the pointer p of both the objects point to the same memory location. Therefore, when the memory of a field is freed, the memory of another field is also automatically freed as both the fields point to the same memory location. This problem is solved by the </a:t>
            </a:r>
            <a:r>
              <a:rPr lang="en-US" b="1" dirty="0"/>
              <a:t>user-defined constructor</a:t>
            </a:r>
            <a:r>
              <a:rPr lang="en-US" dirty="0"/>
              <a:t> that creates the </a:t>
            </a:r>
            <a:r>
              <a:rPr lang="en-US" b="1" dirty="0"/>
              <a:t>Deep copy</a:t>
            </a:r>
            <a:r>
              <a:rPr lang="en-US" dirty="0"/>
              <a:t>.</a:t>
            </a:r>
            <a:endParaRPr lang="en-US" dirty="0"/>
          </a:p>
          <a:p>
            <a:endParaRPr lang="en-US" dirty="0"/>
          </a:p>
        </p:txBody>
      </p:sp>
      <p:sp>
        <p:nvSpPr>
          <p:cNvPr id="4" name="Slide Number Placeholder 3"/>
          <p:cNvSpPr>
            <a:spLocks noGrp="1"/>
          </p:cNvSpPr>
          <p:nvPr>
            <p:ph type="sldNum" sz="quarter" idx="10"/>
          </p:nvPr>
        </p:nvSpPr>
        <p:spPr/>
        <p:txBody>
          <a:bodyPr/>
          <a:lstStyle/>
          <a:p>
            <a:fld id="{04064660-8AC5-4635-B88E-59209E16F034}" type="slidenum">
              <a:rPr lang="en-IN" smtClean="0"/>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defRPr/>
            </a:pPr>
            <a:r>
              <a:rPr lang="en-US" dirty="0"/>
              <a:t>In the above case, a programmer has defined its own constructor, therefore the statement </a:t>
            </a:r>
            <a:r>
              <a:rPr lang="en-US" b="1" dirty="0"/>
              <a:t>Demo d2 = d1;</a:t>
            </a:r>
            <a:r>
              <a:rPr lang="en-US" dirty="0"/>
              <a:t> calls the copy constructor defined by the user. It creates the exact copy of the value types data and the object pointed by the pointer p. Deep copy does not create the copy of a reference type variable.</a:t>
            </a:r>
            <a:endParaRPr lang="en-US" dirty="0"/>
          </a:p>
          <a:p>
            <a:endParaRPr lang="en-US" dirty="0"/>
          </a:p>
        </p:txBody>
      </p:sp>
      <p:sp>
        <p:nvSpPr>
          <p:cNvPr id="4" name="Slide Number Placeholder 3"/>
          <p:cNvSpPr>
            <a:spLocks noGrp="1"/>
          </p:cNvSpPr>
          <p:nvPr>
            <p:ph type="sldNum" sz="quarter" idx="10"/>
          </p:nvPr>
        </p:nvSpPr>
        <p:spPr/>
        <p:txBody>
          <a:bodyPr/>
          <a:lstStyle/>
          <a:p>
            <a:fld id="{04064660-8AC5-4635-B88E-59209E16F034}" type="slidenum">
              <a:rPr lang="en-IN" smtClean="0"/>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4064660-8AC5-4635-B88E-59209E16F034}"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28403" y="945913"/>
            <a:ext cx="8637073" cy="2618554"/>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1128404" y="3564467"/>
            <a:ext cx="8637072" cy="1071095"/>
          </a:xfrm>
        </p:spPr>
        <p:txBody>
          <a:bodyPr tIns="91440" bIns="91440">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B1922F2-06A1-4266-B0AE-C46330014C56}" type="datetime1">
              <a:rPr lang="en-IN" smtClean="0"/>
            </a:fld>
            <a:endParaRPr lang="en-IN"/>
          </a:p>
        </p:txBody>
      </p:sp>
      <p:sp>
        <p:nvSpPr>
          <p:cNvPr id="5" name="Footer Placeholder 4"/>
          <p:cNvSpPr>
            <a:spLocks noGrp="1"/>
          </p:cNvSpPr>
          <p:nvPr>
            <p:ph type="ftr" sz="quarter" idx="11"/>
          </p:nvPr>
        </p:nvSpPr>
        <p:spPr>
          <a:xfrm>
            <a:off x="1127124" y="329307"/>
            <a:ext cx="5943668" cy="309201"/>
          </a:xfrm>
        </p:spPr>
        <p:txBody>
          <a:bodyPr/>
          <a:lstStyle/>
          <a:p>
            <a:endParaRPr lang="en-IN"/>
          </a:p>
        </p:txBody>
      </p:sp>
      <p:sp>
        <p:nvSpPr>
          <p:cNvPr id="6" name="Slide Number Placeholder 5"/>
          <p:cNvSpPr>
            <a:spLocks noGrp="1"/>
          </p:cNvSpPr>
          <p:nvPr>
            <p:ph type="sldNum" sz="quarter" idx="12"/>
          </p:nvPr>
        </p:nvSpPr>
        <p:spPr>
          <a:xfrm>
            <a:off x="9924392" y="134930"/>
            <a:ext cx="811019" cy="503578"/>
          </a:xfrm>
        </p:spPr>
        <p:txBody>
          <a:bodyPr/>
          <a:lstStyle/>
          <a:p>
            <a:fld id="{BBD0BF76-E763-4964-B6E3-972F78D927E1}" type="slidenum">
              <a:rPr lang="en-IN" smtClean="0"/>
            </a:fld>
            <a:endParaRPr lang="en-IN"/>
          </a:p>
        </p:txBody>
      </p:sp>
      <p:pic>
        <p:nvPicPr>
          <p:cNvPr id="16" name="Picture 15" descr="RedHashing.emf"/>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a:fillRect/>
          </a:stretch>
        </p:blipFill>
        <p:spPr>
          <a:xfrm>
            <a:off x="1125460" y="643464"/>
            <a:ext cx="9610344" cy="155448"/>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B407E9A0-8033-4AE9-ADE6-BD0D889F9BF0}" type="datetime1">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BD0BF76-E763-4964-B6E3-972F78D927E1}" type="slidenum">
              <a:rPr lang="en-IN" smtClean="0"/>
            </a:fld>
            <a:endParaRPr lang="en-IN"/>
          </a:p>
        </p:txBody>
      </p:sp>
      <p:pic>
        <p:nvPicPr>
          <p:cNvPr id="15" name="Picture 14" descr="RedHashing.emf"/>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a:fillRect/>
          </a:stretch>
        </p:blipFill>
        <p:spPr>
          <a:xfrm>
            <a:off x="1125460" y="643464"/>
            <a:ext cx="9610344" cy="155448"/>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4709"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130270" y="798973"/>
            <a:ext cx="7828830" cy="4659889"/>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4B2EB9F0-ADC9-4F34-A33B-454DB2D57AEF}" type="datetime1">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BD0BF76-E763-4964-B6E3-972F78D927E1}" type="slidenum">
              <a:rPr lang="en-IN" smtClean="0"/>
            </a:fld>
            <a:endParaRPr lang="en-IN"/>
          </a:p>
        </p:txBody>
      </p:sp>
      <p:pic>
        <p:nvPicPr>
          <p:cNvPr id="17" name="Picture 16" descr="RedHashing.emf"/>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59215" b="36435"/>
          <a:stretch>
            <a:fillRect/>
          </a:stretch>
        </p:blipFill>
        <p:spPr>
          <a:xfrm rot="5400000">
            <a:off x="8642279" y="3046916"/>
            <a:ext cx="4663440" cy="155448"/>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lvl1pPr>
              <a:defRPr sz="1200"/>
            </a:lvl1pPr>
          </a:lstStyle>
          <a:p>
            <a:fld id="{78B09EC5-C060-419D-91A7-6B7DEDFDA7B8}" type="datetime1">
              <a:rPr lang="en-IN" smtClean="0"/>
            </a:fld>
            <a:endParaRPr lang="en-IN"/>
          </a:p>
        </p:txBody>
      </p:sp>
      <p:sp>
        <p:nvSpPr>
          <p:cNvPr id="5" name="Footer Placeholder 4"/>
          <p:cNvSpPr>
            <a:spLocks noGrp="1"/>
          </p:cNvSpPr>
          <p:nvPr>
            <p:ph type="ftr" sz="quarter" idx="11"/>
          </p:nvPr>
        </p:nvSpPr>
        <p:spPr/>
        <p:txBody>
          <a:bodyPr/>
          <a:lstStyle>
            <a:lvl1pPr>
              <a:defRPr sz="1200"/>
            </a:lvl1pPr>
          </a:lstStyle>
          <a:p>
            <a:endParaRPr lang="en-IN"/>
          </a:p>
        </p:txBody>
      </p:sp>
      <p:sp>
        <p:nvSpPr>
          <p:cNvPr id="6" name="Slide Number Placeholder 5"/>
          <p:cNvSpPr>
            <a:spLocks noGrp="1"/>
          </p:cNvSpPr>
          <p:nvPr>
            <p:ph type="sldNum" sz="quarter" idx="12"/>
          </p:nvPr>
        </p:nvSpPr>
        <p:spPr/>
        <p:txBody>
          <a:bodyPr/>
          <a:lstStyle/>
          <a:p>
            <a:fld id="{BBD0BF76-E763-4964-B6E3-972F78D927E1}" type="slidenum">
              <a:rPr lang="en-IN" smtClean="0"/>
            </a:fld>
            <a:endParaRPr lang="en-IN"/>
          </a:p>
        </p:txBody>
      </p:sp>
      <p:pic>
        <p:nvPicPr>
          <p:cNvPr id="24" name="Picture 23" descr="RedHashing.emf"/>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a:fillRect/>
          </a:stretch>
        </p:blipFill>
        <p:spPr>
          <a:xfrm>
            <a:off x="1125460" y="643464"/>
            <a:ext cx="9610344" cy="155448"/>
          </a:xfrm>
          <a:prstGeom prst="rect">
            <a:avLst/>
          </a:prstGeom>
          <a:noFill/>
          <a:ln>
            <a:noFill/>
          </a:ln>
        </p:spPr>
      </p:pic>
      <p:sp>
        <p:nvSpPr>
          <p:cNvPr id="9" name="Rectangle 8"/>
          <p:cNvSpPr/>
          <p:nvPr userDrawn="1"/>
        </p:nvSpPr>
        <p:spPr>
          <a:xfrm>
            <a:off x="11001940" y="113546"/>
            <a:ext cx="914400" cy="914400"/>
          </a:xfrm>
          <a:prstGeom prst="rect">
            <a:avLst/>
          </a:prstGeom>
          <a:blipFill>
            <a:blip r:embed="rId3" cstate="prin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p:cNvSpPr txBox="1"/>
          <p:nvPr userDrawn="1"/>
        </p:nvSpPr>
        <p:spPr>
          <a:xfrm>
            <a:off x="5317588" y="6386732"/>
            <a:ext cx="2587568" cy="400110"/>
          </a:xfrm>
          <a:prstGeom prst="rect">
            <a:avLst/>
          </a:prstGeom>
          <a:noFill/>
        </p:spPr>
        <p:txBody>
          <a:bodyPr wrap="none" rtlCol="0">
            <a:spAutoFit/>
          </a:bodyPr>
          <a:lstStyle/>
          <a:p>
            <a:r>
              <a:rPr lang="en-IN" sz="2000" b="1" dirty="0">
                <a:solidFill>
                  <a:srgbClr val="002060"/>
                </a:solidFill>
              </a:rPr>
              <a:t>Data Structure 2020</a:t>
            </a:r>
            <a:endParaRPr lang="en-IN" sz="2000" b="1" dirty="0">
              <a:solidFill>
                <a:srgbClr val="002060"/>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29167" y="1756129"/>
            <a:ext cx="8619060" cy="2050065"/>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hasCustomPrompt="1"/>
          </p:nvPr>
        </p:nvSpPr>
        <p:spPr>
          <a:xfrm>
            <a:off x="1129166" y="3806195"/>
            <a:ext cx="861906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endParaRPr lang="en-US" dirty="0"/>
          </a:p>
        </p:txBody>
      </p:sp>
      <p:sp>
        <p:nvSpPr>
          <p:cNvPr id="4" name="Date Placeholder 3"/>
          <p:cNvSpPr>
            <a:spLocks noGrp="1"/>
          </p:cNvSpPr>
          <p:nvPr>
            <p:ph type="dt" sz="half" idx="10"/>
          </p:nvPr>
        </p:nvSpPr>
        <p:spPr/>
        <p:txBody>
          <a:bodyPr/>
          <a:lstStyle/>
          <a:p>
            <a:fld id="{1A6F274B-C24F-4815-971F-C432B0C142A5}" type="datetime1">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BD0BF76-E763-4964-B6E3-972F78D927E1}" type="slidenum">
              <a:rPr lang="en-IN" smtClean="0"/>
            </a:fld>
            <a:endParaRPr lang="en-IN"/>
          </a:p>
        </p:txBody>
      </p:sp>
      <p:pic>
        <p:nvPicPr>
          <p:cNvPr id="16" name="Picture 15" descr="RedHashing.emf"/>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a:fillRect/>
          </a:stretch>
        </p:blipFill>
        <p:spPr>
          <a:xfrm>
            <a:off x="1125460" y="643464"/>
            <a:ext cx="9610344" cy="155448"/>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31052" y="958037"/>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29166" y="2165621"/>
            <a:ext cx="4645152" cy="3293852"/>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095606" y="2171769"/>
            <a:ext cx="4645152" cy="328709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BB6502B9-D872-4DE0-B0F1-5D09B701163D}" type="datetime1">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BD0BF76-E763-4964-B6E3-972F78D927E1}" type="slidenum">
              <a:rPr lang="en-IN" smtClean="0"/>
            </a:fld>
            <a:endParaRPr lang="en-IN"/>
          </a:p>
        </p:txBody>
      </p:sp>
      <p:pic>
        <p:nvPicPr>
          <p:cNvPr id="16" name="Picture 15" descr="RedHashing.emf"/>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a:fillRect/>
          </a:stretch>
        </p:blipFill>
        <p:spPr>
          <a:xfrm>
            <a:off x="1125460" y="643464"/>
            <a:ext cx="9610344" cy="155448"/>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29166" y="953336"/>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9166" y="2169727"/>
            <a:ext cx="4645152" cy="801943"/>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129166" y="2974448"/>
            <a:ext cx="4645152" cy="2493876"/>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094337" y="2173181"/>
            <a:ext cx="4645152" cy="802237"/>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094337" y="2971669"/>
            <a:ext cx="4645152" cy="248719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115DB56C-0A85-453C-89FF-C777A1FB2F2A}" type="datetime1">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BD0BF76-E763-4964-B6E3-972F78D927E1}" type="slidenum">
              <a:rPr lang="en-IN" smtClean="0"/>
            </a:fld>
            <a:endParaRPr lang="en-IN"/>
          </a:p>
        </p:txBody>
      </p:sp>
      <p:pic>
        <p:nvPicPr>
          <p:cNvPr id="18" name="Picture 17" descr="RedHashing.emf"/>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a:fillRect/>
          </a:stretch>
        </p:blipFill>
        <p:spPr>
          <a:xfrm>
            <a:off x="1125460" y="643464"/>
            <a:ext cx="9610344" cy="155448"/>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9DF2B83-BB90-4DD1-8F17-5CAC222618A3}" type="datetime1">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BD0BF76-E763-4964-B6E3-972F78D927E1}" type="slidenum">
              <a:rPr lang="en-IN" smtClean="0"/>
            </a:fld>
            <a:endParaRPr lang="en-IN"/>
          </a:p>
        </p:txBody>
      </p:sp>
      <p:pic>
        <p:nvPicPr>
          <p:cNvPr id="14" name="Picture 13" descr="RedHashing.emf"/>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a:fillRect/>
          </a:stretch>
        </p:blipFill>
        <p:spPr>
          <a:xfrm>
            <a:off x="1125460" y="643464"/>
            <a:ext cx="9610344" cy="155448"/>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BDBD90-9D29-444E-B64C-F322145E350D}" type="datetime1">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BD0BF76-E763-4964-B6E3-972F78D927E1}"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4291" y="952578"/>
            <a:ext cx="3275013" cy="2322176"/>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23334" y="952578"/>
            <a:ext cx="6012470" cy="4505221"/>
          </a:xfrm>
        </p:spPr>
        <p:txBody>
          <a:bodyPr anchor="ct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1124291" y="3274754"/>
            <a:ext cx="3275013" cy="2178918"/>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65FC0FED-27B8-43FA-A7FE-F85FBFEE7356}" type="datetime1">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BD0BF76-E763-4964-B6E3-972F78D927E1}" type="slidenum">
              <a:rPr lang="en-IN" smtClean="0"/>
            </a:fld>
            <a:endParaRPr lang="en-IN"/>
          </a:p>
        </p:txBody>
      </p:sp>
      <p:pic>
        <p:nvPicPr>
          <p:cNvPr id="16" name="Picture 15" descr="RedHashing.emf"/>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a:fillRect/>
          </a:stretch>
        </p:blipFill>
        <p:spPr>
          <a:xfrm>
            <a:off x="1125460" y="643464"/>
            <a:ext cx="9610344" cy="155448"/>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tx1">
                    <a:lumMod val="85000"/>
                    <a:lumOff val="15000"/>
                  </a:schemeClr>
                </a:gs>
                <a:gs pos="100000">
                  <a:schemeClr val="tx1">
                    <a:lumMod val="95000"/>
                    <a:lumOff val="5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129124" y="1129513"/>
            <a:ext cx="5854872" cy="1924208"/>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8247" y="3053721"/>
            <a:ext cx="5846486" cy="2096013"/>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a:xfrm>
            <a:off x="1125300" y="5469856"/>
            <a:ext cx="5849605" cy="320123"/>
          </a:xfrm>
        </p:spPr>
        <p:txBody>
          <a:bodyPr/>
          <a:lstStyle>
            <a:lvl1pPr algn="l">
              <a:defRPr/>
            </a:lvl1pPr>
          </a:lstStyle>
          <a:p>
            <a:fld id="{5BDA9B03-9CE1-4EDC-896D-9FC0FC70943F}" type="datetime1">
              <a:rPr lang="en-IN" smtClean="0"/>
            </a:fld>
            <a:endParaRPr lang="en-IN"/>
          </a:p>
        </p:txBody>
      </p:sp>
      <p:sp>
        <p:nvSpPr>
          <p:cNvPr id="6" name="Footer Placeholder 5"/>
          <p:cNvSpPr>
            <a:spLocks noGrp="1"/>
          </p:cNvSpPr>
          <p:nvPr>
            <p:ph type="ftr" sz="quarter" idx="11"/>
          </p:nvPr>
        </p:nvSpPr>
        <p:spPr>
          <a:xfrm>
            <a:off x="1125300" y="318640"/>
            <a:ext cx="4877818" cy="320931"/>
          </a:xfrm>
        </p:spPr>
        <p:txBody>
          <a:bodyPr/>
          <a:lstStyle/>
          <a:p>
            <a:endParaRPr lang="en-IN"/>
          </a:p>
        </p:txBody>
      </p:sp>
      <p:sp>
        <p:nvSpPr>
          <p:cNvPr id="7" name="Slide Number Placeholder 6"/>
          <p:cNvSpPr>
            <a:spLocks noGrp="1"/>
          </p:cNvSpPr>
          <p:nvPr>
            <p:ph type="sldNum" sz="quarter" idx="12"/>
          </p:nvPr>
        </p:nvSpPr>
        <p:spPr>
          <a:xfrm>
            <a:off x="6176794" y="137408"/>
            <a:ext cx="811019" cy="503578"/>
          </a:xfrm>
        </p:spPr>
        <p:txBody>
          <a:bodyPr/>
          <a:lstStyle/>
          <a:p>
            <a:fld id="{BBD0BF76-E763-4964-B6E3-972F78D927E1}" type="slidenum">
              <a:rPr lang="en-IN" smtClean="0"/>
            </a:fld>
            <a:endParaRPr lang="en-IN"/>
          </a:p>
        </p:txBody>
      </p:sp>
      <p:pic>
        <p:nvPicPr>
          <p:cNvPr id="22" name="Picture 21" descr="RedHashing.emf"/>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t="474" r="48549" b="36564"/>
          <a:stretch>
            <a:fillRect/>
          </a:stretch>
        </p:blipFill>
        <p:spPr>
          <a:xfrm>
            <a:off x="1125460" y="643464"/>
            <a:ext cx="5879592" cy="155448"/>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3.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12">
            <a:extLst>
              <a:ext uri="{28A0092B-C50C-407E-A947-70E740481C1C}">
                <a14:useLocalDpi xmlns:a14="http://schemas.microsoft.com/office/drawing/2010/main" val="0"/>
              </a:ext>
            </a:extLst>
          </a:blip>
          <a:srcRect t="1538" b="-1538"/>
          <a:stretch>
            <a:fillRect/>
          </a:stretch>
        </p:blipFill>
        <p:spPr>
          <a:xfrm>
            <a:off x="0" y="6119336"/>
            <a:ext cx="12192000" cy="742950"/>
          </a:xfrm>
          <a:prstGeom prst="rect">
            <a:avLst/>
          </a:prstGeom>
        </p:spPr>
      </p:pic>
      <p:sp>
        <p:nvSpPr>
          <p:cNvPr id="13" name="Rectangle 12"/>
          <p:cNvSpPr/>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p:cNvCxnSpPr/>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130270" y="953324"/>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130270" y="2171769"/>
            <a:ext cx="9603275" cy="3294576"/>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232830" y="330370"/>
            <a:ext cx="2515396"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1AC50C32-9A5D-462C-8052-026B2FB73979}" type="datetime1">
              <a:rPr lang="en-IN" smtClean="0"/>
            </a:fld>
            <a:endParaRPr lang="en-IN"/>
          </a:p>
        </p:txBody>
      </p:sp>
      <p:sp>
        <p:nvSpPr>
          <p:cNvPr id="5" name="Footer Placeholder 4"/>
          <p:cNvSpPr>
            <a:spLocks noGrp="1"/>
          </p:cNvSpPr>
          <p:nvPr>
            <p:ph type="ftr" sz="quarter" idx="3"/>
          </p:nvPr>
        </p:nvSpPr>
        <p:spPr>
          <a:xfrm>
            <a:off x="1130270"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9918076" y="137408"/>
            <a:ext cx="811019" cy="503578"/>
          </a:xfrm>
          <a:prstGeom prst="rect">
            <a:avLst/>
          </a:prstGeom>
        </p:spPr>
        <p:txBody>
          <a:bodyPr vert="horz" lIns="91440" tIns="45720" rIns="91440" bIns="45720" rtlCol="0" anchor="t"/>
          <a:lstStyle>
            <a:lvl1pPr algn="r">
              <a:defRPr sz="2800">
                <a:solidFill>
                  <a:schemeClr val="accent1"/>
                </a:solidFill>
              </a:defRPr>
            </a:lvl1pPr>
          </a:lstStyle>
          <a:p>
            <a:fld id="{BBD0BF76-E763-4964-B6E3-972F78D927E1}"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https://www.javatpoint.com/cpp-copy-constructor" TargetMode="External"/><Relationship Id="rId1" Type="http://schemas.openxmlformats.org/officeDocument/2006/relationships/hyperlink" Target="https://www.geeksforgeeks.org/copy-constructor-in-cpp/"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77460" y="998625"/>
            <a:ext cx="8637073" cy="1342469"/>
          </a:xfrm>
        </p:spPr>
        <p:txBody>
          <a:bodyPr>
            <a:normAutofit fontScale="90000"/>
          </a:bodyPr>
          <a:lstStyle/>
          <a:p>
            <a:pPr algn="ctr"/>
            <a:r>
              <a:rPr lang="en-US" sz="4000" b="1" dirty="0"/>
              <a:t>SDF II(15B11CI211)</a:t>
            </a:r>
            <a:br>
              <a:rPr lang="en-US" sz="5400" b="1" dirty="0"/>
            </a:br>
            <a:br>
              <a:rPr lang="en-US" sz="3100" b="1" dirty="0"/>
            </a:br>
            <a:r>
              <a:rPr lang="en-US" sz="3100" dirty="0"/>
              <a:t>EVEN Semester 2021</a:t>
            </a:r>
            <a:endParaRPr lang="en-IN" sz="3100" dirty="0"/>
          </a:p>
        </p:txBody>
      </p:sp>
      <p:sp>
        <p:nvSpPr>
          <p:cNvPr id="3" name="Subtitle 2"/>
          <p:cNvSpPr>
            <a:spLocks noGrp="1"/>
          </p:cNvSpPr>
          <p:nvPr>
            <p:ph type="subTitle" idx="1"/>
          </p:nvPr>
        </p:nvSpPr>
        <p:spPr>
          <a:xfrm>
            <a:off x="1513840" y="4871471"/>
            <a:ext cx="9369236" cy="1071095"/>
          </a:xfrm>
        </p:spPr>
        <p:txBody>
          <a:bodyPr>
            <a:noAutofit/>
          </a:bodyPr>
          <a:lstStyle/>
          <a:p>
            <a:pPr algn="ctr"/>
            <a:r>
              <a:rPr lang="en-US" sz="2000" dirty="0"/>
              <a:t>2</a:t>
            </a:r>
            <a:r>
              <a:rPr lang="en-US" sz="2000" baseline="30000" dirty="0"/>
              <a:t>nd</a:t>
            </a:r>
            <a:r>
              <a:rPr lang="en-US" sz="2000" dirty="0"/>
              <a:t>  Semester , First Year</a:t>
            </a:r>
            <a:endParaRPr lang="en-US" sz="2000" dirty="0"/>
          </a:p>
          <a:p>
            <a:pPr algn="ctr"/>
            <a:r>
              <a:rPr lang="en-US" sz="2000" dirty="0"/>
              <a:t>Jaypee Institute Of Information Technology (JIIT), Noida</a:t>
            </a:r>
            <a:endParaRPr lang="en-US" sz="2000" dirty="0"/>
          </a:p>
        </p:txBody>
      </p:sp>
      <p:pic>
        <p:nvPicPr>
          <p:cNvPr id="2050" name="Picture 2" descr="Jaypee Institute of Information Technology - Wikipedia"/>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424578" y="2771185"/>
            <a:ext cx="1342836" cy="1670194"/>
          </a:xfrm>
          <a:prstGeom prst="rect">
            <a:avLst/>
          </a:prstGeom>
          <a:solidFill>
            <a:srgbClr val="FFFFFF">
              <a:shade val="85000"/>
            </a:srgbClr>
          </a:solidFill>
          <a:ln w="889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 name="Slide Number Placeholder 3"/>
          <p:cNvSpPr>
            <a:spLocks noGrp="1"/>
          </p:cNvSpPr>
          <p:nvPr>
            <p:ph type="sldNum" sz="quarter" idx="12"/>
          </p:nvPr>
        </p:nvSpPr>
        <p:spPr/>
        <p:txBody>
          <a:bodyPr/>
          <a:lstStyle/>
          <a:p>
            <a:fld id="{BBD0BF76-E763-4964-B6E3-972F78D927E1}" type="slidenum">
              <a:rPr lang="en-IN" smtClean="0"/>
            </a:fld>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Deep copy</a:t>
            </a:r>
            <a:endParaRPr lang="en-US" dirty="0"/>
          </a:p>
        </p:txBody>
      </p:sp>
      <p:sp>
        <p:nvSpPr>
          <p:cNvPr id="3" name="Content Placeholder 2"/>
          <p:cNvSpPr>
            <a:spLocks noGrp="1"/>
          </p:cNvSpPr>
          <p:nvPr>
            <p:ph idx="1"/>
          </p:nvPr>
        </p:nvSpPr>
        <p:spPr/>
        <p:txBody>
          <a:bodyPr/>
          <a:lstStyle/>
          <a:p>
            <a:r>
              <a:rPr lang="en-US" dirty="0"/>
              <a:t>Deep copy dynamically allocates the memory for the copy and then copies the actual value, both the source and copy have distinct memory locations. </a:t>
            </a:r>
            <a:endParaRPr lang="en-US" dirty="0"/>
          </a:p>
        </p:txBody>
      </p:sp>
      <p:sp>
        <p:nvSpPr>
          <p:cNvPr id="4" name="Slide Number Placeholder 3"/>
          <p:cNvSpPr>
            <a:spLocks noGrp="1"/>
          </p:cNvSpPr>
          <p:nvPr>
            <p:ph type="sldNum" sz="quarter" idx="12"/>
          </p:nvPr>
        </p:nvSpPr>
        <p:spPr/>
        <p:txBody>
          <a:bodyPr/>
          <a:lstStyle/>
          <a:p>
            <a:fld id="{BBD0BF76-E763-4964-B6E3-972F78D927E1}" type="slidenum">
              <a:rPr lang="en-IN" smtClean="0"/>
            </a:fld>
            <a:endParaRPr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BD0BF76-E763-4964-B6E3-972F78D927E1}" type="slidenum">
              <a:rPr lang="en-IN" smtClean="0"/>
            </a:fld>
            <a:endParaRPr lang="en-IN"/>
          </a:p>
        </p:txBody>
      </p:sp>
      <p:sp>
        <p:nvSpPr>
          <p:cNvPr id="5" name="TextBox 4"/>
          <p:cNvSpPr txBox="1"/>
          <p:nvPr/>
        </p:nvSpPr>
        <p:spPr>
          <a:xfrm>
            <a:off x="1018902" y="796834"/>
            <a:ext cx="2775119" cy="5909310"/>
          </a:xfrm>
          <a:prstGeom prst="rect">
            <a:avLst/>
          </a:prstGeom>
          <a:noFill/>
        </p:spPr>
        <p:txBody>
          <a:bodyPr wrap="none" rtlCol="0">
            <a:spAutoFit/>
          </a:bodyPr>
          <a:lstStyle/>
          <a:p>
            <a:r>
              <a:rPr lang="en-US" dirty="0"/>
              <a:t>#include &lt;</a:t>
            </a:r>
            <a:r>
              <a:rPr lang="en-US" dirty="0" err="1"/>
              <a:t>iostream</a:t>
            </a:r>
            <a:r>
              <a:rPr lang="en-US" dirty="0"/>
              <a:t>&gt;  </a:t>
            </a:r>
            <a:endParaRPr lang="en-US" dirty="0"/>
          </a:p>
          <a:p>
            <a:r>
              <a:rPr lang="en-US" dirty="0"/>
              <a:t>using namespace std;  </a:t>
            </a:r>
            <a:endParaRPr lang="en-US" dirty="0"/>
          </a:p>
          <a:p>
            <a:r>
              <a:rPr lang="en-US" dirty="0"/>
              <a:t>class Demo  </a:t>
            </a:r>
            <a:endParaRPr lang="en-US" dirty="0"/>
          </a:p>
          <a:p>
            <a:r>
              <a:rPr lang="en-US" dirty="0"/>
              <a:t>{  </a:t>
            </a:r>
            <a:endParaRPr lang="en-US" dirty="0"/>
          </a:p>
          <a:p>
            <a:r>
              <a:rPr lang="en-US" dirty="0"/>
              <a:t>    public:  </a:t>
            </a:r>
            <a:endParaRPr lang="en-US" dirty="0"/>
          </a:p>
          <a:p>
            <a:r>
              <a:rPr lang="en-US" dirty="0"/>
              <a:t>    </a:t>
            </a:r>
            <a:r>
              <a:rPr lang="en-US" dirty="0" err="1"/>
              <a:t>int</a:t>
            </a:r>
            <a:r>
              <a:rPr lang="en-US" dirty="0"/>
              <a:t> a;  </a:t>
            </a:r>
            <a:endParaRPr lang="en-US" dirty="0"/>
          </a:p>
          <a:p>
            <a:r>
              <a:rPr lang="en-US" dirty="0"/>
              <a:t>    </a:t>
            </a:r>
            <a:r>
              <a:rPr lang="en-US" dirty="0" err="1"/>
              <a:t>int</a:t>
            </a:r>
            <a:r>
              <a:rPr lang="en-US" dirty="0"/>
              <a:t> b;  </a:t>
            </a:r>
            <a:endParaRPr lang="en-US" dirty="0"/>
          </a:p>
          <a:p>
            <a:r>
              <a:rPr lang="en-US" dirty="0"/>
              <a:t>    </a:t>
            </a:r>
            <a:r>
              <a:rPr lang="en-US" dirty="0" err="1"/>
              <a:t>int</a:t>
            </a:r>
            <a:r>
              <a:rPr lang="en-US" dirty="0"/>
              <a:t> *p;  </a:t>
            </a:r>
            <a:endParaRPr lang="en-US" dirty="0"/>
          </a:p>
          <a:p>
            <a:r>
              <a:rPr lang="en-US" dirty="0"/>
              <a:t>  </a:t>
            </a:r>
            <a:endParaRPr lang="en-US" dirty="0"/>
          </a:p>
          <a:p>
            <a:r>
              <a:rPr lang="en-US" dirty="0"/>
              <a:t>    Demo()  </a:t>
            </a:r>
            <a:endParaRPr lang="en-US" dirty="0"/>
          </a:p>
          <a:p>
            <a:r>
              <a:rPr lang="en-US" dirty="0"/>
              <a:t>    {  </a:t>
            </a:r>
            <a:endParaRPr lang="en-US" dirty="0"/>
          </a:p>
          <a:p>
            <a:r>
              <a:rPr lang="en-US" dirty="0"/>
              <a:t>        p=new </a:t>
            </a:r>
            <a:r>
              <a:rPr lang="en-US" dirty="0" err="1"/>
              <a:t>int</a:t>
            </a:r>
            <a:r>
              <a:rPr lang="en-US" dirty="0"/>
              <a:t>;  </a:t>
            </a:r>
            <a:endParaRPr lang="en-US" dirty="0"/>
          </a:p>
          <a:p>
            <a:r>
              <a:rPr lang="en-US" dirty="0"/>
              <a:t>    }  </a:t>
            </a:r>
            <a:endParaRPr lang="en-US" dirty="0"/>
          </a:p>
          <a:p>
            <a:r>
              <a:rPr lang="en-US" dirty="0"/>
              <a:t>    Demo(Demo &amp;d)  </a:t>
            </a:r>
            <a:endParaRPr lang="en-US" dirty="0"/>
          </a:p>
          <a:p>
            <a:r>
              <a:rPr lang="en-US" dirty="0"/>
              <a:t>    {  </a:t>
            </a:r>
            <a:endParaRPr lang="en-US" dirty="0"/>
          </a:p>
          <a:p>
            <a:r>
              <a:rPr lang="en-US" dirty="0"/>
              <a:t>        a = </a:t>
            </a:r>
            <a:r>
              <a:rPr lang="en-US" dirty="0" err="1"/>
              <a:t>d.a</a:t>
            </a:r>
            <a:r>
              <a:rPr lang="en-US" dirty="0"/>
              <a:t>;  </a:t>
            </a:r>
            <a:endParaRPr lang="en-US" dirty="0"/>
          </a:p>
          <a:p>
            <a:r>
              <a:rPr lang="en-US" dirty="0"/>
              <a:t>        b = </a:t>
            </a:r>
            <a:r>
              <a:rPr lang="en-US" dirty="0" err="1"/>
              <a:t>d.b</a:t>
            </a:r>
            <a:r>
              <a:rPr lang="en-US" dirty="0"/>
              <a:t>;  </a:t>
            </a:r>
            <a:endParaRPr lang="en-US" dirty="0"/>
          </a:p>
          <a:p>
            <a:r>
              <a:rPr lang="en-US" dirty="0"/>
              <a:t>        p = new </a:t>
            </a:r>
            <a:r>
              <a:rPr lang="en-US" dirty="0" err="1"/>
              <a:t>int</a:t>
            </a:r>
            <a:r>
              <a:rPr lang="en-US" dirty="0"/>
              <a:t>;  </a:t>
            </a:r>
            <a:endParaRPr lang="en-US" dirty="0"/>
          </a:p>
          <a:p>
            <a:r>
              <a:rPr lang="en-US" dirty="0"/>
              <a:t>        *p = *(</a:t>
            </a:r>
            <a:r>
              <a:rPr lang="en-US" dirty="0" err="1"/>
              <a:t>d.p</a:t>
            </a:r>
            <a:r>
              <a:rPr lang="en-US" dirty="0"/>
              <a:t>);  </a:t>
            </a:r>
            <a:endParaRPr lang="en-US" dirty="0"/>
          </a:p>
          <a:p>
            <a:r>
              <a:rPr lang="en-US" dirty="0"/>
              <a:t>    }  </a:t>
            </a:r>
            <a:endParaRPr lang="en-US" dirty="0"/>
          </a:p>
          <a:p>
            <a:r>
              <a:rPr lang="en-US" dirty="0"/>
              <a:t>   </a:t>
            </a:r>
            <a:endParaRPr lang="en-US" dirty="0"/>
          </a:p>
        </p:txBody>
      </p:sp>
      <p:sp>
        <p:nvSpPr>
          <p:cNvPr id="6" name="TextBox 5"/>
          <p:cNvSpPr txBox="1"/>
          <p:nvPr/>
        </p:nvSpPr>
        <p:spPr>
          <a:xfrm>
            <a:off x="4415246" y="671691"/>
            <a:ext cx="5931432" cy="6186309"/>
          </a:xfrm>
          <a:prstGeom prst="rect">
            <a:avLst/>
          </a:prstGeom>
          <a:noFill/>
        </p:spPr>
        <p:txBody>
          <a:bodyPr wrap="none" rtlCol="0">
            <a:spAutoFit/>
          </a:bodyPr>
          <a:lstStyle/>
          <a:p>
            <a:r>
              <a:rPr lang="en-US" dirty="0"/>
              <a:t>  void </a:t>
            </a:r>
            <a:r>
              <a:rPr lang="en-US" dirty="0" err="1"/>
              <a:t>setdata</a:t>
            </a:r>
            <a:r>
              <a:rPr lang="en-US" dirty="0"/>
              <a:t>(</a:t>
            </a:r>
            <a:r>
              <a:rPr lang="en-US" dirty="0" err="1"/>
              <a:t>int</a:t>
            </a:r>
            <a:r>
              <a:rPr lang="en-US" dirty="0"/>
              <a:t> </a:t>
            </a:r>
            <a:r>
              <a:rPr lang="en-US" dirty="0" err="1"/>
              <a:t>x,int</a:t>
            </a:r>
            <a:r>
              <a:rPr lang="en-US" dirty="0"/>
              <a:t> </a:t>
            </a:r>
            <a:r>
              <a:rPr lang="en-US" dirty="0" err="1"/>
              <a:t>y,int</a:t>
            </a:r>
            <a:r>
              <a:rPr lang="en-US" dirty="0"/>
              <a:t> z)  </a:t>
            </a:r>
            <a:endParaRPr lang="en-US" dirty="0"/>
          </a:p>
          <a:p>
            <a:r>
              <a:rPr lang="en-US" dirty="0"/>
              <a:t>    {  </a:t>
            </a:r>
            <a:endParaRPr lang="en-US" dirty="0"/>
          </a:p>
          <a:p>
            <a:r>
              <a:rPr lang="en-US" dirty="0"/>
              <a:t>        a=x;  </a:t>
            </a:r>
            <a:endParaRPr lang="en-US" dirty="0"/>
          </a:p>
          <a:p>
            <a:r>
              <a:rPr lang="en-US" dirty="0"/>
              <a:t>        b=y;  </a:t>
            </a:r>
            <a:endParaRPr lang="en-US" dirty="0"/>
          </a:p>
          <a:p>
            <a:r>
              <a:rPr lang="en-US" dirty="0"/>
              <a:t>        *p=z;  </a:t>
            </a:r>
            <a:endParaRPr lang="en-US" dirty="0"/>
          </a:p>
          <a:p>
            <a:r>
              <a:rPr lang="en-US" dirty="0"/>
              <a:t>    }  </a:t>
            </a:r>
            <a:endParaRPr lang="en-US" dirty="0"/>
          </a:p>
          <a:p>
            <a:r>
              <a:rPr lang="en-US" dirty="0"/>
              <a:t>  </a:t>
            </a:r>
            <a:endParaRPr lang="en-US" dirty="0"/>
          </a:p>
          <a:p>
            <a:r>
              <a:rPr lang="en-US" dirty="0"/>
              <a:t>void </a:t>
            </a:r>
            <a:r>
              <a:rPr lang="en-US" dirty="0" err="1"/>
              <a:t>showdata</a:t>
            </a:r>
            <a:r>
              <a:rPr lang="en-US" dirty="0"/>
              <a:t>()  </a:t>
            </a:r>
            <a:endParaRPr lang="en-US" dirty="0"/>
          </a:p>
          <a:p>
            <a:r>
              <a:rPr lang="en-US" dirty="0"/>
              <a:t>    {  </a:t>
            </a:r>
            <a:endParaRPr lang="en-US" dirty="0"/>
          </a:p>
          <a:p>
            <a:r>
              <a:rPr lang="en-US" dirty="0"/>
              <a:t>        std::</a:t>
            </a:r>
            <a:r>
              <a:rPr lang="en-US" dirty="0" err="1"/>
              <a:t>cout</a:t>
            </a:r>
            <a:r>
              <a:rPr lang="en-US" dirty="0"/>
              <a:t> &lt;&lt; "value of a is : " &lt;&lt;a&lt;&lt; std::</a:t>
            </a:r>
            <a:r>
              <a:rPr lang="en-US" dirty="0" err="1"/>
              <a:t>endl</a:t>
            </a:r>
            <a:r>
              <a:rPr lang="en-US" dirty="0"/>
              <a:t>;  </a:t>
            </a:r>
            <a:endParaRPr lang="en-US" dirty="0"/>
          </a:p>
          <a:p>
            <a:r>
              <a:rPr lang="en-US" dirty="0"/>
              <a:t>        std::</a:t>
            </a:r>
            <a:r>
              <a:rPr lang="en-US" dirty="0" err="1"/>
              <a:t>cout</a:t>
            </a:r>
            <a:r>
              <a:rPr lang="en-US" dirty="0"/>
              <a:t> &lt;&lt; "value of b is : " &lt;&lt;b&lt;&lt; std::</a:t>
            </a:r>
            <a:r>
              <a:rPr lang="en-US" dirty="0" err="1"/>
              <a:t>endl</a:t>
            </a:r>
            <a:r>
              <a:rPr lang="en-US" dirty="0"/>
              <a:t>;  </a:t>
            </a:r>
            <a:endParaRPr lang="en-US" dirty="0"/>
          </a:p>
          <a:p>
            <a:r>
              <a:rPr lang="en-US" dirty="0"/>
              <a:t>        std::</a:t>
            </a:r>
            <a:r>
              <a:rPr lang="en-US" dirty="0" err="1"/>
              <a:t>cout</a:t>
            </a:r>
            <a:r>
              <a:rPr lang="en-US" dirty="0"/>
              <a:t> &lt;&lt; "value of *p is : " &lt;&lt;*p&lt;&lt; std::</a:t>
            </a:r>
            <a:r>
              <a:rPr lang="en-US" dirty="0" err="1"/>
              <a:t>endl</a:t>
            </a:r>
            <a:r>
              <a:rPr lang="en-US" dirty="0"/>
              <a:t>;  </a:t>
            </a:r>
            <a:endParaRPr lang="en-US" dirty="0"/>
          </a:p>
          <a:p>
            <a:r>
              <a:rPr lang="en-US" dirty="0"/>
              <a:t>    }  </a:t>
            </a:r>
            <a:endParaRPr lang="en-US" dirty="0"/>
          </a:p>
          <a:p>
            <a:r>
              <a:rPr lang="en-US" dirty="0"/>
              <a:t>};  </a:t>
            </a:r>
            <a:endParaRPr lang="en-US" dirty="0"/>
          </a:p>
          <a:p>
            <a:r>
              <a:rPr lang="en-US" dirty="0" err="1"/>
              <a:t>int</a:t>
            </a:r>
            <a:r>
              <a:rPr lang="en-US" dirty="0"/>
              <a:t> main()  </a:t>
            </a:r>
            <a:endParaRPr lang="en-US" dirty="0"/>
          </a:p>
          <a:p>
            <a:r>
              <a:rPr lang="en-US" dirty="0"/>
              <a:t>{  </a:t>
            </a:r>
            <a:endParaRPr lang="en-US" dirty="0"/>
          </a:p>
          <a:p>
            <a:r>
              <a:rPr lang="en-US" dirty="0"/>
              <a:t>  Demo d1;  </a:t>
            </a:r>
            <a:endParaRPr lang="en-US" dirty="0"/>
          </a:p>
          <a:p>
            <a:r>
              <a:rPr lang="en-US" dirty="0"/>
              <a:t>  d1.setdata(4,5,7);  </a:t>
            </a:r>
            <a:endParaRPr lang="en-US" dirty="0"/>
          </a:p>
          <a:p>
            <a:r>
              <a:rPr lang="en-US" dirty="0"/>
              <a:t>  Demo d2 = d1;  </a:t>
            </a:r>
            <a:endParaRPr lang="en-US" dirty="0"/>
          </a:p>
          <a:p>
            <a:r>
              <a:rPr lang="en-US" dirty="0"/>
              <a:t>  d2.showdata();  </a:t>
            </a:r>
            <a:endParaRPr lang="en-US" dirty="0"/>
          </a:p>
          <a:p>
            <a:r>
              <a:rPr lang="en-US" dirty="0"/>
              <a:t>  return 0;  </a:t>
            </a:r>
            <a:endParaRPr lang="en-US" dirty="0"/>
          </a:p>
          <a:p>
            <a:r>
              <a:rPr lang="en-US" dirty="0"/>
              <a:t>}</a:t>
            </a:r>
            <a:endParaRPr lang="en-US" dirty="0"/>
          </a:p>
        </p:txBody>
      </p:sp>
      <p:sp>
        <p:nvSpPr>
          <p:cNvPr id="7" name="TextBox 6"/>
          <p:cNvSpPr txBox="1"/>
          <p:nvPr/>
        </p:nvSpPr>
        <p:spPr>
          <a:xfrm>
            <a:off x="10136778" y="3056709"/>
            <a:ext cx="2055222" cy="1200329"/>
          </a:xfrm>
          <a:prstGeom prst="rect">
            <a:avLst/>
          </a:prstGeom>
          <a:noFill/>
        </p:spPr>
        <p:txBody>
          <a:bodyPr wrap="square" rtlCol="0">
            <a:spAutoFit/>
          </a:bodyPr>
          <a:lstStyle/>
          <a:p>
            <a:r>
              <a:rPr lang="en-US" dirty="0"/>
              <a:t>Output</a:t>
            </a:r>
            <a:endParaRPr lang="en-US" dirty="0"/>
          </a:p>
          <a:p>
            <a:r>
              <a:rPr lang="en-US" dirty="0"/>
              <a:t>value of a is : 4 </a:t>
            </a:r>
            <a:endParaRPr lang="en-US" dirty="0"/>
          </a:p>
          <a:p>
            <a:r>
              <a:rPr lang="en-US" dirty="0"/>
              <a:t>value of b is : 5 </a:t>
            </a:r>
            <a:endParaRPr lang="en-US" dirty="0"/>
          </a:p>
          <a:p>
            <a:r>
              <a:rPr lang="en-US" dirty="0"/>
              <a:t>value of *p is : 7</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Copy constructor </a:t>
            </a:r>
            <a:r>
              <a:rPr lang="en-US" b="1" dirty="0" err="1"/>
              <a:t>vs</a:t>
            </a:r>
            <a:r>
              <a:rPr lang="en-US" b="1" dirty="0"/>
              <a:t> Assignment Operator</a:t>
            </a:r>
            <a:endParaRPr lang="en-US" dirty="0"/>
          </a:p>
        </p:txBody>
      </p:sp>
      <p:sp>
        <p:nvSpPr>
          <p:cNvPr id="3" name="Content Placeholder 2"/>
          <p:cNvSpPr>
            <a:spLocks noGrp="1"/>
          </p:cNvSpPr>
          <p:nvPr>
            <p:ph idx="1"/>
          </p:nvPr>
        </p:nvSpPr>
        <p:spPr/>
        <p:txBody>
          <a:bodyPr/>
          <a:lstStyle/>
          <a:p>
            <a:pPr fontAlgn="base"/>
            <a:r>
              <a:rPr lang="fr-FR" dirty="0" err="1"/>
              <a:t>MyClass</a:t>
            </a:r>
            <a:r>
              <a:rPr lang="fr-FR" dirty="0"/>
              <a:t> t1, t2; </a:t>
            </a:r>
            <a:endParaRPr lang="fr-FR" dirty="0"/>
          </a:p>
          <a:p>
            <a:pPr fontAlgn="base"/>
            <a:r>
              <a:rPr lang="fr-FR" dirty="0" err="1"/>
              <a:t>MyClass</a:t>
            </a:r>
            <a:r>
              <a:rPr lang="fr-FR" dirty="0"/>
              <a:t> t3 = t1;  		// ----&gt; (1) copy </a:t>
            </a:r>
            <a:r>
              <a:rPr lang="fr-FR" dirty="0" err="1"/>
              <a:t>constructor</a:t>
            </a:r>
            <a:endParaRPr lang="fr-FR" dirty="0"/>
          </a:p>
          <a:p>
            <a:pPr fontAlgn="base"/>
            <a:r>
              <a:rPr lang="fr-FR" dirty="0"/>
              <a:t>t2 = t1;          			// -----&gt; (2) assignement </a:t>
            </a:r>
            <a:r>
              <a:rPr lang="fr-FR" dirty="0" err="1"/>
              <a:t>operator</a:t>
            </a:r>
            <a:endParaRPr lang="fr-FR" dirty="0"/>
          </a:p>
          <a:p>
            <a:endParaRPr lang="en-US" dirty="0"/>
          </a:p>
        </p:txBody>
      </p:sp>
      <p:sp>
        <p:nvSpPr>
          <p:cNvPr id="4" name="Slide Number Placeholder 3"/>
          <p:cNvSpPr>
            <a:spLocks noGrp="1"/>
          </p:cNvSpPr>
          <p:nvPr>
            <p:ph type="sldNum" sz="quarter" idx="12"/>
          </p:nvPr>
        </p:nvSpPr>
        <p:spPr/>
        <p:txBody>
          <a:bodyPr/>
          <a:lstStyle/>
          <a:p>
            <a:fld id="{BBD0BF76-E763-4964-B6E3-972F78D927E1}" type="slidenum">
              <a:rPr lang="en-IN" smtClean="0"/>
            </a:fld>
            <a:endParaRPr lang="en-I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Copy constructor is called when a new object is created from an existing object, as a copy of the existing object. </a:t>
            </a:r>
            <a:endParaRPr lang="en-US" dirty="0"/>
          </a:p>
          <a:p>
            <a:r>
              <a:rPr lang="en-US" dirty="0"/>
              <a:t>Assignment operator is called when an already initialized object is assigned a new value from another existing object. </a:t>
            </a:r>
            <a:endParaRPr lang="en-US" dirty="0"/>
          </a:p>
        </p:txBody>
      </p:sp>
      <p:sp>
        <p:nvSpPr>
          <p:cNvPr id="4" name="Slide Number Placeholder 3"/>
          <p:cNvSpPr>
            <a:spLocks noGrp="1"/>
          </p:cNvSpPr>
          <p:nvPr>
            <p:ph type="sldNum" sz="quarter" idx="12"/>
          </p:nvPr>
        </p:nvSpPr>
        <p:spPr/>
        <p:txBody>
          <a:bodyPr/>
          <a:lstStyle/>
          <a:p>
            <a:fld id="{BBD0BF76-E763-4964-B6E3-972F78D927E1}" type="slidenum">
              <a:rPr lang="en-IN" smtClean="0"/>
            </a:fld>
            <a:endParaRPr lang="en-I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 Initialization	</a:t>
            </a:r>
            <a:endParaRPr lang="en-US" dirty="0"/>
          </a:p>
        </p:txBody>
      </p:sp>
      <p:sp>
        <p:nvSpPr>
          <p:cNvPr id="3" name="Content Placeholder 2"/>
          <p:cNvSpPr>
            <a:spLocks noGrp="1"/>
          </p:cNvSpPr>
          <p:nvPr>
            <p:ph idx="1"/>
          </p:nvPr>
        </p:nvSpPr>
        <p:spPr>
          <a:xfrm>
            <a:off x="517794" y="1696598"/>
            <a:ext cx="10215752" cy="4417763"/>
          </a:xfrm>
        </p:spPr>
        <p:txBody>
          <a:bodyPr>
            <a:normAutofit fontScale="77500" lnSpcReduction="20000"/>
          </a:bodyPr>
          <a:lstStyle/>
          <a:p>
            <a:endParaRPr lang="en-US" dirty="0"/>
          </a:p>
          <a:p>
            <a:pPr fontAlgn="base">
              <a:buNone/>
            </a:pPr>
            <a:r>
              <a:rPr lang="en-US" dirty="0"/>
              <a:t>void main()</a:t>
            </a:r>
            <a:endParaRPr lang="en-US" dirty="0"/>
          </a:p>
          <a:p>
            <a:pPr fontAlgn="base">
              <a:buNone/>
            </a:pPr>
            <a:r>
              <a:rPr lang="en-US" dirty="0"/>
              <a:t>{</a:t>
            </a:r>
            <a:endParaRPr lang="en-US" dirty="0"/>
          </a:p>
          <a:p>
            <a:pPr fontAlgn="base">
              <a:buNone/>
            </a:pPr>
            <a:r>
              <a:rPr lang="en-US" dirty="0"/>
              <a:t> 	Bank b1;			// creating object through default constructor</a:t>
            </a:r>
            <a:endParaRPr lang="en-US" dirty="0"/>
          </a:p>
          <a:p>
            <a:pPr>
              <a:buNone/>
            </a:pPr>
            <a:r>
              <a:rPr lang="en-US" dirty="0"/>
              <a:t>Bank *b2=new Bank()		// Another way of creating object through default constructor</a:t>
            </a:r>
            <a:endParaRPr lang="en-US" dirty="0"/>
          </a:p>
          <a:p>
            <a:pPr>
              <a:buNone/>
            </a:pPr>
            <a:r>
              <a:rPr lang="en-US" dirty="0"/>
              <a:t>Bank b3=b1;			// creating object with copy constructor</a:t>
            </a:r>
            <a:endParaRPr lang="en-US" dirty="0"/>
          </a:p>
          <a:p>
            <a:pPr>
              <a:buNone/>
            </a:pPr>
            <a:r>
              <a:rPr lang="en-US" dirty="0"/>
              <a:t>Bank b4(b1);			// Another way of creating object with copy constructor</a:t>
            </a:r>
            <a:endParaRPr lang="en-US" dirty="0"/>
          </a:p>
          <a:p>
            <a:pPr>
              <a:buNone/>
            </a:pPr>
            <a:r>
              <a:rPr lang="en-US" dirty="0"/>
              <a:t>Bank *b5=new Bank(b1)		 // Another way of creating object with copy constructor</a:t>
            </a:r>
            <a:endParaRPr lang="en-US" dirty="0"/>
          </a:p>
          <a:p>
            <a:pPr>
              <a:buNone/>
            </a:pPr>
            <a:r>
              <a:rPr lang="en-US" dirty="0"/>
              <a:t> Bank b6(0.0,0.0);			 // creating object with parameterized constructor</a:t>
            </a:r>
            <a:endParaRPr lang="en-US" dirty="0"/>
          </a:p>
          <a:p>
            <a:pPr>
              <a:buNone/>
            </a:pPr>
            <a:endParaRPr lang="en-US" dirty="0"/>
          </a:p>
          <a:p>
            <a:endParaRPr lang="en-US" dirty="0"/>
          </a:p>
          <a:p>
            <a:r>
              <a:rPr lang="en-US" dirty="0">
                <a:solidFill>
                  <a:srgbClr val="FF0000"/>
                </a:solidFill>
              </a:rPr>
              <a:t>An object is a instance of a class. Resources are allocated when an object is initialized.</a:t>
            </a:r>
            <a:endParaRPr lang="en-US" dirty="0">
              <a:solidFill>
                <a:srgbClr val="FF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Accessing members through objects</a:t>
            </a:r>
            <a:endParaRPr lang="en-US" dirty="0"/>
          </a:p>
        </p:txBody>
      </p:sp>
      <p:sp>
        <p:nvSpPr>
          <p:cNvPr id="3" name="Content Placeholder 2"/>
          <p:cNvSpPr>
            <a:spLocks noGrp="1"/>
          </p:cNvSpPr>
          <p:nvPr>
            <p:ph idx="1"/>
          </p:nvPr>
        </p:nvSpPr>
        <p:spPr>
          <a:xfrm>
            <a:off x="1130270" y="1718631"/>
            <a:ext cx="9603275" cy="3747714"/>
          </a:xfrm>
        </p:spPr>
        <p:txBody>
          <a:bodyPr>
            <a:normAutofit fontScale="92500" lnSpcReduction="20000"/>
          </a:bodyPr>
          <a:lstStyle/>
          <a:p>
            <a:pPr fontAlgn="base">
              <a:buNone/>
            </a:pPr>
            <a:r>
              <a:rPr lang="en-US" dirty="0"/>
              <a:t>void main()</a:t>
            </a:r>
            <a:endParaRPr lang="en-US" dirty="0"/>
          </a:p>
          <a:p>
            <a:pPr fontAlgn="base">
              <a:buNone/>
            </a:pPr>
            <a:r>
              <a:rPr lang="en-US" dirty="0"/>
              <a:t>{</a:t>
            </a:r>
            <a:endParaRPr lang="en-US" dirty="0"/>
          </a:p>
          <a:p>
            <a:pPr fontAlgn="base">
              <a:buNone/>
            </a:pPr>
            <a:r>
              <a:rPr lang="en-US" dirty="0"/>
              <a:t> Bank b1;			</a:t>
            </a:r>
            <a:endParaRPr lang="en-US" dirty="0"/>
          </a:p>
          <a:p>
            <a:pPr>
              <a:buNone/>
            </a:pPr>
            <a:r>
              <a:rPr lang="en-US" dirty="0"/>
              <a:t>Bank *b2=new Bank()</a:t>
            </a:r>
            <a:endParaRPr lang="en-US" dirty="0"/>
          </a:p>
          <a:p>
            <a:pPr>
              <a:buNone/>
            </a:pPr>
            <a:r>
              <a:rPr lang="en-US" dirty="0"/>
              <a:t>B1.acc_no=121;</a:t>
            </a:r>
            <a:endParaRPr lang="en-US" dirty="0"/>
          </a:p>
          <a:p>
            <a:pPr>
              <a:buNone/>
            </a:pPr>
            <a:r>
              <a:rPr lang="en-US" dirty="0"/>
              <a:t>b1.deposit();</a:t>
            </a:r>
            <a:endParaRPr lang="en-US" dirty="0"/>
          </a:p>
          <a:p>
            <a:pPr>
              <a:buNone/>
            </a:pPr>
            <a:r>
              <a:rPr lang="en-US" dirty="0"/>
              <a:t>b2-&gt;deposit();</a:t>
            </a:r>
            <a:endParaRPr lang="en-US" dirty="0"/>
          </a:p>
          <a:p>
            <a:pPr>
              <a:buNone/>
            </a:pPr>
            <a:r>
              <a:rPr lang="en-US" dirty="0"/>
              <a:t>b1. </a:t>
            </a:r>
            <a:r>
              <a:rPr lang="en-US" dirty="0" err="1"/>
              <a:t>check_balance</a:t>
            </a:r>
            <a:r>
              <a:rPr lang="en-US" dirty="0"/>
              <a:t>();</a:t>
            </a:r>
            <a:endParaRPr lang="en-US" dirty="0"/>
          </a:p>
          <a:p>
            <a:pPr>
              <a:buNone/>
            </a:pPr>
            <a:r>
              <a:rPr lang="en-US" dirty="0"/>
              <a:t>}</a:t>
            </a:r>
            <a:endParaRPr lang="en-US" dirty="0"/>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endParaRPr lang="en-US" dirty="0"/>
          </a:p>
        </p:txBody>
      </p:sp>
      <p:sp>
        <p:nvSpPr>
          <p:cNvPr id="3" name="Content Placeholder 2"/>
          <p:cNvSpPr>
            <a:spLocks noGrp="1"/>
          </p:cNvSpPr>
          <p:nvPr>
            <p:ph idx="1"/>
          </p:nvPr>
        </p:nvSpPr>
        <p:spPr/>
        <p:txBody>
          <a:bodyPr/>
          <a:lstStyle/>
          <a:p>
            <a:r>
              <a:rPr lang="en-US" dirty="0">
                <a:hlinkClick r:id="rId1"/>
              </a:rPr>
              <a:t>https://www.geeksforgeeks.org/copy-constructor-in-cpp/</a:t>
            </a:r>
            <a:endParaRPr lang="en-US" dirty="0"/>
          </a:p>
          <a:p>
            <a:r>
              <a:rPr lang="en-US" dirty="0">
                <a:hlinkClick r:id="rId2"/>
              </a:rPr>
              <a:t>https://www.javatpoint.com/cpp-copy-constructor</a:t>
            </a:r>
            <a:endParaRPr lang="en-US" dirty="0"/>
          </a:p>
          <a:p>
            <a:endParaRPr lang="en-US" dirty="0"/>
          </a:p>
        </p:txBody>
      </p:sp>
      <p:sp>
        <p:nvSpPr>
          <p:cNvPr id="4" name="Slide Number Placeholder 3"/>
          <p:cNvSpPr>
            <a:spLocks noGrp="1"/>
          </p:cNvSpPr>
          <p:nvPr>
            <p:ph type="sldNum" sz="quarter" idx="12"/>
          </p:nvPr>
        </p:nvSpPr>
        <p:spPr/>
        <p:txBody>
          <a:bodyPr/>
          <a:lstStyle/>
          <a:p>
            <a:fld id="{BBD0BF76-E763-4964-B6E3-972F78D927E1}" type="slidenum">
              <a:rPr lang="en-IN" smtClean="0"/>
            </a:fld>
            <a:endParaRPr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0270" y="953325"/>
            <a:ext cx="9603275" cy="640344"/>
          </a:xfrm>
        </p:spPr>
        <p:txBody>
          <a:bodyPr>
            <a:normAutofit/>
          </a:bodyPr>
          <a:lstStyle/>
          <a:p>
            <a:r>
              <a:rPr lang="en-US" dirty="0"/>
              <a:t>Lecture 7 – Copy Constructor</a:t>
            </a:r>
            <a:endParaRPr lang="en-IN" dirty="0"/>
          </a:p>
        </p:txBody>
      </p:sp>
      <p:sp>
        <p:nvSpPr>
          <p:cNvPr id="4" name="Slide Number Placeholder 3"/>
          <p:cNvSpPr>
            <a:spLocks noGrp="1"/>
          </p:cNvSpPr>
          <p:nvPr>
            <p:ph type="sldNum" sz="quarter" idx="12"/>
          </p:nvPr>
        </p:nvSpPr>
        <p:spPr/>
        <p:txBody>
          <a:bodyPr/>
          <a:lstStyle/>
          <a:p>
            <a:fld id="{BBD0BF76-E763-4964-B6E3-972F78D927E1}" type="slidenum">
              <a:rPr lang="en-IN" smtClean="0"/>
            </a:fld>
            <a:endParaRPr lang="en-IN"/>
          </a:p>
        </p:txBody>
      </p:sp>
      <p:sp>
        <p:nvSpPr>
          <p:cNvPr id="5" name="Rectangle 4"/>
          <p:cNvSpPr/>
          <p:nvPr/>
        </p:nvSpPr>
        <p:spPr>
          <a:xfrm>
            <a:off x="5055326" y="6413863"/>
            <a:ext cx="2991394" cy="313508"/>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Arial Rounded MT Bold" panose="020F0704030504030204" charset="0"/>
                <a:cs typeface="Arial Rounded MT Bold" panose="020F0704030504030204" charset="0"/>
              </a:rPr>
              <a:t>Copy constructor</a:t>
            </a:r>
            <a:br>
              <a:rPr lang="en-US" b="1" dirty="0">
                <a:latin typeface="Arial Rounded MT Bold" panose="020F0704030504030204" charset="0"/>
                <a:cs typeface="Arial Rounded MT Bold" panose="020F0704030504030204" charset="0"/>
              </a:rPr>
            </a:br>
            <a:endParaRPr lang="en-US" dirty="0">
              <a:latin typeface="Arial Rounded MT Bold" panose="020F0704030504030204" charset="0"/>
              <a:cs typeface="Arial Rounded MT Bold" panose="020F0704030504030204" charset="0"/>
            </a:endParaRPr>
          </a:p>
        </p:txBody>
      </p:sp>
      <p:sp>
        <p:nvSpPr>
          <p:cNvPr id="3" name="Content Placeholder 2"/>
          <p:cNvSpPr>
            <a:spLocks noGrp="1"/>
          </p:cNvSpPr>
          <p:nvPr>
            <p:ph idx="1"/>
          </p:nvPr>
        </p:nvSpPr>
        <p:spPr/>
        <p:txBody>
          <a:bodyPr/>
          <a:lstStyle/>
          <a:p>
            <a:pPr algn="just"/>
            <a:r>
              <a:rPr lang="en-US" dirty="0"/>
              <a:t>The copy constructor is a constructor which creates an object by initializing it with an object of the same class, which has been created previously. </a:t>
            </a:r>
            <a:endParaRPr lang="en-US" dirty="0"/>
          </a:p>
          <a:p>
            <a:pPr algn="just"/>
            <a:endParaRPr lang="en-US" dirty="0"/>
          </a:p>
          <a:p>
            <a:pPr algn="just">
              <a:buNone/>
            </a:pPr>
            <a:endParaRPr lang="en-US" dirty="0"/>
          </a:p>
        </p:txBody>
      </p:sp>
      <p:sp>
        <p:nvSpPr>
          <p:cNvPr id="4" name="Slide Number Placeholder 3"/>
          <p:cNvSpPr>
            <a:spLocks noGrp="1"/>
          </p:cNvSpPr>
          <p:nvPr>
            <p:ph type="sldNum" sz="quarter" idx="12"/>
          </p:nvPr>
        </p:nvSpPr>
        <p:spPr/>
        <p:txBody>
          <a:bodyPr/>
          <a:lstStyle/>
          <a:p>
            <a:fld id="{BBD0BF76-E763-4964-B6E3-972F78D927E1}" type="slidenum">
              <a:rPr lang="en-IN" smtClean="0"/>
            </a:fld>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Syntax for copy constructor</a:t>
            </a:r>
            <a:endParaRPr lang="en-US" dirty="0"/>
          </a:p>
        </p:txBody>
      </p:sp>
      <p:sp>
        <p:nvSpPr>
          <p:cNvPr id="3" name="Content Placeholder 2"/>
          <p:cNvSpPr>
            <a:spLocks noGrp="1"/>
          </p:cNvSpPr>
          <p:nvPr>
            <p:ph idx="1"/>
          </p:nvPr>
        </p:nvSpPr>
        <p:spPr/>
        <p:txBody>
          <a:bodyPr/>
          <a:lstStyle/>
          <a:p>
            <a:r>
              <a:rPr lang="en-US" dirty="0" err="1"/>
              <a:t>ClassName</a:t>
            </a:r>
            <a:r>
              <a:rPr lang="en-US" dirty="0"/>
              <a:t> (const </a:t>
            </a:r>
            <a:r>
              <a:rPr lang="en-US" dirty="0" err="1"/>
              <a:t>ClassName</a:t>
            </a:r>
            <a:r>
              <a:rPr lang="en-US" dirty="0"/>
              <a:t> &amp;</a:t>
            </a:r>
            <a:r>
              <a:rPr lang="en-US" dirty="0" err="1"/>
              <a:t>old_obj</a:t>
            </a:r>
            <a:r>
              <a:rPr lang="en-US" dirty="0"/>
              <a:t>);</a:t>
            </a:r>
            <a:endParaRPr lang="en-US" dirty="0"/>
          </a:p>
        </p:txBody>
      </p:sp>
      <p:sp>
        <p:nvSpPr>
          <p:cNvPr id="4" name="Slide Number Placeholder 3"/>
          <p:cNvSpPr>
            <a:spLocks noGrp="1"/>
          </p:cNvSpPr>
          <p:nvPr>
            <p:ph type="sldNum" sz="quarter" idx="12"/>
          </p:nvPr>
        </p:nvSpPr>
        <p:spPr/>
        <p:txBody>
          <a:bodyPr/>
          <a:lstStyle/>
          <a:p>
            <a:fld id="{BBD0BF76-E763-4964-B6E3-972F78D927E1}" type="slidenum">
              <a:rPr lang="en-IN" smtClean="0"/>
            </a:fld>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0270" y="953324"/>
            <a:ext cx="9603275" cy="614219"/>
          </a:xfrm>
        </p:spPr>
        <p:txBody>
          <a:bodyPr>
            <a:normAutofit/>
          </a:bodyPr>
          <a:lstStyle/>
          <a:p>
            <a:r>
              <a:rPr lang="en-US" sz="2800" dirty="0"/>
              <a:t>Copy Constructor</a:t>
            </a:r>
            <a:endParaRPr lang="en-US" sz="2800" dirty="0"/>
          </a:p>
        </p:txBody>
      </p:sp>
      <p:sp>
        <p:nvSpPr>
          <p:cNvPr id="4" name="Slide Number Placeholder 3"/>
          <p:cNvSpPr>
            <a:spLocks noGrp="1"/>
          </p:cNvSpPr>
          <p:nvPr>
            <p:ph type="sldNum" sz="quarter" idx="12"/>
          </p:nvPr>
        </p:nvSpPr>
        <p:spPr/>
        <p:txBody>
          <a:bodyPr/>
          <a:lstStyle/>
          <a:p>
            <a:fld id="{BBD0BF76-E763-4964-B6E3-972F78D927E1}" type="slidenum">
              <a:rPr lang="en-IN" smtClean="0"/>
            </a:fld>
            <a:endParaRPr lang="en-IN"/>
          </a:p>
        </p:txBody>
      </p:sp>
      <p:sp>
        <p:nvSpPr>
          <p:cNvPr id="7" name="TextBox 6"/>
          <p:cNvSpPr txBox="1"/>
          <p:nvPr/>
        </p:nvSpPr>
        <p:spPr>
          <a:xfrm>
            <a:off x="5249553" y="1541416"/>
            <a:ext cx="6089007" cy="3046988"/>
          </a:xfrm>
          <a:prstGeom prst="rect">
            <a:avLst/>
          </a:prstGeom>
          <a:noFill/>
        </p:spPr>
        <p:txBody>
          <a:bodyPr wrap="square" rtlCol="0">
            <a:spAutoFit/>
          </a:bodyPr>
          <a:lstStyle/>
          <a:p>
            <a:pPr fontAlgn="base"/>
            <a:r>
              <a:rPr lang="en-US" sz="1600" dirty="0" err="1"/>
              <a:t>int</a:t>
            </a:r>
            <a:r>
              <a:rPr lang="en-US" sz="1600" dirty="0"/>
              <a:t> main() </a:t>
            </a:r>
            <a:endParaRPr lang="en-US" sz="1600" dirty="0"/>
          </a:p>
          <a:p>
            <a:pPr fontAlgn="base"/>
            <a:r>
              <a:rPr lang="en-US" sz="1600" dirty="0"/>
              <a:t>{ </a:t>
            </a:r>
            <a:endParaRPr lang="en-US" sz="1600" dirty="0"/>
          </a:p>
          <a:p>
            <a:pPr fontAlgn="base"/>
            <a:r>
              <a:rPr lang="en-US" sz="1600" dirty="0"/>
              <a:t>    Point p1(10, 15); 	// Normal constructor is called here </a:t>
            </a:r>
            <a:endParaRPr lang="en-US" sz="1600" dirty="0"/>
          </a:p>
          <a:p>
            <a:pPr fontAlgn="base"/>
            <a:r>
              <a:rPr lang="en-US" sz="1600" dirty="0"/>
              <a:t>    Point p2 = p1; 		// Copy constructor is called here </a:t>
            </a:r>
            <a:endParaRPr lang="en-US" sz="1600" dirty="0"/>
          </a:p>
          <a:p>
            <a:pPr fontAlgn="base"/>
            <a:r>
              <a:rPr lang="en-US" sz="1600" dirty="0"/>
              <a:t>  </a:t>
            </a:r>
            <a:endParaRPr lang="en-US" sz="1600" dirty="0"/>
          </a:p>
          <a:p>
            <a:pPr fontAlgn="base"/>
            <a:r>
              <a:rPr lang="en-US" sz="1600" dirty="0"/>
              <a:t>    // Let us access values assigned by constructors </a:t>
            </a:r>
            <a:endParaRPr lang="en-US" sz="1600" dirty="0"/>
          </a:p>
          <a:p>
            <a:pPr fontAlgn="base"/>
            <a:r>
              <a:rPr lang="en-US" sz="1600" dirty="0"/>
              <a:t>    </a:t>
            </a:r>
            <a:r>
              <a:rPr lang="en-US" sz="1600" dirty="0" err="1"/>
              <a:t>cout</a:t>
            </a:r>
            <a:r>
              <a:rPr lang="en-US" sz="1600" dirty="0"/>
              <a:t> &lt;&lt; "p1.x = " &lt;&lt; p1.getX() &lt;&lt; ", p1.y = " &lt;&lt; p1.getY(); </a:t>
            </a:r>
            <a:endParaRPr lang="en-US" sz="1600" dirty="0"/>
          </a:p>
          <a:p>
            <a:pPr fontAlgn="base"/>
            <a:r>
              <a:rPr lang="en-US" sz="1600" dirty="0"/>
              <a:t>    </a:t>
            </a:r>
            <a:r>
              <a:rPr lang="en-US" sz="1600" dirty="0" err="1"/>
              <a:t>cout</a:t>
            </a:r>
            <a:r>
              <a:rPr lang="en-US" sz="1600" dirty="0"/>
              <a:t> &lt;&lt; "\np2.x = " &lt;&lt; p2.getX() &lt;&lt; ", p2.y = " &lt;&lt; p2.getY(); </a:t>
            </a:r>
            <a:endParaRPr lang="en-US" sz="1600" dirty="0"/>
          </a:p>
          <a:p>
            <a:pPr fontAlgn="base"/>
            <a:r>
              <a:rPr lang="en-US" sz="1600" dirty="0"/>
              <a:t>  </a:t>
            </a:r>
            <a:endParaRPr lang="en-US" sz="1600" dirty="0"/>
          </a:p>
          <a:p>
            <a:pPr fontAlgn="base"/>
            <a:r>
              <a:rPr lang="en-US" sz="1600" dirty="0"/>
              <a:t>    return 0; </a:t>
            </a:r>
            <a:endParaRPr lang="en-US" sz="1600" dirty="0"/>
          </a:p>
          <a:p>
            <a:pPr fontAlgn="base"/>
            <a:r>
              <a:rPr lang="en-US" sz="1600" dirty="0"/>
              <a:t>}</a:t>
            </a:r>
            <a:endParaRPr lang="en-US" sz="1600" dirty="0"/>
          </a:p>
          <a:p>
            <a:endParaRPr lang="en-US" sz="1600" dirty="0"/>
          </a:p>
        </p:txBody>
      </p:sp>
      <p:sp>
        <p:nvSpPr>
          <p:cNvPr id="8" name="TextBox 7"/>
          <p:cNvSpPr txBox="1"/>
          <p:nvPr/>
        </p:nvSpPr>
        <p:spPr>
          <a:xfrm>
            <a:off x="796833" y="1371600"/>
            <a:ext cx="3971109" cy="6001643"/>
          </a:xfrm>
          <a:prstGeom prst="rect">
            <a:avLst/>
          </a:prstGeom>
          <a:noFill/>
        </p:spPr>
        <p:txBody>
          <a:bodyPr wrap="square" rtlCol="0">
            <a:spAutoFit/>
          </a:bodyPr>
          <a:lstStyle/>
          <a:p>
            <a:pPr fontAlgn="base"/>
            <a:r>
              <a:rPr lang="en-US" sz="1600" dirty="0"/>
              <a:t>#include&lt;</a:t>
            </a:r>
            <a:r>
              <a:rPr lang="en-US" sz="1600" dirty="0" err="1"/>
              <a:t>iostream</a:t>
            </a:r>
            <a:r>
              <a:rPr lang="en-US" sz="1600" dirty="0"/>
              <a:t>&gt; </a:t>
            </a:r>
            <a:endParaRPr lang="en-US" sz="1600" dirty="0"/>
          </a:p>
          <a:p>
            <a:pPr fontAlgn="base"/>
            <a:r>
              <a:rPr lang="en-US" sz="1600" dirty="0"/>
              <a:t>using namespace std; </a:t>
            </a:r>
            <a:endParaRPr lang="en-US" sz="1600" dirty="0"/>
          </a:p>
          <a:p>
            <a:pPr fontAlgn="base"/>
            <a:r>
              <a:rPr lang="en-US" sz="1600" dirty="0"/>
              <a:t>  class Point </a:t>
            </a:r>
            <a:endParaRPr lang="en-US" sz="1600" dirty="0"/>
          </a:p>
          <a:p>
            <a:pPr fontAlgn="base"/>
            <a:r>
              <a:rPr lang="en-US" sz="1600" dirty="0"/>
              <a:t>{ </a:t>
            </a:r>
            <a:endParaRPr lang="en-US" sz="1600" dirty="0"/>
          </a:p>
          <a:p>
            <a:pPr fontAlgn="base"/>
            <a:r>
              <a:rPr lang="en-US" sz="1600" dirty="0"/>
              <a:t>private: </a:t>
            </a:r>
            <a:endParaRPr lang="en-US" sz="1600" dirty="0"/>
          </a:p>
          <a:p>
            <a:pPr fontAlgn="base"/>
            <a:r>
              <a:rPr lang="en-US" sz="1600" dirty="0"/>
              <a:t>    </a:t>
            </a:r>
            <a:r>
              <a:rPr lang="en-US" sz="1600" dirty="0" err="1"/>
              <a:t>int</a:t>
            </a:r>
            <a:r>
              <a:rPr lang="en-US" sz="1600" dirty="0"/>
              <a:t> x, y; </a:t>
            </a:r>
            <a:endParaRPr lang="en-US" sz="1600" dirty="0"/>
          </a:p>
          <a:p>
            <a:pPr fontAlgn="base"/>
            <a:r>
              <a:rPr lang="en-US" sz="1600" dirty="0"/>
              <a:t> public: </a:t>
            </a:r>
            <a:endParaRPr lang="en-US" sz="1600" dirty="0"/>
          </a:p>
          <a:p>
            <a:pPr fontAlgn="base"/>
            <a:r>
              <a:rPr lang="en-US" sz="1600" dirty="0"/>
              <a:t>    Point(</a:t>
            </a:r>
            <a:r>
              <a:rPr lang="en-US" sz="1600" dirty="0" err="1"/>
              <a:t>int</a:t>
            </a:r>
            <a:r>
              <a:rPr lang="en-US" sz="1600" dirty="0"/>
              <a:t> x1, </a:t>
            </a:r>
            <a:r>
              <a:rPr lang="en-US" sz="1600" dirty="0" err="1"/>
              <a:t>int</a:t>
            </a:r>
            <a:r>
              <a:rPr lang="en-US" sz="1600" dirty="0"/>
              <a:t> y1)</a:t>
            </a:r>
            <a:endParaRPr lang="en-US" sz="1600" dirty="0"/>
          </a:p>
          <a:p>
            <a:pPr fontAlgn="base"/>
            <a:r>
              <a:rPr lang="en-US" sz="1600" dirty="0"/>
              <a:t>    { x = x1;</a:t>
            </a:r>
            <a:endParaRPr lang="en-US" sz="1600" dirty="0"/>
          </a:p>
          <a:p>
            <a:pPr fontAlgn="base"/>
            <a:r>
              <a:rPr lang="en-US" sz="1600" dirty="0"/>
              <a:t>     y = y1; } </a:t>
            </a:r>
            <a:endParaRPr lang="en-US" sz="1600" dirty="0"/>
          </a:p>
          <a:p>
            <a:pPr fontAlgn="base"/>
            <a:r>
              <a:rPr lang="en-US" sz="1600" dirty="0"/>
              <a:t>      // Copy constructor </a:t>
            </a:r>
            <a:endParaRPr lang="en-US" sz="1600" dirty="0"/>
          </a:p>
          <a:p>
            <a:pPr fontAlgn="base"/>
            <a:r>
              <a:rPr lang="en-US" sz="1600" dirty="0"/>
              <a:t>   Point(const Point &amp;p2) </a:t>
            </a:r>
            <a:endParaRPr lang="en-US" sz="1600" dirty="0"/>
          </a:p>
          <a:p>
            <a:pPr fontAlgn="base"/>
            <a:r>
              <a:rPr lang="en-US" sz="1600" dirty="0"/>
              <a:t>{x = p2.x;</a:t>
            </a:r>
            <a:endParaRPr lang="en-US" sz="1600" dirty="0"/>
          </a:p>
          <a:p>
            <a:pPr fontAlgn="base"/>
            <a:r>
              <a:rPr lang="en-US" sz="1600" dirty="0"/>
              <a:t> y = p2.y; } </a:t>
            </a:r>
            <a:endParaRPr lang="en-US" sz="1600" dirty="0"/>
          </a:p>
          <a:p>
            <a:pPr fontAlgn="base"/>
            <a:r>
              <a:rPr lang="en-US" sz="1600" dirty="0"/>
              <a:t>    </a:t>
            </a:r>
            <a:r>
              <a:rPr lang="en-US" sz="1600" dirty="0" err="1"/>
              <a:t>int</a:t>
            </a:r>
            <a:r>
              <a:rPr lang="en-US" sz="1600" dirty="0"/>
              <a:t> </a:t>
            </a:r>
            <a:r>
              <a:rPr lang="en-US" sz="1600" dirty="0" err="1"/>
              <a:t>getX</a:t>
            </a:r>
            <a:r>
              <a:rPr lang="en-US" sz="1600" dirty="0"/>
              <a:t>()          </a:t>
            </a:r>
            <a:endParaRPr lang="en-US" sz="1600" dirty="0"/>
          </a:p>
          <a:p>
            <a:pPr fontAlgn="base"/>
            <a:r>
              <a:rPr lang="en-US" sz="1600" dirty="0"/>
              <a:t>  {  return x; </a:t>
            </a:r>
            <a:endParaRPr lang="en-US" sz="1600" dirty="0"/>
          </a:p>
          <a:p>
            <a:pPr fontAlgn="base"/>
            <a:r>
              <a:rPr lang="en-US" sz="1600" dirty="0"/>
              <a:t>} </a:t>
            </a:r>
            <a:endParaRPr lang="en-US" sz="1600" dirty="0"/>
          </a:p>
          <a:p>
            <a:pPr fontAlgn="base"/>
            <a:r>
              <a:rPr lang="en-US" sz="1600" dirty="0"/>
              <a:t>    </a:t>
            </a:r>
            <a:r>
              <a:rPr lang="en-US" sz="1600" dirty="0" err="1"/>
              <a:t>int</a:t>
            </a:r>
            <a:r>
              <a:rPr lang="en-US" sz="1600" dirty="0"/>
              <a:t> </a:t>
            </a:r>
            <a:r>
              <a:rPr lang="en-US" sz="1600" dirty="0" err="1"/>
              <a:t>getY</a:t>
            </a:r>
            <a:r>
              <a:rPr lang="en-US" sz="1600" dirty="0"/>
              <a:t>()        </a:t>
            </a:r>
            <a:endParaRPr lang="en-US" sz="1600" dirty="0"/>
          </a:p>
          <a:p>
            <a:pPr fontAlgn="base"/>
            <a:r>
              <a:rPr lang="en-US" sz="1600" dirty="0"/>
              <a:t>    {  return y; </a:t>
            </a:r>
            <a:endParaRPr lang="en-US" sz="1600" dirty="0"/>
          </a:p>
          <a:p>
            <a:pPr fontAlgn="base"/>
            <a:r>
              <a:rPr lang="en-US" sz="1600" dirty="0"/>
              <a:t>} </a:t>
            </a:r>
            <a:endParaRPr lang="en-US" sz="1600" dirty="0"/>
          </a:p>
          <a:p>
            <a:pPr fontAlgn="base"/>
            <a:r>
              <a:rPr lang="en-US" sz="1600" dirty="0"/>
              <a:t>}; </a:t>
            </a:r>
            <a:endParaRPr lang="en-US" sz="1600" dirty="0"/>
          </a:p>
          <a:p>
            <a:pPr fontAlgn="base"/>
            <a:r>
              <a:rPr lang="en-US" sz="1600" dirty="0"/>
              <a:t>  </a:t>
            </a:r>
            <a:endParaRPr lang="en-US" sz="1600" dirty="0"/>
          </a:p>
          <a:p>
            <a:endParaRPr lang="en-US" sz="1600" dirty="0"/>
          </a:p>
          <a:p>
            <a:endParaRPr lang="en-US" sz="1600" dirty="0"/>
          </a:p>
        </p:txBody>
      </p:sp>
      <p:sp>
        <p:nvSpPr>
          <p:cNvPr id="9" name="TextBox 8"/>
          <p:cNvSpPr txBox="1"/>
          <p:nvPr/>
        </p:nvSpPr>
        <p:spPr>
          <a:xfrm>
            <a:off x="5904411" y="5029200"/>
            <a:ext cx="2377440" cy="923330"/>
          </a:xfrm>
          <a:prstGeom prst="rect">
            <a:avLst/>
          </a:prstGeom>
          <a:noFill/>
        </p:spPr>
        <p:txBody>
          <a:bodyPr wrap="square" rtlCol="0">
            <a:spAutoFit/>
          </a:bodyPr>
          <a:lstStyle/>
          <a:p>
            <a:r>
              <a:rPr lang="es-ES" dirty="0"/>
              <a:t>Output</a:t>
            </a:r>
            <a:endParaRPr lang="es-ES" dirty="0"/>
          </a:p>
          <a:p>
            <a:r>
              <a:rPr lang="es-ES" dirty="0"/>
              <a:t>p1.x = 10, p1.y = 15 p2.x = 10, p2.y = 15 </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 of Copy Constructor</a:t>
            </a:r>
            <a:endParaRPr lang="en-US" dirty="0"/>
          </a:p>
        </p:txBody>
      </p:sp>
      <p:sp>
        <p:nvSpPr>
          <p:cNvPr id="3" name="Content Placeholder 2"/>
          <p:cNvSpPr>
            <a:spLocks noGrp="1"/>
          </p:cNvSpPr>
          <p:nvPr>
            <p:ph idx="1"/>
          </p:nvPr>
        </p:nvSpPr>
        <p:spPr/>
        <p:txBody>
          <a:bodyPr/>
          <a:lstStyle/>
          <a:p>
            <a:r>
              <a:rPr lang="en-US" dirty="0"/>
              <a:t>Default </a:t>
            </a:r>
            <a:endParaRPr lang="en-US" dirty="0"/>
          </a:p>
          <a:p>
            <a:r>
              <a:rPr lang="en-US" dirty="0"/>
              <a:t>User defined</a:t>
            </a:r>
            <a:endParaRPr lang="en-US" dirty="0"/>
          </a:p>
        </p:txBody>
      </p:sp>
      <p:sp>
        <p:nvSpPr>
          <p:cNvPr id="4" name="Slide Number Placeholder 3"/>
          <p:cNvSpPr>
            <a:spLocks noGrp="1"/>
          </p:cNvSpPr>
          <p:nvPr>
            <p:ph type="sldNum" sz="quarter" idx="12"/>
          </p:nvPr>
        </p:nvSpPr>
        <p:spPr/>
        <p:txBody>
          <a:bodyPr/>
          <a:lstStyle/>
          <a:p>
            <a:fld id="{BBD0BF76-E763-4964-B6E3-972F78D927E1}" type="slidenum">
              <a:rPr lang="en-IN" smtClean="0"/>
            </a:fld>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Two types of copies are produced by the constructor:</a:t>
            </a:r>
            <a:br>
              <a:rPr lang="en-US" dirty="0"/>
            </a:br>
            <a:endParaRPr lang="en-US" dirty="0"/>
          </a:p>
        </p:txBody>
      </p:sp>
      <p:sp>
        <p:nvSpPr>
          <p:cNvPr id="3" name="Content Placeholder 2"/>
          <p:cNvSpPr>
            <a:spLocks noGrp="1"/>
          </p:cNvSpPr>
          <p:nvPr>
            <p:ph idx="1"/>
          </p:nvPr>
        </p:nvSpPr>
        <p:spPr/>
        <p:txBody>
          <a:bodyPr/>
          <a:lstStyle/>
          <a:p>
            <a:r>
              <a:rPr lang="en-US" dirty="0"/>
              <a:t>Shallow copy</a:t>
            </a:r>
            <a:endParaRPr lang="en-US" dirty="0"/>
          </a:p>
          <a:p>
            <a:r>
              <a:rPr lang="en-US" dirty="0"/>
              <a:t>Deep copy</a:t>
            </a:r>
            <a:br>
              <a:rPr lang="en-US" dirty="0"/>
            </a:br>
            <a:endParaRPr lang="en-US" dirty="0"/>
          </a:p>
        </p:txBody>
      </p:sp>
      <p:sp>
        <p:nvSpPr>
          <p:cNvPr id="4" name="Slide Number Placeholder 3"/>
          <p:cNvSpPr>
            <a:spLocks noGrp="1"/>
          </p:cNvSpPr>
          <p:nvPr>
            <p:ph type="sldNum" sz="quarter" idx="12"/>
          </p:nvPr>
        </p:nvSpPr>
        <p:spPr/>
        <p:txBody>
          <a:bodyPr/>
          <a:lstStyle/>
          <a:p>
            <a:fld id="{BBD0BF76-E763-4964-B6E3-972F78D927E1}" type="slidenum">
              <a:rPr lang="en-IN" smtClean="0"/>
            </a:fld>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Shallow copy</a:t>
            </a:r>
            <a:endParaRPr lang="en-US" dirty="0"/>
          </a:p>
        </p:txBody>
      </p:sp>
      <p:sp>
        <p:nvSpPr>
          <p:cNvPr id="3" name="Content Placeholder 2"/>
          <p:cNvSpPr>
            <a:spLocks noGrp="1"/>
          </p:cNvSpPr>
          <p:nvPr>
            <p:ph idx="1"/>
          </p:nvPr>
        </p:nvSpPr>
        <p:spPr/>
        <p:txBody>
          <a:bodyPr/>
          <a:lstStyle/>
          <a:p>
            <a:r>
              <a:rPr lang="en-US" dirty="0"/>
              <a:t>The default copy constructor can only produce the shallow copy.</a:t>
            </a:r>
            <a:endParaRPr lang="en-US" dirty="0"/>
          </a:p>
          <a:p>
            <a:r>
              <a:rPr lang="en-US" dirty="0"/>
              <a:t>A Shallow copy is defined as the process of creating the copy of an object by copying data of all the member variables as it is.</a:t>
            </a:r>
            <a:endParaRPr lang="en-US" dirty="0"/>
          </a:p>
          <a:p>
            <a:endParaRPr lang="en-US" dirty="0"/>
          </a:p>
        </p:txBody>
      </p:sp>
      <p:sp>
        <p:nvSpPr>
          <p:cNvPr id="4" name="Slide Number Placeholder 3"/>
          <p:cNvSpPr>
            <a:spLocks noGrp="1"/>
          </p:cNvSpPr>
          <p:nvPr>
            <p:ph type="sldNum" sz="quarter" idx="12"/>
          </p:nvPr>
        </p:nvSpPr>
        <p:spPr/>
        <p:txBody>
          <a:bodyPr/>
          <a:lstStyle/>
          <a:p>
            <a:fld id="{BBD0BF76-E763-4964-B6E3-972F78D927E1}" type="slidenum">
              <a:rPr lang="en-IN" smtClean="0"/>
            </a:fld>
            <a:endParaRPr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BD0BF76-E763-4964-B6E3-972F78D927E1}" type="slidenum">
              <a:rPr lang="en-IN" smtClean="0"/>
            </a:fld>
            <a:endParaRPr lang="en-IN"/>
          </a:p>
        </p:txBody>
      </p:sp>
      <p:sp>
        <p:nvSpPr>
          <p:cNvPr id="5" name="TextBox 4"/>
          <p:cNvSpPr txBox="1"/>
          <p:nvPr/>
        </p:nvSpPr>
        <p:spPr>
          <a:xfrm>
            <a:off x="783770" y="849085"/>
            <a:ext cx="2775119" cy="6463308"/>
          </a:xfrm>
          <a:prstGeom prst="rect">
            <a:avLst/>
          </a:prstGeom>
          <a:noFill/>
        </p:spPr>
        <p:txBody>
          <a:bodyPr wrap="square" rtlCol="0">
            <a:spAutoFit/>
          </a:bodyPr>
          <a:lstStyle/>
          <a:p>
            <a:r>
              <a:rPr lang="en-US" dirty="0"/>
              <a:t>include &lt;</a:t>
            </a:r>
            <a:r>
              <a:rPr lang="en-US" dirty="0" err="1"/>
              <a:t>iostream</a:t>
            </a:r>
            <a:r>
              <a:rPr lang="en-US" dirty="0"/>
              <a:t>&gt;  </a:t>
            </a:r>
            <a:endParaRPr lang="en-US" dirty="0"/>
          </a:p>
          <a:p>
            <a:r>
              <a:rPr lang="en-US" dirty="0"/>
              <a:t>  </a:t>
            </a:r>
            <a:endParaRPr lang="en-US" dirty="0"/>
          </a:p>
          <a:p>
            <a:r>
              <a:rPr lang="en-US" dirty="0"/>
              <a:t>using namespace std;  </a:t>
            </a:r>
            <a:endParaRPr lang="en-US" dirty="0"/>
          </a:p>
          <a:p>
            <a:r>
              <a:rPr lang="en-US" dirty="0"/>
              <a:t>  </a:t>
            </a:r>
            <a:endParaRPr lang="en-US" dirty="0"/>
          </a:p>
          <a:p>
            <a:r>
              <a:rPr lang="en-US" dirty="0"/>
              <a:t>class Demo  </a:t>
            </a:r>
            <a:endParaRPr lang="en-US" dirty="0"/>
          </a:p>
          <a:p>
            <a:r>
              <a:rPr lang="en-US" dirty="0"/>
              <a:t>{  </a:t>
            </a:r>
            <a:endParaRPr lang="en-US" dirty="0"/>
          </a:p>
          <a:p>
            <a:r>
              <a:rPr lang="en-US" dirty="0"/>
              <a:t>    </a:t>
            </a:r>
            <a:r>
              <a:rPr lang="en-US" dirty="0" err="1"/>
              <a:t>int</a:t>
            </a:r>
            <a:r>
              <a:rPr lang="en-US" dirty="0"/>
              <a:t> a;  </a:t>
            </a:r>
            <a:endParaRPr lang="en-US" dirty="0"/>
          </a:p>
          <a:p>
            <a:r>
              <a:rPr lang="en-US" dirty="0"/>
              <a:t>    </a:t>
            </a:r>
            <a:r>
              <a:rPr lang="en-US" dirty="0" err="1"/>
              <a:t>int</a:t>
            </a:r>
            <a:r>
              <a:rPr lang="en-US" dirty="0"/>
              <a:t> b;  </a:t>
            </a:r>
            <a:endParaRPr lang="en-US" dirty="0"/>
          </a:p>
          <a:p>
            <a:r>
              <a:rPr lang="en-US" dirty="0"/>
              <a:t>    </a:t>
            </a:r>
            <a:r>
              <a:rPr lang="en-US" dirty="0" err="1"/>
              <a:t>int</a:t>
            </a:r>
            <a:r>
              <a:rPr lang="en-US" dirty="0"/>
              <a:t> *p;  </a:t>
            </a:r>
            <a:endParaRPr lang="en-US" dirty="0"/>
          </a:p>
          <a:p>
            <a:r>
              <a:rPr lang="en-US" dirty="0"/>
              <a:t>    public:  </a:t>
            </a:r>
            <a:endParaRPr lang="en-US" dirty="0"/>
          </a:p>
          <a:p>
            <a:r>
              <a:rPr lang="en-US" dirty="0"/>
              <a:t>    Demo()  </a:t>
            </a:r>
            <a:endParaRPr lang="en-US" dirty="0"/>
          </a:p>
          <a:p>
            <a:r>
              <a:rPr lang="en-US" dirty="0"/>
              <a:t>    {  </a:t>
            </a:r>
            <a:endParaRPr lang="en-US" dirty="0"/>
          </a:p>
          <a:p>
            <a:r>
              <a:rPr lang="en-US" dirty="0"/>
              <a:t>        p=new </a:t>
            </a:r>
            <a:r>
              <a:rPr lang="en-US" dirty="0" err="1"/>
              <a:t>int</a:t>
            </a:r>
            <a:r>
              <a:rPr lang="en-US" dirty="0"/>
              <a:t>;  </a:t>
            </a:r>
            <a:endParaRPr lang="en-US" dirty="0"/>
          </a:p>
          <a:p>
            <a:r>
              <a:rPr lang="en-US" dirty="0"/>
              <a:t>    }  </a:t>
            </a:r>
            <a:endParaRPr lang="en-US" dirty="0"/>
          </a:p>
          <a:p>
            <a:r>
              <a:rPr lang="en-US" dirty="0"/>
              <a:t>void </a:t>
            </a:r>
            <a:r>
              <a:rPr lang="en-US" dirty="0" err="1"/>
              <a:t>setdata</a:t>
            </a:r>
            <a:r>
              <a:rPr lang="en-US" dirty="0"/>
              <a:t>(</a:t>
            </a:r>
            <a:r>
              <a:rPr lang="en-US" dirty="0" err="1"/>
              <a:t>int</a:t>
            </a:r>
            <a:r>
              <a:rPr lang="en-US" dirty="0"/>
              <a:t> </a:t>
            </a:r>
            <a:r>
              <a:rPr lang="en-US" dirty="0" err="1"/>
              <a:t>x,int</a:t>
            </a:r>
            <a:r>
              <a:rPr lang="en-US" dirty="0"/>
              <a:t> </a:t>
            </a:r>
            <a:r>
              <a:rPr lang="en-US" dirty="0" err="1"/>
              <a:t>y,int</a:t>
            </a:r>
            <a:r>
              <a:rPr lang="en-US" dirty="0"/>
              <a:t> z)  </a:t>
            </a:r>
            <a:endParaRPr lang="en-US" dirty="0"/>
          </a:p>
          <a:p>
            <a:r>
              <a:rPr lang="en-US" dirty="0"/>
              <a:t>    {  </a:t>
            </a:r>
            <a:endParaRPr lang="en-US" dirty="0"/>
          </a:p>
          <a:p>
            <a:r>
              <a:rPr lang="en-US" dirty="0"/>
              <a:t>        a=x;  </a:t>
            </a:r>
            <a:endParaRPr lang="en-US" dirty="0"/>
          </a:p>
          <a:p>
            <a:r>
              <a:rPr lang="en-US" dirty="0"/>
              <a:t>        b=y;  </a:t>
            </a:r>
            <a:endParaRPr lang="en-US" dirty="0"/>
          </a:p>
          <a:p>
            <a:r>
              <a:rPr lang="en-US" dirty="0"/>
              <a:t>        *p=z;  </a:t>
            </a:r>
            <a:endParaRPr lang="en-US" dirty="0"/>
          </a:p>
          <a:p>
            <a:r>
              <a:rPr lang="en-US" dirty="0"/>
              <a:t>    }  </a:t>
            </a:r>
            <a:endParaRPr lang="en-US" dirty="0"/>
          </a:p>
          <a:p>
            <a:endParaRPr lang="en-US" dirty="0"/>
          </a:p>
          <a:p>
            <a:r>
              <a:rPr lang="en-US" dirty="0"/>
              <a:t>    </a:t>
            </a:r>
            <a:endParaRPr lang="en-US" dirty="0"/>
          </a:p>
        </p:txBody>
      </p:sp>
      <p:sp>
        <p:nvSpPr>
          <p:cNvPr id="6" name="TextBox 5"/>
          <p:cNvSpPr txBox="1"/>
          <p:nvPr/>
        </p:nvSpPr>
        <p:spPr>
          <a:xfrm>
            <a:off x="4441372" y="875213"/>
            <a:ext cx="5734594" cy="4801314"/>
          </a:xfrm>
          <a:prstGeom prst="rect">
            <a:avLst/>
          </a:prstGeom>
          <a:noFill/>
        </p:spPr>
        <p:txBody>
          <a:bodyPr wrap="square" rtlCol="0">
            <a:spAutoFit/>
          </a:bodyPr>
          <a:lstStyle/>
          <a:p>
            <a:r>
              <a:rPr lang="en-US" dirty="0"/>
              <a:t>void </a:t>
            </a:r>
            <a:r>
              <a:rPr lang="en-US" dirty="0" err="1"/>
              <a:t>showdata</a:t>
            </a:r>
            <a:r>
              <a:rPr lang="en-US" dirty="0"/>
              <a:t>()  </a:t>
            </a:r>
            <a:endParaRPr lang="en-US" dirty="0"/>
          </a:p>
          <a:p>
            <a:r>
              <a:rPr lang="en-US" dirty="0"/>
              <a:t>    {  </a:t>
            </a:r>
            <a:endParaRPr lang="en-US" dirty="0"/>
          </a:p>
          <a:p>
            <a:r>
              <a:rPr lang="en-US" dirty="0"/>
              <a:t>        std::</a:t>
            </a:r>
            <a:r>
              <a:rPr lang="en-US" dirty="0" err="1"/>
              <a:t>cout</a:t>
            </a:r>
            <a:r>
              <a:rPr lang="en-US" dirty="0"/>
              <a:t> &lt;&lt; "value of a is : " &lt;&lt;a&lt;&lt; std::</a:t>
            </a:r>
            <a:r>
              <a:rPr lang="en-US" dirty="0" err="1"/>
              <a:t>endl</a:t>
            </a:r>
            <a:r>
              <a:rPr lang="en-US" dirty="0"/>
              <a:t>;  </a:t>
            </a:r>
            <a:endParaRPr lang="en-US" dirty="0"/>
          </a:p>
          <a:p>
            <a:r>
              <a:rPr lang="en-US" dirty="0"/>
              <a:t>        std::</a:t>
            </a:r>
            <a:r>
              <a:rPr lang="en-US" dirty="0" err="1"/>
              <a:t>cout</a:t>
            </a:r>
            <a:r>
              <a:rPr lang="en-US" dirty="0"/>
              <a:t> &lt;&lt; "value of b is : " &lt;&lt;b&lt;&lt; std::</a:t>
            </a:r>
            <a:r>
              <a:rPr lang="en-US" dirty="0" err="1"/>
              <a:t>endl</a:t>
            </a:r>
            <a:r>
              <a:rPr lang="en-US" dirty="0"/>
              <a:t>;  </a:t>
            </a:r>
            <a:endParaRPr lang="en-US" dirty="0"/>
          </a:p>
          <a:p>
            <a:r>
              <a:rPr lang="en-US" dirty="0"/>
              <a:t>        std::</a:t>
            </a:r>
            <a:r>
              <a:rPr lang="en-US" dirty="0" err="1"/>
              <a:t>cout</a:t>
            </a:r>
            <a:r>
              <a:rPr lang="en-US" dirty="0"/>
              <a:t> &lt;&lt; "value of *p is : " &lt;&lt;*p&lt;&lt; std::</a:t>
            </a:r>
            <a:r>
              <a:rPr lang="en-US" dirty="0" err="1"/>
              <a:t>endl</a:t>
            </a:r>
            <a:r>
              <a:rPr lang="en-US" dirty="0"/>
              <a:t>;  </a:t>
            </a:r>
            <a:endParaRPr lang="en-US" dirty="0"/>
          </a:p>
          <a:p>
            <a:r>
              <a:rPr lang="en-US" dirty="0"/>
              <a:t>    }  </a:t>
            </a:r>
            <a:endParaRPr lang="en-US" dirty="0"/>
          </a:p>
          <a:p>
            <a:r>
              <a:rPr lang="en-US" dirty="0"/>
              <a:t>};  </a:t>
            </a:r>
            <a:endParaRPr lang="en-US" dirty="0"/>
          </a:p>
          <a:p>
            <a:r>
              <a:rPr lang="en-US" dirty="0" err="1"/>
              <a:t>int</a:t>
            </a:r>
            <a:r>
              <a:rPr lang="en-US" dirty="0"/>
              <a:t> main()  </a:t>
            </a:r>
            <a:endParaRPr lang="en-US" dirty="0"/>
          </a:p>
          <a:p>
            <a:r>
              <a:rPr lang="en-US" dirty="0"/>
              <a:t>{  </a:t>
            </a:r>
            <a:endParaRPr lang="en-US" dirty="0"/>
          </a:p>
          <a:p>
            <a:r>
              <a:rPr lang="en-US" dirty="0"/>
              <a:t>  Demo d1;  </a:t>
            </a:r>
            <a:endParaRPr lang="en-US" dirty="0"/>
          </a:p>
          <a:p>
            <a:r>
              <a:rPr lang="en-US" dirty="0"/>
              <a:t>  d1.setdata(4,5,7);  </a:t>
            </a:r>
            <a:endParaRPr lang="en-US" dirty="0"/>
          </a:p>
          <a:p>
            <a:r>
              <a:rPr lang="en-US" dirty="0"/>
              <a:t>  Demo d2 = d1;  </a:t>
            </a:r>
            <a:endParaRPr lang="en-US" dirty="0"/>
          </a:p>
          <a:p>
            <a:r>
              <a:rPr lang="en-US" dirty="0"/>
              <a:t>  d2.showdata();  </a:t>
            </a:r>
            <a:endParaRPr lang="en-US" dirty="0"/>
          </a:p>
          <a:p>
            <a:r>
              <a:rPr lang="en-US" dirty="0"/>
              <a:t>    return 0;  </a:t>
            </a:r>
            <a:endParaRPr lang="en-US" dirty="0"/>
          </a:p>
          <a:p>
            <a:r>
              <a:rPr lang="en-US" dirty="0"/>
              <a:t>}</a:t>
            </a:r>
            <a:endParaRPr lang="en-US" dirty="0"/>
          </a:p>
          <a:p>
            <a:endParaRPr lang="en-US" dirty="0"/>
          </a:p>
        </p:txBody>
      </p:sp>
      <p:sp>
        <p:nvSpPr>
          <p:cNvPr id="7" name="TextBox 6"/>
          <p:cNvSpPr txBox="1"/>
          <p:nvPr/>
        </p:nvSpPr>
        <p:spPr>
          <a:xfrm>
            <a:off x="9771017" y="2625635"/>
            <a:ext cx="1999265" cy="1477328"/>
          </a:xfrm>
          <a:prstGeom prst="rect">
            <a:avLst/>
          </a:prstGeom>
          <a:noFill/>
        </p:spPr>
        <p:txBody>
          <a:bodyPr wrap="none" rtlCol="0">
            <a:spAutoFit/>
          </a:bodyPr>
          <a:lstStyle/>
          <a:p>
            <a:r>
              <a:rPr lang="en-US" dirty="0"/>
              <a:t>Output</a:t>
            </a:r>
            <a:endParaRPr lang="en-US" dirty="0"/>
          </a:p>
          <a:p>
            <a:endParaRPr lang="en-US" dirty="0"/>
          </a:p>
          <a:p>
            <a:r>
              <a:rPr lang="en-US" dirty="0"/>
              <a:t>value of a is : 4 </a:t>
            </a:r>
            <a:endParaRPr lang="en-US" dirty="0"/>
          </a:p>
          <a:p>
            <a:r>
              <a:rPr lang="en-US" dirty="0"/>
              <a:t>value of b is : 5 </a:t>
            </a:r>
            <a:endParaRPr lang="en-US" dirty="0"/>
          </a:p>
          <a:p>
            <a:r>
              <a:rPr lang="en-US" dirty="0"/>
              <a:t>value of *p is : 7 </a:t>
            </a:r>
            <a:endParaRPr lang="en-US" dirty="0"/>
          </a:p>
        </p:txBody>
      </p:sp>
    </p:spTree>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CDCE0"/>
      </a:lt2>
      <a:accent1>
        <a:srgbClr val="415588"/>
      </a:accent1>
      <a:accent2>
        <a:srgbClr val="4294B6"/>
      </a:accent2>
      <a:accent3>
        <a:srgbClr val="087D7C"/>
      </a:accent3>
      <a:accent4>
        <a:srgbClr val="2CB663"/>
      </a:accent4>
      <a:accent5>
        <a:srgbClr val="DF8822"/>
      </a:accent5>
      <a:accent6>
        <a:srgbClr val="BC410A"/>
      </a:accent6>
      <a:hlink>
        <a:srgbClr val="5977C4"/>
      </a:hlink>
      <a:folHlink>
        <a:srgbClr val="A1A9BF"/>
      </a:folHlink>
    </a:clrScheme>
    <a:fontScheme name="Gallery">
      <a:majorFont>
        <a:latin typeface="Century Gothic"/>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lumMod val="108000"/>
              </a:schemeClr>
            </a:gs>
          </a:gsLst>
          <a:path path="circle">
            <a:fillToRect l="43000" r="43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0</TotalTime>
  <Words>4109</Words>
  <Application>WPS Presentation</Application>
  <PresentationFormat>Widescreen</PresentationFormat>
  <Paragraphs>247</Paragraphs>
  <Slides>16</Slides>
  <Notes>3</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16</vt:i4>
      </vt:variant>
    </vt:vector>
  </HeadingPairs>
  <TitlesOfParts>
    <vt:vector size="27" baseType="lpstr">
      <vt:lpstr>Arial</vt:lpstr>
      <vt:lpstr>SimSun</vt:lpstr>
      <vt:lpstr>Wingdings</vt:lpstr>
      <vt:lpstr>Callibary</vt:lpstr>
      <vt:lpstr>AMGDT</vt:lpstr>
      <vt:lpstr>Century Gothic</vt:lpstr>
      <vt:lpstr>Microsoft YaHei</vt:lpstr>
      <vt:lpstr>Arial Unicode MS</vt:lpstr>
      <vt:lpstr>Calibri</vt:lpstr>
      <vt:lpstr>Arial Rounded MT Bold</vt:lpstr>
      <vt:lpstr>Gallery</vt:lpstr>
      <vt:lpstr>SDF II(15B11CI211)  EVEN Semester 2021</vt:lpstr>
      <vt:lpstr>Lecture 7 – Copy Constructor</vt:lpstr>
      <vt:lpstr>Copy constructor </vt:lpstr>
      <vt:lpstr>Syntax for copy constructor</vt:lpstr>
      <vt:lpstr>Copy Constructor</vt:lpstr>
      <vt:lpstr>Type of Copy Constructor</vt:lpstr>
      <vt:lpstr>Two types of copies are produced by the constructor: </vt:lpstr>
      <vt:lpstr>Shallow copy</vt:lpstr>
      <vt:lpstr>PowerPoint 演示文稿</vt:lpstr>
      <vt:lpstr>Deep copy</vt:lpstr>
      <vt:lpstr>PowerPoint 演示文稿</vt:lpstr>
      <vt:lpstr>Copy constructor vs Assignment Operator</vt:lpstr>
      <vt:lpstr>PowerPoint 演示文稿</vt:lpstr>
      <vt:lpstr>Object Initialization	</vt:lpstr>
      <vt:lpstr>Accessing members through objects</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Enter Title</dc:title>
  <dc:creator>Shefali</dc:creator>
  <cp:lastModifiedBy>user</cp:lastModifiedBy>
  <cp:revision>108</cp:revision>
  <dcterms:created xsi:type="dcterms:W3CDTF">2020-06-20T13:41:00Z</dcterms:created>
  <dcterms:modified xsi:type="dcterms:W3CDTF">2022-04-02T16:57:11Z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A247E15113D64BFF915D86148EA0E67F</vt:lpwstr>
  </property>
  <property fmtid="{D5CDD505-2E9C-101B-9397-08002B2CF9AE}" pid="3" name="KSOProductBuildVer">
    <vt:lpwstr>1033-11.2.0.11042</vt:lpwstr>
  </property>
</Properties>
</file>