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1" r:id="rId7"/>
    <p:sldId id="280" r:id="rId8"/>
    <p:sldId id="283" r:id="rId9"/>
    <p:sldId id="284" r:id="rId10"/>
    <p:sldId id="28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A"/>
    <a:srgbClr val="84329E"/>
    <a:srgbClr val="000099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F9FC"/>
            </a:gs>
            <a:gs pos="74000">
              <a:srgbClr val="B3D1E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/>
        </p:nvSpPr>
        <p:spPr>
          <a:xfrm>
            <a:off x="600746" y="280363"/>
            <a:ext cx="1099050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Algorithms and Problem Solving (15B11CI411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EVEN 2022</a:t>
            </a:r>
            <a:endParaRPr sz="28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462" y="1839106"/>
            <a:ext cx="2697863" cy="32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812800" y="5702300"/>
            <a:ext cx="110578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Jaypee Institute of Information Technology (JIIT)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A-10, Sector 62, Noida</a:t>
            </a:r>
            <a:endParaRPr sz="26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3309257" y="2597175"/>
            <a:ext cx="849324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Module 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4: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Lecture 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4, 5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Design Technique: </a:t>
            </a:r>
            <a:r>
              <a:rPr lang="en-US" sz="2800" b="1" i="0" u="none" strike="noStrike" cap="none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Backtracking</a:t>
            </a:r>
            <a:endParaRPr sz="28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710" y="1671390"/>
            <a:ext cx="6499034" cy="4351338"/>
          </a:xfrm>
        </p:spPr>
        <p:txBody>
          <a:bodyPr/>
          <a:lstStyle/>
          <a:p>
            <a:r>
              <a:rPr lang="en-IN" sz="2000" dirty="0" smtClean="0"/>
              <a:t>Represent the Job assignment problem as Max-flow problem</a:t>
            </a:r>
          </a:p>
          <a:p>
            <a:r>
              <a:rPr lang="en-IN" sz="2000" dirty="0" smtClean="0"/>
              <a:t>Create a flow network</a:t>
            </a:r>
          </a:p>
          <a:p>
            <a:r>
              <a:rPr lang="en-IN" sz="2000" dirty="0" smtClean="0"/>
              <a:t>Find Max-flow in the network</a:t>
            </a:r>
          </a:p>
          <a:p>
            <a:r>
              <a:rPr lang="en-US" sz="2000" dirty="0" smtClean="0"/>
              <a:t>The maximum flow is actually the MBP we are looking for.</a:t>
            </a:r>
            <a:endParaRPr lang="en-US" sz="2000" dirty="0"/>
          </a:p>
        </p:txBody>
      </p:sp>
      <p:pic>
        <p:nvPicPr>
          <p:cNvPr id="24578" name="Picture 2" descr="maximum_matching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4862" y="1476069"/>
            <a:ext cx="4610522" cy="3165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997" y="188855"/>
            <a:ext cx="10515600" cy="780629"/>
          </a:xfrm>
        </p:spPr>
        <p:txBody>
          <a:bodyPr/>
          <a:lstStyle/>
          <a:p>
            <a:pPr algn="just"/>
            <a:r>
              <a:rPr lang="en-US" sz="3200" dirty="0" smtClean="0"/>
              <a:t>Network Flow Problem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80500"/>
            <a:ext cx="7027843" cy="2677099"/>
          </a:xfrm>
        </p:spPr>
        <p:txBody>
          <a:bodyPr/>
          <a:lstStyle/>
          <a:p>
            <a:pPr algn="just"/>
            <a:r>
              <a:rPr lang="en-US" sz="2000" dirty="0" smtClean="0"/>
              <a:t>Maximum flow problems involve finding a feasible flow through a single-source, single-sink flow network that is maximum. </a:t>
            </a:r>
          </a:p>
          <a:p>
            <a:pPr algn="just"/>
            <a:r>
              <a:rPr lang="en-US" sz="2000" dirty="0" smtClean="0"/>
              <a:t>In graph theory, a flow network is defined as a directed graph involving a source(S) and a sink(T) and several other nodes connected with edges. </a:t>
            </a:r>
          </a:p>
          <a:p>
            <a:pPr algn="just"/>
            <a:r>
              <a:rPr lang="en-US" sz="2000" dirty="0" smtClean="0"/>
              <a:t>Each edge has an individual capacity which is the maximum limit of flow that edge could allow.</a:t>
            </a:r>
          </a:p>
        </p:txBody>
      </p:sp>
      <p:pic>
        <p:nvPicPr>
          <p:cNvPr id="14338" name="Picture 2" descr="ford_fulkerso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8569" y="1329043"/>
            <a:ext cx="3752850" cy="1743076"/>
          </a:xfrm>
          <a:prstGeom prst="rect">
            <a:avLst/>
          </a:prstGeom>
          <a:noFill/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838200" y="3613529"/>
            <a:ext cx="11015949" cy="232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Flow in the network should follow the following conditions:</a:t>
            </a:r>
          </a:p>
          <a:p>
            <a:pPr marL="612000" lvl="2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non-source and non-sink node, the input flow is equal to output flow.</a:t>
            </a:r>
          </a:p>
          <a:p>
            <a:pPr marL="612000" lvl="2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edge(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800" baseline="-25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the network, 0&lt;= flow(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&lt;= Capacity(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612000" lvl="2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flow out of the source node is equal total to flow in to the sink node.</a:t>
            </a:r>
          </a:p>
          <a:p>
            <a:pPr marL="612000" lvl="2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flow in the edges follows skew symmetry i.e. F(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 F(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where F(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flow from node u to node v. This leads to a conclusion where you have to sum up all the flows between two nodes(either directions) to find net flow between the nodes initially.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5997" y="188855"/>
            <a:ext cx="10515600" cy="780629"/>
          </a:xfrm>
        </p:spPr>
        <p:txBody>
          <a:bodyPr/>
          <a:lstStyle/>
          <a:p>
            <a:pPr algn="just"/>
            <a:r>
              <a:rPr lang="en-US" sz="3200" dirty="0" smtClean="0"/>
              <a:t>Ford Fulkerson Algorithm</a:t>
            </a:r>
            <a:endParaRPr lang="en-US" sz="32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50064" y="3216924"/>
            <a:ext cx="11015949" cy="2100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 augmenting path is a simple path from source to sink which do not include any cycles and that pass only through positive weighted edges. </a:t>
            </a:r>
          </a:p>
          <a:p>
            <a:pPr marL="457200" lvl="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 residual network graph (G</a:t>
            </a:r>
            <a:r>
              <a:rPr lang="en-US" sz="1800" baseline="-250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)indicates how much more flow is allowed in each edge in the network graph. </a:t>
            </a:r>
          </a:p>
          <a:p>
            <a:pPr marL="828000" lvl="1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For every edge in the augmenting path, a value of minimum capacity in the path is subtracted from all the edges of that path.</a:t>
            </a:r>
          </a:p>
          <a:p>
            <a:pPr marL="792000" lvl="2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An edge of equal amount is added to edges in reverse direction for every successive nodes in the augmenting path.</a:t>
            </a:r>
          </a:p>
          <a:p>
            <a:pPr marL="457200" lvl="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If there are no augmenting paths possible from S to T, then the flow is maximum. </a:t>
            </a:r>
          </a:p>
          <a:p>
            <a:pPr marL="457200" lvl="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The result i.e. the maximum flow will be the total flow out of source node which is also equal to total flow in to the sink node.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lum contrast="-10000"/>
          </a:blip>
          <a:srcRect/>
          <a:stretch>
            <a:fillRect/>
          </a:stretch>
        </p:blipFill>
        <p:spPr bwMode="auto">
          <a:xfrm>
            <a:off x="8410633" y="202493"/>
            <a:ext cx="30384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lum contrast="-10000"/>
          </a:blip>
          <a:srcRect/>
          <a:stretch>
            <a:fillRect/>
          </a:stretch>
        </p:blipFill>
        <p:spPr bwMode="auto">
          <a:xfrm>
            <a:off x="8350785" y="1729648"/>
            <a:ext cx="3132175" cy="1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1071902" y="1380210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48032" y="2931752"/>
            <a:ext cx="460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b="1" baseline="-25000" dirty="0" smtClean="0">
                <a:solidFill>
                  <a:srgbClr val="C00000"/>
                </a:solidFill>
              </a:rPr>
              <a:t>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5103" y="220337"/>
            <a:ext cx="32305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dirty="0" smtClean="0"/>
              <a:t>Time Complexity: </a:t>
            </a:r>
            <a:r>
              <a:rPr lang="en-IN" b="1" dirty="0" smtClean="0"/>
              <a:t>O</a:t>
            </a:r>
            <a:r>
              <a:rPr lang="el-GR" b="1" dirty="0" smtClean="0"/>
              <a:t>(</a:t>
            </a:r>
            <a:r>
              <a:rPr lang="en-US" b="1" dirty="0" err="1" smtClean="0"/>
              <a:t>max_flow</a:t>
            </a:r>
            <a:r>
              <a:rPr lang="en-US" b="1" dirty="0" smtClean="0"/>
              <a:t> * E)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Space complexity: </a:t>
            </a:r>
            <a:r>
              <a:rPr lang="en-IN" b="1" dirty="0" smtClean="0"/>
              <a:t>O</a:t>
            </a:r>
            <a:r>
              <a:rPr lang="el-GR" b="1" dirty="0" smtClean="0"/>
              <a:t>(</a:t>
            </a:r>
            <a:r>
              <a:rPr lang="en-US" b="1" dirty="0" smtClean="0"/>
              <a:t>E + V)</a:t>
            </a:r>
            <a:endParaRPr lang="en-US" dirty="0" smtClean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732" y="912564"/>
            <a:ext cx="6508215" cy="2326395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FORD-FULKERSON(</a:t>
            </a:r>
            <a:r>
              <a:rPr lang="en-US" altLang="zh-CN" sz="1800" dirty="0" err="1"/>
              <a:t>G,s,t</a:t>
            </a:r>
            <a:r>
              <a:rPr lang="en-US" altLang="zh-CN" sz="18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for</a:t>
            </a:r>
            <a:r>
              <a:rPr lang="en-US" altLang="zh-CN" sz="1800" dirty="0"/>
              <a:t> each edge (</a:t>
            </a:r>
            <a:r>
              <a:rPr lang="en-US" altLang="zh-CN" sz="1800" dirty="0" err="1"/>
              <a:t>u,v</a:t>
            </a:r>
            <a:r>
              <a:rPr lang="en-US" altLang="zh-CN" sz="1800" dirty="0" smtClean="0"/>
              <a:t>)</a:t>
            </a:r>
            <a:r>
              <a:rPr lang="en-US" altLang="zh-CN" sz="1800" dirty="0" smtClean="0">
                <a:sym typeface="Symbol" pitchFamily="18" charset="2"/>
              </a:rPr>
              <a:t></a:t>
            </a:r>
            <a:r>
              <a:rPr lang="en-US" altLang="zh-CN" sz="1800" dirty="0">
                <a:sym typeface="Symbol" pitchFamily="18" charset="2"/>
              </a:rPr>
              <a:t>E[G]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ym typeface="Symbol" pitchFamily="18" charset="2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1800" dirty="0">
                <a:sym typeface="Symbol" pitchFamily="18" charset="2"/>
              </a:rPr>
              <a:t>  f[</a:t>
            </a:r>
            <a:r>
              <a:rPr lang="en-US" altLang="zh-CN" sz="1800" dirty="0" err="1">
                <a:sym typeface="Symbol" pitchFamily="18" charset="2"/>
              </a:rPr>
              <a:t>u,v</a:t>
            </a:r>
            <a:r>
              <a:rPr lang="en-US" altLang="zh-CN" sz="1800" dirty="0" smtClean="0">
                <a:sym typeface="Symbol" pitchFamily="18" charset="2"/>
              </a:rPr>
              <a:t>] </a:t>
            </a:r>
            <a:r>
              <a:rPr lang="en-US" altLang="zh-CN" sz="1800" dirty="0" smtClean="0">
                <a:sym typeface="Wingdings" pitchFamily="2" charset="2"/>
              </a:rPr>
              <a:t></a:t>
            </a:r>
            <a:r>
              <a:rPr lang="en-US" altLang="zh-CN" sz="1800" dirty="0" smtClean="0">
                <a:sym typeface="Symbol" pitchFamily="18" charset="2"/>
              </a:rPr>
              <a:t>  </a:t>
            </a:r>
            <a:r>
              <a:rPr lang="en-US" altLang="zh-CN" sz="1800" dirty="0">
                <a:sym typeface="Symbol" pitchFamily="18" charset="2"/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ym typeface="Symbol" pitchFamily="18" charset="2"/>
              </a:rPr>
              <a:t>              f[</a:t>
            </a:r>
            <a:r>
              <a:rPr lang="en-US" altLang="zh-CN" sz="1800" dirty="0" err="1">
                <a:sym typeface="Symbol" pitchFamily="18" charset="2"/>
              </a:rPr>
              <a:t>v,u</a:t>
            </a:r>
            <a:r>
              <a:rPr lang="en-US" altLang="zh-CN" sz="1800" dirty="0">
                <a:sym typeface="Symbol" pitchFamily="18" charset="2"/>
              </a:rPr>
              <a:t>]  </a:t>
            </a:r>
            <a:r>
              <a:rPr lang="en-US" altLang="zh-CN" sz="1800" dirty="0" smtClean="0">
                <a:sym typeface="Wingdings" pitchFamily="2" charset="2"/>
              </a:rPr>
              <a:t> </a:t>
            </a:r>
            <a:r>
              <a:rPr lang="en-US" altLang="zh-CN" sz="1800" dirty="0" smtClean="0">
                <a:sym typeface="Symbol" pitchFamily="18" charset="2"/>
              </a:rPr>
              <a:t> </a:t>
            </a:r>
            <a:r>
              <a:rPr lang="en-US" altLang="zh-CN" sz="1800" dirty="0">
                <a:sym typeface="Symbol" pitchFamily="18" charset="2"/>
              </a:rPr>
              <a:t>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00"/>
                </a:solidFill>
                <a:sym typeface="Symbol" pitchFamily="18" charset="2"/>
              </a:rPr>
              <a:t>while</a:t>
            </a:r>
            <a:r>
              <a:rPr lang="en-US" altLang="zh-CN" sz="1800" dirty="0">
                <a:sym typeface="Symbol" pitchFamily="18" charset="2"/>
              </a:rPr>
              <a:t> there exists a path p from s to t in the residual network </a:t>
            </a:r>
            <a:r>
              <a:rPr lang="en-US" altLang="zh-CN" sz="1800" dirty="0" err="1">
                <a:sym typeface="Symbol" pitchFamily="18" charset="2"/>
              </a:rPr>
              <a:t>G</a:t>
            </a:r>
            <a:r>
              <a:rPr lang="en-US" altLang="zh-CN" sz="1800" baseline="-25000" dirty="0" err="1">
                <a:sym typeface="Symbol" pitchFamily="18" charset="2"/>
              </a:rPr>
              <a:t>f</a:t>
            </a:r>
            <a:endParaRPr lang="en-US" altLang="zh-CN" sz="1800" dirty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ym typeface="Symbol" pitchFamily="18" charset="2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1800" dirty="0">
                <a:sym typeface="Symbol" pitchFamily="18" charset="2"/>
              </a:rPr>
              <a:t> </a:t>
            </a:r>
            <a:r>
              <a:rPr lang="en-US" altLang="zh-CN" sz="1800" dirty="0" err="1">
                <a:sym typeface="Symbol" pitchFamily="18" charset="2"/>
              </a:rPr>
              <a:t>c</a:t>
            </a:r>
            <a:r>
              <a:rPr lang="en-US" altLang="zh-CN" sz="1800" baseline="-25000" dirty="0" err="1">
                <a:sym typeface="Symbol" pitchFamily="18" charset="2"/>
              </a:rPr>
              <a:t>f</a:t>
            </a:r>
            <a:r>
              <a:rPr lang="en-US" altLang="zh-CN" sz="1800" dirty="0">
                <a:sym typeface="Symbol" pitchFamily="18" charset="2"/>
              </a:rPr>
              <a:t>(p) </a:t>
            </a:r>
            <a:r>
              <a:rPr lang="en-US" altLang="zh-CN" sz="1800" dirty="0" smtClean="0">
                <a:sym typeface="Wingdings" pitchFamily="2" charset="2"/>
              </a:rPr>
              <a:t></a:t>
            </a:r>
            <a:r>
              <a:rPr lang="en-US" altLang="zh-CN" sz="1800" dirty="0" smtClean="0">
                <a:sym typeface="Symbol" pitchFamily="18" charset="2"/>
              </a:rPr>
              <a:t>  </a:t>
            </a:r>
            <a:r>
              <a:rPr lang="en-US" altLang="zh-CN" sz="1800" dirty="0">
                <a:sym typeface="Symbol" pitchFamily="18" charset="2"/>
              </a:rPr>
              <a:t>min{</a:t>
            </a:r>
            <a:r>
              <a:rPr lang="en-US" altLang="zh-CN" sz="1800" dirty="0" err="1">
                <a:sym typeface="Symbol" pitchFamily="18" charset="2"/>
              </a:rPr>
              <a:t>c</a:t>
            </a:r>
            <a:r>
              <a:rPr lang="en-US" altLang="zh-CN" sz="1800" baseline="-25000" dirty="0" err="1">
                <a:sym typeface="Symbol" pitchFamily="18" charset="2"/>
              </a:rPr>
              <a:t>f</a:t>
            </a:r>
            <a:r>
              <a:rPr lang="en-US" altLang="zh-CN" sz="1800" dirty="0">
                <a:sym typeface="Symbol" pitchFamily="18" charset="2"/>
              </a:rPr>
              <a:t>(</a:t>
            </a:r>
            <a:r>
              <a:rPr lang="en-US" altLang="zh-CN" sz="1800" dirty="0" err="1">
                <a:sym typeface="Symbol" pitchFamily="18" charset="2"/>
              </a:rPr>
              <a:t>u,v</a:t>
            </a:r>
            <a:r>
              <a:rPr lang="en-US" altLang="zh-CN" sz="1800" dirty="0">
                <a:sym typeface="Symbol" pitchFamily="18" charset="2"/>
              </a:rPr>
              <a:t>): (</a:t>
            </a:r>
            <a:r>
              <a:rPr lang="en-US" altLang="zh-CN" sz="1800" dirty="0" err="1">
                <a:sym typeface="Symbol" pitchFamily="18" charset="2"/>
              </a:rPr>
              <a:t>u,v</a:t>
            </a:r>
            <a:r>
              <a:rPr lang="en-US" altLang="zh-CN" sz="1800" dirty="0">
                <a:sym typeface="Symbol" pitchFamily="18" charset="2"/>
              </a:rPr>
              <a:t>) is in p}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ym typeface="Symbol" pitchFamily="18" charset="2"/>
              </a:rPr>
              <a:t>             </a:t>
            </a:r>
            <a:r>
              <a:rPr lang="en-US" altLang="zh-CN" sz="1800" dirty="0">
                <a:solidFill>
                  <a:srgbClr val="FF0000"/>
                </a:solidFill>
                <a:sym typeface="Symbol" pitchFamily="18" charset="2"/>
              </a:rPr>
              <a:t>for</a:t>
            </a:r>
            <a:r>
              <a:rPr lang="en-US" altLang="zh-CN" sz="1800" dirty="0">
                <a:sym typeface="Symbol" pitchFamily="18" charset="2"/>
              </a:rPr>
              <a:t> each edge (</a:t>
            </a:r>
            <a:r>
              <a:rPr lang="en-US" altLang="zh-CN" sz="1800" dirty="0" err="1">
                <a:sym typeface="Symbol" pitchFamily="18" charset="2"/>
              </a:rPr>
              <a:t>u,v</a:t>
            </a:r>
            <a:r>
              <a:rPr lang="en-US" altLang="zh-CN" sz="1800" dirty="0">
                <a:sym typeface="Symbol" pitchFamily="18" charset="2"/>
              </a:rPr>
              <a:t>) in 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ym typeface="Symbol" pitchFamily="18" charset="2"/>
              </a:rPr>
              <a:t>                  </a:t>
            </a:r>
            <a:r>
              <a:rPr lang="en-US" altLang="zh-CN" sz="1800" dirty="0">
                <a:solidFill>
                  <a:srgbClr val="FF0000"/>
                </a:solidFill>
                <a:sym typeface="Symbol" pitchFamily="18" charset="2"/>
              </a:rPr>
              <a:t>do</a:t>
            </a:r>
            <a:r>
              <a:rPr lang="en-US" altLang="zh-CN" sz="1800" dirty="0">
                <a:sym typeface="Symbol" pitchFamily="18" charset="2"/>
              </a:rPr>
              <a:t> f[</a:t>
            </a:r>
            <a:r>
              <a:rPr lang="en-US" altLang="zh-CN" sz="1800" dirty="0" err="1">
                <a:sym typeface="Symbol" pitchFamily="18" charset="2"/>
              </a:rPr>
              <a:t>u,v</a:t>
            </a:r>
            <a:r>
              <a:rPr lang="en-US" altLang="zh-CN" sz="1800" dirty="0" smtClean="0">
                <a:sym typeface="Symbol" pitchFamily="18" charset="2"/>
              </a:rPr>
              <a:t>] </a:t>
            </a:r>
            <a:r>
              <a:rPr lang="en-US" altLang="zh-CN" sz="1800" dirty="0" smtClean="0">
                <a:sym typeface="Wingdings" pitchFamily="2" charset="2"/>
              </a:rPr>
              <a:t></a:t>
            </a:r>
            <a:r>
              <a:rPr lang="en-US" altLang="zh-CN" sz="1800" dirty="0" smtClean="0">
                <a:sym typeface="Symbol" pitchFamily="18" charset="2"/>
              </a:rPr>
              <a:t>  </a:t>
            </a:r>
            <a:r>
              <a:rPr lang="en-US" altLang="zh-CN" sz="1800" dirty="0">
                <a:sym typeface="Symbol" pitchFamily="18" charset="2"/>
              </a:rPr>
              <a:t>f[</a:t>
            </a:r>
            <a:r>
              <a:rPr lang="en-US" altLang="zh-CN" sz="1800" dirty="0" err="1">
                <a:sym typeface="Symbol" pitchFamily="18" charset="2"/>
              </a:rPr>
              <a:t>u,v</a:t>
            </a:r>
            <a:r>
              <a:rPr lang="en-US" altLang="zh-CN" sz="1800" dirty="0">
                <a:sym typeface="Symbol" pitchFamily="18" charset="2"/>
              </a:rPr>
              <a:t>]+</a:t>
            </a:r>
            <a:r>
              <a:rPr lang="en-US" altLang="zh-CN" sz="1800" dirty="0" err="1">
                <a:sym typeface="Symbol" pitchFamily="18" charset="2"/>
              </a:rPr>
              <a:t>c</a:t>
            </a:r>
            <a:r>
              <a:rPr lang="en-US" altLang="zh-CN" sz="1800" baseline="-25000" dirty="0" err="1">
                <a:sym typeface="Symbol" pitchFamily="18" charset="2"/>
              </a:rPr>
              <a:t>f</a:t>
            </a:r>
            <a:r>
              <a:rPr lang="en-US" altLang="zh-CN" sz="1800" dirty="0">
                <a:sym typeface="Symbol" pitchFamily="18" charset="2"/>
              </a:rPr>
              <a:t>(p)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ym typeface="Symbol" pitchFamily="18" charset="2"/>
              </a:rPr>
              <a:t>                       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1611211" y="604989"/>
            <a:ext cx="3810000" cy="2514600"/>
            <a:chOff x="432" y="1200"/>
            <a:chExt cx="2400" cy="1584"/>
          </a:xfrm>
        </p:grpSpPr>
        <p:sp>
          <p:nvSpPr>
            <p:cNvPr id="5" name="Text Box 37"/>
            <p:cNvSpPr txBox="1">
              <a:spLocks noChangeArrowheads="1"/>
            </p:cNvSpPr>
            <p:nvPr/>
          </p:nvSpPr>
          <p:spPr bwMode="auto">
            <a:xfrm>
              <a:off x="1512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sp>
          <p:nvSpPr>
            <p:cNvPr id="6" name="Oval 40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7" name="Oval 41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11" name="Line 45"/>
            <p:cNvSpPr>
              <a:spLocks noChangeShapeType="1"/>
            </p:cNvSpPr>
            <p:nvPr/>
          </p:nvSpPr>
          <p:spPr bwMode="auto">
            <a:xfrm flipV="1">
              <a:off x="504" y="1577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6"/>
            <p:cNvSpPr>
              <a:spLocks noChangeShapeType="1"/>
            </p:cNvSpPr>
            <p:nvPr/>
          </p:nvSpPr>
          <p:spPr bwMode="auto">
            <a:xfrm>
              <a:off x="1298" y="1518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7"/>
            <p:cNvSpPr>
              <a:spLocks noChangeShapeType="1"/>
            </p:cNvSpPr>
            <p:nvPr/>
          </p:nvSpPr>
          <p:spPr bwMode="auto">
            <a:xfrm>
              <a:off x="2039" y="1577"/>
              <a:ext cx="581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8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49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52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 flipV="1">
              <a:off x="19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4"/>
            <p:cNvSpPr>
              <a:spLocks noChangeShapeType="1"/>
            </p:cNvSpPr>
            <p:nvPr/>
          </p:nvSpPr>
          <p:spPr bwMode="auto">
            <a:xfrm flipH="1">
              <a:off x="1298" y="1636"/>
              <a:ext cx="582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55"/>
            <p:cNvSpPr txBox="1">
              <a:spLocks noChangeArrowheads="1"/>
            </p:cNvSpPr>
            <p:nvPr/>
          </p:nvSpPr>
          <p:spPr bwMode="auto">
            <a:xfrm>
              <a:off x="480" y="144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16</a:t>
              </a: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432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22" name="Text Box 57"/>
            <p:cNvSpPr txBox="1">
              <a:spLocks noChangeArrowheads="1"/>
            </p:cNvSpPr>
            <p:nvPr/>
          </p:nvSpPr>
          <p:spPr bwMode="auto">
            <a:xfrm>
              <a:off x="1392" y="120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23" name="Text Box 58"/>
            <p:cNvSpPr txBox="1">
              <a:spLocks noChangeArrowheads="1"/>
            </p:cNvSpPr>
            <p:nvPr/>
          </p:nvSpPr>
          <p:spPr bwMode="auto">
            <a:xfrm>
              <a:off x="769" y="18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1248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2256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26" name="Text Box 63"/>
            <p:cNvSpPr txBox="1">
              <a:spLocks noChangeArrowheads="1"/>
            </p:cNvSpPr>
            <p:nvPr/>
          </p:nvSpPr>
          <p:spPr bwMode="auto">
            <a:xfrm>
              <a:off x="1344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14</a:t>
              </a:r>
            </a:p>
          </p:txBody>
        </p:sp>
      </p:grpSp>
      <p:grpSp>
        <p:nvGrpSpPr>
          <p:cNvPr id="27" name="Group 93"/>
          <p:cNvGrpSpPr>
            <a:grpSpLocks/>
          </p:cNvGrpSpPr>
          <p:nvPr/>
        </p:nvGrpSpPr>
        <p:grpSpPr bwMode="auto">
          <a:xfrm>
            <a:off x="6300725" y="682107"/>
            <a:ext cx="4114800" cy="2514600"/>
            <a:chOff x="2928" y="1200"/>
            <a:chExt cx="2592" cy="1584"/>
          </a:xfrm>
        </p:grpSpPr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4200" y="1950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29" name="Group 92"/>
            <p:cNvGrpSpPr>
              <a:grpSpLocks/>
            </p:cNvGrpSpPr>
            <p:nvPr/>
          </p:nvGrpSpPr>
          <p:grpSpPr bwMode="auto">
            <a:xfrm>
              <a:off x="2928" y="1200"/>
              <a:ext cx="2592" cy="1584"/>
              <a:chOff x="2928" y="1200"/>
              <a:chExt cx="2592" cy="1584"/>
            </a:xfrm>
          </p:grpSpPr>
          <p:sp>
            <p:nvSpPr>
              <p:cNvPr id="30" name="Oval 67"/>
              <p:cNvSpPr>
                <a:spLocks noChangeArrowheads="1"/>
              </p:cNvSpPr>
              <p:nvPr/>
            </p:nvSpPr>
            <p:spPr bwMode="auto">
              <a:xfrm>
                <a:off x="2928" y="1803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31" name="Oval 68"/>
              <p:cNvSpPr>
                <a:spLocks noChangeArrowheads="1"/>
              </p:cNvSpPr>
              <p:nvPr/>
            </p:nvSpPr>
            <p:spPr bwMode="auto">
              <a:xfrm>
                <a:off x="3721" y="2335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32" name="Oval 69"/>
              <p:cNvSpPr>
                <a:spLocks noChangeArrowheads="1"/>
              </p:cNvSpPr>
              <p:nvPr/>
            </p:nvSpPr>
            <p:spPr bwMode="auto">
              <a:xfrm>
                <a:off x="4515" y="233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33" name="Oval 70"/>
              <p:cNvSpPr>
                <a:spLocks noChangeArrowheads="1"/>
              </p:cNvSpPr>
              <p:nvPr/>
            </p:nvSpPr>
            <p:spPr bwMode="auto">
              <a:xfrm>
                <a:off x="5256" y="1862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34" name="Oval 71"/>
              <p:cNvSpPr>
                <a:spLocks noChangeArrowheads="1"/>
              </p:cNvSpPr>
              <p:nvPr/>
            </p:nvSpPr>
            <p:spPr bwMode="auto">
              <a:xfrm>
                <a:off x="4515" y="1389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35" name="Oval 72"/>
              <p:cNvSpPr>
                <a:spLocks noChangeArrowheads="1"/>
              </p:cNvSpPr>
              <p:nvPr/>
            </p:nvSpPr>
            <p:spPr bwMode="auto">
              <a:xfrm>
                <a:off x="3721" y="1389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36" name="Line 73"/>
              <p:cNvSpPr>
                <a:spLocks noChangeShapeType="1"/>
              </p:cNvSpPr>
              <p:nvPr/>
            </p:nvSpPr>
            <p:spPr bwMode="auto">
              <a:xfrm flipV="1">
                <a:off x="3192" y="1625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74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75"/>
              <p:cNvSpPr>
                <a:spLocks noChangeShapeType="1"/>
              </p:cNvSpPr>
              <p:nvPr/>
            </p:nvSpPr>
            <p:spPr bwMode="auto">
              <a:xfrm>
                <a:off x="4727" y="1625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76"/>
              <p:cNvSpPr>
                <a:spLocks noChangeShapeType="1"/>
              </p:cNvSpPr>
              <p:nvPr/>
            </p:nvSpPr>
            <p:spPr bwMode="auto">
              <a:xfrm>
                <a:off x="3140" y="2099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77"/>
              <p:cNvSpPr>
                <a:spLocks noChangeShapeType="1"/>
              </p:cNvSpPr>
              <p:nvPr/>
            </p:nvSpPr>
            <p:spPr bwMode="auto">
              <a:xfrm>
                <a:off x="3986" y="2453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78"/>
              <p:cNvSpPr>
                <a:spLocks noChangeShapeType="1"/>
              </p:cNvSpPr>
              <p:nvPr/>
            </p:nvSpPr>
            <p:spPr bwMode="auto">
              <a:xfrm flipV="1">
                <a:off x="4779" y="2099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79"/>
              <p:cNvSpPr>
                <a:spLocks noChangeShapeType="1"/>
              </p:cNvSpPr>
              <p:nvPr/>
            </p:nvSpPr>
            <p:spPr bwMode="auto">
              <a:xfrm>
                <a:off x="37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80"/>
              <p:cNvSpPr>
                <a:spLocks noChangeShapeType="1"/>
              </p:cNvSpPr>
              <p:nvPr/>
            </p:nvSpPr>
            <p:spPr bwMode="auto">
              <a:xfrm flipV="1">
                <a:off x="3933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81"/>
              <p:cNvSpPr>
                <a:spLocks noChangeShapeType="1"/>
              </p:cNvSpPr>
              <p:nvPr/>
            </p:nvSpPr>
            <p:spPr bwMode="auto">
              <a:xfrm flipV="1">
                <a:off x="4674" y="1684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82"/>
              <p:cNvSpPr>
                <a:spLocks noChangeShapeType="1"/>
              </p:cNvSpPr>
              <p:nvPr/>
            </p:nvSpPr>
            <p:spPr bwMode="auto">
              <a:xfrm flipH="1">
                <a:off x="3986" y="1684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83"/>
              <p:cNvSpPr txBox="1">
                <a:spLocks noChangeArrowheads="1"/>
              </p:cNvSpPr>
              <p:nvPr/>
            </p:nvSpPr>
            <p:spPr bwMode="auto">
              <a:xfrm>
                <a:off x="3120" y="144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4/16</a:t>
                </a:r>
              </a:p>
            </p:txBody>
          </p:sp>
          <p:sp>
            <p:nvSpPr>
              <p:cNvPr id="47" name="Text Box 84"/>
              <p:cNvSpPr txBox="1">
                <a:spLocks noChangeArrowheads="1"/>
              </p:cNvSpPr>
              <p:nvPr/>
            </p:nvSpPr>
            <p:spPr bwMode="auto">
              <a:xfrm>
                <a:off x="3168" y="22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48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49" name="Text Box 86"/>
              <p:cNvSpPr txBox="1">
                <a:spLocks noChangeArrowheads="1"/>
              </p:cNvSpPr>
              <p:nvPr/>
            </p:nvSpPr>
            <p:spPr bwMode="auto">
              <a:xfrm>
                <a:off x="3457" y="1862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50" name="Text Box 87"/>
              <p:cNvSpPr txBox="1">
                <a:spLocks noChangeArrowheads="1"/>
              </p:cNvSpPr>
              <p:nvPr/>
            </p:nvSpPr>
            <p:spPr bwMode="auto">
              <a:xfrm>
                <a:off x="388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51" name="Text Box 88"/>
              <p:cNvSpPr txBox="1">
                <a:spLocks noChangeArrowheads="1"/>
              </p:cNvSpPr>
              <p:nvPr/>
            </p:nvSpPr>
            <p:spPr bwMode="auto">
              <a:xfrm>
                <a:off x="4885" y="14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 dirty="0"/>
                  <a:t>20</a:t>
                </a:r>
              </a:p>
            </p:txBody>
          </p:sp>
          <p:sp>
            <p:nvSpPr>
              <p:cNvPr id="52" name="Text Box 89"/>
              <p:cNvSpPr txBox="1">
                <a:spLocks noChangeArrowheads="1"/>
              </p:cNvSpPr>
              <p:nvPr/>
            </p:nvSpPr>
            <p:spPr bwMode="auto">
              <a:xfrm>
                <a:off x="4938" y="221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53" name="Text Box 90"/>
              <p:cNvSpPr txBox="1">
                <a:spLocks noChangeArrowheads="1"/>
              </p:cNvSpPr>
              <p:nvPr/>
            </p:nvSpPr>
            <p:spPr bwMode="auto">
              <a:xfrm>
                <a:off x="4663" y="183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</a:t>
                </a:r>
              </a:p>
            </p:txBody>
          </p:sp>
          <p:sp>
            <p:nvSpPr>
              <p:cNvPr id="54" name="Text Box 91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4/14</a:t>
                </a:r>
              </a:p>
            </p:txBody>
          </p:sp>
        </p:grpSp>
      </p:grpSp>
      <p:grpSp>
        <p:nvGrpSpPr>
          <p:cNvPr id="55" name="Group 70"/>
          <p:cNvGrpSpPr>
            <a:grpSpLocks/>
          </p:cNvGrpSpPr>
          <p:nvPr/>
        </p:nvGrpSpPr>
        <p:grpSpPr bwMode="auto">
          <a:xfrm>
            <a:off x="1741212" y="3395052"/>
            <a:ext cx="3778250" cy="2667000"/>
            <a:chOff x="500" y="1056"/>
            <a:chExt cx="2380" cy="1680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081" y="2239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875" y="2239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2616" y="1766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59" name="Oval 9"/>
            <p:cNvSpPr>
              <a:spLocks noChangeArrowheads="1"/>
            </p:cNvSpPr>
            <p:nvPr/>
          </p:nvSpPr>
          <p:spPr bwMode="auto">
            <a:xfrm>
              <a:off x="1875" y="1293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auto">
            <a:xfrm>
              <a:off x="1081" y="1293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V="1">
              <a:off x="528" y="1392"/>
              <a:ext cx="529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1344" y="1344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2087" y="1529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500" y="2003"/>
              <a:ext cx="581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>
              <a:off x="1346" y="2357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1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8"/>
            <p:cNvSpPr>
              <a:spLocks noChangeShapeType="1"/>
            </p:cNvSpPr>
            <p:nvPr/>
          </p:nvSpPr>
          <p:spPr bwMode="auto">
            <a:xfrm flipV="1">
              <a:off x="1248" y="1584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 flipV="1">
              <a:off x="2034" y="1588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576" y="124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528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1488" y="10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73" name="Text Box 24"/>
            <p:cNvSpPr txBox="1">
              <a:spLocks noChangeArrowheads="1"/>
            </p:cNvSpPr>
            <p:nvPr/>
          </p:nvSpPr>
          <p:spPr bwMode="auto">
            <a:xfrm>
              <a:off x="817" y="176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1200" y="17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2256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20</a:t>
              </a: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2298" y="212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20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536" y="24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720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H="1">
              <a:off x="139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3"/>
            <p:cNvSpPr txBox="1">
              <a:spLocks noChangeArrowheads="1"/>
            </p:cNvSpPr>
            <p:nvPr/>
          </p:nvSpPr>
          <p:spPr bwMode="auto">
            <a:xfrm>
              <a:off x="1536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V="1">
              <a:off x="1296" y="1584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35"/>
            <p:cNvSpPr txBox="1">
              <a:spLocks noChangeArrowheads="1"/>
            </p:cNvSpPr>
            <p:nvPr/>
          </p:nvSpPr>
          <p:spPr bwMode="auto">
            <a:xfrm>
              <a:off x="1478" y="17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H="1">
              <a:off x="134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37"/>
            <p:cNvSpPr txBox="1">
              <a:spLocks noChangeArrowheads="1"/>
            </p:cNvSpPr>
            <p:nvPr/>
          </p:nvSpPr>
          <p:spPr bwMode="auto">
            <a:xfrm>
              <a:off x="1536" y="211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H="1">
              <a:off x="2160" y="1968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69"/>
          <p:cNvGrpSpPr>
            <a:grpSpLocks/>
          </p:cNvGrpSpPr>
          <p:nvPr/>
        </p:nvGrpSpPr>
        <p:grpSpPr bwMode="auto">
          <a:xfrm>
            <a:off x="6256682" y="3612635"/>
            <a:ext cx="4114800" cy="2465388"/>
            <a:chOff x="2928" y="1200"/>
            <a:chExt cx="2592" cy="1553"/>
          </a:xfrm>
        </p:grpSpPr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4200" y="1902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89" name="Group 68"/>
            <p:cNvGrpSpPr>
              <a:grpSpLocks/>
            </p:cNvGrpSpPr>
            <p:nvPr/>
          </p:nvGrpSpPr>
          <p:grpSpPr bwMode="auto">
            <a:xfrm>
              <a:off x="2928" y="1200"/>
              <a:ext cx="2592" cy="1553"/>
              <a:chOff x="2928" y="1200"/>
              <a:chExt cx="2592" cy="1553"/>
            </a:xfrm>
          </p:grpSpPr>
          <p:sp>
            <p:nvSpPr>
              <p:cNvPr id="90" name="Oval 42"/>
              <p:cNvSpPr>
                <a:spLocks noChangeArrowheads="1"/>
              </p:cNvSpPr>
              <p:nvPr/>
            </p:nvSpPr>
            <p:spPr bwMode="auto">
              <a:xfrm>
                <a:off x="2928" y="1755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 dirty="0"/>
                  <a:t>s</a:t>
                </a:r>
              </a:p>
            </p:txBody>
          </p:sp>
          <p:sp>
            <p:nvSpPr>
              <p:cNvPr id="91" name="Oval 43"/>
              <p:cNvSpPr>
                <a:spLocks noChangeArrowheads="1"/>
              </p:cNvSpPr>
              <p:nvPr/>
            </p:nvSpPr>
            <p:spPr bwMode="auto">
              <a:xfrm>
                <a:off x="3721" y="2287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92" name="Oval 44"/>
              <p:cNvSpPr>
                <a:spLocks noChangeArrowheads="1"/>
              </p:cNvSpPr>
              <p:nvPr/>
            </p:nvSpPr>
            <p:spPr bwMode="auto">
              <a:xfrm>
                <a:off x="4515" y="2287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93" name="Oval 45"/>
              <p:cNvSpPr>
                <a:spLocks noChangeArrowheads="1"/>
              </p:cNvSpPr>
              <p:nvPr/>
            </p:nvSpPr>
            <p:spPr bwMode="auto">
              <a:xfrm>
                <a:off x="5256" y="1814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94" name="Oval 46"/>
              <p:cNvSpPr>
                <a:spLocks noChangeArrowheads="1"/>
              </p:cNvSpPr>
              <p:nvPr/>
            </p:nvSpPr>
            <p:spPr bwMode="auto">
              <a:xfrm>
                <a:off x="4515" y="1341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95" name="Oval 47"/>
              <p:cNvSpPr>
                <a:spLocks noChangeArrowheads="1"/>
              </p:cNvSpPr>
              <p:nvPr/>
            </p:nvSpPr>
            <p:spPr bwMode="auto">
              <a:xfrm>
                <a:off x="3721" y="1341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 flipV="1">
                <a:off x="3192" y="1577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49"/>
              <p:cNvSpPr>
                <a:spLocks noChangeShapeType="1"/>
              </p:cNvSpPr>
              <p:nvPr/>
            </p:nvSpPr>
            <p:spPr bwMode="auto">
              <a:xfrm>
                <a:off x="3986" y="1518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50"/>
              <p:cNvSpPr>
                <a:spLocks noChangeShapeType="1"/>
              </p:cNvSpPr>
              <p:nvPr/>
            </p:nvSpPr>
            <p:spPr bwMode="auto">
              <a:xfrm>
                <a:off x="4727" y="1577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51"/>
              <p:cNvSpPr>
                <a:spLocks noChangeShapeType="1"/>
              </p:cNvSpPr>
              <p:nvPr/>
            </p:nvSpPr>
            <p:spPr bwMode="auto">
              <a:xfrm>
                <a:off x="3140" y="2051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52"/>
              <p:cNvSpPr>
                <a:spLocks noChangeShapeType="1"/>
              </p:cNvSpPr>
              <p:nvPr/>
            </p:nvSpPr>
            <p:spPr bwMode="auto">
              <a:xfrm>
                <a:off x="3986" y="2405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53"/>
              <p:cNvSpPr>
                <a:spLocks noChangeShapeType="1"/>
              </p:cNvSpPr>
              <p:nvPr/>
            </p:nvSpPr>
            <p:spPr bwMode="auto">
              <a:xfrm flipV="1">
                <a:off x="4779" y="2051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54"/>
              <p:cNvSpPr>
                <a:spLocks noChangeShapeType="1"/>
              </p:cNvSpPr>
              <p:nvPr/>
            </p:nvSpPr>
            <p:spPr bwMode="auto">
              <a:xfrm>
                <a:off x="37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55"/>
              <p:cNvSpPr>
                <a:spLocks noChangeShapeType="1"/>
              </p:cNvSpPr>
              <p:nvPr/>
            </p:nvSpPr>
            <p:spPr bwMode="auto">
              <a:xfrm flipV="1">
                <a:off x="3933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56"/>
              <p:cNvSpPr>
                <a:spLocks noChangeShapeType="1"/>
              </p:cNvSpPr>
              <p:nvPr/>
            </p:nvSpPr>
            <p:spPr bwMode="auto">
              <a:xfrm flipV="1">
                <a:off x="4674" y="1636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57"/>
              <p:cNvSpPr>
                <a:spLocks noChangeShapeType="1"/>
              </p:cNvSpPr>
              <p:nvPr/>
            </p:nvSpPr>
            <p:spPr bwMode="auto">
              <a:xfrm flipH="1">
                <a:off x="3986" y="1636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58"/>
              <p:cNvSpPr txBox="1">
                <a:spLocks noChangeArrowheads="1"/>
              </p:cNvSpPr>
              <p:nvPr/>
            </p:nvSpPr>
            <p:spPr bwMode="auto">
              <a:xfrm>
                <a:off x="3072" y="14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107" name="Text Box 59"/>
              <p:cNvSpPr txBox="1">
                <a:spLocks noChangeArrowheads="1"/>
              </p:cNvSpPr>
              <p:nvPr/>
            </p:nvSpPr>
            <p:spPr bwMode="auto">
              <a:xfrm>
                <a:off x="3168" y="2160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13</a:t>
                </a:r>
              </a:p>
            </p:txBody>
          </p:sp>
          <p:sp>
            <p:nvSpPr>
              <p:cNvPr id="108" name="Text Box 60"/>
              <p:cNvSpPr txBox="1">
                <a:spLocks noChangeArrowheads="1"/>
              </p:cNvSpPr>
              <p:nvPr/>
            </p:nvSpPr>
            <p:spPr bwMode="auto">
              <a:xfrm>
                <a:off x="4032" y="12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4/12</a:t>
                </a:r>
              </a:p>
            </p:txBody>
          </p:sp>
          <p:sp>
            <p:nvSpPr>
              <p:cNvPr id="109" name="Text Box 61"/>
              <p:cNvSpPr txBox="1">
                <a:spLocks noChangeArrowheads="1"/>
              </p:cNvSpPr>
              <p:nvPr/>
            </p:nvSpPr>
            <p:spPr bwMode="auto">
              <a:xfrm>
                <a:off x="3360" y="1824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i="0"/>
                  <a:t>7/10</a:t>
                </a:r>
              </a:p>
            </p:txBody>
          </p:sp>
          <p:sp>
            <p:nvSpPr>
              <p:cNvPr id="110" name="Text Box 62"/>
              <p:cNvSpPr txBox="1">
                <a:spLocks noChangeArrowheads="1"/>
              </p:cNvSpPr>
              <p:nvPr/>
            </p:nvSpPr>
            <p:spPr bwMode="auto">
              <a:xfrm>
                <a:off x="3880" y="181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</a:t>
                </a:r>
              </a:p>
            </p:txBody>
          </p:sp>
          <p:sp>
            <p:nvSpPr>
              <p:cNvPr id="111" name="Text Box 63"/>
              <p:cNvSpPr txBox="1">
                <a:spLocks noChangeArrowheads="1"/>
              </p:cNvSpPr>
              <p:nvPr/>
            </p:nvSpPr>
            <p:spPr bwMode="auto">
              <a:xfrm>
                <a:off x="4885" y="1400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7/20</a:t>
                </a:r>
              </a:p>
            </p:txBody>
          </p:sp>
          <p:sp>
            <p:nvSpPr>
              <p:cNvPr id="112" name="Text Box 64"/>
              <p:cNvSpPr txBox="1">
                <a:spLocks noChangeArrowheads="1"/>
              </p:cNvSpPr>
              <p:nvPr/>
            </p:nvSpPr>
            <p:spPr bwMode="auto">
              <a:xfrm>
                <a:off x="4938" y="216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113" name="Text Box 65"/>
              <p:cNvSpPr txBox="1">
                <a:spLocks noChangeArrowheads="1"/>
              </p:cNvSpPr>
              <p:nvPr/>
            </p:nvSpPr>
            <p:spPr bwMode="auto">
              <a:xfrm>
                <a:off x="4663" y="1787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114" name="Text Box 66"/>
              <p:cNvSpPr txBox="1">
                <a:spLocks noChangeArrowheads="1"/>
              </p:cNvSpPr>
              <p:nvPr/>
            </p:nvSpPr>
            <p:spPr bwMode="auto">
              <a:xfrm>
                <a:off x="3988" y="2465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115" name="Oval 42"/>
          <p:cNvSpPr>
            <a:spLocks noChangeArrowheads="1"/>
          </p:cNvSpPr>
          <p:nvPr/>
        </p:nvSpPr>
        <p:spPr bwMode="auto">
          <a:xfrm>
            <a:off x="1385390" y="4403727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 dirty="0"/>
              <a:t>s</a:t>
            </a: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1242171" y="1594425"/>
            <a:ext cx="419100" cy="469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0" dirty="0"/>
              <a:t>s</a:t>
            </a:r>
          </a:p>
        </p:txBody>
      </p:sp>
      <p:sp>
        <p:nvSpPr>
          <p:cNvPr id="119" name="Line 49"/>
          <p:cNvSpPr>
            <a:spLocks noChangeShapeType="1"/>
          </p:cNvSpPr>
          <p:nvPr/>
        </p:nvSpPr>
        <p:spPr bwMode="auto">
          <a:xfrm flipV="1">
            <a:off x="4229056" y="1916935"/>
            <a:ext cx="827686" cy="632206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88"/>
          <p:cNvSpPr txBox="1">
            <a:spLocks noChangeArrowheads="1"/>
          </p:cNvSpPr>
          <p:nvPr/>
        </p:nvSpPr>
        <p:spPr bwMode="auto">
          <a:xfrm>
            <a:off x="4646340" y="91973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 dirty="0"/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350484" y="474644"/>
            <a:ext cx="4114800" cy="2667000"/>
            <a:chOff x="240" y="1104"/>
            <a:chExt cx="2592" cy="168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584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40" y="1755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 dirty="0"/>
                <a:t>v</a:t>
              </a:r>
              <a:r>
                <a:rPr lang="en-US" altLang="zh-CN" i="0" baseline="-25000" dirty="0"/>
                <a:t>4</a:t>
              </a:r>
              <a:endParaRPr lang="en-US" altLang="zh-CN" i="0" dirty="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480" y="1440"/>
              <a:ext cx="529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296" y="1392"/>
              <a:ext cx="529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064" y="1488"/>
              <a:ext cx="581" cy="29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52" y="2051"/>
              <a:ext cx="581" cy="295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086" y="1636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245" y="1636"/>
              <a:ext cx="0" cy="651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5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80" y="2160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440" y="11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864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200" y="18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3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975" y="17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392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528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672" y="16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296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48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V="1">
              <a:off x="1296" y="1632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1478" y="16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1478" y="2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1296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968" y="16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2304" y="139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13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2256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</p:grpSp>
      <p:grpSp>
        <p:nvGrpSpPr>
          <p:cNvPr id="43" name="Group 43"/>
          <p:cNvGrpSpPr>
            <a:grpSpLocks/>
          </p:cNvGrpSpPr>
          <p:nvPr/>
        </p:nvGrpSpPr>
        <p:grpSpPr bwMode="auto">
          <a:xfrm>
            <a:off x="5880253" y="539827"/>
            <a:ext cx="4114800" cy="2617788"/>
            <a:chOff x="384" y="288"/>
            <a:chExt cx="2592" cy="1649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1656" y="1086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grpSp>
          <p:nvGrpSpPr>
            <p:cNvPr id="45" name="Group 45"/>
            <p:cNvGrpSpPr>
              <a:grpSpLocks/>
            </p:cNvGrpSpPr>
            <p:nvPr/>
          </p:nvGrpSpPr>
          <p:grpSpPr bwMode="auto">
            <a:xfrm>
              <a:off x="384" y="288"/>
              <a:ext cx="2592" cy="1649"/>
              <a:chOff x="384" y="288"/>
              <a:chExt cx="2592" cy="1649"/>
            </a:xfrm>
          </p:grpSpPr>
          <p:sp>
            <p:nvSpPr>
              <p:cNvPr id="46" name="Oval 46"/>
              <p:cNvSpPr>
                <a:spLocks noChangeArrowheads="1"/>
              </p:cNvSpPr>
              <p:nvPr/>
            </p:nvSpPr>
            <p:spPr bwMode="auto">
              <a:xfrm>
                <a:off x="384" y="939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47" name="Oval 47"/>
              <p:cNvSpPr>
                <a:spLocks noChangeArrowheads="1"/>
              </p:cNvSpPr>
              <p:nvPr/>
            </p:nvSpPr>
            <p:spPr bwMode="auto">
              <a:xfrm>
                <a:off x="1177" y="1471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48" name="Oval 48"/>
              <p:cNvSpPr>
                <a:spLocks noChangeArrowheads="1"/>
              </p:cNvSpPr>
              <p:nvPr/>
            </p:nvSpPr>
            <p:spPr bwMode="auto">
              <a:xfrm>
                <a:off x="1971" y="1471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49" name="Oval 49"/>
              <p:cNvSpPr>
                <a:spLocks noChangeArrowheads="1"/>
              </p:cNvSpPr>
              <p:nvPr/>
            </p:nvSpPr>
            <p:spPr bwMode="auto">
              <a:xfrm>
                <a:off x="2712" y="998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50" name="Oval 50"/>
              <p:cNvSpPr>
                <a:spLocks noChangeArrowheads="1"/>
              </p:cNvSpPr>
              <p:nvPr/>
            </p:nvSpPr>
            <p:spPr bwMode="auto">
              <a:xfrm>
                <a:off x="1971" y="525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51" name="Oval 51"/>
              <p:cNvSpPr>
                <a:spLocks noChangeArrowheads="1"/>
              </p:cNvSpPr>
              <p:nvPr/>
            </p:nvSpPr>
            <p:spPr bwMode="auto">
              <a:xfrm>
                <a:off x="1177" y="525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 flipV="1">
                <a:off x="648" y="761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>
                <a:off x="1442" y="702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2183" y="761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5"/>
              <p:cNvSpPr>
                <a:spLocks noChangeShapeType="1"/>
              </p:cNvSpPr>
              <p:nvPr/>
            </p:nvSpPr>
            <p:spPr bwMode="auto">
              <a:xfrm>
                <a:off x="596" y="1235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>
                <a:off x="1442" y="1589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 flipV="1">
                <a:off x="2235" y="1235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12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 flipV="1">
                <a:off x="1389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V="1">
                <a:off x="2130" y="820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 flipH="1">
                <a:off x="1442" y="820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62"/>
              <p:cNvSpPr txBox="1">
                <a:spLocks noChangeArrowheads="1"/>
              </p:cNvSpPr>
              <p:nvPr/>
            </p:nvSpPr>
            <p:spPr bwMode="auto">
              <a:xfrm>
                <a:off x="490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63" name="Text Box 63"/>
              <p:cNvSpPr txBox="1">
                <a:spLocks noChangeArrowheads="1"/>
              </p:cNvSpPr>
              <p:nvPr/>
            </p:nvSpPr>
            <p:spPr bwMode="auto">
              <a:xfrm>
                <a:off x="490" y="1352"/>
                <a:ext cx="4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8/13</a:t>
                </a:r>
              </a:p>
            </p:txBody>
          </p:sp>
          <p:sp>
            <p:nvSpPr>
              <p:cNvPr id="64" name="Text Box 64"/>
              <p:cNvSpPr txBox="1">
                <a:spLocks noChangeArrowheads="1"/>
              </p:cNvSpPr>
              <p:nvPr/>
            </p:nvSpPr>
            <p:spPr bwMode="auto">
              <a:xfrm>
                <a:off x="1444" y="288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12/12</a:t>
                </a:r>
              </a:p>
            </p:txBody>
          </p:sp>
          <p:sp>
            <p:nvSpPr>
              <p:cNvPr id="65" name="Text Box 65"/>
              <p:cNvSpPr txBox="1">
                <a:spLocks noChangeArrowheads="1"/>
              </p:cNvSpPr>
              <p:nvPr/>
            </p:nvSpPr>
            <p:spPr bwMode="auto">
              <a:xfrm>
                <a:off x="913" y="99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66" name="Text Box 66"/>
              <p:cNvSpPr txBox="1">
                <a:spLocks noChangeArrowheads="1"/>
              </p:cNvSpPr>
              <p:nvPr/>
            </p:nvSpPr>
            <p:spPr bwMode="auto">
              <a:xfrm>
                <a:off x="1336" y="998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1/4</a:t>
                </a:r>
              </a:p>
            </p:txBody>
          </p:sp>
          <p:sp>
            <p:nvSpPr>
              <p:cNvPr id="67" name="Text Box 67"/>
              <p:cNvSpPr txBox="1">
                <a:spLocks noChangeArrowheads="1"/>
              </p:cNvSpPr>
              <p:nvPr/>
            </p:nvSpPr>
            <p:spPr bwMode="auto">
              <a:xfrm>
                <a:off x="2341" y="584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15/20</a:t>
                </a:r>
              </a:p>
            </p:txBody>
          </p:sp>
          <p:sp>
            <p:nvSpPr>
              <p:cNvPr id="68" name="Text Box 68"/>
              <p:cNvSpPr txBox="1">
                <a:spLocks noChangeArrowheads="1"/>
              </p:cNvSpPr>
              <p:nvPr/>
            </p:nvSpPr>
            <p:spPr bwMode="auto">
              <a:xfrm>
                <a:off x="2394" y="1352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4/4</a:t>
                </a:r>
              </a:p>
            </p:txBody>
          </p:sp>
          <p:sp>
            <p:nvSpPr>
              <p:cNvPr id="69" name="Text Box 69"/>
              <p:cNvSpPr txBox="1">
                <a:spLocks noChangeArrowheads="1"/>
              </p:cNvSpPr>
              <p:nvPr/>
            </p:nvSpPr>
            <p:spPr bwMode="auto">
              <a:xfrm>
                <a:off x="2119" y="971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70" name="Text Box 70"/>
              <p:cNvSpPr txBox="1">
                <a:spLocks noChangeArrowheads="1"/>
              </p:cNvSpPr>
              <p:nvPr/>
            </p:nvSpPr>
            <p:spPr bwMode="auto">
              <a:xfrm>
                <a:off x="1444" y="1649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grpSp>
        <p:nvGrpSpPr>
          <p:cNvPr id="71" name="Group 100"/>
          <p:cNvGrpSpPr>
            <a:grpSpLocks/>
          </p:cNvGrpSpPr>
          <p:nvPr/>
        </p:nvGrpSpPr>
        <p:grpSpPr bwMode="auto">
          <a:xfrm>
            <a:off x="1306417" y="3283027"/>
            <a:ext cx="4114800" cy="2590800"/>
            <a:chOff x="240" y="1152"/>
            <a:chExt cx="2592" cy="1632"/>
          </a:xfrm>
        </p:grpSpPr>
        <p:sp>
          <p:nvSpPr>
            <p:cNvPr id="72" name="Text Box 33"/>
            <p:cNvSpPr txBox="1">
              <a:spLocks noChangeArrowheads="1"/>
            </p:cNvSpPr>
            <p:nvPr/>
          </p:nvSpPr>
          <p:spPr bwMode="auto">
            <a:xfrm>
              <a:off x="1584" y="196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240" y="1755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s</a:t>
              </a:r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>
              <a:off x="1033" y="2287"/>
              <a:ext cx="265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2</a:t>
              </a:r>
              <a:endParaRPr lang="en-US" altLang="zh-CN" i="0"/>
            </a:p>
          </p:txBody>
        </p:sp>
        <p:sp>
          <p:nvSpPr>
            <p:cNvPr id="75" name="Oval 36"/>
            <p:cNvSpPr>
              <a:spLocks noChangeArrowheads="1"/>
            </p:cNvSpPr>
            <p:nvPr/>
          </p:nvSpPr>
          <p:spPr bwMode="auto">
            <a:xfrm>
              <a:off x="1827" y="2287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4</a:t>
              </a:r>
              <a:endParaRPr lang="en-US" altLang="zh-CN" i="0"/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2568" y="1814"/>
              <a:ext cx="264" cy="2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t</a:t>
              </a:r>
            </a:p>
          </p:txBody>
        </p:sp>
        <p:sp>
          <p:nvSpPr>
            <p:cNvPr id="77" name="Oval 38"/>
            <p:cNvSpPr>
              <a:spLocks noChangeArrowheads="1"/>
            </p:cNvSpPr>
            <p:nvPr/>
          </p:nvSpPr>
          <p:spPr bwMode="auto">
            <a:xfrm>
              <a:off x="1827" y="1341"/>
              <a:ext cx="264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3</a:t>
              </a:r>
              <a:endParaRPr lang="en-US" altLang="zh-CN" i="0"/>
            </a:p>
          </p:txBody>
        </p:sp>
        <p:sp>
          <p:nvSpPr>
            <p:cNvPr id="78" name="Oval 39"/>
            <p:cNvSpPr>
              <a:spLocks noChangeArrowheads="1"/>
            </p:cNvSpPr>
            <p:nvPr/>
          </p:nvSpPr>
          <p:spPr bwMode="auto">
            <a:xfrm>
              <a:off x="1033" y="1341"/>
              <a:ext cx="26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0"/>
                <a:t>v</a:t>
              </a:r>
              <a:r>
                <a:rPr lang="en-US" altLang="zh-CN" i="0" baseline="-25000"/>
                <a:t>1</a:t>
              </a:r>
              <a:endParaRPr lang="en-US" altLang="zh-CN" i="0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V="1">
              <a:off x="480" y="1440"/>
              <a:ext cx="529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42"/>
            <p:cNvSpPr>
              <a:spLocks noChangeShapeType="1"/>
            </p:cNvSpPr>
            <p:nvPr/>
          </p:nvSpPr>
          <p:spPr bwMode="auto">
            <a:xfrm>
              <a:off x="2112" y="1488"/>
              <a:ext cx="624" cy="336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43"/>
            <p:cNvSpPr>
              <a:spLocks noChangeShapeType="1"/>
            </p:cNvSpPr>
            <p:nvPr/>
          </p:nvSpPr>
          <p:spPr bwMode="auto">
            <a:xfrm>
              <a:off x="528" y="2016"/>
              <a:ext cx="533" cy="295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>
              <a:off x="1298" y="2405"/>
              <a:ext cx="5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45"/>
            <p:cNvSpPr>
              <a:spLocks noChangeShapeType="1"/>
            </p:cNvSpPr>
            <p:nvPr/>
          </p:nvSpPr>
          <p:spPr bwMode="auto">
            <a:xfrm>
              <a:off x="1104" y="1632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 flipV="1">
              <a:off x="1200" y="1632"/>
              <a:ext cx="0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 flipH="1">
              <a:off x="1344" y="1680"/>
              <a:ext cx="582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576" y="13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87" name="Text Box 49"/>
            <p:cNvSpPr txBox="1">
              <a:spLocks noChangeArrowheads="1"/>
            </p:cNvSpPr>
            <p:nvPr/>
          </p:nvSpPr>
          <p:spPr bwMode="auto">
            <a:xfrm>
              <a:off x="528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</a:t>
              </a:r>
            </a:p>
          </p:txBody>
        </p:sp>
        <p:sp>
          <p:nvSpPr>
            <p:cNvPr id="88" name="Text Box 51"/>
            <p:cNvSpPr txBox="1">
              <a:spLocks noChangeArrowheads="1"/>
            </p:cNvSpPr>
            <p:nvPr/>
          </p:nvSpPr>
          <p:spPr bwMode="auto">
            <a:xfrm>
              <a:off x="864" y="182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89" name="Text Box 52"/>
            <p:cNvSpPr txBox="1">
              <a:spLocks noChangeArrowheads="1"/>
            </p:cNvSpPr>
            <p:nvPr/>
          </p:nvSpPr>
          <p:spPr bwMode="auto">
            <a:xfrm>
              <a:off x="1200" y="182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90" name="Text Box 53"/>
            <p:cNvSpPr txBox="1">
              <a:spLocks noChangeArrowheads="1"/>
            </p:cNvSpPr>
            <p:nvPr/>
          </p:nvSpPr>
          <p:spPr bwMode="auto">
            <a:xfrm>
              <a:off x="23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1975" y="17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</a:t>
              </a: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1392" y="24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93" name="Line 56"/>
            <p:cNvSpPr>
              <a:spLocks noChangeShapeType="1"/>
            </p:cNvSpPr>
            <p:nvPr/>
          </p:nvSpPr>
          <p:spPr bwMode="auto">
            <a:xfrm flipH="1">
              <a:off x="528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Text Box 57"/>
            <p:cNvSpPr txBox="1">
              <a:spLocks noChangeArrowheads="1"/>
            </p:cNvSpPr>
            <p:nvPr/>
          </p:nvSpPr>
          <p:spPr bwMode="auto">
            <a:xfrm>
              <a:off x="672" y="16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</a:t>
              </a:r>
            </a:p>
          </p:txBody>
        </p:sp>
        <p:sp>
          <p:nvSpPr>
            <p:cNvPr id="95" name="Line 58"/>
            <p:cNvSpPr>
              <a:spLocks noChangeShapeType="1"/>
            </p:cNvSpPr>
            <p:nvPr/>
          </p:nvSpPr>
          <p:spPr bwMode="auto">
            <a:xfrm flipH="1">
              <a:off x="1296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Text Box 59"/>
            <p:cNvSpPr txBox="1">
              <a:spLocks noChangeArrowheads="1"/>
            </p:cNvSpPr>
            <p:nvPr/>
          </p:nvSpPr>
          <p:spPr bwMode="auto">
            <a:xfrm>
              <a:off x="1440" y="11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</a:t>
              </a:r>
            </a:p>
          </p:txBody>
        </p:sp>
        <p:sp>
          <p:nvSpPr>
            <p:cNvPr id="97" name="Line 60"/>
            <p:cNvSpPr>
              <a:spLocks noChangeShapeType="1"/>
            </p:cNvSpPr>
            <p:nvPr/>
          </p:nvSpPr>
          <p:spPr bwMode="auto">
            <a:xfrm flipV="1">
              <a:off x="1296" y="1632"/>
              <a:ext cx="576" cy="624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1478" y="165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</a:t>
              </a:r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1478" y="21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3</a:t>
              </a:r>
            </a:p>
          </p:txBody>
        </p:sp>
        <p:sp>
          <p:nvSpPr>
            <p:cNvPr id="100" name="Line 63"/>
            <p:cNvSpPr>
              <a:spLocks noChangeShapeType="1"/>
            </p:cNvSpPr>
            <p:nvPr/>
          </p:nvSpPr>
          <p:spPr bwMode="auto">
            <a:xfrm flipH="1">
              <a:off x="1296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64"/>
            <p:cNvSpPr>
              <a:spLocks noChangeShapeType="1"/>
            </p:cNvSpPr>
            <p:nvPr/>
          </p:nvSpPr>
          <p:spPr bwMode="auto">
            <a:xfrm>
              <a:off x="1968" y="168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 flipH="1">
              <a:off x="2112" y="206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Text Box 66"/>
            <p:cNvSpPr txBox="1">
              <a:spLocks noChangeArrowheads="1"/>
            </p:cNvSpPr>
            <p:nvPr/>
          </p:nvSpPr>
          <p:spPr bwMode="auto">
            <a:xfrm>
              <a:off x="2352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5</a:t>
              </a:r>
            </a:p>
          </p:txBody>
        </p:sp>
        <p:sp>
          <p:nvSpPr>
            <p:cNvPr id="104" name="Line 67"/>
            <p:cNvSpPr>
              <a:spLocks noChangeShapeType="1"/>
            </p:cNvSpPr>
            <p:nvPr/>
          </p:nvSpPr>
          <p:spPr bwMode="auto">
            <a:xfrm flipH="1" flipV="1">
              <a:off x="2064" y="158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Text Box 68"/>
            <p:cNvSpPr txBox="1">
              <a:spLocks noChangeArrowheads="1"/>
            </p:cNvSpPr>
            <p:nvPr/>
          </p:nvSpPr>
          <p:spPr bwMode="auto">
            <a:xfrm>
              <a:off x="2160" y="172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15</a:t>
              </a:r>
            </a:p>
          </p:txBody>
        </p:sp>
      </p:grpSp>
      <p:grpSp>
        <p:nvGrpSpPr>
          <p:cNvPr id="106" name="Group 71"/>
          <p:cNvGrpSpPr>
            <a:grpSpLocks/>
          </p:cNvGrpSpPr>
          <p:nvPr/>
        </p:nvGrpSpPr>
        <p:grpSpPr bwMode="auto">
          <a:xfrm>
            <a:off x="6080399" y="3437014"/>
            <a:ext cx="4114800" cy="2463800"/>
            <a:chOff x="240" y="2353"/>
            <a:chExt cx="2592" cy="1552"/>
          </a:xfrm>
        </p:grpSpPr>
        <p:sp>
          <p:nvSpPr>
            <p:cNvPr id="107" name="Text Box 72"/>
            <p:cNvSpPr txBox="1">
              <a:spLocks noChangeArrowheads="1"/>
            </p:cNvSpPr>
            <p:nvPr/>
          </p:nvSpPr>
          <p:spPr bwMode="auto">
            <a:xfrm>
              <a:off x="1512" y="3054"/>
              <a:ext cx="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i="0"/>
                <a:t>9</a:t>
              </a:r>
            </a:p>
          </p:txBody>
        </p:sp>
        <p:grpSp>
          <p:nvGrpSpPr>
            <p:cNvPr id="108" name="Group 73"/>
            <p:cNvGrpSpPr>
              <a:grpSpLocks/>
            </p:cNvGrpSpPr>
            <p:nvPr/>
          </p:nvGrpSpPr>
          <p:grpSpPr bwMode="auto">
            <a:xfrm>
              <a:off x="240" y="2353"/>
              <a:ext cx="2592" cy="1552"/>
              <a:chOff x="240" y="2353"/>
              <a:chExt cx="2592" cy="1552"/>
            </a:xfrm>
          </p:grpSpPr>
          <p:sp>
            <p:nvSpPr>
              <p:cNvPr id="109" name="Oval 74"/>
              <p:cNvSpPr>
                <a:spLocks noChangeArrowheads="1"/>
              </p:cNvSpPr>
              <p:nvPr/>
            </p:nvSpPr>
            <p:spPr bwMode="auto">
              <a:xfrm>
                <a:off x="240" y="2907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1033" y="3439"/>
                <a:ext cx="265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2</a:t>
                </a:r>
                <a:endParaRPr lang="en-US" altLang="zh-CN" i="0"/>
              </a:p>
            </p:txBody>
          </p:sp>
          <p:sp>
            <p:nvSpPr>
              <p:cNvPr id="111" name="Oval 76"/>
              <p:cNvSpPr>
                <a:spLocks noChangeArrowheads="1"/>
              </p:cNvSpPr>
              <p:nvPr/>
            </p:nvSpPr>
            <p:spPr bwMode="auto">
              <a:xfrm>
                <a:off x="1827" y="3439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4</a:t>
                </a:r>
                <a:endParaRPr lang="en-US" altLang="zh-CN" i="0"/>
              </a:p>
            </p:txBody>
          </p:sp>
          <p:sp>
            <p:nvSpPr>
              <p:cNvPr id="112" name="Oval 77"/>
              <p:cNvSpPr>
                <a:spLocks noChangeArrowheads="1"/>
              </p:cNvSpPr>
              <p:nvPr/>
            </p:nvSpPr>
            <p:spPr bwMode="auto">
              <a:xfrm>
                <a:off x="2568" y="2966"/>
                <a:ext cx="264" cy="2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113" name="Oval 78"/>
              <p:cNvSpPr>
                <a:spLocks noChangeArrowheads="1"/>
              </p:cNvSpPr>
              <p:nvPr/>
            </p:nvSpPr>
            <p:spPr bwMode="auto">
              <a:xfrm>
                <a:off x="1827" y="2493"/>
                <a:ext cx="264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3</a:t>
                </a:r>
                <a:endParaRPr lang="en-US" altLang="zh-CN" i="0"/>
              </a:p>
            </p:txBody>
          </p:sp>
          <p:sp>
            <p:nvSpPr>
              <p:cNvPr id="114" name="Oval 79"/>
              <p:cNvSpPr>
                <a:spLocks noChangeArrowheads="1"/>
              </p:cNvSpPr>
              <p:nvPr/>
            </p:nvSpPr>
            <p:spPr bwMode="auto">
              <a:xfrm>
                <a:off x="1033" y="2493"/>
                <a:ext cx="265" cy="2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</a:t>
                </a:r>
                <a:r>
                  <a:rPr lang="en-US" altLang="zh-CN" i="0" baseline="-25000"/>
                  <a:t>1</a:t>
                </a:r>
                <a:endParaRPr lang="en-US" altLang="zh-CN" i="0"/>
              </a:p>
            </p:txBody>
          </p:sp>
          <p:sp>
            <p:nvSpPr>
              <p:cNvPr id="115" name="Line 80"/>
              <p:cNvSpPr>
                <a:spLocks noChangeShapeType="1"/>
              </p:cNvSpPr>
              <p:nvPr/>
            </p:nvSpPr>
            <p:spPr bwMode="auto">
              <a:xfrm flipV="1">
                <a:off x="504" y="2729"/>
                <a:ext cx="529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81"/>
              <p:cNvSpPr>
                <a:spLocks noChangeShapeType="1"/>
              </p:cNvSpPr>
              <p:nvPr/>
            </p:nvSpPr>
            <p:spPr bwMode="auto">
              <a:xfrm>
                <a:off x="1298" y="2670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82"/>
              <p:cNvSpPr>
                <a:spLocks noChangeShapeType="1"/>
              </p:cNvSpPr>
              <p:nvPr/>
            </p:nvSpPr>
            <p:spPr bwMode="auto">
              <a:xfrm>
                <a:off x="2039" y="2729"/>
                <a:ext cx="581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83"/>
              <p:cNvSpPr>
                <a:spLocks noChangeShapeType="1"/>
              </p:cNvSpPr>
              <p:nvPr/>
            </p:nvSpPr>
            <p:spPr bwMode="auto">
              <a:xfrm>
                <a:off x="452" y="3203"/>
                <a:ext cx="581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84"/>
              <p:cNvSpPr>
                <a:spLocks noChangeShapeType="1"/>
              </p:cNvSpPr>
              <p:nvPr/>
            </p:nvSpPr>
            <p:spPr bwMode="auto">
              <a:xfrm>
                <a:off x="1298" y="3557"/>
                <a:ext cx="5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85"/>
              <p:cNvSpPr>
                <a:spLocks noChangeShapeType="1"/>
              </p:cNvSpPr>
              <p:nvPr/>
            </p:nvSpPr>
            <p:spPr bwMode="auto">
              <a:xfrm flipV="1">
                <a:off x="2091" y="3203"/>
                <a:ext cx="529" cy="3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86"/>
              <p:cNvSpPr>
                <a:spLocks noChangeShapeType="1"/>
              </p:cNvSpPr>
              <p:nvPr/>
            </p:nvSpPr>
            <p:spPr bwMode="auto">
              <a:xfrm>
                <a:off x="1086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87"/>
              <p:cNvSpPr>
                <a:spLocks noChangeShapeType="1"/>
              </p:cNvSpPr>
              <p:nvPr/>
            </p:nvSpPr>
            <p:spPr bwMode="auto">
              <a:xfrm flipV="1">
                <a:off x="1245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Line 88"/>
              <p:cNvSpPr>
                <a:spLocks noChangeShapeType="1"/>
              </p:cNvSpPr>
              <p:nvPr/>
            </p:nvSpPr>
            <p:spPr bwMode="auto">
              <a:xfrm flipV="1">
                <a:off x="1986" y="2788"/>
                <a:ext cx="0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Line 89"/>
              <p:cNvSpPr>
                <a:spLocks noChangeShapeType="1"/>
              </p:cNvSpPr>
              <p:nvPr/>
            </p:nvSpPr>
            <p:spPr bwMode="auto">
              <a:xfrm flipH="1">
                <a:off x="1298" y="2788"/>
                <a:ext cx="582" cy="6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90"/>
              <p:cNvSpPr txBox="1">
                <a:spLocks noChangeArrowheads="1"/>
              </p:cNvSpPr>
              <p:nvPr/>
            </p:nvSpPr>
            <p:spPr bwMode="auto">
              <a:xfrm>
                <a:off x="346" y="2552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11/16</a:t>
                </a:r>
              </a:p>
            </p:txBody>
          </p:sp>
          <p:sp>
            <p:nvSpPr>
              <p:cNvPr id="126" name="Text Box 91"/>
              <p:cNvSpPr txBox="1">
                <a:spLocks noChangeArrowheads="1"/>
              </p:cNvSpPr>
              <p:nvPr/>
            </p:nvSpPr>
            <p:spPr bwMode="auto">
              <a:xfrm>
                <a:off x="346" y="3320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12/13</a:t>
                </a:r>
              </a:p>
            </p:txBody>
          </p:sp>
          <p:sp>
            <p:nvSpPr>
              <p:cNvPr id="127" name="Text Box 92"/>
              <p:cNvSpPr txBox="1">
                <a:spLocks noChangeArrowheads="1"/>
              </p:cNvSpPr>
              <p:nvPr/>
            </p:nvSpPr>
            <p:spPr bwMode="auto">
              <a:xfrm>
                <a:off x="1300" y="2353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 dirty="0"/>
                  <a:t>12/12</a:t>
                </a:r>
              </a:p>
            </p:txBody>
          </p:sp>
          <p:sp>
            <p:nvSpPr>
              <p:cNvPr id="128" name="Text Box 93"/>
              <p:cNvSpPr txBox="1">
                <a:spLocks noChangeArrowheads="1"/>
              </p:cNvSpPr>
              <p:nvPr/>
            </p:nvSpPr>
            <p:spPr bwMode="auto">
              <a:xfrm>
                <a:off x="769" y="296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10</a:t>
                </a:r>
              </a:p>
            </p:txBody>
          </p:sp>
          <p:sp>
            <p:nvSpPr>
              <p:cNvPr id="129" name="Text Box 94"/>
              <p:cNvSpPr txBox="1">
                <a:spLocks noChangeArrowheads="1"/>
              </p:cNvSpPr>
              <p:nvPr/>
            </p:nvSpPr>
            <p:spPr bwMode="auto">
              <a:xfrm>
                <a:off x="1192" y="2966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1/4</a:t>
                </a:r>
              </a:p>
            </p:txBody>
          </p:sp>
          <p:sp>
            <p:nvSpPr>
              <p:cNvPr id="130" name="Text Box 95"/>
              <p:cNvSpPr txBox="1">
                <a:spLocks noChangeArrowheads="1"/>
              </p:cNvSpPr>
              <p:nvPr/>
            </p:nvSpPr>
            <p:spPr bwMode="auto">
              <a:xfrm>
                <a:off x="2197" y="2552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19/20</a:t>
                </a:r>
              </a:p>
            </p:txBody>
          </p:sp>
          <p:sp>
            <p:nvSpPr>
              <p:cNvPr id="131" name="Text Box 96"/>
              <p:cNvSpPr txBox="1">
                <a:spLocks noChangeArrowheads="1"/>
              </p:cNvSpPr>
              <p:nvPr/>
            </p:nvSpPr>
            <p:spPr bwMode="auto">
              <a:xfrm>
                <a:off x="2250" y="3320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 dirty="0"/>
                  <a:t>4/4</a:t>
                </a:r>
              </a:p>
            </p:txBody>
          </p:sp>
          <p:sp>
            <p:nvSpPr>
              <p:cNvPr id="132" name="Text Box 97"/>
              <p:cNvSpPr txBox="1">
                <a:spLocks noChangeArrowheads="1"/>
              </p:cNvSpPr>
              <p:nvPr/>
            </p:nvSpPr>
            <p:spPr bwMode="auto">
              <a:xfrm>
                <a:off x="1975" y="2939"/>
                <a:ext cx="36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7/7</a:t>
                </a:r>
              </a:p>
            </p:txBody>
          </p:sp>
          <p:sp>
            <p:nvSpPr>
              <p:cNvPr id="133" name="Text Box 98"/>
              <p:cNvSpPr txBox="1">
                <a:spLocks noChangeArrowheads="1"/>
              </p:cNvSpPr>
              <p:nvPr/>
            </p:nvSpPr>
            <p:spPr bwMode="auto">
              <a:xfrm>
                <a:off x="1300" y="3617"/>
                <a:ext cx="5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0"/>
                  <a:t>11/14</a:t>
                </a:r>
              </a:p>
            </p:txBody>
          </p:sp>
        </p:grpSp>
      </p:grpSp>
      <p:sp>
        <p:nvSpPr>
          <p:cNvPr id="134" name="Rectangle 133"/>
          <p:cNvSpPr/>
          <p:nvPr/>
        </p:nvSpPr>
        <p:spPr>
          <a:xfrm>
            <a:off x="9757500" y="5489502"/>
            <a:ext cx="1412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Total Flow = 23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altLang="zh-TW" dirty="0" smtClean="0"/>
              <a:t>Edmonds-Karp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3552"/>
            <a:ext cx="10515600" cy="1410159"/>
          </a:xfrm>
        </p:spPr>
        <p:txBody>
          <a:bodyPr/>
          <a:lstStyle/>
          <a:p>
            <a:pPr marL="457200" lvl="1">
              <a:spcBef>
                <a:spcPts val="1000"/>
              </a:spcBef>
            </a:pPr>
            <a:r>
              <a:rPr lang="en-US" altLang="zh-TW" sz="2000" dirty="0" smtClean="0"/>
              <a:t>Implement the computation of the augmenting path p with a BFS</a:t>
            </a:r>
          </a:p>
          <a:p>
            <a:r>
              <a:rPr lang="en-US" altLang="zh-CN" sz="2000" dirty="0" smtClean="0"/>
              <a:t>Breadth-first search gives </a:t>
            </a:r>
            <a:r>
              <a:rPr lang="en-US" altLang="zh-CN" sz="2000" dirty="0" smtClean="0">
                <a:solidFill>
                  <a:srgbClr val="00007A"/>
                </a:solidFill>
              </a:rPr>
              <a:t>the shortest path for graphs </a:t>
            </a:r>
            <a:r>
              <a:rPr lang="en-US" altLang="zh-CN" sz="2000" dirty="0" smtClean="0">
                <a:solidFill>
                  <a:schemeClr val="accent2"/>
                </a:solidFill>
              </a:rPr>
              <a:t>(Assuming the length of each edge is 1.)</a:t>
            </a:r>
          </a:p>
          <a:p>
            <a:r>
              <a:rPr lang="en-US" altLang="zh-CN" sz="2000" dirty="0" smtClean="0"/>
              <a:t>Time complexity of Edmonds-Karp algorithm is O(VE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).</a:t>
            </a:r>
            <a:endParaRPr lang="en-US" sz="2000" dirty="0"/>
          </a:p>
        </p:txBody>
      </p:sp>
      <p:pic>
        <p:nvPicPr>
          <p:cNvPr id="2050" name="Picture 2" descr="Edmonds-Karp flow example 0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840" y="2705426"/>
            <a:ext cx="3334573" cy="1778440"/>
          </a:xfrm>
          <a:prstGeom prst="rect">
            <a:avLst/>
          </a:prstGeom>
          <a:noFill/>
        </p:spPr>
      </p:pic>
      <p:pic>
        <p:nvPicPr>
          <p:cNvPr id="2052" name="Picture 4" descr="Edmonds-Karp flow example 1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9440" y="2727459"/>
            <a:ext cx="3293261" cy="175640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784666" y="4861542"/>
            <a:ext cx="303961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Shortest path is ADEG using BFS</a:t>
            </a:r>
          </a:p>
          <a:p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Flow = 1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35399" y="4903771"/>
            <a:ext cx="1367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Source S </a:t>
            </a:r>
            <a:r>
              <a:rPr lang="en-US" altLang="zh-CN" b="1" dirty="0" smtClean="0">
                <a:sym typeface="Wingdings" pitchFamily="2" charset="2"/>
              </a:rPr>
              <a:t> A</a:t>
            </a:r>
          </a:p>
          <a:p>
            <a:r>
              <a:rPr lang="en-IN" b="1" dirty="0" smtClean="0">
                <a:sym typeface="Wingdings" pitchFamily="2" charset="2"/>
              </a:rPr>
              <a:t>Sink T  G</a:t>
            </a:r>
            <a:endParaRPr lang="en-US" b="1" dirty="0"/>
          </a:p>
        </p:txBody>
      </p:sp>
      <p:pic>
        <p:nvPicPr>
          <p:cNvPr id="2058" name="Picture 10" descr="Edmonds-Karp flow example 2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5175" y="2793559"/>
            <a:ext cx="3128008" cy="1668272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8561615" y="4925807"/>
            <a:ext cx="30283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Shortest path is ADFG using BFS</a:t>
            </a:r>
          </a:p>
          <a:p>
            <a:endParaRPr lang="en-US" altLang="zh-CN" b="1" dirty="0" smtClean="0">
              <a:sym typeface="Wingdings" pitchFamily="2" charset="2"/>
            </a:endParaRPr>
          </a:p>
          <a:p>
            <a:r>
              <a:rPr lang="en-US" altLang="zh-CN" b="1" dirty="0" smtClean="0">
                <a:sym typeface="Wingdings" pitchFamily="2" charset="2"/>
              </a:rPr>
              <a:t>Flow = 1 + 2 = 3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620661" y="5963227"/>
            <a:ext cx="2880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Continue to obtain maximum flow.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74643" y="396607"/>
            <a:ext cx="10707477" cy="155338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None/>
            </a:pPr>
            <a:r>
              <a:rPr lang="en-US" altLang="zh-TW" sz="2000" b="1" dirty="0" smtClean="0"/>
              <a:t>Cuts of flow networks</a:t>
            </a:r>
          </a:p>
          <a:p>
            <a:r>
              <a:rPr lang="en-US" altLang="zh-TW" sz="2000" dirty="0" smtClean="0"/>
              <a:t>A </a:t>
            </a:r>
            <a:r>
              <a:rPr lang="en-US" altLang="zh-TW" sz="2000" dirty="0" smtClean="0">
                <a:solidFill>
                  <a:srgbClr val="000099"/>
                </a:solidFill>
              </a:rPr>
              <a:t>cut(S,T)</a:t>
            </a:r>
            <a:r>
              <a:rPr lang="en-US" altLang="zh-TW" sz="2000" dirty="0" smtClean="0"/>
              <a:t> of flow network G=(V,E) is a partition of V into S and </a:t>
            </a:r>
            <a:r>
              <a:rPr lang="en-US" altLang="zh-TW" sz="2000" dirty="0" smtClean="0">
                <a:solidFill>
                  <a:srgbClr val="000099"/>
                </a:solidFill>
              </a:rPr>
              <a:t>T=V-S</a:t>
            </a:r>
            <a:r>
              <a:rPr lang="en-US" altLang="zh-TW" sz="2000" dirty="0" smtClean="0"/>
              <a:t> such that </a:t>
            </a:r>
          </a:p>
          <a:p>
            <a:r>
              <a:rPr lang="en-US" altLang="zh-TW" sz="2000" dirty="0" smtClean="0"/>
              <a:t>The net flow across the cut(S,T) is defined to be f(S,T). The capacity of the cut(S,T) is </a:t>
            </a:r>
            <a:r>
              <a:rPr lang="en-US" altLang="zh-TW" sz="2000" dirty="0" smtClean="0">
                <a:solidFill>
                  <a:srgbClr val="000099"/>
                </a:solidFill>
              </a:rPr>
              <a:t>c(S,T)</a:t>
            </a:r>
            <a:endParaRPr lang="en-US" sz="2000" dirty="0" smtClean="0"/>
          </a:p>
        </p:txBody>
      </p:sp>
      <p:graphicFrame>
        <p:nvGraphicFramePr>
          <p:cNvPr id="1026" name="物件 1"/>
          <p:cNvGraphicFramePr>
            <a:graphicFrameLocks noChangeAspect="1"/>
          </p:cNvGraphicFramePr>
          <p:nvPr/>
        </p:nvGraphicFramePr>
        <p:xfrm>
          <a:off x="5586948" y="2050764"/>
          <a:ext cx="4475162" cy="1412875"/>
        </p:xfrm>
        <a:graphic>
          <a:graphicData uri="http://schemas.openxmlformats.org/presentationml/2006/ole">
            <p:oleObj spid="_x0000_s1026" name="Equation" r:id="rId4" imgW="2489200" imgH="787400" progId="">
              <p:embed/>
            </p:oleObj>
          </a:graphicData>
        </a:graphic>
      </p:graphicFrame>
      <p:sp>
        <p:nvSpPr>
          <p:cNvPr id="35" name="Text Placeholder 2"/>
          <p:cNvSpPr txBox="1">
            <a:spLocks/>
          </p:cNvSpPr>
          <p:nvPr/>
        </p:nvSpPr>
        <p:spPr>
          <a:xfrm>
            <a:off x="5441416" y="3633729"/>
            <a:ext cx="6294678" cy="68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>
                <a:schemeClr val="dk1"/>
              </a:buClr>
              <a:buSzPts val="1800"/>
            </a:pPr>
            <a:r>
              <a:rPr lang="en-US" altLang="zh-TW" sz="2000" dirty="0" smtClean="0">
                <a:solidFill>
                  <a:srgbClr val="CC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Max-flow min-cut theorem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592102" y="4220378"/>
          <a:ext cx="6206907" cy="627044"/>
        </p:xfrm>
        <a:graphic>
          <a:graphicData uri="http://schemas.openxmlformats.org/presentationml/2006/ole">
            <p:oleObj spid="_x0000_s1028" name="Equation" r:id="rId5" imgW="3771900" imgH="381000" progId="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653030" y="4957897"/>
          <a:ext cx="6355355" cy="937117"/>
        </p:xfrm>
        <a:graphic>
          <a:graphicData uri="http://schemas.openxmlformats.org/presentationml/2006/ole">
            <p:oleObj spid="_x0000_s1029" name="Equation" r:id="rId6" imgW="3797300" imgH="558800" progId="">
              <p:embed/>
            </p:oleObj>
          </a:graphicData>
        </a:graphic>
      </p:graphicFrame>
      <p:grpSp>
        <p:nvGrpSpPr>
          <p:cNvPr id="74" name="Group 73"/>
          <p:cNvGrpSpPr/>
          <p:nvPr/>
        </p:nvGrpSpPr>
        <p:grpSpPr>
          <a:xfrm>
            <a:off x="1057618" y="1955492"/>
            <a:ext cx="3614451" cy="2991081"/>
            <a:chOff x="1143000" y="457199"/>
            <a:chExt cx="6096000" cy="3810001"/>
          </a:xfrm>
        </p:grpSpPr>
        <p:sp>
          <p:nvSpPr>
            <p:cNvPr id="75" name="Line 2"/>
            <p:cNvSpPr>
              <a:spLocks noChangeShapeType="1"/>
            </p:cNvSpPr>
            <p:nvPr/>
          </p:nvSpPr>
          <p:spPr bwMode="auto">
            <a:xfrm>
              <a:off x="3200400" y="1371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3"/>
            <p:cNvSpPr>
              <a:spLocks noChangeShapeType="1"/>
            </p:cNvSpPr>
            <p:nvPr/>
          </p:nvSpPr>
          <p:spPr bwMode="auto">
            <a:xfrm>
              <a:off x="3200400" y="31242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1143000" y="1066800"/>
              <a:ext cx="2057400" cy="2286000"/>
              <a:chOff x="720" y="672"/>
              <a:chExt cx="1296" cy="1440"/>
            </a:xfrm>
          </p:grpSpPr>
          <p:sp>
            <p:nvSpPr>
              <p:cNvPr id="101" name="Oval 5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102" name="Oval 6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 dirty="0"/>
                  <a:t>v2</a:t>
                </a:r>
              </a:p>
            </p:txBody>
          </p:sp>
          <p:sp>
            <p:nvSpPr>
              <p:cNvPr id="103" name="Oval 7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336" cy="33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v1</a:t>
                </a:r>
              </a:p>
            </p:txBody>
          </p:sp>
          <p:sp>
            <p:nvSpPr>
              <p:cNvPr id="104" name="Line 8"/>
              <p:cNvSpPr>
                <a:spLocks noChangeShapeType="1"/>
              </p:cNvSpPr>
              <p:nvPr/>
            </p:nvSpPr>
            <p:spPr bwMode="auto">
              <a:xfrm flipV="1">
                <a:off x="1008" y="912"/>
                <a:ext cx="67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9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"/>
              <p:cNvSpPr>
                <a:spLocks noChangeShapeType="1"/>
              </p:cNvSpPr>
              <p:nvPr/>
            </p:nvSpPr>
            <p:spPr bwMode="auto">
              <a:xfrm>
                <a:off x="1728" y="100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1"/>
              <p:cNvSpPr>
                <a:spLocks noChangeShapeType="1"/>
              </p:cNvSpPr>
              <p:nvPr/>
            </p:nvSpPr>
            <p:spPr bwMode="auto">
              <a:xfrm flipV="1">
                <a:off x="1968" y="100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8" name="Group 12"/>
            <p:cNvGrpSpPr>
              <a:grpSpLocks/>
            </p:cNvGrpSpPr>
            <p:nvPr/>
          </p:nvGrpSpPr>
          <p:grpSpPr bwMode="auto">
            <a:xfrm>
              <a:off x="5029200" y="1066800"/>
              <a:ext cx="2209800" cy="2286000"/>
              <a:chOff x="3168" y="672"/>
              <a:chExt cx="1392" cy="1440"/>
            </a:xfrm>
          </p:grpSpPr>
          <p:sp>
            <p:nvSpPr>
              <p:cNvPr id="95" name="Oval 13"/>
              <p:cNvSpPr>
                <a:spLocks noChangeArrowheads="1"/>
              </p:cNvSpPr>
              <p:nvPr/>
            </p:nvSpPr>
            <p:spPr bwMode="auto">
              <a:xfrm>
                <a:off x="4224" y="1296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96" name="Oval 14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v4</a:t>
                </a:r>
              </a:p>
            </p:txBody>
          </p:sp>
          <p:sp>
            <p:nvSpPr>
              <p:cNvPr id="97" name="Oval 15"/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v3</a:t>
                </a:r>
              </a:p>
            </p:txBody>
          </p:sp>
          <p:sp>
            <p:nvSpPr>
              <p:cNvPr id="98" name="Line 16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7"/>
              <p:cNvSpPr>
                <a:spLocks noChangeShapeType="1"/>
              </p:cNvSpPr>
              <p:nvPr/>
            </p:nvSpPr>
            <p:spPr bwMode="auto">
              <a:xfrm flipV="1">
                <a:off x="3504" y="1536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8"/>
              <p:cNvSpPr>
                <a:spLocks noChangeShapeType="1"/>
              </p:cNvSpPr>
              <p:nvPr/>
            </p:nvSpPr>
            <p:spPr bwMode="auto">
              <a:xfrm flipV="1">
                <a:off x="3360" y="100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 flipH="1">
              <a:off x="3200400" y="1524000"/>
              <a:ext cx="19050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1524000" y="1295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11/16</a:t>
              </a: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725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8/13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2286000" y="19812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83" name="Text Box 23"/>
            <p:cNvSpPr txBox="1">
              <a:spLocks noChangeArrowheads="1"/>
            </p:cNvSpPr>
            <p:nvPr/>
          </p:nvSpPr>
          <p:spPr bwMode="auto">
            <a:xfrm>
              <a:off x="3124200" y="1981200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1/4</a:t>
              </a: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3717925" y="879475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12/12</a:t>
              </a:r>
            </a:p>
          </p:txBody>
        </p:sp>
        <p:sp>
          <p:nvSpPr>
            <p:cNvPr id="85" name="Text Box 25"/>
            <p:cNvSpPr txBox="1">
              <a:spLocks noChangeArrowheads="1"/>
            </p:cNvSpPr>
            <p:nvPr/>
          </p:nvSpPr>
          <p:spPr bwMode="auto">
            <a:xfrm>
              <a:off x="38862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11/14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4251325" y="2022475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6019800" y="1295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15/20</a:t>
              </a: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6156325" y="2784475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4/4</a:t>
              </a:r>
            </a:p>
          </p:txBody>
        </p: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>
              <a:off x="5318125" y="1946275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7/7</a:t>
              </a:r>
            </a:p>
          </p:txBody>
        </p:sp>
        <p:sp>
          <p:nvSpPr>
            <p:cNvPr id="90" name="Line 30"/>
            <p:cNvSpPr>
              <a:spLocks noChangeShapeType="1"/>
            </p:cNvSpPr>
            <p:nvPr/>
          </p:nvSpPr>
          <p:spPr bwMode="auto">
            <a:xfrm flipH="1">
              <a:off x="4023004" y="457199"/>
              <a:ext cx="91796" cy="320657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3260725" y="3775075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S</a:t>
              </a:r>
            </a:p>
          </p:txBody>
        </p:sp>
        <p:sp>
          <p:nvSpPr>
            <p:cNvPr id="92" name="Text Box 32"/>
            <p:cNvSpPr txBox="1">
              <a:spLocks noChangeArrowheads="1"/>
            </p:cNvSpPr>
            <p:nvPr/>
          </p:nvSpPr>
          <p:spPr bwMode="auto">
            <a:xfrm>
              <a:off x="4572000" y="38100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T</a:t>
              </a: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 flipH="1">
              <a:off x="2514600" y="4038600"/>
              <a:ext cx="609600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34"/>
            <p:cNvSpPr>
              <a:spLocks noChangeShapeType="1"/>
            </p:cNvSpPr>
            <p:nvPr/>
          </p:nvSpPr>
          <p:spPr bwMode="auto">
            <a:xfrm>
              <a:off x="5029200" y="4038600"/>
              <a:ext cx="685800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Text Box 35"/>
          <p:cNvSpPr txBox="1">
            <a:spLocks noChangeArrowheads="1"/>
          </p:cNvSpPr>
          <p:nvPr/>
        </p:nvSpPr>
        <p:spPr bwMode="auto">
          <a:xfrm>
            <a:off x="577200" y="5037463"/>
            <a:ext cx="48100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i="0" dirty="0">
                <a:latin typeface="Calibri" pitchFamily="34" charset="0"/>
                <a:cs typeface="Calibri" pitchFamily="34" charset="0"/>
              </a:rPr>
              <a:t>A cut (S,T), where S={s,v1,v2} and T={v3,v4,t}. </a:t>
            </a:r>
            <a:endParaRPr lang="en-US" altLang="zh-CN" sz="1800" i="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altLang="zh-CN" sz="1800" i="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zh-CN" sz="1800" i="0" dirty="0">
                <a:latin typeface="Calibri" pitchFamily="34" charset="0"/>
                <a:cs typeface="Calibri" pitchFamily="34" charset="0"/>
              </a:rPr>
              <a:t>net flow across (S,T) is f(S,T)=</a:t>
            </a:r>
            <a:r>
              <a:rPr lang="en-US" altLang="zh-CN" sz="1800" i="0" dirty="0" smtClean="0">
                <a:latin typeface="Calibri" pitchFamily="34" charset="0"/>
                <a:cs typeface="Calibri" pitchFamily="34" charset="0"/>
              </a:rPr>
              <a:t>12-4+11=19</a:t>
            </a:r>
          </a:p>
          <a:p>
            <a:r>
              <a:rPr lang="en-US" altLang="zh-CN" sz="1800" i="0" dirty="0" smtClean="0">
                <a:latin typeface="Calibri" pitchFamily="34" charset="0"/>
                <a:cs typeface="Calibri" pitchFamily="34" charset="0"/>
              </a:rPr>
              <a:t>and the capacity </a:t>
            </a:r>
            <a:r>
              <a:rPr lang="en-US" altLang="zh-CN" sz="1800" i="0" dirty="0">
                <a:latin typeface="Calibri" pitchFamily="34" charset="0"/>
                <a:cs typeface="Calibri" pitchFamily="34" charset="0"/>
              </a:rPr>
              <a:t>is c(S,T)=12+14=26.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34" y="177838"/>
            <a:ext cx="10515600" cy="879781"/>
          </a:xfrm>
        </p:spPr>
        <p:txBody>
          <a:bodyPr/>
          <a:lstStyle/>
          <a:p>
            <a:r>
              <a:rPr lang="en-IN" sz="3600" dirty="0" smtClean="0"/>
              <a:t>Min-cut problem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7619"/>
            <a:ext cx="6994793" cy="5119344"/>
          </a:xfrm>
        </p:spPr>
        <p:txBody>
          <a:bodyPr/>
          <a:lstStyle/>
          <a:p>
            <a:pPr algn="just"/>
            <a:r>
              <a:rPr lang="en-US" sz="2000" dirty="0" smtClean="0"/>
              <a:t>In a flow network, the minimum cut </a:t>
            </a:r>
            <a:r>
              <a:rPr lang="en-US" sz="2000" dirty="0" smtClean="0">
                <a:solidFill>
                  <a:srgbClr val="00007A"/>
                </a:solidFill>
              </a:rPr>
              <a:t>separates the source and sink</a:t>
            </a:r>
            <a:r>
              <a:rPr lang="en-US" sz="2000" dirty="0" smtClean="0"/>
              <a:t> vertices and </a:t>
            </a:r>
            <a:r>
              <a:rPr lang="en-US" sz="2000" dirty="0" smtClean="0">
                <a:solidFill>
                  <a:srgbClr val="FF0000"/>
                </a:solidFill>
              </a:rPr>
              <a:t>minimizes the total sum of the capacities </a:t>
            </a:r>
            <a:r>
              <a:rPr lang="en-US" sz="2000" dirty="0" smtClean="0">
                <a:solidFill>
                  <a:srgbClr val="FF0000"/>
                </a:solidFill>
              </a:rPr>
              <a:t>of </a:t>
            </a:r>
            <a:r>
              <a:rPr lang="en-US" sz="2000" dirty="0" smtClean="0">
                <a:solidFill>
                  <a:srgbClr val="FF0000"/>
                </a:solidFill>
              </a:rPr>
              <a:t>the edges</a:t>
            </a:r>
            <a:r>
              <a:rPr lang="en-US" sz="2000" dirty="0" smtClean="0"/>
              <a:t> that are directed from the source side of the cut to the sink side of the cut.</a:t>
            </a:r>
          </a:p>
          <a:p>
            <a:pPr algn="just"/>
            <a:r>
              <a:rPr lang="en-US" sz="2000" dirty="0" smtClean="0"/>
              <a:t>Once you find the max flow, the minimum cut can be found by creating the </a:t>
            </a:r>
            <a:r>
              <a:rPr lang="en-US" sz="2000" b="1" dirty="0" smtClean="0"/>
              <a:t>residual graph</a:t>
            </a:r>
          </a:p>
          <a:p>
            <a:pPr algn="just"/>
            <a:r>
              <a:rPr lang="en-US" sz="2000" dirty="0" smtClean="0"/>
              <a:t>Traverse this residual network from the source to all reachable nodes, these nodes define one part of the partition. Call this partition S. </a:t>
            </a:r>
          </a:p>
          <a:p>
            <a:pPr algn="just"/>
            <a:r>
              <a:rPr lang="en-US" sz="2000" dirty="0" smtClean="0"/>
              <a:t>The rest of the nodes (the unreachable ones) can be called T. </a:t>
            </a:r>
          </a:p>
          <a:p>
            <a:pPr algn="just"/>
            <a:r>
              <a:rPr lang="en-US" sz="2000" dirty="0" smtClean="0"/>
              <a:t>The size of the minimum cut is the sum of the weights of the edges in the original network which flow from a node in S to a node in T.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8108414" y="523300"/>
            <a:ext cx="3614451" cy="2991081"/>
            <a:chOff x="1143000" y="457199"/>
            <a:chExt cx="6096000" cy="3810001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>
              <a:off x="3200400" y="13716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0400" y="3124200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1143000" y="1066800"/>
              <a:ext cx="2057400" cy="2286000"/>
              <a:chOff x="720" y="672"/>
              <a:chExt cx="1296" cy="1440"/>
            </a:xfrm>
          </p:grpSpPr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336" cy="336"/>
              </a:xfrm>
              <a:prstGeom prst="ellipse">
                <a:avLst/>
              </a:prstGeom>
              <a:solidFill>
                <a:srgbClr val="84329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s</a:t>
                </a:r>
              </a:p>
            </p:txBody>
          </p:sp>
          <p:sp>
            <p:nvSpPr>
              <p:cNvPr id="32" name="Oval 6"/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6" cy="336"/>
              </a:xfrm>
              <a:prstGeom prst="ellipse">
                <a:avLst/>
              </a:prstGeom>
              <a:solidFill>
                <a:srgbClr val="84329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 dirty="0"/>
                  <a:t>v2</a:t>
                </a:r>
              </a:p>
            </p:txBody>
          </p:sp>
          <p:sp>
            <p:nvSpPr>
              <p:cNvPr id="33" name="Oval 7"/>
              <p:cNvSpPr>
                <a:spLocks noChangeArrowheads="1"/>
              </p:cNvSpPr>
              <p:nvPr/>
            </p:nvSpPr>
            <p:spPr bwMode="auto">
              <a:xfrm>
                <a:off x="1680" y="672"/>
                <a:ext cx="336" cy="336"/>
              </a:xfrm>
              <a:prstGeom prst="ellipse">
                <a:avLst/>
              </a:prstGeom>
              <a:solidFill>
                <a:srgbClr val="84329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v1</a:t>
                </a:r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V="1">
                <a:off x="1008" y="912"/>
                <a:ext cx="672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728" y="100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V="1">
                <a:off x="1968" y="100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5029200" y="1066800"/>
              <a:ext cx="2209800" cy="2286000"/>
              <a:chOff x="3168" y="672"/>
              <a:chExt cx="1392" cy="1440"/>
            </a:xfrm>
          </p:grpSpPr>
          <p:sp>
            <p:nvSpPr>
              <p:cNvPr id="25" name="Oval 13"/>
              <p:cNvSpPr>
                <a:spLocks noChangeArrowheads="1"/>
              </p:cNvSpPr>
              <p:nvPr/>
            </p:nvSpPr>
            <p:spPr bwMode="auto">
              <a:xfrm>
                <a:off x="4224" y="1296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t</a:t>
                </a:r>
              </a:p>
            </p:txBody>
          </p:sp>
          <p:sp>
            <p:nvSpPr>
              <p:cNvPr id="26" name="Oval 14"/>
              <p:cNvSpPr>
                <a:spLocks noChangeArrowheads="1"/>
              </p:cNvSpPr>
              <p:nvPr/>
            </p:nvSpPr>
            <p:spPr bwMode="auto">
              <a:xfrm>
                <a:off x="3168" y="1776"/>
                <a:ext cx="336" cy="336"/>
              </a:xfrm>
              <a:prstGeom prst="ellipse">
                <a:avLst/>
              </a:prstGeom>
              <a:solidFill>
                <a:srgbClr val="84329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v4</a:t>
                </a:r>
              </a:p>
            </p:txBody>
          </p:sp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3168" y="672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0"/>
                  <a:t>v3</a:t>
                </a:r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72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 flipV="1">
                <a:off x="3504" y="1536"/>
                <a:ext cx="72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 flipV="1">
                <a:off x="3360" y="100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H="1">
              <a:off x="3200400" y="1524000"/>
              <a:ext cx="19050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524000" y="1295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11/16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1676400" y="2743200"/>
              <a:ext cx="7254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8/13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286000" y="1981200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10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124200" y="1981200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1/4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3717925" y="879475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12/12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3886200" y="3200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11/14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4251325" y="2022475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4/9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6019800" y="1295400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15/20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6156325" y="2784475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4/4</a:t>
              </a: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5318125" y="1946275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7/7</a:t>
              </a: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4114800" y="457199"/>
              <a:ext cx="2342265" cy="32206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3260725" y="3775075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S</a:t>
              </a:r>
            </a:p>
          </p:txBody>
        </p:sp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4572000" y="3810000"/>
              <a:ext cx="369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0"/>
                <a:t>T</a:t>
              </a:r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 flipH="1">
              <a:off x="2514600" y="4038600"/>
              <a:ext cx="609600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5029200" y="4038600"/>
              <a:ext cx="685800" cy="0"/>
            </a:xfrm>
            <a:prstGeom prst="line">
              <a:avLst/>
            </a:prstGeom>
            <a:noFill/>
            <a:ln w="635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477"/>
          </a:xfrm>
        </p:spPr>
        <p:txBody>
          <a:bodyPr/>
          <a:lstStyle/>
          <a:p>
            <a:r>
              <a:rPr lang="en-US" sz="3600" dirty="0" smtClean="0"/>
              <a:t>Bipartite Graph matching problem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42347"/>
            <a:ext cx="5849039" cy="2982071"/>
          </a:xfrm>
        </p:spPr>
        <p:txBody>
          <a:bodyPr/>
          <a:lstStyle/>
          <a:p>
            <a:pPr algn="just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</a:t>
            </a:r>
          </a:p>
          <a:p>
            <a:pPr algn="just"/>
            <a:r>
              <a:rPr lang="en-US" sz="2000" dirty="0" smtClean="0"/>
              <a:t>There are M job applicants and N jobs. </a:t>
            </a:r>
          </a:p>
          <a:p>
            <a:pPr algn="just"/>
            <a:r>
              <a:rPr lang="en-US" sz="2000" dirty="0" smtClean="0"/>
              <a:t>Each applicant has a subset of jobs that he/she is interested in. </a:t>
            </a:r>
          </a:p>
          <a:p>
            <a:pPr algn="just"/>
            <a:r>
              <a:rPr lang="en-US" sz="2000" dirty="0" smtClean="0"/>
              <a:t>Each job opening can only accept one applicant and a job applicant can be appointed for only one job. </a:t>
            </a:r>
          </a:p>
          <a:p>
            <a:pPr algn="just"/>
            <a:r>
              <a:rPr lang="en-US" sz="2000" dirty="0" smtClean="0"/>
              <a:t>Find an assignment of jobs to applicants in such that as many applicants as possible get jobs.</a:t>
            </a:r>
            <a:endParaRPr lang="en-US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049" y="3069404"/>
            <a:ext cx="4927065" cy="292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838200" y="1288973"/>
            <a:ext cx="10515600" cy="174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matching in a </a:t>
            </a:r>
            <a:r>
              <a:rPr kumimoji="0" lang="en-US" sz="2000" b="0" i="0" u="sng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Bipartite Graph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 is a set of the edges chosen in such a way that no two edges share an endpoint. 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 maximum matching is a matching of maximum size (maximum number of edges). 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 a maximum matching, if any edge is added to it, it is no longer a matching. 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9517</TotalTime>
  <Words>802</Words>
  <PresentationFormat>Custom</PresentationFormat>
  <Paragraphs>252</Paragraphs>
  <Slides>10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Slide 1</vt:lpstr>
      <vt:lpstr>Network Flow Problem</vt:lpstr>
      <vt:lpstr>Ford Fulkerson Algorithm</vt:lpstr>
      <vt:lpstr>Slide 4</vt:lpstr>
      <vt:lpstr>Slide 5</vt:lpstr>
      <vt:lpstr>Edmonds-Karp algorithm</vt:lpstr>
      <vt:lpstr>Slide 7</vt:lpstr>
      <vt:lpstr>Min-cut problem</vt:lpstr>
      <vt:lpstr>Bipartite Graph matching problem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 SAHOO</dc:creator>
  <cp:lastModifiedBy>anita.sahoo</cp:lastModifiedBy>
  <cp:revision>252</cp:revision>
  <dcterms:modified xsi:type="dcterms:W3CDTF">2023-03-01T04:12:54Z</dcterms:modified>
</cp:coreProperties>
</file>