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22B298-01F7-41C7-A044-A4E6B3E286E4}" type="datetimeFigureOut">
              <a:rPr lang="en-US" smtClean="0"/>
              <a:pPr/>
              <a:t>11/26/2019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576F215-0FCF-4D35-B3E5-6CEBBABD57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en.wikipedia.org/wiki/Image:Rachel-Carson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://images.google.co.in/imgres?imgurl=http://organic.com.au/images/books/SilentSpring.jpg&amp;imgrefurl=http://organic.com.au/books/SilentSpring/&amp;h=241&amp;w=168&amp;sz=20&amp;hl=en&amp;start=16&amp;um=1&amp;tbnid=fcdtdHLT_UCeIM:&amp;tbnh=110&amp;tbnw=77&amp;prev=/images?q=rachel+carson+silent+spring&amp;svnum=10&amp;um=1&amp;hl=en&amp;sa=N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hyperlink" Target="http://www.google.co.in/imgres?imgurl=http://www.indcareer.com/files/images/WildlifeInstitute_19475.jpg&amp;imgrefurl=http://www.indcareer.com/uttarakhand/dehradun/wildlife-institute-india&amp;usg=__wEL1bzZslYQWnHhxxK35EXviRHQ=&amp;h=205&amp;w=300&amp;sz=41&amp;hl=en&amp;start=4&amp;zoom=1&amp;um=1&amp;itbs=1&amp;tbnid=9hvz5LSjan3aIM:&amp;tbnh=79&amp;tbnw=116&amp;prev=/images?q=Wildlife+institute+of+India&amp;um=1&amp;hl=en&amp;safe=active&amp;sa=N&amp;tbs=isch: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19.jpeg"/><Relationship Id="rId5" Type="http://schemas.openxmlformats.org/officeDocument/2006/relationships/image" Target="../media/image14.jpeg"/><Relationship Id="rId10" Type="http://schemas.openxmlformats.org/officeDocument/2006/relationships/hyperlink" Target="http://www.google.co.in/imgres?imgurl=http://www.roap.unep.org/images/unep-logo-color.jpg&amp;imgrefurl=http://www.roap.unep.org/highlight/apfed.html&amp;usg=__Qlpeleo8M2M7cZeQZnnzPz_SRf4=&amp;h=295&amp;w=254&amp;sz=23&amp;hl=en&amp;start=2&amp;zoom=1&amp;tbnid=_i2gn92EbfPvxM:&amp;tbnh=115&amp;tbnw=99&amp;prev=/images?q=UNEP&amp;um=1&amp;hl=en&amp;safe=active&amp;sa=N&amp;tbs=isch:1&amp;um=1&amp;itbs=1" TargetMode="External"/><Relationship Id="rId4" Type="http://schemas.openxmlformats.org/officeDocument/2006/relationships/hyperlink" Target="http://www.google.co.in/imgres?imgurl=https://www.cdproject.net/en-US/WhatWeDo/PublishingImages/WWF%20logo.gif&amp;imgrefurl=https://www.cdproject.net/EN-US/WHATWEDO/Pages/Russia.aspx&amp;usg=__m7y6qNpjTIziyrum3jwpcF9PdUA=&amp;h=1026&amp;w=1032&amp;sz=13&amp;hl=en&amp;start=1&amp;zoom=1&amp;um=1&amp;itbs=1&amp;tbnid=AKzA4p6piTjW3M:&amp;tbnh=149&amp;tbnw=150&amp;prev=/images?q=WWf&amp;um=1&amp;hl=en&amp;safe=active&amp;sa=N&amp;tbs=isch:1" TargetMode="External"/><Relationship Id="rId9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hyperlink" Target="http://www.google.co.in/imgres?imgurl=http://sphotos.ak.fbcdn.net/hphotos-ak-snc3/hs468.snc3/25666_404586082081_75841452081_4803823_7252820_n.jpg&amp;imgrefurl=http://www.facebook.com/note.php?note_id=77371478443&amp;usg=__WbmOfD4ehfmncK64qPUTVsycgD8=&amp;h=237&amp;w=172&amp;sz=16&amp;hl=en&amp;start=7&amp;zoom=1&amp;tbnid=-oKlYa2LWpqp8M:&amp;tbnh=109&amp;tbnw=79&amp;prev=/images?q=sunder+lal+bahuguna&amp;um=1&amp;hl=en&amp;safe=active&amp;sa=N&amp;tbs=isch:1&amp;um=1&amp;itbs=1" TargetMode="Externa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File:Erin_Brockovich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n.wikipedia.org/wiki/File:Julia_Roberts_2011_Shankbone_3.JP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rJg19W8x_L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ENVIRONMENTAL CASE STUDIES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CASE STUDIES &amp; IMPACT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/>
          </a:bodyPr>
          <a:lstStyle/>
          <a:p>
            <a:r>
              <a:rPr lang="en-US" sz="2400" b="1" smtClean="0"/>
              <a:t>Bhopal Gas tragedy – on the fateful day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990600"/>
            <a:ext cx="80772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smtClean="0"/>
              <a:t>Cleaning storage pipes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Worksheet lacked vital information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Slip bind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Water  mixed with MIC – temperature rise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First breach - cooling system breaks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Smell first indication of danger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Temperature in tanks rise to 200 </a:t>
            </a:r>
            <a:r>
              <a:rPr lang="en-US" baseline="30000" smtClean="0"/>
              <a:t>0</a:t>
            </a:r>
            <a:r>
              <a:rPr lang="en-US" smtClean="0"/>
              <a:t>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Second level breached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Gas curber neutralizes MIC with caustic soda </a:t>
            </a:r>
            <a:r>
              <a:rPr lang="en-US" smtClean="0">
                <a:solidFill>
                  <a:srgbClr val="FF0000"/>
                </a:solidFill>
              </a:rPr>
              <a:t>– left on standby 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Third breach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Safety </a:t>
            </a:r>
            <a:r>
              <a:rPr lang="en-US" smtClean="0">
                <a:solidFill>
                  <a:srgbClr val="FF0000"/>
                </a:solidFill>
              </a:rPr>
              <a:t>alarm switched off shortly </a:t>
            </a:r>
            <a:r>
              <a:rPr lang="en-US" smtClean="0"/>
              <a:t>to avoid panic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Fourth breach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flag tower </a:t>
            </a:r>
            <a:r>
              <a:rPr lang="en-US" smtClean="0"/>
              <a:t>not working 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Gas blowing towards city</a:t>
            </a:r>
          </a:p>
          <a:p>
            <a:pPr lvl="2">
              <a:lnSpc>
                <a:spcPct val="80000"/>
              </a:lnSpc>
            </a:pPr>
            <a:r>
              <a:rPr lang="en-US" smtClean="0"/>
              <a:t>Silent killer on the loose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IN" sz="2800" b="1" smtClean="0"/>
              <a:t>Disaster struck </a:t>
            </a:r>
            <a:br>
              <a:rPr lang="en-IN" sz="2800" b="1" smtClean="0"/>
            </a:br>
            <a:r>
              <a:rPr lang="en-IN" sz="2800" b="1" smtClean="0"/>
              <a:t>Mayhem in the middle of the night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b="1" smtClean="0">
                <a:solidFill>
                  <a:srgbClr val="CC3300"/>
                </a:solidFill>
              </a:rPr>
              <a:t>Union Carbide never made it public what to do in the event of a leak / emergency do’s/don’ts – MIC - Level -4 chemical</a:t>
            </a:r>
          </a:p>
          <a:p>
            <a:pPr marL="342900" lvl="2" indent="-342900"/>
            <a:r>
              <a:rPr lang="en-US" b="1" smtClean="0">
                <a:solidFill>
                  <a:srgbClr val="CC3300"/>
                </a:solidFill>
              </a:rPr>
              <a:t>Never told plant managers about catastrophic events that could be caused in the event of leakage – UC safety report never communicated</a:t>
            </a:r>
          </a:p>
          <a:p>
            <a:r>
              <a:rPr lang="en-IN" sz="2400" smtClean="0"/>
              <a:t>Company </a:t>
            </a:r>
            <a:r>
              <a:rPr lang="en-IN" sz="2400" smtClean="0">
                <a:solidFill>
                  <a:srgbClr val="FF0000"/>
                </a:solidFill>
              </a:rPr>
              <a:t>did not give composition of gas or any antidote</a:t>
            </a:r>
          </a:p>
          <a:p>
            <a:r>
              <a:rPr lang="en-IN" sz="2400" smtClean="0"/>
              <a:t>Union carbide tells that the gas MAY BE an eye irritant</a:t>
            </a:r>
          </a:p>
          <a:p>
            <a:pPr lvl="1"/>
            <a:r>
              <a:rPr lang="en-IN" sz="2400" smtClean="0">
                <a:solidFill>
                  <a:srgbClr val="CC3300"/>
                </a:solidFill>
              </a:rPr>
              <a:t>Advices use of milk, eggs, water and eye drops!!!!!!! As treatment</a:t>
            </a:r>
          </a:p>
          <a:p>
            <a:r>
              <a:rPr lang="en-IN" sz="2400" smtClean="0"/>
              <a:t>Doctors left in dark</a:t>
            </a:r>
          </a:p>
          <a:p>
            <a:pPr lvl="1"/>
            <a:r>
              <a:rPr lang="en-IN" sz="2400" smtClean="0"/>
              <a:t>Pulmonary Oedema - Fluid filled collapse of lungs – identified from autopsies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400" dirty="0" smtClean="0"/>
              <a:t>Official documents registered </a:t>
            </a:r>
          </a:p>
          <a:p>
            <a:pPr lvl="1">
              <a:defRPr/>
            </a:pPr>
            <a:r>
              <a:rPr lang="en-IN" sz="2400" dirty="0" smtClean="0"/>
              <a:t>Deaths – 3000, Others 9000, 500,000 exposed to gases</a:t>
            </a:r>
          </a:p>
          <a:p>
            <a:pPr lvl="1">
              <a:defRPr/>
            </a:pPr>
            <a:r>
              <a:rPr lang="en-IN" sz="2400" dirty="0" smtClean="0"/>
              <a:t>Doctor of Union Carbide releases press statement: conventional cough syrups and eye drops, Effects will recede in maximum 3 weeks</a:t>
            </a:r>
          </a:p>
          <a:p>
            <a:pPr>
              <a:defRPr/>
            </a:pPr>
            <a:r>
              <a:rPr lang="en-IN" sz="2400" dirty="0" smtClean="0"/>
              <a:t>Even today</a:t>
            </a:r>
          </a:p>
          <a:p>
            <a:pPr lvl="1">
              <a:defRPr/>
            </a:pPr>
            <a:r>
              <a:rPr lang="en-IN" sz="2400" dirty="0" smtClean="0"/>
              <a:t>Birth defects, fertility impairments, 7 times more miscarriages in Bhopal as compared to national average, gastro-intestinal, lung and skin cancers highly reported, long-term effects on central nervous system -poor coordination, partial blindness, paralysis </a:t>
            </a:r>
          </a:p>
          <a:p>
            <a:pPr lvl="1">
              <a:defRPr/>
            </a:pPr>
            <a:r>
              <a:rPr lang="en-IN" sz="2400" dirty="0" smtClean="0"/>
              <a:t>10, 000 more deaths in later years</a:t>
            </a:r>
          </a:p>
          <a:p>
            <a:pPr lvl="2">
              <a:defRPr/>
            </a:pPr>
            <a:r>
              <a:rPr lang="en-IN" dirty="0" smtClean="0"/>
              <a:t>One death every day in Bhopal linked to after effects of Bhopal gas tragedy</a:t>
            </a:r>
          </a:p>
          <a:p>
            <a:pPr marL="342900" lvl="1" indent="-342900">
              <a:buFontTx/>
              <a:buChar char="•"/>
              <a:defRPr/>
            </a:pPr>
            <a:r>
              <a:rPr lang="en-IN" sz="2400" dirty="0" smtClean="0"/>
              <a:t>Company avoids culpability, claims sabotage</a:t>
            </a:r>
          </a:p>
          <a:p>
            <a:pPr lvl="1">
              <a:defRPr/>
            </a:pPr>
            <a:r>
              <a:rPr lang="en-IN" sz="2000" dirty="0" smtClean="0"/>
              <a:t>Warren Anderson – released within few hrs of arrest due to intervention by US</a:t>
            </a:r>
          </a:p>
          <a:p>
            <a:pPr marL="742950" lvl="2" indent="-342900">
              <a:defRPr/>
            </a:pPr>
            <a:r>
              <a:rPr lang="en-IN" sz="2000" b="1" dirty="0" smtClean="0">
                <a:solidFill>
                  <a:srgbClr val="003399"/>
                </a:solidFill>
              </a:rPr>
              <a:t>India still seeks extradition of him on manslaughter charges</a:t>
            </a:r>
          </a:p>
          <a:p>
            <a:pPr>
              <a:defRPr/>
            </a:pPr>
            <a:endParaRPr lang="en-IN" sz="2400" dirty="0" smtClean="0"/>
          </a:p>
          <a:p>
            <a:pPr lvl="1">
              <a:defRPr/>
            </a:pPr>
            <a:endParaRPr lang="en-IN" sz="2400" dirty="0" smtClean="0"/>
          </a:p>
          <a:p>
            <a:pPr lvl="1">
              <a:defRPr/>
            </a:pPr>
            <a:endParaRPr lang="en-IN" sz="2400" dirty="0" smtClean="0"/>
          </a:p>
          <a:p>
            <a:pPr>
              <a:defRPr/>
            </a:pPr>
            <a:endParaRPr lang="en-I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r>
              <a:rPr lang="en-IN" smtClean="0"/>
              <a:t>Post Bhopal gas tragedy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447800" y="2438400"/>
            <a:ext cx="70866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Department was converted to ministry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1986 - Environment  Protection Act (by ministry)</a:t>
            </a:r>
          </a:p>
          <a:p>
            <a:pPr>
              <a:lnSpc>
                <a:spcPct val="80000"/>
              </a:lnSpc>
            </a:pPr>
            <a:r>
              <a:rPr lang="en-US" sz="2800" smtClean="0"/>
              <a:t>Rules were made for:  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Hazardous waste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Chemical accidents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Emergencies-preparedness and response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Biomedical waste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Plastic waste   </a:t>
            </a:r>
            <a:endParaRPr lang="en-IN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5105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Global commitment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772400" cy="5410200"/>
          </a:xfrm>
        </p:spPr>
        <p:txBody>
          <a:bodyPr/>
          <a:lstStyle/>
          <a:p>
            <a:pPr eaLnBrk="1" hangingPunct="1"/>
            <a:r>
              <a:rPr lang="en-US" smtClean="0"/>
              <a:t>In the words of The Norwegian Nobel Committee</a:t>
            </a:r>
          </a:p>
          <a:p>
            <a:pPr lvl="1" eaLnBrk="1" hangingPunct="1"/>
            <a:r>
              <a:rPr lang="en-US" smtClean="0"/>
              <a:t>“We honour the earth; for bringing forth flowers and food – and trees… is committed to the protection of the earth. This commitment is our vision – deeply felt and connected to human rights and peace”. </a:t>
            </a:r>
          </a:p>
          <a:p>
            <a:pPr eaLnBrk="1" hangingPunct="1"/>
            <a:r>
              <a:rPr lang="en-US" smtClean="0"/>
              <a:t>Honouring the IPCC through the grant of the Nobel Peace Prize in 2007 – A Clarion call for the protection of the earth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Noble speech….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This choice is, an acknowledgement of 3 important realities ……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power and promise of collective scientific endeavour,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role of knowledge in shaping public policy and guiding global affairs for the sustainable development of human society.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acknowledgement of the threats to stability and human security inherent in the impacts of a changing climate and, therefore, the need for developing an effective rationale for timely and adequate action to avoid such threats in the future.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>
                <a:solidFill>
                  <a:srgbClr val="003399"/>
                </a:solidFill>
              </a:rPr>
              <a:t/>
            </a:r>
            <a:br>
              <a:rPr lang="en-IN" smtClean="0">
                <a:solidFill>
                  <a:srgbClr val="003399"/>
                </a:solidFill>
              </a:rPr>
            </a:br>
            <a:r>
              <a:rPr lang="en-IN" smtClean="0">
                <a:solidFill>
                  <a:srgbClr val="003399"/>
                </a:solidFill>
              </a:rPr>
              <a:t>The </a:t>
            </a:r>
            <a:r>
              <a:rPr lang="en-IN" i="1" smtClean="0">
                <a:solidFill>
                  <a:srgbClr val="003399"/>
                </a:solidFill>
              </a:rPr>
              <a:t>Nobel</a:t>
            </a:r>
            <a:r>
              <a:rPr lang="en-IN" smtClean="0">
                <a:solidFill>
                  <a:srgbClr val="003399"/>
                </a:solidFill>
              </a:rPr>
              <a:t> Peace </a:t>
            </a:r>
            <a:r>
              <a:rPr lang="en-IN" i="1" smtClean="0">
                <a:solidFill>
                  <a:srgbClr val="003399"/>
                </a:solidFill>
              </a:rPr>
              <a:t>Prize</a:t>
            </a:r>
            <a:r>
              <a:rPr lang="en-IN" smtClean="0">
                <a:solidFill>
                  <a:srgbClr val="003399"/>
                </a:solidFill>
              </a:rPr>
              <a:t> 2007</a:t>
            </a:r>
            <a:br>
              <a:rPr lang="en-IN" smtClean="0">
                <a:solidFill>
                  <a:srgbClr val="003399"/>
                </a:solidFill>
              </a:rPr>
            </a:br>
            <a:endParaRPr lang="en-IN" smtClean="0">
              <a:solidFill>
                <a:srgbClr val="003399"/>
              </a:solidFill>
            </a:endParaRPr>
          </a:p>
        </p:txBody>
      </p:sp>
      <p:sp>
        <p:nvSpPr>
          <p:cNvPr id="39939" name="AutoShape 2" descr="data:image/jpeg;base64,/9j/4AAQSkZJRgABAQAAAQABAAD/2wCEAAkGBhQSEBUUEhQWFRUWFxgUGBcUFxcVFBcVFRcVGBUXFxQXHCYeFxojGRUWHy8gIycpLCwsFR4xNTAqNSYrLCkBCQoKDgwOGg8PGCwdHyQpLSksKSwsKSwsKSkpLCksLC0pKSwsKSksKSwpLCkpLCwpKSwpLCk0KSksLCwsLCwsNf/AABEIALIBHAMBIgACEQEDEQH/xAAcAAAABwEBAAAAAAAAAAAAAAAAAgMEBQYHAQj/xABHEAACAQIEAggDBAcGBAYDAAABAhEAAwQSITEFQQYTIlFhcYGRBzKhQrHR8CNSYnKCksEUJDNzsuFDs8LxFjRjw+LjFYOk/8QAGgEAAwEBAQEAAAAAAAAAAAAAAAECAwQFBv/EACoRAAICAQMDAwQCAwAAAAAAAAABAhEDEiExBDJBEyJRM2FxgbHBNEKh/9oADAMBAAIRAxEAPwCpdYe8+9cznv8ArSc0M1cxqK9Ye8+9dFw9/wBaSzV3NQBZrF+VBncUpn8aj+FXZSO408kVmyhTP40a2+o1O/fSMiuTSsB5xZ96gXxMczUtxJuxPhVamNTvTQUP1vHmY9aI2L7pNMTdJpQQBJNMB8l08yZ9aOcDef5VY/nnrpUv0f4JcuqQsIzfaKyy90AxG4M99Sd7oMXQIl4yORG57zl1NS5+DRY29ym3LDpIYGe7XSkoMamPWp7ifAcRh2DXctxR9ofZAHMkEjb/AHFQV5XZiSAV0IddiGMAtGgMmJG/nTW5LVHLSk8yB505TT/vTVsSBoK6jncmqJHovHvPvXDiPHfxpst2dqacXYhAw5GaYiRtY3MDBOn5mhhcVI3OlVu1jipYamfQU5OKKKDBBIkfnnQBPDGAzB203pI3T3/Wonhzkn0n1NP81CEL9ae8+9DrD3n3pGa6DTAWF0959671p7/qaRmhmoAcC4a71ppuHruegQuLh/Jor3T3n3pPPXE3qZMpIXkxv9aUw1ztmTyHfRHHZHnXLB7Z8I++lEHyKPdztEHTvNHUkULVuC1GNaCK1NdmjmyaHUmkAWaE13qTQ6o0APeF34JHfUp13lUFhwQw0qQqGikPhervW0xBroueNSMf425+i9KrBNT1x5smq67a00AfNTjAWw91FJABYST3Tr9KZzTjAH9Kg3l1EebAUWC5NJ4bxG0pYMwBY6AEg6n661KYTi9gXMvWAMNIYwZ9aqdjo5cbF22uXyyq63AjMWMfNAEAW102HfFOOM9HXOMN2zeNouNVDG2YTTMuUdpSInQgHXnWKO5xLJ0hxQa06kLliN9IPOayzHY5ltKBqo7MzJyMR2WG24HdsDWiNgmFspdfrMwhpChtecpAPsKplno6zMyXYUjNdtpcmbiqxBIKwAIA3M6zFXGW7syljbqiHJA8aAJY1zqpJjaTB7xJpa0PmHONK0bo5qFbaetExdvMhXepbgoORjHzrlnuH2opPC4GbiTorPlE8wP6VPqK2h6fJXH4ewCkrlB2mpHi/bt2wq6INT/TyqzdIeHKqLtM/SluG8FVrAYx2gSTUqewOO5S8FZyr5604mn9zgzqUJHYuSVYGQQp18jEaeNJ8Rw2UrHPT2q9a4FpY0miXcQqCWMUpilCEDvXN+NMuEYDrs9+4ewpAC8m1Gg7wBVatrEo26JDh+Fu39bdsheT3DlU+Q1J9qXx/B8RZEtbzruTbMsB+6YJ9BVmwd0EKba5l01BH3cqljbndC3ZmNtfOPEVzerOzs9GCXkzO1i1YaGlgaT6WYRUxAuWxlz9l15Fhzjvj6iklu7V0p2rOOcdLoc5qXtCmyU7sipbBDk25UedC2sMaUHy0Ubn86a048Aw2bU/nnSdw60qia0GUVoQQxrgp29im7pFSMIRXYoUKABSguUQUC1AxTrK6LlJZq5RQxybnYYetROXWn4bQ0xI1qGMLlp1w1P01uP1h99IUe0+UgjcEH2qRrlExb4dmVhcW6zsxOe1lMBdABmdRsQYPf4aOn4eEwwVbV9GVus6w9XzBBZmFxhtuOfdXbHErHVnrVLAmcuoJzbbampA8Xw3UkIMqxGTXmNdDrWd7cHo6kx9we62Rc5kwJ86bca43bymyCTdyxoDFtH3ObaWXQRrprUdYxrMAEBI2k02xuHy3mYjVgh8xkXKfalBb7mWWVR2Gwwq03W0vWONc3Vdj96frT4Cj4eyvWozcpBjfUaVpPtOOHI74FgGv2HC6OiqFG2pOs+dWPohwW3cxIDglkU9k7CInT1pLoyoS62Uf4hCknQA8veprgGBu2se11VzW7ha0YI0y6k+UrWMd2jSWyZNJ0MslMl5c/aJG43mJ8hSv/hK2CoXS2qlcvtBnw1qbYtyjbn30kc4tHYuFO+2YAxXZ6cOKObXIybHdHzbZ7dtixRtAdQpJ7XgNDUJxm8FU2cuYrcDIwOo0hxHcZ+laNg8T1GGm+n6bMzv+s5aWBPpp4RVFhHuXruTqwSSFOuXNqY9ST61x8HStyndIbuRypMhgBp9QfL609a8AlpBopUuSNAdgBUdx3BEWwx1JMk8pNNMFjJNoCRlmZO4Jns92g9xW73gEO4mMTx3FdWoQvlGyzZAOsdhPnJ9yakuO8Xxlq3h2z6XEGYqVWHmcuZ9B2e/upviOkoz6W0GRO0Y7dwxAEgEgEkSfDxpa3066611b2ltjK36TISFIXs9kghhmXUab1CTdPSdDpeSL6S4l7io1yQ2aCWy66aNmTstsRmHfUfw6+SYP5ipLj/Gf7ThUhUUowU9X8hERmA5aGdqhuBLvO9bQ7WcuZe5MnbYp5Y3praFOV8KkgeZtIoAamkcON+e1LE/N+e+rSolh7fP899Ek0ayez6UQN4VZIgaKyzRprlZ2VQg9jupErT2KKyzRYDWKSuU5ezFI3NjTARzUDcpI3KLmqgFhdmk450UNTe9xO2o3k9y6/Xb61DV8DTQ7VZol/EqnzGPDn7VC4jjLt8vYHh8383L0pratlmCjUsQvOSWIH9a1ji8slzNVTom93hmGxNpZc2zcdBqxUu7Ky/rEKVBA10BHMVX7SgnukSDuCD3Gtb6GMtrheHLsFt27PaYmABbZwST/DPtUXfu4Fk/tr4bss2bIZDXGVism3OUuYkjbYGTR6Ll2mkcyj3CPRTou11VdwVt9+zOP2B3H9b2mqT096RAcUvC0FNq0Ew+UbHqRDEHkQzOv8NbDxvpHbtcPfFWnDKUzW272aQuneDqRuMpHKvMxYnUmTuSdSSdSSeepqo41FETyObtluwnG7LxDZSeT9n67H3qVsW5YA+P3aVnAmpDAcYu2oysYBnK2q+g5ekVE8VrYIy3NYwVodRlEZ7hIk9+gB9KvOCxiWbNoWgIywF/WI0JB8+dZLw7ptYuLaW8jWmQtLiXRg37ozL7HzrWujD2buEsXEYOLQZQy7GNDIOs6DQ7GuWMJJ09jSUk0TqX5GqkedI4nGlT8vZGhJMHXaBGo9qVwmKW6gZZjcSINJYuwt62V9J5iPyfeutt6bTOfb4Kn0wdHvWBI5lwP1ZGWfWaqvHcOpukAwrLnPmJH4VOdLbefFEIQCqLbA8d5+tVTpY8PFsmVthWPeTv61wSdyOuK2IHiHDuss5dzEg855RVLV3UKIgpPa1BOux8R2q0Jdh5VGcWwloW7lxhGkk952GneSYrpi/BlZX+EXla9LqhlY7YUiRBnXae+ra/ClTDtcuLhguUwRbEkwYglfLas9DZWHMcjy8anuI9Kc2Ct2BBOrczzAH3T7VUoNvYuOWluR1u4Sq212nnrvJJ37ql8Bgwm3qajuFW1D9sy8EjwO2X97LrUzbpy+CLscpSnWUgGrnWVKESODbel/1qacN1nzFOzuR+djVITOqNNO4UAKNZXT6UULO1UIaA10GkQ9Gz1iUKTXZpLNXc9Aw80lcQGulqIzUgG3/48E71xeHAmAacg03xuL6q27iJUSJ2nSPPWqW7B8FRxeJztJ5EgDuA207/AMaSyGiJcBPqfz4UuDXYlRzhVtVZ/h5gFu8TwysAyhy7A6gi3be5BHMdiq4p++rp8IrU8TXwtXiPMpk/9ymM2DpFjLSWBhmW6xu2sypYsXLmVQy5mItK2USRGkVCNisIhHWlskIgtXrOItqgWQWAe2MrnNJO/ZBmrNhjPEbka9VhbKeRuXb7H3FlfpU+H8frFOMtINWZB8QeL4RMAbGDuq4d5yq+YyxJdiDqOyCPUVlAWvQHxjxZThbj9e5bTfbUvp/JXn43KlDAV/P59qMFik1uUbPTGLW31rUvg1x8JdbC3D2LvbQHbrVGo/iUe6DvrJBc386keE8XaxetXV0a3cVx/CwJHqBHrWclaGj1Yt5AQoKgwYEiYHcO6glhQIUAeVZd/wCIbhvWrsSAXtkAww7WjeWlG4tx+9cUG2cvzl4bKQqiWYmdoBrneb5Rfp/cd8aw5t4s3JzBiYjcxv6VSeO8csqzi43bLBiACSANhlGo5b1WeN9Lr+LP6S4wtzK2wYRRsNB8xiNWnntUH5Ulgt2ynOticxvTUAHq7c+LkAfyr+NQuN43dvCLjdmZCqoVZG3ifUmm+ItTH50oGzIiuhRSMGwnkd/Ue1cWydzp5fjSnVwRpyPn4UpbWYMR+TVActnLqPp3+dO7PGXX5obzEH3H4U3e3rRblvSikFkvb40h3lfPUe4/CnSYgNsQfKq0i0spjUb+FQ4DUi78IGhPiKXw13M7eBj6VD9F+J589tjLL2gTuV29YP8AqFSPDd3/AHj91RVFXY+TajhDyFcRdaDyTpTAr4au5zTAYh+4VduGdBXxFrrLQaJymDbOuRG0VmXTtgbzS0WOytBzQZjy1qZx3Q3EW9wQP27dxB/PlKfWot+F4j7NsP8A5Tq59lM0nBjEOtPdRDfNJv1isFa1czEhQCpkk7ADmZq2cO6CN1dx8VcFgoC2UZbhCKCWZoaNhsDyM1NVyUk3wVcXqiOkt4lEWDBYk+OUaffVx6V9Fjg0S4rNcRyUMpDK8SBCzIIB1GxEcxVPxfDcViWHV4e7kXbMuUSd2Mx4VeNb2RLbYrxMER40urVMWug18t23s2z3G4pbyCDUmrDgvhVeflef9yw6D+a9lX610WZ0ylK341d/g3fA4ooO5s3gPEhQ0eyn2qC6V9HFwhCQwcNlcOQTsTHYZl5A6H7UU26H8X/s2OsXtYRxMc1YFGH8rGmHB6A6NcVttfxjvctqWupbUM6qxS1aXKQJmM1xtfA1Yb3FraIXLqQP1WBJ8IWQSeVZ/wBH/h7gr+GS9iluG9eLN2btxCVViohQ2WAoBnxpG/0Pw+FJuYYtbaMvWXibptrHaa2CEhjop1JAJ+UTMZJJFQVumTPHmOOAt3sLmtzmC3LosuYBGZVVswME/NG+1Z/0m+FTIj3cIzEAZjYudq7A3CXFkP4AgE95NPMTisGjzdxuIuODsrWLYU85XIxGveZq1cJ6QYe4uRHe4w5tlzkTscoA0B7q51OS3Otwi1SRg2agWrSel3w761zfsMqM5Ga22itcdoBD7JmYgGRGZpkAyM4xuFey727isjoSrKwhlI3BH53FdMZKStHJKLi6Y3s4ggkyIk8tT/tR7t489Afem+DvxoTFOSNdaZFl7w/HBeS05dgcmVgAILAQfdh9a70oxsWGKtqyhDGg7RAIB8pqA6K8QRFcOuYBtAe5gJj1B96Q43js8KshJZwD7D/qrl9P3UbatiP6zb87/wDauzr+fSml+5EeYpRH0kfhXRRlY4ZOdcrgvaRQmmM6w1B/Z/CupvQzfQH+lAfWkAYipGzwS41kXOyFZsigt2mY7QsdkHQBmIBJHfUYx5AxPPu7yfLepwcasi46FGey0poSCLegUqDpmGRGE81pMwzTlGtKIK5bIO0eeh00II5Gk7p2/wC1S3GLQBVs2cOvz7ZysANHIlSsg6hg3rEXm1/H0po0jK1Y+6NMRi7Uc86nyKNM+wq4cOt6uP2yfeKoWCxPV3EcfZYH0B1+k1oHD0+fX7f4Gs5ouI9Q6nwo6r30LRGvntQNBRUWXQ1s3w9xqiw1rZswceOa1an1ET791YyzaHy/pWlcFcoqssg9lh4xbtg/UEetcvU53gx618q/wdODEssnF/GxfcVj0tQXaCdokk+UUxv4qxduW7bpbui5mjOgZlYAkTmGxgj25GmpsucROXrdFblPVueyQNtJI2PPzqJsm5dxqqFgpcEgCAqowk+Agb86vJmlHTS5Zl0kX1Ep6toxTJ+/0Uw7CAjINot3Lij+TMU+lU7iXChh8Rfw1klhesC6oYLM3OtsXF7CqI7Fvl9rxrQ+LcVtWMmeZdgihRJ1IBMTsJE+dZp8R71u9cD23cFOqtSrNbPbbEZgSDqpGU+g8q62lNNLwRDVGpNbFh4TwY43qsRee4AFcp1J6pSl0qwJ0LSQq7EaAd9TtvojhRvZFw999nv/APNZgPaleCWQMHhgpaFs2gMp1jqlG+1O3XX5R5s0aDnA/rrSjGlQpSt2dtJbtCECWxGyAII/hAo39oB7zy0BP1omYgRIEfqqW8NPupYIeZO0eHnp5UMkwT4xL/e7n+aP+XpWe4cjOsnSRPlz+laJ8ZD/AHpvG5/7Y/Gs4uCK0Ezc8H8XeHLh7Vr+8KbdsW56lSNAoJgXO9Zp5gfiRwyWD4hgrQIazekAbrIRtDqY033NZZ0HW07FLqW27s6K0hhG5B1B++o7pcbQxdxbSIiW4twigAso7Z055iR6CnLEqUiVLwTHTrpDZxHEXvKDcVoyT2RkUBVmYO6k054L0vBuLoLQB1CbMDuD3zHnpVCtnmaMMSB48ojQ1nKCZtDK4m74filrEvbsIwJusoKz9hCLlw+lu23uBzqn/GwoeJkgfNZtC4eXWS8Ce/q+q9IqI6LdNrWGYOlsK4BDBizFgVKmLhlucxoPDnU70GxX9rt3zcLNmvZiW3JZGPaUyp8iCKIQopXmkkjODhlnbTu1++uOCukae4/2rUuJfD6xcnqx1bf+n2Pe20of4TbqqcY+HmKsahesU6gxkYjwVjlf+Bmq6oMuCeJ+5EDwgk5zHNfuP4UMVezOfDs+3+9c4fntXLgdSrC3JVgVOYEAaETufrSJaPE1nXuMvAhiwe6jWDoJ7qLiFMZj+fzFS3Aui2JxIHU2iVMDO3YtD+NtCfASaokYZ4pTD2nuuEtqzudlQFm/lE1qvRz4GTDYp2b9lZtW/UkdY49E860zhHRDDYZMqW0C8wAFQnxUfP8Axlj40DPOXEOieIs2OuvBFEhSmYM4zH7QXRRIPOdD3Go1dq3n4ucNFzDGABNplGkaoyFQB/G3pNYMmw8daBitiwXMKJO8CZgbnQH3rvUMDy91J9gZq5/CCxOOdz9iy5Hmz21H0zVreLW0w/S20bkc6K3vI0oGeb7oI1K+safWmJv6xMdx5etbV024HhbeCv3bdlEuKAFKjKQzsqggjn2vurCsQ3aPvQiWOA+sEQe77J8qvvRO/msa7hoPfIUQZ5yNazyzeB7Leh5j1qz9D8eLN4pc2u5VVthmGbKD5yRNKS2BMuwB+vKlXFJqdD5xResPOsyysOmh8j91bT0Y4fbv4FUY9rMxUgjOuiAkDmOR5VjLp2W8j91aHwhmRLV4bhiB5iNPIgkehrObioe5Wm6JnkeP3ItljHrZL3bjfo7SJYzAfO08l56/Spg31uo4s3FzlQQywYLD9Gx7xp7VROJ4Z7yWLVvRQXuMeQMqik95iQB4nxIksBlw7oyCBrmEyWUxM+J39BVwkr0o1xYoTxxeq5yuVeK+4txnFLiLauFy30JtupmUB/xMoGjagLIkgE86ofSPMA2eZLYaJBA/42gnlv7VofHuHEXRetqWR17eUTBGzwORWNf2fGqR08TLpI/4G2o+bEaT3+VdCnpahGPddv4r5NW4+ns/1/RpPBrsYTDwC36K0NP3FE6/0p0VbNOUa7kgTuP1o5A8u6mnBH/utgQdbNrYx/wxz5U96vSCFjYZiWnWdaizlYQM2gzrOsjQ+Osajz7jtOoFqyCZDMYiJ9DoW3+X870ZV/aUa8lA9J1/pSgt6zqfM6c/xosVGDfGgTiW8Lse9q0f61nAfka0j4y/+auf5wHvh7FZswqhMd8L4k1i6rLqVZTHJgrBoP8AKKZX8SWJJMkkknvJJJPuaK0UmFp26oVCmaiMaPFJNSGcrS/hC2brEB1zqQNdZAEQKzQ1fPhHjzaxTHkMjnb5VMtvzgH3pouEnGSaNlw9lLYZruUXCD1YcEiQPmIIj5iBJ7j40pwzj/Zi/BADTCjtIQNCggSGA5bE92rji15MSQV0ySATv2okMvdIouA4MeojKrnMdYUkQQY1IJBXlpufCJ1Ra5NZ9RDNbk9/4/AhiOjOBxykKoEbqBGWTv1TaKJ5pGvMVnnS74TJhv0iPCGYAltokZWkroZ+ZpynatHvcHa3fTqCUZluHXU9kICqBpGYh5GaQMo3rvTBlvYMlWnKee4JtuBmHIkladptUZuKT9rtED0S+FGFCrccdYZIm5FwypIlUI6tRpI7LGI1Gw0DD8Pt2iMi67TqzDwzH5R4CBUT0Hu58IJ7xpy7SWzMeJk1OXUgfcOXPkN9j9aT5IYGub7gz9mCfUxA9aCp4xGk7n+Y7elFzTGmk7mAOW355Vw25AzHNy1GUe3Of6UCIXptZFzCyDMNGgn50ZR7sy+9eZMsEr3EgeQMV6p47bnC3IEZVzjkT1ZV/wDpia8wdJLYtYy8m0OYHLXx96CvBffg9ZM4m5GmW2n1djr5Za0DG8RCLLQCdBmMAnmJjn484rPuhfw0bF4NcQuJ6icwjq8wIU6MXV1aZJG/KnuL+HHEUGW1j7bggrldr4U76ZbgdZ8KUl9xxasS6SdIr1kZmRblhoUl7Yyk880AodRvzkaA1T+NYDD4uy16xbWxctgsVUQlxRlnQaKwBY6ASFIidansVxPHcLRExCIc8qpR1dSFiQ6ACDqNSBMbTJqK4p0oU4ZwtlLTXCVhAqqS4CswUazG5gfWuZKUWdTlGUXZRhg4MMY+o96WWVkTI8dvKfsnn7UsL/JtvGhiFgAr5eYrrOIv3RzjH9otTIzqYcc55MR4wfWfCpZ0rP8AoY5GLXLs6XAw8lzD6qPatEZNvKsmqKjuZ4mLcwJBBMGO7nWvdEbnWZrDKMmTPIJzZywHlAHrI5zFZDwvBAhiZ0BI8xWr9EMVatYnNddEHVODnYKNCCupI13qlCM00wnHVF2TaMUtW3iQ5cayACse8gn601NwswnUk/7AVO4HhxvYLINGVpUmYBAG8awQT713gnR427oe8ySD2VDTroATMbch3+VLGopWdnQZMOLBqr3f9ZHC/juvwQtNltdpLiFRlAtMc7uYmDbgDUQy+NVn4hODmjVZtQfA3MUR99X3hr5mtBd/7wZ00l2E6/tR71nnT3Y//p/1YmnDuR57k3NX9zTOAmMNZ/ybX+haddZO6tvGo0G2s/h3014B/wCWsf5Nr/QtPXM6RPnEHx1P5mkaBcxnQKT4kT3kaeM0os849KIG/dE+M6+n40oDTAwX40j+8Xv822f/AOexWXC5WqfG0f3i7/mWv+RZrKa08ITOsaMDXcOdaPc0/PfSJCFqIaE1ygYKtnw2vZcZqYBQ/QjT61VUYg1Yuht4LjbLCNWj+uvqKceRrk9DYDh4GJOYjqyXyiSDBnKp5R3GeQ0qUV1s3wjOFDiRmIGaJ013INJW7zDDoyqC2RATGbKAvaPuKRxnR98QFa7lLJJt5hqpYCQco0Bgacta5YNXVChjUpXLYXN1mx8NAWzZZl1kv1uUFhpAAyxH46MOLcFy23bs6Q0gspy5gSpGodQNY02mkOD2rr3mF1ir2ICiAexczSpaJZYiDPOajsF0lc22tXszl1ZA+7hiCva/WE89/OsXngmn5O5dLl93pu6q68pkh8Nbn6J02gDx1Vrin6FfpVtVACY158yZ5+A/71R+gdyMTdWNzd2Ona6u4vpAb3q9OkDX2A/oK75cnHLk4d58P3j467CgN+Y11P8AuaAGseHmfbYV1R3iY21mP6CpJOvZDKV5MCpO+jAg/fXl34k4PLjAeb21J0jtDRhr3Ex6V6mNee/jZgil5HEjLdurPm3WrHhldapDNX6J8FKcMwtuCIQMdxq0tO2ujUZMAzD5SGYkwGAgtObMAAAQNQJOpB0jXzHhOO37X+HduJ+5cdPopFT2B+JXEk1XGXj++wu/S4GFS4Ju7FZbfjtjyMTatg6qoB0jWCSfXMPpWWJiCzCde7w1B0p90g47dxb9ZeOZ9SWgCSY1hVAG3IUpwLgovqzZypUxAUHcSDqfA03SC/Azuj086JaYmFUFieQBJPoKtNvoep1a65jfRR9dfuqx8B4fbtWz1ahZmSPmIHex1P3VLkh6SN6IdHja/S3AQ5lVUj5Vb7TftHaOQmrMXrlldPz4UYECouyuCm4PCdXbcE/YffyNa90exajBoOrUtLauqlT2235nTT2rM8YogzzRh47VE4bpleEGVOw+TKdNN7bKdqvPBxlKEXVMlXOCa2NYXAldVZh5H8Ip/wAFS4HgAOdHGeRGXu174POsxb4h3LUBgWn9W4/PXVbocVK8N+KJRg+VtiO2iPuP/TZCKwxxlGSbpo5vQmn3GkcCuLbuXjcdFKxbIZ1XKSzXGGp/aUzzmqT8R8XbuXHNp1cTYkqQVktiCRI0OtRHG+ltnF3esdrdpiqqZW6oOWQDJDRpA5/KKjeJ45DaIV7bS9tuw8wF6zcbx2hqRzr0NMKtP9HUo8WbbwFv7rY/ybW+gnq150+60HuPMQCfD8azvCfFLD2rVu2EBNu2qybikSgC6C2rkfKTrFNsR8ZGIJt21jeQlx4j9q49sH2rme3I6bNRI848I/I9KCKfE+pNYdjvjXekgdZ3dnqbY9wjMP5qgMd8U8Vc/wDsu3rn0zhfpToROfG7/HuDnnt+H/AsVlDLUxxTj92+oV8gUGQERU1MSSRqToNTNRD1ZLDYc6+n9a7fNFsDX0rlw6mgRyuzRaFIA1PeB3cuJtH9tfqY/rTCaNbuEEMDBBBBHIjUULkZ6Z6K3mN0qhKllYgHvBDrI2OkjyNW3h+NzSG+cHbb8kV526IdKcYq57d3MVbLDjWCAf8AEWGHrI0q84b4nNvirLKR/wARO0unMtbEj1QedRj6WcYut1bZ0zzwyS322ReeI4/qje6wAh16vYDsMxC6gagBz+ZqLxPCx1Nm9bXcZLmUH51MZ4G05TJHh30ielFnFopV0uKDqDGqnkXSSNYPIgieVSXRnjSW0Ns5oBZ80grBJHZjX7B3Hf5VDajJakXqlB3H9/cgeidzJjh49Xttqj2TPm0etaYDWa8QvBOJh1HZaXBGk5bi3SSO4Sw9DWkP4bedbN3ujmlycI7/AM+ldy/n86VEcU6T4fDoWuXFgc5ASf3ics+UnwrN+kfx6tpK4ZTcO0jsp/OwzN/Cq+dKiTWcRjEtCXYLO07nyG59BWJfGfi+GvKwS4puZlYLMvoqK0gTl0XnBqicf6dYzEznulEbdbcqIPJmnM3qTVaNPgLDIJpa2daFtIHnXBvSJOX7dWToYIa6BzVW9iR/1VBtqKluiWJK3H8UynyzKf6VE5VFtlwjqkki5W17Jp1w4dj3/rTPDvmtk+H3aU9wP+H7/eayTtWW1TodWxpH55UaBXLW1AsJqkIrfF2yWy3cpqkWL8qojXNv4Grr0mWcPHMgx3VV+E8KYXbRcdnMCRziunqPqS/JGF+1L7Dfid8Zx4ECn1gdlaQ6U4UJiGC7ZpjuEU4ww7K/nurma2LuxzYwXWEr7edJth2IhlOZG35Ed01JcMuZQx0nkKcYK92QCcyFpOmo9a4MmaUZSrc9LF00csEJYa8dQF56jao7FnM0RGsGO/uqQ4kCpJXQEwKZYKyWvoIlVILec08XuWtmGbB6eVY4+SuY0/pH/eb7zTc0vi1i447nb/UaRr1VwcEuQNSD0vSDCmICNB9DRa4aFAHa4aFCkAKFcoUAW/oM3ZvDxQ/6hVoiqT0RxxS4y5S2cAacoJ1+tXmvd6Np4kjgz7TIvieCi3cdFAuZhdF1SwvCAA6hgQMsAmPOn/R3pstrDkXWuPdYMWcgGSFIRJGsba66saVFQl/o1LyrZUP2SCSPBSCAR57VxdZ0Lnvj88o6+m6tR2mXZOm1trbZWDKLBJW5KyU+zuNSMy6HnUP08+LV4lFwrrldMxLKSyNmIICHsd3aKk71QOPnqbnVIZEKxJVc0nWAeQiPOoa7dLGWJJ7zXmLFLFKmdc8sZq0hxj+KXb7Z71x7jd7ksfSdvSmhNChVmA+y/dSbYfXwpWK6wpAENEijmixQAou1SPCOznYc8onu3J/pUahqc6MYbrHdPAH0B/8AlWObsZrivWqLXgyDa02jnT/Aj9EPX7zTKxay24GwFPMIf0Y/PfWcOEVK73HVralQlIoYHvQF2tCRji7KlBIB7LbgeFLnDLlQ5V5chQoVt1P1ZfkjF9NFT6Z2V/tR7I+UchSOGtjKug27q5QrJ8FIeYW0M66Dc8qk8HbGVtBueVChXBPk93ov9fwJcUQQug3oLaAOgG45VyhUx7WaZP8AI/RTsZbHWPoPnbl+0aS6odw9qFCvXXB85Llg6odw9qSa0O4e1ChTJETbE7D2o3VDuHtQoUAA2x3D2rnVjuHtQoUgAbY7h7Vzqx3D2oUKYFm6DWh1z6D/AAzy/bWrlkHcKFCvZ6L6ZwZ+8GQdwrjIJ2FChXU+DBclB6T2x/armg3Xl+wlRHVjuHtQoV8/l75fk9SPCB1Y7h7UBaHcPahQrMokOrEbD2oG2O4e1ChSAKbY7h7UUWh3D2oUKAOi2O4e1TfRRB/aNh8jfelcoVnk7GbYPqIt5QZToNvxpfDIMg0G1doVjj7UXPuY4yiNu+iqo7q7QrZGZ//Z"/>
          <p:cNvSpPr>
            <a:spLocks noChangeAspect="1" noChangeArrowheads="1"/>
          </p:cNvSpPr>
          <p:nvPr/>
        </p:nvSpPr>
        <p:spPr bwMode="auto">
          <a:xfrm>
            <a:off x="0" y="-820738"/>
            <a:ext cx="2705100" cy="16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9940" name="AutoShape 4" descr="data:image/jpeg;base64,/9j/4AAQSkZJRgABAQAAAQABAAD/2wCEAAkGBhQSEBUUEhQWFRUWFxgUGBcUFxcVFBcVFRcVGBUXFxQXHCYeFxojGRUWHy8gIycpLCwsFR4xNTAqNSYrLCkBCQoKDgwOGg8PGCwdHyQpLSksKSwsKSwsKSkpLCksLC0pKSwsKSksKSwpLCkpLCwpKSwpLCk0KSksLCwsLCwsNf/AABEIALIBHAMBIgACEQEDEQH/xAAcAAAABwEBAAAAAAAAAAAAAAAAAgMEBQYHAQj/xABHEAACAQIEAggDBAcGBAYDAAABAhEAAwQSITEFQQYTIlFhcYGRBzKhQrHR8CNSYnKCksEUJDNzsuFDs8LxFjRjw+LjFYOk/8QAGgEAAwEBAQEAAAAAAAAAAAAAAAECAwQFBv/EACoRAAICAQMDAwQCAwAAAAAAAAABAhEDEiExBDJBEyJRM2FxgbHBNEKh/9oADAMBAAIRAxEAPwCpdYe8+9cznv8ArSc0M1cxqK9Ye8+9dFw9/wBaSzV3NQBZrF+VBncUpn8aj+FXZSO408kVmyhTP40a2+o1O/fSMiuTSsB5xZ96gXxMczUtxJuxPhVamNTvTQUP1vHmY9aI2L7pNMTdJpQQBJNMB8l08yZ9aOcDef5VY/nnrpUv0f4JcuqQsIzfaKyy90AxG4M99Sd7oMXQIl4yORG57zl1NS5+DRY29ym3LDpIYGe7XSkoMamPWp7ifAcRh2DXctxR9ofZAHMkEjb/AHFQV5XZiSAV0IddiGMAtGgMmJG/nTW5LVHLSk8yB505TT/vTVsSBoK6jncmqJHovHvPvXDiPHfxpst2dqacXYhAw5GaYiRtY3MDBOn5mhhcVI3OlVu1jipYamfQU5OKKKDBBIkfnnQBPDGAzB203pI3T3/Wonhzkn0n1NP81CEL9ae8+9DrD3n3pGa6DTAWF0959671p7/qaRmhmoAcC4a71ppuHruegQuLh/Jor3T3n3pPPXE3qZMpIXkxv9aUw1ztmTyHfRHHZHnXLB7Z8I++lEHyKPdztEHTvNHUkULVuC1GNaCK1NdmjmyaHUmkAWaE13qTQ6o0APeF34JHfUp13lUFhwQw0qQqGikPhervW0xBroueNSMf425+i9KrBNT1x5smq67a00AfNTjAWw91FJABYST3Tr9KZzTjAH9Kg3l1EebAUWC5NJ4bxG0pYMwBY6AEg6n661KYTi9gXMvWAMNIYwZ9aqdjo5cbF22uXyyq63AjMWMfNAEAW102HfFOOM9HXOMN2zeNouNVDG2YTTMuUdpSInQgHXnWKO5xLJ0hxQa06kLliN9IPOayzHY5ltKBqo7MzJyMR2WG24HdsDWiNgmFspdfrMwhpChtecpAPsKplno6zMyXYUjNdtpcmbiqxBIKwAIA3M6zFXGW7syljbqiHJA8aAJY1zqpJjaTB7xJpa0PmHONK0bo5qFbaetExdvMhXepbgoORjHzrlnuH2opPC4GbiTorPlE8wP6VPqK2h6fJXH4ewCkrlB2mpHi/bt2wq6INT/TyqzdIeHKqLtM/SluG8FVrAYx2gSTUqewOO5S8FZyr5604mn9zgzqUJHYuSVYGQQp18jEaeNJ8Rw2UrHPT2q9a4FpY0miXcQqCWMUpilCEDvXN+NMuEYDrs9+4ewpAC8m1Gg7wBVatrEo26JDh+Fu39bdsheT3DlU+Q1J9qXx/B8RZEtbzruTbMsB+6YJ9BVmwd0EKba5l01BH3cqljbndC3ZmNtfOPEVzerOzs9GCXkzO1i1YaGlgaT6WYRUxAuWxlz9l15Fhzjvj6iklu7V0p2rOOcdLoc5qXtCmyU7sipbBDk25UedC2sMaUHy0Ubn86a048Aw2bU/nnSdw60qia0GUVoQQxrgp29im7pFSMIRXYoUKABSguUQUC1AxTrK6LlJZq5RQxybnYYetROXWn4bQ0xI1qGMLlp1w1P01uP1h99IUe0+UgjcEH2qRrlExb4dmVhcW6zsxOe1lMBdABmdRsQYPf4aOn4eEwwVbV9GVus6w9XzBBZmFxhtuOfdXbHErHVnrVLAmcuoJzbbampA8Xw3UkIMqxGTXmNdDrWd7cHo6kx9we62Rc5kwJ86bca43bymyCTdyxoDFtH3ObaWXQRrprUdYxrMAEBI2k02xuHy3mYjVgh8xkXKfalBb7mWWVR2Gwwq03W0vWONc3Vdj96frT4Cj4eyvWozcpBjfUaVpPtOOHI74FgGv2HC6OiqFG2pOs+dWPohwW3cxIDglkU9k7CInT1pLoyoS62Uf4hCknQA8veprgGBu2se11VzW7ha0YI0y6k+UrWMd2jSWyZNJ0MslMl5c/aJG43mJ8hSv/hK2CoXS2qlcvtBnw1qbYtyjbn30kc4tHYuFO+2YAxXZ6cOKObXIybHdHzbZ7dtixRtAdQpJ7XgNDUJxm8FU2cuYrcDIwOo0hxHcZ+laNg8T1GGm+n6bMzv+s5aWBPpp4RVFhHuXruTqwSSFOuXNqY9ST61x8HStyndIbuRypMhgBp9QfL609a8AlpBopUuSNAdgBUdx3BEWwx1JMk8pNNMFjJNoCRlmZO4Jns92g9xW73gEO4mMTx3FdWoQvlGyzZAOsdhPnJ9yakuO8Xxlq3h2z6XEGYqVWHmcuZ9B2e/upviOkoz6W0GRO0Y7dwxAEgEgEkSfDxpa3066611b2ltjK36TISFIXs9kghhmXUab1CTdPSdDpeSL6S4l7io1yQ2aCWy66aNmTstsRmHfUfw6+SYP5ipLj/Gf7ThUhUUowU9X8hERmA5aGdqhuBLvO9bQ7WcuZe5MnbYp5Y3praFOV8KkgeZtIoAamkcON+e1LE/N+e+rSolh7fP899Ek0ayez6UQN4VZIgaKyzRprlZ2VQg9jupErT2KKyzRYDWKSuU5ezFI3NjTARzUDcpI3KLmqgFhdmk450UNTe9xO2o3k9y6/Xb61DV8DTQ7VZol/EqnzGPDn7VC4jjLt8vYHh8383L0pratlmCjUsQvOSWIH9a1ji8slzNVTom93hmGxNpZc2zcdBqxUu7Ky/rEKVBA10BHMVX7SgnukSDuCD3Gtb6GMtrheHLsFt27PaYmABbZwST/DPtUXfu4Fk/tr4bss2bIZDXGVism3OUuYkjbYGTR6Ll2mkcyj3CPRTou11VdwVt9+zOP2B3H9b2mqT096RAcUvC0FNq0Ew+UbHqRDEHkQzOv8NbDxvpHbtcPfFWnDKUzW272aQuneDqRuMpHKvMxYnUmTuSdSSdSSeepqo41FETyObtluwnG7LxDZSeT9n67H3qVsW5YA+P3aVnAmpDAcYu2oysYBnK2q+g5ekVE8VrYIy3NYwVodRlEZ7hIk9+gB9KvOCxiWbNoWgIywF/WI0JB8+dZLw7ptYuLaW8jWmQtLiXRg37ozL7HzrWujD2buEsXEYOLQZQy7GNDIOs6DQ7GuWMJJ09jSUk0TqX5GqkedI4nGlT8vZGhJMHXaBGo9qVwmKW6gZZjcSINJYuwt62V9J5iPyfeutt6bTOfb4Kn0wdHvWBI5lwP1ZGWfWaqvHcOpukAwrLnPmJH4VOdLbefFEIQCqLbA8d5+tVTpY8PFsmVthWPeTv61wSdyOuK2IHiHDuss5dzEg855RVLV3UKIgpPa1BOux8R2q0Jdh5VGcWwloW7lxhGkk952GneSYrpi/BlZX+EXla9LqhlY7YUiRBnXae+ra/ClTDtcuLhguUwRbEkwYglfLas9DZWHMcjy8anuI9Kc2Ct2BBOrczzAH3T7VUoNvYuOWluR1u4Sq212nnrvJJ37ql8Bgwm3qajuFW1D9sy8EjwO2X97LrUzbpy+CLscpSnWUgGrnWVKESODbel/1qacN1nzFOzuR+djVITOqNNO4UAKNZXT6UULO1UIaA10GkQ9Gz1iUKTXZpLNXc9Aw80lcQGulqIzUgG3/48E71xeHAmAacg03xuL6q27iJUSJ2nSPPWqW7B8FRxeJztJ5EgDuA207/AMaSyGiJcBPqfz4UuDXYlRzhVtVZ/h5gFu8TwysAyhy7A6gi3be5BHMdiq4p++rp8IrU8TXwtXiPMpk/9ymM2DpFjLSWBhmW6xu2sypYsXLmVQy5mItK2USRGkVCNisIhHWlskIgtXrOItqgWQWAe2MrnNJO/ZBmrNhjPEbka9VhbKeRuXb7H3FlfpU+H8frFOMtINWZB8QeL4RMAbGDuq4d5yq+YyxJdiDqOyCPUVlAWvQHxjxZThbj9e5bTfbUvp/JXn43KlDAV/P59qMFik1uUbPTGLW31rUvg1x8JdbC3D2LvbQHbrVGo/iUe6DvrJBc386keE8XaxetXV0a3cVx/CwJHqBHrWclaGj1Yt5AQoKgwYEiYHcO6glhQIUAeVZd/wCIbhvWrsSAXtkAww7WjeWlG4tx+9cUG2cvzl4bKQqiWYmdoBrneb5Rfp/cd8aw5t4s3JzBiYjcxv6VSeO8csqzi43bLBiACSANhlGo5b1WeN9Lr+LP6S4wtzK2wYRRsNB8xiNWnntUH5Ulgt2ynOticxvTUAHq7c+LkAfyr+NQuN43dvCLjdmZCqoVZG3ifUmm+ItTH50oGzIiuhRSMGwnkd/Ue1cWydzp5fjSnVwRpyPn4UpbWYMR+TVActnLqPp3+dO7PGXX5obzEH3H4U3e3rRblvSikFkvb40h3lfPUe4/CnSYgNsQfKq0i0spjUb+FQ4DUi78IGhPiKXw13M7eBj6VD9F+J589tjLL2gTuV29YP8AqFSPDd3/AHj91RVFXY+TajhDyFcRdaDyTpTAr4au5zTAYh+4VduGdBXxFrrLQaJymDbOuRG0VmXTtgbzS0WOytBzQZjy1qZx3Q3EW9wQP27dxB/PlKfWot+F4j7NsP8A5Tq59lM0nBjEOtPdRDfNJv1isFa1czEhQCpkk7ADmZq2cO6CN1dx8VcFgoC2UZbhCKCWZoaNhsDyM1NVyUk3wVcXqiOkt4lEWDBYk+OUaffVx6V9Fjg0S4rNcRyUMpDK8SBCzIIB1GxEcxVPxfDcViWHV4e7kXbMuUSd2Mx4VeNb2RLbYrxMER40urVMWug18t23s2z3G4pbyCDUmrDgvhVeflef9yw6D+a9lX610WZ0ylK341d/g3fA4ooO5s3gPEhQ0eyn2qC6V9HFwhCQwcNlcOQTsTHYZl5A6H7UU26H8X/s2OsXtYRxMc1YFGH8rGmHB6A6NcVttfxjvctqWupbUM6qxS1aXKQJmM1xtfA1Yb3FraIXLqQP1WBJ8IWQSeVZ/wBH/h7gr+GS9iluG9eLN2btxCVViohQ2WAoBnxpG/0Pw+FJuYYtbaMvWXibptrHaa2CEhjop1JAJ+UTMZJJFQVumTPHmOOAt3sLmtzmC3LosuYBGZVVswME/NG+1Z/0m+FTIj3cIzEAZjYudq7A3CXFkP4AgE95NPMTisGjzdxuIuODsrWLYU85XIxGveZq1cJ6QYe4uRHe4w5tlzkTscoA0B7q51OS3Otwi1SRg2agWrSel3w761zfsMqM5Ga22itcdoBD7JmYgGRGZpkAyM4xuFey727isjoSrKwhlI3BH53FdMZKStHJKLi6Y3s4ggkyIk8tT/tR7t489Afem+DvxoTFOSNdaZFl7w/HBeS05dgcmVgAILAQfdh9a70oxsWGKtqyhDGg7RAIB8pqA6K8QRFcOuYBtAe5gJj1B96Q43js8KshJZwD7D/qrl9P3UbatiP6zb87/wDauzr+fSml+5EeYpRH0kfhXRRlY4ZOdcrgvaRQmmM6w1B/Z/CupvQzfQH+lAfWkAYipGzwS41kXOyFZsigt2mY7QsdkHQBmIBJHfUYx5AxPPu7yfLepwcasi46FGey0poSCLegUqDpmGRGE81pMwzTlGtKIK5bIO0eeh00II5Gk7p2/wC1S3GLQBVs2cOvz7ZysANHIlSsg6hg3rEXm1/H0po0jK1Y+6NMRi7Uc86nyKNM+wq4cOt6uP2yfeKoWCxPV3EcfZYH0B1+k1oHD0+fX7f4Gs5ouI9Q6nwo6r30LRGvntQNBRUWXQ1s3w9xqiw1rZswceOa1an1ET791YyzaHy/pWlcFcoqssg9lh4xbtg/UEetcvU53gx618q/wdODEssnF/GxfcVj0tQXaCdokk+UUxv4qxduW7bpbui5mjOgZlYAkTmGxgj25GmpsucROXrdFblPVueyQNtJI2PPzqJsm5dxqqFgpcEgCAqowk+Agb86vJmlHTS5Zl0kX1Ep6toxTJ+/0Uw7CAjINot3Lij+TMU+lU7iXChh8Rfw1klhesC6oYLM3OtsXF7CqI7Fvl9rxrQ+LcVtWMmeZdgihRJ1IBMTsJE+dZp8R71u9cD23cFOqtSrNbPbbEZgSDqpGU+g8q62lNNLwRDVGpNbFh4TwY43qsRee4AFcp1J6pSl0qwJ0LSQq7EaAd9TtvojhRvZFw999nv/APNZgPaleCWQMHhgpaFs2gMp1jqlG+1O3XX5R5s0aDnA/rrSjGlQpSt2dtJbtCECWxGyAII/hAo39oB7zy0BP1omYgRIEfqqW8NPupYIeZO0eHnp5UMkwT4xL/e7n+aP+XpWe4cjOsnSRPlz+laJ8ZD/AHpvG5/7Y/Gs4uCK0Ezc8H8XeHLh7Vr+8KbdsW56lSNAoJgXO9Zp5gfiRwyWD4hgrQIazekAbrIRtDqY033NZZ0HW07FLqW27s6K0hhG5B1B++o7pcbQxdxbSIiW4twigAso7Z055iR6CnLEqUiVLwTHTrpDZxHEXvKDcVoyT2RkUBVmYO6k054L0vBuLoLQB1CbMDuD3zHnpVCtnmaMMSB48ojQ1nKCZtDK4m74filrEvbsIwJusoKz9hCLlw+lu23uBzqn/GwoeJkgfNZtC4eXWS8Ce/q+q9IqI6LdNrWGYOlsK4BDBizFgVKmLhlucxoPDnU70GxX9rt3zcLNmvZiW3JZGPaUyp8iCKIQopXmkkjODhlnbTu1++uOCukae4/2rUuJfD6xcnqx1bf+n2Pe20of4TbqqcY+HmKsahesU6gxkYjwVjlf+Bmq6oMuCeJ+5EDwgk5zHNfuP4UMVezOfDs+3+9c4fntXLgdSrC3JVgVOYEAaETufrSJaPE1nXuMvAhiwe6jWDoJ7qLiFMZj+fzFS3Aui2JxIHU2iVMDO3YtD+NtCfASaokYZ4pTD2nuuEtqzudlQFm/lE1qvRz4GTDYp2b9lZtW/UkdY49E860zhHRDDYZMqW0C8wAFQnxUfP8Axlj40DPOXEOieIs2OuvBFEhSmYM4zH7QXRRIPOdD3Go1dq3n4ucNFzDGABNplGkaoyFQB/G3pNYMmw8daBitiwXMKJO8CZgbnQH3rvUMDy91J9gZq5/CCxOOdz9iy5Hmz21H0zVreLW0w/S20bkc6K3vI0oGeb7oI1K+safWmJv6xMdx5etbV024HhbeCv3bdlEuKAFKjKQzsqggjn2vurCsQ3aPvQiWOA+sEQe77J8qvvRO/msa7hoPfIUQZ5yNazyzeB7Leh5j1qz9D8eLN4pc2u5VVthmGbKD5yRNKS2BMuwB+vKlXFJqdD5xResPOsyysOmh8j91bT0Y4fbv4FUY9rMxUgjOuiAkDmOR5VjLp2W8j91aHwhmRLV4bhiB5iNPIgkehrObioe5Wm6JnkeP3ItljHrZL3bjfo7SJYzAfO08l56/Spg31uo4s3FzlQQywYLD9Gx7xp7VROJ4Z7yWLVvRQXuMeQMqik95iQB4nxIksBlw7oyCBrmEyWUxM+J39BVwkr0o1xYoTxxeq5yuVeK+4txnFLiLauFy30JtupmUB/xMoGjagLIkgE86ofSPMA2eZLYaJBA/42gnlv7VofHuHEXRetqWR17eUTBGzwORWNf2fGqR08TLpI/4G2o+bEaT3+VdCnpahGPddv4r5NW4+ns/1/RpPBrsYTDwC36K0NP3FE6/0p0VbNOUa7kgTuP1o5A8u6mnBH/utgQdbNrYx/wxz5U96vSCFjYZiWnWdaizlYQM2gzrOsjQ+Osajz7jtOoFqyCZDMYiJ9DoW3+X870ZV/aUa8lA9J1/pSgt6zqfM6c/xosVGDfGgTiW8Lse9q0f61nAfka0j4y/+auf5wHvh7FZswqhMd8L4k1i6rLqVZTHJgrBoP8AKKZX8SWJJMkkknvJJJPuaK0UmFp26oVCmaiMaPFJNSGcrS/hC2brEB1zqQNdZAEQKzQ1fPhHjzaxTHkMjnb5VMtvzgH3pouEnGSaNlw9lLYZruUXCD1YcEiQPmIIj5iBJ7j40pwzj/Zi/BADTCjtIQNCggSGA5bE92rji15MSQV0ySATv2okMvdIouA4MeojKrnMdYUkQQY1IJBXlpufCJ1Ra5NZ9RDNbk9/4/AhiOjOBxykKoEbqBGWTv1TaKJ5pGvMVnnS74TJhv0iPCGYAltokZWkroZ+ZpynatHvcHa3fTqCUZluHXU9kICqBpGYh5GaQMo3rvTBlvYMlWnKee4JtuBmHIkladptUZuKT9rtED0S+FGFCrccdYZIm5FwypIlUI6tRpI7LGI1Gw0DD8Pt2iMi67TqzDwzH5R4CBUT0Hu58IJ7xpy7SWzMeJk1OXUgfcOXPkN9j9aT5IYGub7gz9mCfUxA9aCp4xGk7n+Y7elFzTGmk7mAOW355Vw25AzHNy1GUe3Of6UCIXptZFzCyDMNGgn50ZR7sy+9eZMsEr3EgeQMV6p47bnC3IEZVzjkT1ZV/wDpia8wdJLYtYy8m0OYHLXx96CvBffg9ZM4m5GmW2n1djr5Za0DG8RCLLQCdBmMAnmJjn484rPuhfw0bF4NcQuJ6icwjq8wIU6MXV1aZJG/KnuL+HHEUGW1j7bggrldr4U76ZbgdZ8KUl9xxasS6SdIr1kZmRblhoUl7Yyk880AodRvzkaA1T+NYDD4uy16xbWxctgsVUQlxRlnQaKwBY6ASFIidansVxPHcLRExCIc8qpR1dSFiQ6ACDqNSBMbTJqK4p0oU4ZwtlLTXCVhAqqS4CswUazG5gfWuZKUWdTlGUXZRhg4MMY+o96WWVkTI8dvKfsnn7UsL/JtvGhiFgAr5eYrrOIv3RzjH9otTIzqYcc55MR4wfWfCpZ0rP8AoY5GLXLs6XAw8lzD6qPatEZNvKsmqKjuZ4mLcwJBBMGO7nWvdEbnWZrDKMmTPIJzZywHlAHrI5zFZDwvBAhiZ0BI8xWr9EMVatYnNddEHVODnYKNCCupI13qlCM00wnHVF2TaMUtW3iQ5cayACse8gn601NwswnUk/7AVO4HhxvYLINGVpUmYBAG8awQT713gnR427oe8ySD2VDTroATMbch3+VLGopWdnQZMOLBqr3f9ZHC/juvwQtNltdpLiFRlAtMc7uYmDbgDUQy+NVn4hODmjVZtQfA3MUR99X3hr5mtBd/7wZ00l2E6/tR71nnT3Y//p/1YmnDuR57k3NX9zTOAmMNZ/ybX+haddZO6tvGo0G2s/h3014B/wCWsf5Nr/QtPXM6RPnEHx1P5mkaBcxnQKT4kT3kaeM0os849KIG/dE+M6+n40oDTAwX40j+8Xv822f/AOexWXC5WqfG0f3i7/mWv+RZrKa08ITOsaMDXcOdaPc0/PfSJCFqIaE1ygYKtnw2vZcZqYBQ/QjT61VUYg1Yuht4LjbLCNWj+uvqKceRrk9DYDh4GJOYjqyXyiSDBnKp5R3GeQ0qUV1s3wjOFDiRmIGaJ013INJW7zDDoyqC2RATGbKAvaPuKRxnR98QFa7lLJJt5hqpYCQco0Bgacta5YNXVChjUpXLYXN1mx8NAWzZZl1kv1uUFhpAAyxH46MOLcFy23bs6Q0gspy5gSpGodQNY02mkOD2rr3mF1ir2ICiAexczSpaJZYiDPOajsF0lc22tXszl1ZA+7hiCva/WE89/OsXngmn5O5dLl93pu6q68pkh8Nbn6J02gDx1Vrin6FfpVtVACY158yZ5+A/71R+gdyMTdWNzd2Ona6u4vpAb3q9OkDX2A/oK75cnHLk4d58P3j467CgN+Y11P8AuaAGseHmfbYV1R3iY21mP6CpJOvZDKV5MCpO+jAg/fXl34k4PLjAeb21J0jtDRhr3Ex6V6mNee/jZgil5HEjLdurPm3WrHhldapDNX6J8FKcMwtuCIQMdxq0tO2ujUZMAzD5SGYkwGAgtObMAAAQNQJOpB0jXzHhOO37X+HduJ+5cdPopFT2B+JXEk1XGXj++wu/S4GFS4Ju7FZbfjtjyMTatg6qoB0jWCSfXMPpWWJiCzCde7w1B0p90g47dxb9ZeOZ9SWgCSY1hVAG3IUpwLgovqzZypUxAUHcSDqfA03SC/Azuj086JaYmFUFieQBJPoKtNvoep1a65jfRR9dfuqx8B4fbtWz1ahZmSPmIHex1P3VLkh6SN6IdHja/S3AQ5lVUj5Vb7TftHaOQmrMXrlldPz4UYECouyuCm4PCdXbcE/YffyNa90exajBoOrUtLauqlT2235nTT2rM8YogzzRh47VE4bpleEGVOw+TKdNN7bKdqvPBxlKEXVMlXOCa2NYXAldVZh5H8Ip/wAFS4HgAOdHGeRGXu174POsxb4h3LUBgWn9W4/PXVbocVK8N+KJRg+VtiO2iPuP/TZCKwxxlGSbpo5vQmn3GkcCuLbuXjcdFKxbIZ1XKSzXGGp/aUzzmqT8R8XbuXHNp1cTYkqQVktiCRI0OtRHG+ltnF3esdrdpiqqZW6oOWQDJDRpA5/KKjeJ45DaIV7bS9tuw8wF6zcbx2hqRzr0NMKtP9HUo8WbbwFv7rY/ybW+gnq150+60HuPMQCfD8azvCfFLD2rVu2EBNu2qybikSgC6C2rkfKTrFNsR8ZGIJt21jeQlx4j9q49sH2rme3I6bNRI848I/I9KCKfE+pNYdjvjXekgdZ3dnqbY9wjMP5qgMd8U8Vc/wDsu3rn0zhfpToROfG7/HuDnnt+H/AsVlDLUxxTj92+oV8gUGQERU1MSSRqToNTNRD1ZLDYc6+n9a7fNFsDX0rlw6mgRyuzRaFIA1PeB3cuJtH9tfqY/rTCaNbuEEMDBBBBHIjUULkZ6Z6K3mN0qhKllYgHvBDrI2OkjyNW3h+NzSG+cHbb8kV526IdKcYq57d3MVbLDjWCAf8AEWGHrI0q84b4nNvirLKR/wARO0unMtbEj1QedRj6WcYut1bZ0zzwyS322ReeI4/qje6wAh16vYDsMxC6gagBz+ZqLxPCx1Nm9bXcZLmUH51MZ4G05TJHh30ielFnFopV0uKDqDGqnkXSSNYPIgieVSXRnjSW0Ns5oBZ80grBJHZjX7B3Hf5VDajJakXqlB3H9/cgeidzJjh49Xttqj2TPm0etaYDWa8QvBOJh1HZaXBGk5bi3SSO4Sw9DWkP4bedbN3ujmlycI7/AM+ldy/n86VEcU6T4fDoWuXFgc5ASf3ics+UnwrN+kfx6tpK4ZTcO0jsp/OwzN/Cq+dKiTWcRjEtCXYLO07nyG59BWJfGfi+GvKwS4puZlYLMvoqK0gTl0XnBqicf6dYzEznulEbdbcqIPJmnM3qTVaNPgLDIJpa2daFtIHnXBvSJOX7dWToYIa6BzVW9iR/1VBtqKluiWJK3H8UynyzKf6VE5VFtlwjqkki5W17Jp1w4dj3/rTPDvmtk+H3aU9wP+H7/eayTtWW1TodWxpH55UaBXLW1AsJqkIrfF2yWy3cpqkWL8qojXNv4Grr0mWcPHMgx3VV+E8KYXbRcdnMCRziunqPqS/JGF+1L7Dfid8Zx4ECn1gdlaQ6U4UJiGC7ZpjuEU4ww7K/nurma2LuxzYwXWEr7edJth2IhlOZG35Ed01JcMuZQx0nkKcYK92QCcyFpOmo9a4MmaUZSrc9LF00csEJYa8dQF56jao7FnM0RGsGO/uqQ4kCpJXQEwKZYKyWvoIlVILec08XuWtmGbB6eVY4+SuY0/pH/eb7zTc0vi1i447nb/UaRr1VwcEuQNSD0vSDCmICNB9DRa4aFAHa4aFCkAKFcoUAW/oM3ZvDxQ/6hVoiqT0RxxS4y5S2cAacoJ1+tXmvd6Np4kjgz7TIvieCi3cdFAuZhdF1SwvCAA6hgQMsAmPOn/R3pstrDkXWuPdYMWcgGSFIRJGsba66saVFQl/o1LyrZUP2SCSPBSCAR57VxdZ0Lnvj88o6+m6tR2mXZOm1trbZWDKLBJW5KyU+zuNSMy6HnUP08+LV4lFwrrldMxLKSyNmIICHsd3aKk71QOPnqbnVIZEKxJVc0nWAeQiPOoa7dLGWJJ7zXmLFLFKmdc8sZq0hxj+KXb7Z71x7jd7ksfSdvSmhNChVmA+y/dSbYfXwpWK6wpAENEijmixQAou1SPCOznYc8onu3J/pUahqc6MYbrHdPAH0B/8AlWObsZrivWqLXgyDa02jnT/Aj9EPX7zTKxay24GwFPMIf0Y/PfWcOEVK73HVralQlIoYHvQF2tCRji7KlBIB7LbgeFLnDLlQ5V5chQoVt1P1ZfkjF9NFT6Z2V/tR7I+UchSOGtjKug27q5QrJ8FIeYW0M66Dc8qk8HbGVtBueVChXBPk93ov9fwJcUQQug3oLaAOgG45VyhUx7WaZP8AI/RTsZbHWPoPnbl+0aS6odw9qFCvXXB85Llg6odw9qSa0O4e1ChTJETbE7D2o3VDuHtQoUAA2x3D2rnVjuHtQoUgAbY7h7Vzqx3D2oUKYFm6DWh1z6D/AAzy/bWrlkHcKFCvZ6L6ZwZ+8GQdwrjIJ2FChXU+DBclB6T2x/armg3Xl+wlRHVjuHtQoV8/l75fk9SPCB1Y7h7UBaHcPahQrMokOrEbD2oG2O4e1ChSAKbY7h7UUWh3D2oUKAOi2O4e1TfRRB/aNh8jfelcoVnk7GbYPqIt5QZToNvxpfDIMg0G1doVjj7UXPuY4yiNu+iqo7q7QrZGZ//Z"/>
          <p:cNvSpPr>
            <a:spLocks noChangeAspect="1" noChangeArrowheads="1"/>
          </p:cNvSpPr>
          <p:nvPr/>
        </p:nvSpPr>
        <p:spPr bwMode="auto">
          <a:xfrm>
            <a:off x="0" y="-820738"/>
            <a:ext cx="2705100" cy="1695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39941" name="Picture 4" descr="untitled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47925"/>
            <a:ext cx="3810000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TextBox 5"/>
          <p:cNvSpPr txBox="1">
            <a:spLocks noChangeArrowheads="1"/>
          </p:cNvSpPr>
          <p:nvPr/>
        </p:nvSpPr>
        <p:spPr bwMode="auto">
          <a:xfrm>
            <a:off x="1676400" y="5562600"/>
            <a:ext cx="640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/>
              <a:t>Al Gore, Ex.VP, USA &amp; R K Pachouri representing IPCC as it’s Chairman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772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smtClean="0"/>
              <a:t>Course objective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066800"/>
            <a:ext cx="8077200" cy="2209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>
                <a:solidFill>
                  <a:srgbClr val="993300"/>
                </a:solidFill>
              </a:rPr>
              <a:t>Awaken Eco - ‘logical’ sense and trigger pro environmental approach in action, incorporating simple solutions in day to day developments</a:t>
            </a:r>
          </a:p>
        </p:txBody>
      </p:sp>
      <p:pic>
        <p:nvPicPr>
          <p:cNvPr id="40964" name="Picture 5" descr="3. At present, the establishment of a resource-recirculating society is underway and being carried out in phases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14700"/>
            <a:ext cx="50292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ideal scenario</a:t>
            </a:r>
          </a:p>
        </p:txBody>
      </p:sp>
      <p:pic>
        <p:nvPicPr>
          <p:cNvPr id="41987" name="Picture 5" descr="4. Our aim is to build a society whose environmental impact is within the abilities of the natural environment to restore itself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05000"/>
            <a:ext cx="52578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International Environmentalists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2057400"/>
            <a:ext cx="4343400" cy="4114800"/>
          </a:xfrm>
        </p:spPr>
        <p:txBody>
          <a:bodyPr/>
          <a:lstStyle/>
          <a:p>
            <a:r>
              <a:rPr lang="en-US" smtClean="0"/>
              <a:t>Charles Darwin-</a:t>
            </a:r>
          </a:p>
          <a:p>
            <a:r>
              <a:rPr lang="en-US" smtClean="0"/>
              <a:t>Ralph Emerson</a:t>
            </a:r>
          </a:p>
          <a:p>
            <a:r>
              <a:rPr lang="en-US" smtClean="0"/>
              <a:t>Henry Thoreau</a:t>
            </a:r>
          </a:p>
          <a:p>
            <a:r>
              <a:rPr lang="en-US" smtClean="0"/>
              <a:t>John Muir</a:t>
            </a:r>
          </a:p>
          <a:p>
            <a:r>
              <a:rPr lang="en-US" smtClean="0"/>
              <a:t>Aldo Leopold</a:t>
            </a:r>
          </a:p>
          <a:p>
            <a:r>
              <a:rPr lang="en-US" smtClean="0"/>
              <a:t>Rachel Carson </a:t>
            </a:r>
          </a:p>
          <a:p>
            <a:r>
              <a:rPr lang="en-US" smtClean="0"/>
              <a:t>EO Wilson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05400" y="1371600"/>
            <a:ext cx="3559175" cy="2409825"/>
            <a:chOff x="336" y="1488"/>
            <a:chExt cx="2242" cy="1518"/>
          </a:xfrm>
        </p:grpSpPr>
        <p:pic>
          <p:nvPicPr>
            <p:cNvPr id="25607" name="Picture 3" descr="200px-Rachel-Carson">
              <a:hlinkClick r:id="rId2" tooltip="Rachel-Carson.jpg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" y="1488"/>
              <a:ext cx="1200" cy="1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08" name="Picture 4" descr="SilentSpri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36" y="1488"/>
              <a:ext cx="1042" cy="1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03" name="Rectangle 6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5257800" cy="914400"/>
          </a:xfrm>
        </p:spPr>
        <p:txBody>
          <a:bodyPr/>
          <a:lstStyle/>
          <a:p>
            <a:pPr eaLnBrk="1" hangingPunct="1"/>
            <a:r>
              <a:rPr lang="en-US" sz="3600" b="1" smtClean="0"/>
              <a:t>The whistle blowers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sz="half" idx="1"/>
          </p:nvPr>
        </p:nvSpPr>
        <p:spPr>
          <a:xfrm>
            <a:off x="1143000" y="2133600"/>
            <a:ext cx="4038600" cy="3886200"/>
          </a:xfrm>
        </p:spPr>
        <p:txBody>
          <a:bodyPr/>
          <a:lstStyle/>
          <a:p>
            <a:pPr eaLnBrk="1" hangingPunct="1"/>
            <a:r>
              <a:rPr lang="en-US" sz="2400" smtClean="0"/>
              <a:t>1873 – first synthetic insecticide</a:t>
            </a:r>
          </a:p>
          <a:p>
            <a:pPr eaLnBrk="1" hangingPunct="1"/>
            <a:r>
              <a:rPr lang="en-US" sz="2400" smtClean="0"/>
              <a:t>Paul Herman Muller- 1939</a:t>
            </a:r>
          </a:p>
          <a:p>
            <a:pPr eaLnBrk="1" hangingPunct="1"/>
            <a:r>
              <a:rPr lang="en-US" sz="2400" smtClean="0"/>
              <a:t>1948 – US / Nobel</a:t>
            </a:r>
          </a:p>
          <a:p>
            <a:pPr eaLnBrk="1" hangingPunct="1"/>
            <a:r>
              <a:rPr lang="en-US" sz="2400" smtClean="0"/>
              <a:t>1962 - Publication</a:t>
            </a:r>
          </a:p>
          <a:p>
            <a:pPr eaLnBrk="1" hangingPunct="1"/>
            <a:r>
              <a:rPr lang="en-US" sz="2400" smtClean="0"/>
              <a:t>1972 - Ban</a:t>
            </a:r>
          </a:p>
          <a:p>
            <a:pPr eaLnBrk="1" hangingPunct="1"/>
            <a:r>
              <a:rPr lang="en-US" sz="2400" smtClean="0"/>
              <a:t>2000 – Stockholm convention</a:t>
            </a:r>
          </a:p>
        </p:txBody>
      </p:sp>
      <p:pic>
        <p:nvPicPr>
          <p:cNvPr id="25605" name="Picture 11" descr="Crop dusting, 197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4419600"/>
            <a:ext cx="2867025" cy="186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5867400" y="6477000"/>
            <a:ext cx="30480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Crop dusting – National archives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6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88147">
            <a:off x="7848600" y="1219200"/>
            <a:ext cx="11049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Organizations working for Environment</a:t>
            </a:r>
          </a:p>
        </p:txBody>
      </p:sp>
      <p:pic>
        <p:nvPicPr>
          <p:cNvPr id="44036" name="Picture 6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524000"/>
            <a:ext cx="1428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Text Box 7"/>
          <p:cNvSpPr txBox="1">
            <a:spLocks noChangeArrowheads="1"/>
          </p:cNvSpPr>
          <p:nvPr/>
        </p:nvSpPr>
        <p:spPr bwMode="auto">
          <a:xfrm>
            <a:off x="1752600" y="990600"/>
            <a:ext cx="6934200" cy="3195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World Wide Fund (WWF)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Centre for Science and Environment (CSE)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Central Pollution Control Board (CPCB)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Wildlife Institute of India (WII)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United Nations Environment Program (UNEP)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pic>
        <p:nvPicPr>
          <p:cNvPr id="44038" name="Picture 11" descr="Year of the Tiger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38788" y="3657600"/>
            <a:ext cx="360521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13" descr="Hom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962400"/>
            <a:ext cx="1371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18" descr="logo"/>
          <p:cNvPicPr>
            <a:picLocks noChangeAspect="1" noChangeArrowheads="1"/>
          </p:cNvPicPr>
          <p:nvPr/>
        </p:nvPicPr>
        <p:blipFill>
          <a:blip r:embed="rId8"/>
          <a:srcRect l="16580" t="4445" r="17099"/>
          <a:stretch>
            <a:fillRect/>
          </a:stretch>
        </p:blipFill>
        <p:spPr bwMode="auto">
          <a:xfrm>
            <a:off x="2362200" y="3810000"/>
            <a:ext cx="2438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0" y="5705475"/>
            <a:ext cx="9239250" cy="1152525"/>
            <a:chOff x="0" y="3594"/>
            <a:chExt cx="5820" cy="726"/>
          </a:xfrm>
        </p:grpSpPr>
        <p:pic>
          <p:nvPicPr>
            <p:cNvPr id="44043" name="Picture 20" descr="header_changes_sot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0" y="3594"/>
              <a:ext cx="5820" cy="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4" name="Text Box 21"/>
            <p:cNvSpPr txBox="1">
              <a:spLocks noChangeArrowheads="1"/>
            </p:cNvSpPr>
            <p:nvPr/>
          </p:nvSpPr>
          <p:spPr bwMode="auto">
            <a:xfrm>
              <a:off x="4944" y="3600"/>
              <a:ext cx="816" cy="288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pic>
        <p:nvPicPr>
          <p:cNvPr id="44042" name="Picture 28" descr="unep-logo-color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201025" y="2286000"/>
            <a:ext cx="942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Indian Environmentalists </a:t>
            </a:r>
          </a:p>
        </p:txBody>
      </p:sp>
      <p:pic>
        <p:nvPicPr>
          <p:cNvPr id="45059" name="Picture 7" descr="gadg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95400"/>
            <a:ext cx="20145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9" descr="sunitanar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267200"/>
            <a:ext cx="11795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11" descr="Swam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236220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25" descr="25666_404586082081_75841452081_4803823_7252820_n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0063" y="1219200"/>
            <a:ext cx="206533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32" descr="Indias-Most-Influential-Women-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4114800"/>
            <a:ext cx="1939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/>
            </a:r>
            <a:br>
              <a:rPr lang="en-US" sz="3200" smtClean="0"/>
            </a:br>
            <a:r>
              <a:rPr lang="en-US" sz="3200" smtClean="0"/>
              <a:t> Some Indian environmentalists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447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Salim Ali                  -  Orinthology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Indira Gandhi           - Played an important role in 				     preserving wild life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SP Godrej                 - Padma Bhusan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MS Swaminathan     - Agricultural scientist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Madhav Gadgil        - Ecologist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MC Mehta                - Environmentalist Lawyer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Anil Agarwal            - Journalist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Medha patekar          - Narmada dam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Sunderlal Bahugana  - Chipko Movement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i="1" smtClean="0">
                <a:solidFill>
                  <a:schemeClr val="tx1"/>
                </a:solidFill>
              </a:rPr>
              <a:t>The Stockholm Convention on Persistent Organic Pollutants</a:t>
            </a:r>
            <a:r>
              <a:rPr lang="en-US" sz="2800" smtClean="0">
                <a:solidFill>
                  <a:schemeClr val="tx1"/>
                </a:solidFill>
              </a:rPr>
              <a:t>, the International Program on Chemical Safety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1371600" y="2971800"/>
            <a:ext cx="5943600" cy="301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/>
              <a:t>The dirty dozen: UNEP</a:t>
            </a:r>
          </a:p>
          <a:p>
            <a:r>
              <a:rPr lang="en-US" b="1"/>
              <a:t>Insecticides &amp; Pesticides</a:t>
            </a:r>
            <a:r>
              <a:rPr lang="en-US"/>
              <a:t>: Aldrin, Chlordane, DDT,	Dieldrin, Endrin,	Heptachlor, Hexachlorobenzene, Mirex</a:t>
            </a:r>
          </a:p>
          <a:p>
            <a:r>
              <a:rPr lang="en-US"/>
              <a:t>Toxaphene,	Hexachlorobenzene</a:t>
            </a:r>
          </a:p>
          <a:p>
            <a:r>
              <a:rPr lang="en-US" b="1"/>
              <a:t>Industrial Chemicals</a:t>
            </a:r>
          </a:p>
          <a:p>
            <a:r>
              <a:rPr lang="en-US"/>
              <a:t>Polychlorinatedbiphenyls,Dioxins </a:t>
            </a:r>
          </a:p>
          <a:p>
            <a:r>
              <a:rPr lang="en-US"/>
              <a:t>Furans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239000" cy="1143000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    Nine new chemicals have been added to the list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81200"/>
            <a:ext cx="73152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On  8 May 2009, the Conference of the Parties (COP) added nine more chemicals as persistent organic pollutants.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 Pesticides: - 1.</a:t>
            </a:r>
            <a:r>
              <a:rPr lang="en-US" sz="1800" smtClean="0"/>
              <a:t>chlordecone, 2.lindane, 3.pentachlorobenzene;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/>
              <a:t>4.alpha hexachlorocyclohexane and beta hexachlorocyclohexane,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Industrial chemicals:-5.</a:t>
            </a:r>
            <a:r>
              <a:rPr lang="en-US" sz="1800" smtClean="0"/>
              <a:t>hexabromobiphenyl ( hexabromodiphenyl ether and heptabromodiphenyl ether), 6.pentachlorobenzene, 7.perfluorooctane sulfonic acid, its salts and 8. perfluorooctane sulfonyl fluoride, 9.tetrabromodiphenyl ether and pentabromodiphenyl ether; and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smtClean="0"/>
              <a:t>By-products: -</a:t>
            </a:r>
            <a:r>
              <a:rPr lang="en-US" sz="1800" smtClean="0"/>
              <a:t> alpha hexachlorocyclohexane, beta hexachlorocyclohexane and pentachlorobenzene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CC3300"/>
                </a:solidFill>
              </a:rPr>
              <a:t>Short-chained chlorinated paraffins ,Endosulfan, and Hexabromocyclododecane may be added to this list. Still debatable</a:t>
            </a:r>
            <a:r>
              <a:rPr lang="en-US" sz="1800" smtClean="0"/>
              <a:t>.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Erin Brockovich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2209800"/>
            <a:ext cx="17526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304800" y="304800"/>
            <a:ext cx="8686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b="1"/>
              <a:t>1993 - Pacific Gas and Electric Company (PG&amp;E),  California.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066800" y="1066800"/>
            <a:ext cx="6096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IN"/>
              <a:t>Contamination of drinking water with hexavalent chromium in the southern California town of Hinkley</a:t>
            </a:r>
          </a:p>
          <a:p>
            <a:pPr>
              <a:buFont typeface="Arial" charset="0"/>
              <a:buChar char="•"/>
            </a:pPr>
            <a:r>
              <a:rPr lang="en-IN"/>
              <a:t>The Hinkley compressor station, a part of a natural-gas pipeline connecting to the San Francisco Bay Area. </a:t>
            </a:r>
          </a:p>
          <a:p>
            <a:pPr>
              <a:buFont typeface="Arial" charset="0"/>
              <a:buChar char="•"/>
            </a:pPr>
            <a:r>
              <a:rPr lang="en-IN"/>
              <a:t>Between PG&amp;E hexavalent chromium used to fight corrosion in the cooling tower (1952 – 1966). </a:t>
            </a:r>
          </a:p>
          <a:p>
            <a:pPr>
              <a:buFont typeface="Arial" charset="0"/>
              <a:buChar char="•"/>
            </a:pPr>
            <a:r>
              <a:rPr lang="en-IN"/>
              <a:t>Wastewater discharged to unlined ponds - percolated into the groundwater</a:t>
            </a:r>
          </a:p>
          <a:p>
            <a:pPr>
              <a:buFont typeface="Arial" charset="0"/>
              <a:buChar char="•"/>
            </a:pPr>
            <a:r>
              <a:rPr lang="en-IN"/>
              <a:t>Case settled in 1996 for US$333 million - the largest settlement ever paid in a direct-action lawsuit in US history.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7021513" y="5029200"/>
            <a:ext cx="2225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/>
              <a:t>Erin Brockovich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Julia Roberts 2011 Shankbone 3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895600"/>
            <a:ext cx="20955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981200" y="609600"/>
            <a:ext cx="5486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N" b="1" i="1"/>
              <a:t>The true story of Erin Brockovich</a:t>
            </a:r>
            <a:r>
              <a:rPr lang="en-IN"/>
              <a:t>  was made as a biographical film  where the character of  Erin Brockovich, was portrayed by Julia Roberts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124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0"/>
            <a:ext cx="28575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066800" y="1219200"/>
            <a:ext cx="5410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William T Love – 1880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Hooker chemical company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1947-1952 – 20,000 metric tons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1952 – the one dollar deal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Jan 1954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1978 - 82 chemicals / dozen carcinogens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1980 – Declared disaster zone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IN"/>
              <a:t>President Jimmy Carter issued an order allowing the paid evacuation of the 900 families living at Love Canal and started the process that has become known as </a:t>
            </a:r>
            <a:r>
              <a:rPr lang="en-IN" b="1"/>
              <a:t>Superfund</a:t>
            </a:r>
            <a:r>
              <a:rPr lang="en-IN"/>
              <a:t>, to clean up other hazardous sites across the country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1987 - EPA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477000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smtClean="0"/>
              <a:t>The whistle blowers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800600" y="6248400"/>
            <a:ext cx="434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IN" sz="1800"/>
              <a:t>LOIS GIBBS</a:t>
            </a:r>
          </a:p>
          <a:p>
            <a:pPr algn="r"/>
            <a:r>
              <a:rPr lang="en-IN" sz="1800"/>
              <a:t>Center for Health, Environment and Justice</a:t>
            </a:r>
          </a:p>
        </p:txBody>
      </p:sp>
      <p:pic>
        <p:nvPicPr>
          <p:cNvPr id="30726" name="Picture 7" descr="http://t2.gstatic.com/images?q=tbn:ANd9GcQaSwoQ8ejxIkCpL-eHCKb_2k4_DxrNCQ9Wke4g-3XfPKkFXST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3762375"/>
            <a:ext cx="1524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5867400" cy="609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Awareness in India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828800"/>
            <a:ext cx="7696200" cy="4495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1972-Stocklom convention </a:t>
            </a:r>
          </a:p>
          <a:p>
            <a:pPr>
              <a:buFontTx/>
              <a:buNone/>
            </a:pPr>
            <a:r>
              <a:rPr lang="en-US" smtClean="0"/>
              <a:t>	attended by late Prime minister Mrs.Indira Gandhi</a:t>
            </a:r>
            <a:r>
              <a:rPr lang="en-US" sz="3600" smtClean="0"/>
              <a:t> </a:t>
            </a:r>
          </a:p>
          <a:p>
            <a:r>
              <a:rPr lang="en-US" smtClean="0"/>
              <a:t>Need felt for Institutional frame work </a:t>
            </a:r>
          </a:p>
          <a:p>
            <a:pPr lvl="1"/>
            <a:r>
              <a:rPr lang="en-US" smtClean="0"/>
              <a:t>Department of Environment was created</a:t>
            </a:r>
            <a:r>
              <a:rPr lang="en-US" sz="3200" smtClean="0"/>
              <a:t>.</a:t>
            </a:r>
          </a:p>
          <a:p>
            <a:r>
              <a:rPr lang="en-US" smtClean="0"/>
              <a:t>Need felt for legal/Regulatory frame work </a:t>
            </a:r>
          </a:p>
          <a:p>
            <a:pPr lvl="1"/>
            <a:r>
              <a:rPr lang="en-US" smtClean="0"/>
              <a:t>Control &amp; Prevention of pollution Act-1974</a:t>
            </a:r>
          </a:p>
          <a:p>
            <a:pPr lvl="1"/>
            <a:r>
              <a:rPr lang="en-US" smtClean="0"/>
              <a:t>Central Pollution Control Board set up </a:t>
            </a:r>
          </a:p>
          <a:p>
            <a:pPr lvl="1"/>
            <a:r>
              <a:rPr lang="en-US" smtClean="0"/>
              <a:t>State pollution control board set up </a:t>
            </a:r>
          </a:p>
        </p:txBody>
      </p:sp>
      <p:pic>
        <p:nvPicPr>
          <p:cNvPr id="31748" name="Picture 5" descr="http://t0.gstatic.com/images?q=tbn:ANd9GcR6JPBXr05yNRRDfk3UypyCGXLLy43iyZwSurUNc1ixO7bb5zbTG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6150" y="0"/>
            <a:ext cx="18478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sz="2400" b="1" smtClean="0"/>
              <a:t>Bhopal Gas tragedy – Worlds worst Industrial disaster -1984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667000"/>
            <a:ext cx="7086600" cy="3352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An American dream turned Indian nightmare</a:t>
            </a:r>
            <a:endParaRPr lang="en-US" sz="2800" smtClean="0">
              <a:hlinkClick r:id="rId2"/>
            </a:endParaRPr>
          </a:p>
          <a:p>
            <a:pPr lvl="1">
              <a:lnSpc>
                <a:spcPct val="80000"/>
              </a:lnSpc>
            </a:pPr>
            <a:r>
              <a:rPr lang="en-US" sz="2400" smtClean="0">
                <a:hlinkClick r:id="rId2"/>
              </a:rPr>
              <a:t>http://www.youtube.com/watch?v=rJg19W8x_Ls</a:t>
            </a: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MIC – Liquid dynamite </a:t>
            </a:r>
          </a:p>
          <a:p>
            <a:pPr lvl="1">
              <a:lnSpc>
                <a:spcPct val="80000"/>
              </a:lnSpc>
            </a:pPr>
            <a:r>
              <a:rPr lang="en-US" sz="2400" smtClean="0"/>
              <a:t>Dangerous when mixed with water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CC3300"/>
                </a:solidFill>
              </a:rPr>
              <a:t>Medical officer Kukum Saxena’s caution – Ignored, Out of Job</a:t>
            </a:r>
          </a:p>
          <a:p>
            <a:pPr>
              <a:lnSpc>
                <a:spcPct val="8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</TotalTime>
  <Words>1023</Words>
  <Application>Microsoft Office PowerPoint</Application>
  <PresentationFormat>On-screen Show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Metro</vt:lpstr>
      <vt:lpstr>ENVIRONMENTAL CASE STUDIES</vt:lpstr>
      <vt:lpstr>The whistle blowers</vt:lpstr>
      <vt:lpstr>The Stockholm Convention on Persistent Organic Pollutants, the International Program on Chemical Safety</vt:lpstr>
      <vt:lpstr>    Nine new chemicals have been added to the list</vt:lpstr>
      <vt:lpstr>Slide 5</vt:lpstr>
      <vt:lpstr>Slide 6</vt:lpstr>
      <vt:lpstr>The whistle blowers</vt:lpstr>
      <vt:lpstr>Awareness in India</vt:lpstr>
      <vt:lpstr>Bhopal Gas tragedy – Worlds worst Industrial disaster -1984</vt:lpstr>
      <vt:lpstr>Bhopal Gas tragedy – on the fateful day</vt:lpstr>
      <vt:lpstr>Disaster struck  Mayhem in the middle of the night</vt:lpstr>
      <vt:lpstr>Slide 12</vt:lpstr>
      <vt:lpstr>Post Bhopal gas tragedy</vt:lpstr>
      <vt:lpstr>Global commitment</vt:lpstr>
      <vt:lpstr>Noble speech….</vt:lpstr>
      <vt:lpstr> The Nobel Peace Prize 2007 </vt:lpstr>
      <vt:lpstr>Course objective</vt:lpstr>
      <vt:lpstr>The ideal scenario</vt:lpstr>
      <vt:lpstr>International Environmentalists</vt:lpstr>
      <vt:lpstr>Organizations working for Environment</vt:lpstr>
      <vt:lpstr>Indian Environmentalists </vt:lpstr>
      <vt:lpstr>  Some Indian environmentalists</vt:lpstr>
    </vt:vector>
  </TitlesOfParts>
  <Company>Jiitu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CASE STUDIES</dc:title>
  <dc:creator>krishna.sundari</dc:creator>
  <cp:lastModifiedBy>krishna.sundari</cp:lastModifiedBy>
  <cp:revision>4</cp:revision>
  <dcterms:created xsi:type="dcterms:W3CDTF">2019-11-26T12:32:02Z</dcterms:created>
  <dcterms:modified xsi:type="dcterms:W3CDTF">2019-11-26T12:47:26Z</dcterms:modified>
</cp:coreProperties>
</file>