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93" r:id="rId3"/>
    <p:sldId id="294" r:id="rId5"/>
    <p:sldId id="295" r:id="rId6"/>
    <p:sldId id="296" r:id="rId7"/>
    <p:sldId id="297" r:id="rId8"/>
    <p:sldId id="298" r:id="rId9"/>
    <p:sldId id="305" r:id="rId10"/>
    <p:sldId id="300" r:id="rId11"/>
    <p:sldId id="301" r:id="rId12"/>
    <p:sldId id="302" r:id="rId13"/>
    <p:sldId id="307" r:id="rId14"/>
    <p:sldId id="30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28" autoAdjust="0"/>
    <p:restoredTop sz="94660"/>
  </p:normalViewPr>
  <p:slideViewPr>
    <p:cSldViewPr snapToGrid="0">
      <p:cViewPr varScale="1">
        <p:scale>
          <a:sx n="91" d="100"/>
          <a:sy n="91" d="100"/>
        </p:scale>
        <p:origin x="-486"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5-02T17:17:17.613"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6B25C4-C014-4DD7-896F-21504069B3CB}"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ED480E-1B20-4E78-8728-6D2DA5D450F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DFC38E55-E733-401D-8C98-6E533A44CFEC}" type="slidenum">
              <a:rPr lang="en-US" smtClean="0"/>
            </a:fld>
            <a:endParaRPr lang="en-US" smtClean="0"/>
          </a:p>
        </p:txBody>
      </p:sp>
      <p:sp>
        <p:nvSpPr>
          <p:cNvPr id="34819" name="Rectangle 2"/>
          <p:cNvSpPr>
            <a:spLocks noGrp="1" noRot="1" noChangeAspect="1" noChangeArrowheads="1" noTextEdit="1"/>
          </p:cNvSpPr>
          <p:nvPr>
            <p:ph type="sldImg"/>
          </p:nvPr>
        </p:nvSpPr>
        <p:spPr/>
      </p:sp>
      <p:sp>
        <p:nvSpPr>
          <p:cNvPr id="34820" name="Rectangle 3"/>
          <p:cNvSpPr>
            <a:spLocks noGrp="1" noChangeArrowheads="1"/>
          </p:cNvSpPr>
          <p:nvPr>
            <p:ph type="body" idx="1"/>
          </p:nvPr>
        </p:nvSpPr>
        <p:spPr>
          <a:xfrm>
            <a:off x="914400" y="4343400"/>
            <a:ext cx="5029200" cy="4114800"/>
          </a:xfrm>
          <a:noFill/>
        </p:spPr>
        <p:txBody>
          <a:bodyPr/>
          <a:lstStyle/>
          <a:p>
            <a:pPr eaLnBrk="1" hangingPunct="1"/>
            <a:r>
              <a:rPr lang="en-US" smtClean="0"/>
              <a:t>Intelligence tests were developed for the practical function of selecting students for admission or placement in schools.  Originally these tests were not based on any theory of intelligence.  They defined intelligence as the ability to do well in school…. So IQ tests do measure intelligence.</a:t>
            </a:r>
            <a:endParaRPr lang="en-US" smtClean="0"/>
          </a:p>
          <a:p>
            <a:pPr eaLnBrk="1" hangingPunct="1"/>
            <a:endParaRPr lang="en-US" smtClean="0"/>
          </a:p>
          <a:p>
            <a:pPr eaLnBrk="1" hangingPunct="1"/>
            <a:r>
              <a:rPr lang="en-US" smtClean="0"/>
              <a:t>What is a better definition… these do not allow us to define intelligence any better because we still have to define judge, comprehend, think rationally, etc…</a:t>
            </a:r>
            <a:endParaRPr lang="en-US" smtClean="0"/>
          </a:p>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83F76BF7-64F6-4220-BA80-7F3CBF9A4B78}" type="slidenum">
              <a:rPr lang="en-US" smtClean="0"/>
            </a:fld>
            <a:endParaRPr lang="en-US" smtClean="0"/>
          </a:p>
        </p:txBody>
      </p:sp>
      <p:sp>
        <p:nvSpPr>
          <p:cNvPr id="35843" name="Rectangle 2"/>
          <p:cNvSpPr>
            <a:spLocks noGrp="1" noRot="1" noChangeAspect="1" noChangeArrowheads="1" noTextEdit="1"/>
          </p:cNvSpPr>
          <p:nvPr>
            <p:ph type="sldImg"/>
          </p:nvPr>
        </p:nvSpPr>
        <p:spPr/>
      </p:sp>
      <p:sp>
        <p:nvSpPr>
          <p:cNvPr id="35844" name="Rectangle 3"/>
          <p:cNvSpPr>
            <a:spLocks noGrp="1" noChangeArrowheads="1"/>
          </p:cNvSpPr>
          <p:nvPr>
            <p:ph type="body" idx="1"/>
          </p:nvPr>
        </p:nvSpPr>
        <p:spPr>
          <a:xfrm>
            <a:off x="914400" y="4343400"/>
            <a:ext cx="5029200" cy="4114800"/>
          </a:xfrm>
          <a:noFill/>
        </p:spPr>
        <p:txBody>
          <a:bodyPr/>
          <a:lstStyle/>
          <a:p>
            <a:pPr eaLnBrk="1" hangingPunct="1"/>
            <a:r>
              <a:rPr lang="en-US" smtClean="0"/>
              <a:t>Spearman based his concept of “g” on the fact that good performance on a wide variety of cognitive tasks correlates consistently and positively though not perfectly.</a:t>
            </a:r>
            <a:endParaRPr lang="en-US" smtClean="0"/>
          </a:p>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6CA52020-838D-4297-B918-3EDC04DDE347}" type="slidenum">
              <a:rPr lang="en-US" smtClean="0"/>
            </a:fld>
            <a:endParaRPr lang="en-US" smtClean="0"/>
          </a:p>
        </p:txBody>
      </p:sp>
      <p:sp>
        <p:nvSpPr>
          <p:cNvPr id="36867" name="Rectangle 2"/>
          <p:cNvSpPr>
            <a:spLocks noGrp="1" noRot="1" noChangeAspect="1" noChangeArrowheads="1" noTextEdit="1"/>
          </p:cNvSpPr>
          <p:nvPr>
            <p:ph type="sldImg"/>
          </p:nvPr>
        </p:nvSpPr>
        <p:spPr/>
      </p:sp>
      <p:sp>
        <p:nvSpPr>
          <p:cNvPr id="36868" name="Rectangle 3"/>
          <p:cNvSpPr>
            <a:spLocks noGrp="1" noChangeArrowheads="1"/>
          </p:cNvSpPr>
          <p:nvPr>
            <p:ph type="body" idx="1"/>
          </p:nvPr>
        </p:nvSpPr>
        <p:spPr>
          <a:xfrm>
            <a:off x="914400" y="4343400"/>
            <a:ext cx="5029200" cy="4114800"/>
          </a:xfrm>
          <a:noFill/>
        </p:spPr>
        <p:txBody>
          <a:bodyPr/>
          <a:lstStyle/>
          <a:p>
            <a:pPr eaLnBrk="1" hangingPunct="1"/>
            <a:r>
              <a:rPr lang="en-US" smtClean="0"/>
              <a:t>According to Spearman (1904) all intelligent abilities have an area of overlap, which he called “g” for general ability.  Each ability also depends partly on an “s” factor for specific ability.  According to Spearman… the “g” factor is the dominant ability when doing tasks.  The “s” factors are the lesser abilities.</a:t>
            </a:r>
            <a:endParaRPr lang="en-US" smtClean="0"/>
          </a:p>
          <a:p>
            <a:pPr eaLnBrk="1" hangingPunct="1"/>
            <a:endParaRPr lang="en-US" smtClean="0"/>
          </a:p>
          <a:p>
            <a:pPr eaLnBrk="1" hangingPunct="1"/>
            <a:r>
              <a:rPr lang="en-US" smtClean="0"/>
              <a:t>Psychologists are not in agreement on what “g” represents.</a:t>
            </a:r>
            <a:endParaRPr lang="en-US" smtClean="0"/>
          </a:p>
          <a:p>
            <a:pPr eaLnBrk="1" hangingPunct="1"/>
            <a:endParaRPr lang="en-US" smtClean="0"/>
          </a:p>
          <a:p>
            <a:pPr eaLnBrk="1" hangingPunct="1"/>
            <a:r>
              <a:rPr lang="en-US" smtClean="0"/>
              <a:t>The correlations between mental tasks are due in part to their sharing of the same underlying processes.  But… it is also due to the fact that these processes grow together, dependent on the same factor… health, nutrition, education, etc…</a:t>
            </a:r>
            <a:endParaRPr lang="en-US" smtClean="0"/>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1906F0C7-01C3-4E69-A052-E122BB95CA17}" type="slidenum">
              <a:rPr lang="en-US" smtClean="0"/>
            </a:fld>
            <a:endParaRPr lang="en-US"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xfrm>
            <a:off x="914400" y="4343400"/>
            <a:ext cx="5029200" cy="4114800"/>
          </a:xfrm>
          <a:noFill/>
        </p:spPr>
        <p:txBody>
          <a:bodyPr/>
          <a:lstStyle/>
          <a:p>
            <a:pPr eaLnBrk="1" hangingPunct="1"/>
            <a:r>
              <a:rPr lang="en-US" smtClean="0"/>
              <a:t>Fluid:</a:t>
            </a:r>
            <a:endParaRPr lang="en-US" smtClean="0"/>
          </a:p>
          <a:p>
            <a:pPr eaLnBrk="1" hangingPunct="1"/>
            <a:r>
              <a:rPr lang="en-US" smtClean="0"/>
              <a:t>Solving a new calculus problem</a:t>
            </a:r>
            <a:endParaRPr lang="en-US" smtClean="0"/>
          </a:p>
          <a:p>
            <a:pPr eaLnBrk="1" hangingPunct="1"/>
            <a:r>
              <a:rPr lang="en-US" smtClean="0"/>
              <a:t>Designing a road trip from your home town to a Tulsa Oklahoma</a:t>
            </a:r>
            <a:endParaRPr lang="en-US" smtClean="0"/>
          </a:p>
          <a:p>
            <a:pPr eaLnBrk="1" hangingPunct="1"/>
            <a:endParaRPr lang="en-US" smtClean="0"/>
          </a:p>
          <a:p>
            <a:pPr eaLnBrk="1" hangingPunct="1"/>
            <a:r>
              <a:rPr lang="en-US" smtClean="0"/>
              <a:t>Crystal:</a:t>
            </a:r>
            <a:endParaRPr lang="en-US" smtClean="0"/>
          </a:p>
          <a:p>
            <a:pPr eaLnBrk="1" hangingPunct="1"/>
            <a:r>
              <a:rPr lang="en-US" smtClean="0"/>
              <a:t>Writing a novel</a:t>
            </a:r>
            <a:endParaRPr lang="en-US" smtClean="0"/>
          </a:p>
          <a:p>
            <a:pPr eaLnBrk="1" hangingPunct="1"/>
            <a:r>
              <a:rPr lang="en-US" smtClean="0"/>
              <a:t>Calculating sales tax</a:t>
            </a:r>
            <a:endParaRPr lang="en-US" smtClean="0"/>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0A4C1AD-88E3-4A1B-97CC-F59EC158569F}" type="slidenum">
              <a:rPr lang="en-US" smtClean="0"/>
            </a:fld>
            <a:endParaRPr lang="en-US" smtClean="0"/>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xfrm>
            <a:off x="914400" y="4343400"/>
            <a:ext cx="5029200" cy="4114800"/>
          </a:xfrm>
          <a:noFill/>
        </p:spPr>
        <p:txBody>
          <a:bodyPr/>
          <a:lstStyle/>
          <a:p>
            <a:pPr eaLnBrk="1" hangingPunct="1"/>
            <a:r>
              <a:rPr lang="en-US" smtClean="0"/>
              <a:t>Fluid intelligence - reaches its peak before age 20 and then remains steady throughout life</a:t>
            </a:r>
            <a:endParaRPr lang="en-US" smtClean="0"/>
          </a:p>
          <a:p>
            <a:pPr eaLnBrk="1" hangingPunct="1"/>
            <a:r>
              <a:rPr lang="en-US" smtClean="0"/>
              <a:t>Crystallized intelligence - continues to increase as long as people are active and alert</a:t>
            </a:r>
            <a:endParaRPr lang="en-US" smtClean="0"/>
          </a:p>
          <a:p>
            <a:pPr eaLnBrk="1" hangingPunct="1"/>
            <a:endParaRPr lang="en-US" smtClean="0"/>
          </a:p>
          <a:p>
            <a:pPr eaLnBrk="1" hangingPunct="1"/>
            <a:r>
              <a:rPr lang="en-US" smtClean="0"/>
              <a:t>What does this mean?</a:t>
            </a:r>
            <a:endParaRPr lang="en-US" smtClean="0"/>
          </a:p>
          <a:p>
            <a:pPr eaLnBrk="1" hangingPunct="1"/>
            <a:r>
              <a:rPr lang="en-US" smtClean="0"/>
              <a:t>A 20-year-old may be more successful than a 65-year-old at solving an unfamiliar problem but the 65-year-old will excel on problems in his or her area of specialization</a:t>
            </a:r>
            <a:endParaRPr lang="en-US" smtClean="0"/>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99"/>
        <p:cNvGrpSpPr/>
        <p:nvPr/>
      </p:nvGrpSpPr>
      <p:grpSpPr>
        <a:xfrm>
          <a:off x="0" y="0"/>
          <a:ext cx="0" cy="0"/>
          <a:chOff x="0" y="0"/>
          <a:chExt cx="0" cy="0"/>
        </a:xfrm>
      </p:grpSpPr>
      <p:sp>
        <p:nvSpPr>
          <p:cNvPr id="500" name="Shape 5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01" name="Shape 50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02" name="Shape 50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6"/>
        <p:cNvGrpSpPr/>
        <p:nvPr/>
      </p:nvGrpSpPr>
      <p:grpSpPr>
        <a:xfrm>
          <a:off x="0" y="0"/>
          <a:ext cx="0" cy="0"/>
          <a:chOff x="0" y="0"/>
          <a:chExt cx="0" cy="0"/>
        </a:xfrm>
      </p:grpSpPr>
      <p:sp>
        <p:nvSpPr>
          <p:cNvPr id="507" name="Shape 5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08" name="Shape 50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09" name="Shape 50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61BEF0D-F0BB-DE4B-95CE-6DB70DBA9567}" type="datetimeFigureOut">
              <a:rPr lang="en-US" smtClean="0"/>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D57F1E4F-1CFF-5643-939E-217C01CDF565}" type="slidenum">
              <a:rPr lang="en-US" smtClean="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C6B4A9-1611-4792-9094-5F34BCA07E0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Arial" panose="020B0604020202020204"/>
              <a:buNone/>
              <a:defRPr sz="3200" b="1" i="0" u="none" strike="noStrike" cap="none">
                <a:solidFill>
                  <a:srgbClr val="007FA3"/>
                </a:solidFill>
                <a:latin typeface="Arial" panose="020B0604020202020204"/>
                <a:ea typeface="Arial" panose="020B0604020202020204"/>
                <a:cs typeface="Arial" panose="020B0604020202020204"/>
                <a:sym typeface="Arial" panose="020B06040202020202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43" name="Shape 43"/>
          <p:cNvSpPr txBox="1">
            <a:spLocks noGrp="1"/>
          </p:cNvSpPr>
          <p:nvPr>
            <p:ph type="body" idx="1"/>
          </p:nvPr>
        </p:nvSpPr>
        <p:spPr>
          <a:xfrm>
            <a:off x="609600" y="816430"/>
            <a:ext cx="109728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panose="020B0604020202020204"/>
              <a:buNone/>
              <a:defRPr sz="1800" b="0" i="0" u="none" strike="noStrike" cap="none">
                <a:solidFill>
                  <a:srgbClr val="007FA3"/>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buClr>
                <a:srgbClr val="007FA3"/>
              </a:buClr>
              <a:buFont typeface="Noto Sans Symbols"/>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44" name="Shape 44"/>
          <p:cNvSpPr txBox="1">
            <a:spLocks noGrp="1"/>
          </p:cNvSpPr>
          <p:nvPr>
            <p:ph type="body" idx="2"/>
          </p:nvPr>
        </p:nvSpPr>
        <p:spPr>
          <a:xfrm>
            <a:off x="609600" y="1600201"/>
            <a:ext cx="10972800" cy="4525963"/>
          </a:xfrm>
          <a:prstGeom prst="rect">
            <a:avLst/>
          </a:prstGeom>
          <a:noFill/>
          <a:ln>
            <a:noFill/>
          </a:ln>
        </p:spPr>
        <p:txBody>
          <a:bodyPr lIns="91425" tIns="91425" rIns="91425" bIns="91425" anchor="t" anchorCtr="0"/>
          <a:lstStyle>
            <a:lvl1pPr marL="255905" marR="0" lvl="0" indent="-78105" algn="l" rtl="0">
              <a:spcBef>
                <a:spcPts val="1500"/>
              </a:spcBef>
              <a:buClr>
                <a:srgbClr val="007FA3"/>
              </a:buClr>
              <a:buSzPct val="1000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742950" marR="0" lvl="1" indent="-133350" algn="l" rtl="0">
              <a:spcBef>
                <a:spcPts val="600"/>
              </a:spcBef>
              <a:buClr>
                <a:srgbClr val="007FA3"/>
              </a:buClr>
              <a:buSzPct val="1000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143000" marR="0" lvl="2" indent="-101600" algn="l" rtl="0">
              <a:spcBef>
                <a:spcPts val="600"/>
              </a:spcBef>
              <a:buClr>
                <a:srgbClr val="007FA3"/>
              </a:buClr>
              <a:buSzPct val="1000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600200" marR="0" lvl="3"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057400" marR="0" lvl="4"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514600" marR="0" lvl="5"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971800" marR="0" lvl="6"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429000" marR="0" lvl="7"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86200" marR="0" lvl="8"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5" name="Shape 45"/>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6" name="Shape 46"/>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7" name="Shape 47"/>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FFFFFF"/>
              </a:buClr>
              <a:buSzPct val="25000"/>
              <a:buFont typeface="Arial" panose="020B0604020202020204"/>
              <a:buNone/>
            </a:pPr>
            <a:fld id="{00000000-1234-1234-1234-123412341234}" type="slidenum">
              <a:rPr lang="en-US" sz="1800" b="0" i="0" u="none" strike="noStrike" cap="none">
                <a:solidFill>
                  <a:srgbClr val="FFFFFF"/>
                </a:solidFill>
                <a:latin typeface="Arial" panose="020B0604020202020204"/>
                <a:ea typeface="Arial" panose="020B0604020202020204"/>
                <a:cs typeface="Arial" panose="020B0604020202020204"/>
                <a:sym typeface="Arial" panose="020B0604020202020204"/>
              </a:rPr>
            </a:fld>
            <a:endParaRPr lang="en-US" sz="18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2A54C80-263E-416B-A8E0-580EDEADCBD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D57F1E4F-1CFF-5643-939E-217C01CDF565}" type="slidenum">
              <a:rPr lang="en-US" smtClean="0"/>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61BEF0D-F0BB-DE4B-95CE-6DB70DBA9567}" type="datetimeFigureOut">
              <a:rPr lang="en-US" smtClean="0"/>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57F1E4F-1CFF-5643-939E-217C01CDF565}" type="slidenum">
              <a:rPr lang="en-US" smtClean="0"/>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09600" y="-127"/>
            <a:ext cx="10972800" cy="1143000"/>
          </a:xfrm>
        </p:spPr>
        <p:txBody>
          <a:bodyPr/>
          <a:lstStyle/>
          <a:p>
            <a:r>
              <a:rPr lang="en-US" smtClean="0"/>
              <a:t>What is Intelligence?</a:t>
            </a:r>
            <a:endParaRPr lang="en-US" smtClean="0"/>
          </a:p>
        </p:txBody>
      </p:sp>
      <p:sp>
        <p:nvSpPr>
          <p:cNvPr id="8195" name="Rectangle 3"/>
          <p:cNvSpPr>
            <a:spLocks noGrp="1" noChangeArrowheads="1"/>
          </p:cNvSpPr>
          <p:nvPr>
            <p:ph idx="1"/>
          </p:nvPr>
        </p:nvSpPr>
        <p:spPr>
          <a:xfrm>
            <a:off x="609600" y="1345565"/>
            <a:ext cx="10972800" cy="5178425"/>
          </a:xfrm>
        </p:spPr>
        <p:txBody>
          <a:bodyPr rtlCol="0">
            <a:normAutofit lnSpcReduction="20000"/>
          </a:bodyPr>
          <a:lstStyle/>
          <a:p>
            <a:pPr marL="0" indent="0" fontAlgn="auto">
              <a:spcAft>
                <a:spcPts val="0"/>
              </a:spcAft>
              <a:buFont typeface="Arial" panose="020B0604020202020204" pitchFamily="34" charset="0"/>
              <a:buNone/>
              <a:defRPr/>
            </a:pPr>
            <a:endParaRPr lang="en-US" smtClean="0"/>
          </a:p>
          <a:p>
            <a:pPr lvl="2" fontAlgn="auto">
              <a:spcAft>
                <a:spcPts val="0"/>
              </a:spcAft>
              <a:buFont typeface="Arial" panose="020B0604020202020204" pitchFamily="34" charset="0"/>
              <a:buChar char="•"/>
              <a:defRPr/>
            </a:pPr>
            <a:r>
              <a:rPr lang="en-US" smtClean="0"/>
              <a:t>The mental abilities that enable one to adapt to, shape, or select one’s environment</a:t>
            </a:r>
            <a:endParaRPr lang="en-US" smtClean="0"/>
          </a:p>
          <a:p>
            <a:pPr lvl="2" fontAlgn="auto">
              <a:spcAft>
                <a:spcPts val="0"/>
              </a:spcAft>
              <a:buFont typeface="Arial" panose="020B0604020202020204" pitchFamily="34" charset="0"/>
              <a:buChar char="•"/>
              <a:defRPr/>
            </a:pPr>
            <a:r>
              <a:rPr lang="en-US" smtClean="0"/>
              <a:t>The ability to judge, comprehend, and reason</a:t>
            </a:r>
            <a:endParaRPr lang="en-US" smtClean="0"/>
          </a:p>
          <a:p>
            <a:pPr lvl="2" fontAlgn="auto">
              <a:spcAft>
                <a:spcPts val="0"/>
              </a:spcAft>
              <a:buFont typeface="Arial" panose="020B0604020202020204" pitchFamily="34" charset="0"/>
              <a:buChar char="•"/>
              <a:defRPr/>
            </a:pPr>
            <a:r>
              <a:rPr lang="en-US" smtClean="0"/>
              <a:t>The ability to understand and deal with people, objects, and symbols</a:t>
            </a:r>
            <a:endParaRPr lang="en-US" smtClean="0"/>
          </a:p>
          <a:p>
            <a:pPr lvl="2" fontAlgn="auto">
              <a:spcAft>
                <a:spcPts val="0"/>
              </a:spcAft>
              <a:buFont typeface="Arial" panose="020B0604020202020204" pitchFamily="34" charset="0"/>
              <a:buChar char="•"/>
              <a:defRPr/>
            </a:pPr>
            <a:r>
              <a:rPr lang="en-US" smtClean="0"/>
              <a:t>The ability to act purposefully, think rationally, and deal effectively with the environment</a:t>
            </a:r>
            <a:endParaRPr lang="en-US" smtClean="0"/>
          </a:p>
          <a:p>
            <a:pPr lvl="2" fontAlgn="auto">
              <a:spcAft>
                <a:spcPts val="0"/>
              </a:spcAft>
              <a:buFont typeface="Arial" panose="020B0604020202020204" pitchFamily="34" charset="0"/>
              <a:buChar char="•"/>
              <a:defRPr/>
            </a:pPr>
            <a:endParaRPr lang="en-US" smtClean="0"/>
          </a:p>
          <a:p>
            <a:pPr lvl="2" fontAlgn="auto">
              <a:spcAft>
                <a:spcPts val="0"/>
              </a:spcAft>
              <a:buFont typeface="Arial" panose="020B0604020202020204" pitchFamily="34" charset="0"/>
              <a:buChar char="•"/>
              <a:defRPr/>
            </a:pPr>
            <a:endParaRPr lang="en-US" smtClean="0"/>
          </a:p>
          <a:p>
            <a:pPr lvl="0"/>
            <a:r>
              <a:rPr lang="en-US" sz="2100" dirty="0" smtClean="0">
                <a:solidFill>
                  <a:schemeClr val="dk1"/>
                </a:solidFill>
                <a:latin typeface="Arial" panose="020B0604020202020204"/>
                <a:ea typeface="Arial" panose="020B0604020202020204"/>
                <a:cs typeface="Arial" panose="020B0604020202020204"/>
                <a:sym typeface="Arial" panose="020B0604020202020204"/>
              </a:rPr>
              <a:t>Intelligence: the ability to learn from one’s experiences, acquire knowledge, and use resources effectively in adapting to new situations or solving problems</a:t>
            </a:r>
            <a:endParaRPr lang="en-US" sz="2100" dirty="0" smtClean="0">
              <a:solidFill>
                <a:schemeClr val="dk1"/>
              </a:solidFill>
              <a:latin typeface="Arial" panose="020B0604020202020204"/>
              <a:ea typeface="Arial" panose="020B0604020202020204"/>
              <a:cs typeface="Arial" panose="020B0604020202020204"/>
              <a:sym typeface="Arial" panose="020B0604020202020204"/>
            </a:endParaRPr>
          </a:p>
          <a:p>
            <a:pPr marL="667385" lvl="2" indent="0" fontAlgn="auto">
              <a:spcAft>
                <a:spcPts val="0"/>
              </a:spcAft>
              <a:buFont typeface="Arial" panose="020B0604020202020204" pitchFamily="34" charset="0"/>
              <a:buNone/>
              <a:defRPr/>
            </a:pPr>
            <a:endParaRPr lang="en-IN" sz="2100" dirty="0"/>
          </a:p>
          <a:p>
            <a:pPr marL="667385" lvl="2" indent="0" fontAlgn="auto">
              <a:spcAft>
                <a:spcPts val="0"/>
              </a:spcAft>
              <a:buFont typeface="Arial" panose="020B0604020202020204" pitchFamily="34" charset="0"/>
              <a:buNone/>
              <a:defRPr/>
            </a:pPr>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xfrm>
            <a:off x="609600" y="75883"/>
            <a:ext cx="10972800" cy="715962"/>
          </a:xfrm>
        </p:spPr>
        <p:txBody>
          <a:bodyPr/>
          <a:lstStyle/>
          <a:p>
            <a:r>
              <a:rPr lang="en-US" sz="4000" smtClean="0"/>
              <a:t>What are these Intelligences?</a:t>
            </a:r>
            <a:endParaRPr lang="en-US" sz="4000" smtClean="0"/>
          </a:p>
        </p:txBody>
      </p:sp>
      <p:sp>
        <p:nvSpPr>
          <p:cNvPr id="14339" name="Rectangle 6"/>
          <p:cNvSpPr>
            <a:spLocks noGrp="1" noChangeArrowheads="1"/>
          </p:cNvSpPr>
          <p:nvPr>
            <p:ph idx="1"/>
          </p:nvPr>
        </p:nvSpPr>
        <p:spPr>
          <a:xfrm>
            <a:off x="455295" y="1200785"/>
            <a:ext cx="10972800" cy="5257800"/>
          </a:xfrm>
        </p:spPr>
        <p:txBody>
          <a:bodyPr rtlCol="0">
            <a:normAutofit/>
          </a:bodyPr>
          <a:lstStyle/>
          <a:p>
            <a:pPr marL="274320" indent="-274320" fontAlgn="auto">
              <a:lnSpc>
                <a:spcPct val="80000"/>
              </a:lnSpc>
              <a:spcAft>
                <a:spcPts val="0"/>
              </a:spcAft>
              <a:buClr>
                <a:schemeClr val="accent3"/>
              </a:buClr>
              <a:buFont typeface="Wingdings 2" panose="05020102010507070707"/>
              <a:buChar char=""/>
              <a:defRPr/>
            </a:pPr>
            <a:r>
              <a:rPr lang="en-US" sz="2000" u="sng" dirty="0" smtClean="0"/>
              <a:t>Musical</a:t>
            </a:r>
            <a:r>
              <a:rPr lang="en-US" sz="2000" dirty="0" smtClean="0"/>
              <a:t> - Sensitivity to individual tones and phrases of music, an understanding of ways to combine tones and phrases into larger musical rhythms and structures, awareness of emotional aspects of music</a:t>
            </a:r>
            <a:br>
              <a:rPr lang="en-US" sz="2000" dirty="0" smtClean="0"/>
            </a:br>
            <a:endParaRPr lang="en-US" sz="2000" dirty="0" smtClean="0"/>
          </a:p>
          <a:p>
            <a:pPr marL="274320" indent="-274320" fontAlgn="auto">
              <a:lnSpc>
                <a:spcPct val="80000"/>
              </a:lnSpc>
              <a:spcAft>
                <a:spcPts val="0"/>
              </a:spcAft>
              <a:buClr>
                <a:schemeClr val="accent3"/>
              </a:buClr>
              <a:buFont typeface="Wingdings 2" panose="05020102010507070707"/>
              <a:buChar char=""/>
              <a:defRPr/>
            </a:pPr>
            <a:r>
              <a:rPr lang="en-US" sz="2000" u="sng" dirty="0" smtClean="0"/>
              <a:t>Bodily-Kinesthetic </a:t>
            </a:r>
            <a:r>
              <a:rPr lang="en-US" sz="2000" dirty="0" smtClean="0"/>
              <a:t>- Use of one’s body in highly skilled ways for expressive or goal-directed purposes, capacity to handle objects skillfully</a:t>
            </a:r>
            <a:br>
              <a:rPr lang="en-US" sz="2000" dirty="0" smtClean="0"/>
            </a:br>
            <a:endParaRPr lang="en-US" sz="2000" dirty="0" smtClean="0"/>
          </a:p>
          <a:p>
            <a:pPr marL="274320" indent="-274320" fontAlgn="auto">
              <a:lnSpc>
                <a:spcPct val="80000"/>
              </a:lnSpc>
              <a:spcAft>
                <a:spcPts val="0"/>
              </a:spcAft>
              <a:buClr>
                <a:schemeClr val="accent3"/>
              </a:buClr>
              <a:buFont typeface="Wingdings 2" panose="05020102010507070707"/>
              <a:buChar char=""/>
              <a:defRPr/>
            </a:pPr>
            <a:r>
              <a:rPr lang="en-US" sz="2000" u="sng" dirty="0" smtClean="0"/>
              <a:t>Interpersonal</a:t>
            </a:r>
            <a:r>
              <a:rPr lang="en-US" sz="2000" dirty="0" smtClean="0"/>
              <a:t> - Ability to notice and make distinctions among the moods, temperaments, motivations, and intentions of other people and potentially to act on this knowledge</a:t>
            </a:r>
            <a:br>
              <a:rPr lang="en-US" sz="2000" dirty="0" smtClean="0"/>
            </a:br>
            <a:endParaRPr lang="en-US" sz="2000" dirty="0" smtClean="0"/>
          </a:p>
          <a:p>
            <a:pPr marL="274320" indent="-274320" fontAlgn="auto">
              <a:lnSpc>
                <a:spcPct val="80000"/>
              </a:lnSpc>
              <a:spcAft>
                <a:spcPts val="0"/>
              </a:spcAft>
              <a:buClr>
                <a:schemeClr val="accent3"/>
              </a:buClr>
              <a:buFont typeface="Wingdings 2" panose="05020102010507070707"/>
              <a:buChar char=""/>
              <a:defRPr/>
            </a:pPr>
            <a:r>
              <a:rPr lang="en-US" sz="2000" u="sng" dirty="0" smtClean="0"/>
              <a:t>Intrapersonal</a:t>
            </a:r>
            <a:r>
              <a:rPr lang="en-US" sz="2000" dirty="0" smtClean="0"/>
              <a:t> - access to one’s own feelings, ability to draw on one’s emotions to guide and understand one’s behavior, recognition of personal strengths and weaknesses</a:t>
            </a:r>
            <a:br>
              <a:rPr lang="en-US" sz="2000" dirty="0" smtClean="0"/>
            </a:br>
            <a:endParaRPr lang="en-US" sz="2000" dirty="0" smtClean="0"/>
          </a:p>
          <a:p>
            <a:pPr marL="274320" indent="-274320" fontAlgn="auto">
              <a:lnSpc>
                <a:spcPct val="80000"/>
              </a:lnSpc>
              <a:spcAft>
                <a:spcPts val="0"/>
              </a:spcAft>
              <a:buClr>
                <a:schemeClr val="accent3"/>
              </a:buClr>
              <a:buFont typeface="Wingdings 2" panose="05020102010507070707"/>
              <a:buChar char=""/>
              <a:defRPr/>
            </a:pPr>
            <a:r>
              <a:rPr lang="en-US" sz="2000" u="sng" dirty="0" smtClean="0"/>
              <a:t>Naturalistic</a:t>
            </a:r>
            <a:r>
              <a:rPr lang="en-US" sz="2000" dirty="0" smtClean="0"/>
              <a:t> -- sensitivity and understanding of plants, animals, and other aspects of nature</a:t>
            </a:r>
            <a:endParaRPr lang="en-US" sz="2000" dirty="0" smtClean="0"/>
          </a:p>
          <a:p>
            <a:pPr marL="274320" indent="-274320" fontAlgn="auto">
              <a:lnSpc>
                <a:spcPct val="80000"/>
              </a:lnSpc>
              <a:spcAft>
                <a:spcPts val="0"/>
              </a:spcAft>
              <a:buClr>
                <a:schemeClr val="accent3"/>
              </a:buClr>
              <a:buFont typeface="Wingdings 2" panose="05020102010507070707"/>
              <a:buChar char=""/>
              <a:defRPr/>
            </a:pPr>
            <a:endParaRPr lang="en-US" sz="2000" dirty="0" smtClean="0"/>
          </a:p>
          <a:p>
            <a:pPr marL="274320" indent="-274320" fontAlgn="auto">
              <a:lnSpc>
                <a:spcPct val="80000"/>
              </a:lnSpc>
              <a:spcAft>
                <a:spcPts val="0"/>
              </a:spcAft>
              <a:buClr>
                <a:schemeClr val="accent3"/>
              </a:buClr>
              <a:buFont typeface="Wingdings 2" panose="05020102010507070707"/>
              <a:buChar char=""/>
              <a:defRPr/>
            </a:pPr>
            <a:r>
              <a:rPr lang="en-US" sz="2000" u="sng" dirty="0" smtClean="0"/>
              <a:t>Existential</a:t>
            </a:r>
            <a:r>
              <a:rPr lang="en-US" sz="2000" dirty="0" smtClean="0"/>
              <a:t> - sensitivity to issues related to the meaning of life, death, and other aspects of the human condition </a:t>
            </a:r>
            <a:br>
              <a:rPr lang="en-US" sz="2000" dirty="0" smtClean="0"/>
            </a:br>
            <a:br>
              <a:rPr lang="en-US" sz="600" dirty="0" smtClean="0"/>
            </a:br>
            <a:br>
              <a:rPr lang="en-US" sz="600" dirty="0" smtClean="0"/>
            </a:br>
            <a:endParaRPr lang="en-US" sz="6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Shape 504"/>
          <p:cNvSpPr txBox="1">
            <a:spLocks noGrp="1"/>
          </p:cNvSpPr>
          <p:nvPr>
            <p:ph type="title"/>
          </p:nvPr>
        </p:nvSpPr>
        <p:spPr>
          <a:xfrm>
            <a:off x="609600" y="215371"/>
            <a:ext cx="10972800" cy="829658"/>
          </a:xfrm>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Arial" panose="020B0604020202020204"/>
              <a:buNone/>
            </a:pPr>
            <a:r>
              <a:rPr lang="en-US" sz="2800" b="1" i="0" u="none" strike="noStrike" cap="none">
                <a:solidFill>
                  <a:srgbClr val="007FA3"/>
                </a:solidFill>
                <a:latin typeface="Arial" panose="020B0604020202020204"/>
                <a:ea typeface="Arial" panose="020B0604020202020204"/>
                <a:cs typeface="Arial" panose="020B0604020202020204"/>
                <a:sym typeface="Arial" panose="020B0604020202020204"/>
              </a:rPr>
              <a:t>Table 7.2 Gardner’s Nine Intelligences </a:t>
            </a:r>
            <a:r>
              <a:rPr lang="en-US" sz="2000" b="1" i="0" u="none" strike="noStrike" cap="none">
                <a:solidFill>
                  <a:srgbClr val="007FA3"/>
                </a:solidFill>
                <a:latin typeface="Arial" panose="020B0604020202020204"/>
                <a:ea typeface="Arial" panose="020B0604020202020204"/>
                <a:cs typeface="Arial" panose="020B0604020202020204"/>
                <a:sym typeface="Arial" panose="020B0604020202020204"/>
              </a:rPr>
              <a:t>1 of 2</a:t>
            </a:r>
            <a:endParaRPr lang="en-US" sz="2000" b="1" i="0" u="none" strike="noStrike" cap="none">
              <a:solidFill>
                <a:srgbClr val="007FA3"/>
              </a:solidFill>
              <a:latin typeface="Arial" panose="020B0604020202020204"/>
              <a:ea typeface="Arial" panose="020B0604020202020204"/>
              <a:cs typeface="Arial" panose="020B0604020202020204"/>
              <a:sym typeface="Arial" panose="020B0604020202020204"/>
            </a:endParaRPr>
          </a:p>
        </p:txBody>
      </p:sp>
      <p:graphicFrame>
        <p:nvGraphicFramePr>
          <p:cNvPr id="505" name="Shape 505"/>
          <p:cNvGraphicFramePr/>
          <p:nvPr/>
        </p:nvGraphicFramePr>
        <p:xfrm>
          <a:off x="609600" y="1219200"/>
          <a:ext cx="10972800" cy="5101590"/>
        </p:xfrm>
        <a:graphic>
          <a:graphicData uri="http://schemas.openxmlformats.org/drawingml/2006/table">
            <a:tbl>
              <a:tblPr firstRow="1" bandRow="1">
                <a:noFill/>
              </a:tblPr>
              <a:tblGrid>
                <a:gridCol w="3149600"/>
                <a:gridCol w="4064000"/>
                <a:gridCol w="3759200"/>
              </a:tblGrid>
              <a:tr h="402725">
                <a:tc>
                  <a:txBody>
                    <a:bodyPr/>
                    <a:lstStyle/>
                    <a:p>
                      <a:pPr marL="0" marR="0" lvl="0" indent="0" algn="l" rtl="0">
                        <a:spcBef>
                          <a:spcPts val="0"/>
                        </a:spcBef>
                        <a:buSzPct val="25000"/>
                        <a:buNone/>
                      </a:pPr>
                      <a:r>
                        <a:rPr lang="en-US" sz="1800" b="1" dirty="0"/>
                        <a:t>Type of Intelligence</a:t>
                      </a:r>
                      <a:endParaRPr lang="en-US" sz="1800" b="1" dirty="0"/>
                    </a:p>
                  </a:txBody>
                  <a:tcPr marL="121933" marR="121933" marT="45725" marB="45725"/>
                </a:tc>
                <a:tc>
                  <a:txBody>
                    <a:bodyPr/>
                    <a:lstStyle/>
                    <a:p>
                      <a:pPr marL="0" marR="0" lvl="0" indent="0" algn="l" rtl="0">
                        <a:spcBef>
                          <a:spcPts val="0"/>
                        </a:spcBef>
                        <a:buSzPct val="25000"/>
                        <a:buNone/>
                      </a:pPr>
                      <a:r>
                        <a:rPr lang="en-US" sz="1800" b="1"/>
                        <a:t>Description</a:t>
                      </a:r>
                      <a:endParaRPr lang="en-US" sz="1800" b="1"/>
                    </a:p>
                  </a:txBody>
                  <a:tcPr marL="121933" marR="121933" marT="45725" marB="45725"/>
                </a:tc>
                <a:tc>
                  <a:txBody>
                    <a:bodyPr/>
                    <a:lstStyle/>
                    <a:p>
                      <a:pPr marL="0" marR="0" lvl="0" indent="0" algn="l" rtl="0">
                        <a:spcBef>
                          <a:spcPts val="0"/>
                        </a:spcBef>
                        <a:buSzPct val="25000"/>
                        <a:buNone/>
                      </a:pPr>
                      <a:r>
                        <a:rPr lang="en-US" sz="1800" b="1"/>
                        <a:t>Sample Occupation</a:t>
                      </a:r>
                      <a:endParaRPr lang="en-US" sz="1800" b="1"/>
                    </a:p>
                  </a:txBody>
                  <a:tcPr marL="121933" marR="121933" marT="45725" marB="45725"/>
                </a:tc>
              </a:tr>
              <a:tr h="583565">
                <a:tc>
                  <a:txBody>
                    <a:bodyPr/>
                    <a:lstStyle/>
                    <a:p>
                      <a:pPr marL="0" marR="0" lvl="0" indent="0" algn="l" rtl="0">
                        <a:spcBef>
                          <a:spcPts val="0"/>
                        </a:spcBef>
                        <a:buSzPct val="25000"/>
                        <a:buNone/>
                      </a:pPr>
                      <a:r>
                        <a:rPr lang="en-US" sz="1800"/>
                        <a:t>Verbal/linguistic</a:t>
                      </a:r>
                      <a:endParaRPr lang="en-US" sz="1800"/>
                    </a:p>
                  </a:txBody>
                  <a:tcPr marL="121933" marR="121933" marT="45725" marB="45725"/>
                </a:tc>
                <a:tc>
                  <a:txBody>
                    <a:bodyPr/>
                    <a:lstStyle/>
                    <a:p>
                      <a:pPr marL="0" marR="0" lvl="0" indent="0" algn="l" rtl="0">
                        <a:spcBef>
                          <a:spcPts val="0"/>
                        </a:spcBef>
                        <a:buSzPct val="25000"/>
                        <a:buNone/>
                      </a:pPr>
                      <a:r>
                        <a:rPr lang="en-US" sz="1800"/>
                        <a:t>Ability to use language</a:t>
                      </a:r>
                      <a:endParaRPr lang="en-US" sz="1800"/>
                    </a:p>
                  </a:txBody>
                  <a:tcPr marL="121933" marR="121933" marT="45725" marB="45725"/>
                </a:tc>
                <a:tc>
                  <a:txBody>
                    <a:bodyPr/>
                    <a:lstStyle/>
                    <a:p>
                      <a:pPr marL="0" marR="0" lvl="0" indent="0" algn="l" rtl="0">
                        <a:spcBef>
                          <a:spcPts val="0"/>
                        </a:spcBef>
                        <a:buSzPct val="25000"/>
                        <a:buNone/>
                      </a:pPr>
                      <a:r>
                        <a:rPr lang="en-US" sz="1800"/>
                        <a:t>Writers, speakers</a:t>
                      </a:r>
                      <a:endParaRPr lang="en-US" sz="1800"/>
                    </a:p>
                  </a:txBody>
                  <a:tcPr marL="121933" marR="121933" marT="45725" marB="45725"/>
                </a:tc>
              </a:tr>
              <a:tr h="1158500">
                <a:tc>
                  <a:txBody>
                    <a:bodyPr/>
                    <a:p>
                      <a:pPr marL="0" marR="0" lvl="0" indent="0" algn="l" rtl="0">
                        <a:spcBef>
                          <a:spcPts val="0"/>
                        </a:spcBef>
                        <a:buSzPct val="25000"/>
                        <a:buNone/>
                      </a:pPr>
                      <a:r>
                        <a:rPr lang="en-US" sz="1800"/>
                        <a:t>Logical/</a:t>
                      </a:r>
                      <a:br>
                        <a:rPr lang="en-US" sz="1800"/>
                      </a:br>
                      <a:r>
                        <a:rPr lang="en-US" sz="1800"/>
                        <a:t>mathematical</a:t>
                      </a:r>
                      <a:endParaRPr lang="en-US" sz="1800"/>
                    </a:p>
                  </a:txBody>
                  <a:tcPr marL="121933" marR="121933" marT="45725" marB="45725"/>
                </a:tc>
                <a:tc>
                  <a:txBody>
                    <a:bodyPr/>
                    <a:p>
                      <a:pPr marL="0" marR="0" lvl="0" indent="0" algn="l" rtl="0">
                        <a:spcBef>
                          <a:spcPts val="0"/>
                        </a:spcBef>
                        <a:buSzPct val="25000"/>
                        <a:buNone/>
                      </a:pPr>
                      <a:r>
                        <a:rPr lang="en-US" sz="1800"/>
                        <a:t>Ability to think logically and to solve mathematical problems</a:t>
                      </a:r>
                      <a:endParaRPr lang="en-US" sz="1800"/>
                    </a:p>
                  </a:txBody>
                  <a:tcPr marL="121933" marR="121933" marT="45725" marB="45725"/>
                </a:tc>
                <a:tc>
                  <a:txBody>
                    <a:bodyPr/>
                    <a:p>
                      <a:pPr marL="0" marR="0" lvl="0" indent="0" algn="l" rtl="0">
                        <a:spcBef>
                          <a:spcPts val="0"/>
                        </a:spcBef>
                        <a:buSzPct val="25000"/>
                        <a:buNone/>
                      </a:pPr>
                      <a:r>
                        <a:rPr lang="en-US" sz="1800"/>
                        <a:t>Scientists, engineers</a:t>
                      </a:r>
                      <a:endParaRPr lang="en-US" sz="1800"/>
                    </a:p>
                  </a:txBody>
                  <a:tcPr marL="121933" marR="121933" marT="45725" marB="45725"/>
                </a:tc>
              </a:tr>
              <a:tr h="1158500">
                <a:tc>
                  <a:txBody>
                    <a:bodyPr/>
                    <a:p>
                      <a:pPr marL="0" marR="0" lvl="0" indent="0" algn="l" rtl="0">
                        <a:spcBef>
                          <a:spcPts val="0"/>
                        </a:spcBef>
                        <a:buSzPct val="25000"/>
                        <a:buNone/>
                      </a:pPr>
                      <a:r>
                        <a:rPr lang="en-US" sz="1800" dirty="0" smtClean="0"/>
                        <a:t>Visual/spatial</a:t>
                      </a:r>
                      <a:endParaRPr lang="en-US" sz="1800" dirty="0"/>
                    </a:p>
                  </a:txBody>
                  <a:tcPr marL="121933" marR="121933" marT="45725" marB="45725"/>
                </a:tc>
                <a:tc>
                  <a:txBody>
                    <a:bodyPr/>
                    <a:p>
                      <a:pPr marL="0" marR="0" lvl="0" indent="0" algn="l" rtl="0">
                        <a:spcBef>
                          <a:spcPts val="0"/>
                        </a:spcBef>
                        <a:buSzPct val="25000"/>
                        <a:buNone/>
                      </a:pPr>
                      <a:r>
                        <a:rPr lang="en-US" sz="1800" dirty="0"/>
                        <a:t>Ability to understand how objects are oriented in </a:t>
                      </a:r>
                      <a:r>
                        <a:rPr lang="en-US" sz="1800" dirty="0" smtClean="0"/>
                        <a:t>space </a:t>
                      </a:r>
                      <a:r>
                        <a:rPr lang="en-US" sz="1800" b="1" dirty="0" smtClean="0"/>
                        <a:t>(ability to generate,</a:t>
                      </a:r>
                      <a:r>
                        <a:rPr lang="en-US" sz="1800" b="1" baseline="0" dirty="0" smtClean="0"/>
                        <a:t> retain, retrieve and transform well-structured visual images)</a:t>
                      </a:r>
                      <a:endParaRPr lang="en-US" sz="1800" b="1" dirty="0"/>
                    </a:p>
                  </a:txBody>
                  <a:tcPr marL="121933" marR="121933" marT="45725" marB="45725"/>
                </a:tc>
                <a:tc>
                  <a:txBody>
                    <a:bodyPr/>
                    <a:p>
                      <a:pPr marL="0" marR="0" lvl="0" indent="0" algn="l" rtl="0">
                        <a:spcBef>
                          <a:spcPts val="0"/>
                        </a:spcBef>
                        <a:buSzPct val="25000"/>
                        <a:buNone/>
                      </a:pPr>
                      <a:r>
                        <a:rPr lang="en-US" sz="1800"/>
                        <a:t>Pilots, astronauts, artists, navigators</a:t>
                      </a:r>
                      <a:endParaRPr lang="en-US" sz="1800"/>
                    </a:p>
                  </a:txBody>
                  <a:tcPr marL="121933" marR="121933" marT="45725" marB="45725"/>
                </a:tc>
              </a:tr>
              <a:tr h="1158500">
                <a:tc>
                  <a:txBody>
                    <a:bodyPr/>
                    <a:lstStyle/>
                    <a:p>
                      <a:pPr marL="0" marR="0" lvl="0" indent="0" algn="l" rtl="0">
                        <a:spcBef>
                          <a:spcPts val="0"/>
                        </a:spcBef>
                        <a:buSzPct val="25000"/>
                        <a:buNone/>
                      </a:pPr>
                      <a:r>
                        <a:rPr lang="en-US" sz="1800"/>
                        <a:t>Musical</a:t>
                      </a:r>
                      <a:endParaRPr lang="en-US" sz="1800"/>
                    </a:p>
                  </a:txBody>
                  <a:tcPr marL="121933" marR="121933" marT="45725" marB="45725"/>
                </a:tc>
                <a:tc>
                  <a:txBody>
                    <a:bodyPr/>
                    <a:lstStyle/>
                    <a:p>
                      <a:pPr marL="0" marR="0" lvl="0" indent="0" algn="l" rtl="0">
                        <a:spcBef>
                          <a:spcPts val="0"/>
                        </a:spcBef>
                        <a:buSzPct val="25000"/>
                        <a:buNone/>
                      </a:pPr>
                      <a:r>
                        <a:rPr lang="en-US" sz="1800"/>
                        <a:t>Ability to compose and/or perform music</a:t>
                      </a:r>
                      <a:endParaRPr lang="en-US" sz="1800"/>
                    </a:p>
                  </a:txBody>
                  <a:tcPr marL="121933" marR="121933" marT="45725" marB="45725"/>
                </a:tc>
                <a:tc>
                  <a:txBody>
                    <a:bodyPr/>
                    <a:lstStyle/>
                    <a:p>
                      <a:pPr marL="0" marR="0" lvl="0" indent="0" algn="l" rtl="0">
                        <a:spcBef>
                          <a:spcPts val="0"/>
                        </a:spcBef>
                        <a:buSzPct val="25000"/>
                        <a:buNone/>
                      </a:pPr>
                      <a:r>
                        <a:rPr lang="en-US" sz="1800"/>
                        <a:t>Musicians, even those who do not read musical notes but can perform and compose</a:t>
                      </a:r>
                      <a:endParaRPr lang="en-US" sz="1800"/>
                    </a:p>
                  </a:txBody>
                  <a:tcPr marL="121933" marR="121933" marT="45725" marB="45725"/>
                </a:tc>
              </a:tr>
              <a:tr h="628900">
                <a:tc>
                  <a:txBody>
                    <a:bodyPr/>
                    <a:lstStyle/>
                    <a:p>
                      <a:pPr marL="0" marR="0" lvl="0" indent="0" algn="l" rtl="0">
                        <a:spcBef>
                          <a:spcPts val="0"/>
                        </a:spcBef>
                        <a:buSzPct val="25000"/>
                        <a:buNone/>
                      </a:pPr>
                      <a:r>
                        <a:rPr lang="en-US" sz="1800" dirty="0" smtClean="0"/>
                        <a:t>Movement/ </a:t>
                      </a:r>
                      <a:r>
                        <a:rPr lang="en-US" sz="1800" u="none" dirty="0" smtClean="0"/>
                        <a:t>Bodily-Kinesthetic</a:t>
                      </a:r>
                      <a:endParaRPr lang="en-US" sz="1800" u="none" dirty="0"/>
                    </a:p>
                  </a:txBody>
                  <a:tcPr marL="121933" marR="121933" marT="45725" marB="45725"/>
                </a:tc>
                <a:tc>
                  <a:txBody>
                    <a:bodyPr/>
                    <a:lstStyle/>
                    <a:p>
                      <a:pPr marL="0" marR="0" lvl="0" indent="0" algn="l" rtl="0">
                        <a:spcBef>
                          <a:spcPts val="0"/>
                        </a:spcBef>
                        <a:buSzPct val="25000"/>
                        <a:buNone/>
                      </a:pPr>
                      <a:r>
                        <a:rPr lang="en-US" sz="1800" dirty="0"/>
                        <a:t>Ability to control one’s body motions</a:t>
                      </a:r>
                      <a:endParaRPr lang="en-US" sz="1800" dirty="0"/>
                    </a:p>
                  </a:txBody>
                  <a:tcPr marL="121933" marR="121933" marT="45725" marB="45725"/>
                </a:tc>
                <a:tc>
                  <a:txBody>
                    <a:bodyPr/>
                    <a:lstStyle/>
                    <a:p>
                      <a:pPr marL="0" marR="0" lvl="0" indent="0" algn="l" rtl="0">
                        <a:spcBef>
                          <a:spcPts val="0"/>
                        </a:spcBef>
                        <a:buSzPct val="25000"/>
                        <a:buNone/>
                      </a:pPr>
                      <a:r>
                        <a:rPr lang="en-US" sz="1800"/>
                        <a:t>Dancers, athletes</a:t>
                      </a:r>
                      <a:endParaRPr lang="en-US" sz="1800"/>
                    </a:p>
                  </a:txBody>
                  <a:tcPr marL="121933" marR="121933" marT="45725" marB="457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Shape 511"/>
          <p:cNvSpPr txBox="1">
            <a:spLocks noGrp="1"/>
          </p:cNvSpPr>
          <p:nvPr>
            <p:ph type="title"/>
          </p:nvPr>
        </p:nvSpPr>
        <p:spPr>
          <a:xfrm>
            <a:off x="609600" y="215371"/>
            <a:ext cx="10972800" cy="829658"/>
          </a:xfrm>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Arial" panose="020B0604020202020204"/>
              <a:buNone/>
            </a:pPr>
            <a:r>
              <a:rPr lang="en-US" sz="2800" b="1" i="0" u="none" strike="noStrike" cap="none">
                <a:solidFill>
                  <a:srgbClr val="007FA3"/>
                </a:solidFill>
                <a:latin typeface="Arial" panose="020B0604020202020204"/>
                <a:ea typeface="Arial" panose="020B0604020202020204"/>
                <a:cs typeface="Arial" panose="020B0604020202020204"/>
                <a:sym typeface="Arial" panose="020B0604020202020204"/>
              </a:rPr>
              <a:t>Table 7.2 Gardner’s Nine Intelligences </a:t>
            </a:r>
            <a:r>
              <a:rPr lang="en-US" sz="2000" b="1" i="0" u="none" strike="noStrike" cap="none">
                <a:solidFill>
                  <a:srgbClr val="007FA3"/>
                </a:solidFill>
                <a:latin typeface="Arial" panose="020B0604020202020204"/>
                <a:ea typeface="Arial" panose="020B0604020202020204"/>
                <a:cs typeface="Arial" panose="020B0604020202020204"/>
                <a:sym typeface="Arial" panose="020B0604020202020204"/>
              </a:rPr>
              <a:t>2 of 2</a:t>
            </a:r>
            <a:endParaRPr lang="en-US" sz="2000" b="1" i="0" u="none" strike="noStrike" cap="none">
              <a:solidFill>
                <a:srgbClr val="007FA3"/>
              </a:solidFill>
              <a:latin typeface="Arial" panose="020B0604020202020204"/>
              <a:ea typeface="Arial" panose="020B0604020202020204"/>
              <a:cs typeface="Arial" panose="020B0604020202020204"/>
              <a:sym typeface="Arial" panose="020B0604020202020204"/>
            </a:endParaRPr>
          </a:p>
        </p:txBody>
      </p:sp>
      <p:graphicFrame>
        <p:nvGraphicFramePr>
          <p:cNvPr id="512" name="Shape 512"/>
          <p:cNvGraphicFramePr/>
          <p:nvPr/>
        </p:nvGraphicFramePr>
        <p:xfrm>
          <a:off x="609600" y="1081901"/>
          <a:ext cx="10972800" cy="3511325"/>
        </p:xfrm>
        <a:graphic>
          <a:graphicData uri="http://schemas.openxmlformats.org/drawingml/2006/table">
            <a:tbl>
              <a:tblPr firstRow="1" bandRow="1">
                <a:noFill/>
              </a:tblPr>
              <a:tblGrid>
                <a:gridCol w="3149600"/>
                <a:gridCol w="4165600"/>
                <a:gridCol w="3657600"/>
              </a:tblGrid>
              <a:tr h="402325">
                <a:tc>
                  <a:txBody>
                    <a:bodyPr/>
                    <a:lstStyle/>
                    <a:p>
                      <a:pPr marL="0" marR="0" lvl="0" indent="0" algn="l" rtl="0">
                        <a:spcBef>
                          <a:spcPts val="0"/>
                        </a:spcBef>
                        <a:buSzPct val="25000"/>
                        <a:buNone/>
                      </a:pPr>
                      <a:r>
                        <a:rPr lang="en-US" sz="1800" b="1" dirty="0"/>
                        <a:t>Type of Intelligence</a:t>
                      </a:r>
                      <a:endParaRPr lang="en-US" sz="1800" b="1" dirty="0"/>
                    </a:p>
                  </a:txBody>
                  <a:tcPr marL="121933" marR="121933" marT="45725" marB="45725"/>
                </a:tc>
                <a:tc>
                  <a:txBody>
                    <a:bodyPr/>
                    <a:lstStyle/>
                    <a:p>
                      <a:pPr marL="0" marR="0" lvl="0" indent="0" algn="l" rtl="0">
                        <a:spcBef>
                          <a:spcPts val="0"/>
                        </a:spcBef>
                        <a:buSzPct val="25000"/>
                        <a:buNone/>
                      </a:pPr>
                      <a:r>
                        <a:rPr lang="en-US" sz="1800" b="1"/>
                        <a:t>Description</a:t>
                      </a:r>
                      <a:endParaRPr lang="en-US" sz="1800" b="1"/>
                    </a:p>
                  </a:txBody>
                  <a:tcPr marL="121933" marR="121933" marT="45725" marB="45725"/>
                </a:tc>
                <a:tc>
                  <a:txBody>
                    <a:bodyPr/>
                    <a:lstStyle/>
                    <a:p>
                      <a:pPr marL="0" marR="0" lvl="0" indent="0" algn="l" rtl="0">
                        <a:spcBef>
                          <a:spcPts val="0"/>
                        </a:spcBef>
                        <a:buSzPct val="25000"/>
                        <a:buNone/>
                      </a:pPr>
                      <a:r>
                        <a:rPr lang="en-US" sz="1800" b="1"/>
                        <a:t>Sample Occupation</a:t>
                      </a:r>
                      <a:endParaRPr lang="en-US" sz="1800" b="1"/>
                    </a:p>
                  </a:txBody>
                  <a:tcPr marL="121933" marR="121933" marT="45725" marB="45725"/>
                </a:tc>
              </a:tr>
              <a:tr h="370850">
                <a:tc>
                  <a:txBody>
                    <a:bodyPr/>
                    <a:lstStyle/>
                    <a:p>
                      <a:pPr marL="0" marR="0" lvl="0" indent="0" algn="l" rtl="0">
                        <a:spcBef>
                          <a:spcPts val="0"/>
                        </a:spcBef>
                        <a:buSzPct val="25000"/>
                        <a:buNone/>
                      </a:pPr>
                      <a:r>
                        <a:rPr lang="en-US" sz="1800"/>
                        <a:t>Interpersonal</a:t>
                      </a:r>
                      <a:endParaRPr lang="en-US" sz="1800"/>
                    </a:p>
                  </a:txBody>
                  <a:tcPr marL="121933" marR="121933" marT="45725" marB="45725"/>
                </a:tc>
                <a:tc>
                  <a:txBody>
                    <a:bodyPr/>
                    <a:lstStyle/>
                    <a:p>
                      <a:pPr marL="0" marR="0" lvl="0" indent="0" algn="l" rtl="0">
                        <a:spcBef>
                          <a:spcPts val="0"/>
                        </a:spcBef>
                        <a:buSzPct val="25000"/>
                        <a:buNone/>
                      </a:pPr>
                      <a:r>
                        <a:rPr lang="en-US" sz="1800"/>
                        <a:t>Sensitivity to others and understanding motivation of others</a:t>
                      </a:r>
                      <a:endParaRPr lang="en-US" sz="1800"/>
                    </a:p>
                  </a:txBody>
                  <a:tcPr marL="121933" marR="121933" marT="45725" marB="45725"/>
                </a:tc>
                <a:tc>
                  <a:txBody>
                    <a:bodyPr/>
                    <a:lstStyle/>
                    <a:p>
                      <a:pPr marL="0" marR="0" lvl="0" indent="0" algn="l" rtl="0">
                        <a:spcBef>
                          <a:spcPts val="0"/>
                        </a:spcBef>
                        <a:buSzPct val="25000"/>
                        <a:buNone/>
                      </a:pPr>
                      <a:r>
                        <a:rPr lang="en-US" sz="1800"/>
                        <a:t>Psychologists, managers</a:t>
                      </a:r>
                      <a:endParaRPr lang="en-US" sz="1800"/>
                    </a:p>
                  </a:txBody>
                  <a:tcPr marL="121933" marR="121933" marT="45725" marB="45725"/>
                </a:tc>
              </a:tr>
              <a:tr h="370850">
                <a:tc>
                  <a:txBody>
                    <a:bodyPr/>
                    <a:lstStyle/>
                    <a:p>
                      <a:pPr marL="0" marR="0" lvl="0" indent="0" algn="l" rtl="0">
                        <a:spcBef>
                          <a:spcPts val="0"/>
                        </a:spcBef>
                        <a:buSzPct val="25000"/>
                        <a:buNone/>
                      </a:pPr>
                      <a:r>
                        <a:rPr lang="en-US" sz="1800"/>
                        <a:t>Intrapersonal</a:t>
                      </a:r>
                      <a:endParaRPr lang="en-US" sz="1800"/>
                    </a:p>
                  </a:txBody>
                  <a:tcPr marL="121933" marR="121933" marT="45725" marB="45725"/>
                </a:tc>
                <a:tc>
                  <a:txBody>
                    <a:bodyPr/>
                    <a:lstStyle/>
                    <a:p>
                      <a:pPr marL="0" marR="0" lvl="0" indent="0" algn="l" rtl="0">
                        <a:spcBef>
                          <a:spcPts val="0"/>
                        </a:spcBef>
                        <a:buSzPct val="25000"/>
                        <a:buNone/>
                      </a:pPr>
                      <a:r>
                        <a:rPr lang="en-US" sz="1800"/>
                        <a:t>Understanding of one’s emotions and how they guide actions</a:t>
                      </a:r>
                      <a:endParaRPr lang="en-US" sz="1800"/>
                    </a:p>
                  </a:txBody>
                  <a:tcPr marL="121933" marR="121933" marT="45725" marB="45725"/>
                </a:tc>
                <a:tc>
                  <a:txBody>
                    <a:bodyPr/>
                    <a:lstStyle/>
                    <a:p>
                      <a:pPr marL="0" marR="0" lvl="0" indent="0" algn="l" rtl="0">
                        <a:spcBef>
                          <a:spcPts val="0"/>
                        </a:spcBef>
                        <a:buSzPct val="25000"/>
                        <a:buNone/>
                      </a:pPr>
                      <a:r>
                        <a:rPr lang="en-US" sz="1800"/>
                        <a:t>Various people-oriented careers</a:t>
                      </a:r>
                      <a:endParaRPr lang="en-US" sz="1800"/>
                    </a:p>
                  </a:txBody>
                  <a:tcPr marL="121933" marR="121933" marT="45725" marB="45725"/>
                </a:tc>
              </a:tr>
              <a:tr h="370850">
                <a:tc>
                  <a:txBody>
                    <a:bodyPr/>
                    <a:lstStyle/>
                    <a:p>
                      <a:pPr marL="0" marR="0" lvl="0" indent="0" algn="l" rtl="0">
                        <a:spcBef>
                          <a:spcPts val="0"/>
                        </a:spcBef>
                        <a:buSzPct val="25000"/>
                        <a:buNone/>
                      </a:pPr>
                      <a:r>
                        <a:rPr lang="en-US" sz="1800" dirty="0"/>
                        <a:t>Naturalist</a:t>
                      </a:r>
                      <a:endParaRPr lang="en-US" sz="1800" dirty="0"/>
                    </a:p>
                  </a:txBody>
                  <a:tcPr marL="121933" marR="121933" marT="45725" marB="45725"/>
                </a:tc>
                <a:tc>
                  <a:txBody>
                    <a:bodyPr/>
                    <a:lstStyle/>
                    <a:p>
                      <a:pPr marL="0" marR="0" lvl="0" indent="0" algn="l" rtl="0">
                        <a:spcBef>
                          <a:spcPts val="0"/>
                        </a:spcBef>
                        <a:buSzPct val="25000"/>
                        <a:buNone/>
                      </a:pPr>
                      <a:r>
                        <a:rPr lang="en-US" sz="1800"/>
                        <a:t>Ability to recognize the patterns found in nature</a:t>
                      </a:r>
                      <a:endParaRPr lang="en-US" sz="1800"/>
                    </a:p>
                  </a:txBody>
                  <a:tcPr marL="121933" marR="121933" marT="45725" marB="45725"/>
                </a:tc>
                <a:tc>
                  <a:txBody>
                    <a:bodyPr/>
                    <a:lstStyle/>
                    <a:p>
                      <a:pPr marL="0" marR="0" lvl="0" indent="0" algn="l" rtl="0">
                        <a:spcBef>
                          <a:spcPts val="0"/>
                        </a:spcBef>
                        <a:buSzPct val="25000"/>
                        <a:buNone/>
                      </a:pPr>
                      <a:r>
                        <a:rPr lang="en-US" sz="1800"/>
                        <a:t>Farmers, landscapers, biologists, botanists</a:t>
                      </a:r>
                      <a:endParaRPr lang="en-US" sz="1800"/>
                    </a:p>
                  </a:txBody>
                  <a:tcPr marL="121933" marR="121933" marT="45725" marB="45725"/>
                </a:tc>
              </a:tr>
              <a:tr h="370850">
                <a:tc>
                  <a:txBody>
                    <a:bodyPr/>
                    <a:lstStyle/>
                    <a:p>
                      <a:pPr marL="0" marR="0" lvl="0" indent="0" algn="l" rtl="0">
                        <a:spcBef>
                          <a:spcPts val="0"/>
                        </a:spcBef>
                        <a:buSzPct val="25000"/>
                        <a:buNone/>
                      </a:pPr>
                      <a:r>
                        <a:rPr lang="en-US" sz="1800"/>
                        <a:t>Existentialist </a:t>
                      </a:r>
                      <a:br>
                        <a:rPr lang="en-US" sz="1800"/>
                      </a:br>
                      <a:r>
                        <a:rPr lang="en-US" sz="1800"/>
                        <a:t>(a candidate intelligence)</a:t>
                      </a:r>
                      <a:endParaRPr lang="en-US" sz="1800"/>
                    </a:p>
                  </a:txBody>
                  <a:tcPr marL="121933" marR="121933" marT="45725" marB="45725"/>
                </a:tc>
                <a:tc>
                  <a:txBody>
                    <a:bodyPr/>
                    <a:lstStyle/>
                    <a:p>
                      <a:pPr marL="0" marR="0" lvl="0" indent="0" algn="l" rtl="0">
                        <a:spcBef>
                          <a:spcPts val="0"/>
                        </a:spcBef>
                        <a:buSzPct val="25000"/>
                        <a:buNone/>
                      </a:pPr>
                      <a:r>
                        <a:rPr lang="en-US" sz="1800"/>
                        <a:t>Ability to see the “big picture” of the human world by asking questions about life, death, and the ultimate reality of human existence</a:t>
                      </a:r>
                      <a:endParaRPr lang="en-US" sz="1800"/>
                    </a:p>
                  </a:txBody>
                  <a:tcPr marL="121933" marR="121933" marT="45725" marB="45725"/>
                </a:tc>
                <a:tc>
                  <a:txBody>
                    <a:bodyPr/>
                    <a:lstStyle/>
                    <a:p>
                      <a:pPr marL="0" marR="0" lvl="0" indent="0" algn="l" rtl="0">
                        <a:spcBef>
                          <a:spcPts val="0"/>
                        </a:spcBef>
                        <a:buSzPct val="25000"/>
                        <a:buNone/>
                      </a:pPr>
                      <a:r>
                        <a:rPr lang="en-US" sz="1800"/>
                        <a:t>Various careers, philosophical thinkers</a:t>
                      </a:r>
                      <a:endParaRPr lang="en-US" sz="1800"/>
                    </a:p>
                  </a:txBody>
                  <a:tcPr marL="121933" marR="121933" marT="45725" marB="457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0960" y="104775"/>
            <a:ext cx="12503150" cy="561340"/>
          </a:xfrm>
        </p:spPr>
        <p:txBody>
          <a:bodyPr rtlCol="0">
            <a:normAutofit fontScale="90000"/>
          </a:bodyPr>
          <a:lstStyle/>
          <a:p>
            <a:pPr fontAlgn="auto">
              <a:spcAft>
                <a:spcPts val="0"/>
              </a:spcAft>
              <a:defRPr/>
            </a:pPr>
            <a:r>
              <a:rPr lang="en-US" sz="4000" smtClean="0"/>
              <a:t>Spearman’s Psychometric Approach</a:t>
            </a:r>
            <a:endParaRPr lang="en-US" sz="4000" smtClean="0"/>
          </a:p>
        </p:txBody>
      </p:sp>
      <p:sp>
        <p:nvSpPr>
          <p:cNvPr id="6147" name="Rectangle 3"/>
          <p:cNvSpPr>
            <a:spLocks noGrp="1" noChangeArrowheads="1"/>
          </p:cNvSpPr>
          <p:nvPr>
            <p:ph idx="1"/>
          </p:nvPr>
        </p:nvSpPr>
        <p:spPr>
          <a:xfrm>
            <a:off x="583565" y="855980"/>
            <a:ext cx="11457305" cy="6259195"/>
          </a:xfrm>
        </p:spPr>
        <p:txBody>
          <a:bodyPr>
            <a:normAutofit fontScale="70000"/>
          </a:bodyPr>
          <a:lstStyle/>
          <a:p>
            <a:pPr>
              <a:lnSpc>
                <a:spcPct val="80000"/>
              </a:lnSpc>
            </a:pPr>
            <a:r>
              <a:rPr lang="en-US" sz="3200" u="sng" smtClean="0"/>
              <a:t>Psychometric Approach</a:t>
            </a:r>
            <a:endParaRPr lang="en-US" sz="3200" u="sng" smtClean="0"/>
          </a:p>
          <a:p>
            <a:pPr lvl="1">
              <a:lnSpc>
                <a:spcPct val="80000"/>
              </a:lnSpc>
            </a:pPr>
            <a:r>
              <a:rPr lang="en-US" sz="3200" smtClean="0"/>
              <a:t>The measurement (metric) of individual differences in behaviors and abilities</a:t>
            </a:r>
            <a:endParaRPr lang="en-US" sz="3200" smtClean="0"/>
          </a:p>
          <a:p>
            <a:pPr lvl="1">
              <a:lnSpc>
                <a:spcPct val="80000"/>
              </a:lnSpc>
            </a:pPr>
            <a:endParaRPr lang="en-US" sz="3200" smtClean="0"/>
          </a:p>
          <a:p>
            <a:pPr marL="255905" lvl="0" indent="-255905">
              <a:spcBef>
                <a:spcPts val="0"/>
              </a:spcBef>
              <a:buClr>
                <a:srgbClr val="007FA3"/>
              </a:buClr>
              <a:buSzPct val="100000"/>
              <a:buNone/>
            </a:pPr>
            <a:r>
              <a:rPr lang="en-US" sz="3200" dirty="0" smtClean="0">
                <a:solidFill>
                  <a:schemeClr val="dk1"/>
                </a:solidFill>
                <a:latin typeface="Arial" panose="020B0604020202020204"/>
                <a:ea typeface="Arial" panose="020B0604020202020204"/>
                <a:cs typeface="Arial" panose="020B0604020202020204"/>
                <a:sym typeface="Arial" panose="020B0604020202020204"/>
              </a:rPr>
              <a:t>Spearman’s Theory</a:t>
            </a:r>
            <a:endParaRPr lang="en-US" sz="3200" dirty="0" smtClean="0">
              <a:solidFill>
                <a:schemeClr val="dk1"/>
              </a:solidFill>
              <a:latin typeface="Arial" panose="020B0604020202020204"/>
              <a:ea typeface="Arial" panose="020B0604020202020204"/>
              <a:cs typeface="Arial" panose="020B0604020202020204"/>
              <a:sym typeface="Arial" panose="020B0604020202020204"/>
            </a:endParaRPr>
          </a:p>
          <a:p>
            <a:pPr marL="742950" lvl="1" indent="-285750">
              <a:spcBef>
                <a:spcPts val="600"/>
              </a:spcBef>
              <a:buClr>
                <a:srgbClr val="007FA3"/>
              </a:buClr>
              <a:buSzPct val="100000"/>
              <a:buFont typeface="Arial" panose="020B0604020202020204"/>
              <a:buChar char="–"/>
            </a:pPr>
            <a:r>
              <a:rPr lang="en-US" sz="3200" dirty="0" smtClean="0">
                <a:solidFill>
                  <a:schemeClr val="dk1"/>
                </a:solidFill>
                <a:latin typeface="Arial" panose="020B0604020202020204"/>
                <a:ea typeface="Arial" panose="020B0604020202020204"/>
                <a:cs typeface="Arial" panose="020B0604020202020204"/>
                <a:sym typeface="Arial" panose="020B0604020202020204"/>
              </a:rPr>
              <a:t>g factor: the ability to reason and solve problems; general intelligence</a:t>
            </a:r>
            <a:endParaRPr lang="en-US" sz="3200" dirty="0" smtClean="0">
              <a:solidFill>
                <a:schemeClr val="dk1"/>
              </a:solidFill>
              <a:latin typeface="Arial" panose="020B0604020202020204"/>
              <a:ea typeface="Arial" panose="020B0604020202020204"/>
              <a:cs typeface="Arial" panose="020B0604020202020204"/>
              <a:sym typeface="Arial" panose="020B0604020202020204"/>
            </a:endParaRPr>
          </a:p>
          <a:p>
            <a:pPr marL="742950" lvl="1" indent="-285750">
              <a:spcBef>
                <a:spcPts val="600"/>
              </a:spcBef>
              <a:buClr>
                <a:srgbClr val="007FA3"/>
              </a:buClr>
              <a:buSzPct val="100000"/>
              <a:buFont typeface="Arial" panose="020B0604020202020204"/>
              <a:buChar char="–"/>
            </a:pPr>
            <a:r>
              <a:rPr lang="en-US" sz="3200" dirty="0" smtClean="0">
                <a:solidFill>
                  <a:schemeClr val="dk1"/>
                </a:solidFill>
                <a:latin typeface="Arial" panose="020B0604020202020204"/>
                <a:ea typeface="Arial" panose="020B0604020202020204"/>
                <a:cs typeface="Arial" panose="020B0604020202020204"/>
                <a:sym typeface="Arial" panose="020B0604020202020204"/>
              </a:rPr>
              <a:t>s factor: the ability to excel in certain areas; specific intelligence</a:t>
            </a:r>
            <a:endParaRPr lang="en-US" sz="3200" dirty="0" smtClean="0">
              <a:solidFill>
                <a:schemeClr val="dk1"/>
              </a:solidFill>
              <a:latin typeface="Arial" panose="020B0604020202020204"/>
              <a:ea typeface="Arial" panose="020B0604020202020204"/>
              <a:cs typeface="Arial" panose="020B0604020202020204"/>
              <a:sym typeface="Arial" panose="020B0604020202020204"/>
            </a:endParaRPr>
          </a:p>
          <a:p>
            <a:pPr marL="742950" lvl="1" indent="-285750">
              <a:spcBef>
                <a:spcPts val="600"/>
              </a:spcBef>
              <a:buClr>
                <a:srgbClr val="007FA3"/>
              </a:buClr>
              <a:buSzPct val="100000"/>
              <a:buFont typeface="Arial" panose="020B0604020202020204"/>
              <a:buChar char="–"/>
            </a:pPr>
            <a:endParaRPr lang="en-US" sz="3200" dirty="0" smtClean="0">
              <a:solidFill>
                <a:schemeClr val="dk1"/>
              </a:solidFill>
              <a:latin typeface="Arial" panose="020B0604020202020204"/>
              <a:ea typeface="Arial" panose="020B0604020202020204"/>
              <a:cs typeface="Arial" panose="020B0604020202020204"/>
              <a:sym typeface="Arial" panose="020B0604020202020204"/>
            </a:endParaRPr>
          </a:p>
          <a:p>
            <a:pPr marL="0" lvl="1" indent="-285750">
              <a:spcBef>
                <a:spcPts val="600"/>
              </a:spcBef>
              <a:buClr>
                <a:srgbClr val="007FA3"/>
              </a:buClr>
              <a:buSzPct val="100000"/>
              <a:buFont typeface="Arial" panose="020B0604020202020204"/>
              <a:buChar char="–"/>
            </a:pPr>
            <a:r>
              <a:rPr lang="en-US" sz="3200" dirty="0" smtClean="0">
                <a:solidFill>
                  <a:schemeClr val="dk1"/>
                </a:solidFill>
                <a:latin typeface="Arial" panose="020B0604020202020204"/>
                <a:ea typeface="Arial" panose="020B0604020202020204"/>
                <a:cs typeface="Arial" panose="020B0604020202020204"/>
                <a:sym typeface="Arial" panose="020B0604020202020204"/>
              </a:rPr>
              <a:t>The main idea behind the Spearman psychometric approach is that intelligence, or general mental ability, is not determined by a single fac</a:t>
            </a:r>
            <a:r>
              <a:rPr lang="en-US" sz="3200" dirty="0" smtClean="0">
                <a:solidFill>
                  <a:schemeClr val="dk1"/>
                </a:solidFill>
                <a:latin typeface="Arial" panose="020B0604020202020204" pitchFamily="34" charset="0"/>
                <a:ea typeface="Arial" panose="020B0604020202020204"/>
                <a:cs typeface="Arial" panose="020B0604020202020204" pitchFamily="34" charset="0"/>
                <a:sym typeface="Arial" panose="020B0604020202020204"/>
              </a:rPr>
              <a:t>tor, </a:t>
            </a:r>
            <a:r>
              <a:rPr lang="en-IN" altLang="en-US" sz="3200" dirty="0" smtClean="0">
                <a:solidFill>
                  <a:schemeClr val="dk1"/>
                </a:solidFill>
                <a:latin typeface="Arial" panose="020B0604020202020204" pitchFamily="34" charset="0"/>
                <a:ea typeface="Arial" panose="020B0604020202020204"/>
                <a:cs typeface="Arial" panose="020B0604020202020204" pitchFamily="34" charset="0"/>
                <a:sym typeface="Arial" panose="020B0604020202020204"/>
              </a:rPr>
              <a:t>but </a:t>
            </a:r>
            <a:r>
              <a:rPr lang="en-US" sz="3200" smtClean="0">
                <a:latin typeface="Arial" panose="020B0604020202020204" pitchFamily="34" charset="0"/>
                <a:cs typeface="Arial" panose="020B0604020202020204" pitchFamily="34" charset="0"/>
                <a:sym typeface="+mn-ea"/>
              </a:rPr>
              <a:t>composed of two components: a general factor (g), which represents a person's overall ability or aptitude, and specific factors (s), which represent a person's abilities in specific areas. </a:t>
            </a:r>
            <a:endParaRPr lang="en-US" sz="3200" smtClean="0"/>
          </a:p>
          <a:p>
            <a:pPr marL="742950" lvl="1" indent="-285750">
              <a:spcBef>
                <a:spcPts val="600"/>
              </a:spcBef>
              <a:buClr>
                <a:srgbClr val="007FA3"/>
              </a:buClr>
              <a:buSzPct val="100000"/>
              <a:buFont typeface="Arial" panose="020B0604020202020204"/>
              <a:buChar char="–"/>
            </a:pPr>
            <a:endParaRPr lang="en-US" sz="3200" dirty="0" smtClean="0">
              <a:solidFill>
                <a:schemeClr val="dk1"/>
              </a:solidFill>
              <a:latin typeface="Arial" panose="020B0604020202020204"/>
              <a:ea typeface="Arial" panose="020B0604020202020204"/>
              <a:cs typeface="Arial" panose="020B0604020202020204"/>
              <a:sym typeface="Arial" panose="020B0604020202020204"/>
            </a:endParaRPr>
          </a:p>
          <a:p>
            <a:pPr marL="742950" lvl="1" indent="-285750">
              <a:spcBef>
                <a:spcPts val="600"/>
              </a:spcBef>
              <a:buClr>
                <a:srgbClr val="007FA3"/>
              </a:buClr>
              <a:buSzPct val="100000"/>
              <a:buFont typeface="Arial" panose="020B0604020202020204"/>
              <a:buChar char="–"/>
            </a:pPr>
            <a:r>
              <a:rPr lang="en-US" sz="3200" dirty="0" smtClean="0">
                <a:solidFill>
                  <a:schemeClr val="dk1"/>
                </a:solidFill>
                <a:latin typeface="Arial" panose="020B0604020202020204"/>
                <a:ea typeface="Arial" panose="020B0604020202020204"/>
                <a:cs typeface="Arial" panose="020B0604020202020204"/>
                <a:sym typeface="Arial" panose="020B0604020202020204"/>
              </a:rPr>
              <a:t> example of the Spearman psychometric approach is the study of the relationship between different personality traits</a:t>
            </a:r>
            <a:endParaRPr lang="en-US" sz="3200" dirty="0" smtClean="0">
              <a:solidFill>
                <a:schemeClr val="dk1"/>
              </a:solidFill>
              <a:latin typeface="Arial" panose="020B0604020202020204"/>
              <a:ea typeface="Arial" panose="020B0604020202020204"/>
              <a:cs typeface="Arial" panose="020B0604020202020204"/>
              <a:sym typeface="Arial" panose="020B0604020202020204"/>
            </a:endParaRPr>
          </a:p>
          <a:p>
            <a:pPr>
              <a:lnSpc>
                <a:spcPct val="80000"/>
              </a:lnSpc>
            </a:pPr>
            <a:endParaRPr lang="en-IN" sz="3200" dirty="0"/>
          </a:p>
          <a:p>
            <a:pPr>
              <a:lnSpc>
                <a:spcPct val="80000"/>
              </a:lnSpc>
            </a:pPr>
            <a:endParaRPr lang="en-US" sz="32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val 2"/>
          <p:cNvSpPr>
            <a:spLocks noChangeArrowheads="1"/>
          </p:cNvSpPr>
          <p:nvPr/>
        </p:nvSpPr>
        <p:spPr bwMode="auto">
          <a:xfrm>
            <a:off x="508000" y="2057400"/>
            <a:ext cx="5791200" cy="2743200"/>
          </a:xfrm>
          <a:prstGeom prst="ellipse">
            <a:avLst/>
          </a:prstGeom>
          <a:solidFill>
            <a:srgbClr val="FF0066">
              <a:alpha val="65097"/>
            </a:srgbClr>
          </a:solidFill>
          <a:ln w="9525">
            <a:solidFill>
              <a:schemeClr val="tx1"/>
            </a:solidFill>
            <a:round/>
          </a:ln>
        </p:spPr>
        <p:txBody>
          <a:bodyPr wrap="none" anchor="ctr"/>
          <a:lstStyle/>
          <a:p>
            <a:endParaRPr lang="en-US"/>
          </a:p>
        </p:txBody>
      </p:sp>
      <p:sp>
        <p:nvSpPr>
          <p:cNvPr id="7171" name="Oval 3"/>
          <p:cNvSpPr>
            <a:spLocks noChangeArrowheads="1"/>
          </p:cNvSpPr>
          <p:nvPr/>
        </p:nvSpPr>
        <p:spPr bwMode="auto">
          <a:xfrm>
            <a:off x="6299200" y="2057400"/>
            <a:ext cx="5791200" cy="2743200"/>
          </a:xfrm>
          <a:prstGeom prst="ellipse">
            <a:avLst/>
          </a:prstGeom>
          <a:solidFill>
            <a:srgbClr val="800080">
              <a:alpha val="72940"/>
            </a:srgbClr>
          </a:solidFill>
          <a:ln w="9525">
            <a:solidFill>
              <a:schemeClr val="tx1"/>
            </a:solidFill>
            <a:round/>
          </a:ln>
        </p:spPr>
        <p:txBody>
          <a:bodyPr wrap="none" anchor="ctr"/>
          <a:lstStyle/>
          <a:p>
            <a:endParaRPr lang="en-US"/>
          </a:p>
        </p:txBody>
      </p:sp>
      <p:sp>
        <p:nvSpPr>
          <p:cNvPr id="7172" name="Oval 4"/>
          <p:cNvSpPr>
            <a:spLocks noChangeArrowheads="1"/>
          </p:cNvSpPr>
          <p:nvPr/>
        </p:nvSpPr>
        <p:spPr bwMode="auto">
          <a:xfrm rot="-5400000">
            <a:off x="4203700" y="419100"/>
            <a:ext cx="4191000" cy="3657600"/>
          </a:xfrm>
          <a:prstGeom prst="ellipse">
            <a:avLst/>
          </a:prstGeom>
          <a:solidFill>
            <a:srgbClr val="0099FF">
              <a:alpha val="50195"/>
            </a:srgbClr>
          </a:solidFill>
          <a:ln w="9525">
            <a:solidFill>
              <a:schemeClr val="tx1"/>
            </a:solidFill>
            <a:round/>
          </a:ln>
        </p:spPr>
        <p:txBody>
          <a:bodyPr vert="eaVert" wrap="none" anchor="ctr"/>
          <a:lstStyle/>
          <a:p>
            <a:pPr algn="ctr" eaLnBrk="0" hangingPunct="0"/>
            <a:endParaRPr lang="en-US" sz="2400">
              <a:latin typeface="Comic Sans MS" panose="030F0702030302020204" pitchFamily="66" charset="0"/>
            </a:endParaRPr>
          </a:p>
        </p:txBody>
      </p:sp>
      <p:sp>
        <p:nvSpPr>
          <p:cNvPr id="7173" name="Oval 5"/>
          <p:cNvSpPr>
            <a:spLocks noChangeArrowheads="1"/>
          </p:cNvSpPr>
          <p:nvPr/>
        </p:nvSpPr>
        <p:spPr bwMode="auto">
          <a:xfrm rot="-5400000">
            <a:off x="4025900" y="2628900"/>
            <a:ext cx="4343400" cy="3657600"/>
          </a:xfrm>
          <a:prstGeom prst="ellipse">
            <a:avLst/>
          </a:prstGeom>
          <a:solidFill>
            <a:schemeClr val="folHlink">
              <a:alpha val="83136"/>
            </a:schemeClr>
          </a:solidFill>
          <a:ln w="9525">
            <a:solidFill>
              <a:schemeClr val="tx1"/>
            </a:solidFill>
            <a:round/>
          </a:ln>
        </p:spPr>
        <p:txBody>
          <a:bodyPr wrap="none" anchor="ctr"/>
          <a:lstStyle/>
          <a:p>
            <a:endParaRPr lang="en-US"/>
          </a:p>
        </p:txBody>
      </p:sp>
      <p:sp>
        <p:nvSpPr>
          <p:cNvPr id="7174" name="Oval 6"/>
          <p:cNvSpPr>
            <a:spLocks noChangeArrowheads="1"/>
          </p:cNvSpPr>
          <p:nvPr/>
        </p:nvSpPr>
        <p:spPr bwMode="auto">
          <a:xfrm>
            <a:off x="4572000" y="2057400"/>
            <a:ext cx="3454400" cy="2590800"/>
          </a:xfrm>
          <a:prstGeom prst="ellipse">
            <a:avLst/>
          </a:prstGeom>
          <a:solidFill>
            <a:schemeClr val="bg1"/>
          </a:solidFill>
          <a:ln w="9525">
            <a:solidFill>
              <a:srgbClr val="000000"/>
            </a:solidFill>
            <a:round/>
          </a:ln>
        </p:spPr>
        <p:txBody>
          <a:bodyPr wrap="none" anchor="ctr"/>
          <a:lstStyle/>
          <a:p>
            <a:pPr algn="ctr" eaLnBrk="0" hangingPunct="0"/>
            <a:r>
              <a:rPr lang="en-US" sz="3600" i="1">
                <a:solidFill>
                  <a:srgbClr val="000000"/>
                </a:solidFill>
                <a:latin typeface="Comic Sans MS" panose="030F0702030302020204" pitchFamily="66" charset="0"/>
              </a:rPr>
              <a:t>g</a:t>
            </a:r>
            <a:endParaRPr lang="en-US" sz="3600" i="1">
              <a:solidFill>
                <a:srgbClr val="000000"/>
              </a:solidFill>
              <a:latin typeface="Comic Sans MS" panose="030F0702030302020204" pitchFamily="66" charset="0"/>
            </a:endParaRPr>
          </a:p>
        </p:txBody>
      </p:sp>
      <p:sp>
        <p:nvSpPr>
          <p:cNvPr id="10247" name="Text Box 7"/>
          <p:cNvSpPr txBox="1">
            <a:spLocks noChangeArrowheads="1"/>
          </p:cNvSpPr>
          <p:nvPr/>
        </p:nvSpPr>
        <p:spPr bwMode="auto">
          <a:xfrm>
            <a:off x="5355167" y="920751"/>
            <a:ext cx="1329210" cy="523220"/>
          </a:xfrm>
          <a:prstGeom prst="rect">
            <a:avLst/>
          </a:prstGeom>
          <a:noFill/>
          <a:ln w="9525">
            <a:noFill/>
            <a:miter lim="800000"/>
          </a:ln>
          <a:effectLst/>
        </p:spPr>
        <p:txBody>
          <a:bodyPr wrap="none">
            <a:spAutoFit/>
          </a:bodyPr>
          <a:lstStyle/>
          <a:p>
            <a:pPr eaLnBrk="0" hangingPunct="0">
              <a:defRPr/>
            </a:pPr>
            <a:r>
              <a:rPr lang="en-US" sz="2800">
                <a:effectLst>
                  <a:outerShdw blurRad="38100" dist="38100" dir="2700000" algn="tl">
                    <a:srgbClr val="C0C0C0"/>
                  </a:outerShdw>
                </a:effectLst>
                <a:latin typeface="Comic Sans MS" panose="030F0702030302020204" pitchFamily="66" charset="0"/>
              </a:rPr>
              <a:t>Logical</a:t>
            </a:r>
            <a:endParaRPr lang="en-US" sz="2800">
              <a:effectLst>
                <a:outerShdw blurRad="38100" dist="38100" dir="2700000" algn="tl">
                  <a:srgbClr val="C0C0C0"/>
                </a:outerShdw>
              </a:effectLst>
              <a:latin typeface="Comic Sans MS" panose="030F0702030302020204" pitchFamily="66" charset="0"/>
            </a:endParaRPr>
          </a:p>
        </p:txBody>
      </p:sp>
      <p:sp>
        <p:nvSpPr>
          <p:cNvPr id="10248" name="Text Box 8"/>
          <p:cNvSpPr txBox="1">
            <a:spLocks noChangeArrowheads="1"/>
          </p:cNvSpPr>
          <p:nvPr/>
        </p:nvSpPr>
        <p:spPr bwMode="auto">
          <a:xfrm>
            <a:off x="1788584" y="3084513"/>
            <a:ext cx="2029723" cy="523220"/>
          </a:xfrm>
          <a:prstGeom prst="rect">
            <a:avLst/>
          </a:prstGeom>
          <a:noFill/>
          <a:ln w="9525">
            <a:noFill/>
            <a:miter lim="800000"/>
          </a:ln>
          <a:effectLst/>
        </p:spPr>
        <p:txBody>
          <a:bodyPr wrap="none">
            <a:spAutoFit/>
          </a:bodyPr>
          <a:lstStyle/>
          <a:p>
            <a:pPr eaLnBrk="0" hangingPunct="0">
              <a:defRPr/>
            </a:pPr>
            <a:r>
              <a:rPr lang="en-US" sz="2800">
                <a:effectLst>
                  <a:outerShdw blurRad="38100" dist="38100" dir="2700000" algn="tl">
                    <a:srgbClr val="C0C0C0"/>
                  </a:outerShdw>
                </a:effectLst>
                <a:latin typeface="Comic Sans MS" panose="030F0702030302020204" pitchFamily="66" charset="0"/>
              </a:rPr>
              <a:t>Mechanical</a:t>
            </a:r>
            <a:endParaRPr lang="en-US" sz="2400">
              <a:effectLst>
                <a:outerShdw blurRad="38100" dist="38100" dir="2700000" algn="tl">
                  <a:srgbClr val="C0C0C0"/>
                </a:outerShdw>
              </a:effectLst>
              <a:latin typeface="Comic Sans MS" panose="030F0702030302020204" pitchFamily="66" charset="0"/>
            </a:endParaRPr>
          </a:p>
        </p:txBody>
      </p:sp>
      <p:sp>
        <p:nvSpPr>
          <p:cNvPr id="10249" name="Text Box 9"/>
          <p:cNvSpPr txBox="1">
            <a:spLocks noChangeArrowheads="1"/>
          </p:cNvSpPr>
          <p:nvPr/>
        </p:nvSpPr>
        <p:spPr bwMode="auto">
          <a:xfrm>
            <a:off x="4768851" y="5105401"/>
            <a:ext cx="2311851" cy="523220"/>
          </a:xfrm>
          <a:prstGeom prst="rect">
            <a:avLst/>
          </a:prstGeom>
          <a:noFill/>
          <a:ln w="9525">
            <a:noFill/>
            <a:miter lim="800000"/>
          </a:ln>
          <a:effectLst/>
        </p:spPr>
        <p:txBody>
          <a:bodyPr wrap="none">
            <a:spAutoFit/>
          </a:bodyPr>
          <a:lstStyle/>
          <a:p>
            <a:pPr eaLnBrk="0" hangingPunct="0">
              <a:defRPr/>
            </a:pPr>
            <a:r>
              <a:rPr lang="en-US" sz="2800">
                <a:effectLst>
                  <a:outerShdw blurRad="38100" dist="38100" dir="2700000" algn="tl">
                    <a:srgbClr val="C0C0C0"/>
                  </a:outerShdw>
                </a:effectLst>
                <a:latin typeface="Comic Sans MS" panose="030F0702030302020204" pitchFamily="66" charset="0"/>
              </a:rPr>
              <a:t>Arithmetical</a:t>
            </a:r>
            <a:endParaRPr lang="en-US" sz="2800">
              <a:effectLst>
                <a:outerShdw blurRad="38100" dist="38100" dir="2700000" algn="tl">
                  <a:srgbClr val="C0C0C0"/>
                </a:outerShdw>
              </a:effectLst>
              <a:latin typeface="Comic Sans MS" panose="030F0702030302020204" pitchFamily="66" charset="0"/>
            </a:endParaRPr>
          </a:p>
        </p:txBody>
      </p:sp>
      <p:sp>
        <p:nvSpPr>
          <p:cNvPr id="10250" name="Text Box 10"/>
          <p:cNvSpPr txBox="1">
            <a:spLocks noChangeArrowheads="1"/>
          </p:cNvSpPr>
          <p:nvPr/>
        </p:nvSpPr>
        <p:spPr bwMode="auto">
          <a:xfrm>
            <a:off x="8432801" y="3130551"/>
            <a:ext cx="1362874" cy="523220"/>
          </a:xfrm>
          <a:prstGeom prst="rect">
            <a:avLst/>
          </a:prstGeom>
          <a:noFill/>
          <a:ln w="9525">
            <a:noFill/>
            <a:miter lim="800000"/>
          </a:ln>
          <a:effectLst/>
        </p:spPr>
        <p:txBody>
          <a:bodyPr wrap="none">
            <a:spAutoFit/>
          </a:bodyPr>
          <a:lstStyle/>
          <a:p>
            <a:pPr eaLnBrk="0" hangingPunct="0">
              <a:defRPr/>
            </a:pPr>
            <a:r>
              <a:rPr lang="en-US" sz="2800">
                <a:effectLst>
                  <a:outerShdw blurRad="38100" dist="38100" dir="2700000" algn="tl">
                    <a:srgbClr val="C0C0C0"/>
                  </a:outerShdw>
                </a:effectLst>
                <a:latin typeface="Comic Sans MS" panose="030F0702030302020204" pitchFamily="66" charset="0"/>
              </a:rPr>
              <a:t>Spatial</a:t>
            </a:r>
            <a:endParaRPr lang="en-US" sz="2800">
              <a:effectLst>
                <a:outerShdw blurRad="38100" dist="38100" dir="2700000" algn="tl">
                  <a:srgbClr val="C0C0C0"/>
                </a:outerShdw>
              </a:effectLst>
              <a:latin typeface="Comic Sans MS" panose="030F0702030302020204" pitchFamily="66" charset="0"/>
            </a:endParaRPr>
          </a:p>
        </p:txBody>
      </p:sp>
      <p:sp>
        <p:nvSpPr>
          <p:cNvPr id="7179" name="Text Box 11"/>
          <p:cNvSpPr txBox="1">
            <a:spLocks noChangeArrowheads="1"/>
          </p:cNvSpPr>
          <p:nvPr/>
        </p:nvSpPr>
        <p:spPr bwMode="auto">
          <a:xfrm>
            <a:off x="6060018" y="157163"/>
            <a:ext cx="333746" cy="461665"/>
          </a:xfrm>
          <a:prstGeom prst="rect">
            <a:avLst/>
          </a:prstGeom>
          <a:noFill/>
          <a:ln w="9525">
            <a:noFill/>
            <a:miter lim="800000"/>
          </a:ln>
        </p:spPr>
        <p:txBody>
          <a:bodyPr wrap="none">
            <a:spAutoFit/>
          </a:bodyPr>
          <a:lstStyle/>
          <a:p>
            <a:pPr eaLnBrk="0" hangingPunct="0"/>
            <a:r>
              <a:rPr lang="en-US" sz="2400" i="1">
                <a:latin typeface="Comic Sans MS" panose="030F0702030302020204" pitchFamily="66" charset="0"/>
              </a:rPr>
              <a:t>s</a:t>
            </a:r>
            <a:endParaRPr lang="en-US" sz="2400" i="1">
              <a:latin typeface="Comic Sans MS" panose="030F0702030302020204" pitchFamily="66" charset="0"/>
            </a:endParaRPr>
          </a:p>
        </p:txBody>
      </p:sp>
      <p:sp>
        <p:nvSpPr>
          <p:cNvPr id="7180" name="Text Box 12"/>
          <p:cNvSpPr txBox="1">
            <a:spLocks noChangeArrowheads="1"/>
          </p:cNvSpPr>
          <p:nvPr/>
        </p:nvSpPr>
        <p:spPr bwMode="auto">
          <a:xfrm>
            <a:off x="1183218" y="3205163"/>
            <a:ext cx="333746" cy="461665"/>
          </a:xfrm>
          <a:prstGeom prst="rect">
            <a:avLst/>
          </a:prstGeom>
          <a:noFill/>
          <a:ln w="9525">
            <a:noFill/>
            <a:miter lim="800000"/>
          </a:ln>
        </p:spPr>
        <p:txBody>
          <a:bodyPr wrap="none">
            <a:spAutoFit/>
          </a:bodyPr>
          <a:lstStyle/>
          <a:p>
            <a:pPr eaLnBrk="0" hangingPunct="0"/>
            <a:r>
              <a:rPr lang="en-US" sz="2400" i="1">
                <a:latin typeface="Comic Sans MS" panose="030F0702030302020204" pitchFamily="66" charset="0"/>
              </a:rPr>
              <a:t>s</a:t>
            </a:r>
            <a:endParaRPr lang="en-US" sz="2400" i="1">
              <a:latin typeface="Comic Sans MS" panose="030F0702030302020204" pitchFamily="66" charset="0"/>
            </a:endParaRPr>
          </a:p>
        </p:txBody>
      </p:sp>
      <p:sp>
        <p:nvSpPr>
          <p:cNvPr id="7181" name="Text Box 13"/>
          <p:cNvSpPr txBox="1">
            <a:spLocks noChangeArrowheads="1"/>
          </p:cNvSpPr>
          <p:nvPr/>
        </p:nvSpPr>
        <p:spPr bwMode="auto">
          <a:xfrm>
            <a:off x="10668000" y="3205163"/>
            <a:ext cx="333746" cy="461665"/>
          </a:xfrm>
          <a:prstGeom prst="rect">
            <a:avLst/>
          </a:prstGeom>
          <a:noFill/>
          <a:ln w="9525">
            <a:noFill/>
            <a:miter lim="800000"/>
          </a:ln>
        </p:spPr>
        <p:txBody>
          <a:bodyPr wrap="none">
            <a:spAutoFit/>
          </a:bodyPr>
          <a:lstStyle/>
          <a:p>
            <a:pPr eaLnBrk="0" hangingPunct="0"/>
            <a:r>
              <a:rPr lang="en-US" sz="2400" i="1">
                <a:latin typeface="Comic Sans MS" panose="030F0702030302020204" pitchFamily="66" charset="0"/>
              </a:rPr>
              <a:t>s</a:t>
            </a:r>
            <a:endParaRPr lang="en-US" sz="2400" i="1">
              <a:latin typeface="Comic Sans MS" panose="030F0702030302020204" pitchFamily="66" charset="0"/>
            </a:endParaRPr>
          </a:p>
        </p:txBody>
      </p:sp>
      <p:sp>
        <p:nvSpPr>
          <p:cNvPr id="7182" name="Text Box 14"/>
          <p:cNvSpPr txBox="1">
            <a:spLocks noChangeArrowheads="1"/>
          </p:cNvSpPr>
          <p:nvPr/>
        </p:nvSpPr>
        <p:spPr bwMode="auto">
          <a:xfrm>
            <a:off x="6060018" y="6096000"/>
            <a:ext cx="333746" cy="461665"/>
          </a:xfrm>
          <a:prstGeom prst="rect">
            <a:avLst/>
          </a:prstGeom>
          <a:noFill/>
          <a:ln w="9525">
            <a:noFill/>
            <a:miter lim="800000"/>
          </a:ln>
        </p:spPr>
        <p:txBody>
          <a:bodyPr wrap="none">
            <a:spAutoFit/>
          </a:bodyPr>
          <a:lstStyle/>
          <a:p>
            <a:pPr eaLnBrk="0" hangingPunct="0"/>
            <a:r>
              <a:rPr lang="en-US" sz="2400" i="1">
                <a:latin typeface="Comic Sans MS" panose="030F0702030302020204" pitchFamily="66" charset="0"/>
              </a:rPr>
              <a:t>s</a:t>
            </a:r>
            <a:endParaRPr lang="en-US" sz="2400" i="1">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25730" y="102870"/>
            <a:ext cx="12221210" cy="373380"/>
          </a:xfrm>
        </p:spPr>
        <p:txBody>
          <a:bodyPr rtlCol="0">
            <a:normAutofit fontScale="90000"/>
          </a:bodyPr>
          <a:lstStyle/>
          <a:p>
            <a:pPr fontAlgn="auto">
              <a:spcAft>
                <a:spcPts val="0"/>
              </a:spcAft>
              <a:defRPr/>
            </a:pPr>
            <a:r>
              <a:rPr lang="en-US" sz="4000" dirty="0" err="1" smtClean="0"/>
              <a:t>Cattell’s</a:t>
            </a:r>
            <a:r>
              <a:rPr lang="en-US" sz="4000" dirty="0" smtClean="0"/>
              <a:t> View of Intelligence - Intelligence as a Few Basic</a:t>
            </a:r>
            <a:r>
              <a:rPr lang="en-IN" altLang="en-US" sz="4000" dirty="0" smtClean="0"/>
              <a:t> </a:t>
            </a:r>
            <a:r>
              <a:rPr lang="en-US" sz="4000" dirty="0" smtClean="0"/>
              <a:t>Abilities</a:t>
            </a:r>
            <a:endParaRPr lang="en-US" sz="4000" dirty="0" smtClean="0"/>
          </a:p>
        </p:txBody>
      </p:sp>
      <p:sp>
        <p:nvSpPr>
          <p:cNvPr id="8195" name="Rectangle 3"/>
          <p:cNvSpPr>
            <a:spLocks noGrp="1" noChangeArrowheads="1"/>
          </p:cNvSpPr>
          <p:nvPr>
            <p:ph idx="1"/>
          </p:nvPr>
        </p:nvSpPr>
        <p:spPr>
          <a:xfrm>
            <a:off x="635" y="540385"/>
            <a:ext cx="12191365" cy="6152515"/>
          </a:xfrm>
          <a:ln>
            <a:solidFill>
              <a:schemeClr val="accent1"/>
            </a:solidFill>
          </a:ln>
        </p:spPr>
        <p:txBody>
          <a:bodyPr>
            <a:noAutofit/>
          </a:bodyPr>
          <a:lstStyle/>
          <a:p>
            <a:pPr marL="978535" lvl="3" indent="0">
              <a:lnSpc>
                <a:spcPct val="80000"/>
              </a:lnSpc>
              <a:buNone/>
            </a:pPr>
            <a:r>
              <a:rPr lang="en-IN" altLang="en-US" sz="1400" smtClean="0"/>
              <a:t>chatgpt</a:t>
            </a:r>
            <a:endParaRPr lang="en-IN" altLang="en-US" sz="1400" smtClean="0"/>
          </a:p>
          <a:p>
            <a:pPr marL="978535" lvl="3" indent="0">
              <a:lnSpc>
                <a:spcPct val="80000"/>
              </a:lnSpc>
              <a:buNone/>
            </a:pPr>
            <a:r>
              <a:rPr lang="en-US" sz="1400" smtClean="0"/>
              <a:t>Raymond Cattell, a British-American psychologist, developed a theory of intelligence that is based on two broad types of intelligence: fluid intelligence and crystallized intelligence.</a:t>
            </a:r>
            <a:endParaRPr lang="en-US" sz="1400" smtClean="0"/>
          </a:p>
          <a:p>
            <a:pPr marL="978535" lvl="3" indent="0">
              <a:lnSpc>
                <a:spcPct val="80000"/>
              </a:lnSpc>
              <a:buNone/>
            </a:pPr>
            <a:endParaRPr lang="en-US" sz="1400" smtClean="0"/>
          </a:p>
          <a:p>
            <a:pPr marL="978535" lvl="3" indent="0">
              <a:lnSpc>
                <a:spcPct val="80000"/>
              </a:lnSpc>
              <a:buNone/>
            </a:pPr>
            <a:r>
              <a:rPr lang="en-US" sz="1800" b="1" smtClean="0"/>
              <a:t>Fluid intelligence</a:t>
            </a:r>
            <a:r>
              <a:rPr lang="en-US" sz="1400" smtClean="0"/>
              <a:t> is the ability to reason, think abstractly, and solve problems, independent of prior learning or experience. It is characterized by the ability to quickly learn and apply new information, as well as the ability to adapt to novel situations. According to Cattell, fluid intelligence is largely determined by genetic factors and declines with age.</a:t>
            </a:r>
            <a:endParaRPr lang="en-US" sz="1400" smtClean="0"/>
          </a:p>
          <a:p>
            <a:pPr marL="978535" lvl="3" indent="0">
              <a:lnSpc>
                <a:spcPct val="80000"/>
              </a:lnSpc>
              <a:buNone/>
            </a:pPr>
            <a:endParaRPr lang="en-US" sz="1400" smtClean="0"/>
          </a:p>
          <a:p>
            <a:pPr marL="0" indent="0">
              <a:lnSpc>
                <a:spcPct val="80000"/>
              </a:lnSpc>
              <a:buNone/>
            </a:pPr>
            <a:r>
              <a:rPr lang="en-IN" altLang="en-US" sz="1400" u="sng" smtClean="0">
                <a:sym typeface="+mn-ea"/>
              </a:rPr>
              <a:t>           </a:t>
            </a:r>
            <a:r>
              <a:rPr lang="en-US" sz="1400" u="sng" smtClean="0">
                <a:sym typeface="+mn-ea"/>
              </a:rPr>
              <a:t>Fluid Intelligence</a:t>
            </a:r>
            <a:endParaRPr lang="en-US" sz="1400" u="sng" smtClean="0"/>
          </a:p>
          <a:p>
            <a:pPr marL="393065" lvl="1" indent="0">
              <a:lnSpc>
                <a:spcPct val="80000"/>
              </a:lnSpc>
              <a:buNone/>
            </a:pPr>
            <a:r>
              <a:rPr lang="en-US" sz="1400" smtClean="0">
                <a:sym typeface="+mn-ea"/>
              </a:rPr>
              <a:t>The ability to think on the spot and solve novel problems</a:t>
            </a:r>
            <a:endParaRPr lang="en-US" sz="1400" smtClean="0"/>
          </a:p>
          <a:p>
            <a:pPr marL="667385" lvl="2" indent="0">
              <a:lnSpc>
                <a:spcPct val="80000"/>
              </a:lnSpc>
              <a:buNone/>
            </a:pPr>
            <a:r>
              <a:rPr lang="en-US" sz="1400" smtClean="0">
                <a:sym typeface="+mn-ea"/>
              </a:rPr>
              <a:t>The ability to perceive relationships</a:t>
            </a:r>
            <a:endParaRPr lang="en-US" sz="1400" smtClean="0"/>
          </a:p>
          <a:p>
            <a:pPr marL="667385" lvl="2" indent="0">
              <a:lnSpc>
                <a:spcPct val="80000"/>
              </a:lnSpc>
              <a:buNone/>
            </a:pPr>
            <a:r>
              <a:rPr lang="en-US" sz="1400" smtClean="0">
                <a:sym typeface="+mn-ea"/>
              </a:rPr>
              <a:t>The ability to gain new types of knowledge</a:t>
            </a:r>
            <a:endParaRPr lang="en-US" sz="1400" smtClean="0"/>
          </a:p>
          <a:p>
            <a:pPr marL="978535" lvl="3" indent="0">
              <a:lnSpc>
                <a:spcPct val="80000"/>
              </a:lnSpc>
              <a:buNone/>
            </a:pPr>
            <a:endParaRPr lang="en-US" sz="1400" smtClean="0"/>
          </a:p>
          <a:p>
            <a:pPr marL="978535" lvl="3" indent="0">
              <a:lnSpc>
                <a:spcPct val="80000"/>
              </a:lnSpc>
              <a:buNone/>
            </a:pPr>
            <a:endParaRPr lang="en-US" sz="1400" smtClean="0"/>
          </a:p>
          <a:p>
            <a:pPr marL="978535" lvl="3" indent="0">
              <a:lnSpc>
                <a:spcPct val="80000"/>
              </a:lnSpc>
              <a:buNone/>
            </a:pPr>
            <a:r>
              <a:rPr lang="en-US" sz="1800" b="1" smtClean="0"/>
              <a:t>Crystallized intelligence</a:t>
            </a:r>
            <a:r>
              <a:rPr lang="en-US" sz="1400" smtClean="0"/>
              <a:t>, on the other hand, refers to the knowledge and skills that are acquired through education, experience, and exposure to culture. It includes verbal and numerical abilities, general knowledge, and expertise in a particular domain. Crystallized intelligence tends to increase with age and experience, and it is influenced by cultural and environmental factors.</a:t>
            </a:r>
            <a:endParaRPr lang="en-US" sz="1400" smtClean="0"/>
          </a:p>
          <a:p>
            <a:pPr marL="667385" lvl="2" indent="0">
              <a:lnSpc>
                <a:spcPct val="80000"/>
              </a:lnSpc>
              <a:buNone/>
            </a:pPr>
            <a:endParaRPr lang="en-US" sz="1400" smtClean="0"/>
          </a:p>
          <a:p>
            <a:pPr marL="0" indent="0">
              <a:lnSpc>
                <a:spcPct val="80000"/>
              </a:lnSpc>
              <a:buNone/>
            </a:pPr>
            <a:r>
              <a:rPr lang="en-US" sz="1400" u="sng" smtClean="0">
                <a:sym typeface="+mn-ea"/>
              </a:rPr>
              <a:t>Crystallized Intelligence</a:t>
            </a:r>
            <a:endParaRPr lang="en-US" sz="1400" u="sng" smtClean="0"/>
          </a:p>
          <a:p>
            <a:pPr marL="393065" lvl="1" indent="0">
              <a:lnSpc>
                <a:spcPct val="80000"/>
              </a:lnSpc>
              <a:buNone/>
            </a:pPr>
            <a:r>
              <a:rPr lang="en-US" sz="1400" smtClean="0">
                <a:sym typeface="+mn-ea"/>
              </a:rPr>
              <a:t>Factual knowledge about the world</a:t>
            </a:r>
            <a:endParaRPr lang="en-US" sz="1400" smtClean="0"/>
          </a:p>
          <a:p>
            <a:pPr marL="667385" lvl="2" indent="0">
              <a:lnSpc>
                <a:spcPct val="80000"/>
              </a:lnSpc>
              <a:buNone/>
            </a:pPr>
            <a:r>
              <a:rPr lang="en-US" sz="1400" smtClean="0">
                <a:sym typeface="+mn-ea"/>
              </a:rPr>
              <a:t>The skills already learned and practiced</a:t>
            </a:r>
            <a:endParaRPr lang="en-US" sz="1400" smtClean="0"/>
          </a:p>
          <a:p>
            <a:pPr marL="667385" lvl="2" indent="0">
              <a:lnSpc>
                <a:spcPct val="80000"/>
              </a:lnSpc>
              <a:buNone/>
            </a:pPr>
            <a:r>
              <a:rPr lang="en-US" sz="1400" smtClean="0">
                <a:sym typeface="+mn-ea"/>
              </a:rPr>
              <a:t>Examples</a:t>
            </a:r>
            <a:endParaRPr lang="en-US" sz="1400" smtClean="0"/>
          </a:p>
          <a:p>
            <a:pPr marL="978535" lvl="3" indent="0">
              <a:lnSpc>
                <a:spcPct val="80000"/>
              </a:lnSpc>
              <a:buNone/>
            </a:pPr>
            <a:r>
              <a:rPr lang="en-US" sz="1400" smtClean="0">
                <a:sym typeface="+mn-ea"/>
              </a:rPr>
              <a:t>Arithmetic facts</a:t>
            </a:r>
            <a:endParaRPr lang="en-US" sz="1400" smtClean="0"/>
          </a:p>
          <a:p>
            <a:pPr marL="978535" lvl="3" indent="0">
              <a:lnSpc>
                <a:spcPct val="80000"/>
              </a:lnSpc>
              <a:buNone/>
            </a:pPr>
            <a:r>
              <a:rPr lang="en-US" sz="1400" smtClean="0">
                <a:sym typeface="+mn-ea"/>
              </a:rPr>
              <a:t>Knowledge of the meaning of words</a:t>
            </a:r>
            <a:endParaRPr lang="en-US" sz="1400" smtClean="0"/>
          </a:p>
          <a:p>
            <a:pPr marL="978535" lvl="3" indent="0">
              <a:lnSpc>
                <a:spcPct val="80000"/>
              </a:lnSpc>
              <a:buNone/>
            </a:pPr>
            <a:r>
              <a:rPr lang="en-US" sz="1400" smtClean="0">
                <a:sym typeface="+mn-ea"/>
              </a:rPr>
              <a:t>State capitals</a:t>
            </a:r>
            <a:endParaRPr lang="en-US" sz="1400" smtClean="0"/>
          </a:p>
          <a:p>
            <a:pPr marL="978535" lvl="3" indent="0">
              <a:lnSpc>
                <a:spcPct val="80000"/>
              </a:lnSpc>
              <a:buNone/>
            </a:pPr>
            <a:endParaRPr lang="en-US" sz="1400" smtClean="0"/>
          </a:p>
          <a:p>
            <a:pPr marL="978535" lvl="3" indent="0">
              <a:lnSpc>
                <a:spcPct val="80000"/>
              </a:lnSpc>
              <a:buNone/>
            </a:pPr>
            <a:endParaRPr lang="en-US" sz="1400" smtClean="0"/>
          </a:p>
          <a:p>
            <a:pPr marL="978535" lvl="3" indent="0">
              <a:lnSpc>
                <a:spcPct val="80000"/>
              </a:lnSpc>
              <a:buNone/>
            </a:pPr>
            <a:r>
              <a:rPr lang="en-US" sz="1400" smtClean="0"/>
              <a:t>Cattell's theory of intelligence emphasizes the importance of both fluid and crystallized intelligence in cognitive functioning and problem-solving. He proposed that both types of intelligence are necessary for success in different domains of life, such as academic achievement, job performance, and social adaptation.</a:t>
            </a:r>
            <a:endParaRPr lang="en-US" sz="14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50875" y="76200"/>
            <a:ext cx="11111230" cy="582295"/>
          </a:xfrm>
        </p:spPr>
        <p:txBody>
          <a:bodyPr rtlCol="0">
            <a:normAutofit fontScale="90000"/>
          </a:bodyPr>
          <a:lstStyle/>
          <a:p>
            <a:pPr fontAlgn="auto">
              <a:spcAft>
                <a:spcPts val="0"/>
              </a:spcAft>
              <a:defRPr/>
            </a:pPr>
            <a:r>
              <a:rPr lang="en-US" dirty="0" smtClean="0"/>
              <a:t>Intelligence Tests and Basic Abilities</a:t>
            </a:r>
            <a:endParaRPr lang="en-US" dirty="0" smtClean="0"/>
          </a:p>
        </p:txBody>
      </p:sp>
      <p:sp>
        <p:nvSpPr>
          <p:cNvPr id="9219" name="Rectangle 3"/>
          <p:cNvSpPr>
            <a:spLocks noGrp="1" noChangeArrowheads="1"/>
          </p:cNvSpPr>
          <p:nvPr>
            <p:ph idx="1"/>
          </p:nvPr>
        </p:nvSpPr>
        <p:spPr>
          <a:xfrm>
            <a:off x="365125" y="589915"/>
            <a:ext cx="11725275" cy="6334760"/>
          </a:xfrm>
        </p:spPr>
        <p:txBody>
          <a:bodyPr rtlCol="0">
            <a:noAutofit/>
          </a:bodyPr>
          <a:lstStyle/>
          <a:p>
            <a:pPr marL="274320" indent="-274320" fontAlgn="auto">
              <a:spcAft>
                <a:spcPts val="0"/>
              </a:spcAft>
              <a:buClr>
                <a:schemeClr val="accent3"/>
              </a:buClr>
              <a:buFont typeface="Wingdings 2" panose="05020102010507070707"/>
              <a:buChar char=""/>
              <a:defRPr/>
            </a:pPr>
            <a:r>
              <a:rPr lang="en-US" sz="1700" smtClean="0"/>
              <a:t>Fluid intelligence on tests is measured by</a:t>
            </a:r>
            <a:r>
              <a:rPr lang="en-IN" altLang="en-US" sz="1700" smtClean="0"/>
              <a:t>  involve reasoning and problem-solving tasks that do not require prior knowledge or learning</a:t>
            </a:r>
            <a:r>
              <a:rPr lang="en-US" sz="1700" smtClean="0"/>
              <a:t>:</a:t>
            </a:r>
            <a:endParaRPr lang="en-US" sz="1700" smtClean="0"/>
          </a:p>
          <a:p>
            <a:pPr marL="640080" lvl="1" indent="-247015" fontAlgn="auto">
              <a:spcAft>
                <a:spcPts val="0"/>
              </a:spcAft>
              <a:buFont typeface="Wingdings 2" panose="05020102010507070707"/>
              <a:buChar char=""/>
              <a:defRPr/>
            </a:pPr>
            <a:r>
              <a:rPr lang="en-US" sz="1700" smtClean="0"/>
              <a:t>The ability to assemble novel puzzles</a:t>
            </a:r>
            <a:endParaRPr lang="en-US" sz="1700" smtClean="0"/>
          </a:p>
          <a:p>
            <a:pPr marL="640080" lvl="1" indent="-247015" fontAlgn="auto">
              <a:spcAft>
                <a:spcPts val="0"/>
              </a:spcAft>
              <a:buFont typeface="Wingdings 2" panose="05020102010507070707"/>
              <a:buChar char=""/>
              <a:defRPr/>
            </a:pPr>
            <a:r>
              <a:rPr lang="en-US" sz="1700" smtClean="0"/>
              <a:t>The ability to determine the next entry in a series of numbers</a:t>
            </a:r>
            <a:endParaRPr lang="en-US" sz="1700" smtClean="0"/>
          </a:p>
          <a:p>
            <a:pPr marL="640080" lvl="1" indent="-247015" fontAlgn="auto">
              <a:spcAft>
                <a:spcPts val="0"/>
              </a:spcAft>
              <a:buFont typeface="Wingdings 2" panose="05020102010507070707"/>
              <a:buChar char=""/>
              <a:defRPr/>
            </a:pPr>
            <a:r>
              <a:rPr lang="en-US" sz="1700" smtClean="0"/>
              <a:t>The ability to identify which one of four objects is related to the others</a:t>
            </a:r>
            <a:endParaRPr lang="en-US" sz="1700" smtClean="0"/>
          </a:p>
          <a:p>
            <a:pPr marL="640080" lvl="1" indent="-247015" fontAlgn="auto">
              <a:spcAft>
                <a:spcPts val="0"/>
              </a:spcAft>
              <a:buFont typeface="Wingdings 2" panose="05020102010507070707"/>
              <a:buChar char=""/>
              <a:defRPr/>
            </a:pPr>
            <a:endParaRPr lang="en-US" sz="1700" smtClean="0"/>
          </a:p>
          <a:p>
            <a:pPr marL="274320" indent="-274320" fontAlgn="auto">
              <a:spcAft>
                <a:spcPts val="0"/>
              </a:spcAft>
              <a:buClr>
                <a:schemeClr val="accent3"/>
              </a:buClr>
              <a:buFont typeface="Wingdings 2" panose="05020102010507070707"/>
              <a:buChar char=""/>
              <a:defRPr/>
            </a:pPr>
            <a:r>
              <a:rPr lang="en-US" sz="1700" smtClean="0"/>
              <a:t>Children who do well on one test of fluid intelligence usually do well on other tests of fluid intelligence</a:t>
            </a:r>
            <a:endParaRPr lang="en-US" sz="1700" smtClean="0"/>
          </a:p>
          <a:p>
            <a:pPr marL="640080" lvl="1" indent="-247015" fontAlgn="auto">
              <a:spcAft>
                <a:spcPts val="0"/>
              </a:spcAft>
              <a:buFont typeface="Wingdings 2" panose="05020102010507070707"/>
              <a:buChar char=""/>
              <a:defRPr/>
            </a:pPr>
            <a:r>
              <a:rPr lang="en-US" sz="1700" smtClean="0"/>
              <a:t>They may no necessarily perform well on tests of crystallized intelligence</a:t>
            </a:r>
            <a:endParaRPr lang="en-US" sz="1700" smtClean="0"/>
          </a:p>
          <a:p>
            <a:pPr marL="640080" lvl="1" indent="-247015" fontAlgn="auto">
              <a:spcAft>
                <a:spcPts val="0"/>
              </a:spcAft>
              <a:buFont typeface="Wingdings 2" panose="05020102010507070707"/>
              <a:buChar char=""/>
              <a:defRPr/>
            </a:pPr>
            <a:endParaRPr lang="en-US" sz="1700" smtClean="0"/>
          </a:p>
          <a:p>
            <a:pPr marL="393065" lvl="1" indent="0" fontAlgn="auto">
              <a:spcAft>
                <a:spcPts val="0"/>
              </a:spcAft>
              <a:buFont typeface="Wingdings 2" panose="05020102010507070707"/>
              <a:buNone/>
              <a:defRPr/>
            </a:pPr>
            <a:r>
              <a:rPr lang="en-US" sz="1700" smtClean="0"/>
              <a:t>As for basic abilities, some examples include:</a:t>
            </a:r>
            <a:endParaRPr lang="en-US" sz="1700" smtClean="0"/>
          </a:p>
          <a:p>
            <a:pPr marL="640080" lvl="1" indent="-247015" fontAlgn="auto">
              <a:spcAft>
                <a:spcPts val="0"/>
              </a:spcAft>
              <a:buFont typeface="Wingdings 2" panose="05020102010507070707"/>
              <a:buChar char=""/>
              <a:defRPr/>
            </a:pPr>
            <a:r>
              <a:rPr lang="en-US" sz="1700" smtClean="0"/>
              <a:t>Verbal comprehension: This refers to the ability to understand and use language effectively, including reading comprehension, vocabulary, and verbal reasoning.</a:t>
            </a:r>
            <a:endParaRPr lang="en-US" sz="1700" smtClean="0"/>
          </a:p>
          <a:p>
            <a:pPr marL="640080" lvl="1" indent="-247015" fontAlgn="auto">
              <a:spcAft>
                <a:spcPts val="0"/>
              </a:spcAft>
              <a:buFont typeface="Wingdings 2" panose="05020102010507070707"/>
              <a:buChar char=""/>
              <a:defRPr/>
            </a:pPr>
            <a:endParaRPr lang="en-US" sz="1700" smtClean="0"/>
          </a:p>
          <a:p>
            <a:pPr marL="640080" lvl="1" indent="-247015" fontAlgn="auto">
              <a:spcAft>
                <a:spcPts val="0"/>
              </a:spcAft>
              <a:buFont typeface="Wingdings 2" panose="05020102010507070707"/>
              <a:buChar char=""/>
              <a:defRPr/>
            </a:pPr>
            <a:r>
              <a:rPr lang="en-US" sz="1700" smtClean="0"/>
              <a:t>Numerical reasoning: This refers to the ability to understand and manipulate numbers, including arithmetic operations, problem-solving, and mathematical reasoning.</a:t>
            </a:r>
            <a:endParaRPr lang="en-US" sz="1700" smtClean="0"/>
          </a:p>
          <a:p>
            <a:pPr marL="640080" lvl="1" indent="-247015" fontAlgn="auto">
              <a:spcAft>
                <a:spcPts val="0"/>
              </a:spcAft>
              <a:buFont typeface="Wingdings 2" panose="05020102010507070707"/>
              <a:buChar char=""/>
              <a:defRPr/>
            </a:pPr>
            <a:endParaRPr lang="en-US" sz="1700" smtClean="0"/>
          </a:p>
          <a:p>
            <a:pPr marL="640080" lvl="1" indent="-247015" fontAlgn="auto">
              <a:spcAft>
                <a:spcPts val="0"/>
              </a:spcAft>
              <a:buFont typeface="Wingdings 2" panose="05020102010507070707"/>
              <a:buChar char=""/>
              <a:defRPr/>
            </a:pPr>
            <a:r>
              <a:rPr lang="en-US" sz="1700" smtClean="0"/>
              <a:t>Spatial ability: This refers to the ability to understand and manipulate visual images, including mental rotation, spatial perception, and visualization.</a:t>
            </a:r>
            <a:endParaRPr lang="en-US" sz="1700" smtClean="0"/>
          </a:p>
          <a:p>
            <a:pPr marL="640080" lvl="1" indent="-247015" fontAlgn="auto">
              <a:spcAft>
                <a:spcPts val="0"/>
              </a:spcAft>
              <a:buFont typeface="Wingdings 2" panose="05020102010507070707"/>
              <a:buChar char=""/>
              <a:defRPr/>
            </a:pPr>
            <a:endParaRPr lang="en-US" sz="1700" smtClean="0"/>
          </a:p>
          <a:p>
            <a:pPr marL="640080" lvl="1" indent="-247015" fontAlgn="auto">
              <a:spcAft>
                <a:spcPts val="0"/>
              </a:spcAft>
              <a:buFont typeface="Wingdings 2" panose="05020102010507070707"/>
              <a:buChar char=""/>
              <a:defRPr/>
            </a:pPr>
            <a:r>
              <a:rPr lang="en-US" sz="1700" smtClean="0"/>
              <a:t>Working memory: This refers to the ability to hold and manipulate information in short-term memory, including attention, concentration, and cognitive contro</a:t>
            </a:r>
            <a:endParaRPr lang="en-US" sz="17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1"/>
          <a:srcRect t="3085"/>
          <a:stretch>
            <a:fillRect/>
          </a:stretch>
        </p:blipFill>
        <p:spPr bwMode="auto">
          <a:xfrm>
            <a:off x="1117600" y="493713"/>
            <a:ext cx="10464800" cy="5668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830" y="0"/>
            <a:ext cx="11377930" cy="547370"/>
          </a:xfrm>
        </p:spPr>
        <p:txBody>
          <a:bodyPr>
            <a:normAutofit fontScale="90000"/>
          </a:bodyPr>
          <a:lstStyle/>
          <a:p>
            <a:r>
              <a:rPr lang="en-US" dirty="0" smtClean="0"/>
              <a:t>Broader Theory of Intelligence</a:t>
            </a:r>
            <a:endParaRPr lang="en-IN" dirty="0"/>
          </a:p>
        </p:txBody>
      </p:sp>
      <p:sp>
        <p:nvSpPr>
          <p:cNvPr id="3" name="Content Placeholder 2"/>
          <p:cNvSpPr>
            <a:spLocks noGrp="1"/>
          </p:cNvSpPr>
          <p:nvPr>
            <p:ph idx="1"/>
          </p:nvPr>
        </p:nvSpPr>
        <p:spPr>
          <a:xfrm>
            <a:off x="695960" y="547370"/>
            <a:ext cx="10972800" cy="6231890"/>
          </a:xfrm>
        </p:spPr>
        <p:txBody>
          <a:bodyPr>
            <a:normAutofit fontScale="60000"/>
          </a:bodyPr>
          <a:lstStyle/>
          <a:p>
            <a:pPr marL="255905" lvl="0" indent="-255905">
              <a:spcBef>
                <a:spcPts val="0"/>
              </a:spcBef>
              <a:buClr>
                <a:srgbClr val="007FA3"/>
              </a:buClr>
              <a:buSzPct val="100000"/>
              <a:buFont typeface="Arial" panose="020B0604020202020204"/>
              <a:buChar char="•"/>
            </a:pPr>
            <a:r>
              <a:rPr lang="en-US" sz="2800" dirty="0" smtClean="0">
                <a:solidFill>
                  <a:schemeClr val="dk1"/>
                </a:solidFill>
                <a:latin typeface="Arial" panose="020B0604020202020204"/>
                <a:ea typeface="Arial" panose="020B0604020202020204"/>
                <a:cs typeface="Arial" panose="020B0604020202020204"/>
                <a:sym typeface="Arial" panose="020B0604020202020204"/>
              </a:rPr>
              <a:t>There are several broader theories of intelligence that attempt to explain the nature of intelligence and how it relates to human cognition and behavior</a:t>
            </a:r>
            <a:endParaRPr lang="en-US" sz="2800" dirty="0" smtClean="0">
              <a:solidFill>
                <a:schemeClr val="dk1"/>
              </a:solidFill>
              <a:latin typeface="Arial" panose="020B0604020202020204"/>
              <a:ea typeface="Arial" panose="020B0604020202020204"/>
              <a:cs typeface="Arial" panose="020B0604020202020204"/>
              <a:sym typeface="Arial" panose="020B0604020202020204"/>
            </a:endParaRPr>
          </a:p>
          <a:p>
            <a:pPr marL="255905" lvl="0" indent="-255905">
              <a:spcBef>
                <a:spcPts val="0"/>
              </a:spcBef>
              <a:buClr>
                <a:srgbClr val="007FA3"/>
              </a:buClr>
              <a:buSzPct val="100000"/>
              <a:buFont typeface="Arial" panose="020B0604020202020204"/>
              <a:buChar char="•"/>
            </a:pPr>
            <a:r>
              <a:rPr lang="en-US" sz="2800" dirty="0" smtClean="0">
                <a:solidFill>
                  <a:schemeClr val="dk1"/>
                </a:solidFill>
                <a:latin typeface="Arial" panose="020B0604020202020204"/>
                <a:ea typeface="Arial" panose="020B0604020202020204"/>
                <a:cs typeface="Arial" panose="020B0604020202020204"/>
                <a:sym typeface="Arial" panose="020B0604020202020204"/>
              </a:rPr>
              <a:t>Gardner's theory of multiple intelligences</a:t>
            </a:r>
            <a:endParaRPr lang="en-US" sz="2800" dirty="0" smtClean="0">
              <a:solidFill>
                <a:schemeClr val="dk1"/>
              </a:solidFill>
              <a:latin typeface="Arial" panose="020B0604020202020204"/>
              <a:ea typeface="Arial" panose="020B0604020202020204"/>
              <a:cs typeface="Arial" panose="020B0604020202020204"/>
              <a:sym typeface="Arial" panose="020B0604020202020204"/>
            </a:endParaRPr>
          </a:p>
          <a:p>
            <a:pPr marL="255905" lvl="0" indent="-255905">
              <a:spcBef>
                <a:spcPts val="0"/>
              </a:spcBef>
              <a:buClr>
                <a:srgbClr val="007FA3"/>
              </a:buClr>
              <a:buSzPct val="100000"/>
              <a:buFont typeface="Arial" panose="020B0604020202020204"/>
              <a:buChar char="•"/>
            </a:pPr>
            <a:r>
              <a:rPr lang="en-US" sz="2800" dirty="0" smtClean="0">
                <a:solidFill>
                  <a:schemeClr val="dk1"/>
                </a:solidFill>
                <a:latin typeface="Arial" panose="020B0604020202020204"/>
                <a:ea typeface="Arial" panose="020B0604020202020204"/>
                <a:cs typeface="Arial" panose="020B0604020202020204"/>
                <a:sym typeface="Arial" panose="020B0604020202020204"/>
              </a:rPr>
              <a:t>Sternberg's triarchic theory of intelligence</a:t>
            </a:r>
            <a:r>
              <a:rPr lang="en-IN" altLang="en-US" sz="2800" dirty="0" smtClean="0">
                <a:solidFill>
                  <a:schemeClr val="dk1"/>
                </a:solidFill>
                <a:latin typeface="Arial" panose="020B0604020202020204"/>
                <a:ea typeface="Arial" panose="020B0604020202020204"/>
                <a:cs typeface="Arial" panose="020B0604020202020204"/>
                <a:sym typeface="Arial" panose="020B0604020202020204"/>
              </a:rPr>
              <a:t>	</a:t>
            </a:r>
            <a:endParaRPr lang="en-IN" altLang="en-US" sz="2800" dirty="0" smtClean="0">
              <a:solidFill>
                <a:schemeClr val="dk1"/>
              </a:solidFill>
              <a:latin typeface="Arial" panose="020B0604020202020204"/>
              <a:ea typeface="Arial" panose="020B0604020202020204"/>
              <a:cs typeface="Arial" panose="020B0604020202020204"/>
              <a:sym typeface="Arial" panose="020B0604020202020204"/>
            </a:endParaRPr>
          </a:p>
          <a:p>
            <a:pPr marL="255905" lvl="0" indent="-255905">
              <a:spcBef>
                <a:spcPts val="0"/>
              </a:spcBef>
              <a:buClr>
                <a:srgbClr val="007FA3"/>
              </a:buClr>
              <a:buSzPct val="100000"/>
              <a:buFont typeface="Arial" panose="020B0604020202020204"/>
              <a:buChar char="•"/>
            </a:pPr>
            <a:r>
              <a:rPr lang="en-US" sz="2800" dirty="0" smtClean="0">
                <a:solidFill>
                  <a:schemeClr val="dk1"/>
                </a:solidFill>
                <a:latin typeface="Arial" panose="020B0604020202020204"/>
                <a:ea typeface="Arial" panose="020B0604020202020204"/>
                <a:cs typeface="Arial" panose="020B0604020202020204"/>
                <a:sym typeface="Arial" panose="020B0604020202020204"/>
              </a:rPr>
              <a:t>Carroll's three-stratum theory of intelligence</a:t>
            </a:r>
            <a:endParaRPr lang="en-US" sz="2800" dirty="0" smtClean="0">
              <a:solidFill>
                <a:schemeClr val="dk1"/>
              </a:solidFill>
              <a:latin typeface="Arial" panose="020B0604020202020204"/>
              <a:ea typeface="Arial" panose="020B0604020202020204"/>
              <a:cs typeface="Arial" panose="020B0604020202020204"/>
              <a:sym typeface="Arial" panose="020B0604020202020204"/>
            </a:endParaRPr>
          </a:p>
          <a:p>
            <a:pPr marL="255905" lvl="0" indent="-255905">
              <a:spcBef>
                <a:spcPts val="0"/>
              </a:spcBef>
              <a:buClr>
                <a:srgbClr val="007FA3"/>
              </a:buClr>
              <a:buSzPct val="100000"/>
              <a:buFont typeface="Arial" panose="020B0604020202020204"/>
              <a:buChar char="•"/>
            </a:pPr>
            <a:endParaRPr lang="en-US" sz="2800" dirty="0" smtClean="0">
              <a:solidFill>
                <a:schemeClr val="dk1"/>
              </a:solidFill>
              <a:latin typeface="Arial" panose="020B0604020202020204"/>
              <a:ea typeface="Arial" panose="020B0604020202020204"/>
              <a:cs typeface="Arial" panose="020B0604020202020204"/>
              <a:sym typeface="Arial" panose="020B0604020202020204"/>
            </a:endParaRPr>
          </a:p>
          <a:p>
            <a:pPr marL="255905" lvl="0" indent="-255905">
              <a:spcBef>
                <a:spcPts val="0"/>
              </a:spcBef>
              <a:buClr>
                <a:srgbClr val="007FA3"/>
              </a:buClr>
              <a:buSzPct val="100000"/>
              <a:buFont typeface="Arial" panose="020B0604020202020204"/>
              <a:buChar char="•"/>
            </a:pPr>
            <a:endParaRPr lang="en-US" sz="2800" dirty="0" smtClean="0">
              <a:solidFill>
                <a:schemeClr val="dk1"/>
              </a:solidFill>
              <a:latin typeface="Arial" panose="020B0604020202020204"/>
              <a:ea typeface="Arial" panose="020B0604020202020204"/>
              <a:cs typeface="Arial" panose="020B0604020202020204"/>
              <a:sym typeface="Arial" panose="020B0604020202020204"/>
            </a:endParaRPr>
          </a:p>
          <a:p>
            <a:pPr marL="255905" lvl="0" indent="-255905">
              <a:spcBef>
                <a:spcPts val="0"/>
              </a:spcBef>
              <a:buClr>
                <a:srgbClr val="007FA3"/>
              </a:buClr>
              <a:buSzPct val="100000"/>
              <a:buFont typeface="Arial" panose="020B0604020202020204"/>
              <a:buChar char="•"/>
            </a:pPr>
            <a:r>
              <a:rPr lang="en-US" sz="2800" dirty="0" smtClean="0">
                <a:solidFill>
                  <a:schemeClr val="dk1"/>
                </a:solidFill>
                <a:latin typeface="Arial" panose="020B0604020202020204"/>
                <a:ea typeface="Arial" panose="020B0604020202020204"/>
                <a:cs typeface="Arial" panose="020B0604020202020204"/>
                <a:sym typeface="Arial" panose="020B0604020202020204"/>
              </a:rPr>
              <a:t>Gardner’s Multiple Intelligences: believes reason, logic, and knowledge are different aspects of intelligences, along with several other abilities.  </a:t>
            </a:r>
            <a:endParaRPr lang="en-US" sz="2800" dirty="0" smtClean="0">
              <a:solidFill>
                <a:schemeClr val="dk1"/>
              </a:solidFill>
              <a:latin typeface="Arial" panose="020B0604020202020204"/>
              <a:ea typeface="Arial" panose="020B0604020202020204"/>
              <a:cs typeface="Arial" panose="020B0604020202020204"/>
              <a:sym typeface="Arial" panose="020B0604020202020204"/>
            </a:endParaRPr>
          </a:p>
          <a:p>
            <a:pPr marL="742950" lvl="1" indent="-285750">
              <a:spcBef>
                <a:spcPts val="600"/>
              </a:spcBef>
              <a:buClr>
                <a:srgbClr val="007FA3"/>
              </a:buClr>
              <a:buSzPct val="100000"/>
              <a:buFont typeface="Arial" panose="020B0604020202020204"/>
              <a:buChar char="–"/>
            </a:pPr>
            <a:r>
              <a:rPr lang="en-US" dirty="0" smtClean="0">
                <a:solidFill>
                  <a:schemeClr val="dk1"/>
                </a:solidFill>
                <a:latin typeface="Arial" panose="020B0604020202020204"/>
                <a:ea typeface="Arial" panose="020B0604020202020204"/>
                <a:cs typeface="Arial" panose="020B0604020202020204"/>
                <a:sym typeface="Arial" panose="020B0604020202020204"/>
              </a:rPr>
              <a:t>Original list had seven different kinds of intelligence, but later added two more</a:t>
            </a:r>
            <a:endParaRPr lang="en-US" dirty="0" smtClean="0">
              <a:solidFill>
                <a:schemeClr val="dk1"/>
              </a:solidFill>
              <a:latin typeface="Arial" panose="020B0604020202020204"/>
              <a:ea typeface="Arial" panose="020B0604020202020204"/>
              <a:cs typeface="Arial" panose="020B0604020202020204"/>
              <a:sym typeface="Arial" panose="020B0604020202020204"/>
            </a:endParaRPr>
          </a:p>
          <a:p>
            <a:pPr marL="742950" lvl="1" indent="-285750">
              <a:spcBef>
                <a:spcPts val="600"/>
              </a:spcBef>
              <a:buClr>
                <a:srgbClr val="007FA3"/>
              </a:buClr>
              <a:buSzPct val="100000"/>
              <a:buFont typeface="Arial" panose="020B0604020202020204"/>
              <a:buChar char="–"/>
            </a:pPr>
            <a:endParaRPr lang="en-US" dirty="0" smtClean="0">
              <a:solidFill>
                <a:schemeClr val="dk1"/>
              </a:solidFill>
              <a:latin typeface="Arial" panose="020B0604020202020204"/>
              <a:ea typeface="Arial" panose="020B0604020202020204"/>
              <a:cs typeface="Arial" panose="020B0604020202020204"/>
              <a:sym typeface="Arial" panose="020B0604020202020204"/>
            </a:endParaRPr>
          </a:p>
          <a:p>
            <a:pPr marL="742950" lvl="1" indent="-285750">
              <a:spcBef>
                <a:spcPts val="600"/>
              </a:spcBef>
              <a:buClr>
                <a:srgbClr val="007FA3"/>
              </a:buClr>
              <a:buSzPct val="100000"/>
              <a:buFont typeface="Arial" panose="020B0604020202020204"/>
              <a:buChar char="–"/>
            </a:pPr>
            <a:endParaRPr lang="en-US" dirty="0" smtClean="0">
              <a:solidFill>
                <a:schemeClr val="dk1"/>
              </a:solidFill>
              <a:latin typeface="Arial" panose="020B0604020202020204"/>
              <a:ea typeface="Arial" panose="020B0604020202020204"/>
              <a:cs typeface="Arial" panose="020B0604020202020204"/>
              <a:sym typeface="Arial" panose="020B0604020202020204"/>
            </a:endParaRPr>
          </a:p>
          <a:p>
            <a:pPr marL="274320" indent="-274320" fontAlgn="auto">
              <a:spcAft>
                <a:spcPts val="0"/>
              </a:spcAft>
              <a:buClr>
                <a:schemeClr val="accent3"/>
              </a:buClr>
              <a:buFont typeface="Wingdings 2" panose="05020102010507070707"/>
              <a:buChar char=""/>
              <a:defRPr/>
            </a:pPr>
            <a:r>
              <a:rPr lang="en-US" sz="2600" dirty="0" smtClean="0">
                <a:sym typeface="+mn-ea"/>
              </a:rPr>
              <a:t>Howard Gardener proposed a theory of </a:t>
            </a:r>
            <a:r>
              <a:rPr lang="en-US" sz="2600" i="1" dirty="0" smtClean="0">
                <a:sym typeface="+mn-ea"/>
              </a:rPr>
              <a:t>multiple intelligences, </a:t>
            </a:r>
            <a:r>
              <a:rPr lang="en-US" sz="2600" dirty="0" smtClean="0">
                <a:sym typeface="+mn-ea"/>
              </a:rPr>
              <a:t>in which he identified 9 distinct types of intelligence.</a:t>
            </a:r>
            <a:endParaRPr lang="en-US" sz="2600" dirty="0" smtClean="0"/>
          </a:p>
          <a:p>
            <a:pPr marL="274320" indent="-274320" fontAlgn="auto">
              <a:spcAft>
                <a:spcPts val="0"/>
              </a:spcAft>
              <a:buClr>
                <a:schemeClr val="accent3"/>
              </a:buClr>
              <a:buFont typeface="Wingdings 2" panose="05020102010507070707"/>
              <a:buChar char=""/>
              <a:defRPr/>
            </a:pPr>
            <a:endParaRPr lang="en-US" sz="2600" dirty="0" smtClean="0"/>
          </a:p>
          <a:p>
            <a:pPr marL="274320" indent="-274320" fontAlgn="auto">
              <a:spcAft>
                <a:spcPts val="0"/>
              </a:spcAft>
              <a:buClr>
                <a:schemeClr val="accent3"/>
              </a:buClr>
              <a:buFont typeface="Wingdings 2" panose="05020102010507070707"/>
              <a:buChar char=""/>
              <a:defRPr/>
            </a:pPr>
            <a:r>
              <a:rPr lang="en-US" sz="2600" dirty="0" smtClean="0">
                <a:sym typeface="+mn-ea"/>
              </a:rPr>
              <a:t>The first three intelligences are included in psychometric theories of intelligence:</a:t>
            </a:r>
            <a:endParaRPr lang="en-US" sz="2600" dirty="0" smtClean="0"/>
          </a:p>
          <a:p>
            <a:pPr marL="274320" indent="-274320" fontAlgn="auto">
              <a:spcAft>
                <a:spcPts val="0"/>
              </a:spcAft>
              <a:buClr>
                <a:schemeClr val="accent3"/>
              </a:buClr>
              <a:buFontTx/>
              <a:buNone/>
              <a:defRPr/>
            </a:pPr>
            <a:endParaRPr lang="en-US" sz="2600" dirty="0" smtClean="0"/>
          </a:p>
          <a:p>
            <a:pPr marL="640080" lvl="1" indent="-247015" fontAlgn="auto">
              <a:spcAft>
                <a:spcPts val="0"/>
              </a:spcAft>
              <a:buFont typeface="Wingdings 2" panose="05020102010507070707"/>
              <a:buChar char=""/>
              <a:defRPr/>
            </a:pPr>
            <a:r>
              <a:rPr lang="en-US" sz="2600" dirty="0" smtClean="0">
                <a:sym typeface="+mn-ea"/>
              </a:rPr>
              <a:t>Linguistic intelligence</a:t>
            </a:r>
            <a:endParaRPr lang="en-US" sz="2600" dirty="0" smtClean="0"/>
          </a:p>
          <a:p>
            <a:pPr marL="640080" lvl="1" indent="-247015" fontAlgn="auto">
              <a:spcAft>
                <a:spcPts val="0"/>
              </a:spcAft>
              <a:buFont typeface="Wingdings 2" panose="05020102010507070707"/>
              <a:buChar char=""/>
              <a:defRPr/>
            </a:pPr>
            <a:r>
              <a:rPr lang="en-US" sz="2600" dirty="0" smtClean="0">
                <a:sym typeface="+mn-ea"/>
              </a:rPr>
              <a:t>Logical-Mathematical Intelligence</a:t>
            </a:r>
            <a:endParaRPr lang="en-US" sz="2600" dirty="0" smtClean="0"/>
          </a:p>
          <a:p>
            <a:pPr marL="640080" lvl="1" indent="-247015" fontAlgn="auto">
              <a:spcAft>
                <a:spcPts val="0"/>
              </a:spcAft>
              <a:buFont typeface="Wingdings 2" panose="05020102010507070707"/>
              <a:buChar char=""/>
              <a:defRPr/>
            </a:pPr>
            <a:r>
              <a:rPr lang="en-US" sz="2600" dirty="0" smtClean="0">
                <a:sym typeface="+mn-ea"/>
              </a:rPr>
              <a:t>Spatial Intelligence</a:t>
            </a:r>
            <a:endParaRPr lang="en-US" sz="2600" i="1" dirty="0" smtClean="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56895" y="-317"/>
            <a:ext cx="10972800" cy="639762"/>
          </a:xfrm>
        </p:spPr>
        <p:txBody>
          <a:bodyPr rtlCol="0">
            <a:normAutofit/>
          </a:bodyPr>
          <a:lstStyle/>
          <a:p>
            <a:pPr fontAlgn="auto">
              <a:spcAft>
                <a:spcPts val="0"/>
              </a:spcAft>
              <a:defRPr/>
            </a:pPr>
            <a:r>
              <a:rPr lang="en-US" sz="3600" dirty="0" smtClean="0"/>
              <a:t>What Do These Intelligences Examine?</a:t>
            </a:r>
            <a:endParaRPr lang="en-US" sz="3600" dirty="0" smtClean="0"/>
          </a:p>
        </p:txBody>
      </p:sp>
      <p:sp>
        <p:nvSpPr>
          <p:cNvPr id="12291" name="Rectangle 3"/>
          <p:cNvSpPr>
            <a:spLocks noGrp="1" noChangeArrowheads="1"/>
          </p:cNvSpPr>
          <p:nvPr>
            <p:ph idx="1"/>
          </p:nvPr>
        </p:nvSpPr>
        <p:spPr>
          <a:xfrm>
            <a:off x="248285" y="1072515"/>
            <a:ext cx="11590020" cy="5410200"/>
          </a:xfrm>
        </p:spPr>
        <p:txBody>
          <a:bodyPr/>
          <a:lstStyle/>
          <a:p>
            <a:pPr>
              <a:lnSpc>
                <a:spcPct val="90000"/>
              </a:lnSpc>
            </a:pPr>
            <a:r>
              <a:rPr lang="en-US" sz="2800" u="sng" smtClean="0"/>
              <a:t>Linguistics</a:t>
            </a:r>
            <a:r>
              <a:rPr lang="en-US" sz="2800" smtClean="0"/>
              <a:t> - This involves the ability to use language effectively, both in verbal and written forms. People with strong linguistic intelligence tend to be good at reading, writing, and communicating ideas.</a:t>
            </a:r>
            <a:br>
              <a:rPr lang="en-US" sz="2800" smtClean="0"/>
            </a:br>
            <a:endParaRPr lang="en-US" sz="2800" smtClean="0"/>
          </a:p>
          <a:p>
            <a:pPr>
              <a:lnSpc>
                <a:spcPct val="90000"/>
              </a:lnSpc>
            </a:pPr>
            <a:r>
              <a:rPr lang="en-US" sz="2800" u="sng" smtClean="0"/>
              <a:t>Logical-Mathematical</a:t>
            </a:r>
            <a:r>
              <a:rPr lang="en-US" sz="2800" smtClean="0"/>
              <a:t> - This involves the ability to reason logically and solve mathematical problems. People with strong logical-mathematical intelligence tend to be good at analyzing data, identifying patterns, and solving complex problems</a:t>
            </a:r>
            <a:br>
              <a:rPr lang="en-US" sz="2800" smtClean="0"/>
            </a:br>
            <a:endParaRPr lang="en-US" sz="2800" smtClean="0"/>
          </a:p>
          <a:p>
            <a:pPr>
              <a:lnSpc>
                <a:spcPct val="90000"/>
              </a:lnSpc>
            </a:pPr>
            <a:r>
              <a:rPr lang="en-US" sz="2800" u="sng" smtClean="0"/>
              <a:t>Spatial</a:t>
            </a:r>
            <a:r>
              <a:rPr lang="en-US" sz="2800" smtClean="0"/>
              <a:t> - capacity to perceive the visual world accurately, to perform transformations upon perceptions and to re-create aspects of visual experience in the absence of physical stimuli</a:t>
            </a:r>
            <a:endParaRPr lang="en-US" sz="28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26135" y="0"/>
            <a:ext cx="10972800" cy="643255"/>
          </a:xfrm>
        </p:spPr>
        <p:txBody>
          <a:bodyPr rtlCol="0">
            <a:normAutofit fontScale="90000"/>
          </a:bodyPr>
          <a:lstStyle/>
          <a:p>
            <a:pPr fontAlgn="auto">
              <a:spcAft>
                <a:spcPts val="0"/>
              </a:spcAft>
              <a:defRPr/>
            </a:pPr>
            <a:r>
              <a:rPr lang="en-US" sz="4000" smtClean="0"/>
              <a:t>Gardener’s Theory of Multiple Intelligence</a:t>
            </a:r>
            <a:endParaRPr lang="en-US" sz="4000" smtClean="0"/>
          </a:p>
        </p:txBody>
      </p:sp>
      <p:sp>
        <p:nvSpPr>
          <p:cNvPr id="13315" name="Rectangle 3"/>
          <p:cNvSpPr>
            <a:spLocks noGrp="1" noChangeArrowheads="1"/>
          </p:cNvSpPr>
          <p:nvPr>
            <p:ph idx="1"/>
          </p:nvPr>
        </p:nvSpPr>
        <p:spPr>
          <a:xfrm>
            <a:off x="537845" y="1026160"/>
            <a:ext cx="10668000" cy="5257800"/>
          </a:xfrm>
        </p:spPr>
        <p:txBody>
          <a:bodyPr/>
          <a:lstStyle/>
          <a:p>
            <a:r>
              <a:rPr lang="en-US" smtClean="0"/>
              <a:t>Gardener’s remaining 6 distinct intelligences are unique to Gardner’s theory:</a:t>
            </a:r>
            <a:endParaRPr lang="en-US" smtClean="0"/>
          </a:p>
          <a:p>
            <a:endParaRPr lang="en-US" smtClean="0"/>
          </a:p>
          <a:p>
            <a:pPr lvl="1"/>
            <a:r>
              <a:rPr lang="en-US" smtClean="0"/>
              <a:t>Musical</a:t>
            </a:r>
            <a:endParaRPr lang="en-US" smtClean="0"/>
          </a:p>
          <a:p>
            <a:pPr lvl="1"/>
            <a:r>
              <a:rPr lang="en-US" smtClean="0"/>
              <a:t>Bodily-kinesthetic</a:t>
            </a:r>
            <a:endParaRPr lang="en-US" smtClean="0"/>
          </a:p>
          <a:p>
            <a:pPr lvl="1"/>
            <a:r>
              <a:rPr lang="en-US" smtClean="0"/>
              <a:t>Interpersonal</a:t>
            </a:r>
            <a:endParaRPr lang="en-US" smtClean="0"/>
          </a:p>
          <a:p>
            <a:pPr lvl="1"/>
            <a:r>
              <a:rPr lang="en-US" smtClean="0"/>
              <a:t>Intrapersonal</a:t>
            </a:r>
            <a:endParaRPr lang="en-US" smtClean="0"/>
          </a:p>
          <a:p>
            <a:pPr lvl="1"/>
            <a:r>
              <a:rPr lang="en-US" smtClean="0"/>
              <a:t>Naturalistic</a:t>
            </a:r>
            <a:endParaRPr lang="en-US" smtClean="0"/>
          </a:p>
          <a:p>
            <a:pPr lvl="1"/>
            <a:r>
              <a:rPr lang="en-US" smtClean="0"/>
              <a:t>Existential intelligence</a:t>
            </a:r>
            <a:endParaRPr lang="en-US"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7998</Words>
  <Application>WPS Presentation</Application>
  <PresentationFormat>Custom</PresentationFormat>
  <Paragraphs>208</Paragraphs>
  <Slides>12</Slides>
  <Notes>8</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SimSun</vt:lpstr>
      <vt:lpstr>Wingdings</vt:lpstr>
      <vt:lpstr>Wingdings 2</vt:lpstr>
      <vt:lpstr>Arial</vt:lpstr>
      <vt:lpstr>Noto Sans Symbols</vt:lpstr>
      <vt:lpstr>AMGDT</vt:lpstr>
      <vt:lpstr>Comic Sans MS</vt:lpstr>
      <vt:lpstr>Constantia</vt:lpstr>
      <vt:lpstr>Calibri</vt:lpstr>
      <vt:lpstr>Microsoft YaHei</vt:lpstr>
      <vt:lpstr>Arial Unicode MS</vt:lpstr>
      <vt:lpstr>Algerian</vt:lpstr>
      <vt:lpstr>Flow</vt:lpstr>
      <vt:lpstr>What is Intelligence?</vt:lpstr>
      <vt:lpstr>Spearman’s Psychometric Approach</vt:lpstr>
      <vt:lpstr>PowerPoint 演示文稿</vt:lpstr>
      <vt:lpstr>Cattell’s View of Intelligence - Intelligence as a Few Basic Abilities</vt:lpstr>
      <vt:lpstr>Intelligence Tests and Basic Abilities</vt:lpstr>
      <vt:lpstr>PowerPoint 演示文稿</vt:lpstr>
      <vt:lpstr>Broader Theory of Intelligence</vt:lpstr>
      <vt:lpstr>What Do These Intelligences Examine?</vt:lpstr>
      <vt:lpstr>Gardener’s Theory of Multiple Intelligence</vt:lpstr>
      <vt:lpstr>What are these Intelligences?</vt:lpstr>
      <vt:lpstr>Table 7.2 Gardner’s Nine Intelligences 1 of 2</vt:lpstr>
      <vt:lpstr>Table 7.2 Gardner’s Nine Intelligences 2 of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dc:title>
  <dc:creator>S.K Verma</dc:creator>
  <cp:lastModifiedBy>user</cp:lastModifiedBy>
  <cp:revision>130</cp:revision>
  <dcterms:created xsi:type="dcterms:W3CDTF">2016-02-26T12:12:00Z</dcterms:created>
  <dcterms:modified xsi:type="dcterms:W3CDTF">2023-05-16T18:37:28Z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C9C8973AA8644BBCA4E9933CA5D127B3</vt:lpwstr>
  </property>
  <property fmtid="{D5CDD505-2E9C-101B-9397-08002B2CF9AE}" pid="3" name="KSOProductBuildVer">
    <vt:lpwstr>1033-11.2.0.11537</vt:lpwstr>
  </property>
</Properties>
</file>