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380" r:id="rId2"/>
    <p:sldId id="382" r:id="rId3"/>
    <p:sldId id="272" r:id="rId4"/>
    <p:sldId id="407" r:id="rId5"/>
    <p:sldId id="408" r:id="rId6"/>
    <p:sldId id="409" r:id="rId7"/>
    <p:sldId id="410" r:id="rId8"/>
    <p:sldId id="411" r:id="rId9"/>
    <p:sldId id="412" r:id="rId10"/>
    <p:sldId id="413" r:id="rId11"/>
    <p:sldId id="414" r:id="rId12"/>
    <p:sldId id="329" r:id="rId13"/>
    <p:sldId id="330" r:id="rId14"/>
    <p:sldId id="331" r:id="rId15"/>
    <p:sldId id="418" r:id="rId16"/>
    <p:sldId id="288" r:id="rId17"/>
    <p:sldId id="289" r:id="rId18"/>
    <p:sldId id="290" r:id="rId19"/>
    <p:sldId id="291" r:id="rId20"/>
    <p:sldId id="1102" r:id="rId21"/>
    <p:sldId id="293" r:id="rId22"/>
    <p:sldId id="322" r:id="rId23"/>
    <p:sldId id="1103" r:id="rId24"/>
    <p:sldId id="297" r:id="rId25"/>
    <p:sldId id="1107" r:id="rId26"/>
    <p:sldId id="1108" r:id="rId27"/>
    <p:sldId id="1109" r:id="rId28"/>
    <p:sldId id="1110" r:id="rId29"/>
    <p:sldId id="416" r:id="rId30"/>
  </p:sldIdLst>
  <p:sldSz cx="9144000" cy="6858000" type="screen4x3"/>
  <p:notesSz cx="6883400" cy="9906000"/>
  <p:embeddedFontLst>
    <p:embeddedFont>
      <p:font typeface="Tahoma" pitchFamily="34" charset="0"/>
      <p:regular r:id="rId32"/>
      <p:bold r:id="rId33"/>
    </p:embeddedFont>
    <p:embeddedFont>
      <p:font typeface="Calibri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>
          <p15:clr>
            <a:srgbClr val="000000"/>
          </p15:clr>
        </p15:guide>
        <p15:guide id="2" pos="2168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0" roundtripDataSignature="AMtx7miqZ2UYd5NNHAx03mcSH3/ib6Dt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1"/>
    <p:restoredTop sz="94694"/>
  </p:normalViewPr>
  <p:slideViewPr>
    <p:cSldViewPr snapToGrid="0">
      <p:cViewPr>
        <p:scale>
          <a:sx n="110" d="100"/>
          <a:sy n="110" d="100"/>
        </p:scale>
        <p:origin x="-132" y="9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0" y="40"/>
      </p:cViewPr>
      <p:guideLst>
        <p:guide orient="horz" pos="3120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6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6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3900487" y="9410700"/>
            <a:ext cx="29829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325" tIns="47650" rIns="95325" bIns="476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829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325" tIns="47650" rIns="95325" bIns="476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dt" idx="10"/>
          </p:nvPr>
        </p:nvSpPr>
        <p:spPr>
          <a:xfrm>
            <a:off x="3900487" y="0"/>
            <a:ext cx="29829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325" tIns="47650" rIns="95325" bIns="4765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3"/>
          </p:nvPr>
        </p:nvSpPr>
        <p:spPr>
          <a:xfrm>
            <a:off x="965200" y="742950"/>
            <a:ext cx="4953000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917575" y="4705350"/>
            <a:ext cx="5048250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325" tIns="47650" rIns="95325" bIns="476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0" y="9410700"/>
            <a:ext cx="29829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325" tIns="47650" rIns="95325" bIns="476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4"/>
          </p:nvPr>
        </p:nvSpPr>
        <p:spPr>
          <a:xfrm>
            <a:off x="3900487" y="9410700"/>
            <a:ext cx="29829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325" tIns="47650" rIns="95325" bIns="476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xmlns="" id="{E6AD4181-A01B-45C8-9FD7-863FD7671B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xmlns="" id="{F65E287D-A23F-4519-AC12-C8433A4A8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xmlns="" id="{EFA2EFA5-8163-4BCD-9CBA-7EA4F56E9E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C5E7D19-0BC8-4474-802A-78A44AFE66B5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D538FB80-4EA1-4508-834A-8C9694C7880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xmlns="" id="{30ED7B65-0A9D-4FC7-860D-362667E227E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1DA9464-6B78-4B6B-910B-1F0EAA29C84E}" type="datetime5">
              <a:rPr lang="zh-CN" altLang="en-US" smtClean="0">
                <a:latin typeface="Times New Roman" panose="02020603050405020304" pitchFamily="18" charset="0"/>
              </a:rPr>
              <a:pPr/>
              <a:t>2022/2/26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xmlns="" id="{5B617A68-4E3F-4478-852D-8312BE41830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Boolean Algebra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341" name="Rectangle 7">
            <a:extLst>
              <a:ext uri="{FF2B5EF4-FFF2-40B4-BE49-F238E27FC236}">
                <a16:creationId xmlns:a16="http://schemas.microsoft.com/office/drawing/2014/main" xmlns="" id="{4DEDB6AD-7065-4623-92CD-EC72A7B0E6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069B02F-0BF3-4CFC-AC4C-C407FB055288}" type="slidenum">
              <a:rPr lang="zh-CN" altLang="en-US" smtClean="0">
                <a:latin typeface="Times New Roman" panose="02020603050405020304" pitchFamily="18" charset="0"/>
              </a:rPr>
              <a:pPr/>
              <a:t>20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4342" name="Rectangle 2">
            <a:extLst>
              <a:ext uri="{FF2B5EF4-FFF2-40B4-BE49-F238E27FC236}">
                <a16:creationId xmlns:a16="http://schemas.microsoft.com/office/drawing/2014/main" xmlns="" id="{B6C85836-B5FD-4694-A164-B7324C380B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343" name="Rectangle 3">
            <a:extLst>
              <a:ext uri="{FF2B5EF4-FFF2-40B4-BE49-F238E27FC236}">
                <a16:creationId xmlns:a16="http://schemas.microsoft.com/office/drawing/2014/main" xmlns="" id="{CE722168-1F5D-4820-BE12-05F1255686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xmlns="" id="{E13F0DDC-72D7-454E-AE8F-82517D8164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xmlns="" id="{24A632D5-5C41-4568-ACDB-6DD9F48DF46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5855C97-5F65-443E-BCB5-1266E236D545}" type="datetime5">
              <a:rPr lang="zh-CN" altLang="en-US" smtClean="0">
                <a:latin typeface="Times New Roman" panose="02020603050405020304" pitchFamily="18" charset="0"/>
              </a:rPr>
              <a:pPr/>
              <a:t>2022/2/26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xmlns="" id="{67EE0ECC-8E84-4320-BB67-169785B4BC6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Boolean Algebra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9461" name="Rectangle 7">
            <a:extLst>
              <a:ext uri="{FF2B5EF4-FFF2-40B4-BE49-F238E27FC236}">
                <a16:creationId xmlns:a16="http://schemas.microsoft.com/office/drawing/2014/main" xmlns="" id="{D5BB814B-19EC-4BB2-9E25-1D54D98A76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A8DE10E-9F3F-4F47-9421-8D0915ED39A9}" type="slidenum">
              <a:rPr lang="zh-CN" altLang="en-US" smtClean="0">
                <a:latin typeface="Times New Roman" panose="02020603050405020304" pitchFamily="18" charset="0"/>
              </a:rPr>
              <a:pPr/>
              <a:t>23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9462" name="Rectangle 2">
            <a:extLst>
              <a:ext uri="{FF2B5EF4-FFF2-40B4-BE49-F238E27FC236}">
                <a16:creationId xmlns:a16="http://schemas.microsoft.com/office/drawing/2014/main" xmlns="" id="{F85B71DE-0CF2-428D-87FC-57CD468D2A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463" name="Rectangle 3">
            <a:extLst>
              <a:ext uri="{FF2B5EF4-FFF2-40B4-BE49-F238E27FC236}">
                <a16:creationId xmlns:a16="http://schemas.microsoft.com/office/drawing/2014/main" xmlns="" id="{2EFB0F1E-5D27-417A-B140-1F8625F138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xmlns="" id="{0B1DD92C-7F84-4210-9DA0-AC5D8DA03A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xmlns="" id="{7DC53D60-FF75-4D5B-9E03-9C5BED6CBA0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2FB4981-2333-4BDA-925E-0DE3DACFFCED}" type="datetime5">
              <a:rPr lang="zh-CN" altLang="en-US" smtClean="0">
                <a:latin typeface="Times New Roman" panose="02020603050405020304" pitchFamily="18" charset="0"/>
              </a:rPr>
              <a:pPr/>
              <a:t>2022/2/26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xmlns="" id="{BB111E7E-F43F-4700-97B6-E32B54F3852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Boolean Algebra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1509" name="Rectangle 7">
            <a:extLst>
              <a:ext uri="{FF2B5EF4-FFF2-40B4-BE49-F238E27FC236}">
                <a16:creationId xmlns:a16="http://schemas.microsoft.com/office/drawing/2014/main" xmlns="" id="{FC08747E-EC36-4845-BBBB-B74EEB158D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7631B26-D1C0-4277-9861-A3EAB383A20F}" type="slidenum">
              <a:rPr lang="zh-CN" altLang="en-US" smtClean="0">
                <a:latin typeface="Times New Roman" panose="02020603050405020304" pitchFamily="18" charset="0"/>
              </a:rPr>
              <a:pPr/>
              <a:t>24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1510" name="Rectangle 2">
            <a:extLst>
              <a:ext uri="{FF2B5EF4-FFF2-40B4-BE49-F238E27FC236}">
                <a16:creationId xmlns:a16="http://schemas.microsoft.com/office/drawing/2014/main" xmlns="" id="{9EF511A2-78F1-40A4-805E-D8BBDAB7F2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511" name="Rectangle 3">
            <a:extLst>
              <a:ext uri="{FF2B5EF4-FFF2-40B4-BE49-F238E27FC236}">
                <a16:creationId xmlns:a16="http://schemas.microsoft.com/office/drawing/2014/main" xmlns="" id="{2051E765-CE86-47C5-94C7-DA8DE1B672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5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5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5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5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xmlns="" id="{6444644B-F1F1-49EC-AF57-263768910A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xmlns="" id="{8EB344A3-49A7-4F84-80EB-FAB5E478F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xmlns="" id="{68AC8AFB-451D-453D-9ED7-2FBEE87F5C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468ED-313D-4BEE-9E0F-AABA43A064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665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C9D794A4-33FA-4497-A160-F852FB8339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686049B4-9A0C-41F5-8F23-3203E600CA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2F2A4AC9-C820-4C11-85B6-9565E24801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528F6-FD12-4E70-BD50-C06B4CB3FF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592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B938CE9C-C3D7-4481-B59D-3E2E6CCE40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F8D48706-E134-4137-A469-2F5639AF7B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3939C196-94C7-4AF7-B40D-B914F21AE8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97225-3FA6-49A0-9420-6A1512AB2A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75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3"/>
          <p:cNvSpPr txBox="1"/>
          <p:nvPr/>
        </p:nvSpPr>
        <p:spPr>
          <a:xfrm>
            <a:off x="417512" y="10985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43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43"/>
          <p:cNvSpPr txBox="1"/>
          <p:nvPr/>
        </p:nvSpPr>
        <p:spPr>
          <a:xfrm>
            <a:off x="541337" y="15208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43"/>
          <p:cNvSpPr txBox="1"/>
          <p:nvPr/>
        </p:nvSpPr>
        <p:spPr>
          <a:xfrm>
            <a:off x="911225" y="1520825"/>
            <a:ext cx="368300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43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43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43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43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9" name="Google Shape;19;p43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2639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" name="Google Shape;22;p43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>
            <a:extLst>
              <a:ext uri="{FF2B5EF4-FFF2-40B4-BE49-F238E27FC236}">
                <a16:creationId xmlns:a16="http://schemas.microsoft.com/office/drawing/2014/main" xmlns="" id="{73996E75-F5A4-411D-AB63-02AF17CC7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buClrTx/>
              <a:buSzTx/>
              <a:buFont typeface="Arial" panose="020B0604020202020204" pitchFamily="34" charset="0"/>
              <a:buNone/>
            </a:pPr>
            <a:endParaRPr lang="en-US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ClrTx/>
              <a:buSzTx/>
              <a:buFont typeface="Arial" panose="020B0604020202020204" pitchFamily="34" charset="0"/>
              <a:buNone/>
            </a:pPr>
            <a:endParaRPr lang="en-US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ClrTx/>
              <a:buSzTx/>
              <a:buFont typeface="Arial" panose="020B0604020202020204" pitchFamily="34" charset="0"/>
              <a:buNone/>
            </a:pPr>
            <a:endParaRPr lang="en-US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ClrTx/>
              <a:buSzTx/>
              <a:buFont typeface="Arial" panose="020B0604020202020204" pitchFamily="34" charset="0"/>
              <a:buNone/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Circuit Design</a:t>
            </a:r>
          </a:p>
          <a:p>
            <a:pPr algn="ctr" eaLnBrk="1" hangingPunct="1">
              <a:buClrTx/>
              <a:buSzTx/>
              <a:buFont typeface="Arial" panose="020B0604020202020204" pitchFamily="34" charset="0"/>
              <a:buNone/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18B11EC215</a:t>
            </a:r>
          </a:p>
          <a:p>
            <a:pPr algn="ctr">
              <a:buClrTx/>
              <a:buSzTx/>
              <a:buFontTx/>
              <a:buNone/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7</a:t>
            </a:r>
          </a:p>
          <a:p>
            <a:pPr algn="ctr">
              <a:buClrTx/>
              <a:buSzTx/>
              <a:buFontTx/>
              <a:buNone/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using  Logic Gates and</a:t>
            </a:r>
          </a:p>
          <a:p>
            <a:pPr algn="ctr">
              <a:buClrTx/>
              <a:buSzTx/>
              <a:buFontTx/>
              <a:buNone/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forms </a:t>
            </a:r>
          </a:p>
          <a:p>
            <a:pPr algn="ctr" eaLnBrk="1" hangingPunct="1">
              <a:buClrTx/>
              <a:buSzTx/>
              <a:buFont typeface="Arial" panose="020B0604020202020204" pitchFamily="34" charset="0"/>
              <a:buNone/>
            </a:pPr>
            <a:endParaRPr lang="en-US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ClrTx/>
              <a:buSzTx/>
              <a:buFont typeface="Arial" panose="020B0604020202020204" pitchFamily="34" charset="0"/>
              <a:buNone/>
            </a:pPr>
            <a:endParaRPr lang="en-US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ClrTx/>
              <a:buSzTx/>
              <a:buFont typeface="Arial" panose="020B0604020202020204" pitchFamily="34" charset="0"/>
              <a:buNone/>
            </a:pPr>
            <a:endParaRPr lang="en-US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Slide Number Placeholder 1">
            <a:extLst>
              <a:ext uri="{FF2B5EF4-FFF2-40B4-BE49-F238E27FC236}">
                <a16:creationId xmlns:a16="http://schemas.microsoft.com/office/drawing/2014/main" xmlns="" id="{46333DC0-E0CE-4C21-9769-A7091D0FDB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2C5160-44D1-4E0E-B2C3-950FC9A0AF2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B4E12D85-0F2B-4AEE-9DF2-F08865B44F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1012825"/>
            <a:ext cx="7772400" cy="762000"/>
          </a:xfrm>
        </p:spPr>
        <p:txBody>
          <a:bodyPr/>
          <a:lstStyle/>
          <a:p>
            <a:pPr eaLnBrk="1" hangingPunct="1"/>
            <a:r>
              <a:rPr lang="en-GB" altLang="en-US" sz="3200">
                <a:solidFill>
                  <a:schemeClr val="tx1"/>
                </a:solidFill>
              </a:rPr>
              <a:t>Implementation using NOR gates[1,2,3]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86763AA3-D39B-4BEF-8BA7-AF5EBD896D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772400" cy="4470400"/>
          </a:xfrm>
        </p:spPr>
        <p:txBody>
          <a:bodyPr/>
          <a:lstStyle/>
          <a:p>
            <a:pPr eaLnBrk="1" hangingPunct="1">
              <a:buSzPct val="120000"/>
              <a:buFont typeface="Wingdings" panose="05000000000000000000" pitchFamily="2" charset="2"/>
              <a:buChar char="§"/>
            </a:pPr>
            <a:r>
              <a:rPr lang="en-GB" altLang="en-US" sz="1600" dirty="0"/>
              <a:t>Possible to implement any Boolean expression using NOR gates.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1600" dirty="0"/>
              <a:t>	</a:t>
            </a:r>
            <a:r>
              <a:rPr lang="en-GB" altLang="en-US" sz="1600" i="1" dirty="0"/>
              <a:t>Procedure:</a:t>
            </a:r>
            <a:endParaRPr lang="en-GB" altLang="en-US" sz="16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1600" dirty="0"/>
              <a:t>	(</a:t>
            </a:r>
            <a:r>
              <a:rPr lang="en-GB" altLang="en-US" sz="1600" dirty="0" err="1"/>
              <a:t>i</a:t>
            </a:r>
            <a:r>
              <a:rPr lang="en-GB" altLang="en-US" sz="1600" dirty="0"/>
              <a:t>) 	Obtain product-of-sums Boolean expression: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1600" dirty="0"/>
              <a:t>		      e.g. F6 = (</a:t>
            </a:r>
            <a:r>
              <a:rPr lang="en-GB" altLang="en-US" sz="1600" dirty="0" err="1"/>
              <a:t>x+y</a:t>
            </a:r>
            <a:r>
              <a:rPr lang="en-GB" altLang="en-US" sz="1600" dirty="0"/>
              <a:t>').(</a:t>
            </a:r>
            <a:r>
              <a:rPr lang="en-GB" altLang="en-US" sz="1600" dirty="0" err="1"/>
              <a:t>x'+z</a:t>
            </a:r>
            <a:r>
              <a:rPr lang="en-GB" altLang="en-US" sz="1600" dirty="0"/>
              <a:t>)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GB" altLang="en-US" sz="1600" dirty="0"/>
              <a:t>	(ii) 	Use </a:t>
            </a:r>
            <a:r>
              <a:rPr lang="en-GB" altLang="en-US" sz="1600" dirty="0" err="1"/>
              <a:t>DeMorgan</a:t>
            </a:r>
            <a:r>
              <a:rPr lang="en-GB" altLang="en-US" sz="1600" dirty="0"/>
              <a:t> theorem to obtain expression using 2-level NOR gates.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1600" dirty="0"/>
              <a:t>		      e.g. F6 = (</a:t>
            </a:r>
            <a:r>
              <a:rPr lang="en-GB" altLang="en-US" sz="1600" dirty="0" err="1"/>
              <a:t>x+y</a:t>
            </a:r>
            <a:r>
              <a:rPr lang="en-GB" altLang="en-US" sz="1600" dirty="0"/>
              <a:t>').(</a:t>
            </a:r>
            <a:r>
              <a:rPr lang="en-GB" altLang="en-US" sz="1600" dirty="0" err="1"/>
              <a:t>x'+z</a:t>
            </a:r>
            <a:r>
              <a:rPr lang="en-GB" altLang="en-US" sz="1600" dirty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1600" dirty="0"/>
              <a:t>            	        = ((</a:t>
            </a:r>
            <a:r>
              <a:rPr lang="en-GB" altLang="en-US" sz="1600" dirty="0" err="1"/>
              <a:t>x+y</a:t>
            </a:r>
            <a:r>
              <a:rPr lang="en-GB" altLang="en-US" sz="1600" dirty="0"/>
              <a:t>').(</a:t>
            </a:r>
            <a:r>
              <a:rPr lang="en-GB" altLang="en-US" sz="1600" dirty="0" err="1"/>
              <a:t>x'+z</a:t>
            </a:r>
            <a:r>
              <a:rPr lang="en-GB" altLang="en-US" sz="1600" dirty="0"/>
              <a:t>))' '     involution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 sz="1600" dirty="0"/>
              <a:t>		                   = ((</a:t>
            </a:r>
            <a:r>
              <a:rPr lang="en-GB" altLang="en-US" sz="1600" dirty="0" err="1"/>
              <a:t>x+y</a:t>
            </a:r>
            <a:r>
              <a:rPr lang="en-GB" altLang="en-US" sz="1600" dirty="0"/>
              <a:t>')'+(</a:t>
            </a:r>
            <a:r>
              <a:rPr lang="en-GB" altLang="en-US" sz="1600" dirty="0" err="1"/>
              <a:t>x'+z</a:t>
            </a:r>
            <a:r>
              <a:rPr lang="en-GB" altLang="en-US" sz="1600" dirty="0"/>
              <a:t>)')'    </a:t>
            </a:r>
            <a:r>
              <a:rPr lang="en-GB" altLang="en-US" sz="1600" dirty="0" err="1"/>
              <a:t>DeMorgan</a:t>
            </a:r>
            <a:endParaRPr lang="en-GB" altLang="en-US" sz="1600" dirty="0"/>
          </a:p>
        </p:txBody>
      </p:sp>
      <p:sp>
        <p:nvSpPr>
          <p:cNvPr id="25604" name="Slide Number Placeholder 1">
            <a:extLst>
              <a:ext uri="{FF2B5EF4-FFF2-40B4-BE49-F238E27FC236}">
                <a16:creationId xmlns:a16="http://schemas.microsoft.com/office/drawing/2014/main" xmlns="" id="{741EF871-8FF8-406B-AE53-59DA030865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F056F1-943C-49D9-8264-62D632D5264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xmlns="" id="{B6141C98-9FEA-4D90-B2FC-1954BF3818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5700" y="969963"/>
            <a:ext cx="7772400" cy="762000"/>
          </a:xfrm>
        </p:spPr>
        <p:txBody>
          <a:bodyPr/>
          <a:lstStyle/>
          <a:p>
            <a:pPr eaLnBrk="1" hangingPunct="1"/>
            <a:r>
              <a:rPr lang="en-GB" altLang="en-US" sz="3200" dirty="0">
                <a:solidFill>
                  <a:schemeClr val="tx1"/>
                </a:solidFill>
              </a:rPr>
              <a:t>Implementation using NOR gates contd.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xmlns="" id="{51C70C25-C25B-407B-B31A-30EF3E1C7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810000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F6 = ((x+y')'+(x'+z)')' = (x+y').(x'+z)</a:t>
            </a:r>
            <a:r>
              <a:rPr lang="en-GB" altLang="en-US" sz="240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26628" name="Group 4">
            <a:extLst>
              <a:ext uri="{FF2B5EF4-FFF2-40B4-BE49-F238E27FC236}">
                <a16:creationId xmlns:a16="http://schemas.microsoft.com/office/drawing/2014/main" xmlns="" id="{08EC8027-51F9-4020-8B43-CB9C717F8588}"/>
              </a:ext>
            </a:extLst>
          </p:cNvPr>
          <p:cNvGrpSpPr>
            <a:grpSpLocks/>
          </p:cNvGrpSpPr>
          <p:nvPr/>
        </p:nvGrpSpPr>
        <p:grpSpPr bwMode="auto">
          <a:xfrm>
            <a:off x="3146425" y="1981200"/>
            <a:ext cx="4289425" cy="1487488"/>
            <a:chOff x="1982" y="1248"/>
            <a:chExt cx="2702" cy="937"/>
          </a:xfrm>
        </p:grpSpPr>
        <p:sp>
          <p:nvSpPr>
            <p:cNvPr id="26630" name="Line 5">
              <a:extLst>
                <a:ext uri="{FF2B5EF4-FFF2-40B4-BE49-F238E27FC236}">
                  <a16:creationId xmlns:a16="http://schemas.microsoft.com/office/drawing/2014/main" xmlns="" id="{D6FDF154-FF51-47EC-81F9-AFF799193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0" y="1906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31" name="Line 6">
              <a:extLst>
                <a:ext uri="{FF2B5EF4-FFF2-40B4-BE49-F238E27FC236}">
                  <a16:creationId xmlns:a16="http://schemas.microsoft.com/office/drawing/2014/main" xmlns="" id="{02C566D7-3B66-4AA3-8E01-D24E1C78D8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0" y="1988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32" name="Line 7">
              <a:extLst>
                <a:ext uri="{FF2B5EF4-FFF2-40B4-BE49-F238E27FC236}">
                  <a16:creationId xmlns:a16="http://schemas.microsoft.com/office/drawing/2014/main" xmlns="" id="{C223C39D-628C-4DBF-BD6F-01A7F6150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4" y="1714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33" name="Line 8">
              <a:extLst>
                <a:ext uri="{FF2B5EF4-FFF2-40B4-BE49-F238E27FC236}">
                  <a16:creationId xmlns:a16="http://schemas.microsoft.com/office/drawing/2014/main" xmlns="" id="{EADE55C2-27E6-4026-B9D5-6D221CFDD2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2" y="1796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34" name="Line 9">
              <a:extLst>
                <a:ext uri="{FF2B5EF4-FFF2-40B4-BE49-F238E27FC236}">
                  <a16:creationId xmlns:a16="http://schemas.microsoft.com/office/drawing/2014/main" xmlns="" id="{56337F91-2CCE-4B63-B127-D061C6DB73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2" y="1796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35" name="Text Box 10">
              <a:extLst>
                <a:ext uri="{FF2B5EF4-FFF2-40B4-BE49-F238E27FC236}">
                  <a16:creationId xmlns:a16="http://schemas.microsoft.com/office/drawing/2014/main" xmlns="" id="{A4B3824C-A002-491B-82C0-67E05DDFF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0" y="179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x'</a:t>
              </a:r>
              <a:endParaRPr lang="en-GB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26636" name="Text Box 11">
              <a:extLst>
                <a:ext uri="{FF2B5EF4-FFF2-40B4-BE49-F238E27FC236}">
                  <a16:creationId xmlns:a16="http://schemas.microsoft.com/office/drawing/2014/main" xmlns="" id="{526BAAC9-6886-446B-84C8-3B70DE6A5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1954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z</a:t>
              </a:r>
              <a:endParaRPr lang="en-GB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26637" name="Text Box 12">
              <a:extLst>
                <a:ext uri="{FF2B5EF4-FFF2-40B4-BE49-F238E27FC236}">
                  <a16:creationId xmlns:a16="http://schemas.microsoft.com/office/drawing/2014/main" xmlns="" id="{D0737D6F-FD1F-418F-98C5-A757F8C6F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8" y="1583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F6</a:t>
              </a:r>
              <a:endParaRPr lang="en-GB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26638" name="Text Box 13">
              <a:extLst>
                <a:ext uri="{FF2B5EF4-FFF2-40B4-BE49-F238E27FC236}">
                  <a16:creationId xmlns:a16="http://schemas.microsoft.com/office/drawing/2014/main" xmlns="" id="{D9EB601E-D670-4C67-88F7-18B565F5F4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4" y="1940"/>
              <a:ext cx="5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(x'+z)'</a:t>
              </a:r>
              <a:endParaRPr lang="en-GB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26639" name="Line 14">
              <a:extLst>
                <a:ext uri="{FF2B5EF4-FFF2-40B4-BE49-F238E27FC236}">
                  <a16:creationId xmlns:a16="http://schemas.microsoft.com/office/drawing/2014/main" xmlns="" id="{79FB7E73-391C-4BB4-8E47-15D792DE34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0" y="2098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40" name="Line 15">
              <a:extLst>
                <a:ext uri="{FF2B5EF4-FFF2-40B4-BE49-F238E27FC236}">
                  <a16:creationId xmlns:a16="http://schemas.microsoft.com/office/drawing/2014/main" xmlns="" id="{4C1A227E-E5D5-43E4-B89C-E70F92164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0" y="1460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41" name="Line 16">
              <a:extLst>
                <a:ext uri="{FF2B5EF4-FFF2-40B4-BE49-F238E27FC236}">
                  <a16:creationId xmlns:a16="http://schemas.microsoft.com/office/drawing/2014/main" xmlns="" id="{D66C30D2-23E7-41E2-A795-B4496A0C86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2" y="1460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42" name="Line 17">
              <a:extLst>
                <a:ext uri="{FF2B5EF4-FFF2-40B4-BE49-F238E27FC236}">
                  <a16:creationId xmlns:a16="http://schemas.microsoft.com/office/drawing/2014/main" xmlns="" id="{23FD3D6B-0074-4BD2-A6AB-9E3267F4B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2" y="1652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43" name="Text Box 18">
              <a:extLst>
                <a:ext uri="{FF2B5EF4-FFF2-40B4-BE49-F238E27FC236}">
                  <a16:creationId xmlns:a16="http://schemas.microsoft.com/office/drawing/2014/main" xmlns="" id="{DE364DF6-EAEF-40C7-AA2D-646D6ED881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4" y="1268"/>
              <a:ext cx="5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(x+y')'</a:t>
              </a:r>
              <a:endParaRPr lang="en-GB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26644" name="Line 19">
              <a:extLst>
                <a:ext uri="{FF2B5EF4-FFF2-40B4-BE49-F238E27FC236}">
                  <a16:creationId xmlns:a16="http://schemas.microsoft.com/office/drawing/2014/main" xmlns="" id="{1732014B-E955-4D60-A02D-442FC0330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0" y="1378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45" name="Text Box 20">
              <a:extLst>
                <a:ext uri="{FF2B5EF4-FFF2-40B4-BE49-F238E27FC236}">
                  <a16:creationId xmlns:a16="http://schemas.microsoft.com/office/drawing/2014/main" xmlns="" id="{9E189596-0110-492B-B1EE-38B36D754C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2" y="1248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x</a:t>
              </a:r>
              <a:endParaRPr lang="en-GB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26646" name="Text Box 21">
              <a:extLst>
                <a:ext uri="{FF2B5EF4-FFF2-40B4-BE49-F238E27FC236}">
                  <a16:creationId xmlns:a16="http://schemas.microsoft.com/office/drawing/2014/main" xmlns="" id="{F33AA8B6-4C82-4DBA-9DA9-6D4FFE0C06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0" y="142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y'</a:t>
              </a:r>
              <a:endParaRPr lang="en-GB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26647" name="Line 22">
              <a:extLst>
                <a:ext uri="{FF2B5EF4-FFF2-40B4-BE49-F238E27FC236}">
                  <a16:creationId xmlns:a16="http://schemas.microsoft.com/office/drawing/2014/main" xmlns="" id="{87219B30-3F37-4C78-B01A-5CFCD9BF7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0" y="1570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26648" name="Group 23">
              <a:extLst>
                <a:ext uri="{FF2B5EF4-FFF2-40B4-BE49-F238E27FC236}">
                  <a16:creationId xmlns:a16="http://schemas.microsoft.com/office/drawing/2014/main" xmlns="" id="{A8ADDC4D-B029-4F22-9F32-5BCC248DCA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1" y="1280"/>
              <a:ext cx="600" cy="384"/>
              <a:chOff x="2451" y="1280"/>
              <a:chExt cx="600" cy="384"/>
            </a:xfrm>
          </p:grpSpPr>
          <p:sp>
            <p:nvSpPr>
              <p:cNvPr id="26665" name="Oval 24">
                <a:extLst>
                  <a:ext uri="{FF2B5EF4-FFF2-40B4-BE49-F238E27FC236}">
                    <a16:creationId xmlns:a16="http://schemas.microsoft.com/office/drawing/2014/main" xmlns="" id="{BA718801-C611-466E-8AF1-5D9CB0EF7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1426"/>
                <a:ext cx="95" cy="80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  <p:grpSp>
            <p:nvGrpSpPr>
              <p:cNvPr id="26666" name="Group 25">
                <a:extLst>
                  <a:ext uri="{FF2B5EF4-FFF2-40B4-BE49-F238E27FC236}">
                    <a16:creationId xmlns:a16="http://schemas.microsoft.com/office/drawing/2014/main" xmlns="" id="{419AE50A-4A33-41A2-84F2-8D62388B3E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51" y="1280"/>
                <a:ext cx="507" cy="384"/>
                <a:chOff x="6768" y="11808"/>
                <a:chExt cx="1008" cy="792"/>
              </a:xfrm>
            </p:grpSpPr>
            <p:sp>
              <p:nvSpPr>
                <p:cNvPr id="26667" name="Freeform 26">
                  <a:extLst>
                    <a:ext uri="{FF2B5EF4-FFF2-40B4-BE49-F238E27FC236}">
                      <a16:creationId xmlns:a16="http://schemas.microsoft.com/office/drawing/2014/main" xmlns="" id="{7282828C-E66B-4E3D-81E6-B341005F2E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1 w 288"/>
                    <a:gd name="T3" fmla="*/ 182 h 864"/>
                    <a:gd name="T4" fmla="*/ 0 w 288"/>
                    <a:gd name="T5" fmla="*/ 362 h 86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668" name="Line 27">
                  <a:extLst>
                    <a:ext uri="{FF2B5EF4-FFF2-40B4-BE49-F238E27FC236}">
                      <a16:creationId xmlns:a16="http://schemas.microsoft.com/office/drawing/2014/main" xmlns="" id="{1D238B39-3572-4EB3-8365-F3E0BC7A35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669" name="Line 28">
                  <a:extLst>
                    <a:ext uri="{FF2B5EF4-FFF2-40B4-BE49-F238E27FC236}">
                      <a16:creationId xmlns:a16="http://schemas.microsoft.com/office/drawing/2014/main" xmlns="" id="{87011BBC-9EC6-42FF-AFFB-3428D54F4F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670" name="Freeform 29">
                  <a:extLst>
                    <a:ext uri="{FF2B5EF4-FFF2-40B4-BE49-F238E27FC236}">
                      <a16:creationId xmlns:a16="http://schemas.microsoft.com/office/drawing/2014/main" xmlns="" id="{7E1CF720-7D47-470E-8AE1-30816A533A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1404 w 576"/>
                    <a:gd name="T3" fmla="*/ 144 h 432"/>
                    <a:gd name="T4" fmla="*/ 1871 w 576"/>
                    <a:gd name="T5" fmla="*/ 432 h 43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671" name="Freeform 30">
                  <a:extLst>
                    <a:ext uri="{FF2B5EF4-FFF2-40B4-BE49-F238E27FC236}">
                      <a16:creationId xmlns:a16="http://schemas.microsoft.com/office/drawing/2014/main" xmlns="" id="{2C3A1EF3-989E-47A8-8FD4-A18EDF3EC3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1404 w 576"/>
                    <a:gd name="T3" fmla="*/ 144 h 432"/>
                    <a:gd name="T4" fmla="*/ 1871 w 576"/>
                    <a:gd name="T5" fmla="*/ 432 h 43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  <p:grpSp>
          <p:nvGrpSpPr>
            <p:cNvPr id="26649" name="Group 31">
              <a:extLst>
                <a:ext uri="{FF2B5EF4-FFF2-40B4-BE49-F238E27FC236}">
                  <a16:creationId xmlns:a16="http://schemas.microsoft.com/office/drawing/2014/main" xmlns="" id="{E87CED61-A59B-4BDD-A264-2225C6F4F6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4" y="1528"/>
              <a:ext cx="600" cy="384"/>
              <a:chOff x="2451" y="1280"/>
              <a:chExt cx="600" cy="384"/>
            </a:xfrm>
          </p:grpSpPr>
          <p:sp>
            <p:nvSpPr>
              <p:cNvPr id="26658" name="Oval 32">
                <a:extLst>
                  <a:ext uri="{FF2B5EF4-FFF2-40B4-BE49-F238E27FC236}">
                    <a16:creationId xmlns:a16="http://schemas.microsoft.com/office/drawing/2014/main" xmlns="" id="{4B897501-F414-4CF3-B164-52F2657B2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1426"/>
                <a:ext cx="95" cy="80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  <p:grpSp>
            <p:nvGrpSpPr>
              <p:cNvPr id="26659" name="Group 33">
                <a:extLst>
                  <a:ext uri="{FF2B5EF4-FFF2-40B4-BE49-F238E27FC236}">
                    <a16:creationId xmlns:a16="http://schemas.microsoft.com/office/drawing/2014/main" xmlns="" id="{A90D7367-64DD-47D5-828D-93D8FEE99D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51" y="1280"/>
                <a:ext cx="507" cy="384"/>
                <a:chOff x="6768" y="11808"/>
                <a:chExt cx="1008" cy="792"/>
              </a:xfrm>
            </p:grpSpPr>
            <p:sp>
              <p:nvSpPr>
                <p:cNvPr id="26660" name="Freeform 34">
                  <a:extLst>
                    <a:ext uri="{FF2B5EF4-FFF2-40B4-BE49-F238E27FC236}">
                      <a16:creationId xmlns:a16="http://schemas.microsoft.com/office/drawing/2014/main" xmlns="" id="{63AB0DD4-B338-47A4-AEB9-E5F359ABE2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1 w 288"/>
                    <a:gd name="T3" fmla="*/ 182 h 864"/>
                    <a:gd name="T4" fmla="*/ 0 w 288"/>
                    <a:gd name="T5" fmla="*/ 362 h 86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661" name="Line 35">
                  <a:extLst>
                    <a:ext uri="{FF2B5EF4-FFF2-40B4-BE49-F238E27FC236}">
                      <a16:creationId xmlns:a16="http://schemas.microsoft.com/office/drawing/2014/main" xmlns="" id="{8F4713BB-8961-4632-92E7-71641768EB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662" name="Line 36">
                  <a:extLst>
                    <a:ext uri="{FF2B5EF4-FFF2-40B4-BE49-F238E27FC236}">
                      <a16:creationId xmlns:a16="http://schemas.microsoft.com/office/drawing/2014/main" xmlns="" id="{0BCD996A-5993-486F-B496-A4CEF09F50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663" name="Freeform 37">
                  <a:extLst>
                    <a:ext uri="{FF2B5EF4-FFF2-40B4-BE49-F238E27FC236}">
                      <a16:creationId xmlns:a16="http://schemas.microsoft.com/office/drawing/2014/main" xmlns="" id="{AFE2E860-A558-47FB-8E2E-980D5F44E2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1404 w 576"/>
                    <a:gd name="T3" fmla="*/ 144 h 432"/>
                    <a:gd name="T4" fmla="*/ 1871 w 576"/>
                    <a:gd name="T5" fmla="*/ 432 h 43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664" name="Freeform 38">
                  <a:extLst>
                    <a:ext uri="{FF2B5EF4-FFF2-40B4-BE49-F238E27FC236}">
                      <a16:creationId xmlns:a16="http://schemas.microsoft.com/office/drawing/2014/main" xmlns="" id="{28A02E62-3D38-443A-85D4-76063A6BDC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1404 w 576"/>
                    <a:gd name="T3" fmla="*/ 144 h 432"/>
                    <a:gd name="T4" fmla="*/ 1871 w 576"/>
                    <a:gd name="T5" fmla="*/ 432 h 43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  <p:grpSp>
          <p:nvGrpSpPr>
            <p:cNvPr id="26650" name="Group 39">
              <a:extLst>
                <a:ext uri="{FF2B5EF4-FFF2-40B4-BE49-F238E27FC236}">
                  <a16:creationId xmlns:a16="http://schemas.microsoft.com/office/drawing/2014/main" xmlns="" id="{E4934CC7-ED2E-4A71-8E79-938ACB7B95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7" y="1796"/>
              <a:ext cx="600" cy="384"/>
              <a:chOff x="2451" y="1280"/>
              <a:chExt cx="600" cy="384"/>
            </a:xfrm>
          </p:grpSpPr>
          <p:sp>
            <p:nvSpPr>
              <p:cNvPr id="26651" name="Oval 40">
                <a:extLst>
                  <a:ext uri="{FF2B5EF4-FFF2-40B4-BE49-F238E27FC236}">
                    <a16:creationId xmlns:a16="http://schemas.microsoft.com/office/drawing/2014/main" xmlns="" id="{8D5BC3E5-FE72-41EC-A242-EE4A41E02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6" y="1426"/>
                <a:ext cx="95" cy="80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  <p:grpSp>
            <p:nvGrpSpPr>
              <p:cNvPr id="26652" name="Group 41">
                <a:extLst>
                  <a:ext uri="{FF2B5EF4-FFF2-40B4-BE49-F238E27FC236}">
                    <a16:creationId xmlns:a16="http://schemas.microsoft.com/office/drawing/2014/main" xmlns="" id="{A3A3D40B-59FF-4EAD-A4F7-E7D5E3D14C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51" y="1280"/>
                <a:ext cx="507" cy="384"/>
                <a:chOff x="6768" y="11808"/>
                <a:chExt cx="1008" cy="792"/>
              </a:xfrm>
            </p:grpSpPr>
            <p:sp>
              <p:nvSpPr>
                <p:cNvPr id="26653" name="Freeform 42">
                  <a:extLst>
                    <a:ext uri="{FF2B5EF4-FFF2-40B4-BE49-F238E27FC236}">
                      <a16:creationId xmlns:a16="http://schemas.microsoft.com/office/drawing/2014/main" xmlns="" id="{737C07FD-180D-487D-8C22-05D3A933EB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1 w 288"/>
                    <a:gd name="T3" fmla="*/ 182 h 864"/>
                    <a:gd name="T4" fmla="*/ 0 w 288"/>
                    <a:gd name="T5" fmla="*/ 362 h 86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654" name="Line 43">
                  <a:extLst>
                    <a:ext uri="{FF2B5EF4-FFF2-40B4-BE49-F238E27FC236}">
                      <a16:creationId xmlns:a16="http://schemas.microsoft.com/office/drawing/2014/main" xmlns="" id="{C64B77C8-94D8-4F96-9972-C64902A76D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655" name="Line 44">
                  <a:extLst>
                    <a:ext uri="{FF2B5EF4-FFF2-40B4-BE49-F238E27FC236}">
                      <a16:creationId xmlns:a16="http://schemas.microsoft.com/office/drawing/2014/main" xmlns="" id="{1C9A3CFE-2957-44B1-9C41-F260538D67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656" name="Freeform 45">
                  <a:extLst>
                    <a:ext uri="{FF2B5EF4-FFF2-40B4-BE49-F238E27FC236}">
                      <a16:creationId xmlns:a16="http://schemas.microsoft.com/office/drawing/2014/main" xmlns="" id="{CC851773-8727-46FB-BFE7-5FC5E97C2D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1404 w 576"/>
                    <a:gd name="T3" fmla="*/ 144 h 432"/>
                    <a:gd name="T4" fmla="*/ 1871 w 576"/>
                    <a:gd name="T5" fmla="*/ 432 h 43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657" name="Freeform 46">
                  <a:extLst>
                    <a:ext uri="{FF2B5EF4-FFF2-40B4-BE49-F238E27FC236}">
                      <a16:creationId xmlns:a16="http://schemas.microsoft.com/office/drawing/2014/main" xmlns="" id="{68EA6F79-A1D2-40BA-A883-48D86E5E60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1404 w 576"/>
                    <a:gd name="T3" fmla="*/ 144 h 432"/>
                    <a:gd name="T4" fmla="*/ 1871 w 576"/>
                    <a:gd name="T5" fmla="*/ 432 h 43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</p:grpSp>
      <p:sp>
        <p:nvSpPr>
          <p:cNvPr id="26629" name="Slide Number Placeholder 1">
            <a:extLst>
              <a:ext uri="{FF2B5EF4-FFF2-40B4-BE49-F238E27FC236}">
                <a16:creationId xmlns:a16="http://schemas.microsoft.com/office/drawing/2014/main" xmlns="" id="{30310EB7-06C3-4B45-9FE8-1CF1F31776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CF4B5C-0794-4A3C-96B3-9B04BD66DD8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10978"/>
            <a:ext cx="7793037" cy="83099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3200" dirty="0">
                <a:solidFill>
                  <a:schemeClr val="tx1"/>
                </a:solidFill>
              </a:rPr>
              <a:t>Standard Forms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8686800" cy="48006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40000"/>
              </a:spcBef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</a:pPr>
            <a:endParaRPr lang="en-GB" sz="1600" dirty="0"/>
          </a:p>
          <a:p>
            <a:pPr algn="just" eaLnBrk="1" hangingPunct="1">
              <a:lnSpc>
                <a:spcPct val="150000"/>
              </a:lnSpc>
              <a:spcBef>
                <a:spcPct val="40000"/>
              </a:spcBef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</a:pPr>
            <a:r>
              <a:rPr lang="en-GB" sz="1600" dirty="0"/>
              <a:t>Two Standard Forms: 						</a:t>
            </a:r>
          </a:p>
          <a:p>
            <a:pPr algn="just" eaLnBrk="1" hangingPunct="1">
              <a:lnSpc>
                <a:spcPct val="150000"/>
              </a:lnSpc>
              <a:spcBef>
                <a:spcPct val="40000"/>
              </a:spcBef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</a:pPr>
            <a:r>
              <a:rPr lang="en-GB" sz="1600" b="1" i="1" dirty="0">
                <a:solidFill>
                  <a:srgbClr val="FF0000"/>
                </a:solidFill>
              </a:rPr>
              <a:t>Sum-of-Products</a:t>
            </a:r>
            <a:r>
              <a:rPr lang="en-GB" sz="1600" dirty="0"/>
              <a:t> and </a:t>
            </a:r>
            <a:r>
              <a:rPr lang="en-GB" sz="1600" b="1" i="1" dirty="0">
                <a:solidFill>
                  <a:srgbClr val="FF0000"/>
                </a:solidFill>
              </a:rPr>
              <a:t>Product-of-Sums</a:t>
            </a:r>
          </a:p>
          <a:p>
            <a:pPr algn="just" eaLnBrk="1" hangingPunct="1">
              <a:lnSpc>
                <a:spcPct val="150000"/>
              </a:lnSpc>
              <a:spcBef>
                <a:spcPct val="40000"/>
              </a:spcBef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</a:pPr>
            <a:r>
              <a:rPr lang="en-GB" sz="1600" b="1" dirty="0">
                <a:solidFill>
                  <a:srgbClr val="00B050"/>
                </a:solidFill>
              </a:rPr>
              <a:t>Literals</a:t>
            </a:r>
            <a:r>
              <a:rPr lang="en-GB" sz="1600" dirty="0">
                <a:solidFill>
                  <a:srgbClr val="00B050"/>
                </a:solidFill>
              </a:rPr>
              <a:t>: </a:t>
            </a:r>
            <a:r>
              <a:rPr lang="en-GB" sz="1600" dirty="0"/>
              <a:t>A variable and its complemented form</a:t>
            </a:r>
          </a:p>
          <a:p>
            <a:pPr marL="285750" indent="-285750" algn="ctr" eaLnBrk="1" hangingPunct="1">
              <a:lnSpc>
                <a:spcPct val="150000"/>
              </a:lnSpc>
              <a:spcBef>
                <a:spcPct val="40000"/>
              </a:spcBef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</a:pPr>
            <a:r>
              <a:rPr lang="en-GB" sz="1600" dirty="0"/>
              <a:t> x, x' , y, y'</a:t>
            </a:r>
          </a:p>
          <a:p>
            <a:pPr algn="just" eaLnBrk="1" hangingPunct="1">
              <a:lnSpc>
                <a:spcPct val="150000"/>
              </a:lnSpc>
              <a:spcBef>
                <a:spcPct val="40000"/>
              </a:spcBef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</a:pPr>
            <a:r>
              <a:rPr lang="en-GB" sz="1600" b="1" dirty="0">
                <a:solidFill>
                  <a:srgbClr val="00B050"/>
                </a:solidFill>
              </a:rPr>
              <a:t>Product Term</a:t>
            </a:r>
            <a:r>
              <a:rPr lang="en-GB" sz="1600" dirty="0">
                <a:solidFill>
                  <a:srgbClr val="00B050"/>
                </a:solidFill>
              </a:rPr>
              <a:t>: </a:t>
            </a:r>
            <a:r>
              <a:rPr lang="en-GB" sz="1600" dirty="0"/>
              <a:t>A single literal or a </a:t>
            </a:r>
            <a:r>
              <a:rPr lang="en-GB" sz="1600" b="1" dirty="0">
                <a:solidFill>
                  <a:srgbClr val="FF3300"/>
                </a:solidFill>
              </a:rPr>
              <a:t>Product</a:t>
            </a:r>
            <a:r>
              <a:rPr lang="en-GB" sz="1600" dirty="0"/>
              <a:t> of several literals</a:t>
            </a:r>
          </a:p>
          <a:p>
            <a:pPr marL="106680" indent="0" algn="just" eaLnBrk="1" hangingPunct="1">
              <a:lnSpc>
                <a:spcPct val="150000"/>
              </a:lnSpc>
              <a:spcBef>
                <a:spcPct val="40000"/>
              </a:spcBef>
              <a:buClr>
                <a:schemeClr val="accent2"/>
              </a:buClr>
              <a:buSzPct val="120000"/>
              <a:buNone/>
            </a:pPr>
            <a:endParaRPr lang="en-GB" sz="1600" dirty="0"/>
          </a:p>
          <a:p>
            <a:pPr marL="285750" indent="-285750" algn="ctr" eaLnBrk="1" hangingPunct="1">
              <a:lnSpc>
                <a:spcPct val="150000"/>
              </a:lnSpc>
              <a:spcBef>
                <a:spcPct val="40000"/>
              </a:spcBef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</a:pPr>
            <a:r>
              <a:rPr lang="en-GB" sz="1600" dirty="0"/>
              <a:t>x, </a:t>
            </a:r>
            <a:r>
              <a:rPr lang="en-GB" sz="1600" dirty="0" err="1"/>
              <a:t>x.y.z</a:t>
            </a:r>
            <a:r>
              <a:rPr lang="en-GB" sz="1600" dirty="0"/>
              <a:t>', A'.B, A.B </a:t>
            </a:r>
          </a:p>
          <a:p>
            <a:pPr algn="just" eaLnBrk="1" hangingPunct="1">
              <a:lnSpc>
                <a:spcPct val="150000"/>
              </a:lnSpc>
              <a:spcBef>
                <a:spcPct val="40000"/>
              </a:spcBef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</a:pPr>
            <a:r>
              <a:rPr lang="en-GB" sz="1600" b="1" dirty="0">
                <a:solidFill>
                  <a:srgbClr val="00B050"/>
                </a:solidFill>
              </a:rPr>
              <a:t>Sum Term</a:t>
            </a:r>
            <a:r>
              <a:rPr lang="en-GB" sz="1600" dirty="0">
                <a:solidFill>
                  <a:srgbClr val="00B050"/>
                </a:solidFill>
              </a:rPr>
              <a:t>: </a:t>
            </a:r>
            <a:r>
              <a:rPr lang="en-GB" sz="1600" dirty="0"/>
              <a:t>A single literal or a </a:t>
            </a:r>
            <a:r>
              <a:rPr lang="en-GB" sz="1600" b="1" dirty="0">
                <a:solidFill>
                  <a:srgbClr val="FF3300"/>
                </a:solidFill>
              </a:rPr>
              <a:t>Sum</a:t>
            </a:r>
            <a:r>
              <a:rPr lang="en-GB" sz="1600" dirty="0"/>
              <a:t> of several literals</a:t>
            </a:r>
          </a:p>
          <a:p>
            <a:pPr algn="just" eaLnBrk="1" hangingPunct="1">
              <a:lnSpc>
                <a:spcPct val="150000"/>
              </a:lnSpc>
              <a:spcBef>
                <a:spcPct val="40000"/>
              </a:spcBef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</a:pPr>
            <a:endParaRPr lang="en-GB" sz="1600" dirty="0"/>
          </a:p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3352800" y="3186545"/>
            <a:ext cx="1905000" cy="5334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172618" y="4481945"/>
            <a:ext cx="2770982" cy="5334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075672" y="5597235"/>
            <a:ext cx="2954236" cy="5334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82563" y="5651258"/>
            <a:ext cx="21948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x, </a:t>
            </a:r>
            <a:r>
              <a:rPr lang="en-GB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x+y+z</a:t>
            </a: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 A'+B, A+B </a:t>
            </a:r>
            <a:endParaRPr lang="en-I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6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3962400" cy="4267200"/>
          </a:xfrm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spcBef>
                <a:spcPct val="40000"/>
              </a:spcBef>
              <a:buClrTx/>
              <a:buSzPct val="120000"/>
              <a:buNone/>
            </a:pPr>
            <a:endParaRPr lang="en-GB" sz="1600" b="1" dirty="0">
              <a:solidFill>
                <a:srgbClr val="008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 eaLnBrk="1" hangingPunct="1">
              <a:lnSpc>
                <a:spcPct val="150000"/>
              </a:lnSpc>
              <a:spcBef>
                <a:spcPct val="40000"/>
              </a:spcBef>
              <a:buClrTx/>
              <a:buSzPct val="120000"/>
              <a:buNone/>
            </a:pPr>
            <a:endParaRPr lang="en-GB" sz="1600" b="1" dirty="0">
              <a:solidFill>
                <a:srgbClr val="008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 eaLnBrk="1" hangingPunct="1">
              <a:lnSpc>
                <a:spcPct val="150000"/>
              </a:lnSpc>
              <a:spcBef>
                <a:spcPct val="40000"/>
              </a:spcBef>
              <a:buClrTx/>
              <a:buSzPct val="120000"/>
              <a:buNone/>
            </a:pPr>
            <a:r>
              <a:rPr lang="en-GB" sz="1600" b="1" dirty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Sum-of-Products (SOP) Expression</a:t>
            </a:r>
            <a:r>
              <a:rPr lang="en-GB" sz="1600" dirty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marL="0" indent="0" algn="ctr" eaLnBrk="1" hangingPunct="1">
              <a:lnSpc>
                <a:spcPct val="150000"/>
              </a:lnSpc>
              <a:spcBef>
                <a:spcPct val="40000"/>
              </a:spcBef>
              <a:buClrTx/>
              <a:buSzPct val="120000"/>
              <a:buNone/>
            </a:pP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product term or a logical sum (OR) of several product terms.</a:t>
            </a:r>
          </a:p>
          <a:p>
            <a:pPr marL="0" indent="0" algn="ctr" eaLnBrk="1" hangingPunct="1">
              <a:lnSpc>
                <a:spcPct val="150000"/>
              </a:lnSpc>
              <a:buClrTx/>
              <a:buNone/>
            </a:pP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x, </a:t>
            </a:r>
          </a:p>
          <a:p>
            <a:pPr marL="0" indent="0" algn="ctr" eaLnBrk="1" hangingPunct="1">
              <a:lnSpc>
                <a:spcPct val="150000"/>
              </a:lnSpc>
              <a:buClrTx/>
              <a:buNone/>
            </a:pPr>
            <a:r>
              <a:rPr lang="en-GB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x+y.z</a:t>
            </a: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 </a:t>
            </a:r>
          </a:p>
          <a:p>
            <a:pPr marL="0" indent="0" algn="ctr" eaLnBrk="1" hangingPunct="1">
              <a:lnSpc>
                <a:spcPct val="150000"/>
              </a:lnSpc>
              <a:buClrTx/>
              <a:buNone/>
            </a:pP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x.y'+x’.</a:t>
            </a:r>
            <a:r>
              <a:rPr lang="en-GB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y.z</a:t>
            </a: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</a:p>
          <a:p>
            <a:pPr marL="0" indent="0" algn="ctr" eaLnBrk="1" hangingPunct="1">
              <a:lnSpc>
                <a:spcPct val="150000"/>
              </a:lnSpc>
              <a:buClrTx/>
              <a:buNone/>
            </a:pP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A.B+A'.B' </a:t>
            </a:r>
          </a:p>
        </p:txBody>
      </p:sp>
      <p:sp>
        <p:nvSpPr>
          <p:cNvPr id="2" name="Rectangle 1"/>
          <p:cNvSpPr/>
          <p:nvPr/>
        </p:nvSpPr>
        <p:spPr>
          <a:xfrm>
            <a:off x="4876800" y="1163782"/>
            <a:ext cx="3962400" cy="3661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  <a:spcBef>
                <a:spcPct val="40000"/>
              </a:spcBef>
              <a:buClrTx/>
              <a:buSzPct val="120000"/>
            </a:pPr>
            <a:endParaRPr lang="en-GB" sz="1600" b="1" dirty="0">
              <a:solidFill>
                <a:srgbClr val="008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hangingPunct="1">
              <a:lnSpc>
                <a:spcPct val="150000"/>
              </a:lnSpc>
              <a:spcBef>
                <a:spcPct val="40000"/>
              </a:spcBef>
              <a:buClrTx/>
              <a:buSzPct val="120000"/>
            </a:pPr>
            <a:endParaRPr lang="en-GB" sz="1600" b="1" dirty="0">
              <a:solidFill>
                <a:srgbClr val="008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hangingPunct="1">
              <a:lnSpc>
                <a:spcPct val="150000"/>
              </a:lnSpc>
              <a:spcBef>
                <a:spcPct val="40000"/>
              </a:spcBef>
              <a:buClrTx/>
              <a:buSzPct val="120000"/>
            </a:pPr>
            <a:r>
              <a:rPr lang="en-GB" sz="1600" b="1" dirty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Product-of-Sums (POS) Expression</a:t>
            </a:r>
            <a:r>
              <a:rPr lang="en-GB" sz="1600" dirty="0">
                <a:solidFill>
                  <a:srgbClr val="0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algn="ctr" eaLnBrk="1" hangingPunct="1">
              <a:lnSpc>
                <a:spcPct val="150000"/>
              </a:lnSpc>
              <a:spcBef>
                <a:spcPct val="40000"/>
              </a:spcBef>
              <a:buClrTx/>
              <a:buSzPct val="120000"/>
            </a:pP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sum term or a logical product (AND) of several sum terms.</a:t>
            </a:r>
          </a:p>
          <a:p>
            <a:pPr marL="0" indent="0" algn="ctr" eaLnBrk="1" hangingPunct="1">
              <a:lnSpc>
                <a:spcPct val="150000"/>
              </a:lnSpc>
              <a:buClrTx/>
              <a:buNone/>
            </a:pP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x, </a:t>
            </a:r>
          </a:p>
          <a:p>
            <a:pPr marL="0" indent="0" algn="ctr" eaLnBrk="1" hangingPunct="1">
              <a:lnSpc>
                <a:spcPct val="150000"/>
              </a:lnSpc>
              <a:buClrTx/>
              <a:buNone/>
            </a:pP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x.(</a:t>
            </a:r>
            <a:r>
              <a:rPr lang="en-GB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y+z</a:t>
            </a: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'), </a:t>
            </a:r>
          </a:p>
          <a:p>
            <a:pPr marL="0" indent="0" algn="ctr" eaLnBrk="1" hangingPunct="1">
              <a:lnSpc>
                <a:spcPct val="150000"/>
              </a:lnSpc>
              <a:buClrTx/>
              <a:buNone/>
            </a:pP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GB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x+y</a:t>
            </a: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').(x'+</a:t>
            </a:r>
            <a:r>
              <a:rPr lang="en-GB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y+z</a:t>
            </a: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</a:t>
            </a:r>
          </a:p>
          <a:p>
            <a:pPr marL="0" indent="0" algn="ctr" eaLnBrk="1" hangingPunct="1">
              <a:lnSpc>
                <a:spcPct val="150000"/>
              </a:lnSpc>
              <a:buClrTx/>
              <a:buNone/>
            </a:pPr>
            <a:r>
              <a:rPr lang="en-GB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(A+B).(A'+B')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10978"/>
            <a:ext cx="7793037" cy="83099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200" dirty="0">
                <a:solidFill>
                  <a:schemeClr val="tx1"/>
                </a:solidFill>
              </a:rPr>
              <a:t>SOP and POS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endCxn id="9" idx="0"/>
          </p:cNvCxnSpPr>
          <p:nvPr/>
        </p:nvCxnSpPr>
        <p:spPr bwMode="auto">
          <a:xfrm>
            <a:off x="4558145" y="1459284"/>
            <a:ext cx="0" cy="40450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8"/>
          <p:cNvSpPr/>
          <p:nvPr/>
        </p:nvSpPr>
        <p:spPr>
          <a:xfrm>
            <a:off x="-13855" y="5504298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Every Boolean expression can either be expressed as SOP or POS expression.</a:t>
            </a:r>
          </a:p>
        </p:txBody>
      </p:sp>
    </p:spTree>
    <p:extLst>
      <p:ext uri="{BB962C8B-B14F-4D97-AF65-F5344CB8AC3E}">
        <p14:creationId xmlns:p14="http://schemas.microsoft.com/office/powerpoint/2010/main" xmlns="" val="275866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4636" y="1447800"/>
            <a:ext cx="8610600" cy="2438400"/>
          </a:xfrm>
          <a:noFill/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spcBef>
                <a:spcPct val="25000"/>
              </a:spcBef>
              <a:buClrTx/>
              <a:buSzPct val="100000"/>
              <a:buFont typeface="+mj-lt"/>
              <a:buAutoNum type="arabicPeriod"/>
            </a:pPr>
            <a:r>
              <a:rPr lang="en-US" sz="2200" dirty="0"/>
              <a:t>	</a:t>
            </a:r>
            <a:r>
              <a:rPr lang="en-US" sz="1600" i="1" dirty="0" err="1"/>
              <a:t>x</a:t>
            </a:r>
            <a:r>
              <a:rPr lang="en-US" sz="1600" dirty="0" err="1">
                <a:sym typeface="Symbol" panose="05050102010706020507" pitchFamily="18" charset="2"/>
              </a:rPr>
              <a:t>.</a:t>
            </a:r>
            <a:r>
              <a:rPr lang="en-US" sz="1600" i="1" dirty="0" err="1">
                <a:sym typeface="Symbol" panose="05050102010706020507" pitchFamily="18" charset="2"/>
              </a:rPr>
              <a:t>y</a:t>
            </a:r>
            <a:r>
              <a:rPr lang="en-US" sz="1600" dirty="0">
                <a:sym typeface="Symbol" panose="05050102010706020507" pitchFamily="18" charset="2"/>
              </a:rPr>
              <a:t> + </a:t>
            </a:r>
            <a:r>
              <a:rPr lang="en-US" sz="1600" i="1" dirty="0" err="1">
                <a:sym typeface="Symbol" panose="05050102010706020507" pitchFamily="18" charset="2"/>
              </a:rPr>
              <a:t>x.y</a:t>
            </a:r>
            <a:r>
              <a:rPr lang="en-US" sz="1600" dirty="0">
                <a:sym typeface="Symbol" panose="05050102010706020507" pitchFamily="18" charset="2"/>
              </a:rPr>
              <a:t> + </a:t>
            </a:r>
            <a:r>
              <a:rPr lang="en-US" sz="1600" i="1" dirty="0" err="1">
                <a:sym typeface="Symbol" panose="05050102010706020507" pitchFamily="18" charset="2"/>
              </a:rPr>
              <a:t>x.y.z</a:t>
            </a:r>
            <a:endParaRPr lang="en-US" sz="1600" dirty="0">
              <a:sym typeface="Symbol" panose="05050102010706020507" pitchFamily="18" charset="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25000"/>
              </a:spcBef>
              <a:buClrTx/>
              <a:buSzPct val="100000"/>
              <a:buFont typeface="+mj-lt"/>
              <a:buAutoNum type="arabicPeriod"/>
            </a:pPr>
            <a:r>
              <a:rPr lang="en-US" sz="1600" dirty="0">
                <a:sym typeface="Symbol" panose="05050102010706020507" pitchFamily="18" charset="2"/>
              </a:rPr>
              <a:t>(</a:t>
            </a:r>
            <a:r>
              <a:rPr lang="en-US" sz="1600" i="1" dirty="0">
                <a:sym typeface="Symbol" panose="05050102010706020507" pitchFamily="18" charset="2"/>
              </a:rPr>
              <a:t>x</a:t>
            </a:r>
            <a:r>
              <a:rPr lang="en-US" sz="1600" dirty="0">
                <a:sym typeface="Symbol" panose="05050102010706020507" pitchFamily="18" charset="2"/>
              </a:rPr>
              <a:t> + </a:t>
            </a:r>
            <a:r>
              <a:rPr lang="en-US" sz="1600" i="1" dirty="0">
                <a:sym typeface="Symbol" panose="05050102010706020507" pitchFamily="18" charset="2"/>
              </a:rPr>
              <a:t>y</a:t>
            </a:r>
            <a:r>
              <a:rPr lang="en-US" sz="1600" dirty="0">
                <a:sym typeface="Symbol" panose="05050102010706020507" pitchFamily="18" charset="2"/>
              </a:rPr>
              <a:t>).(</a:t>
            </a:r>
            <a:r>
              <a:rPr lang="en-US" sz="1600" i="1" dirty="0"/>
              <a:t>x</a:t>
            </a:r>
            <a:r>
              <a:rPr lang="en-US" sz="1600" dirty="0">
                <a:sym typeface="Symbol" panose="05050102010706020507" pitchFamily="18" charset="2"/>
              </a:rPr>
              <a:t> + </a:t>
            </a:r>
            <a:r>
              <a:rPr lang="en-US" sz="1600" i="1" dirty="0">
                <a:sym typeface="Symbol" panose="05050102010706020507" pitchFamily="18" charset="2"/>
              </a:rPr>
              <a:t>y</a:t>
            </a:r>
            <a:r>
              <a:rPr lang="en-US" sz="1600" dirty="0">
                <a:sym typeface="Symbol" panose="05050102010706020507" pitchFamily="18" charset="2"/>
              </a:rPr>
              <a:t>).(</a:t>
            </a:r>
            <a:r>
              <a:rPr lang="en-US" sz="1600" i="1" dirty="0"/>
              <a:t>x</a:t>
            </a:r>
            <a:r>
              <a:rPr lang="en-US" sz="1600" dirty="0">
                <a:sym typeface="Symbol" panose="05050102010706020507" pitchFamily="18" charset="2"/>
              </a:rPr>
              <a:t> + </a:t>
            </a:r>
            <a:r>
              <a:rPr lang="en-US" sz="1600" i="1" dirty="0"/>
              <a:t>z</a:t>
            </a:r>
            <a:r>
              <a:rPr lang="en-US" sz="1600" dirty="0">
                <a:sym typeface="Symbol" panose="05050102010706020507" pitchFamily="18" charset="2"/>
              </a:rPr>
              <a:t>)</a:t>
            </a:r>
          </a:p>
          <a:p>
            <a:pPr marL="457200" indent="-457200" eaLnBrk="1" hangingPunct="1">
              <a:lnSpc>
                <a:spcPct val="150000"/>
              </a:lnSpc>
              <a:spcBef>
                <a:spcPct val="25000"/>
              </a:spcBef>
              <a:buClrTx/>
              <a:buSzPct val="100000"/>
              <a:buFont typeface="+mj-lt"/>
              <a:buAutoNum type="arabicPeriod"/>
            </a:pPr>
            <a:r>
              <a:rPr lang="en-US" sz="1600" i="1" dirty="0"/>
              <a:t>x</a:t>
            </a:r>
            <a:r>
              <a:rPr lang="en-US" sz="1600" dirty="0">
                <a:sym typeface="Symbol" panose="05050102010706020507" pitchFamily="18" charset="2"/>
              </a:rPr>
              <a:t> + </a:t>
            </a:r>
            <a:r>
              <a:rPr lang="en-US" sz="1600" i="1" dirty="0">
                <a:sym typeface="Symbol" panose="05050102010706020507" pitchFamily="18" charset="2"/>
              </a:rPr>
              <a:t>y</a:t>
            </a:r>
            <a:r>
              <a:rPr lang="en-US" sz="1600" dirty="0">
                <a:sym typeface="Symbol" panose="05050102010706020507" pitchFamily="18" charset="2"/>
              </a:rPr>
              <a:t> + </a:t>
            </a:r>
            <a:r>
              <a:rPr lang="en-US" sz="1600" i="1" dirty="0">
                <a:sym typeface="Symbol" panose="05050102010706020507" pitchFamily="18" charset="2"/>
              </a:rPr>
              <a:t>z</a:t>
            </a:r>
            <a:r>
              <a:rPr lang="en-US" sz="1600" dirty="0">
                <a:sym typeface="Symbol" panose="05050102010706020507" pitchFamily="18" charset="2"/>
              </a:rPr>
              <a:t>   or    </a:t>
            </a:r>
            <a:r>
              <a:rPr lang="en-US" sz="1600" i="1" dirty="0" err="1">
                <a:sym typeface="Symbol" panose="05050102010706020507" pitchFamily="18" charset="2"/>
              </a:rPr>
              <a:t>x.y.z</a:t>
            </a:r>
            <a:r>
              <a:rPr lang="en-US" sz="1600" dirty="0">
                <a:sym typeface="Symbol" panose="05050102010706020507" pitchFamily="18" charset="2"/>
              </a:rPr>
              <a:t></a:t>
            </a:r>
          </a:p>
          <a:p>
            <a:pPr marL="0" indent="0" eaLnBrk="1" hangingPunct="1">
              <a:lnSpc>
                <a:spcPct val="150000"/>
              </a:lnSpc>
              <a:spcBef>
                <a:spcPct val="25000"/>
              </a:spcBef>
              <a:buClrTx/>
              <a:buSzPct val="100000"/>
              <a:buNone/>
            </a:pPr>
            <a:r>
              <a:rPr lang="en-US" sz="1600" dirty="0">
                <a:sym typeface="Symbol" panose="05050102010706020507" pitchFamily="18" charset="2"/>
              </a:rPr>
              <a:t>4.      </a:t>
            </a:r>
            <a:r>
              <a:rPr lang="en-US" sz="1600" i="1" dirty="0">
                <a:sym typeface="Symbol" panose="05050102010706020507" pitchFamily="18" charset="2"/>
              </a:rPr>
              <a:t>x.</a:t>
            </a:r>
            <a:r>
              <a:rPr lang="en-US" sz="1600" dirty="0">
                <a:sym typeface="Symbol" panose="05050102010706020507" pitchFamily="18" charset="2"/>
              </a:rPr>
              <a:t>(</a:t>
            </a:r>
            <a:r>
              <a:rPr lang="en-US" sz="1600" i="1" dirty="0">
                <a:sym typeface="Symbol" panose="05050102010706020507" pitchFamily="18" charset="2"/>
              </a:rPr>
              <a:t>w</a:t>
            </a:r>
            <a:r>
              <a:rPr lang="en-US" sz="1600" dirty="0">
                <a:sym typeface="Symbol" panose="05050102010706020507" pitchFamily="18" charset="2"/>
              </a:rPr>
              <a:t> + </a:t>
            </a:r>
            <a:r>
              <a:rPr lang="en-US" sz="1600" i="1" dirty="0" err="1">
                <a:sym typeface="Symbol" panose="05050102010706020507" pitchFamily="18" charset="2"/>
              </a:rPr>
              <a:t>y.z</a:t>
            </a:r>
            <a:r>
              <a:rPr lang="en-US" sz="1600" dirty="0">
                <a:sym typeface="Symbol" panose="05050102010706020507" pitchFamily="18" charset="2"/>
              </a:rPr>
              <a:t>) or </a:t>
            </a:r>
            <a:r>
              <a:rPr lang="en-US" sz="1600" i="1" dirty="0">
                <a:sym typeface="Symbol" panose="05050102010706020507" pitchFamily="18" charset="2"/>
              </a:rPr>
              <a:t>z</a:t>
            </a:r>
            <a:r>
              <a:rPr lang="en-US" sz="1600" dirty="0">
                <a:sym typeface="Symbol" panose="05050102010706020507" pitchFamily="18" charset="2"/>
              </a:rPr>
              <a:t> + </a:t>
            </a:r>
            <a:r>
              <a:rPr lang="en-US" sz="1600" i="1" dirty="0" err="1">
                <a:sym typeface="Symbol" panose="05050102010706020507" pitchFamily="18" charset="2"/>
              </a:rPr>
              <a:t>w.x</a:t>
            </a:r>
            <a:r>
              <a:rPr lang="en-US" sz="1600" dirty="0" err="1">
                <a:sym typeface="Symbol" panose="05050102010706020507" pitchFamily="18" charset="2"/>
              </a:rPr>
              <a:t>.</a:t>
            </a:r>
            <a:r>
              <a:rPr lang="en-US" sz="1600" i="1" dirty="0" err="1">
                <a:sym typeface="Symbol" panose="05050102010706020507" pitchFamily="18" charset="2"/>
              </a:rPr>
              <a:t>y</a:t>
            </a:r>
            <a:r>
              <a:rPr lang="en-US" sz="1600" dirty="0">
                <a:sym typeface="Symbol" panose="05050102010706020507" pitchFamily="18" charset="2"/>
              </a:rPr>
              <a:t> + </a:t>
            </a:r>
            <a:r>
              <a:rPr lang="en-US" sz="1600" i="1" dirty="0">
                <a:sym typeface="Symbol" panose="05050102010706020507" pitchFamily="18" charset="2"/>
              </a:rPr>
              <a:t>v.</a:t>
            </a:r>
            <a:r>
              <a:rPr lang="en-US" sz="1600" dirty="0">
                <a:sym typeface="Symbol" panose="05050102010706020507" pitchFamily="18" charset="2"/>
              </a:rPr>
              <a:t>(</a:t>
            </a:r>
            <a:r>
              <a:rPr lang="en-US" sz="1600" i="1" dirty="0" err="1">
                <a:sym typeface="Symbol" panose="05050102010706020507" pitchFamily="18" charset="2"/>
              </a:rPr>
              <a:t>x.z</a:t>
            </a:r>
            <a:r>
              <a:rPr lang="en-US" sz="1600" dirty="0">
                <a:sym typeface="Symbol" panose="05050102010706020507" pitchFamily="18" charset="2"/>
              </a:rPr>
              <a:t> + </a:t>
            </a:r>
            <a:r>
              <a:rPr lang="en-US" sz="1600" i="1" dirty="0">
                <a:sym typeface="Symbol" panose="05050102010706020507" pitchFamily="18" charset="2"/>
              </a:rPr>
              <a:t>w</a:t>
            </a:r>
            <a:r>
              <a:rPr lang="en-US" sz="1600" dirty="0">
                <a:sym typeface="Symbol" panose="05050102010706020507" pitchFamily="18" charset="2"/>
              </a:rPr>
              <a:t>)</a:t>
            </a:r>
            <a:endParaRPr lang="en-GB" sz="1600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10978"/>
            <a:ext cx="7793037" cy="83099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3200" dirty="0">
                <a:solidFill>
                  <a:schemeClr val="tx1"/>
                </a:solidFill>
              </a:rPr>
              <a:t>Example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96240" y="1133828"/>
            <a:ext cx="761747" cy="2637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I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FF0000"/>
                </a:solidFill>
              </a:rPr>
              <a:t>SOP</a:t>
            </a:r>
          </a:p>
          <a:p>
            <a:pPr>
              <a:lnSpc>
                <a:spcPct val="150000"/>
              </a:lnSpc>
            </a:pPr>
            <a:endParaRPr lang="en-I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FF0000"/>
                </a:solidFill>
              </a:rPr>
              <a:t>POS</a:t>
            </a:r>
          </a:p>
          <a:p>
            <a:pPr>
              <a:lnSpc>
                <a:spcPct val="150000"/>
              </a:lnSpc>
            </a:pPr>
            <a:endParaRPr lang="en-I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FF0000"/>
                </a:solidFill>
              </a:rPr>
              <a:t>Both</a:t>
            </a:r>
          </a:p>
          <a:p>
            <a:pPr>
              <a:lnSpc>
                <a:spcPct val="150000"/>
              </a:lnSpc>
            </a:pPr>
            <a:endParaRPr lang="en-I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FF0000"/>
                </a:solidFill>
              </a:rPr>
              <a:t>Neither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528" y="4111601"/>
            <a:ext cx="58080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350520" algn="just">
              <a:buClr>
                <a:schemeClr val="folHlink"/>
              </a:buClr>
              <a:buSzPct val="120000"/>
              <a:buFont typeface="Wingdings" panose="05000000000000000000" pitchFamily="2" charset="2"/>
              <a:buChar char="§"/>
            </a:pPr>
            <a:endParaRPr lang="en-IN" sz="1600" dirty="0">
              <a:solidFill>
                <a:schemeClr val="dk1"/>
              </a:solidFill>
              <a:latin typeface="Tahoma"/>
              <a:ea typeface="Tahoma"/>
              <a:cs typeface="Tahoma"/>
            </a:endParaRPr>
          </a:p>
          <a:p>
            <a:pPr marL="457200" indent="-350520" algn="just">
              <a:buClr>
                <a:schemeClr val="folHlink"/>
              </a:buClr>
              <a:buSzPct val="120000"/>
              <a:buFont typeface="Wingdings" panose="05000000000000000000" pitchFamily="2" charset="2"/>
              <a:buChar char="§"/>
            </a:pPr>
            <a:endParaRPr lang="en-IN" sz="1600" dirty="0">
              <a:solidFill>
                <a:schemeClr val="dk1"/>
              </a:solidFill>
              <a:latin typeface="Tahoma"/>
              <a:ea typeface="Tahoma"/>
              <a:cs typeface="Tahoma"/>
            </a:endParaRPr>
          </a:p>
          <a:p>
            <a:pPr marL="457200" indent="-350520" algn="just">
              <a:buClr>
                <a:schemeClr val="folHlink"/>
              </a:buClr>
              <a:buSzPct val="120000"/>
              <a:buFont typeface="Wingdings" panose="05000000000000000000" pitchFamily="2" charset="2"/>
              <a:buChar char="§"/>
            </a:pPr>
            <a:r>
              <a:rPr lang="en-IN" sz="16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SOP circuits can easily be implemented using NAND Gate</a:t>
            </a:r>
          </a:p>
          <a:p>
            <a:pPr marL="457200" indent="-350520" algn="just">
              <a:buClr>
                <a:schemeClr val="folHlink"/>
              </a:buClr>
              <a:buSzPct val="120000"/>
              <a:buFont typeface="Wingdings" panose="05000000000000000000" pitchFamily="2" charset="2"/>
              <a:buChar char="§"/>
            </a:pPr>
            <a:endParaRPr lang="en-IN" sz="1600" dirty="0">
              <a:solidFill>
                <a:schemeClr val="dk1"/>
              </a:solidFill>
              <a:latin typeface="Tahoma"/>
              <a:ea typeface="Tahoma"/>
              <a:cs typeface="Tahoma"/>
            </a:endParaRPr>
          </a:p>
          <a:p>
            <a:pPr marL="106680" algn="just">
              <a:buClr>
                <a:schemeClr val="folHlink"/>
              </a:buClr>
              <a:buSzPct val="120000"/>
            </a:pPr>
            <a:endParaRPr lang="en-IN" sz="1600" dirty="0">
              <a:solidFill>
                <a:schemeClr val="dk1"/>
              </a:solidFill>
              <a:latin typeface="Tahoma"/>
              <a:ea typeface="Tahoma"/>
              <a:cs typeface="Tahoma"/>
            </a:endParaRPr>
          </a:p>
          <a:p>
            <a:pPr marL="457200" indent="-350520" algn="just">
              <a:buClr>
                <a:schemeClr val="folHlink"/>
              </a:buClr>
              <a:buSzPct val="120000"/>
              <a:buFont typeface="Wingdings" panose="05000000000000000000" pitchFamily="2" charset="2"/>
              <a:buChar char="§"/>
            </a:pPr>
            <a:r>
              <a:rPr lang="en-IN" sz="16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POS circuits can easily be implemented using NOR Gate</a:t>
            </a:r>
          </a:p>
        </p:txBody>
      </p:sp>
    </p:spTree>
    <p:extLst>
      <p:ext uri="{BB962C8B-B14F-4D97-AF65-F5344CB8AC3E}">
        <p14:creationId xmlns:p14="http://schemas.microsoft.com/office/powerpoint/2010/main" xmlns="" val="63262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53258EBE-D709-4444-9E56-33E96FF2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675" y="609600"/>
            <a:ext cx="7772400" cy="7620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altLang="en-US" sz="3200" dirty="0" err="1">
                <a:solidFill>
                  <a:schemeClr val="tx1"/>
                </a:solidFill>
              </a:rPr>
              <a:t>Minterm</a:t>
            </a:r>
            <a:r>
              <a:rPr lang="en-GB" altLang="en-US" sz="3200" dirty="0">
                <a:solidFill>
                  <a:schemeClr val="tx1"/>
                </a:solidFill>
              </a:rPr>
              <a:t> &amp; Maxterm [1,2]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06D2EF15-DA7B-4135-B05C-739F6A84F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675" y="1524000"/>
            <a:ext cx="8534400" cy="4495800"/>
          </a:xfrm>
        </p:spPr>
        <p:txBody>
          <a:bodyPr/>
          <a:lstStyle/>
          <a:p>
            <a:pPr algn="just">
              <a:buSzPct val="120000"/>
              <a:buFont typeface="Wingdings" panose="05000000000000000000" pitchFamily="2" charset="2"/>
              <a:buChar char="§"/>
            </a:pPr>
            <a:endParaRPr lang="en-GB" altLang="en-US" sz="1600" dirty="0"/>
          </a:p>
          <a:p>
            <a:pPr algn="just">
              <a:buSzPct val="120000"/>
              <a:buFont typeface="Wingdings" panose="05000000000000000000" pitchFamily="2" charset="2"/>
              <a:buChar char="§"/>
            </a:pPr>
            <a:endParaRPr lang="en-GB" altLang="en-US" sz="1600" dirty="0"/>
          </a:p>
          <a:p>
            <a:pPr algn="just">
              <a:buSzPct val="120000"/>
              <a:buFont typeface="Wingdings" panose="05000000000000000000" pitchFamily="2" charset="2"/>
              <a:buChar char="§"/>
            </a:pPr>
            <a:r>
              <a:rPr lang="en-GB" altLang="en-US" sz="1600" dirty="0"/>
              <a:t>Consider two binary variables x, y.</a:t>
            </a:r>
          </a:p>
          <a:p>
            <a:pPr algn="just">
              <a:spcBef>
                <a:spcPct val="4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GB" altLang="en-US" sz="1600" dirty="0"/>
              <a:t>Each variable may appear as itself or in complemented form as literals (i.e. x, x' &amp; y, y' )</a:t>
            </a:r>
          </a:p>
          <a:p>
            <a:pPr algn="just">
              <a:spcBef>
                <a:spcPct val="4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GB" altLang="en-US" sz="1600" dirty="0"/>
              <a:t>For two variables, there are four possible combinations with the AND operator, namely: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GB" altLang="en-US" sz="1600" dirty="0"/>
              <a:t>			</a:t>
            </a:r>
            <a:r>
              <a:rPr lang="en-GB" altLang="en-US" sz="1600" dirty="0" err="1"/>
              <a:t>x'.y</a:t>
            </a:r>
            <a:r>
              <a:rPr lang="en-GB" altLang="en-US" sz="1600" dirty="0"/>
              <a:t>', </a:t>
            </a:r>
            <a:r>
              <a:rPr lang="en-GB" altLang="en-US" sz="1600" dirty="0" err="1"/>
              <a:t>x'.y</a:t>
            </a:r>
            <a:r>
              <a:rPr lang="en-GB" altLang="en-US" sz="1600" dirty="0"/>
              <a:t>, </a:t>
            </a:r>
            <a:r>
              <a:rPr lang="en-GB" altLang="en-US" sz="1600" dirty="0" err="1"/>
              <a:t>x.y</a:t>
            </a:r>
            <a:r>
              <a:rPr lang="en-GB" altLang="en-US" sz="1600" dirty="0"/>
              <a:t>', </a:t>
            </a:r>
            <a:r>
              <a:rPr lang="en-GB" altLang="en-US" sz="1600" dirty="0" err="1"/>
              <a:t>x.y</a:t>
            </a:r>
            <a:endParaRPr lang="en-GB" altLang="en-US" sz="1600" dirty="0"/>
          </a:p>
          <a:p>
            <a:pPr algn="just" eaLnBrk="1" hangingPunct="1"/>
            <a:r>
              <a:rPr lang="en-US" altLang="zh-CN" sz="1600" i="1" dirty="0" err="1"/>
              <a:t>Minterm</a:t>
            </a:r>
            <a:r>
              <a:rPr lang="en-US" altLang="zh-CN" sz="1600" i="1" dirty="0"/>
              <a:t>: </a:t>
            </a:r>
            <a:r>
              <a:rPr lang="en-US" altLang="zh-CN" sz="1600" dirty="0"/>
              <a:t>a product term in which all the variables appear exactly once, either complemented or uncomplemented</a:t>
            </a:r>
          </a:p>
          <a:p>
            <a:pPr algn="just">
              <a:spcBef>
                <a:spcPct val="4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GB" altLang="en-US" sz="1600" dirty="0"/>
              <a:t>These product terms are called the </a:t>
            </a:r>
            <a:r>
              <a:rPr lang="en-GB" altLang="en-US" sz="1600" i="1" dirty="0" err="1"/>
              <a:t>minterms</a:t>
            </a:r>
            <a:r>
              <a:rPr lang="en-GB" altLang="en-US" sz="1600" dirty="0"/>
              <a:t>.</a:t>
            </a:r>
          </a:p>
          <a:p>
            <a:pPr marL="106680" indent="0" algn="just">
              <a:spcBef>
                <a:spcPct val="40000"/>
              </a:spcBef>
              <a:buSzPct val="120000"/>
              <a:buNone/>
            </a:pPr>
            <a:endParaRPr lang="en-GB" altLang="en-US" sz="1600" dirty="0"/>
          </a:p>
          <a:p>
            <a:pPr algn="just">
              <a:spcBef>
                <a:spcPct val="4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GB" altLang="en-US" sz="1600" dirty="0"/>
              <a:t>A </a:t>
            </a:r>
            <a:r>
              <a:rPr lang="en-GB" altLang="en-US" sz="1600" b="1" dirty="0" err="1">
                <a:solidFill>
                  <a:srgbClr val="0000FF"/>
                </a:solidFill>
              </a:rPr>
              <a:t>minterm</a:t>
            </a:r>
            <a:r>
              <a:rPr lang="en-GB" altLang="en-US" sz="1600" dirty="0"/>
              <a:t> of </a:t>
            </a:r>
            <a:r>
              <a:rPr lang="en-GB" altLang="en-US" sz="1600" i="1" dirty="0"/>
              <a:t>n</a:t>
            </a:r>
            <a:r>
              <a:rPr lang="en-GB" altLang="en-US" sz="1600" dirty="0"/>
              <a:t> variables is the product of </a:t>
            </a:r>
            <a:r>
              <a:rPr lang="en-GB" altLang="en-US" sz="1600" i="1" dirty="0"/>
              <a:t>n</a:t>
            </a:r>
            <a:r>
              <a:rPr lang="en-GB" altLang="en-US" sz="1600" dirty="0"/>
              <a:t> literals from the different variables.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xmlns="" id="{68781D2B-6DB9-48B9-B2AF-9062F13ED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981200"/>
            <a:ext cx="7772400" cy="2362200"/>
          </a:xfrm>
        </p:spPr>
        <p:txBody>
          <a:bodyPr/>
          <a:lstStyle/>
          <a:p>
            <a:pPr algn="just">
              <a:buSzPct val="120000"/>
              <a:buFont typeface="Wingdings" panose="05000000000000000000" pitchFamily="2" charset="2"/>
              <a:buChar char="§"/>
            </a:pPr>
            <a:r>
              <a:rPr lang="en-GB" altLang="en-US" sz="1600" dirty="0"/>
              <a:t>In general, </a:t>
            </a:r>
            <a:r>
              <a:rPr lang="en-GB" altLang="en-US" sz="1600" i="1" dirty="0"/>
              <a:t>n</a:t>
            </a:r>
            <a:r>
              <a:rPr lang="en-GB" altLang="en-US" sz="1600" dirty="0"/>
              <a:t> variables can give 2</a:t>
            </a:r>
            <a:r>
              <a:rPr lang="en-GB" altLang="en-US" sz="1600" b="1" i="1" baseline="30000" dirty="0"/>
              <a:t>n</a:t>
            </a:r>
            <a:r>
              <a:rPr lang="en-GB" altLang="en-US" sz="1600" dirty="0"/>
              <a:t> </a:t>
            </a:r>
            <a:r>
              <a:rPr lang="en-GB" altLang="en-US" sz="1600" dirty="0" err="1"/>
              <a:t>minterms</a:t>
            </a:r>
            <a:r>
              <a:rPr lang="en-GB" altLang="en-US" sz="1600" dirty="0"/>
              <a:t>. </a:t>
            </a:r>
          </a:p>
          <a:p>
            <a:pPr algn="just">
              <a:spcBef>
                <a:spcPct val="4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GB" altLang="en-US" sz="1600" dirty="0"/>
              <a:t>In a similar fashion, a </a:t>
            </a:r>
            <a:r>
              <a:rPr lang="en-GB" altLang="en-US" sz="1600" b="1" dirty="0">
                <a:solidFill>
                  <a:srgbClr val="0000FF"/>
                </a:solidFill>
              </a:rPr>
              <a:t>maxterm</a:t>
            </a:r>
            <a:r>
              <a:rPr lang="en-GB" altLang="en-US" sz="1600" dirty="0"/>
              <a:t> of </a:t>
            </a:r>
            <a:r>
              <a:rPr lang="en-GB" altLang="en-US" sz="1600" i="1" dirty="0"/>
              <a:t>n</a:t>
            </a:r>
            <a:r>
              <a:rPr lang="en-GB" altLang="en-US" sz="1600" dirty="0"/>
              <a:t> variables is the sum of </a:t>
            </a:r>
            <a:r>
              <a:rPr lang="en-GB" altLang="en-US" sz="1600" i="1" dirty="0"/>
              <a:t>n</a:t>
            </a:r>
            <a:r>
              <a:rPr lang="en-GB" altLang="en-US" sz="1600" dirty="0"/>
              <a:t> literals from the different variables.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GB" altLang="en-US" sz="1600" dirty="0"/>
              <a:t>			Examples: </a:t>
            </a:r>
            <a:r>
              <a:rPr lang="en-GB" altLang="en-US" sz="1600" dirty="0" err="1"/>
              <a:t>x'+y</a:t>
            </a:r>
            <a:r>
              <a:rPr lang="en-GB" altLang="en-US" sz="1600" dirty="0"/>
              <a:t>', </a:t>
            </a:r>
            <a:r>
              <a:rPr lang="en-GB" altLang="en-US" sz="1600" dirty="0" err="1"/>
              <a:t>x'+y</a:t>
            </a:r>
            <a:r>
              <a:rPr lang="en-GB" altLang="en-US" sz="1600" dirty="0"/>
              <a:t>, </a:t>
            </a:r>
            <a:r>
              <a:rPr lang="en-GB" altLang="en-US" sz="1600" dirty="0" err="1"/>
              <a:t>x+y</a:t>
            </a:r>
            <a:r>
              <a:rPr lang="en-GB" altLang="en-US" sz="1600" dirty="0"/>
              <a:t>',</a:t>
            </a:r>
            <a:r>
              <a:rPr lang="en-GB" altLang="en-US" sz="1600" dirty="0" err="1"/>
              <a:t>x+y</a:t>
            </a:r>
            <a:endParaRPr lang="en-GB" altLang="en-US" sz="1600" dirty="0"/>
          </a:p>
          <a:p>
            <a:pPr algn="just">
              <a:spcBef>
                <a:spcPct val="4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US" altLang="zh-CN" sz="1600" i="1" dirty="0"/>
              <a:t>Maxterm: </a:t>
            </a:r>
            <a:r>
              <a:rPr lang="en-US" altLang="zh-CN" sz="1600" dirty="0"/>
              <a:t>a sum term in which all the variables appear exactly once, either complemented or uncomplemented</a:t>
            </a:r>
            <a:endParaRPr lang="en-GB" altLang="en-US" sz="1600" dirty="0"/>
          </a:p>
          <a:p>
            <a:pPr algn="just">
              <a:spcBef>
                <a:spcPct val="4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GB" altLang="en-US" sz="1600" dirty="0"/>
              <a:t>In general, </a:t>
            </a:r>
            <a:r>
              <a:rPr lang="en-GB" altLang="en-US" sz="1600" i="1" dirty="0"/>
              <a:t>n</a:t>
            </a:r>
            <a:r>
              <a:rPr lang="en-GB" altLang="en-US" sz="1600" dirty="0"/>
              <a:t> variables can give 2</a:t>
            </a:r>
            <a:r>
              <a:rPr lang="en-GB" altLang="en-US" sz="1600" b="1" i="1" baseline="30000" dirty="0"/>
              <a:t>n</a:t>
            </a:r>
            <a:r>
              <a:rPr lang="en-GB" altLang="en-US" sz="1600" dirty="0"/>
              <a:t> maxterms.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xmlns="" id="{033D2A6C-74FB-4834-9C73-00F95751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63" y="685800"/>
            <a:ext cx="7772400" cy="762000"/>
          </a:xfrm>
        </p:spPr>
        <p:txBody>
          <a:bodyPr/>
          <a:lstStyle/>
          <a:p>
            <a:r>
              <a:rPr lang="en-GB" altLang="en-US" sz="3200" dirty="0" err="1">
                <a:solidFill>
                  <a:schemeClr val="tx1"/>
                </a:solidFill>
                <a:cs typeface="Calibri" panose="020F0502020204030204" pitchFamily="34" charset="0"/>
              </a:rPr>
              <a:t>Minterm</a:t>
            </a:r>
            <a:r>
              <a:rPr lang="en-GB" altLang="en-US" sz="3200" dirty="0">
                <a:solidFill>
                  <a:schemeClr val="tx1"/>
                </a:solidFill>
                <a:cs typeface="Calibri" panose="020F0502020204030204" pitchFamily="34" charset="0"/>
              </a:rPr>
              <a:t> &amp; Maxterm [1,2]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AD56D1E7-F17D-43B0-A142-20499B8A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95300"/>
            <a:ext cx="8839200" cy="990600"/>
          </a:xfrm>
        </p:spPr>
        <p:txBody>
          <a:bodyPr/>
          <a:lstStyle/>
          <a:p>
            <a:r>
              <a:rPr lang="en-GB" altLang="en-US" sz="3200" dirty="0">
                <a:solidFill>
                  <a:schemeClr val="tx1"/>
                </a:solidFill>
                <a:cs typeface="Calibri" panose="020F0502020204030204" pitchFamily="34" charset="0"/>
              </a:rPr>
              <a:t>Canonical Form: Sum of </a:t>
            </a:r>
            <a:r>
              <a:rPr lang="en-GB" altLang="en-US" sz="3200" dirty="0" err="1">
                <a:solidFill>
                  <a:schemeClr val="tx1"/>
                </a:solidFill>
                <a:cs typeface="Calibri" panose="020F0502020204030204" pitchFamily="34" charset="0"/>
              </a:rPr>
              <a:t>Minterms</a:t>
            </a:r>
            <a:r>
              <a:rPr lang="en-GB" altLang="en-US" sz="3200" dirty="0">
                <a:solidFill>
                  <a:schemeClr val="tx1"/>
                </a:solidFill>
                <a:cs typeface="Calibri" panose="020F0502020204030204" pitchFamily="34" charset="0"/>
              </a:rPr>
              <a:t>[1]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xmlns="" id="{B890A8B5-6145-434E-AFDB-F4E080252E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828800"/>
            <a:ext cx="7620000" cy="4038600"/>
          </a:xfrm>
        </p:spPr>
        <p:txBody>
          <a:bodyPr/>
          <a:lstStyle/>
          <a:p>
            <a:pPr>
              <a:buSzPct val="120000"/>
              <a:buFont typeface="Wingdings" panose="05000000000000000000" pitchFamily="2" charset="2"/>
              <a:buChar char="§"/>
              <a:defRPr/>
            </a:pPr>
            <a:r>
              <a:rPr lang="en-GB" altLang="en-US" sz="1600" dirty="0"/>
              <a:t>What is a </a:t>
            </a:r>
            <a:r>
              <a:rPr lang="en-GB" altLang="en-US" sz="1600" dirty="0">
                <a:solidFill>
                  <a:srgbClr val="0000FF"/>
                </a:solidFill>
              </a:rPr>
              <a:t>canonical/normal form</a:t>
            </a:r>
            <a:r>
              <a:rPr lang="en-GB" altLang="en-US" sz="1600" dirty="0"/>
              <a:t>?</a:t>
            </a:r>
          </a:p>
          <a:p>
            <a:pPr lvl="1">
              <a:buSzPct val="90000"/>
              <a:buFont typeface="Wingdings" panose="05000000000000000000" pitchFamily="2" charset="2"/>
              <a:buChar char="§"/>
              <a:defRPr/>
            </a:pP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unique form for representing something.</a:t>
            </a:r>
          </a:p>
          <a:p>
            <a:pPr marL="457200" lvl="1" indent="0">
              <a:buSzPct val="90000"/>
              <a:buFont typeface="Arial" panose="020B0604020202020204" pitchFamily="34" charset="0"/>
              <a:buNone/>
              <a:defRPr/>
            </a:pPr>
            <a:endParaRPr lang="en-GB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1600" dirty="0"/>
              <a:t>Any Boolean function F( ) can be expressed as a </a:t>
            </a:r>
            <a:r>
              <a:rPr lang="en-US" altLang="zh-CN" sz="1600" i="1" dirty="0"/>
              <a:t>unique</a:t>
            </a:r>
            <a:r>
              <a:rPr lang="en-US" altLang="zh-CN" sz="1600" dirty="0"/>
              <a:t> </a:t>
            </a:r>
            <a:r>
              <a:rPr lang="en-US" altLang="zh-CN" sz="1600" b="1" dirty="0"/>
              <a:t>sum</a:t>
            </a:r>
            <a:r>
              <a:rPr lang="en-US" altLang="zh-CN" sz="1600" dirty="0"/>
              <a:t> of </a:t>
            </a:r>
            <a:r>
              <a:rPr lang="en-US" altLang="zh-CN" sz="1600" b="1" dirty="0" err="1"/>
              <a:t>min</a:t>
            </a:r>
            <a:r>
              <a:rPr lang="en-US" altLang="zh-CN" sz="1600" dirty="0" err="1"/>
              <a:t>terms</a:t>
            </a:r>
            <a:r>
              <a:rPr lang="en-US" altLang="zh-CN" sz="1600" dirty="0"/>
              <a:t> and a unique </a:t>
            </a:r>
            <a:r>
              <a:rPr lang="en-US" altLang="zh-CN" sz="1600" b="1" dirty="0"/>
              <a:t>product</a:t>
            </a:r>
            <a:r>
              <a:rPr lang="en-US" altLang="zh-CN" sz="1600" dirty="0"/>
              <a:t> of </a:t>
            </a:r>
            <a:r>
              <a:rPr lang="en-US" altLang="zh-CN" sz="1600" b="1" dirty="0"/>
              <a:t>max</a:t>
            </a:r>
            <a:r>
              <a:rPr lang="en-US" altLang="zh-CN" sz="1600" dirty="0"/>
              <a:t>terms (under a fixed variable ordering).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16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1600" dirty="0"/>
              <a:t>In other words, every function F() has two canonical forms: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Canonical Sum-Of-Products  (sum of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Canonical Product-Of-Sums (product of maxterms)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73D9E744-81BA-4F35-A562-6226646726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5215FD78-9006-49D8-AE13-C05BFFE948D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1778000"/>
            <a:ext cx="7340600" cy="4546599"/>
          </a:xfrm>
        </p:spPr>
        <p:txBody>
          <a:bodyPr/>
          <a:lstStyle/>
          <a:p>
            <a:pPr marL="342900" indent="-342900" eaLnBrk="1" hangingPunct="1">
              <a:spcBef>
                <a:spcPts val="960"/>
              </a:spcBef>
              <a:buSzPts val="2880"/>
              <a:buFont typeface="Noto Sans Symbols"/>
              <a:buChar char="▪"/>
              <a:defRPr/>
            </a:pPr>
            <a:r>
              <a:rPr lang="en-GB" altLang="en-US" sz="1600" dirty="0"/>
              <a:t>Universal Gates: NAND and NOR</a:t>
            </a:r>
          </a:p>
          <a:p>
            <a:pPr marL="342900" indent="-342900" eaLnBrk="1" hangingPunct="1">
              <a:spcBef>
                <a:spcPts val="960"/>
              </a:spcBef>
              <a:buSzPts val="2880"/>
              <a:buFont typeface="Noto Sans Symbols"/>
              <a:buChar char="▪"/>
              <a:defRPr/>
            </a:pPr>
            <a:r>
              <a:rPr lang="en-GB" altLang="en-US" sz="1600" dirty="0"/>
              <a:t>Implementation using NAND Gates</a:t>
            </a:r>
          </a:p>
          <a:p>
            <a:pPr marL="342900" indent="-342900" eaLnBrk="1" hangingPunct="1">
              <a:spcBef>
                <a:spcPts val="960"/>
              </a:spcBef>
              <a:buSzPts val="2880"/>
              <a:buFont typeface="Noto Sans Symbols"/>
              <a:buChar char="▪"/>
              <a:defRPr/>
            </a:pPr>
            <a:r>
              <a:rPr lang="en-GB" altLang="en-US" sz="1600" dirty="0"/>
              <a:t>Implementation using NOR Gates</a:t>
            </a:r>
          </a:p>
          <a:p>
            <a:pPr marL="342900" indent="-342900" eaLnBrk="1" hangingPunct="1">
              <a:spcBef>
                <a:spcPts val="960"/>
              </a:spcBef>
              <a:buSzPts val="2880"/>
              <a:buFont typeface="Noto Sans Symbols"/>
              <a:buChar char="▪"/>
              <a:defRPr/>
            </a:pPr>
            <a:r>
              <a:rPr lang="en-GB" altLang="en-US" sz="1600" dirty="0"/>
              <a:t>Standard Forms</a:t>
            </a:r>
          </a:p>
          <a:p>
            <a:pPr marL="342900" indent="-342900" eaLnBrk="1" hangingPunct="1">
              <a:spcBef>
                <a:spcPts val="960"/>
              </a:spcBef>
              <a:buSzPts val="2880"/>
              <a:buFont typeface="Noto Sans Symbols"/>
              <a:buChar char="▪"/>
              <a:defRPr/>
            </a:pPr>
            <a:r>
              <a:rPr lang="en-GB" altLang="en-US" sz="1600" dirty="0" err="1"/>
              <a:t>Minterm</a:t>
            </a:r>
            <a:r>
              <a:rPr lang="en-GB" altLang="en-US" sz="1600" dirty="0"/>
              <a:t> &amp; Maxterm</a:t>
            </a:r>
          </a:p>
          <a:p>
            <a:pPr marL="342900" indent="-342900" eaLnBrk="1" hangingPunct="1">
              <a:spcBef>
                <a:spcPts val="960"/>
              </a:spcBef>
              <a:buSzPts val="2880"/>
              <a:buFont typeface="Noto Sans Symbols"/>
              <a:buChar char="▪"/>
              <a:defRPr/>
            </a:pPr>
            <a:r>
              <a:rPr lang="en-GB" altLang="en-US" sz="1600" dirty="0"/>
              <a:t>Canonical Form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SzPct val="120000"/>
              <a:buFont typeface="Wingdings" charset="2"/>
              <a:buChar char="§"/>
              <a:defRPr/>
            </a:pPr>
            <a:r>
              <a:rPr lang="en-GB" altLang="en-US" sz="1600" dirty="0"/>
              <a:t>SOP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SzPct val="120000"/>
              <a:buFont typeface="Wingdings" charset="2"/>
              <a:buChar char="§"/>
              <a:defRPr/>
            </a:pPr>
            <a:r>
              <a:rPr lang="en-GB" altLang="en-US" sz="1600" dirty="0"/>
              <a:t>POS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SzPct val="120000"/>
              <a:buFont typeface="Wingdings" charset="2"/>
              <a:buChar char="§"/>
              <a:defRPr/>
            </a:pPr>
            <a:r>
              <a:rPr lang="en-GB" altLang="en-US" sz="1600" dirty="0"/>
              <a:t>Conversion between canonical forms</a:t>
            </a:r>
          </a:p>
          <a:p>
            <a:pPr marL="106680" indent="0" eaLnBrk="1" hangingPunct="1">
              <a:lnSpc>
                <a:spcPct val="90000"/>
              </a:lnSpc>
              <a:spcBef>
                <a:spcPct val="50000"/>
              </a:spcBef>
              <a:buSzPct val="120000"/>
              <a:buNone/>
              <a:defRPr/>
            </a:pPr>
            <a:endParaRPr lang="en-GB" altLang="en-US" sz="1600" dirty="0"/>
          </a:p>
          <a:p>
            <a:pPr marL="342900" indent="-342900" eaLnBrk="1" hangingPunct="1">
              <a:spcBef>
                <a:spcPts val="960"/>
              </a:spcBef>
              <a:buSzPts val="2880"/>
              <a:buFont typeface="Noto Sans Symbols"/>
              <a:buChar char="▪"/>
              <a:defRPr/>
            </a:pPr>
            <a:endParaRPr lang="en-GB" altLang="en-US" sz="1600" dirty="0"/>
          </a:p>
          <a:p>
            <a:pPr marL="0" indent="0" eaLnBrk="1" hangingPunct="1">
              <a:spcBef>
                <a:spcPts val="960"/>
              </a:spcBef>
              <a:buSzPts val="2880"/>
              <a:buNone/>
              <a:defRPr/>
            </a:pPr>
            <a:r>
              <a:rPr lang="en-GB" altLang="en-US" sz="1600" dirty="0"/>
              <a:t> </a:t>
            </a:r>
          </a:p>
          <a:p>
            <a:pPr marL="342900" indent="-342900">
              <a:spcBef>
                <a:spcPts val="960"/>
              </a:spcBef>
              <a:buSzPts val="2880"/>
              <a:buFont typeface="Noto Sans Symbols"/>
              <a:buChar char="▪"/>
            </a:pPr>
            <a:endParaRPr lang="en-US" sz="1600" dirty="0"/>
          </a:p>
          <a:p>
            <a:pPr marL="342900" indent="-342900">
              <a:spcBef>
                <a:spcPts val="960"/>
              </a:spcBef>
              <a:buSzPts val="2880"/>
              <a:buFont typeface="Noto Sans Symbols"/>
              <a:buChar char="▪"/>
            </a:pPr>
            <a:endParaRPr lang="en-US" sz="1600" dirty="0"/>
          </a:p>
          <a:p>
            <a:pPr eaLnBrk="1" hangingPunct="1">
              <a:defRPr/>
            </a:pPr>
            <a:endParaRPr lang="en-US" altLang="en-US" sz="1600" dirty="0"/>
          </a:p>
        </p:txBody>
      </p:sp>
      <p:sp>
        <p:nvSpPr>
          <p:cNvPr id="5124" name="Slide Number Placeholder 1">
            <a:extLst>
              <a:ext uri="{FF2B5EF4-FFF2-40B4-BE49-F238E27FC236}">
                <a16:creationId xmlns:a16="http://schemas.microsoft.com/office/drawing/2014/main" xmlns="" id="{93FE846C-0925-431B-9D48-30891958CB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C294D2-3C76-4910-9C0B-0153C7DF1C1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ADCD8448-6151-424A-A0CF-31E375D9A6DC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Conversion of SOP from standard to canonical form [1]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72B45FB8-1D79-4D24-BEFF-A1FF94448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41475"/>
            <a:ext cx="8458200" cy="4454525"/>
          </a:xfrm>
        </p:spPr>
        <p:txBody>
          <a:bodyPr/>
          <a:lstStyle/>
          <a:p>
            <a:pPr eaLnBrk="1" hangingPunct="1"/>
            <a:endParaRPr lang="en-US" altLang="zh-CN" sz="1600" dirty="0"/>
          </a:p>
          <a:p>
            <a:pPr eaLnBrk="1" hangingPunct="1"/>
            <a:r>
              <a:rPr lang="en-US" altLang="zh-CN" sz="1600" dirty="0"/>
              <a:t>Expand </a:t>
            </a:r>
            <a:r>
              <a:rPr lang="en-US" altLang="zh-CN" sz="1600" i="1" dirty="0"/>
              <a:t>non-canonical</a:t>
            </a:r>
            <a:r>
              <a:rPr lang="en-US" altLang="zh-CN" sz="1600" dirty="0"/>
              <a:t> terms by inserting equivalent of 1 in each missing variable x:</a:t>
            </a:r>
            <a:br>
              <a:rPr lang="en-US" altLang="zh-CN" sz="1600" dirty="0"/>
            </a:br>
            <a:r>
              <a:rPr lang="en-US" altLang="zh-CN" sz="1600" dirty="0"/>
              <a:t> (x + x’) = 1</a:t>
            </a:r>
          </a:p>
          <a:p>
            <a:pPr eaLnBrk="1" hangingPunct="1"/>
            <a:r>
              <a:rPr lang="en-US" altLang="zh-CN" sz="1600" dirty="0"/>
              <a:t>Remove duplicate </a:t>
            </a:r>
            <a:r>
              <a:rPr lang="en-US" altLang="zh-CN" sz="1600" dirty="0" err="1"/>
              <a:t>minterms</a:t>
            </a:r>
            <a:endParaRPr lang="en-US" altLang="zh-CN" sz="1600" dirty="0"/>
          </a:p>
          <a:p>
            <a:pPr eaLnBrk="1" hangingPunct="1"/>
            <a:r>
              <a:rPr lang="en-US" altLang="zh-CN" sz="1600" dirty="0"/>
              <a:t>f</a:t>
            </a:r>
            <a:r>
              <a:rPr lang="en-US" altLang="zh-CN" sz="1600" baseline="-25000" dirty="0"/>
              <a:t>1</a:t>
            </a:r>
            <a:r>
              <a:rPr lang="en-US" altLang="zh-CN" sz="1600" dirty="0"/>
              <a:t>(</a:t>
            </a:r>
            <a:r>
              <a:rPr lang="en-US" altLang="zh-CN" sz="1600" dirty="0" err="1"/>
              <a:t>a,b,c</a:t>
            </a:r>
            <a:r>
              <a:rPr lang="en-US" altLang="zh-CN" sz="1600" dirty="0"/>
              <a:t>) = </a:t>
            </a:r>
            <a:r>
              <a:rPr lang="en-US" altLang="zh-CN" sz="1600" dirty="0" err="1"/>
              <a:t>a’b’c</a:t>
            </a:r>
            <a:r>
              <a:rPr lang="en-US" altLang="zh-CN" sz="1600" dirty="0"/>
              <a:t> + </a:t>
            </a:r>
            <a:r>
              <a:rPr lang="en-US" altLang="zh-CN" sz="1600" dirty="0" err="1"/>
              <a:t>bc</a:t>
            </a:r>
            <a:r>
              <a:rPr lang="en-US" altLang="zh-CN" sz="1600" dirty="0"/>
              <a:t>’ + ac’</a:t>
            </a:r>
            <a:br>
              <a:rPr lang="en-US" altLang="zh-CN" sz="1600" dirty="0"/>
            </a:br>
            <a:r>
              <a:rPr lang="en-US" altLang="zh-CN" sz="1600" dirty="0"/>
              <a:t>		 = </a:t>
            </a:r>
            <a:r>
              <a:rPr lang="en-US" altLang="zh-CN" sz="1600" dirty="0" err="1"/>
              <a:t>a’b’c</a:t>
            </a:r>
            <a:r>
              <a:rPr lang="en-US" altLang="zh-CN" sz="1600" dirty="0"/>
              <a:t> + </a:t>
            </a:r>
            <a:r>
              <a:rPr lang="en-US" altLang="zh-CN" sz="1600" dirty="0">
                <a:solidFill>
                  <a:schemeClr val="accent1"/>
                </a:solidFill>
              </a:rPr>
              <a:t>(</a:t>
            </a:r>
            <a:r>
              <a:rPr lang="en-US" altLang="zh-CN" sz="1600" dirty="0" err="1">
                <a:solidFill>
                  <a:schemeClr val="accent1"/>
                </a:solidFill>
              </a:rPr>
              <a:t>a+a</a:t>
            </a:r>
            <a:r>
              <a:rPr lang="en-US" altLang="zh-CN" sz="1600" dirty="0">
                <a:solidFill>
                  <a:schemeClr val="accent1"/>
                </a:solidFill>
              </a:rPr>
              <a:t>’)</a:t>
            </a:r>
            <a:r>
              <a:rPr lang="en-US" altLang="zh-CN" sz="1600" dirty="0" err="1"/>
              <a:t>bc</a:t>
            </a:r>
            <a:r>
              <a:rPr lang="en-US" altLang="zh-CN" sz="1600" dirty="0"/>
              <a:t>’ + a</a:t>
            </a:r>
            <a:r>
              <a:rPr lang="en-US" altLang="zh-CN" sz="1600" dirty="0">
                <a:solidFill>
                  <a:schemeClr val="accent1"/>
                </a:solidFill>
              </a:rPr>
              <a:t>(</a:t>
            </a:r>
            <a:r>
              <a:rPr lang="en-US" altLang="zh-CN" sz="1600" dirty="0" err="1">
                <a:solidFill>
                  <a:schemeClr val="accent1"/>
                </a:solidFill>
              </a:rPr>
              <a:t>b+b</a:t>
            </a:r>
            <a:r>
              <a:rPr lang="en-US" altLang="zh-CN" sz="1600" dirty="0">
                <a:solidFill>
                  <a:schemeClr val="accent1"/>
                </a:solidFill>
              </a:rPr>
              <a:t>’)</a:t>
            </a:r>
            <a:r>
              <a:rPr lang="en-US" altLang="zh-CN" sz="1600" dirty="0"/>
              <a:t>c’</a:t>
            </a:r>
            <a:br>
              <a:rPr lang="en-US" altLang="zh-CN" sz="1600" dirty="0"/>
            </a:br>
            <a:r>
              <a:rPr lang="en-US" altLang="zh-CN" sz="1600" dirty="0"/>
              <a:t>		 = </a:t>
            </a:r>
            <a:r>
              <a:rPr lang="en-US" altLang="zh-CN" sz="1600" dirty="0" err="1"/>
              <a:t>a’b’c</a:t>
            </a:r>
            <a:r>
              <a:rPr lang="en-US" altLang="zh-CN" sz="1600" dirty="0"/>
              <a:t> + </a:t>
            </a:r>
            <a:r>
              <a:rPr lang="en-US" altLang="zh-CN" sz="1600" dirty="0" err="1">
                <a:solidFill>
                  <a:schemeClr val="accent1"/>
                </a:solidFill>
              </a:rPr>
              <a:t>abc</a:t>
            </a:r>
            <a:r>
              <a:rPr lang="en-US" altLang="zh-CN" sz="1600" dirty="0">
                <a:solidFill>
                  <a:schemeClr val="accent1"/>
                </a:solidFill>
              </a:rPr>
              <a:t>’</a:t>
            </a:r>
            <a:r>
              <a:rPr lang="en-US" altLang="zh-CN" sz="1600" dirty="0"/>
              <a:t> + </a:t>
            </a:r>
            <a:r>
              <a:rPr lang="en-US" altLang="zh-CN" sz="1600" dirty="0" err="1"/>
              <a:t>a’bc</a:t>
            </a:r>
            <a:r>
              <a:rPr lang="en-US" altLang="zh-CN" sz="1600" dirty="0"/>
              <a:t>’ + </a:t>
            </a:r>
            <a:r>
              <a:rPr lang="en-US" altLang="zh-CN" sz="1600" dirty="0" err="1">
                <a:solidFill>
                  <a:schemeClr val="accent1"/>
                </a:solidFill>
              </a:rPr>
              <a:t>abc</a:t>
            </a:r>
            <a:r>
              <a:rPr lang="en-US" altLang="zh-CN" sz="1600" dirty="0">
                <a:solidFill>
                  <a:schemeClr val="accent1"/>
                </a:solidFill>
              </a:rPr>
              <a:t>’</a:t>
            </a:r>
            <a:r>
              <a:rPr lang="en-US" altLang="zh-CN" sz="1600" dirty="0"/>
              <a:t> + </a:t>
            </a:r>
            <a:r>
              <a:rPr lang="en-US" altLang="zh-CN" sz="1600" dirty="0" err="1"/>
              <a:t>ab’c</a:t>
            </a:r>
            <a:r>
              <a:rPr lang="en-US" altLang="zh-CN" sz="1600" dirty="0"/>
              <a:t>’</a:t>
            </a:r>
            <a:br>
              <a:rPr lang="en-US" altLang="zh-CN" sz="1600" dirty="0"/>
            </a:br>
            <a:r>
              <a:rPr lang="en-US" altLang="zh-CN" sz="1600" dirty="0"/>
              <a:t>		 = </a:t>
            </a:r>
            <a:r>
              <a:rPr lang="en-US" altLang="zh-CN" sz="1600" dirty="0" err="1"/>
              <a:t>a’b’c</a:t>
            </a:r>
            <a:r>
              <a:rPr lang="en-US" altLang="zh-CN" sz="1600" dirty="0"/>
              <a:t> + </a:t>
            </a:r>
            <a:r>
              <a:rPr lang="en-US" altLang="zh-CN" sz="1600" dirty="0" err="1"/>
              <a:t>abc</a:t>
            </a:r>
            <a:r>
              <a:rPr lang="en-US" altLang="zh-CN" sz="1600" dirty="0"/>
              <a:t>’ + </a:t>
            </a:r>
            <a:r>
              <a:rPr lang="en-US" altLang="zh-CN" sz="1600" dirty="0" err="1"/>
              <a:t>a’bc</a:t>
            </a:r>
            <a:r>
              <a:rPr lang="en-US" altLang="zh-CN" sz="1600" dirty="0"/>
              <a:t>’ + </a:t>
            </a:r>
            <a:r>
              <a:rPr lang="en-US" altLang="zh-CN" sz="1600" dirty="0" err="1"/>
              <a:t>ab’c</a:t>
            </a:r>
            <a:r>
              <a:rPr lang="en-US" altLang="zh-CN" sz="1600" dirty="0"/>
              <a:t>’</a:t>
            </a:r>
          </a:p>
          <a:p>
            <a:pPr marL="106680" indent="0" eaLnBrk="1" hangingPunct="1">
              <a:buNone/>
            </a:pPr>
            <a:r>
              <a:rPr lang="en-US" altLang="zh-CN" sz="1600" dirty="0"/>
              <a:t>                            = m1+m6+m2+m4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8E3DFE44-7098-4988-B6A3-D87AC728B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57200"/>
            <a:ext cx="8915400" cy="838200"/>
          </a:xfrm>
        </p:spPr>
        <p:txBody>
          <a:bodyPr/>
          <a:lstStyle/>
          <a:p>
            <a:r>
              <a:rPr lang="en-GB" altLang="en-US" sz="3200" dirty="0">
                <a:solidFill>
                  <a:schemeClr val="tx1"/>
                </a:solidFill>
              </a:rPr>
              <a:t>Canonical Form: Product of Maxterms [1]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xmlns="" id="{500AAC38-8FA0-4F71-B5A6-2EDFF3142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1828800"/>
            <a:ext cx="7772400" cy="2435225"/>
          </a:xfrm>
        </p:spPr>
        <p:txBody>
          <a:bodyPr/>
          <a:lstStyle/>
          <a:p>
            <a:pPr>
              <a:buSzPct val="120000"/>
              <a:buFont typeface="Wingdings" panose="05000000000000000000" pitchFamily="2" charset="2"/>
              <a:buChar char="§"/>
            </a:pPr>
            <a:endParaRPr lang="en-GB" altLang="en-US" sz="1600" dirty="0"/>
          </a:p>
          <a:p>
            <a:pPr>
              <a:buSzPct val="120000"/>
              <a:buFont typeface="Wingdings" panose="05000000000000000000" pitchFamily="2" charset="2"/>
              <a:buChar char="§"/>
            </a:pPr>
            <a:r>
              <a:rPr lang="en-GB" altLang="en-US" sz="1600" dirty="0"/>
              <a:t>Maxterms are sum terms.</a:t>
            </a:r>
          </a:p>
          <a:p>
            <a:pPr>
              <a:spcBef>
                <a:spcPct val="5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GB" altLang="en-US" sz="1600" dirty="0"/>
              <a:t>For Boolean functions, the maxterms of a function are the terms for which the result is 0.</a:t>
            </a:r>
          </a:p>
          <a:p>
            <a:pPr>
              <a:spcBef>
                <a:spcPct val="5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GB" altLang="en-US" sz="1600" dirty="0"/>
              <a:t>Boolean functions can be expressed as Products-of-Maxterms.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57A387AA-9768-464E-9F23-9F8F5169D422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Conversion of POS from standard to canonical form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1486E30F-3CE4-450F-8150-3505752E33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641475"/>
            <a:ext cx="8534400" cy="4454525"/>
          </a:xfrm>
        </p:spPr>
        <p:txBody>
          <a:bodyPr/>
          <a:lstStyle/>
          <a:p>
            <a:pPr eaLnBrk="1" hangingPunct="1">
              <a:defRPr/>
            </a:pPr>
            <a:endParaRPr lang="en-US" altLang="zh-CN" sz="1600" dirty="0"/>
          </a:p>
          <a:p>
            <a:pPr eaLnBrk="1" hangingPunct="1">
              <a:defRPr/>
            </a:pPr>
            <a:r>
              <a:rPr lang="en-US" altLang="zh-CN" sz="1600" dirty="0"/>
              <a:t>Expand noncanonical terms by adding 0 in terms of missing variables (</a:t>
            </a:r>
            <a:r>
              <a:rPr lang="en-US" altLang="zh-CN" sz="1600" i="1" dirty="0"/>
              <a:t>e.g.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x.x</a:t>
            </a:r>
            <a:r>
              <a:rPr lang="en-US" altLang="zh-CN" sz="1600" dirty="0"/>
              <a:t>’ = 0) and using the distributive law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zh-CN" sz="1600" dirty="0"/>
          </a:p>
          <a:p>
            <a:pPr eaLnBrk="1" hangingPunct="1">
              <a:defRPr/>
            </a:pPr>
            <a:r>
              <a:rPr lang="en-US" altLang="zh-CN" sz="1600" dirty="0"/>
              <a:t>Remove duplicate maxterms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zh-CN" sz="1600" dirty="0"/>
          </a:p>
          <a:p>
            <a:pPr eaLnBrk="1" hangingPunct="1">
              <a:defRPr/>
            </a:pPr>
            <a:r>
              <a:rPr lang="en-US" altLang="zh-CN" sz="1600" dirty="0"/>
              <a:t>f</a:t>
            </a:r>
            <a:r>
              <a:rPr lang="en-US" altLang="zh-CN" sz="1600" baseline="-25000" dirty="0"/>
              <a:t>1</a:t>
            </a:r>
            <a:r>
              <a:rPr lang="en-US" altLang="zh-CN" sz="1600" dirty="0"/>
              <a:t>(</a:t>
            </a:r>
            <a:r>
              <a:rPr lang="en-US" altLang="zh-CN" sz="1600" dirty="0" err="1"/>
              <a:t>a,b,c</a:t>
            </a:r>
            <a:r>
              <a:rPr lang="en-US" altLang="zh-CN" sz="1600" dirty="0"/>
              <a:t>)   = (</a:t>
            </a:r>
            <a:r>
              <a:rPr lang="en-US" altLang="zh-CN" sz="1600" dirty="0" err="1"/>
              <a:t>a+b+c</a:t>
            </a:r>
            <a:r>
              <a:rPr lang="en-US" altLang="zh-CN" sz="1600" dirty="0"/>
              <a:t>)•(</a:t>
            </a:r>
            <a:r>
              <a:rPr lang="en-US" altLang="zh-CN" sz="1600" dirty="0" err="1"/>
              <a:t>b’+c</a:t>
            </a:r>
            <a:r>
              <a:rPr lang="en-US" altLang="zh-CN" sz="1600" dirty="0"/>
              <a:t>’)•(</a:t>
            </a:r>
            <a:r>
              <a:rPr lang="en-US" altLang="zh-CN" sz="1600" dirty="0" err="1"/>
              <a:t>a’+c</a:t>
            </a:r>
            <a:r>
              <a:rPr lang="en-US" altLang="zh-CN" sz="1600" dirty="0"/>
              <a:t>’)</a:t>
            </a:r>
            <a:br>
              <a:rPr lang="en-US" altLang="zh-CN" sz="1600" dirty="0"/>
            </a:br>
            <a:r>
              <a:rPr lang="en-US" altLang="zh-CN" sz="1600" dirty="0"/>
              <a:t>		 = (</a:t>
            </a:r>
            <a:r>
              <a:rPr lang="en-US" altLang="zh-CN" sz="1600" dirty="0" err="1"/>
              <a:t>a+b+c</a:t>
            </a:r>
            <a:r>
              <a:rPr lang="en-US" altLang="zh-CN" sz="1600" dirty="0"/>
              <a:t>)•(</a:t>
            </a:r>
            <a:r>
              <a:rPr lang="en-US" altLang="zh-CN" sz="1600" dirty="0" err="1">
                <a:solidFill>
                  <a:schemeClr val="accent2"/>
                </a:solidFill>
              </a:rPr>
              <a:t>aa’</a:t>
            </a:r>
            <a:r>
              <a:rPr lang="en-US" altLang="zh-CN" sz="1600" dirty="0" err="1"/>
              <a:t>+b’+c</a:t>
            </a:r>
            <a:r>
              <a:rPr lang="en-US" altLang="zh-CN" sz="1600" dirty="0"/>
              <a:t>’)•(</a:t>
            </a:r>
            <a:r>
              <a:rPr lang="en-US" altLang="zh-CN" sz="1600" dirty="0" err="1"/>
              <a:t>a’+</a:t>
            </a:r>
            <a:r>
              <a:rPr lang="en-US" altLang="zh-CN" sz="1600" dirty="0" err="1">
                <a:solidFill>
                  <a:schemeClr val="accent2"/>
                </a:solidFill>
              </a:rPr>
              <a:t>bb’</a:t>
            </a:r>
            <a:r>
              <a:rPr lang="en-US" altLang="zh-CN" sz="1600" dirty="0" err="1"/>
              <a:t>+c</a:t>
            </a:r>
            <a:r>
              <a:rPr lang="en-US" altLang="zh-CN" sz="1600" dirty="0"/>
              <a:t>’)</a:t>
            </a:r>
            <a:br>
              <a:rPr lang="en-US" altLang="zh-CN" sz="1600" dirty="0"/>
            </a:br>
            <a:r>
              <a:rPr lang="en-US" altLang="zh-CN" sz="1600" dirty="0"/>
              <a:t>	 	 = (</a:t>
            </a:r>
            <a:r>
              <a:rPr lang="en-US" altLang="zh-CN" sz="1600" dirty="0" err="1"/>
              <a:t>a+b+c</a:t>
            </a:r>
            <a:r>
              <a:rPr lang="en-US" altLang="zh-CN" sz="1600" dirty="0"/>
              <a:t>)•(</a:t>
            </a:r>
            <a:r>
              <a:rPr lang="en-US" altLang="zh-CN" sz="1600" dirty="0" err="1"/>
              <a:t>a+b</a:t>
            </a:r>
            <a:r>
              <a:rPr lang="en-US" altLang="zh-CN" sz="1600" dirty="0"/>
              <a:t>’+c’)•</a:t>
            </a:r>
            <a:r>
              <a:rPr lang="en-US" altLang="zh-CN" sz="1600" dirty="0">
                <a:solidFill>
                  <a:schemeClr val="accent1"/>
                </a:solidFill>
              </a:rPr>
              <a:t>(</a:t>
            </a:r>
            <a:r>
              <a:rPr lang="en-US" altLang="zh-CN" sz="1600" dirty="0" err="1">
                <a:solidFill>
                  <a:schemeClr val="accent1"/>
                </a:solidFill>
              </a:rPr>
              <a:t>a’+b’+c</a:t>
            </a:r>
            <a:r>
              <a:rPr lang="en-US" altLang="zh-CN" sz="1600" dirty="0">
                <a:solidFill>
                  <a:schemeClr val="accent1"/>
                </a:solidFill>
              </a:rPr>
              <a:t>’)</a:t>
            </a:r>
            <a:r>
              <a:rPr lang="en-US" altLang="zh-CN" sz="1600" dirty="0"/>
              <a:t>•(a’+</a:t>
            </a:r>
            <a:r>
              <a:rPr lang="en-US" altLang="zh-CN" sz="1600" dirty="0" err="1"/>
              <a:t>b+c</a:t>
            </a:r>
            <a:r>
              <a:rPr lang="en-US" altLang="zh-CN" sz="1600" dirty="0"/>
              <a:t>’)•</a:t>
            </a:r>
            <a:r>
              <a:rPr lang="en-US" altLang="zh-CN" sz="1600" dirty="0">
                <a:solidFill>
                  <a:schemeClr val="accent1"/>
                </a:solidFill>
              </a:rPr>
              <a:t>(</a:t>
            </a:r>
            <a:r>
              <a:rPr lang="en-US" altLang="zh-CN" sz="1600" dirty="0" err="1">
                <a:solidFill>
                  <a:schemeClr val="accent1"/>
                </a:solidFill>
              </a:rPr>
              <a:t>a’+b’+c</a:t>
            </a:r>
            <a:r>
              <a:rPr lang="en-US" altLang="zh-CN" sz="1600" dirty="0">
                <a:solidFill>
                  <a:schemeClr val="accent1"/>
                </a:solidFill>
              </a:rPr>
              <a:t>’)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dirty="0"/>
              <a:t>		</a:t>
            </a:r>
            <a:r>
              <a:rPr lang="en-US" altLang="zh-CN" sz="1600" dirty="0"/>
              <a:t> = (</a:t>
            </a:r>
            <a:r>
              <a:rPr lang="en-US" altLang="zh-CN" sz="1600" dirty="0" err="1"/>
              <a:t>a+b+c</a:t>
            </a:r>
            <a:r>
              <a:rPr lang="en-US" altLang="zh-CN" sz="1600" dirty="0"/>
              <a:t>)•(</a:t>
            </a:r>
            <a:r>
              <a:rPr lang="en-US" altLang="zh-CN" sz="1600" dirty="0" err="1"/>
              <a:t>a+b</a:t>
            </a:r>
            <a:r>
              <a:rPr lang="en-US" altLang="zh-CN" sz="1600" dirty="0"/>
              <a:t>’+c’)•(</a:t>
            </a:r>
            <a:r>
              <a:rPr lang="en-US" altLang="zh-CN" sz="1600" dirty="0" err="1"/>
              <a:t>a’+b’+c</a:t>
            </a:r>
            <a:r>
              <a:rPr lang="en-US" altLang="zh-CN" sz="1600" dirty="0"/>
              <a:t>’)•(a’+</a:t>
            </a:r>
            <a:r>
              <a:rPr lang="en-US" altLang="zh-CN" sz="1600" dirty="0" err="1"/>
              <a:t>b+c</a:t>
            </a:r>
            <a:r>
              <a:rPr lang="en-US" altLang="zh-CN" sz="1600" dirty="0"/>
              <a:t>’)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639A39D4-5869-49B9-BFEC-4173D774EECA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</a:rPr>
              <a:t>Conversion Between Canonical Forms [1]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98D611B1-A191-4F82-A16D-EC34B54171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1600" dirty="0"/>
              <a:t>Replace ∑ with ∏ (or </a:t>
            </a:r>
            <a:r>
              <a:rPr lang="en-US" altLang="zh-CN" sz="1600" i="1" dirty="0"/>
              <a:t>vice versa</a:t>
            </a:r>
            <a:r>
              <a:rPr lang="en-US" altLang="zh-CN" sz="1600" dirty="0"/>
              <a:t>) and replace those </a:t>
            </a:r>
            <a:r>
              <a:rPr lang="en-US" altLang="zh-CN" sz="1600" i="1" dirty="0"/>
              <a:t>j’</a:t>
            </a:r>
            <a:r>
              <a:rPr lang="en-US" altLang="zh-CN" sz="1600" dirty="0"/>
              <a:t>s that appeared in the original form with those that do not.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zh-CN" sz="1600" dirty="0"/>
          </a:p>
          <a:p>
            <a:pPr eaLnBrk="1" hangingPunct="1">
              <a:defRPr/>
            </a:pPr>
            <a:r>
              <a:rPr lang="en-US" altLang="zh-CN" sz="1600" dirty="0"/>
              <a:t>Example:</a:t>
            </a:r>
            <a:br>
              <a:rPr lang="en-US" altLang="zh-CN" sz="1600" dirty="0"/>
            </a:br>
            <a:r>
              <a:rPr lang="en-US" altLang="zh-CN" sz="1600" dirty="0"/>
              <a:t>f</a:t>
            </a:r>
            <a:r>
              <a:rPr lang="en-US" altLang="zh-CN" sz="1600" baseline="-25000" dirty="0"/>
              <a:t>1</a:t>
            </a:r>
            <a:r>
              <a:rPr lang="en-US" altLang="zh-CN" sz="1600" dirty="0"/>
              <a:t>(</a:t>
            </a:r>
            <a:r>
              <a:rPr lang="en-US" altLang="zh-CN" sz="1600" dirty="0" err="1"/>
              <a:t>a,b,c</a:t>
            </a:r>
            <a:r>
              <a:rPr lang="en-US" altLang="zh-CN" sz="1600" dirty="0"/>
              <a:t>)	= </a:t>
            </a:r>
            <a:r>
              <a:rPr lang="en-US" altLang="zh-CN" sz="1600" dirty="0" err="1"/>
              <a:t>a’b’c</a:t>
            </a:r>
            <a:r>
              <a:rPr lang="en-US" altLang="zh-CN" sz="1600" dirty="0"/>
              <a:t> + </a:t>
            </a:r>
            <a:r>
              <a:rPr lang="en-US" altLang="zh-CN" sz="1600" dirty="0" err="1"/>
              <a:t>a’bc</a:t>
            </a:r>
            <a:r>
              <a:rPr lang="en-US" altLang="zh-CN" sz="1600" dirty="0"/>
              <a:t>’ + </a:t>
            </a:r>
            <a:r>
              <a:rPr lang="en-US" altLang="zh-CN" sz="1600" dirty="0" err="1"/>
              <a:t>ab’c</a:t>
            </a:r>
            <a:r>
              <a:rPr lang="en-US" altLang="zh-CN" sz="1600" dirty="0"/>
              <a:t>’ + </a:t>
            </a:r>
            <a:r>
              <a:rPr lang="en-US" altLang="zh-CN" sz="1600" dirty="0" err="1"/>
              <a:t>abc</a:t>
            </a:r>
            <a:r>
              <a:rPr lang="en-US" altLang="zh-CN" sz="1600" dirty="0"/>
              <a:t>’ </a:t>
            </a:r>
            <a:br>
              <a:rPr lang="en-US" altLang="zh-CN" sz="1600" dirty="0"/>
            </a:br>
            <a:r>
              <a:rPr lang="en-US" altLang="zh-CN" sz="1600" dirty="0"/>
              <a:t>		= m</a:t>
            </a:r>
            <a:r>
              <a:rPr lang="en-US" altLang="zh-CN" sz="1600" baseline="-25000" dirty="0"/>
              <a:t>1</a:t>
            </a:r>
            <a:r>
              <a:rPr lang="en-US" altLang="zh-CN" sz="1600" dirty="0"/>
              <a:t> + m</a:t>
            </a:r>
            <a:r>
              <a:rPr lang="en-US" altLang="zh-CN" sz="1600" baseline="-25000" dirty="0"/>
              <a:t>2</a:t>
            </a:r>
            <a:r>
              <a:rPr lang="en-US" altLang="zh-CN" sz="1600" dirty="0"/>
              <a:t> + m</a:t>
            </a:r>
            <a:r>
              <a:rPr lang="en-US" altLang="zh-CN" sz="1600" baseline="-25000" dirty="0"/>
              <a:t>4</a:t>
            </a:r>
            <a:r>
              <a:rPr lang="en-US" altLang="zh-CN" sz="1600" dirty="0"/>
              <a:t> + m</a:t>
            </a:r>
            <a:r>
              <a:rPr lang="en-US" altLang="zh-CN" sz="1600" baseline="-25000" dirty="0"/>
              <a:t>6</a:t>
            </a:r>
            <a:br>
              <a:rPr lang="en-US" altLang="zh-CN" sz="1600" baseline="-25000" dirty="0"/>
            </a:br>
            <a:r>
              <a:rPr lang="en-US" altLang="zh-CN" sz="1600" baseline="-25000" dirty="0"/>
              <a:t>		</a:t>
            </a:r>
            <a:r>
              <a:rPr lang="en-US" altLang="zh-CN" sz="1600" dirty="0"/>
              <a:t>= ∑m(</a:t>
            </a:r>
            <a:r>
              <a:rPr lang="en-US" altLang="zh-CN" sz="1600" dirty="0">
                <a:solidFill>
                  <a:schemeClr val="accent2"/>
                </a:solidFill>
              </a:rPr>
              <a:t>1,2,4,6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r>
              <a:rPr lang="en-US" altLang="zh-CN" sz="1600" dirty="0"/>
              <a:t>		= ∏M(</a:t>
            </a:r>
            <a:r>
              <a:rPr lang="en-US" altLang="zh-CN" sz="1600" dirty="0">
                <a:solidFill>
                  <a:schemeClr val="accent2"/>
                </a:solidFill>
              </a:rPr>
              <a:t>0,3,5,7</a:t>
            </a:r>
            <a:r>
              <a:rPr lang="en-US" altLang="zh-CN" sz="1600" dirty="0" smtClean="0"/>
              <a:t>)</a:t>
            </a:r>
          </a:p>
          <a:p>
            <a:pPr eaLnBrk="1" hangingPunct="1">
              <a:defRPr/>
            </a:pPr>
            <a:r>
              <a:rPr lang="en-US" altLang="zh-CN" sz="1600" dirty="0" smtClean="0"/>
              <a:t>= </a:t>
            </a:r>
            <a:r>
              <a:rPr lang="en-US" altLang="zh-CN" sz="1600" dirty="0" smtClean="0"/>
              <a:t>∏</a:t>
            </a:r>
            <a:r>
              <a:rPr lang="en-US" altLang="zh-CN" sz="1600" dirty="0" smtClean="0"/>
              <a:t>M(</a:t>
            </a:r>
            <a:r>
              <a:rPr lang="en-US" altLang="zh-CN" sz="1600" dirty="0" smtClean="0">
                <a:solidFill>
                  <a:schemeClr val="accent2"/>
                </a:solidFill>
              </a:rPr>
              <a:t>000,011,101,111) 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en-US" altLang="zh-CN" sz="1600" dirty="0"/>
              <a:t>	          = (</a:t>
            </a:r>
            <a:r>
              <a:rPr lang="en-US" altLang="zh-CN" sz="1600" dirty="0" err="1"/>
              <a:t>a+b+c</a:t>
            </a:r>
            <a:r>
              <a:rPr lang="en-US" altLang="zh-CN" sz="1600" dirty="0"/>
              <a:t>)•(</a:t>
            </a:r>
            <a:r>
              <a:rPr lang="en-US" altLang="zh-CN" sz="1600" dirty="0" err="1"/>
              <a:t>a+b’+c</a:t>
            </a:r>
            <a:r>
              <a:rPr lang="en-US" altLang="zh-CN" sz="1600" dirty="0"/>
              <a:t>’)•(</a:t>
            </a:r>
            <a:r>
              <a:rPr lang="en-US" altLang="zh-CN" sz="1600" dirty="0" err="1"/>
              <a:t>a’+b+c</a:t>
            </a:r>
            <a:r>
              <a:rPr lang="en-US" altLang="zh-CN" sz="1600" dirty="0" smtClean="0"/>
              <a:t>’)•(</a:t>
            </a:r>
            <a:r>
              <a:rPr lang="en-US" altLang="zh-CN" sz="1600" dirty="0" err="1" smtClean="0"/>
              <a:t>a’+b’+c</a:t>
            </a:r>
            <a:r>
              <a:rPr lang="en-US" altLang="zh-CN" sz="1600" dirty="0" smtClean="0"/>
              <a:t>’)</a:t>
            </a:r>
          </a:p>
          <a:p>
            <a:pPr eaLnBrk="1" hangingPunct="1">
              <a:defRPr/>
            </a:pPr>
            <a:r>
              <a:rPr lang="en-US" altLang="zh-CN" sz="1600" dirty="0" smtClean="0"/>
              <a:t>F2(</a:t>
            </a:r>
            <a:r>
              <a:rPr lang="en-US" altLang="zh-CN" sz="1600" dirty="0" err="1" smtClean="0"/>
              <a:t>x,y</a:t>
            </a:r>
            <a:r>
              <a:rPr lang="en-US" altLang="zh-CN" sz="1600" dirty="0" smtClean="0"/>
              <a:t>, z) =  (</a:t>
            </a:r>
            <a:r>
              <a:rPr lang="en-US" altLang="zh-CN" sz="1600" dirty="0" err="1" smtClean="0"/>
              <a:t>x+y’+z</a:t>
            </a:r>
            <a:r>
              <a:rPr lang="en-US" altLang="zh-CN" sz="1600" dirty="0" smtClean="0"/>
              <a:t>).(</a:t>
            </a:r>
            <a:r>
              <a:rPr lang="en-US" altLang="zh-CN" sz="1600" dirty="0" err="1" smtClean="0"/>
              <a:t>x+y+z</a:t>
            </a:r>
            <a:r>
              <a:rPr lang="en-US" altLang="zh-CN" sz="1600" dirty="0" smtClean="0"/>
              <a:t>’)</a:t>
            </a:r>
          </a:p>
          <a:p>
            <a:pPr eaLnBrk="1" hangingPunct="1">
              <a:defRPr/>
            </a:pPr>
            <a:r>
              <a:rPr lang="en-US" altLang="zh-CN" sz="1600" dirty="0" smtClean="0"/>
              <a:t>= </a:t>
            </a:r>
            <a:r>
              <a:rPr lang="en-US" altLang="zh-CN" sz="1600" dirty="0" smtClean="0"/>
              <a:t>∏</a:t>
            </a:r>
            <a:r>
              <a:rPr lang="en-US" altLang="zh-CN" sz="1600" dirty="0" smtClean="0"/>
              <a:t>M(010, 001) = </a:t>
            </a:r>
            <a:r>
              <a:rPr lang="en-US" altLang="zh-CN" sz="1600" dirty="0" smtClean="0"/>
              <a:t>∏</a:t>
            </a:r>
            <a:r>
              <a:rPr lang="en-US" altLang="zh-CN" sz="1600" dirty="0" smtClean="0"/>
              <a:t>M(1,2)</a:t>
            </a:r>
          </a:p>
          <a:p>
            <a:pPr eaLnBrk="1" hangingPunct="1">
              <a:defRPr/>
            </a:pPr>
            <a:r>
              <a:rPr lang="en-US" altLang="zh-CN" sz="1600" dirty="0" smtClean="0"/>
              <a:t>=</a:t>
            </a:r>
            <a:r>
              <a:rPr lang="en-US" altLang="zh-CN" sz="1600" dirty="0" smtClean="0"/>
              <a:t>∑</a:t>
            </a:r>
            <a:r>
              <a:rPr lang="en-US" altLang="zh-CN" sz="1600" dirty="0" smtClean="0"/>
              <a:t>m(0,3,4,5,6, 7)</a:t>
            </a:r>
          </a:p>
          <a:p>
            <a:pPr eaLnBrk="1" hangingPunct="1">
              <a:defRPr/>
            </a:pPr>
            <a:r>
              <a:rPr lang="en-US" altLang="zh-CN" sz="1600" dirty="0" smtClean="0"/>
              <a:t>= </a:t>
            </a:r>
            <a:r>
              <a:rPr lang="en-US" altLang="zh-CN" sz="1600" dirty="0" err="1" smtClean="0"/>
              <a:t>x’y’z</a:t>
            </a:r>
            <a:r>
              <a:rPr lang="en-US" altLang="zh-CN" sz="1600" dirty="0" smtClean="0"/>
              <a:t>’ + </a:t>
            </a:r>
            <a:r>
              <a:rPr lang="en-US" altLang="zh-CN" sz="1600" dirty="0" err="1" smtClean="0"/>
              <a:t>x’yz+xy’z’+xy’z+xyz’+xyz</a:t>
            </a:r>
            <a:endParaRPr lang="en-US" altLang="zh-CN" sz="1600" dirty="0" smtClean="0"/>
          </a:p>
          <a:p>
            <a:pPr eaLnBrk="1" hangingPunct="1">
              <a:defRPr/>
            </a:pPr>
            <a:endParaRPr lang="en-US" altLang="zh-CN" sz="1600" dirty="0" smtClean="0"/>
          </a:p>
          <a:p>
            <a:pPr eaLnBrk="1" hangingPunct="1">
              <a:defRPr/>
            </a:pP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xmlns="" id="{A3648DA2-AC2D-41E7-B221-66AFA439C2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4588" y="1001713"/>
            <a:ext cx="7772400" cy="762000"/>
          </a:xfrm>
        </p:spPr>
        <p:txBody>
          <a:bodyPr/>
          <a:lstStyle/>
          <a:p>
            <a:pPr eaLnBrk="1" hangingPunct="1"/>
            <a:r>
              <a:rPr lang="en-GB" altLang="en-US" sz="3200">
                <a:solidFill>
                  <a:schemeClr val="tx1"/>
                </a:solidFill>
              </a:rPr>
              <a:t>Implementation of SOP Expressions[1]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xmlns="" id="{F2CD835C-4095-48AB-9058-60A76CC7D8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772400" cy="2171700"/>
          </a:xfrm>
        </p:spPr>
        <p:txBody>
          <a:bodyPr/>
          <a:lstStyle/>
          <a:p>
            <a:pPr eaLnBrk="1" hangingPunct="1">
              <a:buSzPct val="120000"/>
              <a:buFont typeface="Wingdings" panose="05000000000000000000" pitchFamily="2" charset="2"/>
              <a:buChar char="§"/>
            </a:pPr>
            <a:r>
              <a:rPr lang="en-GB" altLang="en-US" sz="1600"/>
              <a:t>Sum-of-Products expressions can be implemented using:</a:t>
            </a:r>
          </a:p>
          <a:p>
            <a:pPr lvl="1" eaLnBrk="1" hangingPunct="1">
              <a:buSzPct val="90000"/>
              <a:buFont typeface="Wingdings" panose="05000000000000000000" pitchFamily="2" charset="2"/>
              <a:buChar char="v"/>
            </a:pPr>
            <a:r>
              <a:rPr lang="en-GB" altLang="en-US" sz="1600"/>
              <a:t>2-level AND-OR logic circuits</a:t>
            </a:r>
          </a:p>
          <a:p>
            <a:pPr lvl="1" eaLnBrk="1" hangingPunct="1">
              <a:buSzPct val="90000"/>
              <a:buFont typeface="Wingdings" panose="05000000000000000000" pitchFamily="2" charset="2"/>
              <a:buChar char="v"/>
            </a:pPr>
            <a:r>
              <a:rPr lang="en-GB" altLang="en-US" sz="1600"/>
              <a:t>2-level NAND logic circuits</a:t>
            </a:r>
          </a:p>
          <a:p>
            <a:pPr eaLnBrk="1" hangingPunct="1">
              <a:spcBef>
                <a:spcPct val="5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GB" altLang="en-US" sz="1600"/>
              <a:t> AND-OR logic circuit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xmlns="" id="{0375300E-FB63-4A5E-AD8D-8D0356161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1910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000" dirty="0">
                <a:latin typeface="Arial" panose="020B0604020202020204" pitchFamily="34" charset="0"/>
              </a:rPr>
              <a:t>F = AB + CD + E</a:t>
            </a:r>
            <a:endParaRPr lang="en-GB" altLang="en-US" sz="2000" dirty="0">
              <a:latin typeface="Times New Roman" panose="02020603050405020304" pitchFamily="18" charset="0"/>
            </a:endParaRPr>
          </a:p>
        </p:txBody>
      </p:sp>
      <p:grpSp>
        <p:nvGrpSpPr>
          <p:cNvPr id="27653" name="Group 5">
            <a:extLst>
              <a:ext uri="{FF2B5EF4-FFF2-40B4-BE49-F238E27FC236}">
                <a16:creationId xmlns:a16="http://schemas.microsoft.com/office/drawing/2014/main" xmlns="" id="{8832005A-8418-4E9D-8165-62050F175FB8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038600"/>
            <a:ext cx="3482975" cy="1784350"/>
            <a:chOff x="1104" y="2592"/>
            <a:chExt cx="2194" cy="1124"/>
          </a:xfrm>
        </p:grpSpPr>
        <p:sp>
          <p:nvSpPr>
            <p:cNvPr id="27655" name="Text Box 6">
              <a:extLst>
                <a:ext uri="{FF2B5EF4-FFF2-40B4-BE49-F238E27FC236}">
                  <a16:creationId xmlns:a16="http://schemas.microsoft.com/office/drawing/2014/main" xmlns="" id="{DCF49412-9048-489D-B766-F727DA3EA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120"/>
              <a:ext cx="2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6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27656" name="Line 7">
              <a:extLst>
                <a:ext uri="{FF2B5EF4-FFF2-40B4-BE49-F238E27FC236}">
                  <a16:creationId xmlns:a16="http://schemas.microsoft.com/office/drawing/2014/main" xmlns="" id="{1C0BCEDB-3C2C-49E4-B071-4BB224340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5" y="3224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57" name="Text Box 8">
              <a:extLst>
                <a:ext uri="{FF2B5EF4-FFF2-40B4-BE49-F238E27FC236}">
                  <a16:creationId xmlns:a16="http://schemas.microsoft.com/office/drawing/2014/main" xmlns="" id="{59881870-4919-4BFF-B831-EC1CCFD59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592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6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27658" name="AutoShape 9">
              <a:extLst>
                <a:ext uri="{FF2B5EF4-FFF2-40B4-BE49-F238E27FC236}">
                  <a16:creationId xmlns:a16="http://schemas.microsoft.com/office/drawing/2014/main" xmlns="" id="{D0FD09B2-97CC-414B-9B4B-E6EA15ED9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640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2400"/>
            </a:p>
          </p:txBody>
        </p:sp>
        <p:sp>
          <p:nvSpPr>
            <p:cNvPr id="27659" name="Line 10">
              <a:extLst>
                <a:ext uri="{FF2B5EF4-FFF2-40B4-BE49-F238E27FC236}">
                  <a16:creationId xmlns:a16="http://schemas.microsoft.com/office/drawing/2014/main" xmlns="" id="{D482B70C-8B48-47F7-B63C-18C4AD39FB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2736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60" name="Line 11">
              <a:extLst>
                <a:ext uri="{FF2B5EF4-FFF2-40B4-BE49-F238E27FC236}">
                  <a16:creationId xmlns:a16="http://schemas.microsoft.com/office/drawing/2014/main" xmlns="" id="{0C2384D2-F0CE-4BE6-8953-9B218C0824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120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61" name="Line 12">
              <a:extLst>
                <a:ext uri="{FF2B5EF4-FFF2-40B4-BE49-F238E27FC236}">
                  <a16:creationId xmlns:a16="http://schemas.microsoft.com/office/drawing/2014/main" xmlns="" id="{E2F9F724-2CE6-454D-81D0-C193C7E8C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3216"/>
              <a:ext cx="46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62" name="Text Box 13">
              <a:extLst>
                <a:ext uri="{FF2B5EF4-FFF2-40B4-BE49-F238E27FC236}">
                  <a16:creationId xmlns:a16="http://schemas.microsoft.com/office/drawing/2014/main" xmlns="" id="{81C3588A-268F-4F51-BB32-B8879FABF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784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60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27663" name="AutoShape 14">
              <a:extLst>
                <a:ext uri="{FF2B5EF4-FFF2-40B4-BE49-F238E27FC236}">
                  <a16:creationId xmlns:a16="http://schemas.microsoft.com/office/drawing/2014/main" xmlns="" id="{D4B49D4A-58E6-4133-923E-FAEE0B56E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072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2400"/>
            </a:p>
          </p:txBody>
        </p:sp>
        <p:sp>
          <p:nvSpPr>
            <p:cNvPr id="27664" name="Line 15">
              <a:extLst>
                <a:ext uri="{FF2B5EF4-FFF2-40B4-BE49-F238E27FC236}">
                  <a16:creationId xmlns:a16="http://schemas.microsoft.com/office/drawing/2014/main" xmlns="" id="{0D7A975F-252B-4297-8728-E775F48302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21" y="2805"/>
              <a:ext cx="235" cy="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65" name="Line 16">
              <a:extLst>
                <a:ext uri="{FF2B5EF4-FFF2-40B4-BE49-F238E27FC236}">
                  <a16:creationId xmlns:a16="http://schemas.microsoft.com/office/drawing/2014/main" xmlns="" id="{1FBDB269-4304-4833-9DA1-35EB18AA0F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312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66" name="Line 17">
              <a:extLst>
                <a:ext uri="{FF2B5EF4-FFF2-40B4-BE49-F238E27FC236}">
                  <a16:creationId xmlns:a16="http://schemas.microsoft.com/office/drawing/2014/main" xmlns="" id="{BA08009F-2199-4ABB-BB1E-23A35779B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805"/>
              <a:ext cx="0" cy="31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27667" name="Group 18">
              <a:extLst>
                <a:ext uri="{FF2B5EF4-FFF2-40B4-BE49-F238E27FC236}">
                  <a16:creationId xmlns:a16="http://schemas.microsoft.com/office/drawing/2014/main" xmlns="" id="{3B981FFB-70F7-4C90-9A39-CD990755BA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8" y="3072"/>
              <a:ext cx="384" cy="288"/>
              <a:chOff x="6768" y="11808"/>
              <a:chExt cx="1008" cy="792"/>
            </a:xfrm>
          </p:grpSpPr>
          <p:sp>
            <p:nvSpPr>
              <p:cNvPr id="27676" name="Freeform 19">
                <a:extLst>
                  <a:ext uri="{FF2B5EF4-FFF2-40B4-BE49-F238E27FC236}">
                    <a16:creationId xmlns:a16="http://schemas.microsoft.com/office/drawing/2014/main" xmlns="" id="{8CAEAE70-EFF0-4528-8C3C-C6B1C6E40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1 w 288"/>
                  <a:gd name="T3" fmla="*/ 182 h 864"/>
                  <a:gd name="T4" fmla="*/ 0 w 288"/>
                  <a:gd name="T5" fmla="*/ 362 h 86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77" name="Line 20">
                <a:extLst>
                  <a:ext uri="{FF2B5EF4-FFF2-40B4-BE49-F238E27FC236}">
                    <a16:creationId xmlns:a16="http://schemas.microsoft.com/office/drawing/2014/main" xmlns="" id="{DF544FC2-A105-43E1-B68A-F5902BD84C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78" name="Line 21">
                <a:extLst>
                  <a:ext uri="{FF2B5EF4-FFF2-40B4-BE49-F238E27FC236}">
                    <a16:creationId xmlns:a16="http://schemas.microsoft.com/office/drawing/2014/main" xmlns="" id="{DC0367AE-EFD0-49CF-ADBE-2D43A3A6D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79" name="Freeform 22">
                <a:extLst>
                  <a:ext uri="{FF2B5EF4-FFF2-40B4-BE49-F238E27FC236}">
                    <a16:creationId xmlns:a16="http://schemas.microsoft.com/office/drawing/2014/main" xmlns="" id="{FD1A6E6C-A7A6-4A5C-ABC7-AADAD5830E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1404 w 576"/>
                  <a:gd name="T3" fmla="*/ 144 h 432"/>
                  <a:gd name="T4" fmla="*/ 1871 w 576"/>
                  <a:gd name="T5" fmla="*/ 432 h 43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80" name="Freeform 23">
                <a:extLst>
                  <a:ext uri="{FF2B5EF4-FFF2-40B4-BE49-F238E27FC236}">
                    <a16:creationId xmlns:a16="http://schemas.microsoft.com/office/drawing/2014/main" xmlns="" id="{13B638FB-267C-42DD-AB28-F3282C6A9CF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1404 w 576"/>
                  <a:gd name="T3" fmla="*/ 144 h 432"/>
                  <a:gd name="T4" fmla="*/ 1871 w 576"/>
                  <a:gd name="T5" fmla="*/ 432 h 43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7668" name="Line 24">
              <a:extLst>
                <a:ext uri="{FF2B5EF4-FFF2-40B4-BE49-F238E27FC236}">
                  <a16:creationId xmlns:a16="http://schemas.microsoft.com/office/drawing/2014/main" xmlns="" id="{0E659779-E6BC-47AB-B780-1AF2111D9B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2880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69" name="Line 25">
              <a:extLst>
                <a:ext uri="{FF2B5EF4-FFF2-40B4-BE49-F238E27FC236}">
                  <a16:creationId xmlns:a16="http://schemas.microsoft.com/office/drawing/2014/main" xmlns="" id="{EBE72185-030F-407C-859A-32B4FB217B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3168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70" name="Line 26">
              <a:extLst>
                <a:ext uri="{FF2B5EF4-FFF2-40B4-BE49-F238E27FC236}">
                  <a16:creationId xmlns:a16="http://schemas.microsoft.com/office/drawing/2014/main" xmlns="" id="{D0895421-666F-4DE5-B215-3C2F207794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331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71" name="Text Box 27">
              <a:extLst>
                <a:ext uri="{FF2B5EF4-FFF2-40B4-BE49-F238E27FC236}">
                  <a16:creationId xmlns:a16="http://schemas.microsoft.com/office/drawing/2014/main" xmlns="" id="{89C7485B-5E37-4B05-9878-0CF3DF7D71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216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600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27672" name="Text Box 28">
              <a:extLst>
                <a:ext uri="{FF2B5EF4-FFF2-40B4-BE49-F238E27FC236}">
                  <a16:creationId xmlns:a16="http://schemas.microsoft.com/office/drawing/2014/main" xmlns="" id="{5B4BD066-5558-43C6-90F3-BB7EDD8A95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024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60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27673" name="Text Box 29">
              <a:extLst>
                <a:ext uri="{FF2B5EF4-FFF2-40B4-BE49-F238E27FC236}">
                  <a16:creationId xmlns:a16="http://schemas.microsoft.com/office/drawing/2014/main" xmlns="" id="{96D05159-B6DB-407C-8B47-A17896DFB3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504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60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27674" name="Line 30">
              <a:extLst>
                <a:ext uri="{FF2B5EF4-FFF2-40B4-BE49-F238E27FC236}">
                  <a16:creationId xmlns:a16="http://schemas.microsoft.com/office/drawing/2014/main" xmlns="" id="{DD51A32C-67B5-47D1-ABE5-D1C307830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312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75" name="Line 31">
              <a:extLst>
                <a:ext uri="{FF2B5EF4-FFF2-40B4-BE49-F238E27FC236}">
                  <a16:creationId xmlns:a16="http://schemas.microsoft.com/office/drawing/2014/main" xmlns="" id="{78759D97-1D2C-467E-B155-7A14389395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600"/>
              <a:ext cx="9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7654" name="Slide Number Placeholder 1">
            <a:extLst>
              <a:ext uri="{FF2B5EF4-FFF2-40B4-BE49-F238E27FC236}">
                <a16:creationId xmlns:a16="http://schemas.microsoft.com/office/drawing/2014/main" xmlns="" id="{C967AE02-30D7-475E-AD4F-C7CACE4868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11AB89-8713-4D25-96EB-9110542CA65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33" name="Rectangle 32"/>
          <p:cNvSpPr/>
          <p:nvPr/>
        </p:nvSpPr>
        <p:spPr>
          <a:xfrm>
            <a:off x="6233634" y="4819241"/>
            <a:ext cx="224613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dirty="0" smtClean="0">
                <a:latin typeface="Arial" panose="020B0604020202020204" pitchFamily="34" charset="0"/>
              </a:rPr>
              <a:t>F’’ = F </a:t>
            </a:r>
            <a:r>
              <a:rPr lang="en-GB" altLang="en-US" dirty="0" smtClean="0">
                <a:latin typeface="Arial" panose="020B0604020202020204" pitchFamily="34" charset="0"/>
              </a:rPr>
              <a:t>= </a:t>
            </a:r>
            <a:r>
              <a:rPr lang="en-GB" altLang="en-US" dirty="0" smtClean="0">
                <a:latin typeface="Arial" panose="020B0604020202020204" pitchFamily="34" charset="0"/>
              </a:rPr>
              <a:t>(AB </a:t>
            </a:r>
            <a:r>
              <a:rPr lang="en-GB" altLang="en-US" dirty="0" smtClean="0">
                <a:latin typeface="Arial" panose="020B0604020202020204" pitchFamily="34" charset="0"/>
              </a:rPr>
              <a:t>+ CD + </a:t>
            </a:r>
            <a:r>
              <a:rPr lang="en-GB" altLang="en-US" dirty="0" smtClean="0">
                <a:latin typeface="Arial" panose="020B0604020202020204" pitchFamily="34" charset="0"/>
              </a:rPr>
              <a:t>E)’’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dirty="0" smtClean="0">
                <a:latin typeface="Arial" panose="020B0604020202020204" pitchFamily="34" charset="0"/>
              </a:rPr>
              <a:t>= ((AB)’.(CD)’(E)’)’</a:t>
            </a:r>
            <a:endParaRPr lang="en-GB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439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xmlns="" id="{8AC8AA28-9378-4242-9824-94321A3576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773113"/>
            <a:ext cx="7772400" cy="741362"/>
          </a:xfrm>
        </p:spPr>
        <p:txBody>
          <a:bodyPr/>
          <a:lstStyle/>
          <a:p>
            <a:pPr eaLnBrk="1" hangingPunct="1"/>
            <a:r>
              <a:rPr lang="en-GB" altLang="en-US" sz="3200">
                <a:solidFill>
                  <a:schemeClr val="tx1"/>
                </a:solidFill>
              </a:rPr>
              <a:t/>
            </a:r>
            <a:br>
              <a:rPr lang="en-GB" altLang="en-US" sz="3200">
                <a:solidFill>
                  <a:schemeClr val="tx1"/>
                </a:solidFill>
              </a:rPr>
            </a:br>
            <a:r>
              <a:rPr lang="en-GB" altLang="en-US" sz="3200">
                <a:solidFill>
                  <a:schemeClr val="tx1"/>
                </a:solidFill>
              </a:rPr>
              <a:t/>
            </a:r>
            <a:br>
              <a:rPr lang="en-GB" altLang="en-US" sz="3200">
                <a:solidFill>
                  <a:schemeClr val="tx1"/>
                </a:solidFill>
              </a:rPr>
            </a:br>
            <a:r>
              <a:rPr lang="en-GB" altLang="en-US" sz="3200">
                <a:solidFill>
                  <a:schemeClr val="tx1"/>
                </a:solidFill>
              </a:rPr>
              <a:t/>
            </a:r>
            <a:br>
              <a:rPr lang="en-GB" altLang="en-US" sz="3200">
                <a:solidFill>
                  <a:schemeClr val="tx1"/>
                </a:solidFill>
              </a:rPr>
            </a:br>
            <a:r>
              <a:rPr lang="en-GB" altLang="en-US" sz="3200">
                <a:solidFill>
                  <a:schemeClr val="tx1"/>
                </a:solidFill>
              </a:rPr>
              <a:t>Implementation of SOP Expressions contd.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xmlns="" id="{B808026C-DDFC-4C9B-BF45-93C68EED15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4114800" cy="2895600"/>
          </a:xfrm>
        </p:spPr>
        <p:txBody>
          <a:bodyPr/>
          <a:lstStyle/>
          <a:p>
            <a:pPr eaLnBrk="1" hangingPunct="1">
              <a:buSzPct val="120000"/>
              <a:buFont typeface="Wingdings" panose="05000000000000000000" pitchFamily="2" charset="2"/>
              <a:buChar char="§"/>
            </a:pPr>
            <a:r>
              <a:rPr lang="en-GB" altLang="en-US" sz="1600"/>
              <a:t>NAND-NAND circuit (by circuit transformation)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GB" altLang="en-US" sz="1600"/>
              <a:t>    a) add double bubbles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GB" altLang="en-US" sz="1600"/>
              <a:t>    b) change OR-with-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/>
              <a:t>        inverted-inputs to NAND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/>
              <a:t>        &amp; bubbles at inputs to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/>
              <a:t>        their complements</a:t>
            </a:r>
          </a:p>
        </p:txBody>
      </p:sp>
      <p:grpSp>
        <p:nvGrpSpPr>
          <p:cNvPr id="28676" name="Group 4">
            <a:extLst>
              <a:ext uri="{FF2B5EF4-FFF2-40B4-BE49-F238E27FC236}">
                <a16:creationId xmlns:a16="http://schemas.microsoft.com/office/drawing/2014/main" xmlns="" id="{6B032EFE-7A9A-4869-B737-5FB0BA49A2C3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2178050"/>
            <a:ext cx="3482975" cy="4146550"/>
            <a:chOff x="3456" y="1056"/>
            <a:chExt cx="2194" cy="2612"/>
          </a:xfrm>
        </p:grpSpPr>
        <p:grpSp>
          <p:nvGrpSpPr>
            <p:cNvPr id="28678" name="Group 5">
              <a:extLst>
                <a:ext uri="{FF2B5EF4-FFF2-40B4-BE49-F238E27FC236}">
                  <a16:creationId xmlns:a16="http://schemas.microsoft.com/office/drawing/2014/main" xmlns="" id="{D5547E73-0C8A-4BB1-AF58-715D77A261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1056"/>
              <a:ext cx="2194" cy="1124"/>
              <a:chOff x="3456" y="1056"/>
              <a:chExt cx="2194" cy="1124"/>
            </a:xfrm>
          </p:grpSpPr>
          <p:sp>
            <p:nvSpPr>
              <p:cNvPr id="28705" name="Text Box 6">
                <a:extLst>
                  <a:ext uri="{FF2B5EF4-FFF2-40B4-BE49-F238E27FC236}">
                    <a16:creationId xmlns:a16="http://schemas.microsoft.com/office/drawing/2014/main" xmlns="" id="{C1912025-444C-418A-B394-F22C18721F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76" y="1584"/>
                <a:ext cx="27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F</a:t>
                </a:r>
              </a:p>
            </p:txBody>
          </p:sp>
          <p:sp>
            <p:nvSpPr>
              <p:cNvPr id="28706" name="Line 7">
                <a:extLst>
                  <a:ext uri="{FF2B5EF4-FFF2-40B4-BE49-F238E27FC236}">
                    <a16:creationId xmlns:a16="http://schemas.microsoft.com/office/drawing/2014/main" xmlns="" id="{9E2030F8-BB3A-4366-A3B4-B30E3DDCE1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7" y="1688"/>
                <a:ext cx="21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707" name="Text Box 8">
                <a:extLst>
                  <a:ext uri="{FF2B5EF4-FFF2-40B4-BE49-F238E27FC236}">
                    <a16:creationId xmlns:a16="http://schemas.microsoft.com/office/drawing/2014/main" xmlns="" id="{55D94354-2DD0-4DDF-8CCB-84EBF49EC3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1056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8708" name="AutoShape 9">
                <a:extLst>
                  <a:ext uri="{FF2B5EF4-FFF2-40B4-BE49-F238E27FC236}">
                    <a16:creationId xmlns:a16="http://schemas.microsoft.com/office/drawing/2014/main" xmlns="" id="{A2F159F5-25A3-4D4C-A85B-6296F0A44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104"/>
                <a:ext cx="385" cy="336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  <p:sp>
            <p:nvSpPr>
              <p:cNvPr id="28709" name="Line 10">
                <a:extLst>
                  <a:ext uri="{FF2B5EF4-FFF2-40B4-BE49-F238E27FC236}">
                    <a16:creationId xmlns:a16="http://schemas.microsoft.com/office/drawing/2014/main" xmlns="" id="{1694C923-559E-4EAC-9BE2-A5CC9DFAD3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1200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710" name="Line 11">
                <a:extLst>
                  <a:ext uri="{FF2B5EF4-FFF2-40B4-BE49-F238E27FC236}">
                    <a16:creationId xmlns:a16="http://schemas.microsoft.com/office/drawing/2014/main" xmlns="" id="{86CD6476-304A-408E-9DEF-06E80750FB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1584"/>
                <a:ext cx="9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711" name="Line 12">
                <a:extLst>
                  <a:ext uri="{FF2B5EF4-FFF2-40B4-BE49-F238E27FC236}">
                    <a16:creationId xmlns:a16="http://schemas.microsoft.com/office/drawing/2014/main" xmlns="" id="{886B9218-5573-41E6-B0B5-D931183819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4" y="1680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712" name="Text Box 13">
                <a:extLst>
                  <a:ext uri="{FF2B5EF4-FFF2-40B4-BE49-F238E27FC236}">
                    <a16:creationId xmlns:a16="http://schemas.microsoft.com/office/drawing/2014/main" xmlns="" id="{B79F65D0-DFA1-44B5-A4AA-31193AAB59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1248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28713" name="AutoShape 14">
                <a:extLst>
                  <a:ext uri="{FF2B5EF4-FFF2-40B4-BE49-F238E27FC236}">
                    <a16:creationId xmlns:a16="http://schemas.microsoft.com/office/drawing/2014/main" xmlns="" id="{3829AC7D-FC34-4870-96EE-228D845A8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529"/>
                <a:ext cx="385" cy="336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  <p:sp>
            <p:nvSpPr>
              <p:cNvPr id="28714" name="Line 15">
                <a:extLst>
                  <a:ext uri="{FF2B5EF4-FFF2-40B4-BE49-F238E27FC236}">
                    <a16:creationId xmlns:a16="http://schemas.microsoft.com/office/drawing/2014/main" xmlns="" id="{C2874662-B77E-4D4B-8AF3-0DEF4B442F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2" y="1262"/>
                <a:ext cx="146" cy="7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715" name="Line 16">
                <a:extLst>
                  <a:ext uri="{FF2B5EF4-FFF2-40B4-BE49-F238E27FC236}">
                    <a16:creationId xmlns:a16="http://schemas.microsoft.com/office/drawing/2014/main" xmlns="" id="{02EE7A30-754B-4E49-80EF-AD7E68144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1776"/>
                <a:ext cx="9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716" name="Line 17">
                <a:extLst>
                  <a:ext uri="{FF2B5EF4-FFF2-40B4-BE49-F238E27FC236}">
                    <a16:creationId xmlns:a16="http://schemas.microsoft.com/office/drawing/2014/main" xmlns="" id="{AFAED3C5-1B86-4C23-BBE9-99879F972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1269"/>
                <a:ext cx="0" cy="315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28717" name="Group 18">
                <a:extLst>
                  <a:ext uri="{FF2B5EF4-FFF2-40B4-BE49-F238E27FC236}">
                    <a16:creationId xmlns:a16="http://schemas.microsoft.com/office/drawing/2014/main" xmlns="" id="{72F71F39-9946-4C9A-A9BA-F2250E1A5F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80" y="1536"/>
                <a:ext cx="384" cy="288"/>
                <a:chOff x="6768" y="11808"/>
                <a:chExt cx="1008" cy="792"/>
              </a:xfrm>
            </p:grpSpPr>
            <p:sp>
              <p:nvSpPr>
                <p:cNvPr id="28732" name="Freeform 19">
                  <a:extLst>
                    <a:ext uri="{FF2B5EF4-FFF2-40B4-BE49-F238E27FC236}">
                      <a16:creationId xmlns:a16="http://schemas.microsoft.com/office/drawing/2014/main" xmlns="" id="{84DB256D-1F62-491A-9257-BB5F87C51B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1 w 288"/>
                    <a:gd name="T3" fmla="*/ 182 h 864"/>
                    <a:gd name="T4" fmla="*/ 0 w 288"/>
                    <a:gd name="T5" fmla="*/ 362 h 86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8733" name="Line 20">
                  <a:extLst>
                    <a:ext uri="{FF2B5EF4-FFF2-40B4-BE49-F238E27FC236}">
                      <a16:creationId xmlns:a16="http://schemas.microsoft.com/office/drawing/2014/main" xmlns="" id="{122267F6-2044-4D18-A1BE-8F15D8C846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8734" name="Line 21">
                  <a:extLst>
                    <a:ext uri="{FF2B5EF4-FFF2-40B4-BE49-F238E27FC236}">
                      <a16:creationId xmlns:a16="http://schemas.microsoft.com/office/drawing/2014/main" xmlns="" id="{60071732-DB36-4BCF-9CBA-3C6C5DEF83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8735" name="Freeform 22">
                  <a:extLst>
                    <a:ext uri="{FF2B5EF4-FFF2-40B4-BE49-F238E27FC236}">
                      <a16:creationId xmlns:a16="http://schemas.microsoft.com/office/drawing/2014/main" xmlns="" id="{B9E46DD4-A89A-47A7-98E6-7D91221F00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1404 w 576"/>
                    <a:gd name="T3" fmla="*/ 144 h 432"/>
                    <a:gd name="T4" fmla="*/ 1871 w 576"/>
                    <a:gd name="T5" fmla="*/ 432 h 43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8736" name="Freeform 23">
                  <a:extLst>
                    <a:ext uri="{FF2B5EF4-FFF2-40B4-BE49-F238E27FC236}">
                      <a16:creationId xmlns:a16="http://schemas.microsoft.com/office/drawing/2014/main" xmlns="" id="{FC75F3F1-6F1D-47E7-B970-59256B2803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1404 w 576"/>
                    <a:gd name="T3" fmla="*/ 144 h 432"/>
                    <a:gd name="T4" fmla="*/ 1871 w 576"/>
                    <a:gd name="T5" fmla="*/ 432 h 43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8718" name="Line 24">
                <a:extLst>
                  <a:ext uri="{FF2B5EF4-FFF2-40B4-BE49-F238E27FC236}">
                    <a16:creationId xmlns:a16="http://schemas.microsoft.com/office/drawing/2014/main" xmlns="" id="{266C170A-24A6-4405-B1AA-64149A80E7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1344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719" name="Line 25">
                <a:extLst>
                  <a:ext uri="{FF2B5EF4-FFF2-40B4-BE49-F238E27FC236}">
                    <a16:creationId xmlns:a16="http://schemas.microsoft.com/office/drawing/2014/main" xmlns="" id="{7F50E572-7400-4ACA-964B-EDA32EBBE9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1625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720" name="Line 26">
                <a:extLst>
                  <a:ext uri="{FF2B5EF4-FFF2-40B4-BE49-F238E27FC236}">
                    <a16:creationId xmlns:a16="http://schemas.microsoft.com/office/drawing/2014/main" xmlns="" id="{BAD4B1F6-B1B4-4FF8-AC07-C39A8A8620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1769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721" name="Text Box 27">
                <a:extLst>
                  <a:ext uri="{FF2B5EF4-FFF2-40B4-BE49-F238E27FC236}">
                    <a16:creationId xmlns:a16="http://schemas.microsoft.com/office/drawing/2014/main" xmlns="" id="{1AFDDF49-C3C5-4C38-AD3C-02614975DE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1673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28722" name="Text Box 28">
                <a:extLst>
                  <a:ext uri="{FF2B5EF4-FFF2-40B4-BE49-F238E27FC236}">
                    <a16:creationId xmlns:a16="http://schemas.microsoft.com/office/drawing/2014/main" xmlns="" id="{F7DFFDEA-030F-41E7-A3F5-AFD1DDED78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1481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28723" name="Text Box 29">
                <a:extLst>
                  <a:ext uri="{FF2B5EF4-FFF2-40B4-BE49-F238E27FC236}">
                    <a16:creationId xmlns:a16="http://schemas.microsoft.com/office/drawing/2014/main" xmlns="" id="{A7579804-3803-4988-8F33-4102C1240B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1968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28724" name="Line 30">
                <a:extLst>
                  <a:ext uri="{FF2B5EF4-FFF2-40B4-BE49-F238E27FC236}">
                    <a16:creationId xmlns:a16="http://schemas.microsoft.com/office/drawing/2014/main" xmlns="" id="{5F9F2602-96F2-4A1D-B486-D64EFDCDF4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1776"/>
                <a:ext cx="0" cy="28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725" name="Line 31">
                <a:extLst>
                  <a:ext uri="{FF2B5EF4-FFF2-40B4-BE49-F238E27FC236}">
                    <a16:creationId xmlns:a16="http://schemas.microsoft.com/office/drawing/2014/main" xmlns="" id="{B91CEFFD-DC87-4D34-9AFC-FE6F5B059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2064"/>
                <a:ext cx="81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726" name="Oval 32">
                <a:extLst>
                  <a:ext uri="{FF2B5EF4-FFF2-40B4-BE49-F238E27FC236}">
                    <a16:creationId xmlns:a16="http://schemas.microsoft.com/office/drawing/2014/main" xmlns="" id="{7455BE9C-CC5D-4631-9CA4-9165B1F3D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5" y="1220"/>
                <a:ext cx="82" cy="80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  <p:sp>
            <p:nvSpPr>
              <p:cNvPr id="28727" name="Oval 33">
                <a:extLst>
                  <a:ext uri="{FF2B5EF4-FFF2-40B4-BE49-F238E27FC236}">
                    <a16:creationId xmlns:a16="http://schemas.microsoft.com/office/drawing/2014/main" xmlns="" id="{9E1727FE-A0ED-4349-975B-1B71E5ED0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8" y="1647"/>
                <a:ext cx="82" cy="80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  <p:sp>
            <p:nvSpPr>
              <p:cNvPr id="28728" name="Oval 34">
                <a:extLst>
                  <a:ext uri="{FF2B5EF4-FFF2-40B4-BE49-F238E27FC236}">
                    <a16:creationId xmlns:a16="http://schemas.microsoft.com/office/drawing/2014/main" xmlns="" id="{E84BDAD5-180C-4030-AF82-804656B8A4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5" y="2020"/>
                <a:ext cx="82" cy="80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  <p:sp>
            <p:nvSpPr>
              <p:cNvPr id="28729" name="Oval 35">
                <a:extLst>
                  <a:ext uri="{FF2B5EF4-FFF2-40B4-BE49-F238E27FC236}">
                    <a16:creationId xmlns:a16="http://schemas.microsoft.com/office/drawing/2014/main" xmlns="" id="{6837B2BF-26CA-46F2-A42F-5B7C7F968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1536"/>
                <a:ext cx="82" cy="80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  <p:sp>
            <p:nvSpPr>
              <p:cNvPr id="28730" name="Oval 36">
                <a:extLst>
                  <a:ext uri="{FF2B5EF4-FFF2-40B4-BE49-F238E27FC236}">
                    <a16:creationId xmlns:a16="http://schemas.microsoft.com/office/drawing/2014/main" xmlns="" id="{4D2A1406-0677-490C-869C-8611C7507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1632"/>
                <a:ext cx="82" cy="80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  <p:sp>
            <p:nvSpPr>
              <p:cNvPr id="28731" name="Oval 37">
                <a:extLst>
                  <a:ext uri="{FF2B5EF4-FFF2-40B4-BE49-F238E27FC236}">
                    <a16:creationId xmlns:a16="http://schemas.microsoft.com/office/drawing/2014/main" xmlns="" id="{46E2B268-296E-4CFF-94CF-DBCF5708B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1728"/>
                <a:ext cx="82" cy="80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</p:grpSp>
        <p:grpSp>
          <p:nvGrpSpPr>
            <p:cNvPr id="28679" name="Group 38">
              <a:extLst>
                <a:ext uri="{FF2B5EF4-FFF2-40B4-BE49-F238E27FC236}">
                  <a16:creationId xmlns:a16="http://schemas.microsoft.com/office/drawing/2014/main" xmlns="" id="{9CFA65AC-570F-47D8-B9D4-63AB261FBE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2544"/>
              <a:ext cx="2194" cy="1124"/>
              <a:chOff x="3456" y="2544"/>
              <a:chExt cx="2194" cy="1124"/>
            </a:xfrm>
          </p:grpSpPr>
          <p:sp>
            <p:nvSpPr>
              <p:cNvPr id="28681" name="Line 39">
                <a:extLst>
                  <a:ext uri="{FF2B5EF4-FFF2-40B4-BE49-F238E27FC236}">
                    <a16:creationId xmlns:a16="http://schemas.microsoft.com/office/drawing/2014/main" xmlns="" id="{027BFAE3-BFCF-462A-BE03-02E6277EC2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18" y="3168"/>
                <a:ext cx="16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682" name="Text Box 40">
                <a:extLst>
                  <a:ext uri="{FF2B5EF4-FFF2-40B4-BE49-F238E27FC236}">
                    <a16:creationId xmlns:a16="http://schemas.microsoft.com/office/drawing/2014/main" xmlns="" id="{8195DDAA-E404-47A8-8352-AC5D66C130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254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8683" name="AutoShape 41">
                <a:extLst>
                  <a:ext uri="{FF2B5EF4-FFF2-40B4-BE49-F238E27FC236}">
                    <a16:creationId xmlns:a16="http://schemas.microsoft.com/office/drawing/2014/main" xmlns="" id="{27968F0F-CF2A-4E1A-911F-595CBDC59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2592"/>
                <a:ext cx="385" cy="336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  <p:sp>
            <p:nvSpPr>
              <p:cNvPr id="28684" name="Line 42">
                <a:extLst>
                  <a:ext uri="{FF2B5EF4-FFF2-40B4-BE49-F238E27FC236}">
                    <a16:creationId xmlns:a16="http://schemas.microsoft.com/office/drawing/2014/main" xmlns="" id="{3F592A36-A5EB-4168-858E-45657F0A06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2688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685" name="Line 43">
                <a:extLst>
                  <a:ext uri="{FF2B5EF4-FFF2-40B4-BE49-F238E27FC236}">
                    <a16:creationId xmlns:a16="http://schemas.microsoft.com/office/drawing/2014/main" xmlns="" id="{5BEB4F8A-50C1-4C67-A22F-340B108A53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3072"/>
                <a:ext cx="1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686" name="Line 44">
                <a:extLst>
                  <a:ext uri="{FF2B5EF4-FFF2-40B4-BE49-F238E27FC236}">
                    <a16:creationId xmlns:a16="http://schemas.microsoft.com/office/drawing/2014/main" xmlns="" id="{9631A71B-3A54-460A-9FE4-2AA193B4A1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4" y="3168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687" name="Text Box 45">
                <a:extLst>
                  <a:ext uri="{FF2B5EF4-FFF2-40B4-BE49-F238E27FC236}">
                    <a16:creationId xmlns:a16="http://schemas.microsoft.com/office/drawing/2014/main" xmlns="" id="{D91692A3-E157-4ADF-8AA7-6C6DDDE8B4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2736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28688" name="AutoShape 46">
                <a:extLst>
                  <a:ext uri="{FF2B5EF4-FFF2-40B4-BE49-F238E27FC236}">
                    <a16:creationId xmlns:a16="http://schemas.microsoft.com/office/drawing/2014/main" xmlns="" id="{C8C890EC-1041-4CDD-A241-16706A700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3017"/>
                <a:ext cx="385" cy="336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  <p:sp>
            <p:nvSpPr>
              <p:cNvPr id="28689" name="Line 47">
                <a:extLst>
                  <a:ext uri="{FF2B5EF4-FFF2-40B4-BE49-F238E27FC236}">
                    <a16:creationId xmlns:a16="http://schemas.microsoft.com/office/drawing/2014/main" xmlns="" id="{D279B153-9D5F-4ED4-B95E-905D678C79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2" y="2750"/>
                <a:ext cx="146" cy="7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690" name="Line 48">
                <a:extLst>
                  <a:ext uri="{FF2B5EF4-FFF2-40B4-BE49-F238E27FC236}">
                    <a16:creationId xmlns:a16="http://schemas.microsoft.com/office/drawing/2014/main" xmlns="" id="{ECB5DB87-BAE7-40ED-80A1-81DC49E2F5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3264"/>
                <a:ext cx="1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691" name="Line 49">
                <a:extLst>
                  <a:ext uri="{FF2B5EF4-FFF2-40B4-BE49-F238E27FC236}">
                    <a16:creationId xmlns:a16="http://schemas.microsoft.com/office/drawing/2014/main" xmlns="" id="{C0A712C5-CED1-4EDD-B81F-FD38669A9F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2757"/>
                <a:ext cx="0" cy="315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692" name="Line 50">
                <a:extLst>
                  <a:ext uri="{FF2B5EF4-FFF2-40B4-BE49-F238E27FC236}">
                    <a16:creationId xmlns:a16="http://schemas.microsoft.com/office/drawing/2014/main" xmlns="" id="{46F5AAB0-37FC-4606-93B7-137B688C13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2832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693" name="Line 51">
                <a:extLst>
                  <a:ext uri="{FF2B5EF4-FFF2-40B4-BE49-F238E27FC236}">
                    <a16:creationId xmlns:a16="http://schemas.microsoft.com/office/drawing/2014/main" xmlns="" id="{F93C8A09-9E71-48DC-BB45-DFF314181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3113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694" name="Line 52">
                <a:extLst>
                  <a:ext uri="{FF2B5EF4-FFF2-40B4-BE49-F238E27FC236}">
                    <a16:creationId xmlns:a16="http://schemas.microsoft.com/office/drawing/2014/main" xmlns="" id="{A21A79C9-70C1-4472-9752-26CD67F0B6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3257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695" name="Text Box 53">
                <a:extLst>
                  <a:ext uri="{FF2B5EF4-FFF2-40B4-BE49-F238E27FC236}">
                    <a16:creationId xmlns:a16="http://schemas.microsoft.com/office/drawing/2014/main" xmlns="" id="{4769BA3D-5197-48BD-9B48-AB274A62E2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3161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28696" name="Text Box 54">
                <a:extLst>
                  <a:ext uri="{FF2B5EF4-FFF2-40B4-BE49-F238E27FC236}">
                    <a16:creationId xmlns:a16="http://schemas.microsoft.com/office/drawing/2014/main" xmlns="" id="{2EF12E1C-B98A-428B-BDC6-8A3D94B30D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2969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28697" name="Text Box 55">
                <a:extLst>
                  <a:ext uri="{FF2B5EF4-FFF2-40B4-BE49-F238E27FC236}">
                    <a16:creationId xmlns:a16="http://schemas.microsoft.com/office/drawing/2014/main" xmlns="" id="{22839C05-78E6-411E-A39B-F5B2542D8C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3456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E'</a:t>
                </a:r>
              </a:p>
            </p:txBody>
          </p:sp>
          <p:sp>
            <p:nvSpPr>
              <p:cNvPr id="28698" name="Line 56">
                <a:extLst>
                  <a:ext uri="{FF2B5EF4-FFF2-40B4-BE49-F238E27FC236}">
                    <a16:creationId xmlns:a16="http://schemas.microsoft.com/office/drawing/2014/main" xmlns="" id="{00150CF1-6FB7-405D-B4BF-9A5D0E7BB3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3264"/>
                <a:ext cx="0" cy="28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699" name="Line 57">
                <a:extLst>
                  <a:ext uri="{FF2B5EF4-FFF2-40B4-BE49-F238E27FC236}">
                    <a16:creationId xmlns:a16="http://schemas.microsoft.com/office/drawing/2014/main" xmlns="" id="{9C5A8FF5-C06B-4461-A39D-2378292A57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3552"/>
                <a:ext cx="91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700" name="Oval 58">
                <a:extLst>
                  <a:ext uri="{FF2B5EF4-FFF2-40B4-BE49-F238E27FC236}">
                    <a16:creationId xmlns:a16="http://schemas.microsoft.com/office/drawing/2014/main" xmlns="" id="{AD94685B-E055-4EBB-89CD-A6A6B3CCA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5" y="2708"/>
                <a:ext cx="82" cy="80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  <p:sp>
            <p:nvSpPr>
              <p:cNvPr id="28701" name="Oval 59">
                <a:extLst>
                  <a:ext uri="{FF2B5EF4-FFF2-40B4-BE49-F238E27FC236}">
                    <a16:creationId xmlns:a16="http://schemas.microsoft.com/office/drawing/2014/main" xmlns="" id="{CFDB4686-8635-46AF-9346-2998B7FDC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8" y="3135"/>
                <a:ext cx="82" cy="80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  <p:sp>
            <p:nvSpPr>
              <p:cNvPr id="28702" name="AutoShape 60">
                <a:extLst>
                  <a:ext uri="{FF2B5EF4-FFF2-40B4-BE49-F238E27FC236}">
                    <a16:creationId xmlns:a16="http://schemas.microsoft.com/office/drawing/2014/main" xmlns="" id="{72437309-3989-45C0-9F17-D5BE7F2B06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9" y="3002"/>
                <a:ext cx="385" cy="336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  <p:sp>
            <p:nvSpPr>
              <p:cNvPr id="28703" name="Oval 61">
                <a:extLst>
                  <a:ext uri="{FF2B5EF4-FFF2-40B4-BE49-F238E27FC236}">
                    <a16:creationId xmlns:a16="http://schemas.microsoft.com/office/drawing/2014/main" xmlns="" id="{B6153AA5-A360-4015-AD4F-3F66864E7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3" y="3120"/>
                <a:ext cx="82" cy="80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  <p:sp>
            <p:nvSpPr>
              <p:cNvPr id="28704" name="Text Box 62">
                <a:extLst>
                  <a:ext uri="{FF2B5EF4-FFF2-40B4-BE49-F238E27FC236}">
                    <a16:creationId xmlns:a16="http://schemas.microsoft.com/office/drawing/2014/main" xmlns="" id="{E0D8A693-FF9E-4C0A-B143-98EA3C034F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76" y="3059"/>
                <a:ext cx="27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F</a:t>
                </a:r>
              </a:p>
            </p:txBody>
          </p:sp>
        </p:grpSp>
        <p:sp>
          <p:nvSpPr>
            <p:cNvPr id="28680" name="AutoShape 63">
              <a:extLst>
                <a:ext uri="{FF2B5EF4-FFF2-40B4-BE49-F238E27FC236}">
                  <a16:creationId xmlns:a16="http://schemas.microsoft.com/office/drawing/2014/main" xmlns="" id="{E916FF5F-EB4E-4A65-91B3-D824D6E50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208"/>
              <a:ext cx="144" cy="28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3366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2400"/>
            </a:p>
          </p:txBody>
        </p:sp>
      </p:grpSp>
      <p:sp>
        <p:nvSpPr>
          <p:cNvPr id="28677" name="Slide Number Placeholder 1">
            <a:extLst>
              <a:ext uri="{FF2B5EF4-FFF2-40B4-BE49-F238E27FC236}">
                <a16:creationId xmlns:a16="http://schemas.microsoft.com/office/drawing/2014/main" xmlns="" id="{0017F734-8279-4BB0-BA34-A2B24F2862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DFA08B-B155-4D6E-8FA4-CDA7B8BD507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65" name="Rectangle 64"/>
          <p:cNvSpPr/>
          <p:nvPr/>
        </p:nvSpPr>
        <p:spPr>
          <a:xfrm>
            <a:off x="6664955" y="4215392"/>
            <a:ext cx="224613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dirty="0" smtClean="0">
                <a:latin typeface="Arial" panose="020B0604020202020204" pitchFamily="34" charset="0"/>
              </a:rPr>
              <a:t>F’’ = F </a:t>
            </a:r>
            <a:r>
              <a:rPr lang="en-GB" altLang="en-US" dirty="0" smtClean="0">
                <a:latin typeface="Arial" panose="020B0604020202020204" pitchFamily="34" charset="0"/>
              </a:rPr>
              <a:t>= </a:t>
            </a:r>
            <a:r>
              <a:rPr lang="en-GB" altLang="en-US" dirty="0" smtClean="0">
                <a:latin typeface="Arial" panose="020B0604020202020204" pitchFamily="34" charset="0"/>
              </a:rPr>
              <a:t>(AB </a:t>
            </a:r>
            <a:r>
              <a:rPr lang="en-GB" altLang="en-US" dirty="0" smtClean="0">
                <a:latin typeface="Arial" panose="020B0604020202020204" pitchFamily="34" charset="0"/>
              </a:rPr>
              <a:t>+ CD + </a:t>
            </a:r>
            <a:r>
              <a:rPr lang="en-GB" altLang="en-US" dirty="0" smtClean="0">
                <a:latin typeface="Arial" panose="020B0604020202020204" pitchFamily="34" charset="0"/>
              </a:rPr>
              <a:t>E)’’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dirty="0" smtClean="0">
                <a:latin typeface="Arial" panose="020B0604020202020204" pitchFamily="34" charset="0"/>
              </a:rPr>
              <a:t>= ((AB)’.(CD)’(E)’)’</a:t>
            </a:r>
            <a:endParaRPr lang="en-GB" altLang="en-US" dirty="0">
              <a:latin typeface="Times New Roman" panose="020206030504050203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541309" y="830962"/>
            <a:ext cx="2246132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dirty="0" smtClean="0">
                <a:latin typeface="Arial" panose="020B0604020202020204" pitchFamily="34" charset="0"/>
              </a:rPr>
              <a:t>F’’ = F </a:t>
            </a:r>
            <a:r>
              <a:rPr lang="en-GB" altLang="en-US" dirty="0" smtClean="0">
                <a:latin typeface="Arial" panose="020B0604020202020204" pitchFamily="34" charset="0"/>
              </a:rPr>
              <a:t>= </a:t>
            </a:r>
            <a:r>
              <a:rPr lang="en-GB" altLang="en-US" dirty="0" smtClean="0">
                <a:latin typeface="Arial" panose="020B0604020202020204" pitchFamily="34" charset="0"/>
              </a:rPr>
              <a:t>(AB </a:t>
            </a:r>
            <a:r>
              <a:rPr lang="en-GB" altLang="en-US" dirty="0" smtClean="0">
                <a:latin typeface="Arial" panose="020B0604020202020204" pitchFamily="34" charset="0"/>
              </a:rPr>
              <a:t>+ CD + </a:t>
            </a:r>
            <a:r>
              <a:rPr lang="en-GB" altLang="en-US" dirty="0" smtClean="0">
                <a:latin typeface="Arial" panose="020B0604020202020204" pitchFamily="34" charset="0"/>
              </a:rPr>
              <a:t>E)’’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dirty="0" smtClean="0">
                <a:latin typeface="Arial" panose="020B0604020202020204" pitchFamily="34" charset="0"/>
              </a:rPr>
              <a:t>= ((AB)’.(CD)’(E)’)’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GB" altLang="en-US" dirty="0" smtClean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GB" altLang="en-US" dirty="0" smtClean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dirty="0" smtClean="0">
                <a:latin typeface="Arial" panose="020B0604020202020204" pitchFamily="34" charset="0"/>
              </a:rPr>
              <a:t>Y = (AB)’ = A’+B’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GB" altLang="en-US" dirty="0" smtClean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GB" altLang="en-US" dirty="0" smtClean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GB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318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46C700C5-18EE-45EF-872C-7B6DEDD45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974725"/>
            <a:ext cx="7772400" cy="762000"/>
          </a:xfrm>
        </p:spPr>
        <p:txBody>
          <a:bodyPr/>
          <a:lstStyle/>
          <a:p>
            <a:pPr eaLnBrk="1" hangingPunct="1"/>
            <a:r>
              <a:rPr lang="en-GB" altLang="en-US" sz="3200">
                <a:solidFill>
                  <a:schemeClr val="tx1"/>
                </a:solidFill>
              </a:rPr>
              <a:t>Implementation of POS Expressions[1]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xmlns="" id="{CA81534E-B6B9-413A-9116-EEE6FA54C0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3150" y="2089150"/>
            <a:ext cx="7772400" cy="2220913"/>
          </a:xfrm>
        </p:spPr>
        <p:txBody>
          <a:bodyPr/>
          <a:lstStyle/>
          <a:p>
            <a:pPr eaLnBrk="1" hangingPunct="1">
              <a:buSzPct val="120000"/>
              <a:buFont typeface="Wingdings" panose="05000000000000000000" pitchFamily="2" charset="2"/>
              <a:buChar char="§"/>
            </a:pPr>
            <a:r>
              <a:rPr lang="en-GB" altLang="en-US" sz="1600"/>
              <a:t>Product-of-Sums expressions can be implemented using:</a:t>
            </a:r>
          </a:p>
          <a:p>
            <a:pPr lvl="1" eaLnBrk="1" hangingPunct="1">
              <a:buSzPct val="90000"/>
              <a:buFont typeface="Wingdings" panose="05000000000000000000" pitchFamily="2" charset="2"/>
              <a:buChar char="v"/>
            </a:pPr>
            <a:r>
              <a:rPr lang="en-GB" altLang="en-US" sz="1600"/>
              <a:t>2-level OR-AND logic circuits</a:t>
            </a:r>
          </a:p>
          <a:p>
            <a:pPr lvl="1" eaLnBrk="1" hangingPunct="1">
              <a:buSzPct val="90000"/>
              <a:buFont typeface="Wingdings" panose="05000000000000000000" pitchFamily="2" charset="2"/>
              <a:buChar char="v"/>
            </a:pPr>
            <a:r>
              <a:rPr lang="en-GB" altLang="en-US" sz="1600"/>
              <a:t>2-level NOR logic circuits</a:t>
            </a:r>
          </a:p>
          <a:p>
            <a:pPr eaLnBrk="1" hangingPunct="1">
              <a:spcBef>
                <a:spcPct val="5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GB" altLang="en-US" sz="1600"/>
              <a:t>OR-AND logic circuit</a:t>
            </a: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xmlns="" id="{B220390D-E781-4520-8C4B-E6EC7B83E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191000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G = (A+B).(C+D).E</a:t>
            </a:r>
            <a:endParaRPr lang="en-GB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29701" name="Group 5">
            <a:extLst>
              <a:ext uri="{FF2B5EF4-FFF2-40B4-BE49-F238E27FC236}">
                <a16:creationId xmlns:a16="http://schemas.microsoft.com/office/drawing/2014/main" xmlns="" id="{F13443D9-037F-4FE8-87A6-E3D5E7E5006F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038600"/>
            <a:ext cx="3482975" cy="1784350"/>
            <a:chOff x="1776" y="2544"/>
            <a:chExt cx="2194" cy="1124"/>
          </a:xfrm>
        </p:grpSpPr>
        <p:sp>
          <p:nvSpPr>
            <p:cNvPr id="29703" name="Text Box 6">
              <a:extLst>
                <a:ext uri="{FF2B5EF4-FFF2-40B4-BE49-F238E27FC236}">
                  <a16:creationId xmlns:a16="http://schemas.microsoft.com/office/drawing/2014/main" xmlns="" id="{E51622F6-B820-4AFB-9637-08F674603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3072"/>
              <a:ext cx="2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600">
                  <a:latin typeface="Arial" panose="020B0604020202020204" pitchFamily="34" charset="0"/>
                </a:rPr>
                <a:t>G</a:t>
              </a:r>
            </a:p>
          </p:txBody>
        </p:sp>
        <p:sp>
          <p:nvSpPr>
            <p:cNvPr id="29704" name="Line 7">
              <a:extLst>
                <a:ext uri="{FF2B5EF4-FFF2-40B4-BE49-F238E27FC236}">
                  <a16:creationId xmlns:a16="http://schemas.microsoft.com/office/drawing/2014/main" xmlns="" id="{F984F45B-7051-4832-8A08-AD4E8B5FAF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8" y="3176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05" name="Text Box 8">
              <a:extLst>
                <a:ext uri="{FF2B5EF4-FFF2-40B4-BE49-F238E27FC236}">
                  <a16:creationId xmlns:a16="http://schemas.microsoft.com/office/drawing/2014/main" xmlns="" id="{365D24EF-2E53-449C-9653-D3D8F2E80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544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6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29706" name="Line 9">
              <a:extLst>
                <a:ext uri="{FF2B5EF4-FFF2-40B4-BE49-F238E27FC236}">
                  <a16:creationId xmlns:a16="http://schemas.microsoft.com/office/drawing/2014/main" xmlns="" id="{09E686DE-6101-41B0-AB11-B52E5232CE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2688"/>
              <a:ext cx="323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07" name="Line 10">
              <a:extLst>
                <a:ext uri="{FF2B5EF4-FFF2-40B4-BE49-F238E27FC236}">
                  <a16:creationId xmlns:a16="http://schemas.microsoft.com/office/drawing/2014/main" xmlns="" id="{3D650B1D-4524-4E1E-8265-C831BB67B5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072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08" name="Line 11">
              <a:extLst>
                <a:ext uri="{FF2B5EF4-FFF2-40B4-BE49-F238E27FC236}">
                  <a16:creationId xmlns:a16="http://schemas.microsoft.com/office/drawing/2014/main" xmlns="" id="{03DD58FE-6788-4C52-8497-200C61871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3168"/>
              <a:ext cx="43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09" name="Text Box 12">
              <a:extLst>
                <a:ext uri="{FF2B5EF4-FFF2-40B4-BE49-F238E27FC236}">
                  <a16:creationId xmlns:a16="http://schemas.microsoft.com/office/drawing/2014/main" xmlns="" id="{26148773-E844-4D28-9EB2-5D3794FCF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736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60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29710" name="AutoShape 13">
              <a:extLst>
                <a:ext uri="{FF2B5EF4-FFF2-40B4-BE49-F238E27FC236}">
                  <a16:creationId xmlns:a16="http://schemas.microsoft.com/office/drawing/2014/main" xmlns="" id="{AE47D32E-0CF2-4227-B817-1CD15F2BE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3003"/>
              <a:ext cx="385" cy="336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2400"/>
            </a:p>
          </p:txBody>
        </p:sp>
        <p:sp>
          <p:nvSpPr>
            <p:cNvPr id="29711" name="Line 14">
              <a:extLst>
                <a:ext uri="{FF2B5EF4-FFF2-40B4-BE49-F238E27FC236}">
                  <a16:creationId xmlns:a16="http://schemas.microsoft.com/office/drawing/2014/main" xmlns="" id="{AC8C0BF7-2D9E-437C-BF31-5115717E0A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3" y="2757"/>
              <a:ext cx="235" cy="3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12" name="Line 15">
              <a:extLst>
                <a:ext uri="{FF2B5EF4-FFF2-40B4-BE49-F238E27FC236}">
                  <a16:creationId xmlns:a16="http://schemas.microsoft.com/office/drawing/2014/main" xmlns="" id="{E5A01F9E-E0B8-4B1A-85A8-1FBBCFB75A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264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13" name="Line 16">
              <a:extLst>
                <a:ext uri="{FF2B5EF4-FFF2-40B4-BE49-F238E27FC236}">
                  <a16:creationId xmlns:a16="http://schemas.microsoft.com/office/drawing/2014/main" xmlns="" id="{50C88439-55AC-40A2-B1B8-EAF4006CE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757"/>
              <a:ext cx="0" cy="31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29714" name="Group 17">
              <a:extLst>
                <a:ext uri="{FF2B5EF4-FFF2-40B4-BE49-F238E27FC236}">
                  <a16:creationId xmlns:a16="http://schemas.microsoft.com/office/drawing/2014/main" xmlns="" id="{4884A934-D351-4C6D-8B47-06324BA9B6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5" y="3015"/>
              <a:ext cx="384" cy="288"/>
              <a:chOff x="6768" y="11808"/>
              <a:chExt cx="1008" cy="792"/>
            </a:xfrm>
          </p:grpSpPr>
          <p:sp>
            <p:nvSpPr>
              <p:cNvPr id="29729" name="Freeform 18">
                <a:extLst>
                  <a:ext uri="{FF2B5EF4-FFF2-40B4-BE49-F238E27FC236}">
                    <a16:creationId xmlns:a16="http://schemas.microsoft.com/office/drawing/2014/main" xmlns="" id="{B6841481-3EDE-40F8-BFFE-324CC86929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1 w 288"/>
                  <a:gd name="T3" fmla="*/ 182 h 864"/>
                  <a:gd name="T4" fmla="*/ 0 w 288"/>
                  <a:gd name="T5" fmla="*/ 362 h 86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730" name="Line 19">
                <a:extLst>
                  <a:ext uri="{FF2B5EF4-FFF2-40B4-BE49-F238E27FC236}">
                    <a16:creationId xmlns:a16="http://schemas.microsoft.com/office/drawing/2014/main" xmlns="" id="{4D92D880-09E9-48A5-98B0-E861360CA4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731" name="Line 20">
                <a:extLst>
                  <a:ext uri="{FF2B5EF4-FFF2-40B4-BE49-F238E27FC236}">
                    <a16:creationId xmlns:a16="http://schemas.microsoft.com/office/drawing/2014/main" xmlns="" id="{C34045FD-E4D1-4DD8-9B61-A68A1539FC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732" name="Freeform 21">
                <a:extLst>
                  <a:ext uri="{FF2B5EF4-FFF2-40B4-BE49-F238E27FC236}">
                    <a16:creationId xmlns:a16="http://schemas.microsoft.com/office/drawing/2014/main" xmlns="" id="{D30EE1D2-0E3A-4030-B3F3-E6A98B07D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1404 w 576"/>
                  <a:gd name="T3" fmla="*/ 144 h 432"/>
                  <a:gd name="T4" fmla="*/ 1871 w 576"/>
                  <a:gd name="T5" fmla="*/ 432 h 43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733" name="Freeform 22">
                <a:extLst>
                  <a:ext uri="{FF2B5EF4-FFF2-40B4-BE49-F238E27FC236}">
                    <a16:creationId xmlns:a16="http://schemas.microsoft.com/office/drawing/2014/main" xmlns="" id="{E0DC81BF-DEAC-4A78-AFC0-6A98CC13E017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1404 w 576"/>
                  <a:gd name="T3" fmla="*/ 144 h 432"/>
                  <a:gd name="T4" fmla="*/ 1871 w 576"/>
                  <a:gd name="T5" fmla="*/ 432 h 43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9715" name="Line 23">
              <a:extLst>
                <a:ext uri="{FF2B5EF4-FFF2-40B4-BE49-F238E27FC236}">
                  <a16:creationId xmlns:a16="http://schemas.microsoft.com/office/drawing/2014/main" xmlns="" id="{EF5255FB-67CF-45C6-951C-5F7CB3E402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2832"/>
              <a:ext cx="323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16" name="Line 24">
              <a:extLst>
                <a:ext uri="{FF2B5EF4-FFF2-40B4-BE49-F238E27FC236}">
                  <a16:creationId xmlns:a16="http://schemas.microsoft.com/office/drawing/2014/main" xmlns="" id="{DE3FDF65-CF68-426D-A774-192B31787A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3093"/>
              <a:ext cx="309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17" name="Line 25">
              <a:extLst>
                <a:ext uri="{FF2B5EF4-FFF2-40B4-BE49-F238E27FC236}">
                  <a16:creationId xmlns:a16="http://schemas.microsoft.com/office/drawing/2014/main" xmlns="" id="{4A663ADF-88FB-47EB-9946-5D8DCF0F6C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3237"/>
              <a:ext cx="30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18" name="Text Box 26">
              <a:extLst>
                <a:ext uri="{FF2B5EF4-FFF2-40B4-BE49-F238E27FC236}">
                  <a16:creationId xmlns:a16="http://schemas.microsoft.com/office/drawing/2014/main" xmlns="" id="{2F46243A-84FF-4B4E-9B3C-E2DFFCCE30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3141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600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29719" name="Text Box 27">
              <a:extLst>
                <a:ext uri="{FF2B5EF4-FFF2-40B4-BE49-F238E27FC236}">
                  <a16:creationId xmlns:a16="http://schemas.microsoft.com/office/drawing/2014/main" xmlns="" id="{2F98EB4E-38EF-4CD7-8019-921A0CCA4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949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60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29720" name="Text Box 28">
              <a:extLst>
                <a:ext uri="{FF2B5EF4-FFF2-40B4-BE49-F238E27FC236}">
                  <a16:creationId xmlns:a16="http://schemas.microsoft.com/office/drawing/2014/main" xmlns="" id="{5F04E05C-4DA5-4278-8E96-A4405C8E9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3456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60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29721" name="Line 29">
              <a:extLst>
                <a:ext uri="{FF2B5EF4-FFF2-40B4-BE49-F238E27FC236}">
                  <a16:creationId xmlns:a16="http://schemas.microsoft.com/office/drawing/2014/main" xmlns="" id="{C469A3EE-FB04-43FF-A433-AD067F606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264"/>
              <a:ext cx="0" cy="2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722" name="Line 30">
              <a:extLst>
                <a:ext uri="{FF2B5EF4-FFF2-40B4-BE49-F238E27FC236}">
                  <a16:creationId xmlns:a16="http://schemas.microsoft.com/office/drawing/2014/main" xmlns="" id="{2DC611DF-96AE-458A-BB1B-C3E4D4D7B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552"/>
              <a:ext cx="9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29723" name="Group 31">
              <a:extLst>
                <a:ext uri="{FF2B5EF4-FFF2-40B4-BE49-F238E27FC236}">
                  <a16:creationId xmlns:a16="http://schemas.microsoft.com/office/drawing/2014/main" xmlns="" id="{6A21DD88-676F-4F8B-9AA8-4D4ECA9A31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5" y="2615"/>
              <a:ext cx="384" cy="288"/>
              <a:chOff x="6768" y="11808"/>
              <a:chExt cx="1008" cy="792"/>
            </a:xfrm>
          </p:grpSpPr>
          <p:sp>
            <p:nvSpPr>
              <p:cNvPr id="29724" name="Freeform 32">
                <a:extLst>
                  <a:ext uri="{FF2B5EF4-FFF2-40B4-BE49-F238E27FC236}">
                    <a16:creationId xmlns:a16="http://schemas.microsoft.com/office/drawing/2014/main" xmlns="" id="{53766421-1D56-4BA4-BA2F-CA74367370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1 w 288"/>
                  <a:gd name="T3" fmla="*/ 182 h 864"/>
                  <a:gd name="T4" fmla="*/ 0 w 288"/>
                  <a:gd name="T5" fmla="*/ 362 h 86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725" name="Line 33">
                <a:extLst>
                  <a:ext uri="{FF2B5EF4-FFF2-40B4-BE49-F238E27FC236}">
                    <a16:creationId xmlns:a16="http://schemas.microsoft.com/office/drawing/2014/main" xmlns="" id="{D63B8C97-4D28-4A31-9BEC-33C1F1CC17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726" name="Line 34">
                <a:extLst>
                  <a:ext uri="{FF2B5EF4-FFF2-40B4-BE49-F238E27FC236}">
                    <a16:creationId xmlns:a16="http://schemas.microsoft.com/office/drawing/2014/main" xmlns="" id="{8C761358-9F66-47A8-A9C5-4E63C1F84E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727" name="Freeform 35">
                <a:extLst>
                  <a:ext uri="{FF2B5EF4-FFF2-40B4-BE49-F238E27FC236}">
                    <a16:creationId xmlns:a16="http://schemas.microsoft.com/office/drawing/2014/main" xmlns="" id="{2CD68FF7-06F3-4372-AD16-60872C9D82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1404 w 576"/>
                  <a:gd name="T3" fmla="*/ 144 h 432"/>
                  <a:gd name="T4" fmla="*/ 1871 w 576"/>
                  <a:gd name="T5" fmla="*/ 432 h 43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728" name="Freeform 36">
                <a:extLst>
                  <a:ext uri="{FF2B5EF4-FFF2-40B4-BE49-F238E27FC236}">
                    <a16:creationId xmlns:a16="http://schemas.microsoft.com/office/drawing/2014/main" xmlns="" id="{B935129E-D9DC-4B2C-923F-F7EC01B9E174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1404 w 576"/>
                  <a:gd name="T3" fmla="*/ 144 h 432"/>
                  <a:gd name="T4" fmla="*/ 1871 w 576"/>
                  <a:gd name="T5" fmla="*/ 432 h 43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29702" name="Slide Number Placeholder 1">
            <a:extLst>
              <a:ext uri="{FF2B5EF4-FFF2-40B4-BE49-F238E27FC236}">
                <a16:creationId xmlns:a16="http://schemas.microsoft.com/office/drawing/2014/main" xmlns="" id="{7882070E-0299-4A70-9334-937745A145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286257-DD83-4528-979C-B68E1C64091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336975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F5742B59-E8FB-4BF8-8690-78709491FC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877888"/>
            <a:ext cx="7772400" cy="762000"/>
          </a:xfrm>
        </p:spPr>
        <p:txBody>
          <a:bodyPr/>
          <a:lstStyle/>
          <a:p>
            <a:pPr eaLnBrk="1" hangingPunct="1"/>
            <a:r>
              <a:rPr lang="en-GB" altLang="en-US" sz="3200" dirty="0">
                <a:solidFill>
                  <a:schemeClr val="tx1"/>
                </a:solidFill>
              </a:rPr>
              <a:t>Implementation of POS Expressions contd.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xmlns="" id="{A73AFE84-FFD6-49ED-AB37-3D5928FD7E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6363" y="2190750"/>
            <a:ext cx="3670300" cy="2557463"/>
          </a:xfrm>
        </p:spPr>
        <p:txBody>
          <a:bodyPr/>
          <a:lstStyle/>
          <a:p>
            <a:pPr eaLnBrk="1" hangingPunct="1">
              <a:buSzPct val="120000"/>
              <a:buFont typeface="Wingdings" panose="05000000000000000000" pitchFamily="2" charset="2"/>
              <a:buChar char="§"/>
            </a:pPr>
            <a:r>
              <a:rPr lang="en-GB" altLang="en-US" sz="1600" dirty="0"/>
              <a:t>NOR-NOR circuit (by circuit transformation):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GB" altLang="en-US" sz="1600" dirty="0"/>
              <a:t>    a) add double bubbles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GB" altLang="en-US" sz="1600" dirty="0"/>
              <a:t>    b) changed AND-with-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 dirty="0"/>
              <a:t>        inverted-inputs to NOR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 dirty="0"/>
              <a:t>        &amp; bubbles at inputs to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sz="1600" dirty="0"/>
              <a:t>        their complements</a:t>
            </a:r>
          </a:p>
        </p:txBody>
      </p:sp>
      <p:grpSp>
        <p:nvGrpSpPr>
          <p:cNvPr id="30724" name="Group 4">
            <a:extLst>
              <a:ext uri="{FF2B5EF4-FFF2-40B4-BE49-F238E27FC236}">
                <a16:creationId xmlns:a16="http://schemas.microsoft.com/office/drawing/2014/main" xmlns="" id="{42CB22F4-CE7D-42B3-8BA2-690D71E35DFB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2190750"/>
            <a:ext cx="3429000" cy="3994150"/>
            <a:chOff x="3408" y="1152"/>
            <a:chExt cx="2160" cy="2516"/>
          </a:xfrm>
        </p:grpSpPr>
        <p:grpSp>
          <p:nvGrpSpPr>
            <p:cNvPr id="30726" name="Group 5">
              <a:extLst>
                <a:ext uri="{FF2B5EF4-FFF2-40B4-BE49-F238E27FC236}">
                  <a16:creationId xmlns:a16="http://schemas.microsoft.com/office/drawing/2014/main" xmlns="" id="{BFFB1907-21A1-4C73-A7D1-D0BC130BD8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152"/>
              <a:ext cx="2160" cy="1124"/>
              <a:chOff x="3408" y="1152"/>
              <a:chExt cx="2160" cy="1124"/>
            </a:xfrm>
          </p:grpSpPr>
          <p:sp>
            <p:nvSpPr>
              <p:cNvPr id="30768" name="Text Box 6">
                <a:extLst>
                  <a:ext uri="{FF2B5EF4-FFF2-40B4-BE49-F238E27FC236}">
                    <a16:creationId xmlns:a16="http://schemas.microsoft.com/office/drawing/2014/main" xmlns="" id="{B26051C7-3F70-46B4-8336-31DAFA5FB0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2" y="1680"/>
                <a:ext cx="22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G</a:t>
                </a:r>
              </a:p>
            </p:txBody>
          </p:sp>
          <p:sp>
            <p:nvSpPr>
              <p:cNvPr id="30769" name="Line 7">
                <a:extLst>
                  <a:ext uri="{FF2B5EF4-FFF2-40B4-BE49-F238E27FC236}">
                    <a16:creationId xmlns:a16="http://schemas.microsoft.com/office/drawing/2014/main" xmlns="" id="{7FD9E5DE-13A7-4499-AA36-44BBA35F1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5" y="1778"/>
                <a:ext cx="21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770" name="Text Box 8">
                <a:extLst>
                  <a:ext uri="{FF2B5EF4-FFF2-40B4-BE49-F238E27FC236}">
                    <a16:creationId xmlns:a16="http://schemas.microsoft.com/office/drawing/2014/main" xmlns="" id="{29FDED62-E2BD-4E52-BC95-DD79491F69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152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30771" name="Line 9">
                <a:extLst>
                  <a:ext uri="{FF2B5EF4-FFF2-40B4-BE49-F238E27FC236}">
                    <a16:creationId xmlns:a16="http://schemas.microsoft.com/office/drawing/2014/main" xmlns="" id="{5E5186AC-709F-4A23-9970-E547581F4A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8" y="1296"/>
                <a:ext cx="323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772" name="Line 10">
                <a:extLst>
                  <a:ext uri="{FF2B5EF4-FFF2-40B4-BE49-F238E27FC236}">
                    <a16:creationId xmlns:a16="http://schemas.microsoft.com/office/drawing/2014/main" xmlns="" id="{75FAEE49-E98B-4C86-9249-253C661119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680"/>
                <a:ext cx="9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773" name="Line 11">
                <a:extLst>
                  <a:ext uri="{FF2B5EF4-FFF2-40B4-BE49-F238E27FC236}">
                    <a16:creationId xmlns:a16="http://schemas.microsoft.com/office/drawing/2014/main" xmlns="" id="{63E221C6-C8E6-424D-A672-E63782D250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0" y="1766"/>
                <a:ext cx="256" cy="1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774" name="Text Box 12">
                <a:extLst>
                  <a:ext uri="{FF2B5EF4-FFF2-40B4-BE49-F238E27FC236}">
                    <a16:creationId xmlns:a16="http://schemas.microsoft.com/office/drawing/2014/main" xmlns="" id="{EF6E6533-03C3-4C0D-B545-418CD0EA31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34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30775" name="AutoShape 13">
                <a:extLst>
                  <a:ext uri="{FF2B5EF4-FFF2-40B4-BE49-F238E27FC236}">
                    <a16:creationId xmlns:a16="http://schemas.microsoft.com/office/drawing/2014/main" xmlns="" id="{4049A3DA-F57D-464C-B9B3-64FC6D7D4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5" y="1611"/>
                <a:ext cx="385" cy="336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  <p:sp>
            <p:nvSpPr>
              <p:cNvPr id="30776" name="Line 14">
                <a:extLst>
                  <a:ext uri="{FF2B5EF4-FFF2-40B4-BE49-F238E27FC236}">
                    <a16:creationId xmlns:a16="http://schemas.microsoft.com/office/drawing/2014/main" xmlns="" id="{7D8DB019-D0FD-45D5-83D4-425D62076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84" y="1362"/>
                <a:ext cx="176" cy="3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777" name="Line 15">
                <a:extLst>
                  <a:ext uri="{FF2B5EF4-FFF2-40B4-BE49-F238E27FC236}">
                    <a16:creationId xmlns:a16="http://schemas.microsoft.com/office/drawing/2014/main" xmlns="" id="{07467D65-8F4B-471E-ACE0-94C3E2C5CD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872"/>
                <a:ext cx="9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778" name="Line 16">
                <a:extLst>
                  <a:ext uri="{FF2B5EF4-FFF2-40B4-BE49-F238E27FC236}">
                    <a16:creationId xmlns:a16="http://schemas.microsoft.com/office/drawing/2014/main" xmlns="" id="{F5AC3516-E83B-4A5D-BE45-4028A5AABF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365"/>
                <a:ext cx="0" cy="315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30779" name="Group 17">
                <a:extLst>
                  <a:ext uri="{FF2B5EF4-FFF2-40B4-BE49-F238E27FC236}">
                    <a16:creationId xmlns:a16="http://schemas.microsoft.com/office/drawing/2014/main" xmlns="" id="{9CA682C5-3007-4248-9638-0397287633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7" y="1623"/>
                <a:ext cx="384" cy="288"/>
                <a:chOff x="6768" y="11808"/>
                <a:chExt cx="1008" cy="792"/>
              </a:xfrm>
            </p:grpSpPr>
            <p:sp>
              <p:nvSpPr>
                <p:cNvPr id="30800" name="Freeform 18">
                  <a:extLst>
                    <a:ext uri="{FF2B5EF4-FFF2-40B4-BE49-F238E27FC236}">
                      <a16:creationId xmlns:a16="http://schemas.microsoft.com/office/drawing/2014/main" xmlns="" id="{4D131AEA-32AD-4C51-90A4-B7EF44FBFC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1 w 288"/>
                    <a:gd name="T3" fmla="*/ 182 h 864"/>
                    <a:gd name="T4" fmla="*/ 0 w 288"/>
                    <a:gd name="T5" fmla="*/ 362 h 86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0801" name="Line 19">
                  <a:extLst>
                    <a:ext uri="{FF2B5EF4-FFF2-40B4-BE49-F238E27FC236}">
                      <a16:creationId xmlns:a16="http://schemas.microsoft.com/office/drawing/2014/main" xmlns="" id="{9A22750F-9712-4CAA-8793-4EA5F2EE28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0802" name="Line 20">
                  <a:extLst>
                    <a:ext uri="{FF2B5EF4-FFF2-40B4-BE49-F238E27FC236}">
                      <a16:creationId xmlns:a16="http://schemas.microsoft.com/office/drawing/2014/main" xmlns="" id="{40FD077D-F08E-4CEE-9E20-81A8CB5D97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0803" name="Freeform 21">
                  <a:extLst>
                    <a:ext uri="{FF2B5EF4-FFF2-40B4-BE49-F238E27FC236}">
                      <a16:creationId xmlns:a16="http://schemas.microsoft.com/office/drawing/2014/main" xmlns="" id="{0D3964E4-E6A0-4F89-B151-A88FC3CCB4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1404 w 576"/>
                    <a:gd name="T3" fmla="*/ 144 h 432"/>
                    <a:gd name="T4" fmla="*/ 1871 w 576"/>
                    <a:gd name="T5" fmla="*/ 432 h 43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0804" name="Freeform 22">
                  <a:extLst>
                    <a:ext uri="{FF2B5EF4-FFF2-40B4-BE49-F238E27FC236}">
                      <a16:creationId xmlns:a16="http://schemas.microsoft.com/office/drawing/2014/main" xmlns="" id="{6B1B4E2B-E3BB-4431-A85A-D45CCEFBDF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1404 w 576"/>
                    <a:gd name="T3" fmla="*/ 144 h 432"/>
                    <a:gd name="T4" fmla="*/ 1871 w 576"/>
                    <a:gd name="T5" fmla="*/ 432 h 43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30780" name="Line 23">
                <a:extLst>
                  <a:ext uri="{FF2B5EF4-FFF2-40B4-BE49-F238E27FC236}">
                    <a16:creationId xmlns:a16="http://schemas.microsoft.com/office/drawing/2014/main" xmlns="" id="{379571E1-D738-4530-AD7A-853C6B2322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8" y="1440"/>
                <a:ext cx="323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781" name="Line 24">
                <a:extLst>
                  <a:ext uri="{FF2B5EF4-FFF2-40B4-BE49-F238E27FC236}">
                    <a16:creationId xmlns:a16="http://schemas.microsoft.com/office/drawing/2014/main" xmlns="" id="{D48D9BE1-CAC2-457A-98B1-B54D5345A9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8" y="1701"/>
                <a:ext cx="309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782" name="Line 25">
                <a:extLst>
                  <a:ext uri="{FF2B5EF4-FFF2-40B4-BE49-F238E27FC236}">
                    <a16:creationId xmlns:a16="http://schemas.microsoft.com/office/drawing/2014/main" xmlns="" id="{9024CAF2-393D-4278-B68E-A98B939306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8" y="1845"/>
                <a:ext cx="30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783" name="Text Box 26">
                <a:extLst>
                  <a:ext uri="{FF2B5EF4-FFF2-40B4-BE49-F238E27FC236}">
                    <a16:creationId xmlns:a16="http://schemas.microsoft.com/office/drawing/2014/main" xmlns="" id="{8E7C6E2E-CE44-4FA5-B3B3-899570B827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749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30784" name="Text Box 27">
                <a:extLst>
                  <a:ext uri="{FF2B5EF4-FFF2-40B4-BE49-F238E27FC236}">
                    <a16:creationId xmlns:a16="http://schemas.microsoft.com/office/drawing/2014/main" xmlns="" id="{594F4F31-203F-4397-967C-B72F689194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557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30785" name="Text Box 28">
                <a:extLst>
                  <a:ext uri="{FF2B5EF4-FFF2-40B4-BE49-F238E27FC236}">
                    <a16:creationId xmlns:a16="http://schemas.microsoft.com/office/drawing/2014/main" xmlns="" id="{4E197E76-0B97-4F79-AA7C-F95533D0C4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206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30786" name="Line 29">
                <a:extLst>
                  <a:ext uri="{FF2B5EF4-FFF2-40B4-BE49-F238E27FC236}">
                    <a16:creationId xmlns:a16="http://schemas.microsoft.com/office/drawing/2014/main" xmlns="" id="{4AD067B7-DDD7-4CA0-A8A4-BA276E13C7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872"/>
                <a:ext cx="0" cy="28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787" name="Line 30">
                <a:extLst>
                  <a:ext uri="{FF2B5EF4-FFF2-40B4-BE49-F238E27FC236}">
                    <a16:creationId xmlns:a16="http://schemas.microsoft.com/office/drawing/2014/main" xmlns="" id="{3EAF4C8B-A3FD-4A4F-9C73-2942825E32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2160"/>
                <a:ext cx="81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30788" name="Group 31">
                <a:extLst>
                  <a:ext uri="{FF2B5EF4-FFF2-40B4-BE49-F238E27FC236}">
                    <a16:creationId xmlns:a16="http://schemas.microsoft.com/office/drawing/2014/main" xmlns="" id="{13A8F9C9-E831-403D-8884-D4028997D6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7" y="1223"/>
                <a:ext cx="384" cy="288"/>
                <a:chOff x="6768" y="11808"/>
                <a:chExt cx="1008" cy="792"/>
              </a:xfrm>
            </p:grpSpPr>
            <p:sp>
              <p:nvSpPr>
                <p:cNvPr id="30795" name="Freeform 32">
                  <a:extLst>
                    <a:ext uri="{FF2B5EF4-FFF2-40B4-BE49-F238E27FC236}">
                      <a16:creationId xmlns:a16="http://schemas.microsoft.com/office/drawing/2014/main" xmlns="" id="{52248A46-ABC8-423A-AA5F-69236B065D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1 w 288"/>
                    <a:gd name="T3" fmla="*/ 182 h 864"/>
                    <a:gd name="T4" fmla="*/ 0 w 288"/>
                    <a:gd name="T5" fmla="*/ 362 h 86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0796" name="Line 33">
                  <a:extLst>
                    <a:ext uri="{FF2B5EF4-FFF2-40B4-BE49-F238E27FC236}">
                      <a16:creationId xmlns:a16="http://schemas.microsoft.com/office/drawing/2014/main" xmlns="" id="{DF3A8FED-472B-49A9-950D-8C98B60E65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0797" name="Line 34">
                  <a:extLst>
                    <a:ext uri="{FF2B5EF4-FFF2-40B4-BE49-F238E27FC236}">
                      <a16:creationId xmlns:a16="http://schemas.microsoft.com/office/drawing/2014/main" xmlns="" id="{0269033C-778B-4ADA-B5CE-6BBE043C2D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0798" name="Freeform 35">
                  <a:extLst>
                    <a:ext uri="{FF2B5EF4-FFF2-40B4-BE49-F238E27FC236}">
                      <a16:creationId xmlns:a16="http://schemas.microsoft.com/office/drawing/2014/main" xmlns="" id="{8C439F00-8183-4750-A03D-D71C27711C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1404 w 576"/>
                    <a:gd name="T3" fmla="*/ 144 h 432"/>
                    <a:gd name="T4" fmla="*/ 1871 w 576"/>
                    <a:gd name="T5" fmla="*/ 432 h 43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0799" name="Freeform 36">
                  <a:extLst>
                    <a:ext uri="{FF2B5EF4-FFF2-40B4-BE49-F238E27FC236}">
                      <a16:creationId xmlns:a16="http://schemas.microsoft.com/office/drawing/2014/main" xmlns="" id="{1779CF4D-F79A-4EFA-9F66-BFD02D74A5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1404 w 576"/>
                    <a:gd name="T3" fmla="*/ 144 h 432"/>
                    <a:gd name="T4" fmla="*/ 1871 w 576"/>
                    <a:gd name="T5" fmla="*/ 432 h 43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30789" name="Oval 37">
                <a:extLst>
                  <a:ext uri="{FF2B5EF4-FFF2-40B4-BE49-F238E27FC236}">
                    <a16:creationId xmlns:a16="http://schemas.microsoft.com/office/drawing/2014/main" xmlns="" id="{0578C95A-DDBB-4966-ABA2-279031F99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1321"/>
                <a:ext cx="82" cy="80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  <p:sp>
            <p:nvSpPr>
              <p:cNvPr id="30790" name="Oval 38">
                <a:extLst>
                  <a:ext uri="{FF2B5EF4-FFF2-40B4-BE49-F238E27FC236}">
                    <a16:creationId xmlns:a16="http://schemas.microsoft.com/office/drawing/2014/main" xmlns="" id="{CB02D940-BB64-4F04-BBC9-05A47F7CA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5" y="1727"/>
                <a:ext cx="82" cy="80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  <p:sp>
            <p:nvSpPr>
              <p:cNvPr id="30791" name="Oval 39">
                <a:extLst>
                  <a:ext uri="{FF2B5EF4-FFF2-40B4-BE49-F238E27FC236}">
                    <a16:creationId xmlns:a16="http://schemas.microsoft.com/office/drawing/2014/main" xmlns="" id="{86247B41-89C9-4E80-A929-09073FC4E3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2112"/>
                <a:ext cx="82" cy="80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  <p:sp>
            <p:nvSpPr>
              <p:cNvPr id="30792" name="Oval 40">
                <a:extLst>
                  <a:ext uri="{FF2B5EF4-FFF2-40B4-BE49-F238E27FC236}">
                    <a16:creationId xmlns:a16="http://schemas.microsoft.com/office/drawing/2014/main" xmlns="" id="{404E893C-DEA0-467F-BFA6-6ECB9E967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1632"/>
                <a:ext cx="82" cy="80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  <p:sp>
            <p:nvSpPr>
              <p:cNvPr id="30793" name="Oval 41">
                <a:extLst>
                  <a:ext uri="{FF2B5EF4-FFF2-40B4-BE49-F238E27FC236}">
                    <a16:creationId xmlns:a16="http://schemas.microsoft.com/office/drawing/2014/main" xmlns="" id="{B4A90CE6-FFD1-49D0-95D1-26D2211F9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1728"/>
                <a:ext cx="82" cy="80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  <p:sp>
            <p:nvSpPr>
              <p:cNvPr id="30794" name="Oval 42">
                <a:extLst>
                  <a:ext uri="{FF2B5EF4-FFF2-40B4-BE49-F238E27FC236}">
                    <a16:creationId xmlns:a16="http://schemas.microsoft.com/office/drawing/2014/main" xmlns="" id="{8767772C-5931-4849-8363-08B445DF8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1824"/>
                <a:ext cx="82" cy="80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</p:grpSp>
        <p:grpSp>
          <p:nvGrpSpPr>
            <p:cNvPr id="30727" name="Group 43">
              <a:extLst>
                <a:ext uri="{FF2B5EF4-FFF2-40B4-BE49-F238E27FC236}">
                  <a16:creationId xmlns:a16="http://schemas.microsoft.com/office/drawing/2014/main" xmlns="" id="{7FBE42B6-5A7C-426D-BA31-925195D38F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2544"/>
              <a:ext cx="2160" cy="1124"/>
              <a:chOff x="3408" y="2544"/>
              <a:chExt cx="2160" cy="1124"/>
            </a:xfrm>
          </p:grpSpPr>
          <p:sp>
            <p:nvSpPr>
              <p:cNvPr id="30729" name="Line 44">
                <a:extLst>
                  <a:ext uri="{FF2B5EF4-FFF2-40B4-BE49-F238E27FC236}">
                    <a16:creationId xmlns:a16="http://schemas.microsoft.com/office/drawing/2014/main" xmlns="" id="{F6D3C157-9339-41E5-9486-3BE5BE9BE8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5" y="3170"/>
                <a:ext cx="21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730" name="Text Box 45">
                <a:extLst>
                  <a:ext uri="{FF2B5EF4-FFF2-40B4-BE49-F238E27FC236}">
                    <a16:creationId xmlns:a16="http://schemas.microsoft.com/office/drawing/2014/main" xmlns="" id="{45C31882-169E-436D-8319-BCF4F0A2C1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254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30731" name="Line 46">
                <a:extLst>
                  <a:ext uri="{FF2B5EF4-FFF2-40B4-BE49-F238E27FC236}">
                    <a16:creationId xmlns:a16="http://schemas.microsoft.com/office/drawing/2014/main" xmlns="" id="{6CCDCD0E-0174-4DB9-B9C0-399BBEC477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8" y="2688"/>
                <a:ext cx="323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732" name="Line 47">
                <a:extLst>
                  <a:ext uri="{FF2B5EF4-FFF2-40B4-BE49-F238E27FC236}">
                    <a16:creationId xmlns:a16="http://schemas.microsoft.com/office/drawing/2014/main" xmlns="" id="{B598ECF0-E25A-43D5-8099-144E82A035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3072"/>
                <a:ext cx="9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733" name="Line 48">
                <a:extLst>
                  <a:ext uri="{FF2B5EF4-FFF2-40B4-BE49-F238E27FC236}">
                    <a16:creationId xmlns:a16="http://schemas.microsoft.com/office/drawing/2014/main" xmlns="" id="{98D6BC90-8B6B-4437-A95A-F5F4588566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0" y="3158"/>
                <a:ext cx="291" cy="1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734" name="Text Box 49">
                <a:extLst>
                  <a:ext uri="{FF2B5EF4-FFF2-40B4-BE49-F238E27FC236}">
                    <a16:creationId xmlns:a16="http://schemas.microsoft.com/office/drawing/2014/main" xmlns="" id="{F1ED09D4-F078-4776-9CD0-6FD383704D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2736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30735" name="Line 50">
                <a:extLst>
                  <a:ext uri="{FF2B5EF4-FFF2-40B4-BE49-F238E27FC236}">
                    <a16:creationId xmlns:a16="http://schemas.microsoft.com/office/drawing/2014/main" xmlns="" id="{15CAA1C7-1F51-47DE-8C7A-CC3BAF56C5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84" y="2754"/>
                <a:ext cx="176" cy="3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736" name="Line 51">
                <a:extLst>
                  <a:ext uri="{FF2B5EF4-FFF2-40B4-BE49-F238E27FC236}">
                    <a16:creationId xmlns:a16="http://schemas.microsoft.com/office/drawing/2014/main" xmlns="" id="{A041466C-5696-481B-B362-2ABFA5B288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3264"/>
                <a:ext cx="9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737" name="Line 52">
                <a:extLst>
                  <a:ext uri="{FF2B5EF4-FFF2-40B4-BE49-F238E27FC236}">
                    <a16:creationId xmlns:a16="http://schemas.microsoft.com/office/drawing/2014/main" xmlns="" id="{05BAAF1F-CB56-4651-97F6-3B38802E0C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2757"/>
                <a:ext cx="0" cy="315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30738" name="Group 53">
                <a:extLst>
                  <a:ext uri="{FF2B5EF4-FFF2-40B4-BE49-F238E27FC236}">
                    <a16:creationId xmlns:a16="http://schemas.microsoft.com/office/drawing/2014/main" xmlns="" id="{C859AB4E-F015-4177-A1D0-1B8E4213AD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7" y="3015"/>
                <a:ext cx="384" cy="288"/>
                <a:chOff x="6768" y="11808"/>
                <a:chExt cx="1008" cy="792"/>
              </a:xfrm>
            </p:grpSpPr>
            <p:sp>
              <p:nvSpPr>
                <p:cNvPr id="30763" name="Freeform 54">
                  <a:extLst>
                    <a:ext uri="{FF2B5EF4-FFF2-40B4-BE49-F238E27FC236}">
                      <a16:creationId xmlns:a16="http://schemas.microsoft.com/office/drawing/2014/main" xmlns="" id="{D38AA6E2-6E09-4A43-B467-CC36183D6A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1 w 288"/>
                    <a:gd name="T3" fmla="*/ 182 h 864"/>
                    <a:gd name="T4" fmla="*/ 0 w 288"/>
                    <a:gd name="T5" fmla="*/ 362 h 86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0764" name="Line 55">
                  <a:extLst>
                    <a:ext uri="{FF2B5EF4-FFF2-40B4-BE49-F238E27FC236}">
                      <a16:creationId xmlns:a16="http://schemas.microsoft.com/office/drawing/2014/main" xmlns="" id="{1CC60E75-F306-46F0-9400-F159CF4C9B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0765" name="Line 56">
                  <a:extLst>
                    <a:ext uri="{FF2B5EF4-FFF2-40B4-BE49-F238E27FC236}">
                      <a16:creationId xmlns:a16="http://schemas.microsoft.com/office/drawing/2014/main" xmlns="" id="{C19A95A8-FE15-42E6-B8DE-15814EB2AE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0766" name="Freeform 57">
                  <a:extLst>
                    <a:ext uri="{FF2B5EF4-FFF2-40B4-BE49-F238E27FC236}">
                      <a16:creationId xmlns:a16="http://schemas.microsoft.com/office/drawing/2014/main" xmlns="" id="{98882ED8-AC0F-479A-8EC5-4E523C6780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1404 w 576"/>
                    <a:gd name="T3" fmla="*/ 144 h 432"/>
                    <a:gd name="T4" fmla="*/ 1871 w 576"/>
                    <a:gd name="T5" fmla="*/ 432 h 43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0767" name="Freeform 58">
                  <a:extLst>
                    <a:ext uri="{FF2B5EF4-FFF2-40B4-BE49-F238E27FC236}">
                      <a16:creationId xmlns:a16="http://schemas.microsoft.com/office/drawing/2014/main" xmlns="" id="{DDF01104-C9B3-435C-8692-74A4DEBF6F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1404 w 576"/>
                    <a:gd name="T3" fmla="*/ 144 h 432"/>
                    <a:gd name="T4" fmla="*/ 1871 w 576"/>
                    <a:gd name="T5" fmla="*/ 432 h 43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30739" name="Line 59">
                <a:extLst>
                  <a:ext uri="{FF2B5EF4-FFF2-40B4-BE49-F238E27FC236}">
                    <a16:creationId xmlns:a16="http://schemas.microsoft.com/office/drawing/2014/main" xmlns="" id="{C3266947-32E7-448B-837C-CE34CDF947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8" y="2832"/>
                <a:ext cx="323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740" name="Line 60">
                <a:extLst>
                  <a:ext uri="{FF2B5EF4-FFF2-40B4-BE49-F238E27FC236}">
                    <a16:creationId xmlns:a16="http://schemas.microsoft.com/office/drawing/2014/main" xmlns="" id="{3B49BBB0-C437-4D3F-AB59-9FDEC2305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8" y="3093"/>
                <a:ext cx="309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741" name="Line 61">
                <a:extLst>
                  <a:ext uri="{FF2B5EF4-FFF2-40B4-BE49-F238E27FC236}">
                    <a16:creationId xmlns:a16="http://schemas.microsoft.com/office/drawing/2014/main" xmlns="" id="{BCBC3FE4-3B2F-43E1-BFBF-9D87A0AE4F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8" y="3237"/>
                <a:ext cx="30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742" name="Text Box 62">
                <a:extLst>
                  <a:ext uri="{FF2B5EF4-FFF2-40B4-BE49-F238E27FC236}">
                    <a16:creationId xmlns:a16="http://schemas.microsoft.com/office/drawing/2014/main" xmlns="" id="{E1311805-6262-4848-95AE-8C356A7B18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3141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30743" name="Text Box 63">
                <a:extLst>
                  <a:ext uri="{FF2B5EF4-FFF2-40B4-BE49-F238E27FC236}">
                    <a16:creationId xmlns:a16="http://schemas.microsoft.com/office/drawing/2014/main" xmlns="" id="{D72F8F91-E254-483F-B55F-040C801EAE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2949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30744" name="Text Box 64">
                <a:extLst>
                  <a:ext uri="{FF2B5EF4-FFF2-40B4-BE49-F238E27FC236}">
                    <a16:creationId xmlns:a16="http://schemas.microsoft.com/office/drawing/2014/main" xmlns="" id="{FF34A0F7-6976-48B3-A562-18BFFE7D89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3456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E'</a:t>
                </a:r>
              </a:p>
            </p:txBody>
          </p:sp>
          <p:sp>
            <p:nvSpPr>
              <p:cNvPr id="30745" name="Line 65">
                <a:extLst>
                  <a:ext uri="{FF2B5EF4-FFF2-40B4-BE49-F238E27FC236}">
                    <a16:creationId xmlns:a16="http://schemas.microsoft.com/office/drawing/2014/main" xmlns="" id="{D8E83B01-1C9A-47AE-AA52-B2DCE126A5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3264"/>
                <a:ext cx="0" cy="288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746" name="Line 66">
                <a:extLst>
                  <a:ext uri="{FF2B5EF4-FFF2-40B4-BE49-F238E27FC236}">
                    <a16:creationId xmlns:a16="http://schemas.microsoft.com/office/drawing/2014/main" xmlns="" id="{D955212D-F63F-42EA-B855-18CD8486DF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3552"/>
                <a:ext cx="91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grpSp>
            <p:nvGrpSpPr>
              <p:cNvPr id="30747" name="Group 67">
                <a:extLst>
                  <a:ext uri="{FF2B5EF4-FFF2-40B4-BE49-F238E27FC236}">
                    <a16:creationId xmlns:a16="http://schemas.microsoft.com/office/drawing/2014/main" xmlns="" id="{E8E0113C-07D8-4C94-B751-C996F21BEB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7" y="2615"/>
                <a:ext cx="384" cy="288"/>
                <a:chOff x="6768" y="11808"/>
                <a:chExt cx="1008" cy="792"/>
              </a:xfrm>
            </p:grpSpPr>
            <p:sp>
              <p:nvSpPr>
                <p:cNvPr id="30758" name="Freeform 68">
                  <a:extLst>
                    <a:ext uri="{FF2B5EF4-FFF2-40B4-BE49-F238E27FC236}">
                      <a16:creationId xmlns:a16="http://schemas.microsoft.com/office/drawing/2014/main" xmlns="" id="{D44A54EF-E4CB-4183-8AE2-EF99DBA7F6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1 w 288"/>
                    <a:gd name="T3" fmla="*/ 182 h 864"/>
                    <a:gd name="T4" fmla="*/ 0 w 288"/>
                    <a:gd name="T5" fmla="*/ 362 h 86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0759" name="Line 69">
                  <a:extLst>
                    <a:ext uri="{FF2B5EF4-FFF2-40B4-BE49-F238E27FC236}">
                      <a16:creationId xmlns:a16="http://schemas.microsoft.com/office/drawing/2014/main" xmlns="" id="{9B51A3AA-6A37-45D3-B316-4B97B54D20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0760" name="Line 70">
                  <a:extLst>
                    <a:ext uri="{FF2B5EF4-FFF2-40B4-BE49-F238E27FC236}">
                      <a16:creationId xmlns:a16="http://schemas.microsoft.com/office/drawing/2014/main" xmlns="" id="{C789A1B7-3A1E-43C6-B062-CC134EBF04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0761" name="Freeform 71">
                  <a:extLst>
                    <a:ext uri="{FF2B5EF4-FFF2-40B4-BE49-F238E27FC236}">
                      <a16:creationId xmlns:a16="http://schemas.microsoft.com/office/drawing/2014/main" xmlns="" id="{4F81CAE5-21CC-4CC7-9D72-C04D3A2D17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1404 w 576"/>
                    <a:gd name="T3" fmla="*/ 144 h 432"/>
                    <a:gd name="T4" fmla="*/ 1871 w 576"/>
                    <a:gd name="T5" fmla="*/ 432 h 43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0762" name="Freeform 72">
                  <a:extLst>
                    <a:ext uri="{FF2B5EF4-FFF2-40B4-BE49-F238E27FC236}">
                      <a16:creationId xmlns:a16="http://schemas.microsoft.com/office/drawing/2014/main" xmlns="" id="{4DF9449A-FFFB-462E-9C38-AA57508125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1404 w 576"/>
                    <a:gd name="T3" fmla="*/ 144 h 432"/>
                    <a:gd name="T4" fmla="*/ 1871 w 576"/>
                    <a:gd name="T5" fmla="*/ 432 h 43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30748" name="Oval 73">
                <a:extLst>
                  <a:ext uri="{FF2B5EF4-FFF2-40B4-BE49-F238E27FC236}">
                    <a16:creationId xmlns:a16="http://schemas.microsoft.com/office/drawing/2014/main" xmlns="" id="{88B8D34B-376E-4C29-8021-F4A6C6F78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2713"/>
                <a:ext cx="82" cy="80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  <p:sp>
            <p:nvSpPr>
              <p:cNvPr id="30749" name="Oval 74">
                <a:extLst>
                  <a:ext uri="{FF2B5EF4-FFF2-40B4-BE49-F238E27FC236}">
                    <a16:creationId xmlns:a16="http://schemas.microsoft.com/office/drawing/2014/main" xmlns="" id="{44530C6A-897B-48E8-8F50-877EEABA0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5" y="3119"/>
                <a:ext cx="82" cy="80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  <p:grpSp>
            <p:nvGrpSpPr>
              <p:cNvPr id="30750" name="Group 75">
                <a:extLst>
                  <a:ext uri="{FF2B5EF4-FFF2-40B4-BE49-F238E27FC236}">
                    <a16:creationId xmlns:a16="http://schemas.microsoft.com/office/drawing/2014/main" xmlns="" id="{0EF31A7A-1699-431D-88C5-212D09DDB6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43" y="3021"/>
                <a:ext cx="384" cy="288"/>
                <a:chOff x="6768" y="11808"/>
                <a:chExt cx="1008" cy="792"/>
              </a:xfrm>
            </p:grpSpPr>
            <p:sp>
              <p:nvSpPr>
                <p:cNvPr id="30753" name="Freeform 76">
                  <a:extLst>
                    <a:ext uri="{FF2B5EF4-FFF2-40B4-BE49-F238E27FC236}">
                      <a16:creationId xmlns:a16="http://schemas.microsoft.com/office/drawing/2014/main" xmlns="" id="{49E251E5-EF8A-483D-9F5C-424D7FBD7B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1 w 288"/>
                    <a:gd name="T3" fmla="*/ 182 h 864"/>
                    <a:gd name="T4" fmla="*/ 0 w 288"/>
                    <a:gd name="T5" fmla="*/ 362 h 86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0754" name="Line 77">
                  <a:extLst>
                    <a:ext uri="{FF2B5EF4-FFF2-40B4-BE49-F238E27FC236}">
                      <a16:creationId xmlns:a16="http://schemas.microsoft.com/office/drawing/2014/main" xmlns="" id="{3760C468-81C1-4733-8FFA-BDC0261F4A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0755" name="Line 78">
                  <a:extLst>
                    <a:ext uri="{FF2B5EF4-FFF2-40B4-BE49-F238E27FC236}">
                      <a16:creationId xmlns:a16="http://schemas.microsoft.com/office/drawing/2014/main" xmlns="" id="{768811D4-68F3-4925-8EB6-C8B259F6D4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0756" name="Freeform 79">
                  <a:extLst>
                    <a:ext uri="{FF2B5EF4-FFF2-40B4-BE49-F238E27FC236}">
                      <a16:creationId xmlns:a16="http://schemas.microsoft.com/office/drawing/2014/main" xmlns="" id="{85F4A446-F7E4-4839-9A8C-41DC2C8D3A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1404 w 576"/>
                    <a:gd name="T3" fmla="*/ 144 h 432"/>
                    <a:gd name="T4" fmla="*/ 1871 w 576"/>
                    <a:gd name="T5" fmla="*/ 432 h 43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0757" name="Freeform 80">
                  <a:extLst>
                    <a:ext uri="{FF2B5EF4-FFF2-40B4-BE49-F238E27FC236}">
                      <a16:creationId xmlns:a16="http://schemas.microsoft.com/office/drawing/2014/main" xmlns="" id="{EFBF79C2-B788-43BA-9556-01A5DF9E15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1404 w 576"/>
                    <a:gd name="T3" fmla="*/ 144 h 432"/>
                    <a:gd name="T4" fmla="*/ 1871 w 576"/>
                    <a:gd name="T5" fmla="*/ 432 h 43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30751" name="Oval 81">
                <a:extLst>
                  <a:ext uri="{FF2B5EF4-FFF2-40B4-BE49-F238E27FC236}">
                    <a16:creationId xmlns:a16="http://schemas.microsoft.com/office/drawing/2014/main" xmlns="" id="{C5E8ADC1-4906-46C7-A034-A21EE19C1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1" y="3125"/>
                <a:ext cx="82" cy="80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  <p:sp>
            <p:nvSpPr>
              <p:cNvPr id="30752" name="Text Box 82">
                <a:extLst>
                  <a:ext uri="{FF2B5EF4-FFF2-40B4-BE49-F238E27FC236}">
                    <a16:creationId xmlns:a16="http://schemas.microsoft.com/office/drawing/2014/main" xmlns="" id="{ED011DC0-EEFE-4F4E-A65D-224F56DFFD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2" y="3066"/>
                <a:ext cx="22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1600">
                    <a:latin typeface="Arial" panose="020B0604020202020204" pitchFamily="34" charset="0"/>
                  </a:rPr>
                  <a:t>G</a:t>
                </a:r>
              </a:p>
            </p:txBody>
          </p:sp>
        </p:grpSp>
        <p:sp>
          <p:nvSpPr>
            <p:cNvPr id="30728" name="AutoShape 83">
              <a:extLst>
                <a:ext uri="{FF2B5EF4-FFF2-40B4-BE49-F238E27FC236}">
                  <a16:creationId xmlns:a16="http://schemas.microsoft.com/office/drawing/2014/main" xmlns="" id="{1186B73E-1D96-4054-BD7D-0F82E7D0C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304"/>
              <a:ext cx="144" cy="28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3366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2400"/>
            </a:p>
          </p:txBody>
        </p:sp>
      </p:grpSp>
      <p:sp>
        <p:nvSpPr>
          <p:cNvPr id="30725" name="Slide Number Placeholder 1">
            <a:extLst>
              <a:ext uri="{FF2B5EF4-FFF2-40B4-BE49-F238E27FC236}">
                <a16:creationId xmlns:a16="http://schemas.microsoft.com/office/drawing/2014/main" xmlns="" id="{0AEE3976-D110-467D-9F24-50DF1C06C3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394DCF-F922-4AA9-BAC3-7DCC7801C5B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xmlns="" val="332186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xmlns="" id="{C1149EE1-1ACB-4EF5-9FC3-6A1B1EC299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2050" y="608013"/>
            <a:ext cx="7793038" cy="1143000"/>
          </a:xfrm>
        </p:spPr>
        <p:txBody>
          <a:bodyPr/>
          <a:lstStyle/>
          <a:p>
            <a:r>
              <a:rPr lang="en-US" altLang="en-US" sz="3200">
                <a:solidFill>
                  <a:schemeClr val="tx1"/>
                </a:solidFill>
              </a:rPr>
              <a:t>References</a:t>
            </a:r>
            <a:endParaRPr lang="en-IN" altLang="en-US" sz="3200">
              <a:solidFill>
                <a:schemeClr val="tx1"/>
              </a:solidFill>
            </a:endParaRP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xmlns="" id="{1417BB8A-080E-4315-B102-30680AA34B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altLang="en-US" sz="160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/>
              <a:t>[1]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/>
              <a:t>M. Morris Mano and Michael D. Ciletti, “Digital Design with an Introduction to the Verilog HDL,” 5th  Edition, Pearson Education,2013.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/>
          </a:p>
          <a:p>
            <a:pPr marL="0" indent="0">
              <a:buFont typeface="Wingdings" panose="05000000000000000000" pitchFamily="2" charset="2"/>
              <a:buNone/>
            </a:pPr>
            <a:r>
              <a:rPr lang="en-IN" altLang="en-US" sz="1600"/>
              <a:t>[2] Reshu Gupta, Amit Gupta ,Atul Kumar Sharma “ Switching Theory(Digital Electronics)”, Tech India Publication Series, Satya Prakashan, New Delhi.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IN" altLang="en-US" sz="1600"/>
          </a:p>
          <a:p>
            <a:pPr marL="0" indent="0">
              <a:buFont typeface="Wingdings" panose="05000000000000000000" pitchFamily="2" charset="2"/>
              <a:buNone/>
            </a:pPr>
            <a:r>
              <a:rPr lang="en-IN" altLang="en-US" sz="1600"/>
              <a:t>[3] </a:t>
            </a:r>
            <a:r>
              <a:rPr lang="en-US" altLang="en-US" sz="1600"/>
              <a:t>R. P. Jain, “Modern Digital Electronics,” 4th Edition, Tata McGraw-Hill Education, 2009.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IN" altLang="en-US" sz="1600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xmlns="" id="{6AB236E2-BAAC-4901-80C9-EC25E268AF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3398E4-1235-430D-A812-798B5F669F4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F9FBC160-D172-4B6D-B84F-CEA247ECBA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2688" y="917575"/>
            <a:ext cx="7772400" cy="762000"/>
          </a:xfrm>
        </p:spPr>
        <p:txBody>
          <a:bodyPr/>
          <a:lstStyle/>
          <a:p>
            <a:pPr eaLnBrk="1" hangingPunct="1"/>
            <a:r>
              <a:rPr lang="en-GB" altLang="en-US" sz="3200">
                <a:solidFill>
                  <a:schemeClr val="tx1"/>
                </a:solidFill>
              </a:rPr>
              <a:t>Universal Gates: NAND and NOR[1,3]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B87F8383-AB88-4F6F-B6D7-57C511486E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14488" y="2017713"/>
            <a:ext cx="7340600" cy="39417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Pct val="120000"/>
              <a:buFont typeface="Wingdings" panose="05000000000000000000" pitchFamily="2" charset="2"/>
              <a:buChar char="§"/>
            </a:pPr>
            <a:r>
              <a:rPr lang="en-GB" altLang="en-US" sz="1600"/>
              <a:t>AND/OR/NOT gates are sufficient for building any Boolean functions.</a:t>
            </a:r>
          </a:p>
          <a:p>
            <a:pPr eaLnBrk="1" hangingPunct="1">
              <a:lnSpc>
                <a:spcPct val="90000"/>
              </a:lnSpc>
              <a:buSzPct val="120000"/>
              <a:buFont typeface="Wingdings" panose="05000000000000000000" pitchFamily="2" charset="2"/>
              <a:buChar char="§"/>
            </a:pPr>
            <a:r>
              <a:rPr lang="en-GB" altLang="en-US" sz="1600"/>
              <a:t>We call the set {AND, OR, NOT} a </a:t>
            </a:r>
            <a:r>
              <a:rPr lang="en-GB" altLang="en-US" sz="1600">
                <a:solidFill>
                  <a:srgbClr val="0000FF"/>
                </a:solidFill>
              </a:rPr>
              <a:t>complete set</a:t>
            </a:r>
            <a:r>
              <a:rPr lang="en-GB" altLang="en-US" sz="1600"/>
              <a:t> of logic.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GB" altLang="en-US" sz="1600"/>
              <a:t>However, other gates are also used because: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1600"/>
              <a:t>		(i)   usefulness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1600"/>
              <a:t>		(ii)  economical on transistors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1600"/>
              <a:t>		(iii) self-sufficient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endParaRPr lang="en-GB" altLang="en-US" sz="16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1600"/>
              <a:t>		NAND/NOR: economical, self-sufficient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1600"/>
              <a:t>		XOR: useful (e.g. parity bit generation)</a:t>
            </a:r>
          </a:p>
        </p:txBody>
      </p:sp>
      <p:sp>
        <p:nvSpPr>
          <p:cNvPr id="18436" name="Slide Number Placeholder 1">
            <a:extLst>
              <a:ext uri="{FF2B5EF4-FFF2-40B4-BE49-F238E27FC236}">
                <a16:creationId xmlns:a16="http://schemas.microsoft.com/office/drawing/2014/main" xmlns="" id="{8268CDDE-B447-4DE4-8357-34A44C370B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DFE9B5-7000-424B-ACC0-E4DB3680849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xmlns="" id="{2381D308-3148-4589-9ED2-47F112A1F7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2688" y="947738"/>
            <a:ext cx="7772400" cy="762000"/>
          </a:xfrm>
        </p:spPr>
        <p:txBody>
          <a:bodyPr/>
          <a:lstStyle/>
          <a:p>
            <a:pPr eaLnBrk="1" hangingPunct="1"/>
            <a:r>
              <a:rPr lang="en-GB" altLang="en-US" sz="3200">
                <a:solidFill>
                  <a:schemeClr val="tx1"/>
                </a:solidFill>
              </a:rPr>
              <a:t>NAND Gate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xmlns="" id="{AF286959-9C5F-4F28-AA60-F9B26716E9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14488" y="2087563"/>
            <a:ext cx="7340600" cy="20050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Pct val="120000"/>
              <a:buFont typeface="Wingdings" panose="05000000000000000000" pitchFamily="2" charset="2"/>
              <a:buChar char="§"/>
            </a:pPr>
            <a:r>
              <a:rPr lang="en-GB" altLang="en-US" sz="1600"/>
              <a:t>NAND gate is </a:t>
            </a:r>
            <a:r>
              <a:rPr lang="en-GB" altLang="en-US" sz="1600">
                <a:solidFill>
                  <a:srgbClr val="0000FF"/>
                </a:solidFill>
              </a:rPr>
              <a:t>self-sufficient</a:t>
            </a:r>
            <a:r>
              <a:rPr lang="en-GB" altLang="en-US" sz="1600"/>
              <a:t> (can build any logic circuit with it).</a:t>
            </a:r>
          </a:p>
          <a:p>
            <a:pPr eaLnBrk="1" hangingPunct="1">
              <a:lnSpc>
                <a:spcPct val="90000"/>
              </a:lnSpc>
              <a:buSzPct val="120000"/>
              <a:buFont typeface="Wingdings" panose="05000000000000000000" pitchFamily="2" charset="2"/>
              <a:buChar char="§"/>
            </a:pPr>
            <a:r>
              <a:rPr lang="en-GB" altLang="en-US" sz="1600"/>
              <a:t>Therefore, {NAND} is also a complete set of logic.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GB" altLang="en-US" sz="1600"/>
              <a:t>Can be used to implement AND/OR/NOT.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GB" altLang="en-US" sz="1600"/>
              <a:t>Implementing an inverter using NAND gate: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xmlns="" id="{54E53619-4AAC-4987-A8B3-A7C4222EB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105400"/>
            <a:ext cx="38862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000" b="1">
                <a:latin typeface="Arial" panose="020B0604020202020204" pitchFamily="34" charset="0"/>
              </a:rPr>
              <a:t>(x.x)' = x'    (T1: idempotency)</a:t>
            </a:r>
            <a:endParaRPr lang="en-GB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19461" name="Group 5">
            <a:extLst>
              <a:ext uri="{FF2B5EF4-FFF2-40B4-BE49-F238E27FC236}">
                <a16:creationId xmlns:a16="http://schemas.microsoft.com/office/drawing/2014/main" xmlns="" id="{C9A4035F-8D2C-42F9-A2A9-A95B7E6E85A0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191000"/>
            <a:ext cx="2667000" cy="533400"/>
            <a:chOff x="1824" y="2461"/>
            <a:chExt cx="1680" cy="336"/>
          </a:xfrm>
        </p:grpSpPr>
        <p:sp>
          <p:nvSpPr>
            <p:cNvPr id="19463" name="Line 6">
              <a:extLst>
                <a:ext uri="{FF2B5EF4-FFF2-40B4-BE49-F238E27FC236}">
                  <a16:creationId xmlns:a16="http://schemas.microsoft.com/office/drawing/2014/main" xmlns="" id="{E203EA89-D6D9-4412-B4D7-D3560C361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640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64" name="Line 7">
              <a:extLst>
                <a:ext uri="{FF2B5EF4-FFF2-40B4-BE49-F238E27FC236}">
                  <a16:creationId xmlns:a16="http://schemas.microsoft.com/office/drawing/2014/main" xmlns="" id="{CC40E94E-418E-48F5-83D2-B57DA4042E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736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65" name="Line 8">
              <a:extLst>
                <a:ext uri="{FF2B5EF4-FFF2-40B4-BE49-F238E27FC236}">
                  <a16:creationId xmlns:a16="http://schemas.microsoft.com/office/drawing/2014/main" xmlns="" id="{A74D5F07-DDEF-4A7C-8B3F-4C1D811786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626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66" name="Text Box 9">
              <a:extLst>
                <a:ext uri="{FF2B5EF4-FFF2-40B4-BE49-F238E27FC236}">
                  <a16:creationId xmlns:a16="http://schemas.microsoft.com/office/drawing/2014/main" xmlns="" id="{F0F63302-3E98-4985-8DBF-FF79DDA47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4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x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19467" name="Text Box 10">
              <a:extLst>
                <a:ext uri="{FF2B5EF4-FFF2-40B4-BE49-F238E27FC236}">
                  <a16:creationId xmlns:a16="http://schemas.microsoft.com/office/drawing/2014/main" xmlns="" id="{7720D2BC-4576-4EEB-AFFE-7B32D562D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4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x'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grpSp>
          <p:nvGrpSpPr>
            <p:cNvPr id="19468" name="Group 11">
              <a:extLst>
                <a:ext uri="{FF2B5EF4-FFF2-40B4-BE49-F238E27FC236}">
                  <a16:creationId xmlns:a16="http://schemas.microsoft.com/office/drawing/2014/main" xmlns="" id="{9822CC66-AFA6-4E62-91F7-AB18E7FB5A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461"/>
              <a:ext cx="480" cy="336"/>
              <a:chOff x="2976" y="2736"/>
              <a:chExt cx="359" cy="240"/>
            </a:xfrm>
          </p:grpSpPr>
          <p:sp>
            <p:nvSpPr>
              <p:cNvPr id="19472" name="AutoShape 12">
                <a:extLst>
                  <a:ext uri="{FF2B5EF4-FFF2-40B4-BE49-F238E27FC236}">
                    <a16:creationId xmlns:a16="http://schemas.microsoft.com/office/drawing/2014/main" xmlns="" id="{14BFD725-33F5-4D8D-A7EB-0753F28CA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  <p:sp>
            <p:nvSpPr>
              <p:cNvPr id="19473" name="Oval 13">
                <a:extLst>
                  <a:ext uri="{FF2B5EF4-FFF2-40B4-BE49-F238E27FC236}">
                    <a16:creationId xmlns:a16="http://schemas.microsoft.com/office/drawing/2014/main" xmlns="" id="{6BCA54EB-B0ED-4FB5-B537-4FBFE11B4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</p:grpSp>
        <p:sp>
          <p:nvSpPr>
            <p:cNvPr id="19469" name="Line 14">
              <a:extLst>
                <a:ext uri="{FF2B5EF4-FFF2-40B4-BE49-F238E27FC236}">
                  <a16:creationId xmlns:a16="http://schemas.microsoft.com/office/drawing/2014/main" xmlns="" id="{68626CE0-5535-43F5-A14A-68D6D0CB1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544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70" name="Line 15">
              <a:extLst>
                <a:ext uri="{FF2B5EF4-FFF2-40B4-BE49-F238E27FC236}">
                  <a16:creationId xmlns:a16="http://schemas.microsoft.com/office/drawing/2014/main" xmlns="" id="{63A4F64A-5C98-43B7-A530-5BCBE23EEA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2544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471" name="Oval 16">
              <a:extLst>
                <a:ext uri="{FF2B5EF4-FFF2-40B4-BE49-F238E27FC236}">
                  <a16:creationId xmlns:a16="http://schemas.microsoft.com/office/drawing/2014/main" xmlns="" id="{BB63F7FA-8F25-418F-9AEC-839F17F13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8" y="2614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2400"/>
            </a:p>
          </p:txBody>
        </p:sp>
      </p:grpSp>
      <p:sp>
        <p:nvSpPr>
          <p:cNvPr id="19462" name="Slide Number Placeholder 1">
            <a:extLst>
              <a:ext uri="{FF2B5EF4-FFF2-40B4-BE49-F238E27FC236}">
                <a16:creationId xmlns:a16="http://schemas.microsoft.com/office/drawing/2014/main" xmlns="" id="{F2F2B778-CE74-40FB-9541-4737360DBB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82D8AB-353D-4FE8-B83B-A3B06B53E11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FD231B8D-BBE6-48DD-B19B-70F0B5728A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2688" y="962025"/>
            <a:ext cx="7772400" cy="762000"/>
          </a:xfrm>
        </p:spPr>
        <p:txBody>
          <a:bodyPr/>
          <a:lstStyle/>
          <a:p>
            <a:pPr eaLnBrk="1" hangingPunct="1"/>
            <a:r>
              <a:rPr lang="en-GB" altLang="en-US" sz="3200">
                <a:solidFill>
                  <a:schemeClr val="tx1"/>
                </a:solidFill>
              </a:rPr>
              <a:t>NAND Gate[2]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xmlns="" id="{D7B37EA9-55C9-41A3-ADE7-983CD9F29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667000"/>
            <a:ext cx="36576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((xy)'(xy)')' = ((xy)')'   idempotency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                  = (xy)      involution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xmlns="" id="{0D6C8B7D-C46B-4EEF-B6D0-F3C250B2E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343400"/>
            <a:ext cx="3724275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((xx)'(yy)')' = (x'y')'    idempotency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                  = x''+y''   DeMorgan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                  = x+y      involution</a:t>
            </a: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xmlns="" id="{007FC234-4062-417E-A33D-D18B6A64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14488" y="2017713"/>
            <a:ext cx="7340600" cy="514350"/>
          </a:xfrm>
          <a:noFill/>
        </p:spPr>
        <p:txBody>
          <a:bodyPr/>
          <a:lstStyle/>
          <a:p>
            <a:pPr eaLnBrk="1" hangingPunct="1">
              <a:spcBef>
                <a:spcPct val="4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GB" altLang="en-US" sz="1600"/>
              <a:t>Implementing AND using NAND gates: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xmlns="" id="{5B382DF5-44A3-4E8A-83AD-C9A6AD845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505200"/>
            <a:ext cx="7772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40000"/>
              </a:spcBef>
              <a:buClrTx/>
              <a:buSzPct val="120000"/>
              <a:buFont typeface="Wingdings" panose="05000000000000000000" pitchFamily="2" charset="2"/>
              <a:buNone/>
            </a:pPr>
            <a:r>
              <a:rPr lang="en-GB" altLang="en-US" sz="1600">
                <a:latin typeface="Times New Roman" panose="02020603050405020304" pitchFamily="18" charset="0"/>
              </a:rPr>
              <a:t>Implementing OR using NAND gates:</a:t>
            </a:r>
          </a:p>
        </p:txBody>
      </p:sp>
      <p:grpSp>
        <p:nvGrpSpPr>
          <p:cNvPr id="20487" name="Group 7">
            <a:extLst>
              <a:ext uri="{FF2B5EF4-FFF2-40B4-BE49-F238E27FC236}">
                <a16:creationId xmlns:a16="http://schemas.microsoft.com/office/drawing/2014/main" xmlns="" id="{3A8F725B-46B2-47EB-B04F-ACE556437D7C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514600"/>
            <a:ext cx="3810000" cy="823913"/>
            <a:chOff x="912" y="1296"/>
            <a:chExt cx="2400" cy="519"/>
          </a:xfrm>
        </p:grpSpPr>
        <p:sp>
          <p:nvSpPr>
            <p:cNvPr id="20521" name="Line 8">
              <a:extLst>
                <a:ext uri="{FF2B5EF4-FFF2-40B4-BE49-F238E27FC236}">
                  <a16:creationId xmlns:a16="http://schemas.microsoft.com/office/drawing/2014/main" xmlns="" id="{F17D1CC4-358F-4616-8FBE-1BD6944FEC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61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22" name="Line 9">
              <a:extLst>
                <a:ext uri="{FF2B5EF4-FFF2-40B4-BE49-F238E27FC236}">
                  <a16:creationId xmlns:a16="http://schemas.microsoft.com/office/drawing/2014/main" xmlns="" id="{2FA95B92-B7FE-46F1-B7E1-AEF4F7F5CC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71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23" name="Line 10">
              <a:extLst>
                <a:ext uri="{FF2B5EF4-FFF2-40B4-BE49-F238E27FC236}">
                  <a16:creationId xmlns:a16="http://schemas.microsoft.com/office/drawing/2014/main" xmlns="" id="{21AD761E-8655-461C-BB2E-9EDD3B166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605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24" name="Text Box 11">
              <a:extLst>
                <a:ext uri="{FF2B5EF4-FFF2-40B4-BE49-F238E27FC236}">
                  <a16:creationId xmlns:a16="http://schemas.microsoft.com/office/drawing/2014/main" xmlns="" id="{03E67741-4635-4D3F-800D-BE81C617CC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392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x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0525" name="Text Box 12">
              <a:extLst>
                <a:ext uri="{FF2B5EF4-FFF2-40B4-BE49-F238E27FC236}">
                  <a16:creationId xmlns:a16="http://schemas.microsoft.com/office/drawing/2014/main" xmlns="" id="{CDAEB9E7-8A22-4067-B539-0DE854A89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475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x.y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grpSp>
          <p:nvGrpSpPr>
            <p:cNvPr id="20526" name="Group 13">
              <a:extLst>
                <a:ext uri="{FF2B5EF4-FFF2-40B4-BE49-F238E27FC236}">
                  <a16:creationId xmlns:a16="http://schemas.microsoft.com/office/drawing/2014/main" xmlns="" id="{BA5971C0-91A5-4A5E-B4C6-3C37DC9AF8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1440"/>
              <a:ext cx="480" cy="336"/>
              <a:chOff x="2976" y="2736"/>
              <a:chExt cx="359" cy="240"/>
            </a:xfrm>
          </p:grpSpPr>
          <p:sp>
            <p:nvSpPr>
              <p:cNvPr id="20537" name="AutoShape 14">
                <a:extLst>
                  <a:ext uri="{FF2B5EF4-FFF2-40B4-BE49-F238E27FC236}">
                    <a16:creationId xmlns:a16="http://schemas.microsoft.com/office/drawing/2014/main" xmlns="" id="{ADCDEEED-3D43-468F-82AB-425FC224D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  <p:sp>
            <p:nvSpPr>
              <p:cNvPr id="20538" name="Oval 15">
                <a:extLst>
                  <a:ext uri="{FF2B5EF4-FFF2-40B4-BE49-F238E27FC236}">
                    <a16:creationId xmlns:a16="http://schemas.microsoft.com/office/drawing/2014/main" xmlns="" id="{75F6CC83-9056-48EC-A7CE-7DB7F27B8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</p:grpSp>
        <p:sp>
          <p:nvSpPr>
            <p:cNvPr id="20527" name="Line 16">
              <a:extLst>
                <a:ext uri="{FF2B5EF4-FFF2-40B4-BE49-F238E27FC236}">
                  <a16:creationId xmlns:a16="http://schemas.microsoft.com/office/drawing/2014/main" xmlns="" id="{1DB5C39C-F27A-4B27-A477-8594F3090C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52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28" name="Line 17">
              <a:extLst>
                <a:ext uri="{FF2B5EF4-FFF2-40B4-BE49-F238E27FC236}">
                  <a16:creationId xmlns:a16="http://schemas.microsoft.com/office/drawing/2014/main" xmlns="" id="{AC50AEDF-0801-4913-BE5E-5ACCA7D537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523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29" name="Oval 18">
              <a:extLst>
                <a:ext uri="{FF2B5EF4-FFF2-40B4-BE49-F238E27FC236}">
                  <a16:creationId xmlns:a16="http://schemas.microsoft.com/office/drawing/2014/main" xmlns="" id="{ACDED89E-8330-4718-90BF-A079FDB2A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" y="1593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2400"/>
            </a:p>
          </p:txBody>
        </p:sp>
        <p:grpSp>
          <p:nvGrpSpPr>
            <p:cNvPr id="20530" name="Group 19">
              <a:extLst>
                <a:ext uri="{FF2B5EF4-FFF2-40B4-BE49-F238E27FC236}">
                  <a16:creationId xmlns:a16="http://schemas.microsoft.com/office/drawing/2014/main" xmlns="" id="{E36312A7-5A54-4F7A-B60E-78ACFD04A8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1440"/>
              <a:ext cx="480" cy="336"/>
              <a:chOff x="2976" y="2736"/>
              <a:chExt cx="359" cy="240"/>
            </a:xfrm>
          </p:grpSpPr>
          <p:sp>
            <p:nvSpPr>
              <p:cNvPr id="20535" name="AutoShape 20">
                <a:extLst>
                  <a:ext uri="{FF2B5EF4-FFF2-40B4-BE49-F238E27FC236}">
                    <a16:creationId xmlns:a16="http://schemas.microsoft.com/office/drawing/2014/main" xmlns="" id="{788E2B8C-E6EC-4464-B829-C91A97D20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  <p:sp>
            <p:nvSpPr>
              <p:cNvPr id="20536" name="Oval 21">
                <a:extLst>
                  <a:ext uri="{FF2B5EF4-FFF2-40B4-BE49-F238E27FC236}">
                    <a16:creationId xmlns:a16="http://schemas.microsoft.com/office/drawing/2014/main" xmlns="" id="{0CB4132C-2A9F-4A1B-825C-16A6143A3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</p:grpSp>
        <p:sp>
          <p:nvSpPr>
            <p:cNvPr id="20531" name="Line 22">
              <a:extLst>
                <a:ext uri="{FF2B5EF4-FFF2-40B4-BE49-F238E27FC236}">
                  <a16:creationId xmlns:a16="http://schemas.microsoft.com/office/drawing/2014/main" xmlns="" id="{CCA1640C-7CB1-4332-8E76-7A42697004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523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32" name="Line 23">
              <a:extLst>
                <a:ext uri="{FF2B5EF4-FFF2-40B4-BE49-F238E27FC236}">
                  <a16:creationId xmlns:a16="http://schemas.microsoft.com/office/drawing/2014/main" xmlns="" id="{5DFE02EC-5110-45CF-9260-B83CD268F7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715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33" name="Text Box 24">
              <a:extLst>
                <a:ext uri="{FF2B5EF4-FFF2-40B4-BE49-F238E27FC236}">
                  <a16:creationId xmlns:a16="http://schemas.microsoft.com/office/drawing/2014/main" xmlns="" id="{A0BB4FBA-0060-4579-82D0-8F4D40F58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584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y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0534" name="Text Box 25">
              <a:extLst>
                <a:ext uri="{FF2B5EF4-FFF2-40B4-BE49-F238E27FC236}">
                  <a16:creationId xmlns:a16="http://schemas.microsoft.com/office/drawing/2014/main" xmlns="" id="{3A8CB7C3-BCFF-4C77-92B9-9DD46F4DC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296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(x.y)'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</p:grpSp>
      <p:grpSp>
        <p:nvGrpSpPr>
          <p:cNvPr id="20488" name="Group 26">
            <a:extLst>
              <a:ext uri="{FF2B5EF4-FFF2-40B4-BE49-F238E27FC236}">
                <a16:creationId xmlns:a16="http://schemas.microsoft.com/office/drawing/2014/main" xmlns="" id="{A149EFAC-8B5A-4098-8476-E3186CB876E4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114800"/>
            <a:ext cx="3908425" cy="1585913"/>
            <a:chOff x="864" y="2592"/>
            <a:chExt cx="2462" cy="999"/>
          </a:xfrm>
        </p:grpSpPr>
        <p:sp>
          <p:nvSpPr>
            <p:cNvPr id="20490" name="Line 27">
              <a:extLst>
                <a:ext uri="{FF2B5EF4-FFF2-40B4-BE49-F238E27FC236}">
                  <a16:creationId xmlns:a16="http://schemas.microsoft.com/office/drawing/2014/main" xmlns="" id="{37888F4E-C997-43CA-9A1B-A4771C97B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81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491" name="Line 28">
              <a:extLst>
                <a:ext uri="{FF2B5EF4-FFF2-40B4-BE49-F238E27FC236}">
                  <a16:creationId xmlns:a16="http://schemas.microsoft.com/office/drawing/2014/main" xmlns="" id="{8C16E97E-30C9-4010-8909-D745442DED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91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492" name="Line 29">
              <a:extLst>
                <a:ext uri="{FF2B5EF4-FFF2-40B4-BE49-F238E27FC236}">
                  <a16:creationId xmlns:a16="http://schemas.microsoft.com/office/drawing/2014/main" xmlns="" id="{1FD027CE-04D6-4C29-BC36-128614005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072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493" name="Text Box 30">
              <a:extLst>
                <a:ext uri="{FF2B5EF4-FFF2-40B4-BE49-F238E27FC236}">
                  <a16:creationId xmlns:a16="http://schemas.microsoft.com/office/drawing/2014/main" xmlns="" id="{3BD3963C-7831-4316-A5E9-F109D3430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688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x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0494" name="Text Box 31">
              <a:extLst>
                <a:ext uri="{FF2B5EF4-FFF2-40B4-BE49-F238E27FC236}">
                  <a16:creationId xmlns:a16="http://schemas.microsoft.com/office/drawing/2014/main" xmlns="" id="{9A9A0935-4535-47C9-9C0C-B2CD135AB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2" y="2942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x+y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grpSp>
          <p:nvGrpSpPr>
            <p:cNvPr id="20495" name="Group 32">
              <a:extLst>
                <a:ext uri="{FF2B5EF4-FFF2-40B4-BE49-F238E27FC236}">
                  <a16:creationId xmlns:a16="http://schemas.microsoft.com/office/drawing/2014/main" xmlns="" id="{94B60A35-74FD-4E87-AAEC-B9E2000379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2640"/>
              <a:ext cx="480" cy="336"/>
              <a:chOff x="2976" y="2736"/>
              <a:chExt cx="359" cy="240"/>
            </a:xfrm>
          </p:grpSpPr>
          <p:sp>
            <p:nvSpPr>
              <p:cNvPr id="20519" name="AutoShape 33">
                <a:extLst>
                  <a:ext uri="{FF2B5EF4-FFF2-40B4-BE49-F238E27FC236}">
                    <a16:creationId xmlns:a16="http://schemas.microsoft.com/office/drawing/2014/main" xmlns="" id="{2F1B4015-4667-4122-AC3C-27EFD94512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  <p:sp>
            <p:nvSpPr>
              <p:cNvPr id="20520" name="Oval 34">
                <a:extLst>
                  <a:ext uri="{FF2B5EF4-FFF2-40B4-BE49-F238E27FC236}">
                    <a16:creationId xmlns:a16="http://schemas.microsoft.com/office/drawing/2014/main" xmlns="" id="{224D33BC-958E-4C2A-9EA1-82A0209FE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</p:grpSp>
        <p:sp>
          <p:nvSpPr>
            <p:cNvPr id="20496" name="Line 35">
              <a:extLst>
                <a:ext uri="{FF2B5EF4-FFF2-40B4-BE49-F238E27FC236}">
                  <a16:creationId xmlns:a16="http://schemas.microsoft.com/office/drawing/2014/main" xmlns="" id="{C55801A9-208D-4379-9629-CB959959A1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72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497" name="Line 36">
              <a:extLst>
                <a:ext uri="{FF2B5EF4-FFF2-40B4-BE49-F238E27FC236}">
                  <a16:creationId xmlns:a16="http://schemas.microsoft.com/office/drawing/2014/main" xmlns="" id="{7EAA8C6C-BA85-4719-B789-1C77A2F953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2723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498" name="Oval 37">
              <a:extLst>
                <a:ext uri="{FF2B5EF4-FFF2-40B4-BE49-F238E27FC236}">
                  <a16:creationId xmlns:a16="http://schemas.microsoft.com/office/drawing/2014/main" xmlns="" id="{90E01C7F-3918-4AD4-B9DB-88A9841B8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" y="2793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2400"/>
            </a:p>
          </p:txBody>
        </p:sp>
        <p:grpSp>
          <p:nvGrpSpPr>
            <p:cNvPr id="20499" name="Group 38">
              <a:extLst>
                <a:ext uri="{FF2B5EF4-FFF2-40B4-BE49-F238E27FC236}">
                  <a16:creationId xmlns:a16="http://schemas.microsoft.com/office/drawing/2014/main" xmlns="" id="{CDAE014B-3E78-4B61-9490-1D7034D374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914"/>
              <a:ext cx="480" cy="336"/>
              <a:chOff x="2976" y="2736"/>
              <a:chExt cx="359" cy="240"/>
            </a:xfrm>
          </p:grpSpPr>
          <p:sp>
            <p:nvSpPr>
              <p:cNvPr id="20517" name="AutoShape 39">
                <a:extLst>
                  <a:ext uri="{FF2B5EF4-FFF2-40B4-BE49-F238E27FC236}">
                    <a16:creationId xmlns:a16="http://schemas.microsoft.com/office/drawing/2014/main" xmlns="" id="{0017D58F-85C3-47A6-AB72-EB6DB22C4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  <p:sp>
            <p:nvSpPr>
              <p:cNvPr id="20518" name="Oval 40">
                <a:extLst>
                  <a:ext uri="{FF2B5EF4-FFF2-40B4-BE49-F238E27FC236}">
                    <a16:creationId xmlns:a16="http://schemas.microsoft.com/office/drawing/2014/main" xmlns="" id="{16199AC7-BE15-4330-8F92-AF9E248D8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</p:grpSp>
        <p:sp>
          <p:nvSpPr>
            <p:cNvPr id="20500" name="Line 41">
              <a:extLst>
                <a:ext uri="{FF2B5EF4-FFF2-40B4-BE49-F238E27FC236}">
                  <a16:creationId xmlns:a16="http://schemas.microsoft.com/office/drawing/2014/main" xmlns="" id="{64B6B860-9380-4713-AF55-8A9558577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997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01" name="Line 42">
              <a:extLst>
                <a:ext uri="{FF2B5EF4-FFF2-40B4-BE49-F238E27FC236}">
                  <a16:creationId xmlns:a16="http://schemas.microsoft.com/office/drawing/2014/main" xmlns="" id="{DD1B8749-BA26-4E74-9218-BF51EF9F06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189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02" name="Text Box 43">
              <a:extLst>
                <a:ext uri="{FF2B5EF4-FFF2-40B4-BE49-F238E27FC236}">
                  <a16:creationId xmlns:a16="http://schemas.microsoft.com/office/drawing/2014/main" xmlns="" id="{DB09EF4E-D7E6-4D0B-A16B-E1167F7A10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264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y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0503" name="Line 44">
              <a:extLst>
                <a:ext uri="{FF2B5EF4-FFF2-40B4-BE49-F238E27FC236}">
                  <a16:creationId xmlns:a16="http://schemas.microsoft.com/office/drawing/2014/main" xmlns="" id="{672813DC-2B9D-4A63-B877-515A54C83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395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04" name="Line 45">
              <a:extLst>
                <a:ext uri="{FF2B5EF4-FFF2-40B4-BE49-F238E27FC236}">
                  <a16:creationId xmlns:a16="http://schemas.microsoft.com/office/drawing/2014/main" xmlns="" id="{84A9BD6A-C7BC-4821-B031-B92C2BC86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491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20505" name="Group 46">
              <a:extLst>
                <a:ext uri="{FF2B5EF4-FFF2-40B4-BE49-F238E27FC236}">
                  <a16:creationId xmlns:a16="http://schemas.microsoft.com/office/drawing/2014/main" xmlns="" id="{54260A76-B62E-4076-BFED-39431949B1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3216"/>
              <a:ext cx="480" cy="336"/>
              <a:chOff x="2976" y="2736"/>
              <a:chExt cx="359" cy="240"/>
            </a:xfrm>
          </p:grpSpPr>
          <p:sp>
            <p:nvSpPr>
              <p:cNvPr id="20515" name="AutoShape 47">
                <a:extLst>
                  <a:ext uri="{FF2B5EF4-FFF2-40B4-BE49-F238E27FC236}">
                    <a16:creationId xmlns:a16="http://schemas.microsoft.com/office/drawing/2014/main" xmlns="" id="{7CD86A37-3F27-4F90-A2A5-3C6246C3D3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736"/>
                <a:ext cx="288" cy="240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  <p:sp>
            <p:nvSpPr>
              <p:cNvPr id="20516" name="Oval 48">
                <a:extLst>
                  <a:ext uri="{FF2B5EF4-FFF2-40B4-BE49-F238E27FC236}">
                    <a16:creationId xmlns:a16="http://schemas.microsoft.com/office/drawing/2014/main" xmlns="" id="{2F6FB970-F545-42C6-9D6E-C274DEA5C3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826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</p:grpSp>
        <p:sp>
          <p:nvSpPr>
            <p:cNvPr id="20506" name="Line 49">
              <a:extLst>
                <a:ext uri="{FF2B5EF4-FFF2-40B4-BE49-F238E27FC236}">
                  <a16:creationId xmlns:a16="http://schemas.microsoft.com/office/drawing/2014/main" xmlns="" id="{58C272D2-3F7E-4310-89DE-533FF9C1A6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299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07" name="Line 50">
              <a:extLst>
                <a:ext uri="{FF2B5EF4-FFF2-40B4-BE49-F238E27FC236}">
                  <a16:creationId xmlns:a16="http://schemas.microsoft.com/office/drawing/2014/main" xmlns="" id="{3F1607E2-1611-4C9F-B3FB-9F6740BF43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3299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08" name="Oval 51">
              <a:extLst>
                <a:ext uri="{FF2B5EF4-FFF2-40B4-BE49-F238E27FC236}">
                  <a16:creationId xmlns:a16="http://schemas.microsoft.com/office/drawing/2014/main" xmlns="" id="{1F13DBFD-A638-44F8-B2DA-08E2D4877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" y="3369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2400"/>
            </a:p>
          </p:txBody>
        </p:sp>
        <p:sp>
          <p:nvSpPr>
            <p:cNvPr id="20509" name="Line 52">
              <a:extLst>
                <a:ext uri="{FF2B5EF4-FFF2-40B4-BE49-F238E27FC236}">
                  <a16:creationId xmlns:a16="http://schemas.microsoft.com/office/drawing/2014/main" xmlns="" id="{4C7CCCE4-6569-43D2-9E9D-23095E175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80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10" name="Line 53">
              <a:extLst>
                <a:ext uri="{FF2B5EF4-FFF2-40B4-BE49-F238E27FC236}">
                  <a16:creationId xmlns:a16="http://schemas.microsoft.com/office/drawing/2014/main" xmlns="" id="{7210A03B-AE0F-432B-A663-9FD1E90D6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381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11" name="Line 54">
              <a:extLst>
                <a:ext uri="{FF2B5EF4-FFF2-40B4-BE49-F238E27FC236}">
                  <a16:creationId xmlns:a16="http://schemas.microsoft.com/office/drawing/2014/main" xmlns="" id="{5DB8861A-4BB4-4283-972B-BF52F0A97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05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12" name="Line 55">
              <a:extLst>
                <a:ext uri="{FF2B5EF4-FFF2-40B4-BE49-F238E27FC236}">
                  <a16:creationId xmlns:a16="http://schemas.microsoft.com/office/drawing/2014/main" xmlns="" id="{EA213C1B-3A5C-47F8-A175-D81CB759D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189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13" name="Text Box 56">
              <a:extLst>
                <a:ext uri="{FF2B5EF4-FFF2-40B4-BE49-F238E27FC236}">
                  <a16:creationId xmlns:a16="http://schemas.microsoft.com/office/drawing/2014/main" xmlns="" id="{C2439532-C57A-4CC9-BE89-D9FCFC07E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59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x'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0514" name="Text Box 57">
              <a:extLst>
                <a:ext uri="{FF2B5EF4-FFF2-40B4-BE49-F238E27FC236}">
                  <a16:creationId xmlns:a16="http://schemas.microsoft.com/office/drawing/2014/main" xmlns="" id="{8E444EF4-410E-4AC2-8E66-303C21769A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3360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y'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</p:grpSp>
      <p:sp>
        <p:nvSpPr>
          <p:cNvPr id="20489" name="Slide Number Placeholder 1">
            <a:extLst>
              <a:ext uri="{FF2B5EF4-FFF2-40B4-BE49-F238E27FC236}">
                <a16:creationId xmlns:a16="http://schemas.microsoft.com/office/drawing/2014/main" xmlns="" id="{6B9167D3-DADA-4403-B093-680A7CE316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2D2C85-561B-43E3-B2D5-5CD0D685C84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xmlns="" id="{E39FA9C1-1558-4F48-88C1-C90006414B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2688" y="973138"/>
            <a:ext cx="7772400" cy="762000"/>
          </a:xfrm>
        </p:spPr>
        <p:txBody>
          <a:bodyPr/>
          <a:lstStyle/>
          <a:p>
            <a:pPr eaLnBrk="1" hangingPunct="1"/>
            <a:r>
              <a:rPr lang="en-GB" altLang="en-US" sz="3200">
                <a:solidFill>
                  <a:schemeClr val="tx1"/>
                </a:solidFill>
              </a:rPr>
              <a:t>NOR Gate[2]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xmlns="" id="{E9C128D6-513D-4E35-9E0C-4EC3837A02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14488" y="2155825"/>
            <a:ext cx="7340600" cy="20050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Pct val="120000"/>
              <a:buFont typeface="Wingdings" panose="05000000000000000000" pitchFamily="2" charset="2"/>
              <a:buChar char="§"/>
            </a:pPr>
            <a:r>
              <a:rPr lang="en-GB" altLang="en-US" sz="1600"/>
              <a:t>NOR gate is also self-sufficient.</a:t>
            </a:r>
          </a:p>
          <a:p>
            <a:pPr eaLnBrk="1" hangingPunct="1">
              <a:lnSpc>
                <a:spcPct val="90000"/>
              </a:lnSpc>
              <a:buSzPct val="120000"/>
              <a:buFont typeface="Wingdings" panose="05000000000000000000" pitchFamily="2" charset="2"/>
              <a:buChar char="§"/>
            </a:pPr>
            <a:r>
              <a:rPr lang="en-GB" altLang="en-US" sz="1600"/>
              <a:t>Therefore, {NOR} is also a complete set of logic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GB" altLang="en-US" sz="1600"/>
              <a:t>Can be used to implement AND/OR/NOT.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GB" altLang="en-US" sz="1600"/>
              <a:t>Implementing an inverter using NOR gate:</a:t>
            </a:r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xmlns="" id="{63514831-05EB-4164-9E3C-20225ADE6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0" y="4664075"/>
            <a:ext cx="370205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(x+x)' = x'    (T1: idempotency)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1509" name="Group 5">
            <a:extLst>
              <a:ext uri="{FF2B5EF4-FFF2-40B4-BE49-F238E27FC236}">
                <a16:creationId xmlns:a16="http://schemas.microsoft.com/office/drawing/2014/main" xmlns="" id="{CA3BD904-9C60-4050-93BF-F5C7C041CCF0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886200"/>
            <a:ext cx="2667000" cy="533400"/>
            <a:chOff x="2016" y="2448"/>
            <a:chExt cx="1680" cy="336"/>
          </a:xfrm>
        </p:grpSpPr>
        <p:sp>
          <p:nvSpPr>
            <p:cNvPr id="21511" name="Line 6">
              <a:extLst>
                <a:ext uri="{FF2B5EF4-FFF2-40B4-BE49-F238E27FC236}">
                  <a16:creationId xmlns:a16="http://schemas.microsoft.com/office/drawing/2014/main" xmlns="" id="{305F5FE6-A64A-4105-824C-0F0F21F1F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627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12" name="Line 7">
              <a:extLst>
                <a:ext uri="{FF2B5EF4-FFF2-40B4-BE49-F238E27FC236}">
                  <a16:creationId xmlns:a16="http://schemas.microsoft.com/office/drawing/2014/main" xmlns="" id="{3533B81A-7FB2-4D1F-B3DA-4C2707BE05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72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13" name="Line 8">
              <a:extLst>
                <a:ext uri="{FF2B5EF4-FFF2-40B4-BE49-F238E27FC236}">
                  <a16:creationId xmlns:a16="http://schemas.microsoft.com/office/drawing/2014/main" xmlns="" id="{97B3D800-2660-43F0-80C8-5C044EC83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613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14" name="Text Box 9">
              <a:extLst>
                <a:ext uri="{FF2B5EF4-FFF2-40B4-BE49-F238E27FC236}">
                  <a16:creationId xmlns:a16="http://schemas.microsoft.com/office/drawing/2014/main" xmlns="" id="{9F296456-16CA-4CE4-BFAF-F1CE9DDDB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483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x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1515" name="Text Box 10">
              <a:extLst>
                <a:ext uri="{FF2B5EF4-FFF2-40B4-BE49-F238E27FC236}">
                  <a16:creationId xmlns:a16="http://schemas.microsoft.com/office/drawing/2014/main" xmlns="" id="{A4D8D092-161F-409C-A38F-5FDF32256D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483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x'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1516" name="Line 11">
              <a:extLst>
                <a:ext uri="{FF2B5EF4-FFF2-40B4-BE49-F238E27FC236}">
                  <a16:creationId xmlns:a16="http://schemas.microsoft.com/office/drawing/2014/main" xmlns="" id="{510C600D-C532-4734-AD81-7509683FB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531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17" name="Line 12">
              <a:extLst>
                <a:ext uri="{FF2B5EF4-FFF2-40B4-BE49-F238E27FC236}">
                  <a16:creationId xmlns:a16="http://schemas.microsoft.com/office/drawing/2014/main" xmlns="" id="{E22E774C-60B3-4BBE-ADE0-A16603BA65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2531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518" name="Oval 13">
              <a:extLst>
                <a:ext uri="{FF2B5EF4-FFF2-40B4-BE49-F238E27FC236}">
                  <a16:creationId xmlns:a16="http://schemas.microsoft.com/office/drawing/2014/main" xmlns="" id="{EBD366E6-FA8C-46A7-BF5D-D1D9E709F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2601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2400"/>
            </a:p>
          </p:txBody>
        </p:sp>
        <p:grpSp>
          <p:nvGrpSpPr>
            <p:cNvPr id="21519" name="Group 14">
              <a:extLst>
                <a:ext uri="{FF2B5EF4-FFF2-40B4-BE49-F238E27FC236}">
                  <a16:creationId xmlns:a16="http://schemas.microsoft.com/office/drawing/2014/main" xmlns="" id="{61A1A7D6-37D5-4011-BE41-B35F8FFD1A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2" y="2448"/>
              <a:ext cx="500" cy="336"/>
              <a:chOff x="2955" y="3168"/>
              <a:chExt cx="360" cy="240"/>
            </a:xfrm>
          </p:grpSpPr>
          <p:grpSp>
            <p:nvGrpSpPr>
              <p:cNvPr id="21520" name="Group 15">
                <a:extLst>
                  <a:ext uri="{FF2B5EF4-FFF2-40B4-BE49-F238E27FC236}">
                    <a16:creationId xmlns:a16="http://schemas.microsoft.com/office/drawing/2014/main" xmlns="" id="{12B2F7C4-D41B-424E-AE87-6F118ACBD9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21522" name="Freeform 16">
                  <a:extLst>
                    <a:ext uri="{FF2B5EF4-FFF2-40B4-BE49-F238E27FC236}">
                      <a16:creationId xmlns:a16="http://schemas.microsoft.com/office/drawing/2014/main" xmlns="" id="{D2912FB6-73E4-4B76-98FC-CFDE95DA92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1 w 288"/>
                    <a:gd name="T3" fmla="*/ 182 h 864"/>
                    <a:gd name="T4" fmla="*/ 0 w 288"/>
                    <a:gd name="T5" fmla="*/ 362 h 86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1523" name="Line 17">
                  <a:extLst>
                    <a:ext uri="{FF2B5EF4-FFF2-40B4-BE49-F238E27FC236}">
                      <a16:creationId xmlns:a16="http://schemas.microsoft.com/office/drawing/2014/main" xmlns="" id="{5FFF05A9-A587-48E1-B476-AF5840F646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1524" name="Line 18">
                  <a:extLst>
                    <a:ext uri="{FF2B5EF4-FFF2-40B4-BE49-F238E27FC236}">
                      <a16:creationId xmlns:a16="http://schemas.microsoft.com/office/drawing/2014/main" xmlns="" id="{989C9FE0-C15C-4AA4-9854-CD50FAEC45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1525" name="Freeform 19">
                  <a:extLst>
                    <a:ext uri="{FF2B5EF4-FFF2-40B4-BE49-F238E27FC236}">
                      <a16:creationId xmlns:a16="http://schemas.microsoft.com/office/drawing/2014/main" xmlns="" id="{B43F27AB-7121-4FFC-8A1D-56117E8A36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1404 w 576"/>
                    <a:gd name="T3" fmla="*/ 144 h 432"/>
                    <a:gd name="T4" fmla="*/ 1871 w 576"/>
                    <a:gd name="T5" fmla="*/ 432 h 43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1526" name="Freeform 20">
                  <a:extLst>
                    <a:ext uri="{FF2B5EF4-FFF2-40B4-BE49-F238E27FC236}">
                      <a16:creationId xmlns:a16="http://schemas.microsoft.com/office/drawing/2014/main" xmlns="" id="{5072C6CE-7D73-4DC9-A732-DC93F0444F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1404 w 576"/>
                    <a:gd name="T3" fmla="*/ 144 h 432"/>
                    <a:gd name="T4" fmla="*/ 1871 w 576"/>
                    <a:gd name="T5" fmla="*/ 432 h 43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1521" name="Oval 21">
                <a:extLst>
                  <a:ext uri="{FF2B5EF4-FFF2-40B4-BE49-F238E27FC236}">
                    <a16:creationId xmlns:a16="http://schemas.microsoft.com/office/drawing/2014/main" xmlns="" id="{9A61BE31-DA2B-401D-844F-DDAE919E23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</p:grpSp>
      </p:grpSp>
      <p:sp>
        <p:nvSpPr>
          <p:cNvPr id="21510" name="Slide Number Placeholder 1">
            <a:extLst>
              <a:ext uri="{FF2B5EF4-FFF2-40B4-BE49-F238E27FC236}">
                <a16:creationId xmlns:a16="http://schemas.microsoft.com/office/drawing/2014/main" xmlns="" id="{2BF6D964-8B9B-4EF8-9BA8-213463966F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D7D663-8C4C-45BC-89D0-E21D8E4F814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EC09D165-632C-4DC8-86B3-B02F337852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973138"/>
            <a:ext cx="7772400" cy="762000"/>
          </a:xfrm>
        </p:spPr>
        <p:txBody>
          <a:bodyPr/>
          <a:lstStyle/>
          <a:p>
            <a:pPr eaLnBrk="1" hangingPunct="1"/>
            <a:r>
              <a:rPr lang="en-GB" altLang="en-US" sz="3200">
                <a:solidFill>
                  <a:schemeClr val="tx1"/>
                </a:solidFill>
              </a:rPr>
              <a:t>NOR Gate[2]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xmlns="" id="{52784A1F-E881-4D75-B6FB-CC7090F4F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971800"/>
            <a:ext cx="4035425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((x+x)'+(y+y)')'=(x'+y')'     idempotency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                       = x''.y''      DeMorgan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                       = x.y         involution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xmlns="" id="{F5B6F756-9FAC-4239-BD78-10368A56B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334000"/>
            <a:ext cx="42037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((x+y)'+(x+y)')' = ((x+y)')'    idempotency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                        = (x+y)       involution</a:t>
            </a:r>
            <a:endParaRPr lang="en-GB" altLang="en-US" sz="2000">
              <a:latin typeface="Times New Roman" panose="02020603050405020304" pitchFamily="18" charset="0"/>
            </a:endParaRP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xmlns="" id="{9736E7CA-A9D7-4F7D-A70B-0B8D3EB5F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50" y="1808163"/>
            <a:ext cx="7772400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40000"/>
              </a:spcBef>
              <a:buClrTx/>
              <a:buSzPct val="120000"/>
              <a:buFont typeface="Wingdings" panose="05000000000000000000" pitchFamily="2" charset="2"/>
              <a:buNone/>
            </a:pPr>
            <a:r>
              <a:rPr lang="en-GB" altLang="en-US" sz="1600">
                <a:latin typeface="Times New Roman" panose="02020603050405020304" pitchFamily="18" charset="0"/>
              </a:rPr>
              <a:t>Implementing AND using NOR gates: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xmlns="" id="{E95251D9-D590-4529-9165-8241877D9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038600"/>
            <a:ext cx="777240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40000"/>
              </a:spcBef>
              <a:buClrTx/>
              <a:buSzPct val="120000"/>
              <a:buFont typeface="Wingdings" panose="05000000000000000000" pitchFamily="2" charset="2"/>
              <a:buNone/>
            </a:pPr>
            <a:r>
              <a:rPr lang="en-GB" altLang="en-US" sz="1600">
                <a:latin typeface="Times New Roman" panose="02020603050405020304" pitchFamily="18" charset="0"/>
              </a:rPr>
              <a:t>Implementing OR using NOR gates:</a:t>
            </a:r>
          </a:p>
        </p:txBody>
      </p:sp>
      <p:grpSp>
        <p:nvGrpSpPr>
          <p:cNvPr id="22535" name="Group 7">
            <a:extLst>
              <a:ext uri="{FF2B5EF4-FFF2-40B4-BE49-F238E27FC236}">
                <a16:creationId xmlns:a16="http://schemas.microsoft.com/office/drawing/2014/main" xmlns="" id="{A4AAE7CB-62FB-4F62-821C-1198B9D370C0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495800"/>
            <a:ext cx="3886200" cy="823913"/>
            <a:chOff x="912" y="1296"/>
            <a:chExt cx="2448" cy="519"/>
          </a:xfrm>
        </p:grpSpPr>
        <p:sp>
          <p:nvSpPr>
            <p:cNvPr id="22584" name="Line 8">
              <a:extLst>
                <a:ext uri="{FF2B5EF4-FFF2-40B4-BE49-F238E27FC236}">
                  <a16:creationId xmlns:a16="http://schemas.microsoft.com/office/drawing/2014/main" xmlns="" id="{F5BE3C9C-5A91-4826-BF73-A22F76A5F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61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85" name="Line 9">
              <a:extLst>
                <a:ext uri="{FF2B5EF4-FFF2-40B4-BE49-F238E27FC236}">
                  <a16:creationId xmlns:a16="http://schemas.microsoft.com/office/drawing/2014/main" xmlns="" id="{BB52CC64-040F-487C-9C59-D1522ED1B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71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86" name="Line 10">
              <a:extLst>
                <a:ext uri="{FF2B5EF4-FFF2-40B4-BE49-F238E27FC236}">
                  <a16:creationId xmlns:a16="http://schemas.microsoft.com/office/drawing/2014/main" xmlns="" id="{F51BD794-C59C-4C75-80E5-6F8EF5BE1F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605"/>
              <a:ext cx="33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87" name="Text Box 11">
              <a:extLst>
                <a:ext uri="{FF2B5EF4-FFF2-40B4-BE49-F238E27FC236}">
                  <a16:creationId xmlns:a16="http://schemas.microsoft.com/office/drawing/2014/main" xmlns="" id="{20820E81-22EC-4C74-9273-B0B7FFAD0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392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x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2588" name="Text Box 12">
              <a:extLst>
                <a:ext uri="{FF2B5EF4-FFF2-40B4-BE49-F238E27FC236}">
                  <a16:creationId xmlns:a16="http://schemas.microsoft.com/office/drawing/2014/main" xmlns="" id="{834A1400-8A21-470B-8F0E-D3F89D746E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475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x+y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2589" name="Line 13">
              <a:extLst>
                <a:ext uri="{FF2B5EF4-FFF2-40B4-BE49-F238E27FC236}">
                  <a16:creationId xmlns:a16="http://schemas.microsoft.com/office/drawing/2014/main" xmlns="" id="{08A14B0B-1203-4B39-9B07-F76DDCB4CC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52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90" name="Line 14">
              <a:extLst>
                <a:ext uri="{FF2B5EF4-FFF2-40B4-BE49-F238E27FC236}">
                  <a16:creationId xmlns:a16="http://schemas.microsoft.com/office/drawing/2014/main" xmlns="" id="{1D8104CB-1560-419F-9722-FC2C9540BC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523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91" name="Oval 15">
              <a:extLst>
                <a:ext uri="{FF2B5EF4-FFF2-40B4-BE49-F238E27FC236}">
                  <a16:creationId xmlns:a16="http://schemas.microsoft.com/office/drawing/2014/main" xmlns="" id="{214F155D-ECBA-489F-BD57-8FB6D5049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" y="1593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2400"/>
            </a:p>
          </p:txBody>
        </p:sp>
        <p:sp>
          <p:nvSpPr>
            <p:cNvPr id="22592" name="Line 16">
              <a:extLst>
                <a:ext uri="{FF2B5EF4-FFF2-40B4-BE49-F238E27FC236}">
                  <a16:creationId xmlns:a16="http://schemas.microsoft.com/office/drawing/2014/main" xmlns="" id="{9F057078-DBD6-4CE2-ADF5-276A93648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523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93" name="Line 17">
              <a:extLst>
                <a:ext uri="{FF2B5EF4-FFF2-40B4-BE49-F238E27FC236}">
                  <a16:creationId xmlns:a16="http://schemas.microsoft.com/office/drawing/2014/main" xmlns="" id="{5FC3512E-810F-4F5B-B877-7C0614B7B4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715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94" name="Text Box 18">
              <a:extLst>
                <a:ext uri="{FF2B5EF4-FFF2-40B4-BE49-F238E27FC236}">
                  <a16:creationId xmlns:a16="http://schemas.microsoft.com/office/drawing/2014/main" xmlns="" id="{984224C8-EC8F-478B-9D17-752DE0574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584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y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2595" name="Text Box 19">
              <a:extLst>
                <a:ext uri="{FF2B5EF4-FFF2-40B4-BE49-F238E27FC236}">
                  <a16:creationId xmlns:a16="http://schemas.microsoft.com/office/drawing/2014/main" xmlns="" id="{3ED43DA2-3B34-4D14-830B-51800FF14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296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(x+y)'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grpSp>
          <p:nvGrpSpPr>
            <p:cNvPr id="22596" name="Group 20">
              <a:extLst>
                <a:ext uri="{FF2B5EF4-FFF2-40B4-BE49-F238E27FC236}">
                  <a16:creationId xmlns:a16="http://schemas.microsoft.com/office/drawing/2014/main" xmlns="" id="{2A612E57-D8D4-4127-808D-3EFD7B2E7F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2" y="1436"/>
              <a:ext cx="500" cy="336"/>
              <a:chOff x="2955" y="3168"/>
              <a:chExt cx="360" cy="240"/>
            </a:xfrm>
          </p:grpSpPr>
          <p:grpSp>
            <p:nvGrpSpPr>
              <p:cNvPr id="22605" name="Group 21">
                <a:extLst>
                  <a:ext uri="{FF2B5EF4-FFF2-40B4-BE49-F238E27FC236}">
                    <a16:creationId xmlns:a16="http://schemas.microsoft.com/office/drawing/2014/main" xmlns="" id="{5EF299F1-7855-4562-BFBD-C7501B121A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22607" name="Freeform 22">
                  <a:extLst>
                    <a:ext uri="{FF2B5EF4-FFF2-40B4-BE49-F238E27FC236}">
                      <a16:creationId xmlns:a16="http://schemas.microsoft.com/office/drawing/2014/main" xmlns="" id="{2B93F77D-3645-4965-8E51-6CEACD13F5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1 w 288"/>
                    <a:gd name="T3" fmla="*/ 182 h 864"/>
                    <a:gd name="T4" fmla="*/ 0 w 288"/>
                    <a:gd name="T5" fmla="*/ 362 h 86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608" name="Line 23">
                  <a:extLst>
                    <a:ext uri="{FF2B5EF4-FFF2-40B4-BE49-F238E27FC236}">
                      <a16:creationId xmlns:a16="http://schemas.microsoft.com/office/drawing/2014/main" xmlns="" id="{15226E22-906F-40F9-B325-E253F87B7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609" name="Line 24">
                  <a:extLst>
                    <a:ext uri="{FF2B5EF4-FFF2-40B4-BE49-F238E27FC236}">
                      <a16:creationId xmlns:a16="http://schemas.microsoft.com/office/drawing/2014/main" xmlns="" id="{0BCB7AD5-89D4-4E7D-A8FC-00DC9CBBF1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610" name="Freeform 25">
                  <a:extLst>
                    <a:ext uri="{FF2B5EF4-FFF2-40B4-BE49-F238E27FC236}">
                      <a16:creationId xmlns:a16="http://schemas.microsoft.com/office/drawing/2014/main" xmlns="" id="{1EA35A02-7497-4CC2-9096-B8E04519E7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1404 w 576"/>
                    <a:gd name="T3" fmla="*/ 144 h 432"/>
                    <a:gd name="T4" fmla="*/ 1871 w 576"/>
                    <a:gd name="T5" fmla="*/ 432 h 43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611" name="Freeform 26">
                  <a:extLst>
                    <a:ext uri="{FF2B5EF4-FFF2-40B4-BE49-F238E27FC236}">
                      <a16:creationId xmlns:a16="http://schemas.microsoft.com/office/drawing/2014/main" xmlns="" id="{11752B7F-9673-47A1-BCF1-7AD314FB39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1404 w 576"/>
                    <a:gd name="T3" fmla="*/ 144 h 432"/>
                    <a:gd name="T4" fmla="*/ 1871 w 576"/>
                    <a:gd name="T5" fmla="*/ 432 h 43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2606" name="Oval 27">
                <a:extLst>
                  <a:ext uri="{FF2B5EF4-FFF2-40B4-BE49-F238E27FC236}">
                    <a16:creationId xmlns:a16="http://schemas.microsoft.com/office/drawing/2014/main" xmlns="" id="{F4929B3E-D9EE-4770-8BC0-C7D2BA8720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</p:grpSp>
        <p:grpSp>
          <p:nvGrpSpPr>
            <p:cNvPr id="22597" name="Group 28">
              <a:extLst>
                <a:ext uri="{FF2B5EF4-FFF2-40B4-BE49-F238E27FC236}">
                  <a16:creationId xmlns:a16="http://schemas.microsoft.com/office/drawing/2014/main" xmlns="" id="{C01AA519-068D-4CAC-9C23-A1D76C7B1A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2" y="1443"/>
              <a:ext cx="500" cy="336"/>
              <a:chOff x="2955" y="3168"/>
              <a:chExt cx="360" cy="240"/>
            </a:xfrm>
          </p:grpSpPr>
          <p:grpSp>
            <p:nvGrpSpPr>
              <p:cNvPr id="22598" name="Group 29">
                <a:extLst>
                  <a:ext uri="{FF2B5EF4-FFF2-40B4-BE49-F238E27FC236}">
                    <a16:creationId xmlns:a16="http://schemas.microsoft.com/office/drawing/2014/main" xmlns="" id="{D2FBABAC-9570-47F8-A47C-8CCCD9D337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22600" name="Freeform 30">
                  <a:extLst>
                    <a:ext uri="{FF2B5EF4-FFF2-40B4-BE49-F238E27FC236}">
                      <a16:creationId xmlns:a16="http://schemas.microsoft.com/office/drawing/2014/main" xmlns="" id="{A033E383-A568-4378-9D0F-C67EC7ADE8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1 w 288"/>
                    <a:gd name="T3" fmla="*/ 182 h 864"/>
                    <a:gd name="T4" fmla="*/ 0 w 288"/>
                    <a:gd name="T5" fmla="*/ 362 h 86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601" name="Line 31">
                  <a:extLst>
                    <a:ext uri="{FF2B5EF4-FFF2-40B4-BE49-F238E27FC236}">
                      <a16:creationId xmlns:a16="http://schemas.microsoft.com/office/drawing/2014/main" xmlns="" id="{C079D96F-897D-49ED-9AAA-A69FE47E27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602" name="Line 32">
                  <a:extLst>
                    <a:ext uri="{FF2B5EF4-FFF2-40B4-BE49-F238E27FC236}">
                      <a16:creationId xmlns:a16="http://schemas.microsoft.com/office/drawing/2014/main" xmlns="" id="{6F188E0F-8A92-4F25-9E33-4CEF409E26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603" name="Freeform 33">
                  <a:extLst>
                    <a:ext uri="{FF2B5EF4-FFF2-40B4-BE49-F238E27FC236}">
                      <a16:creationId xmlns:a16="http://schemas.microsoft.com/office/drawing/2014/main" xmlns="" id="{CB62C9C7-9648-4234-93C6-D91DBC6695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1404 w 576"/>
                    <a:gd name="T3" fmla="*/ 144 h 432"/>
                    <a:gd name="T4" fmla="*/ 1871 w 576"/>
                    <a:gd name="T5" fmla="*/ 432 h 43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604" name="Freeform 34">
                  <a:extLst>
                    <a:ext uri="{FF2B5EF4-FFF2-40B4-BE49-F238E27FC236}">
                      <a16:creationId xmlns:a16="http://schemas.microsoft.com/office/drawing/2014/main" xmlns="" id="{7DC20FA6-0547-4411-A268-395E929AF8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1404 w 576"/>
                    <a:gd name="T3" fmla="*/ 144 h 432"/>
                    <a:gd name="T4" fmla="*/ 1871 w 576"/>
                    <a:gd name="T5" fmla="*/ 432 h 43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2599" name="Oval 35">
                <a:extLst>
                  <a:ext uri="{FF2B5EF4-FFF2-40B4-BE49-F238E27FC236}">
                    <a16:creationId xmlns:a16="http://schemas.microsoft.com/office/drawing/2014/main" xmlns="" id="{A93241D7-65AD-49C7-89EC-EC0B368E1B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</p:grpSp>
      </p:grpSp>
      <p:grpSp>
        <p:nvGrpSpPr>
          <p:cNvPr id="22536" name="Group 36">
            <a:extLst>
              <a:ext uri="{FF2B5EF4-FFF2-40B4-BE49-F238E27FC236}">
                <a16:creationId xmlns:a16="http://schemas.microsoft.com/office/drawing/2014/main" xmlns="" id="{BA02CD10-8A78-43B8-B882-40746900E322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057400"/>
            <a:ext cx="3962400" cy="1585913"/>
            <a:chOff x="912" y="1296"/>
            <a:chExt cx="2496" cy="999"/>
          </a:xfrm>
        </p:grpSpPr>
        <p:sp>
          <p:nvSpPr>
            <p:cNvPr id="22538" name="Line 37">
              <a:extLst>
                <a:ext uri="{FF2B5EF4-FFF2-40B4-BE49-F238E27FC236}">
                  <a16:creationId xmlns:a16="http://schemas.microsoft.com/office/drawing/2014/main" xmlns="" id="{5951A827-B0E7-4EA2-A9D1-1546F8A44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523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39" name="Line 38">
              <a:extLst>
                <a:ext uri="{FF2B5EF4-FFF2-40B4-BE49-F238E27FC236}">
                  <a16:creationId xmlns:a16="http://schemas.microsoft.com/office/drawing/2014/main" xmlns="" id="{D7E1D26B-B498-4F0C-A8E3-146BEA1ECF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619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40" name="Line 39">
              <a:extLst>
                <a:ext uri="{FF2B5EF4-FFF2-40B4-BE49-F238E27FC236}">
                  <a16:creationId xmlns:a16="http://schemas.microsoft.com/office/drawing/2014/main" xmlns="" id="{55F6A51C-EF11-4B55-B78A-8CF4A45ED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789"/>
              <a:ext cx="2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41" name="Text Box 40">
              <a:extLst>
                <a:ext uri="{FF2B5EF4-FFF2-40B4-BE49-F238E27FC236}">
                  <a16:creationId xmlns:a16="http://schemas.microsoft.com/office/drawing/2014/main" xmlns="" id="{FCE78F98-3F47-4775-97C2-D3F4CEA2D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392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x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2542" name="Text Box 41">
              <a:extLst>
                <a:ext uri="{FF2B5EF4-FFF2-40B4-BE49-F238E27FC236}">
                  <a16:creationId xmlns:a16="http://schemas.microsoft.com/office/drawing/2014/main" xmlns="" id="{F6EF024F-D8BA-4EF0-B1ED-7D5383B9A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666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x.y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2543" name="Line 42">
              <a:extLst>
                <a:ext uri="{FF2B5EF4-FFF2-40B4-BE49-F238E27FC236}">
                  <a16:creationId xmlns:a16="http://schemas.microsoft.com/office/drawing/2014/main" xmlns="" id="{D823FA6D-8835-44A1-B917-674A67F687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427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44" name="Line 43">
              <a:extLst>
                <a:ext uri="{FF2B5EF4-FFF2-40B4-BE49-F238E27FC236}">
                  <a16:creationId xmlns:a16="http://schemas.microsoft.com/office/drawing/2014/main" xmlns="" id="{E949BEFD-0C15-44D2-8411-ED95A7C62F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427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45" name="Oval 44">
              <a:extLst>
                <a:ext uri="{FF2B5EF4-FFF2-40B4-BE49-F238E27FC236}">
                  <a16:creationId xmlns:a16="http://schemas.microsoft.com/office/drawing/2014/main" xmlns="" id="{02E54465-085E-4B8B-AFB1-727549E67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1497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2400"/>
            </a:p>
          </p:txBody>
        </p:sp>
        <p:sp>
          <p:nvSpPr>
            <p:cNvPr id="22546" name="Line 45">
              <a:extLst>
                <a:ext uri="{FF2B5EF4-FFF2-40B4-BE49-F238E27FC236}">
                  <a16:creationId xmlns:a16="http://schemas.microsoft.com/office/drawing/2014/main" xmlns="" id="{505909E7-4455-4F6A-B4C8-120F6E6B1E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701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47" name="Line 46">
              <a:extLst>
                <a:ext uri="{FF2B5EF4-FFF2-40B4-BE49-F238E27FC236}">
                  <a16:creationId xmlns:a16="http://schemas.microsoft.com/office/drawing/2014/main" xmlns="" id="{D00F7B30-501A-4641-AB20-A7F5A04964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893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48" name="Text Box 47">
              <a:extLst>
                <a:ext uri="{FF2B5EF4-FFF2-40B4-BE49-F238E27FC236}">
                  <a16:creationId xmlns:a16="http://schemas.microsoft.com/office/drawing/2014/main" xmlns="" id="{CC0ABA46-E642-47E5-A535-9829AFE10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968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y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2549" name="Line 48">
              <a:extLst>
                <a:ext uri="{FF2B5EF4-FFF2-40B4-BE49-F238E27FC236}">
                  <a16:creationId xmlns:a16="http://schemas.microsoft.com/office/drawing/2014/main" xmlns="" id="{1A51C0BB-1643-434A-852B-FE89473730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099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50" name="Line 49">
              <a:extLst>
                <a:ext uri="{FF2B5EF4-FFF2-40B4-BE49-F238E27FC236}">
                  <a16:creationId xmlns:a16="http://schemas.microsoft.com/office/drawing/2014/main" xmlns="" id="{73BC1C4E-5BBC-48F3-81C5-E3DD14D26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19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51" name="Line 50">
              <a:extLst>
                <a:ext uri="{FF2B5EF4-FFF2-40B4-BE49-F238E27FC236}">
                  <a16:creationId xmlns:a16="http://schemas.microsoft.com/office/drawing/2014/main" xmlns="" id="{845A85DF-5C08-4D6C-95B7-36D680B59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003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52" name="Line 51">
              <a:extLst>
                <a:ext uri="{FF2B5EF4-FFF2-40B4-BE49-F238E27FC236}">
                  <a16:creationId xmlns:a16="http://schemas.microsoft.com/office/drawing/2014/main" xmlns="" id="{C9F42B40-B3EA-4832-B6CA-B343A0859E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2003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53" name="Oval 52">
              <a:extLst>
                <a:ext uri="{FF2B5EF4-FFF2-40B4-BE49-F238E27FC236}">
                  <a16:creationId xmlns:a16="http://schemas.microsoft.com/office/drawing/2014/main" xmlns="" id="{6FBB4CCC-D583-4A31-A08D-8EBD18BC6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2073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2400"/>
            </a:p>
          </p:txBody>
        </p:sp>
        <p:sp>
          <p:nvSpPr>
            <p:cNvPr id="22554" name="Line 53">
              <a:extLst>
                <a:ext uri="{FF2B5EF4-FFF2-40B4-BE49-F238E27FC236}">
                  <a16:creationId xmlns:a16="http://schemas.microsoft.com/office/drawing/2014/main" xmlns="" id="{1EF6360C-5A8C-482C-A5F9-C6F8B9870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509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55" name="Line 54">
              <a:extLst>
                <a:ext uri="{FF2B5EF4-FFF2-40B4-BE49-F238E27FC236}">
                  <a16:creationId xmlns:a16="http://schemas.microsoft.com/office/drawing/2014/main" xmlns="" id="{82874944-71ED-460D-A23D-1F4BC466FB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085"/>
              <a:ext cx="144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56" name="Line 55">
              <a:extLst>
                <a:ext uri="{FF2B5EF4-FFF2-40B4-BE49-F238E27FC236}">
                  <a16:creationId xmlns:a16="http://schemas.microsoft.com/office/drawing/2014/main" xmlns="" id="{C76BB5BA-2027-4415-8165-DEC3EB02A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509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57" name="Line 56">
              <a:extLst>
                <a:ext uri="{FF2B5EF4-FFF2-40B4-BE49-F238E27FC236}">
                  <a16:creationId xmlns:a16="http://schemas.microsoft.com/office/drawing/2014/main" xmlns="" id="{128C4164-96D5-4643-A918-808F085409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893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558" name="Text Box 57">
              <a:extLst>
                <a:ext uri="{FF2B5EF4-FFF2-40B4-BE49-F238E27FC236}">
                  <a16:creationId xmlns:a16="http://schemas.microsoft.com/office/drawing/2014/main" xmlns="" id="{7DA17BBC-BC3C-4764-8256-9ABD5C3219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29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x'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2559" name="Text Box 58">
              <a:extLst>
                <a:ext uri="{FF2B5EF4-FFF2-40B4-BE49-F238E27FC236}">
                  <a16:creationId xmlns:a16="http://schemas.microsoft.com/office/drawing/2014/main" xmlns="" id="{E02DD3AF-B0BE-4108-8D5E-F26AD3081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064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y'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grpSp>
          <p:nvGrpSpPr>
            <p:cNvPr id="22560" name="Group 59">
              <a:extLst>
                <a:ext uri="{FF2B5EF4-FFF2-40B4-BE49-F238E27FC236}">
                  <a16:creationId xmlns:a16="http://schemas.microsoft.com/office/drawing/2014/main" xmlns="" id="{F1AA8464-1310-4CC0-808D-F53CB821FD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0" y="1616"/>
              <a:ext cx="500" cy="336"/>
              <a:chOff x="2955" y="3168"/>
              <a:chExt cx="360" cy="240"/>
            </a:xfrm>
          </p:grpSpPr>
          <p:grpSp>
            <p:nvGrpSpPr>
              <p:cNvPr id="22577" name="Group 60">
                <a:extLst>
                  <a:ext uri="{FF2B5EF4-FFF2-40B4-BE49-F238E27FC236}">
                    <a16:creationId xmlns:a16="http://schemas.microsoft.com/office/drawing/2014/main" xmlns="" id="{31D96DC5-AF5E-4D14-9BE3-00918D4B63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22579" name="Freeform 61">
                  <a:extLst>
                    <a:ext uri="{FF2B5EF4-FFF2-40B4-BE49-F238E27FC236}">
                      <a16:creationId xmlns:a16="http://schemas.microsoft.com/office/drawing/2014/main" xmlns="" id="{970BCB56-DCC3-48D4-A61B-F557D86F42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1 w 288"/>
                    <a:gd name="T3" fmla="*/ 182 h 864"/>
                    <a:gd name="T4" fmla="*/ 0 w 288"/>
                    <a:gd name="T5" fmla="*/ 362 h 86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580" name="Line 62">
                  <a:extLst>
                    <a:ext uri="{FF2B5EF4-FFF2-40B4-BE49-F238E27FC236}">
                      <a16:creationId xmlns:a16="http://schemas.microsoft.com/office/drawing/2014/main" xmlns="" id="{C036F33E-7F72-456A-8014-B092EB08CE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581" name="Line 63">
                  <a:extLst>
                    <a:ext uri="{FF2B5EF4-FFF2-40B4-BE49-F238E27FC236}">
                      <a16:creationId xmlns:a16="http://schemas.microsoft.com/office/drawing/2014/main" xmlns="" id="{61C56447-5FE8-4EA0-BEC0-3C0C33568F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582" name="Freeform 64">
                  <a:extLst>
                    <a:ext uri="{FF2B5EF4-FFF2-40B4-BE49-F238E27FC236}">
                      <a16:creationId xmlns:a16="http://schemas.microsoft.com/office/drawing/2014/main" xmlns="" id="{D8857CBC-5D1B-4417-9FF5-B4F52CE78B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1404 w 576"/>
                    <a:gd name="T3" fmla="*/ 144 h 432"/>
                    <a:gd name="T4" fmla="*/ 1871 w 576"/>
                    <a:gd name="T5" fmla="*/ 432 h 43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583" name="Freeform 65">
                  <a:extLst>
                    <a:ext uri="{FF2B5EF4-FFF2-40B4-BE49-F238E27FC236}">
                      <a16:creationId xmlns:a16="http://schemas.microsoft.com/office/drawing/2014/main" xmlns="" id="{3924DC69-CAA7-4AE2-9928-880E580EE3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1404 w 576"/>
                    <a:gd name="T3" fmla="*/ 144 h 432"/>
                    <a:gd name="T4" fmla="*/ 1871 w 576"/>
                    <a:gd name="T5" fmla="*/ 432 h 43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2578" name="Oval 66">
                <a:extLst>
                  <a:ext uri="{FF2B5EF4-FFF2-40B4-BE49-F238E27FC236}">
                    <a16:creationId xmlns:a16="http://schemas.microsoft.com/office/drawing/2014/main" xmlns="" id="{CC8D01FE-9D36-4002-BE76-3CE3E70B1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</p:grpSp>
        <p:grpSp>
          <p:nvGrpSpPr>
            <p:cNvPr id="22561" name="Group 67">
              <a:extLst>
                <a:ext uri="{FF2B5EF4-FFF2-40B4-BE49-F238E27FC236}">
                  <a16:creationId xmlns:a16="http://schemas.microsoft.com/office/drawing/2014/main" xmlns="" id="{C763DA9D-4CD1-4BEF-B1D0-EA65B73FBB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4" y="1914"/>
              <a:ext cx="500" cy="336"/>
              <a:chOff x="2955" y="3168"/>
              <a:chExt cx="360" cy="240"/>
            </a:xfrm>
          </p:grpSpPr>
          <p:grpSp>
            <p:nvGrpSpPr>
              <p:cNvPr id="22570" name="Group 68">
                <a:extLst>
                  <a:ext uri="{FF2B5EF4-FFF2-40B4-BE49-F238E27FC236}">
                    <a16:creationId xmlns:a16="http://schemas.microsoft.com/office/drawing/2014/main" xmlns="" id="{ECC4D8DE-3848-4BA2-9195-8D2129E03F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22572" name="Freeform 69">
                  <a:extLst>
                    <a:ext uri="{FF2B5EF4-FFF2-40B4-BE49-F238E27FC236}">
                      <a16:creationId xmlns:a16="http://schemas.microsoft.com/office/drawing/2014/main" xmlns="" id="{5CAB2759-E1A5-4C4D-8A77-AAF88F5BE2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1 w 288"/>
                    <a:gd name="T3" fmla="*/ 182 h 864"/>
                    <a:gd name="T4" fmla="*/ 0 w 288"/>
                    <a:gd name="T5" fmla="*/ 362 h 86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573" name="Line 70">
                  <a:extLst>
                    <a:ext uri="{FF2B5EF4-FFF2-40B4-BE49-F238E27FC236}">
                      <a16:creationId xmlns:a16="http://schemas.microsoft.com/office/drawing/2014/main" xmlns="" id="{61912D7B-FD95-48CB-8208-6283B2E269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574" name="Line 71">
                  <a:extLst>
                    <a:ext uri="{FF2B5EF4-FFF2-40B4-BE49-F238E27FC236}">
                      <a16:creationId xmlns:a16="http://schemas.microsoft.com/office/drawing/2014/main" xmlns="" id="{61511DA3-E6EA-42DC-873C-8BDEC296E6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575" name="Freeform 72">
                  <a:extLst>
                    <a:ext uri="{FF2B5EF4-FFF2-40B4-BE49-F238E27FC236}">
                      <a16:creationId xmlns:a16="http://schemas.microsoft.com/office/drawing/2014/main" xmlns="" id="{D5113C9F-DE42-49BD-BB2C-0DC76C4F5F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1404 w 576"/>
                    <a:gd name="T3" fmla="*/ 144 h 432"/>
                    <a:gd name="T4" fmla="*/ 1871 w 576"/>
                    <a:gd name="T5" fmla="*/ 432 h 43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576" name="Freeform 73">
                  <a:extLst>
                    <a:ext uri="{FF2B5EF4-FFF2-40B4-BE49-F238E27FC236}">
                      <a16:creationId xmlns:a16="http://schemas.microsoft.com/office/drawing/2014/main" xmlns="" id="{C54F6388-C359-444D-AF00-C22B380352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1404 w 576"/>
                    <a:gd name="T3" fmla="*/ 144 h 432"/>
                    <a:gd name="T4" fmla="*/ 1871 w 576"/>
                    <a:gd name="T5" fmla="*/ 432 h 43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2571" name="Oval 74">
                <a:extLst>
                  <a:ext uri="{FF2B5EF4-FFF2-40B4-BE49-F238E27FC236}">
                    <a16:creationId xmlns:a16="http://schemas.microsoft.com/office/drawing/2014/main" xmlns="" id="{A9EC1ADA-3E24-4218-ACF8-4F7E314D1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</p:grpSp>
        <p:grpSp>
          <p:nvGrpSpPr>
            <p:cNvPr id="22562" name="Group 75">
              <a:extLst>
                <a:ext uri="{FF2B5EF4-FFF2-40B4-BE49-F238E27FC236}">
                  <a16:creationId xmlns:a16="http://schemas.microsoft.com/office/drawing/2014/main" xmlns="" id="{C7FC6625-FE9C-4528-8192-7E80FF0622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4" y="1333"/>
              <a:ext cx="500" cy="336"/>
              <a:chOff x="2955" y="3168"/>
              <a:chExt cx="360" cy="240"/>
            </a:xfrm>
          </p:grpSpPr>
          <p:grpSp>
            <p:nvGrpSpPr>
              <p:cNvPr id="22563" name="Group 76">
                <a:extLst>
                  <a:ext uri="{FF2B5EF4-FFF2-40B4-BE49-F238E27FC236}">
                    <a16:creationId xmlns:a16="http://schemas.microsoft.com/office/drawing/2014/main" xmlns="" id="{07CFAF28-524D-47EC-BFD3-563CEB8AEA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55" y="3168"/>
                <a:ext cx="288" cy="240"/>
                <a:chOff x="6768" y="11808"/>
                <a:chExt cx="1008" cy="792"/>
              </a:xfrm>
            </p:grpSpPr>
            <p:sp>
              <p:nvSpPr>
                <p:cNvPr id="22565" name="Freeform 77">
                  <a:extLst>
                    <a:ext uri="{FF2B5EF4-FFF2-40B4-BE49-F238E27FC236}">
                      <a16:creationId xmlns:a16="http://schemas.microsoft.com/office/drawing/2014/main" xmlns="" id="{57D169BD-E547-4929-90C7-8C215F1D3C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1 w 288"/>
                    <a:gd name="T3" fmla="*/ 182 h 864"/>
                    <a:gd name="T4" fmla="*/ 0 w 288"/>
                    <a:gd name="T5" fmla="*/ 362 h 86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566" name="Line 78">
                  <a:extLst>
                    <a:ext uri="{FF2B5EF4-FFF2-40B4-BE49-F238E27FC236}">
                      <a16:creationId xmlns:a16="http://schemas.microsoft.com/office/drawing/2014/main" xmlns="" id="{05354204-9095-41A3-AC2D-D7D5DB4BC4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567" name="Line 79">
                  <a:extLst>
                    <a:ext uri="{FF2B5EF4-FFF2-40B4-BE49-F238E27FC236}">
                      <a16:creationId xmlns:a16="http://schemas.microsoft.com/office/drawing/2014/main" xmlns="" id="{9D24D17C-FE9B-43F2-B7A2-4C3AEDFB3C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568" name="Freeform 80">
                  <a:extLst>
                    <a:ext uri="{FF2B5EF4-FFF2-40B4-BE49-F238E27FC236}">
                      <a16:creationId xmlns:a16="http://schemas.microsoft.com/office/drawing/2014/main" xmlns="" id="{24C0255B-F29B-42FA-BDC7-F70357DADF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1404 w 576"/>
                    <a:gd name="T3" fmla="*/ 144 h 432"/>
                    <a:gd name="T4" fmla="*/ 1871 w 576"/>
                    <a:gd name="T5" fmla="*/ 432 h 43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2569" name="Freeform 81">
                  <a:extLst>
                    <a:ext uri="{FF2B5EF4-FFF2-40B4-BE49-F238E27FC236}">
                      <a16:creationId xmlns:a16="http://schemas.microsoft.com/office/drawing/2014/main" xmlns="" id="{12961F93-3503-418B-A6E6-CB45BC8AB2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1404 w 576"/>
                    <a:gd name="T3" fmla="*/ 144 h 432"/>
                    <a:gd name="T4" fmla="*/ 1871 w 576"/>
                    <a:gd name="T5" fmla="*/ 432 h 43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2564" name="Oval 82">
                <a:extLst>
                  <a:ext uri="{FF2B5EF4-FFF2-40B4-BE49-F238E27FC236}">
                    <a16:creationId xmlns:a16="http://schemas.microsoft.com/office/drawing/2014/main" xmlns="" id="{76F70FEC-87FD-45F7-AC64-AED88C78D7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4" y="3264"/>
                <a:ext cx="71" cy="57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</p:grpSp>
      </p:grpSp>
      <p:sp>
        <p:nvSpPr>
          <p:cNvPr id="22537" name="Slide Number Placeholder 1">
            <a:extLst>
              <a:ext uri="{FF2B5EF4-FFF2-40B4-BE49-F238E27FC236}">
                <a16:creationId xmlns:a16="http://schemas.microsoft.com/office/drawing/2014/main" xmlns="" id="{428E65F8-3138-47DD-9851-83F38EAD20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DCFE5B-A1E1-454F-980F-22EBB21166C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xmlns="" id="{001AF21A-98DD-4CC2-B266-DBE938F63C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5388" y="990600"/>
            <a:ext cx="7772400" cy="762000"/>
          </a:xfrm>
        </p:spPr>
        <p:txBody>
          <a:bodyPr/>
          <a:lstStyle/>
          <a:p>
            <a:pPr eaLnBrk="1" hangingPunct="1"/>
            <a:r>
              <a:rPr lang="en-GB" altLang="en-US" sz="3200">
                <a:solidFill>
                  <a:schemeClr val="tx1"/>
                </a:solidFill>
              </a:rPr>
              <a:t>Implementation using NAND gates[1,2,3]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xmlns="" id="{22CE3EE5-85FF-41BA-BDC1-A7186FCD05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14488" y="2017713"/>
            <a:ext cx="7340600" cy="4089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Pct val="120000"/>
              <a:buFont typeface="Wingdings" panose="05000000000000000000" pitchFamily="2" charset="2"/>
              <a:buChar char="§"/>
            </a:pPr>
            <a:r>
              <a:rPr lang="en-GB" altLang="en-US" sz="1600" dirty="0"/>
              <a:t>Possible to implement any Boolean expression using NAND gates.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1600" dirty="0"/>
              <a:t>	</a:t>
            </a:r>
            <a:r>
              <a:rPr lang="en-GB" altLang="en-US" sz="1600" i="1" dirty="0"/>
              <a:t>Procedure:</a:t>
            </a:r>
            <a:endParaRPr lang="en-GB" altLang="en-US" sz="16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1600" dirty="0"/>
              <a:t>	(</a:t>
            </a:r>
            <a:r>
              <a:rPr lang="en-GB" altLang="en-US" sz="1600" dirty="0" err="1"/>
              <a:t>i</a:t>
            </a:r>
            <a:r>
              <a:rPr lang="en-GB" altLang="en-US" sz="1600" dirty="0"/>
              <a:t>) 	Obtain sum-of-products Boolean expression: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1600" dirty="0"/>
              <a:t>		    e.g. F3 = </a:t>
            </a:r>
            <a:r>
              <a:rPr lang="en-GB" altLang="en-US" sz="1600" dirty="0" err="1"/>
              <a:t>xy</a:t>
            </a:r>
            <a:r>
              <a:rPr lang="en-GB" altLang="en-US" sz="1600" dirty="0"/>
              <a:t>'+</a:t>
            </a:r>
            <a:r>
              <a:rPr lang="en-GB" altLang="en-US" sz="1600" dirty="0" err="1"/>
              <a:t>x'z</a:t>
            </a:r>
            <a:endParaRPr lang="en-GB" altLang="en-US" sz="1600" dirty="0"/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GB" altLang="en-US" sz="1600" dirty="0"/>
              <a:t>	(ii) 	Use </a:t>
            </a:r>
            <a:r>
              <a:rPr lang="en-GB" altLang="en-US" sz="1600" dirty="0" err="1"/>
              <a:t>DeMorgan</a:t>
            </a:r>
            <a:r>
              <a:rPr lang="en-GB" altLang="en-US" sz="1600" dirty="0"/>
              <a:t> theorem to obtain expression using 2-level NAND gates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1600" dirty="0"/>
              <a:t>		    e.g. F3 = </a:t>
            </a:r>
            <a:r>
              <a:rPr lang="en-GB" altLang="en-US" sz="1600" dirty="0" err="1"/>
              <a:t>xy</a:t>
            </a:r>
            <a:r>
              <a:rPr lang="en-GB" altLang="en-US" sz="1600" dirty="0"/>
              <a:t>'+</a:t>
            </a:r>
            <a:r>
              <a:rPr lang="en-GB" altLang="en-US" sz="1600" dirty="0" err="1"/>
              <a:t>x'z</a:t>
            </a:r>
            <a:endParaRPr lang="en-GB" altLang="en-US" sz="16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1600" dirty="0"/>
              <a:t>		 	     = (</a:t>
            </a:r>
            <a:r>
              <a:rPr lang="en-GB" altLang="en-US" sz="1600" dirty="0" err="1"/>
              <a:t>xy</a:t>
            </a:r>
            <a:r>
              <a:rPr lang="en-GB" altLang="en-US" sz="1600" dirty="0"/>
              <a:t>'+</a:t>
            </a:r>
            <a:r>
              <a:rPr lang="en-GB" altLang="en-US" sz="1600" dirty="0" err="1"/>
              <a:t>x'z</a:t>
            </a:r>
            <a:r>
              <a:rPr lang="en-GB" altLang="en-US" sz="1600" dirty="0"/>
              <a:t>)' '          involution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1600" dirty="0"/>
              <a:t>		                = ((</a:t>
            </a:r>
            <a:r>
              <a:rPr lang="en-GB" altLang="en-US" sz="1600" dirty="0" err="1"/>
              <a:t>xy</a:t>
            </a:r>
            <a:r>
              <a:rPr lang="en-GB" altLang="en-US" sz="1600" dirty="0"/>
              <a:t>')' . (</a:t>
            </a:r>
            <a:r>
              <a:rPr lang="en-GB" altLang="en-US" sz="1600" dirty="0" err="1"/>
              <a:t>x'z</a:t>
            </a:r>
            <a:r>
              <a:rPr lang="en-GB" altLang="en-US" sz="1600" dirty="0"/>
              <a:t>)')'    </a:t>
            </a:r>
            <a:r>
              <a:rPr lang="en-GB" altLang="en-US" sz="1600" dirty="0" err="1"/>
              <a:t>DeMorgan</a:t>
            </a:r>
            <a:endParaRPr lang="en-GB" altLang="en-US" sz="1600" dirty="0"/>
          </a:p>
        </p:txBody>
      </p:sp>
      <p:sp>
        <p:nvSpPr>
          <p:cNvPr id="23556" name="Slide Number Placeholder 1">
            <a:extLst>
              <a:ext uri="{FF2B5EF4-FFF2-40B4-BE49-F238E27FC236}">
                <a16:creationId xmlns:a16="http://schemas.microsoft.com/office/drawing/2014/main" xmlns="" id="{CAD3CB3B-4A52-4B13-BCFB-EE837C36C6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F18144-7B9A-4535-9161-A87409E207B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xmlns="" id="{5A6B184F-136F-4562-9AB8-C86B47A43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1900" y="908050"/>
            <a:ext cx="7772400" cy="762000"/>
          </a:xfrm>
        </p:spPr>
        <p:txBody>
          <a:bodyPr/>
          <a:lstStyle/>
          <a:p>
            <a:pPr eaLnBrk="1" hangingPunct="1"/>
            <a:r>
              <a:rPr lang="en-GB" altLang="en-US" sz="3200">
                <a:solidFill>
                  <a:schemeClr val="tx1"/>
                </a:solidFill>
              </a:rPr>
              <a:t>Implementation using NAND gates contd.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xmlns="" id="{A3DDA6D2-B01B-42FF-B418-290853652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962400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000">
                <a:latin typeface="Arial" panose="020B0604020202020204" pitchFamily="34" charset="0"/>
              </a:rPr>
              <a:t>F3 = ((xy')'.(x'z)') ' = xy' + x'z</a:t>
            </a:r>
          </a:p>
        </p:txBody>
      </p:sp>
      <p:grpSp>
        <p:nvGrpSpPr>
          <p:cNvPr id="24580" name="Group 4">
            <a:extLst>
              <a:ext uri="{FF2B5EF4-FFF2-40B4-BE49-F238E27FC236}">
                <a16:creationId xmlns:a16="http://schemas.microsoft.com/office/drawing/2014/main" xmlns="" id="{2C6648B7-5B96-4170-92CE-F5AFD1C973B6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1981200"/>
            <a:ext cx="4311650" cy="1501775"/>
            <a:chOff x="2036" y="1790"/>
            <a:chExt cx="2716" cy="946"/>
          </a:xfrm>
        </p:grpSpPr>
        <p:sp>
          <p:nvSpPr>
            <p:cNvPr id="24582" name="Line 5">
              <a:extLst>
                <a:ext uri="{FF2B5EF4-FFF2-40B4-BE49-F238E27FC236}">
                  <a16:creationId xmlns:a16="http://schemas.microsoft.com/office/drawing/2014/main" xmlns="" id="{C236DDCA-013A-440B-98BB-E7059DE784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448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83" name="Line 6">
              <a:extLst>
                <a:ext uri="{FF2B5EF4-FFF2-40B4-BE49-F238E27FC236}">
                  <a16:creationId xmlns:a16="http://schemas.microsoft.com/office/drawing/2014/main" xmlns="" id="{C5C878F1-0F8D-4560-86D3-890A11D9B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8" y="2530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84" name="Line 7">
              <a:extLst>
                <a:ext uri="{FF2B5EF4-FFF2-40B4-BE49-F238E27FC236}">
                  <a16:creationId xmlns:a16="http://schemas.microsoft.com/office/drawing/2014/main" xmlns="" id="{690AD8B6-ADE0-4808-A3D4-652875DCD6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256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85" name="Line 8">
              <a:extLst>
                <a:ext uri="{FF2B5EF4-FFF2-40B4-BE49-F238E27FC236}">
                  <a16:creationId xmlns:a16="http://schemas.microsoft.com/office/drawing/2014/main" xmlns="" id="{70573653-25A0-4AE2-84D0-822D6F1520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0" y="2338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86" name="Line 9">
              <a:extLst>
                <a:ext uri="{FF2B5EF4-FFF2-40B4-BE49-F238E27FC236}">
                  <a16:creationId xmlns:a16="http://schemas.microsoft.com/office/drawing/2014/main" xmlns="" id="{612B3CAC-99F9-430C-BE71-C7362B563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0" y="2338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87" name="Text Box 10">
              <a:extLst>
                <a:ext uri="{FF2B5EF4-FFF2-40B4-BE49-F238E27FC236}">
                  <a16:creationId xmlns:a16="http://schemas.microsoft.com/office/drawing/2014/main" xmlns="" id="{3653A139-E434-4432-A19F-A6FCF5B2F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338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x'</a:t>
              </a:r>
              <a:endParaRPr lang="en-GB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24588" name="Text Box 11">
              <a:extLst>
                <a:ext uri="{FF2B5EF4-FFF2-40B4-BE49-F238E27FC236}">
                  <a16:creationId xmlns:a16="http://schemas.microsoft.com/office/drawing/2014/main" xmlns="" id="{70D9029D-C32F-4E9D-847B-7A1C283C1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4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z</a:t>
              </a:r>
              <a:endParaRPr lang="en-GB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24589" name="Text Box 12">
              <a:extLst>
                <a:ext uri="{FF2B5EF4-FFF2-40B4-BE49-F238E27FC236}">
                  <a16:creationId xmlns:a16="http://schemas.microsoft.com/office/drawing/2014/main" xmlns="" id="{6C49DD8A-7191-4A78-8036-44F069DB4C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125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F3</a:t>
              </a:r>
              <a:endParaRPr lang="en-GB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24590" name="Text Box 13">
              <a:extLst>
                <a:ext uri="{FF2B5EF4-FFF2-40B4-BE49-F238E27FC236}">
                  <a16:creationId xmlns:a16="http://schemas.microsoft.com/office/drawing/2014/main" xmlns="" id="{CA1DCEC9-0E5A-42AD-8C6F-A458EFF2BD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2" y="2482"/>
              <a:ext cx="4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(x'z)'</a:t>
              </a:r>
              <a:endParaRPr lang="en-GB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24591" name="Line 14">
              <a:extLst>
                <a:ext uri="{FF2B5EF4-FFF2-40B4-BE49-F238E27FC236}">
                  <a16:creationId xmlns:a16="http://schemas.microsoft.com/office/drawing/2014/main" xmlns="" id="{3E24B9C2-679B-4258-9FE4-834033A57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640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92" name="Line 15">
              <a:extLst>
                <a:ext uri="{FF2B5EF4-FFF2-40B4-BE49-F238E27FC236}">
                  <a16:creationId xmlns:a16="http://schemas.microsoft.com/office/drawing/2014/main" xmlns="" id="{08CB6BDE-7821-4A23-B30E-57119367C6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8" y="2002"/>
              <a:ext cx="1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93" name="Line 16">
              <a:extLst>
                <a:ext uri="{FF2B5EF4-FFF2-40B4-BE49-F238E27FC236}">
                  <a16:creationId xmlns:a16="http://schemas.microsoft.com/office/drawing/2014/main" xmlns="" id="{3C462865-1665-4E7A-B29A-DD8858E7E6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0" y="2002"/>
              <a:ext cx="0" cy="19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94" name="Line 17">
              <a:extLst>
                <a:ext uri="{FF2B5EF4-FFF2-40B4-BE49-F238E27FC236}">
                  <a16:creationId xmlns:a16="http://schemas.microsoft.com/office/drawing/2014/main" xmlns="" id="{41D35B20-2892-4F4E-BF51-FF426F8B02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0" y="2194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95" name="Text Box 18">
              <a:extLst>
                <a:ext uri="{FF2B5EF4-FFF2-40B4-BE49-F238E27FC236}">
                  <a16:creationId xmlns:a16="http://schemas.microsoft.com/office/drawing/2014/main" xmlns="" id="{B2ED3C5E-D2F6-4F99-B4C1-70091B1BA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2" y="1810"/>
              <a:ext cx="4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(xy')'</a:t>
              </a:r>
              <a:endParaRPr lang="en-GB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24596" name="Line 19">
              <a:extLst>
                <a:ext uri="{FF2B5EF4-FFF2-40B4-BE49-F238E27FC236}">
                  <a16:creationId xmlns:a16="http://schemas.microsoft.com/office/drawing/2014/main" xmlns="" id="{EF49D569-FFF9-4B0A-AC4A-FD2B4D2EC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920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97" name="Text Box 20">
              <a:extLst>
                <a:ext uri="{FF2B5EF4-FFF2-40B4-BE49-F238E27FC236}">
                  <a16:creationId xmlns:a16="http://schemas.microsoft.com/office/drawing/2014/main" xmlns="" id="{5F5DA473-4D55-41F7-BFC8-301E64A93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6" y="1790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x</a:t>
              </a:r>
              <a:endParaRPr lang="en-GB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24598" name="Text Box 21">
              <a:extLst>
                <a:ext uri="{FF2B5EF4-FFF2-40B4-BE49-F238E27FC236}">
                  <a16:creationId xmlns:a16="http://schemas.microsoft.com/office/drawing/2014/main" xmlns="" id="{95865938-3782-49D1-A473-7DA791A3D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968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y'</a:t>
              </a:r>
              <a:endParaRPr lang="en-GB" altLang="en-US" sz="1400" b="1">
                <a:latin typeface="Arial" panose="020B0604020202020204" pitchFamily="34" charset="0"/>
              </a:endParaRPr>
            </a:p>
          </p:txBody>
        </p:sp>
        <p:sp>
          <p:nvSpPr>
            <p:cNvPr id="24599" name="Line 22">
              <a:extLst>
                <a:ext uri="{FF2B5EF4-FFF2-40B4-BE49-F238E27FC236}">
                  <a16:creationId xmlns:a16="http://schemas.microsoft.com/office/drawing/2014/main" xmlns="" id="{095BF496-FCE4-493F-A572-B52BB1DF7D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112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24600" name="Group 23">
              <a:extLst>
                <a:ext uri="{FF2B5EF4-FFF2-40B4-BE49-F238E27FC236}">
                  <a16:creationId xmlns:a16="http://schemas.microsoft.com/office/drawing/2014/main" xmlns="" id="{04FBFF31-961F-40C7-AC7D-C569230B93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1824"/>
              <a:ext cx="575" cy="384"/>
              <a:chOff x="2544" y="1824"/>
              <a:chExt cx="575" cy="384"/>
            </a:xfrm>
          </p:grpSpPr>
          <p:sp>
            <p:nvSpPr>
              <p:cNvPr id="24607" name="Oval 24">
                <a:extLst>
                  <a:ext uri="{FF2B5EF4-FFF2-40B4-BE49-F238E27FC236}">
                    <a16:creationId xmlns:a16="http://schemas.microsoft.com/office/drawing/2014/main" xmlns="" id="{4F315436-36EA-4A57-9673-352D85688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968"/>
                <a:ext cx="95" cy="80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  <p:sp>
            <p:nvSpPr>
              <p:cNvPr id="24608" name="AutoShape 25">
                <a:extLst>
                  <a:ext uri="{FF2B5EF4-FFF2-40B4-BE49-F238E27FC236}">
                    <a16:creationId xmlns:a16="http://schemas.microsoft.com/office/drawing/2014/main" xmlns="" id="{311FE2C2-5CD3-4A70-8EB8-99123BF53E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824"/>
                <a:ext cx="480" cy="384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</p:grpSp>
        <p:grpSp>
          <p:nvGrpSpPr>
            <p:cNvPr id="24601" name="Group 26">
              <a:extLst>
                <a:ext uri="{FF2B5EF4-FFF2-40B4-BE49-F238E27FC236}">
                  <a16:creationId xmlns:a16="http://schemas.microsoft.com/office/drawing/2014/main" xmlns="" id="{C164703A-65AF-4EFC-AFF3-9382D7C4DA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2352"/>
              <a:ext cx="575" cy="384"/>
              <a:chOff x="2544" y="1824"/>
              <a:chExt cx="575" cy="384"/>
            </a:xfrm>
          </p:grpSpPr>
          <p:sp>
            <p:nvSpPr>
              <p:cNvPr id="24605" name="Oval 27">
                <a:extLst>
                  <a:ext uri="{FF2B5EF4-FFF2-40B4-BE49-F238E27FC236}">
                    <a16:creationId xmlns:a16="http://schemas.microsoft.com/office/drawing/2014/main" xmlns="" id="{2CCA1BD6-E745-4722-82F1-8822C75E8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968"/>
                <a:ext cx="95" cy="80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  <p:sp>
            <p:nvSpPr>
              <p:cNvPr id="24606" name="AutoShape 28">
                <a:extLst>
                  <a:ext uri="{FF2B5EF4-FFF2-40B4-BE49-F238E27FC236}">
                    <a16:creationId xmlns:a16="http://schemas.microsoft.com/office/drawing/2014/main" xmlns="" id="{92E6D122-4D43-4706-948F-9885434D4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824"/>
                <a:ext cx="480" cy="384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</p:grpSp>
        <p:grpSp>
          <p:nvGrpSpPr>
            <p:cNvPr id="24602" name="Group 29">
              <a:extLst>
                <a:ext uri="{FF2B5EF4-FFF2-40B4-BE49-F238E27FC236}">
                  <a16:creationId xmlns:a16="http://schemas.microsoft.com/office/drawing/2014/main" xmlns="" id="{CF396610-87CD-492A-9C2E-BD5817A9AE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5" y="2069"/>
              <a:ext cx="575" cy="384"/>
              <a:chOff x="2544" y="1824"/>
              <a:chExt cx="575" cy="384"/>
            </a:xfrm>
          </p:grpSpPr>
          <p:sp>
            <p:nvSpPr>
              <p:cNvPr id="24603" name="Oval 30">
                <a:extLst>
                  <a:ext uri="{FF2B5EF4-FFF2-40B4-BE49-F238E27FC236}">
                    <a16:creationId xmlns:a16="http://schemas.microsoft.com/office/drawing/2014/main" xmlns="" id="{1CF413D0-DD9E-4A80-A8C0-EF4AF9B650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968"/>
                <a:ext cx="95" cy="80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  <p:sp>
            <p:nvSpPr>
              <p:cNvPr id="24604" name="AutoShape 31">
                <a:extLst>
                  <a:ext uri="{FF2B5EF4-FFF2-40B4-BE49-F238E27FC236}">
                    <a16:creationId xmlns:a16="http://schemas.microsoft.com/office/drawing/2014/main" xmlns="" id="{9DF798B0-3858-4BA6-9E70-C5CF6A33A9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824"/>
                <a:ext cx="480" cy="384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400"/>
              </a:p>
            </p:txBody>
          </p:sp>
        </p:grpSp>
      </p:grpSp>
      <p:sp>
        <p:nvSpPr>
          <p:cNvPr id="24581" name="Slide Number Placeholder 1">
            <a:extLst>
              <a:ext uri="{FF2B5EF4-FFF2-40B4-BE49-F238E27FC236}">
                <a16:creationId xmlns:a16="http://schemas.microsoft.com/office/drawing/2014/main" xmlns="" id="{F559237A-2455-4D5B-A296-31EBA47709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0F01F2-C862-42A3-917D-05525D3C95A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1218</Words>
  <Application>Microsoft Office PowerPoint</Application>
  <PresentationFormat>On-screen Show (4:3)</PresentationFormat>
  <Paragraphs>328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Times New Roman</vt:lpstr>
      <vt:lpstr>Tahoma</vt:lpstr>
      <vt:lpstr>Noto Sans Symbols</vt:lpstr>
      <vt:lpstr>Wingdings</vt:lpstr>
      <vt:lpstr>Symbol</vt:lpstr>
      <vt:lpstr>Calibri</vt:lpstr>
      <vt:lpstr>Blends</vt:lpstr>
      <vt:lpstr>Slide 1</vt:lpstr>
      <vt:lpstr>Outline</vt:lpstr>
      <vt:lpstr>Universal Gates: NAND and NOR[1,3]</vt:lpstr>
      <vt:lpstr>NAND Gate</vt:lpstr>
      <vt:lpstr>NAND Gate[2]</vt:lpstr>
      <vt:lpstr>NOR Gate[2]</vt:lpstr>
      <vt:lpstr>NOR Gate[2]</vt:lpstr>
      <vt:lpstr>Implementation using NAND gates[1,2,3]</vt:lpstr>
      <vt:lpstr>Implementation using NAND gates contd.</vt:lpstr>
      <vt:lpstr>Implementation using NOR gates[1,2,3]</vt:lpstr>
      <vt:lpstr>Implementation using NOR gates contd.</vt:lpstr>
      <vt:lpstr>Standard Forms</vt:lpstr>
      <vt:lpstr>SOP and POS</vt:lpstr>
      <vt:lpstr>Example</vt:lpstr>
      <vt:lpstr>Minterm &amp; Maxterm [1,2]</vt:lpstr>
      <vt:lpstr>Minterm &amp; Maxterm [1,2]</vt:lpstr>
      <vt:lpstr>Slide 17</vt:lpstr>
      <vt:lpstr>Canonical Form: Sum of Minterms[1]</vt:lpstr>
      <vt:lpstr>Slide 19</vt:lpstr>
      <vt:lpstr>Conversion of SOP from standard to canonical form [1]</vt:lpstr>
      <vt:lpstr>Canonical Form: Product of Maxterms [1]</vt:lpstr>
      <vt:lpstr>Slide 22</vt:lpstr>
      <vt:lpstr>Conversion of POS from standard to canonical form</vt:lpstr>
      <vt:lpstr>Conversion Between Canonical Forms [1]</vt:lpstr>
      <vt:lpstr>Implementation of SOP Expressions[1]</vt:lpstr>
      <vt:lpstr>   Implementation of SOP Expressions contd.</vt:lpstr>
      <vt:lpstr>Implementation of POS Expressions[1]</vt:lpstr>
      <vt:lpstr>Implementation of POS Expressions contd.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Algebra</dc:title>
  <dc:creator>Aaron Tan</dc:creator>
  <cp:lastModifiedBy>user</cp:lastModifiedBy>
  <cp:revision>64</cp:revision>
  <dcterms:created xsi:type="dcterms:W3CDTF">1998-09-29T01:06:02Z</dcterms:created>
  <dcterms:modified xsi:type="dcterms:W3CDTF">2022-02-26T05:05:57Z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http://www.comp.nus.edu.sg/~cs1103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