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3" r:id="rId2"/>
    <p:sldId id="264" r:id="rId3"/>
    <p:sldId id="257" r:id="rId4"/>
    <p:sldId id="258" r:id="rId5"/>
    <p:sldId id="259" r:id="rId6"/>
    <p:sldId id="261" r:id="rId7"/>
    <p:sldId id="276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5E4B-46C5-4080-B388-6FF3BDF7D2C7}" type="datetimeFigureOut">
              <a:rPr lang="en-US" smtClean="0"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3ED2A-B95C-48C4-8803-7E1997EA5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2ED8-DA45-4535-91EA-8D970DA5FCAC}" type="datetimeFigureOut">
              <a:rPr lang="en-US" smtClean="0"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E2A6B-9709-4B1A-BEB1-9B0CD3E239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2A6B-9709-4B1A-BEB1-9B0CD3E239C4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6BE3-C39C-4973-913F-74989407DD50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B1DD-BCEC-47D2-8C29-7A13166E896A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008-0CC4-4595-A2A4-060CE66EEE9A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151-39B4-47CC-AED2-1F67A6BAC692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5607-DD51-488E-AB64-42152A49AE32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4096-1C2C-4597-8725-30B6D0357B00}" type="datetime1">
              <a:rPr lang="en-US" smtClean="0"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2F35-5332-4A5C-8E65-E73E605F1BCA}" type="datetime1">
              <a:rPr lang="en-US" smtClean="0"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666F-3886-4603-9B37-CD597576B902}" type="datetime1">
              <a:rPr lang="en-US" smtClean="0"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C5BF-9009-4DC2-9BD7-36214736D4D8}" type="datetime1">
              <a:rPr lang="en-US" smtClean="0"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C28-F963-459C-97F9-6B6A788CA619}" type="datetime1">
              <a:rPr lang="en-US" smtClean="0"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D2-5840-4D73-BF53-9AC08A2662C7}" type="datetime1">
              <a:rPr lang="en-US" smtClean="0"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8EE3-E8CD-41A8-BCB8-EBB99F41AA92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00079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Lecture-26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Mathematics 2 (15B11MA211)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>
                <a:solidFill>
                  <a:srgbClr val="00CC00"/>
                </a:solidFill>
                <a:latin typeface="Arial" pitchFamily="34" charset="0"/>
              </a:rPr>
              <a:t>CO [C106.6]</a:t>
            </a:r>
          </a:p>
          <a:p>
            <a:pPr>
              <a:defRPr/>
            </a:pPr>
            <a:endParaRPr lang="en-US" b="1" dirty="0">
              <a:solidFill>
                <a:srgbClr val="00B0F0"/>
              </a:solidFill>
              <a:latin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</a:rPr>
              <a:t>Topic: </a:t>
            </a:r>
            <a:r>
              <a:rPr lang="en-US" sz="3600" b="1" dirty="0">
                <a:solidFill>
                  <a:prstClr val="black"/>
                </a:solidFill>
              </a:rPr>
              <a:t>Limit , Continuity and Differentiability of Functions of a Complex variable</a:t>
            </a:r>
          </a:p>
          <a:p>
            <a:pPr>
              <a:defRPr/>
            </a:pPr>
            <a:endParaRPr lang="en-US" b="1" dirty="0">
              <a:solidFill>
                <a:srgbClr val="00B0F0"/>
              </a:solidFill>
              <a:ea typeface="Calibri"/>
              <a:cs typeface="Times New Roman"/>
            </a:endParaRPr>
          </a:p>
          <a:p>
            <a:pPr>
              <a:defRPr/>
            </a:pPr>
            <a:r>
              <a:rPr lang="en-US" sz="3600" b="1" dirty="0">
                <a:solidFill>
                  <a:srgbClr val="002060"/>
                </a:solidFill>
              </a:rPr>
              <a:t>Reference for the lecture</a:t>
            </a:r>
          </a:p>
          <a:p>
            <a:r>
              <a:rPr lang="en-IN" b="1" dirty="0">
                <a:solidFill>
                  <a:schemeClr val="tx1"/>
                </a:solidFill>
              </a:rPr>
              <a:t>R.K Jain and S.R.K. </a:t>
            </a:r>
            <a:r>
              <a:rPr lang="en-IN" b="1" dirty="0" err="1">
                <a:solidFill>
                  <a:schemeClr val="tx1"/>
                </a:solidFill>
              </a:rPr>
              <a:t>Iyenger</a:t>
            </a:r>
            <a:r>
              <a:rPr lang="en-IN" dirty="0">
                <a:solidFill>
                  <a:schemeClr val="tx1"/>
                </a:solidFill>
              </a:rPr>
              <a:t>, “Advanced Engineering Mathematics” fifth edition, </a:t>
            </a:r>
            <a:r>
              <a:rPr lang="en-IN" dirty="0" err="1">
                <a:solidFill>
                  <a:schemeClr val="tx1"/>
                </a:solidFill>
              </a:rPr>
              <a:t>Narosa</a:t>
            </a:r>
            <a:r>
              <a:rPr lang="en-IN" dirty="0">
                <a:solidFill>
                  <a:schemeClr val="tx1"/>
                </a:solidFill>
              </a:rPr>
              <a:t> publishing house, 2016. </a:t>
            </a:r>
          </a:p>
          <a:p>
            <a:endParaRPr lang="en-IN" b="1" kern="0" dirty="0">
              <a:solidFill>
                <a:srgbClr val="000000"/>
              </a:solidFill>
              <a:ea typeface="Arial"/>
              <a:cs typeface="Times New Roman" pitchFamily="18" charset="0"/>
              <a:sym typeface="Arial"/>
            </a:endParaRPr>
          </a:p>
          <a:p>
            <a:r>
              <a:rPr lang="en-IN" b="1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B. S. </a:t>
            </a:r>
            <a:r>
              <a:rPr lang="en-IN" b="1" kern="0" dirty="0" err="1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Grewal</a:t>
            </a:r>
            <a:r>
              <a:rPr lang="en-IN" b="1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,  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“Higher Engineering Mathematics” 42</a:t>
            </a:r>
            <a:r>
              <a:rPr lang="en-IN" kern="0" baseline="3000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nd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 -Edition, </a:t>
            </a:r>
            <a:r>
              <a:rPr lang="en-IN" kern="0" dirty="0" err="1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Khanna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 Publisher, New Delhi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7B3D-08B1-4844-A915-1CC1DD33EC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Continuity of a Function: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5925" y="857250"/>
          <a:ext cx="838358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2" imgW="4241520" imgH="939600" progId="Equation.DSMT4">
                  <p:embed/>
                </p:oleObj>
              </mc:Choice>
              <mc:Fallback>
                <p:oleObj name="Equation" r:id="rId2" imgW="424152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57250"/>
                        <a:ext cx="8383588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8596" y="2857496"/>
          <a:ext cx="8358246" cy="188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4" imgW="3949560" imgH="888840" progId="Equation.DSMT4">
                  <p:embed/>
                </p:oleObj>
              </mc:Choice>
              <mc:Fallback>
                <p:oleObj name="Equation" r:id="rId4" imgW="394956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857496"/>
                        <a:ext cx="8358246" cy="1881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8596" y="4429131"/>
          <a:ext cx="8143932" cy="211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6" imgW="3517560" imgH="914400" progId="Equation.DSMT4">
                  <p:embed/>
                </p:oleObj>
              </mc:Choice>
              <mc:Fallback>
                <p:oleObj name="Equation" r:id="rId6" imgW="351756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429131"/>
                        <a:ext cx="8143932" cy="2116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57158" y="57148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 w = f(z) = u(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+ iv(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continuous at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then u(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v(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 are also continuous at z =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Conversely if u(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v(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 are continuous at (x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 , then f(z) will be continuous at z =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24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500307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3 : If the function w = f(z) is continuous at z =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then show that the function </a:t>
            </a:r>
            <a:endParaRPr lang="en-US" sz="28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29256" y="2928934"/>
          <a:ext cx="3500462" cy="8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2" imgW="1726920" imgH="431640" progId="Equation.DSMT4">
                  <p:embed/>
                </p:oleObj>
              </mc:Choice>
              <mc:Fallback>
                <p:oleObj name="Equation" r:id="rId2" imgW="17269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928934"/>
                        <a:ext cx="3500462" cy="875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" y="3797300"/>
          <a:ext cx="89535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4775040" imgH="901440" progId="Equation.DSMT4">
                  <p:embed/>
                </p:oleObj>
              </mc:Choice>
              <mc:Fallback>
                <p:oleObj name="Equation" r:id="rId4" imgW="4775040" imgH="901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3797300"/>
                        <a:ext cx="8953500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1472" y="357166"/>
          <a:ext cx="8572528" cy="321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2" imgW="3720960" imgH="1396800" progId="Equation.DSMT4">
                  <p:embed/>
                </p:oleObj>
              </mc:Choice>
              <mc:Fallback>
                <p:oleObj name="Equation" r:id="rId2" imgW="3720960" imgH="1396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57166"/>
                        <a:ext cx="8572528" cy="321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14348" y="3929065"/>
          <a:ext cx="7429552" cy="236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4" imgW="3504960" imgH="1117440" progId="Equation.DSMT4">
                  <p:embed/>
                </p:oleObj>
              </mc:Choice>
              <mc:Fallback>
                <p:oleObj name="Equation" r:id="rId4" imgW="3504960" imgH="1117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929065"/>
                        <a:ext cx="7429552" cy="2367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794250" y="18510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8510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5720" y="0"/>
          <a:ext cx="8399546" cy="35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4" imgW="3822480" imgH="1625400" progId="Equation.DSMT4">
                  <p:embed/>
                </p:oleObj>
              </mc:Choice>
              <mc:Fallback>
                <p:oleObj name="Equation" r:id="rId4" imgW="3822480" imgH="1625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0"/>
                        <a:ext cx="8399546" cy="357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81347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Differentiability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Let f(z) be a single-valued function defined in a domain D.  The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function f(z) is said to be differentiable at a point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, if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42910" y="1928802"/>
          <a:ext cx="8061352" cy="361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2" imgW="3936960" imgH="1765080" progId="Equation.DSMT4">
                  <p:embed/>
                </p:oleObj>
              </mc:Choice>
              <mc:Fallback>
                <p:oleObj name="Equation" r:id="rId2" imgW="3936960" imgH="1765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928802"/>
                        <a:ext cx="8061352" cy="3615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28596" y="0"/>
          <a:ext cx="7515225" cy="474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2" imgW="3746160" imgH="2361960" progId="Equation.DSMT4">
                  <p:embed/>
                </p:oleObj>
              </mc:Choice>
              <mc:Fallback>
                <p:oleObj name="Equation" r:id="rId2" imgW="3746160" imgH="236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0"/>
                        <a:ext cx="7515225" cy="4740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0" y="1214422"/>
            <a:ext cx="86293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f(z) is differentiable at z = a then it must be continuous at z = a.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function which is not continuous at a point z = a cannot be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differentiable at z = a.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function which is continuous at a point z = a, may or may not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 differentiable at z = a.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rules of differentiation of function of real variable x hold for a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function of a complex variable z.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1472" y="285728"/>
          <a:ext cx="7786742" cy="358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2" imgW="4190760" imgH="1930320" progId="Equation.DSMT4">
                  <p:embed/>
                </p:oleObj>
              </mc:Choice>
              <mc:Fallback>
                <p:oleObj name="Equation" r:id="rId2" imgW="4190760" imgH="193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5728"/>
                        <a:ext cx="7786742" cy="3586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0" y="0"/>
          <a:ext cx="9144000" cy="683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2" imgW="4431960" imgH="3314520" progId="Equation.DSMT4">
                  <p:embed/>
                </p:oleObj>
              </mc:Choice>
              <mc:Fallback>
                <p:oleObj name="Equation" r:id="rId2" imgW="4431960" imgH="331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3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7158" y="357166"/>
          <a:ext cx="8531739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2" imgW="4190760" imgH="2666880" progId="Equation.DSMT4">
                  <p:embed/>
                </p:oleObj>
              </mc:Choice>
              <mc:Fallback>
                <p:oleObj name="Equation" r:id="rId2" imgW="4190760" imgH="266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57166"/>
                        <a:ext cx="8531739" cy="542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Topics Covered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01122" cy="4829196"/>
          </a:xfrm>
        </p:spPr>
        <p:txBody>
          <a:bodyPr/>
          <a:lstStyle/>
          <a:p>
            <a:r>
              <a:rPr lang="en-US" b="1" dirty="0"/>
              <a:t>Limits</a:t>
            </a:r>
          </a:p>
          <a:p>
            <a:r>
              <a:rPr lang="en-US" b="1" dirty="0"/>
              <a:t>Continuity</a:t>
            </a:r>
          </a:p>
          <a:p>
            <a:r>
              <a:rPr lang="en-US" b="1" dirty="0"/>
              <a:t>Differentiability</a:t>
            </a:r>
          </a:p>
          <a:p>
            <a:r>
              <a:rPr lang="en-US" b="1" dirty="0"/>
              <a:t>Examples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7B3D-08B1-4844-A915-1CC1DD33EC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00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34" y="714356"/>
            <a:ext cx="8458200" cy="3581400"/>
          </a:xfrm>
          <a:prstGeom prst="rect">
            <a:avLst/>
          </a:prstGeom>
        </p:spPr>
        <p:txBody>
          <a:bodyPr/>
          <a:lstStyle/>
          <a:p>
            <a:pPr marL="223838" marR="0" lvl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theory of complex variables provides the solution of many problems in engineering.</a:t>
            </a:r>
          </a:p>
          <a:p>
            <a:pPr marL="223838" marR="0" lvl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3838" marR="0" lvl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analytic function and conformal transformations provide solutions to variety of problems in heat conduction, fluid flow and electric potentials.</a:t>
            </a:r>
          </a:p>
          <a:p>
            <a:pPr marL="223838" marR="0" lvl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3838" marR="0" lvl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Calculus of residues evaluate integrals and develop transform methods for the solution of PDE.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5720" y="357166"/>
            <a:ext cx="8458200" cy="160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corresponding to each value of a complex variable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z(= x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), there correspond one or more values of a complex variable  w (= u + iv), then w  is called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z and denoted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 = f(z) = u + iv.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e.g. 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)f(z) = z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(ii)f(z)  = |z|	</a:t>
            </a:r>
          </a:p>
        </p:txBody>
      </p:sp>
      <p:graphicFrame>
        <p:nvGraphicFramePr>
          <p:cNvPr id="601092" name="Object 4"/>
          <p:cNvGraphicFramePr>
            <a:graphicFrameLocks noChangeAspect="1"/>
          </p:cNvGraphicFramePr>
          <p:nvPr/>
        </p:nvGraphicFramePr>
        <p:xfrm>
          <a:off x="500034" y="2643182"/>
          <a:ext cx="1714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2" imgW="876240" imgH="228600" progId="Equation.3">
                  <p:embed/>
                </p:oleObj>
              </mc:Choice>
              <mc:Fallback>
                <p:oleObj name="Equation" r:id="rId2" imgW="876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643182"/>
                        <a:ext cx="17145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093" name="Object 5"/>
          <p:cNvGraphicFramePr>
            <a:graphicFrameLocks noChangeAspect="1"/>
          </p:cNvGraphicFramePr>
          <p:nvPr/>
        </p:nvGraphicFramePr>
        <p:xfrm>
          <a:off x="2285984" y="2643182"/>
          <a:ext cx="358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854000" imgH="228600" progId="Equation.3">
                  <p:embed/>
                </p:oleObj>
              </mc:Choice>
              <mc:Fallback>
                <p:oleObj name="Equation" r:id="rId4" imgW="1854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643182"/>
                        <a:ext cx="358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095" name="Object 7"/>
          <p:cNvGraphicFramePr>
            <a:graphicFrameLocks noChangeAspect="1"/>
          </p:cNvGraphicFramePr>
          <p:nvPr/>
        </p:nvGraphicFramePr>
        <p:xfrm>
          <a:off x="5929322" y="2643182"/>
          <a:ext cx="29194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511280" imgH="228600" progId="Equation.3">
                  <p:embed/>
                </p:oleObj>
              </mc:Choice>
              <mc:Fallback>
                <p:oleObj name="Equation" r:id="rId6" imgW="15112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2643182"/>
                        <a:ext cx="29194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8596" y="34290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to each value of z there corresponds one and only one value of w, then w is called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single valued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z.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e.g. w = 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to each value of z there correspond more than one value of w, then w is called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multi-valued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z.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e.g. w = 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Limits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20" y="1285860"/>
            <a:ext cx="6500858" cy="27146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complex number z tends to a fixed number  z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 iy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when 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&amp; y y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It can be made in infinite number of ways from different directions.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67818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8229600" y="2362200"/>
            <a:ext cx="309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239000" y="2819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 flipV="1">
            <a:off x="6781800" y="1905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7467600" y="2514600"/>
            <a:ext cx="609600" cy="444500"/>
          </a:xfrm>
          <a:custGeom>
            <a:avLst/>
            <a:gdLst>
              <a:gd name="T0" fmla="*/ 0 w 384"/>
              <a:gd name="T1" fmla="*/ 280 h 280"/>
              <a:gd name="T2" fmla="*/ 288 w 384"/>
              <a:gd name="T3" fmla="*/ 40 h 280"/>
              <a:gd name="T4" fmla="*/ 384 w 384"/>
              <a:gd name="T5" fmla="*/ 40 h 280"/>
              <a:gd name="T6" fmla="*/ 0 60000 65536"/>
              <a:gd name="T7" fmla="*/ 0 60000 65536"/>
              <a:gd name="T8" fmla="*/ 0 60000 65536"/>
              <a:gd name="T9" fmla="*/ 0 w 384"/>
              <a:gd name="T10" fmla="*/ 0 h 280"/>
              <a:gd name="T11" fmla="*/ 384 w 38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0">
                <a:moveTo>
                  <a:pt x="0" y="280"/>
                </a:moveTo>
                <a:cubicBezTo>
                  <a:pt x="112" y="180"/>
                  <a:pt x="224" y="80"/>
                  <a:pt x="288" y="40"/>
                </a:cubicBezTo>
                <a:cubicBezTo>
                  <a:pt x="352" y="0"/>
                  <a:pt x="368" y="20"/>
                  <a:pt x="384" y="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7505700" y="2362200"/>
            <a:ext cx="620713" cy="577850"/>
          </a:xfrm>
          <a:custGeom>
            <a:avLst/>
            <a:gdLst>
              <a:gd name="T0" fmla="*/ 391 w 391"/>
              <a:gd name="T1" fmla="*/ 147 h 364"/>
              <a:gd name="T2" fmla="*/ 264 w 391"/>
              <a:gd name="T3" fmla="*/ 5 h 364"/>
              <a:gd name="T4" fmla="*/ 65 w 391"/>
              <a:gd name="T5" fmla="*/ 114 h 364"/>
              <a:gd name="T6" fmla="*/ 0 w 391"/>
              <a:gd name="T7" fmla="*/ 364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364"/>
              <a:gd name="T14" fmla="*/ 391 w 391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364">
                <a:moveTo>
                  <a:pt x="391" y="147"/>
                </a:moveTo>
                <a:cubicBezTo>
                  <a:pt x="368" y="123"/>
                  <a:pt x="318" y="10"/>
                  <a:pt x="264" y="5"/>
                </a:cubicBezTo>
                <a:cubicBezTo>
                  <a:pt x="210" y="0"/>
                  <a:pt x="109" y="54"/>
                  <a:pt x="65" y="114"/>
                </a:cubicBezTo>
                <a:cubicBezTo>
                  <a:pt x="21" y="174"/>
                  <a:pt x="14" y="312"/>
                  <a:pt x="0" y="36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7543800" y="2590800"/>
            <a:ext cx="533400" cy="392113"/>
          </a:xfrm>
          <a:custGeom>
            <a:avLst/>
            <a:gdLst>
              <a:gd name="T0" fmla="*/ 336 w 336"/>
              <a:gd name="T1" fmla="*/ 0 h 247"/>
              <a:gd name="T2" fmla="*/ 258 w 336"/>
              <a:gd name="T3" fmla="*/ 207 h 247"/>
              <a:gd name="T4" fmla="*/ 0 w 336"/>
              <a:gd name="T5" fmla="*/ 240 h 247"/>
              <a:gd name="T6" fmla="*/ 0 60000 65536"/>
              <a:gd name="T7" fmla="*/ 0 60000 65536"/>
              <a:gd name="T8" fmla="*/ 0 60000 65536"/>
              <a:gd name="T9" fmla="*/ 0 w 336"/>
              <a:gd name="T10" fmla="*/ 0 h 247"/>
              <a:gd name="T11" fmla="*/ 336 w 33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7">
                <a:moveTo>
                  <a:pt x="336" y="0"/>
                </a:moveTo>
                <a:cubicBezTo>
                  <a:pt x="323" y="35"/>
                  <a:pt x="314" y="167"/>
                  <a:pt x="258" y="207"/>
                </a:cubicBezTo>
                <a:cubicBezTo>
                  <a:pt x="202" y="247"/>
                  <a:pt x="54" y="233"/>
                  <a:pt x="0" y="2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9" grpId="0" autoUpdateAnimBg="0"/>
      <p:bldP spid="20" grpId="0" autoUpdateAnimBg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4282" y="285728"/>
            <a:ext cx="84582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Limits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function f(z) is said to have a limit ‘l’ as z tends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for a given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&gt; 0 there exist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positive number 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such that |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z-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 &lt;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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implies  |f(z)-l|&lt;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In other words, distance b/w f(z) and l can be made as small as we please by bringing z sufficiently close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70866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14282" y="5072074"/>
            <a:ext cx="8501122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Graphically the relation w = f(z) maps a point z in the z-plane to a corresponding point w in the w-plane. So it means that the point w in w-plane approaches the point w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l when z approaches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248" name="Object 16"/>
          <p:cNvGraphicFramePr>
            <a:graphicFrameLocks noChangeAspect="1"/>
          </p:cNvGraphicFramePr>
          <p:nvPr/>
        </p:nvGraphicFramePr>
        <p:xfrm>
          <a:off x="500034" y="2857496"/>
          <a:ext cx="7929618" cy="92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2" imgW="3276360" imgH="380880" progId="Equation.3">
                  <p:embed/>
                </p:oleObj>
              </mc:Choice>
              <mc:Fallback>
                <p:oleObj name="Equation" r:id="rId2" imgW="32763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496"/>
                        <a:ext cx="7929618" cy="922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57158" y="57148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Let w = f(z) be a function of z, and let u(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v(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denote the real and imaginary part of w. Let w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u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iv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be a fixed complex number. Then the limit of f(z), as z tends to z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w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&amp; is written as </a:t>
            </a:r>
            <a:endParaRPr lang="en-US" sz="28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429132"/>
            <a:ext cx="753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If limit of f(z) exists at  any point, then it is unique.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7646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Example1: Using the definition of limits, show that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571500" y="1285874"/>
                <a:ext cx="7816924" cy="1135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func>
                        <m:func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=−1,(2)</m:t>
                      </m:r>
                      <m:func>
                        <m:func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1285874"/>
                <a:ext cx="7816924" cy="1135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214313" y="2508250"/>
                <a:ext cx="8664575" cy="3349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𝑺𝒐𝒍𝒖𝒕𝒊𝒐𝒏</m:t>
                      </m:r>
                      <m:r>
                        <a:rPr lang="en-I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determine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 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</m:oMath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𝑤h𝑒𝑛𝑒𝑣𝑒𝑟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𝑤h𝑒𝑛𝑒𝑣𝑒𝑟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+2).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13" y="2508250"/>
                <a:ext cx="8664575" cy="3349625"/>
              </a:xfrm>
              <a:prstGeom prst="rect">
                <a:avLst/>
              </a:prstGeom>
              <a:blipFill>
                <a:blip r:embed="rId3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7158" y="0"/>
          <a:ext cx="61436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2" imgW="2946240" imgH="711000" progId="Equation.DSMT4">
                  <p:embed/>
                </p:oleObj>
              </mc:Choice>
              <mc:Fallback>
                <p:oleObj name="Equation" r:id="rId2" imgW="294624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0"/>
                        <a:ext cx="6143625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158" y="1643050"/>
          <a:ext cx="7143800" cy="156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4" imgW="3365280" imgH="736560" progId="Equation.DSMT4">
                  <p:embed/>
                </p:oleObj>
              </mc:Choice>
              <mc:Fallback>
                <p:oleObj name="Equation" r:id="rId4" imgW="33652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643050"/>
                        <a:ext cx="7143800" cy="1563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357188" y="3214688"/>
                <a:ext cx="7961312" cy="321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𝐒𝐨𝐥𝐮𝐭𝐢𝐨𝐧</m:t>
                      </m:r>
                      <m:r>
                        <a:rPr lang="en-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𝑓𝑜𝑙𝑙𝑜𝑤𝑒𝑑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→0,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𝑖𝑦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=±1.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𝑊h𝑒𝑛𝑤𝑒𝑐h𝑜𝑜𝑠𝑒𝑡h𝑒𝑝𝑎𝑡h𝑥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𝑓𝑜𝑙𝑙𝑜𝑤𝑒𝑑𝑏𝑦𝑦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𝑤𝑒𝑔𝑒𝑡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Hence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thelimitdoesnotexist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88" y="3214688"/>
                <a:ext cx="7961312" cy="3213100"/>
              </a:xfrm>
              <a:prstGeom prst="rect">
                <a:avLst/>
              </a:prstGeom>
              <a:blipFill>
                <a:blip r:embed="rId6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973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Monotype Corsiva</vt:lpstr>
      <vt:lpstr>Times New Roman</vt:lpstr>
      <vt:lpstr>Wingdings</vt:lpstr>
      <vt:lpstr>Office Theme</vt:lpstr>
      <vt:lpstr>Equation</vt:lpstr>
      <vt:lpstr>PowerPoint Presentation</vt:lpstr>
      <vt:lpstr>Topics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alka.choubey</dc:creator>
  <cp:lastModifiedBy>shikha arora</cp:lastModifiedBy>
  <cp:revision>23</cp:revision>
  <dcterms:created xsi:type="dcterms:W3CDTF">2021-03-15T07:53:56Z</dcterms:created>
  <dcterms:modified xsi:type="dcterms:W3CDTF">2022-01-18T10:56:02Z</dcterms:modified>
</cp:coreProperties>
</file>