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69" r:id="rId11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0124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57201" y="509111"/>
            <a:ext cx="7952162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Lecture-33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Mathematics </a:t>
            </a:r>
            <a:r>
              <a:rPr lang="en-US" sz="32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2 (15B11MA211)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CO [C106.5]</a:t>
            </a:r>
            <a:endParaRPr sz="3200" b="1" i="0" u="none" strike="noStrike" cap="none" dirty="0">
              <a:solidFill>
                <a:srgbClr val="00CC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-US" sz="3200" b="1" i="0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Taylor’s </a:t>
            </a:r>
            <a:r>
              <a:rPr lang="en-US" sz="32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Series Expansion</a:t>
            </a:r>
            <a:endParaRPr sz="32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Reference for the lecture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R.K Jain and S.R.K.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Iyenger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“Advanced Engineering Mathematics” fifth edition,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Narosa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publishing house, 2016. 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1371600" y="3276600"/>
            <a:ext cx="6324600" cy="1524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i="0" dirty="0" smtClean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b="1" i="0" dirty="0"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Topics Covered</a:t>
            </a:r>
            <a:endParaRPr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285720" y="1600200"/>
            <a:ext cx="8501122" cy="374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Taylor’s Series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Proof of Taylor’s theorem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lvl="0" indent="-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Examples 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b="1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b="1"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Functions of Complex Variable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852" y="204716"/>
                <a:ext cx="8842375" cy="6291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Taylor’s theorem:</a:t>
                </a:r>
                <a:endParaRPr lang="en-US" b="1" u="sng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/>
              </a:p>
              <a:p>
                <a:pPr algn="just"/>
                <a:r>
                  <a:rPr lang="en-US" sz="2500" b="1" u="sng" dirty="0" smtClean="0">
                    <a:latin typeface="Times New Roman" pitchFamily="18" charset="0"/>
                    <a:cs typeface="Times New Roman" pitchFamily="18" charset="0"/>
                  </a:rPr>
                  <a:t>Statement:</a:t>
                </a:r>
                <a:r>
                  <a:rPr lang="en-US" sz="25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If a function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</a:rPr>
                      <m:t>𝑓</m:t>
                    </m:r>
                    <m:r>
                      <a:rPr lang="en-US" sz="2500" b="0" i="1" smtClean="0">
                        <a:latin typeface="Cambria Math"/>
                      </a:rPr>
                      <m:t>(</m:t>
                    </m:r>
                    <m:r>
                      <a:rPr lang="en-US" sz="2500" b="0" i="1" smtClean="0">
                        <a:latin typeface="Cambria Math"/>
                      </a:rPr>
                      <m:t>𝑧</m:t>
                    </m:r>
                    <m:r>
                      <a:rPr lang="en-US" sz="25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sz="2500" dirty="0" smtClean="0">
                    <a:latin typeface="Times New Roman" pitchFamily="18" charset="0"/>
                    <a:cs typeface="Times New Roman" pitchFamily="18" charset="0"/>
                  </a:rPr>
                  <a:t> is analytic inside a circle with centre at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𝑧</m:t>
                    </m:r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𝑎</m:t>
                    </m:r>
                  </m:oMath>
                </a14:m>
                <a:r>
                  <a:rPr lang="en-IN" sz="2500" dirty="0" smtClean="0">
                    <a:latin typeface="Times New Roman" pitchFamily="18" charset="0"/>
                    <a:cs typeface="Times New Roman" pitchFamily="18" charset="0"/>
                  </a:rPr>
                  <a:t>, then it can be expanded in series about any point   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5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latin typeface="Cambria Math"/>
                                <a:cs typeface="Times New Roman" pitchFamily="18" charset="0"/>
                              </a:rPr>
                              <m:t>𝑧</m:t>
                            </m:r>
                            <m:r>
                              <a:rPr lang="en-US" sz="2500" b="0" i="1" smtClean="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500" b="0" i="1" smtClean="0">
                                <a:latin typeface="Cambria Math"/>
                                <a:cs typeface="Times New Roman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1!</m:t>
                        </m:r>
                      </m:den>
                    </m:f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sSup>
                      <m:sSupPr>
                        <m:ctrlP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5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500" b="0" i="1" smtClean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𝑧</m:t>
                                </m:r>
                                <m:r>
                                  <a:rPr lang="en-US" sz="25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US" sz="25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25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2!</m:t>
                        </m:r>
                      </m:den>
                    </m:f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sSup>
                      <m:sSupPr>
                        <m:ctrlP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+⋯+</m:t>
                    </m:r>
                    <m:f>
                      <m:fPr>
                        <m:ctrlP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5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500" b="0" i="1" smtClean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𝑧</m:t>
                                </m:r>
                                <m:r>
                                  <a:rPr lang="en-US" sz="25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US" sz="25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25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!</m:t>
                        </m:r>
                      </m:den>
                    </m:f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sSup>
                      <m:sSupPr>
                        <m:ctrlP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+⋯</m:t>
                    </m:r>
                  </m:oMath>
                </a14:m>
                <a:r>
                  <a:rPr lang="en-IN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just"/>
                <a:r>
                  <a:rPr lang="en-IN" sz="2500" dirty="0" smtClean="0">
                    <a:latin typeface="Times New Roman" pitchFamily="18" charset="0"/>
                    <a:cs typeface="Times New Roman" pitchFamily="18" charset="0"/>
                  </a:rPr>
                  <a:t>or</a:t>
                </a:r>
              </a:p>
              <a:p>
                <a:pPr algn="just"/>
                <a:r>
                  <a:rPr lang="en-IN" sz="2500" dirty="0" smtClean="0">
                    <a:latin typeface="Times New Roman" pitchFamily="18" charset="0"/>
                    <a:cs typeface="Times New Roman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/>
                                <a:cs typeface="Times New Roman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5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500" b="0" i="1" smtClean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𝑧</m:t>
                                </m:r>
                                <m:r>
                                  <a:rPr lang="en-US" sz="25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US" sz="25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25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2500" dirty="0" smtClean="0">
                    <a:latin typeface="Times New Roman" pitchFamily="18" charset="0"/>
                    <a:cs typeface="Times New Roman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5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500" b="0" i="1" smtClean="0">
                                <a:latin typeface="Cambria Math"/>
                                <a:cs typeface="Times New Roman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5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sz="25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latin typeface="Cambria Math"/>
                                <a:cs typeface="Times New Roman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! </m:t>
                        </m:r>
                      </m:den>
                    </m:f>
                  </m:oMath>
                </a14:m>
                <a:r>
                  <a:rPr lang="en-IN" sz="25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just"/>
                <a:r>
                  <a:rPr lang="en-US" sz="2400" b="1" u="sng" dirty="0" smtClean="0">
                    <a:latin typeface="Times New Roman" pitchFamily="18" charset="0"/>
                    <a:cs typeface="Times New Roman" pitchFamily="18" charset="0"/>
                  </a:rPr>
                  <a:t>Proof: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Let “z” be any point inside the circle C. Consider another circle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with center at “a” such that z is an interior point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Taking “w” be any point on C</a:t>
                </a:r>
                <a:r>
                  <a:rPr lang="en-US" sz="2400" baseline="-25000" dirty="0" smtClean="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, which in turns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&lt;1.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1600" b="1" u="sng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IN" sz="1600" b="1" u="sng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IN" sz="1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IN" sz="1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52" y="204716"/>
                <a:ext cx="8842375" cy="6291466"/>
              </a:xfrm>
              <a:prstGeom prst="rect">
                <a:avLst/>
              </a:prstGeom>
              <a:blipFill rotWithShape="1">
                <a:blip r:embed="rId3"/>
                <a:stretch>
                  <a:fillRect l="-1172" t="-775" r="-4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61" y="4640238"/>
            <a:ext cx="2214342" cy="1905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9182" y="177421"/>
                <a:ext cx="8871045" cy="644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Now, taking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Expanding the right hand side by using the binomial expansion, we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𝑧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+⋯+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+⋯</m:t>
                          </m:r>
                        </m:e>
                      </m:d>
                    </m:oMath>
                  </m:oMathPara>
                </a14:m>
                <a:endParaRPr lang="en-I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Multiplying both sides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 and integrate term by term with respect to “w” over the curve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∮"/>
                          <m:limLoc m:val="undOvr"/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𝑤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𝑑𝑤</m:t>
                          </m:r>
                        </m:e>
                      </m:nary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chr m:val="∮"/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𝑤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𝑑𝑤</m:t>
                          </m:r>
                        </m:e>
                      </m:nary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chr m:val="∮"/>
                          <m:ctrlP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𝑤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𝑑𝑤</m:t>
                          </m:r>
                        </m:e>
                      </m:nary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𝑧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chr m:val="∮"/>
                          <m:ctrlP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𝑤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𝑑𝑤</m:t>
                          </m:r>
                        </m:e>
                      </m:nary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+⋯</m:t>
                      </m:r>
                    </m:oMath>
                  </m:oMathPara>
                </a14:m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2" y="177421"/>
                <a:ext cx="8871045" cy="6442213"/>
              </a:xfrm>
              <a:prstGeom prst="rect">
                <a:avLst/>
              </a:prstGeom>
              <a:blipFill rotWithShape="1">
                <a:blip r:embed="rId3"/>
                <a:stretch>
                  <a:fillRect l="-1100" t="-757" r="-15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9182" y="109182"/>
                <a:ext cx="8857397" cy="593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Therefore, By the Cauchy’s integral theorem, we have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1!</m:t>
                        </m:r>
                      </m:den>
                    </m:f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2!</m:t>
                        </m:r>
                      </m:den>
                    </m:f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+⋯+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!</m:t>
                        </m:r>
                      </m:den>
                    </m:f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+⋯</m:t>
                    </m:r>
                  </m:oMath>
                </a14:m>
                <a:r>
                  <a:rPr lang="en-IN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This is Taylor’s formula for series expansion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𝑧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IN" sz="2200" dirty="0" smtClean="0">
                    <a:latin typeface="Times New Roman" pitchFamily="18" charset="0"/>
                    <a:cs typeface="Times New Roman" pitchFamily="18" charset="0"/>
                  </a:rPr>
                  <a:t> about the point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𝑧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𝑎</m:t>
                    </m:r>
                  </m:oMath>
                </a14:m>
                <a:r>
                  <a:rPr lang="en-IN" sz="22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r>
                  <a:rPr lang="en-IN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200" b="1" u="sng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Note:</a:t>
                </a:r>
              </a:p>
              <a:p>
                <a:r>
                  <a:rPr lang="en-US" sz="22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IN" sz="22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, then the Taylor’s formula reduces to </a:t>
                </a:r>
                <a:r>
                  <a:rPr lang="en-IN" sz="22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Maclaurin’s</a:t>
                </a:r>
                <a:r>
                  <a:rPr lang="en-IN" sz="22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series expansion formula given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/>
                          <a:cs typeface="Times New Roman" pitchFamily="18" charset="0"/>
                        </a:rPr>
                        <m:t>𝑧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/>
                          <a:cs typeface="Times New Roman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/>
                          <a:cs typeface="Times New Roman" pitchFamily="18" charset="0"/>
                        </a:rPr>
                        <m:t>+⋯.</m:t>
                      </m:r>
                    </m:oMath>
                  </m:oMathPara>
                </a14:m>
                <a:endParaRPr lang="en-IN" sz="22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b="1" u="sng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Examples:</a:t>
                </a:r>
                <a:endParaRPr lang="en-US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just">
                  <a:buAutoNum type="arabicPeriod"/>
                </a:pPr>
                <a:r>
                  <a:rPr 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Expand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about the point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𝑧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by Taylor’s series method.</a:t>
                </a:r>
              </a:p>
              <a:p>
                <a:pPr marL="457200" indent="-457200" algn="just">
                  <a:buAutoNum type="arabicPeriod"/>
                </a:pPr>
                <a:r>
                  <a:rPr 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Find the first four terms of the Taylor’s series expansion of the complex variable function about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𝑧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=2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and find the region of convergence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+1</m:t>
                        </m:r>
                      </m:num>
                      <m:den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𝑧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−3</m:t>
                            </m:r>
                          </m:e>
                        </m:d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𝑧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−4</m:t>
                            </m:r>
                          </m:e>
                        </m:d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sz="2200" b="1" u="sng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just">
                  <a:buAutoNum type="arabicPeriod"/>
                </a:pPr>
                <a:r>
                  <a:rPr 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Find Taylor’s series expansion of a function of complex variable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𝑧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𝑧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I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about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𝑧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=4</m:t>
                    </m:r>
                  </m:oMath>
                </a14:m>
                <a:r>
                  <a:rPr lang="en-I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IN" sz="22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2" y="109182"/>
                <a:ext cx="8857397" cy="5934702"/>
              </a:xfrm>
              <a:prstGeom prst="rect">
                <a:avLst/>
              </a:prstGeom>
              <a:blipFill rotWithShape="1">
                <a:blip r:embed="rId3"/>
                <a:stretch>
                  <a:fillRect l="-1101" t="-617" r="-22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6478" y="163773"/>
                <a:ext cx="8843749" cy="582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 smtClean="0">
                    <a:latin typeface="Times New Roman" pitchFamily="18" charset="0"/>
                    <a:cs typeface="Times New Roman" pitchFamily="18" charset="0"/>
                  </a:rPr>
                  <a:t>Solution 1: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 given function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. To obtain the Taylor’s series expansion, we have to obtain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;   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𝑧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;     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𝑧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;    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𝑧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;    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…</m:t>
                      </m:r>
                    </m:oMath>
                  </m:oMathPara>
                </a14:m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Therefore,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𝑧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+⋯</m:t>
                      </m:r>
                    </m:oMath>
                  </m:oMathPara>
                </a14:m>
                <a:endParaRPr lang="en-US" sz="20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This implies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𝑧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+⋯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.</m:t>
                      </m:r>
                    </m:oMath>
                  </m:oMathPara>
                </a14:m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8" y="163773"/>
                <a:ext cx="8843749" cy="5825762"/>
              </a:xfrm>
              <a:prstGeom prst="rect">
                <a:avLst/>
              </a:prstGeom>
              <a:blipFill rotWithShape="1">
                <a:blip r:embed="rId2"/>
                <a:stretch>
                  <a:fillRect l="-689" t="-523" b="-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63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3773" y="150125"/>
                <a:ext cx="8830102" cy="603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 smtClean="0">
                    <a:latin typeface="Times New Roman" pitchFamily="18" charset="0"/>
                    <a:cs typeface="Times New Roman" pitchFamily="18" charset="0"/>
                  </a:rPr>
                  <a:t>Solution 2: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Here the center of circle is at 2.Then the distance of singularities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=3, 4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from the center are 1 and 2. Thus, the region of convergence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−2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=1.</m:t>
                    </m:r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−2=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+2.</m:t>
                    </m:r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−3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−4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+3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−2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Therefore,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=−4;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  <a:cs typeface="Times New Roman" pitchFamily="18" charset="0"/>
                        </a:rPr>
                        <m:t>and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=5.</m:t>
                      </m:r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400" b="1" u="sng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73" y="150125"/>
                <a:ext cx="8830102" cy="6031972"/>
              </a:xfrm>
              <a:prstGeom prst="rect">
                <a:avLst/>
              </a:prstGeom>
              <a:blipFill rotWithShape="1">
                <a:blip r:embed="rId2"/>
                <a:stretch>
                  <a:fillRect l="-1105" t="-809" b="-14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912" y="1188319"/>
            <a:ext cx="34290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3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6478" y="122830"/>
                <a:ext cx="8775510" cy="3575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=4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+⋯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+⋯</m:t>
                          </m:r>
                        </m:e>
                      </m:d>
                    </m:oMath>
                  </m:oMathPara>
                </a14:m>
                <a:endParaRPr lang="en-US" sz="24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cs typeface="Times New Roman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4−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4−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4−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4−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+⋯</m:t>
                      </m:r>
                    </m:oMath>
                  </m:oMathPara>
                </a14:m>
                <a:endParaRPr lang="en-I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cs typeface="Times New Roman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27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59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16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+⋯</m:t>
                      </m:r>
                    </m:oMath>
                  </m:oMathPara>
                </a14:m>
                <a:endParaRPr lang="en-I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8" y="122830"/>
                <a:ext cx="8775510" cy="3575466"/>
              </a:xfrm>
              <a:prstGeom prst="rect">
                <a:avLst/>
              </a:prstGeom>
              <a:blipFill rotWithShape="1">
                <a:blip r:embed="rId2"/>
                <a:stretch>
                  <a:fillRect l="-1042" b="-28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5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868" y="682388"/>
            <a:ext cx="1506033" cy="128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2830" y="232012"/>
                <a:ext cx="8843749" cy="5573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 smtClean="0">
                    <a:latin typeface="Times New Roman" pitchFamily="18" charset="0"/>
                    <a:cs typeface="Times New Roman" pitchFamily="18" charset="0"/>
                  </a:rPr>
                  <a:t>Solution 3: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Here the region of convergence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−4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=1.</m:t>
                    </m:r>
                  </m:oMath>
                </a14:m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−4=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+4.</m:t>
                    </m:r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+3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+3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+3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6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1+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1+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−⋯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+⋯</m:t>
                          </m:r>
                        </m:e>
                      </m:d>
                    </m:oMath>
                  </m:oMathPara>
                </a14:m>
                <a:endParaRPr lang="en-US" sz="24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36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−4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57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118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−4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+⋯</m:t>
                      </m:r>
                    </m:oMath>
                  </m:oMathPara>
                </a14:m>
                <a:endParaRPr lang="en-US" sz="24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30" y="232012"/>
                <a:ext cx="8843749" cy="5573577"/>
              </a:xfrm>
              <a:prstGeom prst="rect">
                <a:avLst/>
              </a:prstGeom>
              <a:blipFill rotWithShape="1">
                <a:blip r:embed="rId3"/>
                <a:stretch>
                  <a:fillRect l="-1034" t="-875" b="-1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198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1289</Words>
  <Application>Microsoft Office PowerPoint</Application>
  <PresentationFormat>On-screen Show (4:3)</PresentationFormat>
  <Paragraphs>85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PowerPoint Presentation</vt:lpstr>
      <vt:lpstr>Topics Covered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Md Sarfaraz</cp:lastModifiedBy>
  <cp:revision>19</cp:revision>
  <dcterms:modified xsi:type="dcterms:W3CDTF">2021-04-25T05:54:05Z</dcterms:modified>
</cp:coreProperties>
</file>