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24" r:id="rId2"/>
    <p:sldId id="62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60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487FB-05FD-4630-87F9-EDE3D29CE4B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12224-67A0-4BD5-9D7E-F904B21DD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x-none"/>
              <a:t>1/13/2021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/>
              <a:t>1/13/2021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Cauchy-Euler 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D188-3886-40D6-913E-DDA1C60D75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58596"/>
            <a:ext cx="8229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Lecture-3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Mathematics 2 (15B11MA211)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solidFill>
                  <a:srgbClr val="00CC00"/>
                </a:solidFill>
              </a:rPr>
              <a:t> CO [C106.1]</a:t>
            </a:r>
          </a:p>
          <a:p>
            <a:pPr algn="ctr"/>
            <a:endParaRPr 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Topic: Homogeneous Cauchy- Euler Equation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Calibri"/>
                <a:cs typeface="Times New Roman"/>
              </a:rPr>
              <a:t>   </a:t>
            </a:r>
            <a:endParaRPr lang="en-US" sz="3200" b="1" dirty="0">
              <a:solidFill>
                <a:srgbClr val="00B0F0"/>
              </a:solidFill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2060"/>
                </a:solidFill>
              </a:rPr>
              <a:t>Reference for the lecture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R.K Jain and S.R.K.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Iyenger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“Advanced Engineering Mathematics” fifth edition,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Narosa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house, 2016. </a:t>
            </a:r>
          </a:p>
          <a:p>
            <a:pPr algn="ctr"/>
            <a:endParaRPr lang="en-US" sz="2400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6E97-AAC5-4B53-AB4A-554B7F2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Example 3 : </a:t>
            </a:r>
            <a:r>
              <a:rPr lang="en-US" b="1" dirty="0"/>
              <a:t>Find the solution of the ODE</a:t>
            </a:r>
          </a:p>
          <a:p>
            <a:pPr>
              <a:buNone/>
            </a:pPr>
            <a:r>
              <a:rPr lang="en-US" b="1" dirty="0"/>
              <a:t>      x</a:t>
            </a:r>
            <a:r>
              <a:rPr lang="en-US" b="1" baseline="30000" dirty="0"/>
              <a:t>2</a:t>
            </a:r>
            <a:r>
              <a:rPr lang="en-US" b="1" dirty="0"/>
              <a:t> y”  + x y’ + 4y = 0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Solution-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The equation (5) here is</a:t>
            </a:r>
          </a:p>
          <a:p>
            <a:pPr>
              <a:buNone/>
            </a:pPr>
            <a:r>
              <a:rPr lang="en-US" b="1" dirty="0"/>
              <a:t>             m</a:t>
            </a:r>
            <a:r>
              <a:rPr lang="en-US" b="1" baseline="30000" dirty="0"/>
              <a:t>2 </a:t>
            </a:r>
            <a:r>
              <a:rPr lang="en-US" b="1" dirty="0"/>
              <a:t>+ 4 = 0</a:t>
            </a:r>
          </a:p>
          <a:p>
            <a:pPr>
              <a:buNone/>
            </a:pPr>
            <a:r>
              <a:rPr lang="en-US" b="1" dirty="0"/>
              <a:t>    So m= ± 2i</a:t>
            </a:r>
          </a:p>
          <a:p>
            <a:pPr>
              <a:buNone/>
            </a:pPr>
            <a:r>
              <a:rPr lang="en-US" b="1" dirty="0"/>
              <a:t> Therefore general solution is </a:t>
            </a:r>
          </a:p>
          <a:p>
            <a:pPr>
              <a:buNone/>
            </a:pPr>
            <a:r>
              <a:rPr lang="en-US" b="1" dirty="0"/>
              <a:t>         y = a </a:t>
            </a:r>
            <a:r>
              <a:rPr lang="en-US" b="1" dirty="0" err="1"/>
              <a:t>cos</a:t>
            </a:r>
            <a:r>
              <a:rPr lang="en-US" b="1" dirty="0"/>
              <a:t> 2log x  + b sin 2log x</a:t>
            </a:r>
          </a:p>
          <a:p>
            <a:pPr>
              <a:buNone/>
            </a:pP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</a:t>
            </a:r>
          </a:p>
          <a:p>
            <a:pPr>
              <a:buNone/>
            </a:pPr>
            <a:r>
              <a:rPr lang="en-US" b="1" dirty="0"/>
              <a:t>   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0007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Example 4 : </a:t>
            </a:r>
            <a:r>
              <a:rPr lang="en-US" b="1" dirty="0"/>
              <a:t>Find that second order homogeneous linear ODE whose one solution is  x sin (2 log x).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Solution-</a:t>
            </a:r>
            <a:r>
              <a:rPr lang="en-US" b="1" dirty="0"/>
              <a:t> Obviously the other solution is                        </a:t>
            </a:r>
          </a:p>
          <a:p>
            <a:pPr>
              <a:buNone/>
            </a:pPr>
            <a:r>
              <a:rPr lang="en-US" b="1" dirty="0"/>
              <a:t>    x cos (2 log x)</a:t>
            </a:r>
          </a:p>
          <a:p>
            <a:pPr>
              <a:buNone/>
            </a:pPr>
            <a:r>
              <a:rPr lang="en-US" b="1" dirty="0"/>
              <a:t>=&gt;     m = 1 ± 2i </a:t>
            </a:r>
          </a:p>
          <a:p>
            <a:pPr>
              <a:buNone/>
            </a:pPr>
            <a:r>
              <a:rPr lang="en-US" b="1" dirty="0"/>
              <a:t>    So equation (5) is</a:t>
            </a:r>
          </a:p>
          <a:p>
            <a:pPr>
              <a:buNone/>
            </a:pPr>
            <a:r>
              <a:rPr lang="en-US" b="1" dirty="0"/>
              <a:t>           m</a:t>
            </a:r>
            <a:r>
              <a:rPr lang="en-US" b="1" baseline="30000" dirty="0"/>
              <a:t>2 </a:t>
            </a:r>
            <a:r>
              <a:rPr lang="en-US" b="1" dirty="0"/>
              <a:t> - 2 m  + 5 = 0   </a:t>
            </a:r>
          </a:p>
          <a:p>
            <a:pPr>
              <a:buNone/>
            </a:pPr>
            <a:r>
              <a:rPr lang="en-US" b="1" dirty="0"/>
              <a:t>  Comparing with equation (5), we have</a:t>
            </a:r>
          </a:p>
          <a:p>
            <a:pPr>
              <a:buNone/>
            </a:pPr>
            <a:r>
              <a:rPr lang="en-US" b="1" dirty="0"/>
              <a:t>            a = -1,   b = 5  </a:t>
            </a:r>
          </a:p>
          <a:p>
            <a:pPr>
              <a:buNone/>
            </a:pPr>
            <a:r>
              <a:rPr lang="en-US" b="1" dirty="0"/>
              <a:t>   Therefore required equation is</a:t>
            </a:r>
          </a:p>
          <a:p>
            <a:pPr>
              <a:buNone/>
            </a:pPr>
            <a:r>
              <a:rPr lang="en-US" b="1" dirty="0"/>
              <a:t>                x</a:t>
            </a:r>
            <a:r>
              <a:rPr lang="en-US" b="1" baseline="30000" dirty="0"/>
              <a:t>2 </a:t>
            </a:r>
            <a:r>
              <a:rPr lang="en-US" b="1" dirty="0"/>
              <a:t>y” – </a:t>
            </a:r>
            <a:r>
              <a:rPr lang="en-US" b="1" dirty="0" err="1"/>
              <a:t>xy</a:t>
            </a:r>
            <a:r>
              <a:rPr lang="en-US" b="1" dirty="0"/>
              <a:t>’ + 5 y = 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2895600"/>
            <a:ext cx="6324600" cy="1905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15400" cy="609600"/>
          </a:xfrm>
          <a:noFill/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be covered</a:t>
            </a:r>
            <a:endParaRPr lang="en-US" sz="4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28800"/>
            <a:ext cx="8534400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b="1" dirty="0"/>
              <a:t>Homogeneous Cauchy- Euler Equation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b="1" dirty="0"/>
              <a:t>Solved Examples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054C59-ABA9-449D-8D2A-82DA0645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0715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Homogeneous Cauchy- Euler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785926"/>
            <a:ext cx="8715436" cy="4643470"/>
          </a:xfrm>
        </p:spPr>
        <p:txBody>
          <a:bodyPr/>
          <a:lstStyle/>
          <a:p>
            <a:pPr algn="just"/>
            <a:r>
              <a:rPr lang="en-US" b="1" dirty="0"/>
              <a:t> </a:t>
            </a:r>
            <a:r>
              <a:rPr lang="en-US" sz="2800" b="1" dirty="0">
                <a:solidFill>
                  <a:schemeClr val="tx1"/>
                </a:solidFill>
              </a:rPr>
              <a:t>Consider a general linear second order ordinary differential equation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    p(x) y”  + q(x) y’  + r(x) y  = f(x)                    (1)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  As you know it is called homogeneous ODE if 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    f(x) = 0.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 The equation (1) is known as a </a:t>
            </a:r>
            <a:r>
              <a:rPr lang="en-US" sz="2800" b="1" dirty="0">
                <a:solidFill>
                  <a:srgbClr val="00B050"/>
                </a:solidFill>
              </a:rPr>
              <a:t>homogeneous second order Cauchy-Euler equation</a:t>
            </a:r>
            <a:r>
              <a:rPr lang="en-US" sz="2800" b="1" dirty="0">
                <a:solidFill>
                  <a:schemeClr val="tx1"/>
                </a:solidFill>
              </a:rPr>
              <a:t> when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1" dirty="0">
                <a:solidFill>
                  <a:schemeClr val="accent2"/>
                </a:solidFill>
              </a:rPr>
              <a:t>p(x) =  x</a:t>
            </a:r>
            <a:r>
              <a:rPr lang="en-US" sz="2800" b="1" baseline="30000" dirty="0">
                <a:solidFill>
                  <a:schemeClr val="accent2"/>
                </a:solidFill>
              </a:rPr>
              <a:t>2</a:t>
            </a:r>
            <a:r>
              <a:rPr lang="en-US" sz="2800" b="1" dirty="0">
                <a:solidFill>
                  <a:schemeClr val="accent2"/>
                </a:solidFill>
              </a:rPr>
              <a:t> , q(x) = ax  , r(x) = b and f(x) = 0     </a:t>
            </a:r>
            <a:r>
              <a:rPr lang="en-US" sz="2800" b="1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Cauchy-Euler 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885"/>
            <a:ext cx="8715436" cy="60722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  So our discussion is on the equation</a:t>
            </a:r>
          </a:p>
          <a:p>
            <a:pPr>
              <a:buNone/>
            </a:pPr>
            <a:r>
              <a:rPr lang="en-US" sz="2800" b="1" dirty="0"/>
              <a:t>           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/>
              <a:t>x</a:t>
            </a:r>
            <a:r>
              <a:rPr lang="en-US" sz="2800" b="1" baseline="30000" dirty="0"/>
              <a:t>2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y”  +  ax y’  +  b y  = 0                            (3)</a:t>
            </a:r>
          </a:p>
          <a:p>
            <a:pPr>
              <a:buNone/>
            </a:pPr>
            <a:r>
              <a:rPr lang="en-US" sz="2800" b="1" dirty="0"/>
              <a:t> where  a and b are constants.</a:t>
            </a:r>
          </a:p>
          <a:p>
            <a:pPr>
              <a:buNone/>
            </a:pPr>
            <a:r>
              <a:rPr lang="en-US" sz="2800" b="1" dirty="0"/>
              <a:t>    We try a solution of the form </a:t>
            </a:r>
          </a:p>
          <a:p>
            <a:pPr>
              <a:buNone/>
            </a:pPr>
            <a:r>
              <a:rPr lang="en-US" sz="2800" b="1" dirty="0"/>
              <a:t>                 y = 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 err="1"/>
              <a:t>x</a:t>
            </a:r>
            <a:r>
              <a:rPr lang="en-US" sz="2800" b="1" baseline="30000" dirty="0" err="1"/>
              <a:t>m</a:t>
            </a:r>
            <a:r>
              <a:rPr lang="en-US" sz="2800" b="1" baseline="30000" dirty="0"/>
              <a:t> </a:t>
            </a:r>
            <a:r>
              <a:rPr lang="en-US" sz="2800" b="1" dirty="0"/>
              <a:t>                                                     (4)</a:t>
            </a:r>
          </a:p>
          <a:p>
            <a:pPr>
              <a:buNone/>
            </a:pPr>
            <a:r>
              <a:rPr lang="en-US" sz="2800" b="1" dirty="0"/>
              <a:t>      On differentiation we get  </a:t>
            </a:r>
          </a:p>
          <a:p>
            <a:pPr>
              <a:buNone/>
            </a:pPr>
            <a:r>
              <a:rPr lang="en-US" sz="2800" b="1" dirty="0"/>
              <a:t>          y’   = m x</a:t>
            </a:r>
            <a:r>
              <a:rPr lang="en-US" sz="2800" b="1" baseline="30000" dirty="0"/>
              <a:t>m-1   </a:t>
            </a:r>
            <a:r>
              <a:rPr lang="en-US" sz="2800" b="1" dirty="0"/>
              <a:t> </a:t>
            </a:r>
          </a:p>
          <a:p>
            <a:pPr>
              <a:buNone/>
            </a:pPr>
            <a:r>
              <a:rPr lang="en-US" sz="2800" b="1" dirty="0"/>
              <a:t>  and  y” = m(m-1) x</a:t>
            </a:r>
            <a:r>
              <a:rPr lang="en-US" sz="2800" b="1" baseline="30000" dirty="0"/>
              <a:t>m-2    </a:t>
            </a:r>
            <a:r>
              <a:rPr lang="en-US" sz="2800" b="1" dirty="0"/>
              <a:t>  </a:t>
            </a:r>
          </a:p>
          <a:p>
            <a:pPr>
              <a:buNone/>
            </a:pPr>
            <a:r>
              <a:rPr lang="en-US" sz="2800" b="1" dirty="0"/>
              <a:t>  Substituting  in equation (3), we get</a:t>
            </a:r>
          </a:p>
          <a:p>
            <a:pPr>
              <a:buNone/>
            </a:pPr>
            <a:r>
              <a:rPr lang="en-US" sz="2800" b="1" dirty="0"/>
              <a:t>     m(m-1) </a:t>
            </a:r>
            <a:r>
              <a:rPr lang="en-US" sz="2800" b="1" dirty="0" err="1"/>
              <a:t>x</a:t>
            </a:r>
            <a:r>
              <a:rPr lang="en-US" sz="2800" b="1" baseline="30000" dirty="0" err="1"/>
              <a:t>m</a:t>
            </a:r>
            <a:r>
              <a:rPr lang="en-US" sz="2800" b="1" baseline="30000" dirty="0"/>
              <a:t> </a:t>
            </a:r>
            <a:r>
              <a:rPr lang="en-US" sz="2800" b="1" dirty="0"/>
              <a:t> +  am </a:t>
            </a:r>
            <a:r>
              <a:rPr lang="en-US" sz="2800" b="1" dirty="0" err="1"/>
              <a:t>x</a:t>
            </a:r>
            <a:r>
              <a:rPr lang="en-US" sz="2800" b="1" baseline="30000" dirty="0" err="1"/>
              <a:t>m</a:t>
            </a:r>
            <a:r>
              <a:rPr lang="en-US" sz="2800" b="1" baseline="30000" dirty="0"/>
              <a:t> </a:t>
            </a:r>
            <a:r>
              <a:rPr lang="en-US" sz="2800" b="1" dirty="0"/>
              <a:t>  + b </a:t>
            </a:r>
            <a:r>
              <a:rPr lang="en-US" sz="2800" b="1" dirty="0" err="1"/>
              <a:t>x</a:t>
            </a:r>
            <a:r>
              <a:rPr lang="en-US" sz="2800" b="1" baseline="30000" dirty="0" err="1"/>
              <a:t>m</a:t>
            </a:r>
            <a:r>
              <a:rPr lang="en-US" sz="2800" b="1" baseline="30000" dirty="0"/>
              <a:t> </a:t>
            </a:r>
            <a:r>
              <a:rPr lang="en-US" sz="2800" b="1" dirty="0"/>
              <a:t>  = 0</a:t>
            </a:r>
          </a:p>
          <a:p>
            <a:pPr>
              <a:buNone/>
            </a:pPr>
            <a:r>
              <a:rPr lang="en-US" sz="2800" b="1" baseline="30000" dirty="0"/>
              <a:t>      </a:t>
            </a:r>
          </a:p>
          <a:p>
            <a:pPr>
              <a:buNone/>
            </a:pPr>
            <a:r>
              <a:rPr lang="en-US" sz="2800" b="1" baseline="30000" dirty="0"/>
              <a:t>    </a:t>
            </a:r>
            <a:endParaRPr lang="en-US" sz="28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5728"/>
            <a:ext cx="8643998" cy="628654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Since </a:t>
            </a:r>
            <a:r>
              <a:rPr lang="en-US" b="1" dirty="0" err="1">
                <a:solidFill>
                  <a:schemeClr val="tx1"/>
                </a:solidFill>
              </a:rPr>
              <a:t>x</a:t>
            </a:r>
            <a:r>
              <a:rPr lang="en-US" b="1" baseline="30000" dirty="0" err="1">
                <a:solidFill>
                  <a:schemeClr val="tx1"/>
                </a:solidFill>
              </a:rPr>
              <a:t>m</a:t>
            </a:r>
            <a:r>
              <a:rPr lang="en-US" b="1" baseline="3000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 can not be zero, so we have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m(m-1) + am + b = 0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or m</a:t>
            </a:r>
            <a:r>
              <a:rPr lang="en-US" b="1" baseline="30000" dirty="0">
                <a:solidFill>
                  <a:schemeClr val="tx1"/>
                </a:solidFill>
              </a:rPr>
              <a:t>2 </a:t>
            </a:r>
            <a:r>
              <a:rPr lang="en-US" b="1" dirty="0">
                <a:solidFill>
                  <a:schemeClr val="tx1"/>
                </a:solidFill>
              </a:rPr>
              <a:t> + (a-1) m  + b = 0                                        (5)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There are three cases of interest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Case1 :</a:t>
            </a:r>
            <a:r>
              <a:rPr lang="en-US" b="1" dirty="0">
                <a:solidFill>
                  <a:schemeClr val="tx1"/>
                </a:solidFill>
              </a:rPr>
              <a:t> when there are two  real distinct roots m1 and  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m2</a:t>
            </a:r>
            <a:r>
              <a:rPr lang="en-US" b="1" baseline="-2500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 of equation (5) 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The Solution is  y = a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 x</a:t>
            </a:r>
            <a:r>
              <a:rPr lang="en-US" b="1" baseline="30000" dirty="0">
                <a:solidFill>
                  <a:schemeClr val="tx1"/>
                </a:solidFill>
              </a:rPr>
              <a:t>m1 </a:t>
            </a:r>
            <a:r>
              <a:rPr lang="en-US" b="1" dirty="0">
                <a:solidFill>
                  <a:schemeClr val="tx1"/>
                </a:solidFill>
              </a:rPr>
              <a:t>+ b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30000" dirty="0">
                <a:solidFill>
                  <a:schemeClr val="tx1"/>
                </a:solidFill>
              </a:rPr>
              <a:t>m2   </a:t>
            </a:r>
            <a:r>
              <a:rPr lang="en-US" b="1" dirty="0">
                <a:solidFill>
                  <a:schemeClr val="tx1"/>
                </a:solidFill>
              </a:rPr>
              <a:t>                    (6)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where a</a:t>
            </a:r>
            <a:r>
              <a:rPr lang="en-US" b="1" baseline="-25000" dirty="0">
                <a:solidFill>
                  <a:schemeClr val="tx1"/>
                </a:solidFill>
              </a:rPr>
              <a:t>1 </a:t>
            </a:r>
            <a:r>
              <a:rPr lang="en-US" b="1" dirty="0">
                <a:solidFill>
                  <a:schemeClr val="tx1"/>
                </a:solidFill>
              </a:rPr>
              <a:t> and b</a:t>
            </a:r>
            <a:r>
              <a:rPr lang="en-US" b="1" baseline="-25000" dirty="0">
                <a:solidFill>
                  <a:schemeClr val="tx1"/>
                </a:solidFill>
              </a:rPr>
              <a:t>1 </a:t>
            </a:r>
            <a:r>
              <a:rPr lang="en-US" b="1" dirty="0">
                <a:solidFill>
                  <a:schemeClr val="tx1"/>
                </a:solidFill>
              </a:rPr>
              <a:t> are some arbitrary constants.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Case 2 : </a:t>
            </a:r>
            <a:r>
              <a:rPr lang="en-US" b="1" dirty="0">
                <a:solidFill>
                  <a:schemeClr val="tx1"/>
                </a:solidFill>
              </a:rPr>
              <a:t>when (5) has a double root m.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The solution here is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y = (a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 log x + b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 ) </a:t>
            </a:r>
            <a:r>
              <a:rPr lang="en-US" b="1" dirty="0" err="1">
                <a:solidFill>
                  <a:schemeClr val="tx1"/>
                </a:solidFill>
              </a:rPr>
              <a:t>x</a:t>
            </a:r>
            <a:r>
              <a:rPr lang="en-US" b="1" baseline="30000" dirty="0" err="1">
                <a:solidFill>
                  <a:schemeClr val="tx1"/>
                </a:solidFill>
              </a:rPr>
              <a:t>m</a:t>
            </a:r>
            <a:r>
              <a:rPr lang="en-US" b="1" baseline="30000" dirty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                                         (7)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715436" cy="6357982"/>
          </a:xfrm>
        </p:spPr>
        <p:txBody>
          <a:bodyPr/>
          <a:lstStyle/>
          <a:p>
            <a:pPr algn="just">
              <a:buNone/>
            </a:pPr>
            <a:r>
              <a:rPr lang="en-US" b="1" dirty="0"/>
              <a:t> The solution (7) can be obtained easily by converting the equation (3) into a constant coefficients second order ODE by using </a:t>
            </a:r>
          </a:p>
          <a:p>
            <a:pPr algn="just">
              <a:buNone/>
            </a:pPr>
            <a:r>
              <a:rPr lang="en-US" b="1" dirty="0"/>
              <a:t>                         x = e</a:t>
            </a:r>
            <a:r>
              <a:rPr lang="en-US" b="1" baseline="30000" dirty="0"/>
              <a:t>t </a:t>
            </a:r>
            <a:r>
              <a:rPr lang="en-US" b="1" dirty="0"/>
              <a:t>  or  t = log x                        (8)</a:t>
            </a:r>
          </a:p>
          <a:p>
            <a:pPr algn="just">
              <a:buNone/>
            </a:pPr>
            <a:r>
              <a:rPr lang="en-US" b="1" dirty="0"/>
              <a:t>  This gives us </a:t>
            </a:r>
          </a:p>
          <a:p>
            <a:pPr algn="just">
              <a:buNone/>
            </a:pPr>
            <a:r>
              <a:rPr lang="en-US" b="1" dirty="0"/>
              <a:t>                     =   </a:t>
            </a:r>
          </a:p>
          <a:p>
            <a:pPr algn="just">
              <a:buNone/>
            </a:pPr>
            <a:r>
              <a:rPr lang="en-US" b="1" dirty="0"/>
              <a:t>                              </a:t>
            </a:r>
          </a:p>
          <a:p>
            <a:pPr algn="just">
              <a:buNone/>
            </a:pPr>
            <a:r>
              <a:rPr lang="en-US" b="1" dirty="0"/>
              <a:t>  and                =                = </a:t>
            </a:r>
          </a:p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b="1" dirty="0"/>
              <a:t>  So equation (3) becomes          + (a-1)        + by = 0     </a:t>
            </a:r>
          </a:p>
          <a:p>
            <a:pPr algn="just">
              <a:buNone/>
            </a:pPr>
            <a:r>
              <a:rPr lang="en-US" b="1" dirty="0"/>
              <a:t>                                                                               .. (9)  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85918" y="2928934"/>
            <a:ext cx="323851" cy="664747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71736" y="2928934"/>
            <a:ext cx="571504" cy="657227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794" y="4071942"/>
            <a:ext cx="500066" cy="797340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4000504"/>
            <a:ext cx="1143008" cy="928694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4876" y="4000504"/>
            <a:ext cx="1500198" cy="940344"/>
          </a:xfrm>
          <a:prstGeom prst="rect">
            <a:avLst/>
          </a:prstGeom>
          <a:noFill/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2" y="5214950"/>
            <a:ext cx="590552" cy="904283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15140" y="5214950"/>
            <a:ext cx="500066" cy="902717"/>
          </a:xfrm>
          <a:prstGeom prst="rect">
            <a:avLst/>
          </a:prstGeom>
          <a:noFill/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572560" cy="6072230"/>
          </a:xfrm>
        </p:spPr>
        <p:txBody>
          <a:bodyPr>
            <a:noAutofit/>
          </a:bodyPr>
          <a:lstStyle/>
          <a:p>
            <a:pPr marL="176213" indent="0">
              <a:buNone/>
            </a:pPr>
            <a:r>
              <a:rPr lang="en-US" b="1" dirty="0"/>
              <a:t>  The auxiliary equation of ODE (9)  is the same as  equation (5). So when it has a double root m,</a:t>
            </a:r>
          </a:p>
          <a:p>
            <a:pPr marL="176213" indent="0">
              <a:buNone/>
            </a:pPr>
            <a:r>
              <a:rPr lang="en-US" b="1" dirty="0"/>
              <a:t>  the CF is   y =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 t </a:t>
            </a:r>
            <a:r>
              <a:rPr lang="en-US" b="1" dirty="0"/>
              <a:t>e</a:t>
            </a:r>
            <a:r>
              <a:rPr lang="en-US" b="1" baseline="30000" dirty="0"/>
              <a:t>m.t </a:t>
            </a:r>
            <a:r>
              <a:rPr lang="en-US" b="1" dirty="0"/>
              <a:t> + 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baseline="-25000" dirty="0"/>
              <a:t>2</a:t>
            </a:r>
            <a:r>
              <a:rPr lang="en-US" b="1" dirty="0"/>
              <a:t> e</a:t>
            </a:r>
            <a:r>
              <a:rPr lang="en-US" b="1" baseline="30000" dirty="0"/>
              <a:t>m.t   </a:t>
            </a:r>
            <a:r>
              <a:rPr lang="en-US" b="1" dirty="0"/>
              <a:t>  </a:t>
            </a:r>
          </a:p>
          <a:p>
            <a:pPr marL="176213" indent="0">
              <a:buNone/>
            </a:pPr>
            <a:r>
              <a:rPr lang="en-US" b="1" dirty="0"/>
              <a:t>   Substituting the value of t from (8), we have the</a:t>
            </a:r>
          </a:p>
          <a:p>
            <a:pPr marL="176213" indent="0">
              <a:buNone/>
            </a:pPr>
            <a:r>
              <a:rPr lang="en-US" b="1" dirty="0"/>
              <a:t> solution (7) .</a:t>
            </a:r>
          </a:p>
          <a:p>
            <a:pPr marL="176213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Case 3: </a:t>
            </a:r>
            <a:r>
              <a:rPr lang="en-US" b="1" dirty="0"/>
              <a:t>When (5) has complex roots.</a:t>
            </a:r>
          </a:p>
          <a:p>
            <a:pPr marL="176213" indent="0">
              <a:buNone/>
            </a:pPr>
            <a:r>
              <a:rPr lang="en-US" b="1" dirty="0"/>
              <a:t>  Suppose m</a:t>
            </a:r>
            <a:r>
              <a:rPr lang="en-US" b="1" baseline="-25000" dirty="0"/>
              <a:t>1 </a:t>
            </a:r>
            <a:r>
              <a:rPr lang="en-US" b="1" dirty="0"/>
              <a:t> = </a:t>
            </a:r>
            <a:r>
              <a:rPr lang="el-GR" b="1" dirty="0">
                <a:cs typeface="Calibri"/>
              </a:rPr>
              <a:t>α</a:t>
            </a:r>
            <a:r>
              <a:rPr lang="en-US" b="1" dirty="0">
                <a:cs typeface="Calibri"/>
              </a:rPr>
              <a:t> + </a:t>
            </a:r>
            <a:r>
              <a:rPr lang="en-US" b="1" dirty="0" err="1">
                <a:cs typeface="Calibri"/>
              </a:rPr>
              <a:t>i</a:t>
            </a:r>
            <a:r>
              <a:rPr lang="el-GR" b="1" dirty="0">
                <a:cs typeface="Calibri"/>
              </a:rPr>
              <a:t>β</a:t>
            </a:r>
            <a:r>
              <a:rPr lang="en-US" b="1" dirty="0">
                <a:cs typeface="Calibri"/>
              </a:rPr>
              <a:t> .</a:t>
            </a:r>
          </a:p>
          <a:p>
            <a:pPr marL="176213" indent="0">
              <a:buNone/>
            </a:pPr>
            <a:r>
              <a:rPr lang="en-US" b="1" dirty="0">
                <a:cs typeface="Calibri"/>
              </a:rPr>
              <a:t>    Then   m</a:t>
            </a:r>
            <a:r>
              <a:rPr lang="en-US" b="1" baseline="-25000" dirty="0"/>
              <a:t>2 </a:t>
            </a:r>
            <a:r>
              <a:rPr lang="en-US" b="1" dirty="0"/>
              <a:t> = </a:t>
            </a:r>
            <a:r>
              <a:rPr lang="el-GR" b="1" dirty="0">
                <a:cs typeface="Calibri"/>
              </a:rPr>
              <a:t>α</a:t>
            </a:r>
            <a:r>
              <a:rPr lang="en-US" b="1" dirty="0">
                <a:cs typeface="Calibri"/>
              </a:rPr>
              <a:t> -  </a:t>
            </a:r>
            <a:r>
              <a:rPr lang="en-US" b="1" dirty="0" err="1">
                <a:cs typeface="Calibri"/>
              </a:rPr>
              <a:t>i</a:t>
            </a:r>
            <a:r>
              <a:rPr lang="el-GR" b="1" dirty="0">
                <a:cs typeface="Calibri"/>
              </a:rPr>
              <a:t>β</a:t>
            </a:r>
            <a:r>
              <a:rPr lang="en-US" b="1" dirty="0">
                <a:cs typeface="Calibri"/>
              </a:rPr>
              <a:t> .</a:t>
            </a:r>
          </a:p>
          <a:p>
            <a:pPr marL="176213" indent="0">
              <a:buNone/>
            </a:pPr>
            <a:r>
              <a:rPr lang="en-US" b="1" dirty="0">
                <a:cs typeface="Calibri"/>
              </a:rPr>
              <a:t>  So the solution is  y = </a:t>
            </a:r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b="1" dirty="0"/>
              <a:t> e</a:t>
            </a:r>
            <a:r>
              <a:rPr lang="en-US" b="1" baseline="30000" dirty="0"/>
              <a:t> </a:t>
            </a:r>
            <a:r>
              <a:rPr lang="en-US" b="1" baseline="30000" dirty="0">
                <a:cs typeface="Calibri"/>
              </a:rPr>
              <a:t>(</a:t>
            </a:r>
            <a:r>
              <a:rPr lang="el-GR" b="1" baseline="30000" dirty="0">
                <a:cs typeface="Calibri"/>
              </a:rPr>
              <a:t>α</a:t>
            </a:r>
            <a:r>
              <a:rPr lang="en-US" b="1" baseline="30000" dirty="0">
                <a:cs typeface="Calibri"/>
              </a:rPr>
              <a:t> +</a:t>
            </a:r>
            <a:r>
              <a:rPr lang="en-US" b="1" baseline="30000" dirty="0" err="1">
                <a:cs typeface="Calibri"/>
              </a:rPr>
              <a:t>i</a:t>
            </a:r>
            <a:r>
              <a:rPr lang="el-GR" b="1" baseline="30000" dirty="0">
                <a:cs typeface="Calibri"/>
              </a:rPr>
              <a:t>β</a:t>
            </a:r>
            <a:r>
              <a:rPr lang="en-US" b="1" baseline="30000" dirty="0">
                <a:cs typeface="Calibri"/>
              </a:rPr>
              <a:t>)t </a:t>
            </a:r>
            <a:r>
              <a:rPr lang="en-US" b="1" dirty="0">
                <a:cs typeface="Calibri"/>
              </a:rPr>
              <a:t> + </a:t>
            </a:r>
            <a:r>
              <a:rPr lang="en-US" b="1" dirty="0"/>
              <a:t>a</a:t>
            </a:r>
            <a:r>
              <a:rPr lang="en-US" b="1" baseline="-25000" dirty="0"/>
              <a:t>2</a:t>
            </a:r>
            <a:r>
              <a:rPr lang="en-US" b="1" dirty="0"/>
              <a:t> e</a:t>
            </a:r>
            <a:r>
              <a:rPr lang="en-US" b="1" baseline="30000" dirty="0"/>
              <a:t> </a:t>
            </a:r>
            <a:r>
              <a:rPr lang="en-US" b="1" baseline="30000" dirty="0">
                <a:cs typeface="Calibri"/>
              </a:rPr>
              <a:t>(</a:t>
            </a:r>
            <a:r>
              <a:rPr lang="el-GR" b="1" baseline="30000" dirty="0">
                <a:cs typeface="Calibri"/>
              </a:rPr>
              <a:t>α</a:t>
            </a:r>
            <a:r>
              <a:rPr lang="en-US" b="1" baseline="30000" dirty="0">
                <a:cs typeface="Calibri"/>
              </a:rPr>
              <a:t> -</a:t>
            </a:r>
            <a:r>
              <a:rPr lang="en-US" b="1" dirty="0">
                <a:cs typeface="Calibri"/>
              </a:rPr>
              <a:t> </a:t>
            </a:r>
            <a:r>
              <a:rPr lang="en-US" b="1" baseline="30000" dirty="0" err="1">
                <a:cs typeface="Calibri"/>
              </a:rPr>
              <a:t>i</a:t>
            </a:r>
            <a:r>
              <a:rPr lang="el-GR" b="1" baseline="30000" dirty="0">
                <a:cs typeface="Calibri"/>
              </a:rPr>
              <a:t>β</a:t>
            </a:r>
            <a:r>
              <a:rPr lang="en-US" b="1" baseline="30000" dirty="0">
                <a:cs typeface="Calibri"/>
              </a:rPr>
              <a:t>)t 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</a:t>
            </a:r>
            <a:endParaRPr lang="en-US" b="1" baseline="30000" dirty="0"/>
          </a:p>
          <a:p>
            <a:pPr>
              <a:buNone/>
            </a:pPr>
            <a:r>
              <a:rPr lang="en-US" b="1" baseline="30000" dirty="0"/>
              <a:t>   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285728"/>
            <a:ext cx="8786874" cy="6143668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  </a:t>
            </a:r>
            <a:r>
              <a:rPr lang="en-US" b="1" dirty="0">
                <a:solidFill>
                  <a:schemeClr val="tx1"/>
                </a:solidFill>
              </a:rPr>
              <a:t>This can be written as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      y = e</a:t>
            </a:r>
            <a:r>
              <a:rPr lang="en-US" b="1" baseline="30000" dirty="0">
                <a:solidFill>
                  <a:schemeClr val="tx1"/>
                </a:solidFill>
              </a:rPr>
              <a:t> </a:t>
            </a:r>
            <a:r>
              <a:rPr lang="el-GR" b="1" baseline="30000" dirty="0">
                <a:solidFill>
                  <a:schemeClr val="tx1"/>
                </a:solidFill>
                <a:cs typeface="Calibri"/>
              </a:rPr>
              <a:t>α</a:t>
            </a:r>
            <a:r>
              <a:rPr lang="en-US" b="1" baseline="30000" dirty="0">
                <a:solidFill>
                  <a:schemeClr val="tx1"/>
                </a:solidFill>
                <a:cs typeface="Calibri"/>
              </a:rPr>
              <a:t> t 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cos </a:t>
            </a:r>
            <a:r>
              <a:rPr lang="el-GR" b="1" dirty="0">
                <a:solidFill>
                  <a:schemeClr val="tx1"/>
                </a:solidFill>
              </a:rPr>
              <a:t>β</a:t>
            </a:r>
            <a:r>
              <a:rPr lang="en-US" b="1" dirty="0">
                <a:solidFill>
                  <a:schemeClr val="tx1"/>
                </a:solidFill>
              </a:rPr>
              <a:t>t + c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sin </a:t>
            </a:r>
            <a:r>
              <a:rPr lang="el-GR" b="1" dirty="0">
                <a:solidFill>
                  <a:schemeClr val="tx1"/>
                </a:solidFill>
              </a:rPr>
              <a:t>β</a:t>
            </a:r>
            <a:r>
              <a:rPr lang="en-US" b="1" dirty="0">
                <a:solidFill>
                  <a:schemeClr val="tx1"/>
                </a:solidFill>
              </a:rPr>
              <a:t> t)                     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      y = x</a:t>
            </a:r>
            <a:r>
              <a:rPr lang="el-GR" b="1" baseline="30000" dirty="0">
                <a:solidFill>
                  <a:schemeClr val="tx1"/>
                </a:solidFill>
                <a:cs typeface="Calibri"/>
              </a:rPr>
              <a:t>α</a:t>
            </a:r>
            <a:r>
              <a:rPr lang="en-US" b="1" baseline="300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cos</a:t>
            </a:r>
            <a:r>
              <a:rPr lang="el-GR" b="1" dirty="0">
                <a:solidFill>
                  <a:schemeClr val="tx1"/>
                </a:solidFill>
              </a:rPr>
              <a:t>β</a:t>
            </a:r>
            <a:r>
              <a:rPr lang="en-US" b="1" dirty="0">
                <a:solidFill>
                  <a:schemeClr val="tx1"/>
                </a:solidFill>
              </a:rPr>
              <a:t> log x + c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sin </a:t>
            </a:r>
            <a:r>
              <a:rPr lang="el-GR" b="1" dirty="0">
                <a:solidFill>
                  <a:schemeClr val="tx1"/>
                </a:solidFill>
              </a:rPr>
              <a:t>β</a:t>
            </a:r>
            <a:r>
              <a:rPr lang="en-US" b="1" dirty="0">
                <a:solidFill>
                  <a:schemeClr val="tx1"/>
                </a:solidFill>
              </a:rPr>
              <a:t> log x)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b="1" baseline="30000" dirty="0">
                <a:solidFill>
                  <a:schemeClr val="tx1"/>
                </a:solidFill>
                <a:cs typeface="Calibri"/>
              </a:rPr>
              <a:t>  </a:t>
            </a:r>
            <a:r>
              <a:rPr lang="en-US" b="1" dirty="0">
                <a:solidFill>
                  <a:schemeClr val="tx1"/>
                </a:solidFill>
                <a:cs typeface="Calibri"/>
              </a:rPr>
              <a:t>       (10)</a:t>
            </a:r>
            <a:r>
              <a:rPr lang="en-US" b="1" baseline="30000" dirty="0">
                <a:solidFill>
                  <a:schemeClr val="tx1"/>
                </a:solidFill>
                <a:cs typeface="Calibri"/>
              </a:rPr>
              <a:t>                                                  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Examples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Example 1 : </a:t>
            </a:r>
            <a:r>
              <a:rPr lang="en-US" b="1" dirty="0">
                <a:solidFill>
                  <a:schemeClr val="tx1"/>
                </a:solidFill>
              </a:rPr>
              <a:t>Find the solution of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       x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 y” – 4 x y’  + 6y  = 0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Solution -  Here equation (5) is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     m</a:t>
            </a:r>
            <a:r>
              <a:rPr lang="en-US" b="1" baseline="30000" dirty="0">
                <a:solidFill>
                  <a:schemeClr val="tx1"/>
                </a:solidFill>
              </a:rPr>
              <a:t>2 </a:t>
            </a:r>
            <a:r>
              <a:rPr lang="en-US" b="1" dirty="0">
                <a:solidFill>
                  <a:schemeClr val="tx1"/>
                </a:solidFill>
              </a:rPr>
              <a:t> - 5 m  + 6 = 0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So m = 2, 3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357166"/>
            <a:ext cx="8643998" cy="58579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So general solution is</a:t>
            </a:r>
          </a:p>
          <a:p>
            <a:pPr>
              <a:buNone/>
            </a:pPr>
            <a:r>
              <a:rPr lang="en-US" b="1" dirty="0"/>
              <a:t>              y = a x</a:t>
            </a:r>
            <a:r>
              <a:rPr lang="en-US" b="1" baseline="30000" dirty="0"/>
              <a:t>2 </a:t>
            </a:r>
            <a:r>
              <a:rPr lang="en-US" b="1" dirty="0"/>
              <a:t> + b x</a:t>
            </a:r>
            <a:r>
              <a:rPr lang="en-US" b="1" baseline="30000" dirty="0"/>
              <a:t>3</a:t>
            </a:r>
          </a:p>
          <a:p>
            <a:pPr>
              <a:buNone/>
            </a:pPr>
            <a:r>
              <a:rPr lang="en-US" b="1" baseline="30000" dirty="0"/>
              <a:t> </a:t>
            </a:r>
            <a:r>
              <a:rPr lang="en-US" b="1" dirty="0">
                <a:solidFill>
                  <a:srgbClr val="C00000"/>
                </a:solidFill>
              </a:rPr>
              <a:t>Example 2:</a:t>
            </a:r>
          </a:p>
          <a:p>
            <a:pPr>
              <a:buNone/>
            </a:pPr>
            <a:r>
              <a:rPr lang="en-US" b="1" dirty="0"/>
              <a:t>Find the solution of ODE</a:t>
            </a:r>
          </a:p>
          <a:p>
            <a:pPr>
              <a:buNone/>
            </a:pPr>
            <a:r>
              <a:rPr lang="en-US" b="1" dirty="0"/>
              <a:t>              x</a:t>
            </a:r>
            <a:r>
              <a:rPr lang="en-US" b="1" baseline="30000" dirty="0"/>
              <a:t>2</a:t>
            </a:r>
            <a:r>
              <a:rPr lang="en-US" b="1" dirty="0"/>
              <a:t> y” +  5x y’ + 4 y = 0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Solution :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Here equation (5) is</a:t>
            </a:r>
          </a:p>
          <a:p>
            <a:pPr>
              <a:buNone/>
            </a:pPr>
            <a:r>
              <a:rPr lang="en-US" b="1" dirty="0"/>
              <a:t>            m</a:t>
            </a:r>
            <a:r>
              <a:rPr lang="en-US" b="1" baseline="30000" dirty="0"/>
              <a:t>2 </a:t>
            </a:r>
            <a:r>
              <a:rPr lang="en-US" b="1" dirty="0"/>
              <a:t> + 4 m  + 4 = 0</a:t>
            </a:r>
          </a:p>
          <a:p>
            <a:pPr>
              <a:buNone/>
            </a:pPr>
            <a:r>
              <a:rPr lang="en-US" b="1" dirty="0"/>
              <a:t>   So  m = -2, -2</a:t>
            </a:r>
          </a:p>
          <a:p>
            <a:pPr>
              <a:buNone/>
            </a:pPr>
            <a:r>
              <a:rPr lang="en-US" b="1" dirty="0"/>
              <a:t>  Therefore, the general solution is</a:t>
            </a:r>
          </a:p>
          <a:p>
            <a:pPr>
              <a:buNone/>
            </a:pPr>
            <a:r>
              <a:rPr lang="en-US" b="1" dirty="0"/>
              <a:t>     y = a log x / x</a:t>
            </a:r>
            <a:r>
              <a:rPr lang="en-US" b="1" baseline="30000" dirty="0"/>
              <a:t>2  </a:t>
            </a:r>
            <a:r>
              <a:rPr lang="en-US" b="1" dirty="0"/>
              <a:t> + b/ x</a:t>
            </a:r>
            <a:r>
              <a:rPr lang="en-US" b="1" baseline="30000" dirty="0"/>
              <a:t>2 </a:t>
            </a:r>
            <a:endParaRPr lang="en-US" b="1" dirty="0"/>
          </a:p>
          <a:p>
            <a:pPr>
              <a:buNone/>
            </a:pPr>
            <a:r>
              <a:rPr lang="en-US" b="1" dirty="0"/>
              <a:t>        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Cauchy-Euler ODE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D188-3886-40D6-913E-DDA1C60D75E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928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Monotype Corsiva</vt:lpstr>
      <vt:lpstr>Times New Roman</vt:lpstr>
      <vt:lpstr>Wingdings</vt:lpstr>
      <vt:lpstr>Office Theme</vt:lpstr>
      <vt:lpstr>PowerPoint Presentation</vt:lpstr>
      <vt:lpstr>Topics to be covered</vt:lpstr>
      <vt:lpstr>Homogeneous Cauchy- Euler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Homogeneous Cauchy- Euler Equation</dc:title>
  <dc:creator>rameshchand.mittal</dc:creator>
  <cp:lastModifiedBy>shikha arora</cp:lastModifiedBy>
  <cp:revision>34</cp:revision>
  <dcterms:created xsi:type="dcterms:W3CDTF">2021-01-13T05:31:07Z</dcterms:created>
  <dcterms:modified xsi:type="dcterms:W3CDTF">2022-01-15T11:10:09Z</dcterms:modified>
</cp:coreProperties>
</file>