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bin" ContentType="application/vnd.openxmlformats-officedocument.oleObject"/>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5"/>
  </p:notesMasterIdLst>
  <p:sldIdLst>
    <p:sldId id="285" r:id="rId2"/>
    <p:sldId id="286" r:id="rId3"/>
    <p:sldId id="278" r:id="rId4"/>
    <p:sldId id="279" r:id="rId5"/>
    <p:sldId id="300" r:id="rId6"/>
    <p:sldId id="281" r:id="rId7"/>
    <p:sldId id="283" r:id="rId8"/>
    <p:sldId id="287" r:id="rId9"/>
    <p:sldId id="277" r:id="rId10"/>
    <p:sldId id="276" r:id="rId11"/>
    <p:sldId id="275" r:id="rId12"/>
    <p:sldId id="290" r:id="rId13"/>
    <p:sldId id="291" r:id="rId14"/>
    <p:sldId id="292" r:id="rId15"/>
    <p:sldId id="293" r:id="rId16"/>
    <p:sldId id="294" r:id="rId17"/>
    <p:sldId id="295" r:id="rId18"/>
    <p:sldId id="296" r:id="rId19"/>
    <p:sldId id="297" r:id="rId20"/>
    <p:sldId id="298" r:id="rId21"/>
    <p:sldId id="299" r:id="rId22"/>
    <p:sldId id="288" r:id="rId23"/>
    <p:sldId id="289"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4" d="100"/>
          <a:sy n="84" d="100"/>
        </p:scale>
        <p:origin x="-1554" y="-8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A83CF25-661D-4422-991B-37030100A0B1}" type="datetimeFigureOut">
              <a:rPr lang="en-US" smtClean="0"/>
              <a:pPr/>
              <a:t>3/24/2022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DFF75CA-5F66-473B-BD10-9B5811BF9F36}"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manpreetmathur.blogspot.com/2019/11/blog-post-4-group-skills.html" TargetMode="External"/><Relationship Id="rId2" Type="http://schemas.openxmlformats.org/officeDocument/2006/relationships/slide" Target="../slides/slide11.xml"/><Relationship Id="rId1" Type="http://schemas.openxmlformats.org/officeDocument/2006/relationships/notesMaster" Target="../notesMasters/notesMaster1.xml"/><Relationship Id="rId4" Type="http://schemas.openxmlformats.org/officeDocument/2006/relationships/hyperlink" Target="http://www.offset.com/photos/394244"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dirty="0" err="1" smtClean="0">
                <a:cs typeface="Times New Roman" pitchFamily="18" charset="0"/>
              </a:rPr>
              <a:t>Source:PRESENTATION</a:t>
            </a:r>
            <a:r>
              <a:rPr lang="en-GB" sz="1200" dirty="0" smtClean="0">
                <a:cs typeface="Times New Roman" pitchFamily="18" charset="0"/>
              </a:rPr>
              <a:t> NOTES FOR INTERPERSONAL SKILLS </a:t>
            </a:r>
            <a:r>
              <a:rPr lang="en-GB" sz="1200" dirty="0" err="1" smtClean="0">
                <a:cs typeface="Times New Roman" pitchFamily="18" charset="0"/>
              </a:rPr>
              <a:t>MODULE,</a:t>
            </a:r>
            <a:r>
              <a:rPr lang="en-GB" i="1" dirty="0" err="1" smtClean="0">
                <a:cs typeface="Times New Roman" pitchFamily="18" charset="0"/>
              </a:rPr>
              <a:t>Generic</a:t>
            </a:r>
            <a:r>
              <a:rPr lang="en-GB" i="1" smtClean="0">
                <a:cs typeface="Times New Roman" pitchFamily="18" charset="0"/>
              </a:rPr>
              <a:t> Skills Integration Project (GENSIP), University of Dublin, Trinity College</a:t>
            </a:r>
          </a:p>
          <a:p>
            <a:endParaRPr lang="en-US"/>
          </a:p>
        </p:txBody>
      </p:sp>
      <p:sp>
        <p:nvSpPr>
          <p:cNvPr id="4" name="Slide Number Placeholder 3"/>
          <p:cNvSpPr>
            <a:spLocks noGrp="1"/>
          </p:cNvSpPr>
          <p:nvPr>
            <p:ph type="sldNum" sz="quarter" idx="10"/>
          </p:nvPr>
        </p:nvSpPr>
        <p:spPr/>
        <p:txBody>
          <a:bodyPr/>
          <a:lstStyle/>
          <a:p>
            <a:fld id="{3DFF75CA-5F66-473B-BD10-9B5811BF9F36}" type="slidenum">
              <a:rPr lang="en-US" smtClean="0"/>
              <a:pPr/>
              <a:t>3</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dirty="0" err="1" smtClean="0">
                <a:cs typeface="Times New Roman" pitchFamily="18" charset="0"/>
              </a:rPr>
              <a:t>Source:PRESENTATION</a:t>
            </a:r>
            <a:r>
              <a:rPr lang="en-GB" sz="1200" dirty="0" smtClean="0">
                <a:cs typeface="Times New Roman" pitchFamily="18" charset="0"/>
              </a:rPr>
              <a:t> NOTES FOR INTERPERSONAL SKILLS </a:t>
            </a:r>
            <a:r>
              <a:rPr lang="en-GB" sz="1200" dirty="0" err="1" smtClean="0">
                <a:cs typeface="Times New Roman" pitchFamily="18" charset="0"/>
              </a:rPr>
              <a:t>MODULE,</a:t>
            </a:r>
            <a:r>
              <a:rPr lang="en-GB" i="1" dirty="0" err="1" smtClean="0">
                <a:cs typeface="Times New Roman" pitchFamily="18" charset="0"/>
              </a:rPr>
              <a:t>Generic</a:t>
            </a:r>
            <a:r>
              <a:rPr lang="en-GB" i="1" dirty="0" smtClean="0">
                <a:cs typeface="Times New Roman" pitchFamily="18" charset="0"/>
              </a:rPr>
              <a:t> Skills Integration Project (GENSIP), University of Dublin, Trinity College</a:t>
            </a:r>
          </a:p>
          <a:p>
            <a:pPr marL="0" marR="0" indent="0" algn="l" defTabSz="914400" rtl="0" eaLnBrk="1" fontAlgn="auto" latinLnBrk="0" hangingPunct="1">
              <a:lnSpc>
                <a:spcPct val="100000"/>
              </a:lnSpc>
              <a:spcBef>
                <a:spcPts val="0"/>
              </a:spcBef>
              <a:spcAft>
                <a:spcPts val="0"/>
              </a:spcAft>
              <a:buClrTx/>
              <a:buSzTx/>
              <a:buFontTx/>
              <a:buNone/>
              <a:tabLst/>
              <a:defRPr/>
            </a:pPr>
            <a:endParaRPr lang="en-GB" i="1" dirty="0" smtClean="0">
              <a:cs typeface="Times New Roman" pitchFamily="18" charset="0"/>
            </a:endParaRPr>
          </a:p>
          <a:p>
            <a:endParaRPr lang="en-US" dirty="0"/>
          </a:p>
        </p:txBody>
      </p:sp>
      <p:sp>
        <p:nvSpPr>
          <p:cNvPr id="4" name="Slide Number Placeholder 3"/>
          <p:cNvSpPr>
            <a:spLocks noGrp="1"/>
          </p:cNvSpPr>
          <p:nvPr>
            <p:ph type="sldNum" sz="quarter" idx="10"/>
          </p:nvPr>
        </p:nvSpPr>
        <p:spPr/>
        <p:txBody>
          <a:bodyPr/>
          <a:lstStyle/>
          <a:p>
            <a:fld id="{3DFF75CA-5F66-473B-BD10-9B5811BF9F36}" type="slidenum">
              <a:rPr lang="en-US" smtClean="0"/>
              <a:pPr/>
              <a:t>4</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fld id="{FE1229B7-0400-45A9-80DF-2948B6317132}" type="slidenum">
              <a:rPr lang="en-US"/>
              <a:pPr/>
              <a:t>7</a:t>
            </a:fld>
            <a:endParaRPr lang="en-US"/>
          </a:p>
        </p:txBody>
      </p:sp>
      <p:sp>
        <p:nvSpPr>
          <p:cNvPr id="59395" name="Rectangle 7"/>
          <p:cNvSpPr txBox="1">
            <a:spLocks noGrp="1" noChangeArrowheads="1"/>
          </p:cNvSpPr>
          <p:nvPr/>
        </p:nvSpPr>
        <p:spPr bwMode="auto">
          <a:xfrm>
            <a:off x="3886200" y="8686489"/>
            <a:ext cx="2971800" cy="457512"/>
          </a:xfrm>
          <a:prstGeom prst="rect">
            <a:avLst/>
          </a:prstGeom>
          <a:noFill/>
          <a:ln w="9525">
            <a:noFill/>
            <a:miter lim="800000"/>
            <a:headEnd/>
            <a:tailEnd/>
          </a:ln>
        </p:spPr>
        <p:txBody>
          <a:bodyPr lIns="92945" tIns="46473" rIns="92945" bIns="46473" anchor="b"/>
          <a:lstStyle/>
          <a:p>
            <a:pPr algn="r" defTabSz="923925" eaLnBrk="0" hangingPunct="0"/>
            <a:fld id="{B7C0D807-4684-477E-A39F-2C07096D2A25}" type="slidenum">
              <a:rPr lang="en-US" sz="1200" b="0">
                <a:latin typeface="Times New Roman" pitchFamily="18" charset="0"/>
              </a:rPr>
              <a:pPr algn="r" defTabSz="923925" eaLnBrk="0" hangingPunct="0"/>
              <a:t>7</a:t>
            </a:fld>
            <a:endParaRPr lang="en-US" sz="1200" b="0">
              <a:latin typeface="Times New Roman" pitchFamily="18" charset="0"/>
            </a:endParaRPr>
          </a:p>
        </p:txBody>
      </p:sp>
      <p:sp>
        <p:nvSpPr>
          <p:cNvPr id="59396" name="Rectangle 2"/>
          <p:cNvSpPr>
            <a:spLocks noGrp="1" noRot="1" noChangeAspect="1" noChangeArrowheads="1" noTextEdit="1"/>
          </p:cNvSpPr>
          <p:nvPr>
            <p:ph type="sldImg"/>
          </p:nvPr>
        </p:nvSpPr>
        <p:spPr>
          <a:xfrm>
            <a:off x="1146175" y="687388"/>
            <a:ext cx="4567238" cy="3425825"/>
          </a:xfrm>
          <a:ln cap="flat"/>
        </p:spPr>
      </p:sp>
      <p:sp>
        <p:nvSpPr>
          <p:cNvPr id="59397" name="Rectangle 3"/>
          <p:cNvSpPr>
            <a:spLocks noGrp="1" noChangeArrowheads="1"/>
          </p:cNvSpPr>
          <p:nvPr>
            <p:ph type="body" idx="1"/>
          </p:nvPr>
        </p:nvSpPr>
        <p:spPr>
          <a:noFill/>
          <a:ln/>
        </p:spPr>
        <p:txBody>
          <a:bodyPr lIns="92945" tIns="46473" rIns="92945" bIns="46473"/>
          <a:lstStyle/>
          <a:p>
            <a:pPr eaLnBrk="1" hangingPunct="1"/>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Bruce </a:t>
            </a:r>
            <a:r>
              <a:rPr lang="en-US" dirty="0" err="1" smtClean="0"/>
              <a:t>Woodcock,bw@kent.ac.uk</a:t>
            </a:r>
            <a:r>
              <a:rPr lang="en-US" dirty="0" smtClean="0"/>
              <a:t>,</a:t>
            </a:r>
            <a:r>
              <a:rPr lang="en-US" baseline="0" dirty="0" smtClean="0"/>
              <a:t> University of Kent Careers service</a:t>
            </a:r>
            <a:endParaRPr lang="en-US" dirty="0"/>
          </a:p>
        </p:txBody>
      </p:sp>
      <p:sp>
        <p:nvSpPr>
          <p:cNvPr id="4" name="Slide Number Placeholder 3"/>
          <p:cNvSpPr>
            <a:spLocks noGrp="1"/>
          </p:cNvSpPr>
          <p:nvPr>
            <p:ph type="sldNum" sz="quarter" idx="10"/>
          </p:nvPr>
        </p:nvSpPr>
        <p:spPr/>
        <p:txBody>
          <a:bodyPr/>
          <a:lstStyle/>
          <a:p>
            <a:fld id="{3DFF75CA-5F66-473B-BD10-9B5811BF9F36}" type="slidenum">
              <a:rPr lang="en-US" smtClean="0"/>
              <a:pPr/>
              <a:t>10</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kern="1200" dirty="0" smtClean="0">
                <a:solidFill>
                  <a:schemeClr val="tx1"/>
                </a:solidFill>
                <a:latin typeface="+mn-lt"/>
                <a:ea typeface="+mn-ea"/>
                <a:cs typeface="+mn-cs"/>
              </a:rPr>
              <a:t>Blog Post 4: Group Skills</a:t>
            </a:r>
            <a:r>
              <a:rPr lang="en-US" sz="1200" b="1" kern="1200" baseline="0" dirty="0" smtClean="0">
                <a:solidFill>
                  <a:schemeClr val="tx1"/>
                </a:solidFill>
                <a:latin typeface="+mn-lt"/>
                <a:ea typeface="+mn-ea"/>
                <a:cs typeface="+mn-cs"/>
              </a:rPr>
              <a:t> ,</a:t>
            </a:r>
            <a:r>
              <a:rPr lang="en-US" sz="1200" b="0" i="0" kern="1200" dirty="0" smtClean="0">
                <a:solidFill>
                  <a:schemeClr val="tx1"/>
                </a:solidFill>
                <a:latin typeface="+mn-lt"/>
                <a:ea typeface="+mn-ea"/>
                <a:cs typeface="+mn-cs"/>
                <a:hlinkClick r:id="rId3" tooltip="permanent link"/>
              </a:rPr>
              <a:t>November 25, 2019</a:t>
            </a:r>
            <a:r>
              <a:rPr lang="en-US" sz="1200" b="0" i="0" kern="1200" dirty="0" smtClean="0">
                <a:solidFill>
                  <a:schemeClr val="tx1"/>
                </a:solidFill>
                <a:latin typeface="+mn-lt"/>
                <a:ea typeface="+mn-ea"/>
                <a:cs typeface="+mn-cs"/>
              </a:rPr>
              <a:t>,Theme images by </a:t>
            </a:r>
            <a:r>
              <a:rPr lang="en-US" sz="1200" b="0" i="0" u="none" strike="noStrike" kern="1200" dirty="0" smtClean="0">
                <a:solidFill>
                  <a:schemeClr val="tx1"/>
                </a:solidFill>
                <a:latin typeface="+mn-lt"/>
                <a:ea typeface="+mn-ea"/>
                <a:cs typeface="+mn-cs"/>
                <a:hlinkClick r:id="rId4"/>
              </a:rPr>
              <a:t>Michael </a:t>
            </a:r>
            <a:r>
              <a:rPr lang="en-US" sz="1200" b="0" i="0" u="none" strike="noStrike" kern="1200" dirty="0" err="1" smtClean="0">
                <a:solidFill>
                  <a:schemeClr val="tx1"/>
                </a:solidFill>
                <a:latin typeface="+mn-lt"/>
                <a:ea typeface="+mn-ea"/>
                <a:cs typeface="+mn-cs"/>
                <a:hlinkClick r:id="rId4"/>
              </a:rPr>
              <a:t>Elkan</a:t>
            </a:r>
            <a:endParaRPr lang="en-US" dirty="0"/>
          </a:p>
        </p:txBody>
      </p:sp>
      <p:sp>
        <p:nvSpPr>
          <p:cNvPr id="4" name="Slide Number Placeholder 3"/>
          <p:cNvSpPr>
            <a:spLocks noGrp="1"/>
          </p:cNvSpPr>
          <p:nvPr>
            <p:ph type="sldNum" sz="quarter" idx="10"/>
          </p:nvPr>
        </p:nvSpPr>
        <p:spPr/>
        <p:txBody>
          <a:bodyPr/>
          <a:lstStyle/>
          <a:p>
            <a:fld id="{3DFF75CA-5F66-473B-BD10-9B5811BF9F36}" type="slidenum">
              <a:rPr lang="en-US" smtClean="0"/>
              <a:pPr/>
              <a:t>11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D5513B5A-641B-4EED-BA28-E542C2A3A7E4}" type="datetime1">
              <a:rPr lang="en-US" smtClean="0"/>
              <a:pPr/>
              <a:t>3/24/2022</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5B0A46B3-6167-4FFE-ACE9-26CEDCB7C978}"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9DC311D7-160B-471A-B893-37919AB66E24}" type="datetime1">
              <a:rPr lang="en-US" smtClean="0"/>
              <a:pPr/>
              <a:t>3/24/2022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5B0A46B3-6167-4FFE-ACE9-26CEDCB7C97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BB7A42A1-5031-4542-8924-577C3629D8F1}" type="datetime1">
              <a:rPr lang="en-US" smtClean="0"/>
              <a:pPr/>
              <a:t>3/24/2022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5B0A46B3-6167-4FFE-ACE9-26CEDCB7C97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3049B15-7C59-4AB8-90DC-E5B22F9E75E9}" type="datetime1">
              <a:rPr lang="en-US" smtClean="0"/>
              <a:pPr/>
              <a:t>3/24/2022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5B0A46B3-6167-4FFE-ACE9-26CEDCB7C978}"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50027788-EC05-47A2-8750-A904065EEA41}" type="datetime1">
              <a:rPr lang="en-US" smtClean="0"/>
              <a:pPr/>
              <a:t>3/24/2022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5B0A46B3-6167-4FFE-ACE9-26CEDCB7C978}"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C2264162-5D6B-4A98-BCF9-C833090CF3EF}" type="datetime1">
              <a:rPr lang="en-US" smtClean="0"/>
              <a:pPr/>
              <a:t>3/24/2022</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5B0A46B3-6167-4FFE-ACE9-26CEDCB7C978}"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416AC840-9538-499E-A7DE-8925B4DD3117}" type="datetime1">
              <a:rPr lang="en-US" smtClean="0"/>
              <a:pPr/>
              <a:t>3/24/2022</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5B0A46B3-6167-4FFE-ACE9-26CEDCB7C978}"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B210CDC9-3F9F-4BB6-A55A-D8E1CF7E7EB4}" type="datetime1">
              <a:rPr lang="en-US" smtClean="0"/>
              <a:pPr/>
              <a:t>3/24/2022</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5B0A46B3-6167-4FFE-ACE9-26CEDCB7C978}"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98148C4E-8FD3-4EB6-A27A-5FDECD4A9226}" type="datetime1">
              <a:rPr lang="en-US" smtClean="0"/>
              <a:pPr/>
              <a:t>3/24/2022</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5B0A46B3-6167-4FFE-ACE9-26CEDCB7C97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9AFC7166-29CC-42E1-9401-D357172BCBD0}" type="datetime1">
              <a:rPr lang="en-US" smtClean="0"/>
              <a:pPr/>
              <a:t>3/24/2022</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5B0A46B3-6167-4FFE-ACE9-26CEDCB7C978}"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2EDD5683-4DB0-4264-93E4-417294446DC1}" type="datetime1">
              <a:rPr lang="en-US" smtClean="0"/>
              <a:pPr/>
              <a:t>3/24/2022</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5B0A46B3-6167-4FFE-ACE9-26CEDCB7C978}"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C698DC4E-E814-45D1-BDB0-E88F391A7C02}" type="datetime1">
              <a:rPr lang="en-US" smtClean="0"/>
              <a:pPr/>
              <a:t>3/24/2022</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5B0A46B3-6167-4FFE-ACE9-26CEDCB7C97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ftr="0" dt="0"/>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google.co.in/search?tbo=p&amp;tbm=bks&amp;q=inauthor:%22Timothy+A.+Judge%22&amp;source=gbs_metadata_r&amp;cad=2" TargetMode="External"/><Relationship Id="rId7" Type="http://schemas.openxmlformats.org/officeDocument/2006/relationships/hyperlink" Target="https://www.google.co.in/search?tbo=p&amp;tbm=bks&amp;q=inauthor:%22James+Hunt%22&amp;source=gbs_metadata_r&amp;cad=2" TargetMode="External"/><Relationship Id="rId2" Type="http://schemas.openxmlformats.org/officeDocument/2006/relationships/hyperlink" Target="https://www.google.co.in/search?tbo=p&amp;tbm=bks&amp;q=inauthor:%22Stephen+P.+Robbins%22&amp;source=gbs_metadata_r&amp;cad=2" TargetMode="External"/><Relationship Id="rId1" Type="http://schemas.openxmlformats.org/officeDocument/2006/relationships/slideLayout" Target="../slideLayouts/slideLayout7.xml"/><Relationship Id="rId6" Type="http://schemas.openxmlformats.org/officeDocument/2006/relationships/hyperlink" Target="https://www.google.co.in/search?tbo=p&amp;tbm=bks&amp;q=inauthor:%22Martin+Fitzgerald%22&amp;source=gbs_metadata_r&amp;cad=2" TargetMode="External"/><Relationship Id="rId5" Type="http://schemas.openxmlformats.org/officeDocument/2006/relationships/hyperlink" Target="https://www.google.co.in/search?tbo=p&amp;tbm=bks&amp;q=inauthor:%22Peter+Sandiford%22&amp;source=gbs_metadata_r&amp;cad=2" TargetMode="External"/><Relationship Id="rId4" Type="http://schemas.openxmlformats.org/officeDocument/2006/relationships/hyperlink" Target="https://www.google.co.in/search?tbo=p&amp;tbm=bks&amp;q=inauthor:%22Marissa+Edwards%22&amp;source=gbs_metadata_r&amp;cad=2"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oleObject" Target="../embeddings/oleObject1.bin"/></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28596" y="5214950"/>
            <a:ext cx="8501122" cy="338554"/>
          </a:xfrm>
          <a:prstGeom prst="rect">
            <a:avLst/>
          </a:prstGeom>
          <a:noFill/>
        </p:spPr>
        <p:txBody>
          <a:bodyPr wrap="square" rtlCol="0">
            <a:spAutoFit/>
          </a:bodyPr>
          <a:lstStyle/>
          <a:p>
            <a:r>
              <a:rPr lang="en-IN" sz="1600" dirty="0" smtClean="0">
                <a:latin typeface="Times New Roman" pitchFamily="18" charset="0"/>
                <a:cs typeface="Times New Roman" pitchFamily="18" charset="0"/>
              </a:rPr>
              <a:t>Department Of Humanities and Social Sciences, </a:t>
            </a:r>
            <a:r>
              <a:rPr lang="en-IN" sz="1600" dirty="0" err="1" smtClean="0">
                <a:latin typeface="Times New Roman" pitchFamily="18" charset="0"/>
                <a:cs typeface="Times New Roman" pitchFamily="18" charset="0"/>
              </a:rPr>
              <a:t>Jaypee</a:t>
            </a:r>
            <a:r>
              <a:rPr lang="en-IN" sz="1600" dirty="0" smtClean="0">
                <a:latin typeface="Times New Roman" pitchFamily="18" charset="0"/>
                <a:cs typeface="Times New Roman" pitchFamily="18" charset="0"/>
              </a:rPr>
              <a:t> Institute of Information </a:t>
            </a:r>
            <a:r>
              <a:rPr lang="en-IN" sz="1600" dirty="0" err="1" smtClean="0">
                <a:latin typeface="Times New Roman" pitchFamily="18" charset="0"/>
                <a:cs typeface="Times New Roman" pitchFamily="18" charset="0"/>
              </a:rPr>
              <a:t>Technology,Noida</a:t>
            </a:r>
            <a:endParaRPr lang="en-US" sz="1600" dirty="0">
              <a:latin typeface="Times New Roman" pitchFamily="18" charset="0"/>
              <a:cs typeface="Times New Roman" pitchFamily="18" charset="0"/>
            </a:endParaRPr>
          </a:p>
        </p:txBody>
      </p:sp>
      <p:sp>
        <p:nvSpPr>
          <p:cNvPr id="4" name="Rectangle 3"/>
          <p:cNvSpPr/>
          <p:nvPr/>
        </p:nvSpPr>
        <p:spPr>
          <a:xfrm>
            <a:off x="714348" y="857233"/>
            <a:ext cx="7286676" cy="2092881"/>
          </a:xfrm>
          <a:prstGeom prst="rect">
            <a:avLst/>
          </a:prstGeom>
          <a:noFill/>
        </p:spPr>
        <p:txBody>
          <a:bodyPr wrap="square" lIns="91440" tIns="45720" rIns="91440" bIns="45720">
            <a:spAutoFit/>
          </a:bodyPr>
          <a:lstStyle/>
          <a:p>
            <a:pPr algn="ctr"/>
            <a:r>
              <a:rPr lang="en-IN" sz="32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latin typeface="Times New Roman" pitchFamily="18" charset="0"/>
                <a:cs typeface="Times New Roman" pitchFamily="18" charset="0"/>
              </a:rPr>
              <a:t>                                                                                                                                 </a:t>
            </a:r>
            <a:r>
              <a:rPr lang="en-IN" sz="44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latin typeface="Times New Roman" pitchFamily="18" charset="0"/>
                <a:cs typeface="Times New Roman" pitchFamily="18" charset="0"/>
              </a:rPr>
              <a:t>Work- Place Skills                                                                          </a:t>
            </a:r>
            <a:r>
              <a:rPr lang="en-IN" sz="40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latin typeface="Times New Roman" pitchFamily="18" charset="0"/>
                <a:cs typeface="Times New Roman" pitchFamily="18" charset="0"/>
              </a:rPr>
              <a:t>Lecture-5</a:t>
            </a:r>
            <a:r>
              <a:rPr lang="en-IN" sz="54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latin typeface="Times New Roman" pitchFamily="18" charset="0"/>
                <a:cs typeface="Times New Roman" pitchFamily="18" charset="0"/>
              </a:rPr>
              <a:t>                                                                                                     </a:t>
            </a:r>
            <a:endParaRPr lang="en-US" sz="5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sp>
        <p:nvSpPr>
          <p:cNvPr id="5" name="Slide Number Placeholder 4"/>
          <p:cNvSpPr>
            <a:spLocks noGrp="1"/>
          </p:cNvSpPr>
          <p:nvPr>
            <p:ph type="sldNum" sz="quarter" idx="12"/>
          </p:nvPr>
        </p:nvSpPr>
        <p:spPr/>
        <p:txBody>
          <a:bodyPr/>
          <a:lstStyle/>
          <a:p>
            <a:fld id="{5B0A46B3-6167-4FFE-ACE9-26CEDCB7C978}" type="slidenum">
              <a:rPr lang="en-US" smtClean="0"/>
              <a:pPr/>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C:\Users\nilu.choudhary\Desktop\teamwork.jpg"/>
          <p:cNvPicPr>
            <a:picLocks noGrp="1"/>
          </p:cNvPicPr>
          <p:nvPr>
            <p:ph idx="1"/>
          </p:nvPr>
        </p:nvPicPr>
        <p:blipFill>
          <a:blip r:embed="rId3"/>
          <a:srcRect/>
          <a:stretch>
            <a:fillRect/>
          </a:stretch>
        </p:blipFill>
        <p:spPr bwMode="auto">
          <a:xfrm>
            <a:off x="571472" y="714356"/>
            <a:ext cx="7858180" cy="5715040"/>
          </a:xfrm>
          <a:prstGeom prst="rect">
            <a:avLst/>
          </a:prstGeom>
          <a:noFill/>
          <a:ln w="9525">
            <a:noFill/>
            <a:miter lim="800000"/>
            <a:headEnd/>
            <a:tailEnd/>
          </a:ln>
        </p:spPr>
      </p:pic>
      <p:sp>
        <p:nvSpPr>
          <p:cNvPr id="3" name="Slide Number Placeholder 2"/>
          <p:cNvSpPr>
            <a:spLocks noGrp="1"/>
          </p:cNvSpPr>
          <p:nvPr>
            <p:ph type="sldNum" sz="quarter" idx="12"/>
          </p:nvPr>
        </p:nvSpPr>
        <p:spPr/>
        <p:txBody>
          <a:bodyPr/>
          <a:lstStyle/>
          <a:p>
            <a:fld id="{5B0A46B3-6167-4FFE-ACE9-26CEDCB7C978}" type="slidenum">
              <a:rPr lang="en-US" smtClean="0"/>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a:p>
        </p:txBody>
      </p:sp>
      <p:pic>
        <p:nvPicPr>
          <p:cNvPr id="4" name="Picture 3" descr="https://1.bp.blogspot.com/-ILSIcLSILrk/XdxcvtzVcuI/AAAAAAAAdCM/Yta-FDTryl0OWWiO_xPELt44pXkOCNDQACEwYBhgL/s1600/tips-for-better-teamwork-1919225_v4-5b4dfa2746e0fb00371186e0.png"/>
          <p:cNvPicPr/>
          <p:nvPr/>
        </p:nvPicPr>
        <p:blipFill>
          <a:blip r:embed="rId3"/>
          <a:srcRect/>
          <a:stretch>
            <a:fillRect/>
          </a:stretch>
        </p:blipFill>
        <p:spPr bwMode="auto">
          <a:xfrm>
            <a:off x="214282" y="142852"/>
            <a:ext cx="8786874" cy="6000792"/>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fld id="{5B0A46B3-6167-4FFE-ACE9-26CEDCB7C978}" type="slidenum">
              <a:rPr lang="en-US" smtClean="0"/>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6771" name="Text Box 3"/>
          <p:cNvSpPr txBox="1">
            <a:spLocks noChangeArrowheads="1"/>
          </p:cNvSpPr>
          <p:nvPr/>
        </p:nvSpPr>
        <p:spPr bwMode="blackWhite">
          <a:xfrm>
            <a:off x="609600" y="1785926"/>
            <a:ext cx="8153400" cy="4071966"/>
          </a:xfrm>
          <a:prstGeom prst="rect">
            <a:avLst/>
          </a:prstGeom>
          <a:solidFill>
            <a:schemeClr val="folHlink"/>
          </a:solidFill>
          <a:ln w="12700">
            <a:solidFill>
              <a:schemeClr val="tx1"/>
            </a:solidFill>
            <a:miter lim="800000"/>
            <a:headEnd/>
            <a:tailEnd/>
          </a:ln>
          <a:effectLst>
            <a:outerShdw dist="135003" dir="2471156" algn="ctr" rotWithShape="0">
              <a:srgbClr val="DDDDDD"/>
            </a:outerShdw>
          </a:effectLst>
        </p:spPr>
        <p:txBody>
          <a:bodyPr wrap="none" anchor="ctr"/>
          <a:lstStyle/>
          <a:p>
            <a:pPr marL="284163" indent="-173038" algn="ctr">
              <a:defRPr/>
            </a:pPr>
            <a:r>
              <a:rPr lang="en-US" sz="2800" dirty="0">
                <a:solidFill>
                  <a:schemeClr val="bg1"/>
                </a:solidFill>
              </a:rPr>
              <a:t>“We are being judged by a new yardstick: </a:t>
            </a:r>
          </a:p>
          <a:p>
            <a:pPr marL="284163" indent="-173038" algn="ctr">
              <a:defRPr/>
            </a:pPr>
            <a:r>
              <a:rPr lang="en-US" sz="2800" dirty="0">
                <a:solidFill>
                  <a:schemeClr val="bg1"/>
                </a:solidFill>
              </a:rPr>
              <a:t>not just how smart we are, or by our </a:t>
            </a:r>
          </a:p>
          <a:p>
            <a:pPr marL="284163" indent="-173038" algn="ctr">
              <a:defRPr/>
            </a:pPr>
            <a:r>
              <a:rPr lang="en-US" sz="2800" dirty="0">
                <a:solidFill>
                  <a:schemeClr val="bg1"/>
                </a:solidFill>
              </a:rPr>
              <a:t>training and expertise, but also by how well we</a:t>
            </a:r>
          </a:p>
          <a:p>
            <a:pPr marL="284163" indent="-173038" algn="ctr">
              <a:defRPr/>
            </a:pPr>
            <a:r>
              <a:rPr lang="en-US" sz="2800" dirty="0">
                <a:solidFill>
                  <a:schemeClr val="bg1"/>
                </a:solidFill>
              </a:rPr>
              <a:t>handle ourselves and each other”</a:t>
            </a:r>
          </a:p>
          <a:p>
            <a:pPr marL="284163" indent="-173038" algn="ctr">
              <a:defRPr/>
            </a:pPr>
            <a:endParaRPr lang="en-US" sz="2800" dirty="0">
              <a:solidFill>
                <a:schemeClr val="bg1"/>
              </a:solidFill>
            </a:endParaRPr>
          </a:p>
          <a:p>
            <a:pPr marL="284163" indent="-173038" algn="ctr">
              <a:defRPr/>
            </a:pPr>
            <a:r>
              <a:rPr lang="en-US" sz="2800" dirty="0">
                <a:solidFill>
                  <a:schemeClr val="bg1"/>
                </a:solidFill>
              </a:rPr>
              <a:t>-- Daniel </a:t>
            </a:r>
            <a:r>
              <a:rPr lang="en-US" sz="2800" dirty="0" err="1">
                <a:solidFill>
                  <a:schemeClr val="bg1"/>
                </a:solidFill>
              </a:rPr>
              <a:t>Goleman</a:t>
            </a:r>
            <a:r>
              <a:rPr lang="en-US" sz="2800" dirty="0">
                <a:solidFill>
                  <a:schemeClr val="bg1"/>
                </a:solidFill>
              </a:rPr>
              <a:t>, </a:t>
            </a:r>
          </a:p>
          <a:p>
            <a:pPr marL="284163" indent="-173038" algn="ctr">
              <a:defRPr/>
            </a:pPr>
            <a:r>
              <a:rPr lang="en-US" sz="2800" dirty="0">
                <a:solidFill>
                  <a:schemeClr val="bg1"/>
                </a:solidFill>
              </a:rPr>
              <a:t>Working With Emotional Intelligence, 1998</a:t>
            </a:r>
          </a:p>
          <a:p>
            <a:pPr marL="284163" indent="-173038" algn="ctr">
              <a:lnSpc>
                <a:spcPct val="90000"/>
              </a:lnSpc>
              <a:spcBef>
                <a:spcPct val="50000"/>
              </a:spcBef>
              <a:defRPr/>
            </a:pPr>
            <a:endParaRPr lang="en-US" sz="2800" dirty="0">
              <a:solidFill>
                <a:schemeClr val="bg1"/>
              </a:solidFill>
            </a:endParaRPr>
          </a:p>
        </p:txBody>
      </p:sp>
      <p:sp>
        <p:nvSpPr>
          <p:cNvPr id="3" name="TextBox 2"/>
          <p:cNvSpPr txBox="1"/>
          <p:nvPr/>
        </p:nvSpPr>
        <p:spPr>
          <a:xfrm>
            <a:off x="1000100" y="785794"/>
            <a:ext cx="6572296" cy="523220"/>
          </a:xfrm>
          <a:prstGeom prst="rect">
            <a:avLst/>
          </a:prstGeom>
          <a:noFill/>
        </p:spPr>
        <p:txBody>
          <a:bodyPr wrap="square" rtlCol="0">
            <a:spAutoFit/>
          </a:bodyPr>
          <a:lstStyle/>
          <a:p>
            <a:r>
              <a:rPr lang="en-US" sz="2800" b="1" dirty="0" smtClean="0">
                <a:latin typeface="Times New Roman" pitchFamily="18" charset="0"/>
                <a:cs typeface="Times New Roman" pitchFamily="18" charset="0"/>
              </a:rPr>
              <a:t>EMOTIONAL INTELLIGENCE</a:t>
            </a:r>
            <a:endParaRPr lang="en-US" sz="28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5B0A46B3-6167-4FFE-ACE9-26CEDCB7C978}" type="slidenum">
              <a:rPr lang="en-US" smtClean="0"/>
              <a:pPr/>
              <a:t>12</a:t>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afterEffect">
                                  <p:stCondLst>
                                    <p:cond delay="0"/>
                                  </p:stCondLst>
                                  <p:childTnLst>
                                    <p:set>
                                      <p:cBhvr>
                                        <p:cTn id="6" dur="1" fill="hold">
                                          <p:stCondLst>
                                            <p:cond delay="0"/>
                                          </p:stCondLst>
                                        </p:cTn>
                                        <p:tgtEl>
                                          <p:spTgt spid="416771"/>
                                        </p:tgtEl>
                                        <p:attrNameLst>
                                          <p:attrName>style.visibility</p:attrName>
                                        </p:attrNameLst>
                                      </p:cBhvr>
                                      <p:to>
                                        <p:strVal val="visible"/>
                                      </p:to>
                                    </p:set>
                                    <p:animEffect transition="in" filter="box(in)">
                                      <p:cBhvr>
                                        <p:cTn id="7" dur="1000"/>
                                        <p:tgtEl>
                                          <p:spTgt spid="4167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6771" grpId="0" animBg="1"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3"/>
          <p:cNvSpPr>
            <a:spLocks noGrp="1" noChangeArrowheads="1"/>
          </p:cNvSpPr>
          <p:nvPr>
            <p:ph idx="1"/>
          </p:nvPr>
        </p:nvSpPr>
        <p:spPr>
          <a:xfrm>
            <a:off x="609600" y="1500174"/>
            <a:ext cx="8267700" cy="4572032"/>
          </a:xfrm>
        </p:spPr>
        <p:txBody>
          <a:bodyPr>
            <a:normAutofit/>
          </a:bodyPr>
          <a:lstStyle/>
          <a:p>
            <a:pPr algn="just">
              <a:buNone/>
            </a:pPr>
            <a:r>
              <a:rPr lang="en-US" dirty="0" smtClean="0"/>
              <a:t>“ Emotional Intelligence” refers to the capacity for recognizing our own feelings and those of others, for motivating ourselves, and managing emotions well in ourselves and our relationships.</a:t>
            </a:r>
          </a:p>
          <a:p>
            <a:pPr algn="just">
              <a:buNone/>
            </a:pPr>
            <a:endParaRPr lang="en-US" i="1" dirty="0" smtClean="0"/>
          </a:p>
          <a:p>
            <a:pPr algn="just">
              <a:buNone/>
            </a:pPr>
            <a:r>
              <a:rPr lang="en-US" i="1" dirty="0" smtClean="0"/>
              <a:t> “</a:t>
            </a:r>
            <a:r>
              <a:rPr lang="en-US" dirty="0" smtClean="0"/>
              <a:t>EI refers to someone’s ability to perceive, understand and manage their own feelings and emotions</a:t>
            </a:r>
            <a:r>
              <a:rPr lang="en-US" i="1" dirty="0" smtClean="0"/>
              <a:t>”</a:t>
            </a:r>
            <a:r>
              <a:rPr lang="en-US" dirty="0" smtClean="0"/>
              <a:t> (</a:t>
            </a:r>
            <a:r>
              <a:rPr lang="en-US" dirty="0" err="1" smtClean="0"/>
              <a:t>Chignell</a:t>
            </a:r>
            <a:r>
              <a:rPr lang="en-US" dirty="0" smtClean="0"/>
              <a:t>, 2018).</a:t>
            </a:r>
          </a:p>
          <a:p>
            <a:pPr algn="just" eaLnBrk="1" hangingPunct="1">
              <a:buFont typeface="Wingdings" pitchFamily="2" charset="2"/>
              <a:buNone/>
            </a:pPr>
            <a:endParaRPr lang="en-IN" dirty="0" smtClean="0"/>
          </a:p>
          <a:p>
            <a:pPr algn="just" eaLnBrk="1" hangingPunct="1">
              <a:buFont typeface="Wingdings" pitchFamily="2" charset="2"/>
              <a:buNone/>
            </a:pPr>
            <a:endParaRPr lang="en-US" dirty="0" smtClean="0"/>
          </a:p>
          <a:p>
            <a:pPr algn="just" eaLnBrk="1" hangingPunct="1">
              <a:buFont typeface="Wingdings" pitchFamily="2" charset="2"/>
              <a:buNone/>
            </a:pPr>
            <a:endParaRPr lang="en-US" dirty="0" smtClean="0"/>
          </a:p>
          <a:p>
            <a:pPr algn="just" eaLnBrk="1" hangingPunct="1">
              <a:buFont typeface="Wingdings" pitchFamily="2" charset="2"/>
              <a:buNone/>
            </a:pPr>
            <a:endParaRPr lang="en-IN" dirty="0" smtClean="0"/>
          </a:p>
          <a:p>
            <a:pPr algn="just" eaLnBrk="1" hangingPunct="1">
              <a:buFont typeface="Wingdings" pitchFamily="2" charset="2"/>
              <a:buNone/>
            </a:pPr>
            <a:endParaRPr lang="en-US" dirty="0" smtClean="0"/>
          </a:p>
        </p:txBody>
      </p:sp>
      <p:sp>
        <p:nvSpPr>
          <p:cNvPr id="417794" name="Rectangle 2"/>
          <p:cNvSpPr>
            <a:spLocks noGrp="1" noChangeArrowheads="1"/>
          </p:cNvSpPr>
          <p:nvPr>
            <p:ph type="title"/>
          </p:nvPr>
        </p:nvSpPr>
        <p:spPr/>
        <p:txBody>
          <a:bodyPr/>
          <a:lstStyle/>
          <a:p>
            <a:pPr eaLnBrk="1" hangingPunct="1">
              <a:defRPr/>
            </a:pPr>
            <a:r>
              <a:rPr lang="en-US" b="1" smtClean="0">
                <a:cs typeface="Times New Roman" pitchFamily="18" charset="0"/>
              </a:rPr>
              <a:t>Emotional Intelligence</a:t>
            </a:r>
          </a:p>
        </p:txBody>
      </p:sp>
      <p:sp>
        <p:nvSpPr>
          <p:cNvPr id="4" name="Slide Number Placeholder 3"/>
          <p:cNvSpPr>
            <a:spLocks noGrp="1"/>
          </p:cNvSpPr>
          <p:nvPr>
            <p:ph type="sldNum" sz="quarter" idx="12"/>
          </p:nvPr>
        </p:nvSpPr>
        <p:spPr/>
        <p:txBody>
          <a:bodyPr/>
          <a:lstStyle/>
          <a:p>
            <a:fld id="{5B0A46B3-6167-4FFE-ACE9-26CEDCB7C978}" type="slidenum">
              <a:rPr lang="en-US" smtClean="0"/>
              <a:pPr/>
              <a:t>13</a:t>
            </a:fld>
            <a:endParaRPr lang="en-US"/>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795" name="Rectangle 3"/>
          <p:cNvSpPr>
            <a:spLocks noGrp="1" noChangeArrowheads="1"/>
          </p:cNvSpPr>
          <p:nvPr>
            <p:ph idx="1"/>
          </p:nvPr>
        </p:nvSpPr>
        <p:spPr>
          <a:xfrm>
            <a:off x="609600" y="1143000"/>
            <a:ext cx="7543800" cy="4786330"/>
          </a:xfrm>
        </p:spPr>
        <p:txBody>
          <a:bodyPr>
            <a:normAutofit fontScale="85000" lnSpcReduction="20000"/>
          </a:bodyPr>
          <a:lstStyle/>
          <a:p>
            <a:pPr algn="just" eaLnBrk="1" hangingPunct="1">
              <a:lnSpc>
                <a:spcPct val="80000"/>
              </a:lnSpc>
            </a:pPr>
            <a:r>
              <a:rPr lang="en-US" sz="3100" dirty="0" smtClean="0">
                <a:latin typeface="Times New Roman" pitchFamily="18" charset="0"/>
                <a:cs typeface="Times New Roman" pitchFamily="18" charset="0"/>
              </a:rPr>
              <a:t>Can’t view things objectively.</a:t>
            </a:r>
          </a:p>
          <a:p>
            <a:pPr algn="just" eaLnBrk="1" hangingPunct="1">
              <a:lnSpc>
                <a:spcPct val="80000"/>
              </a:lnSpc>
            </a:pPr>
            <a:r>
              <a:rPr lang="en-US" sz="3100" dirty="0" smtClean="0">
                <a:latin typeface="Times New Roman" pitchFamily="18" charset="0"/>
                <a:cs typeface="Times New Roman" pitchFamily="18" charset="0"/>
              </a:rPr>
              <a:t>Takes things, personally.</a:t>
            </a:r>
          </a:p>
          <a:p>
            <a:pPr algn="just" eaLnBrk="1" hangingPunct="1">
              <a:lnSpc>
                <a:spcPct val="80000"/>
              </a:lnSpc>
            </a:pPr>
            <a:r>
              <a:rPr lang="en-US" sz="3100" dirty="0" smtClean="0">
                <a:latin typeface="Times New Roman" pitchFamily="18" charset="0"/>
                <a:cs typeface="Times New Roman" pitchFamily="18" charset="0"/>
              </a:rPr>
              <a:t>Has poor interpersonal skills.</a:t>
            </a:r>
          </a:p>
          <a:p>
            <a:pPr algn="just" eaLnBrk="1" hangingPunct="1">
              <a:lnSpc>
                <a:spcPct val="80000"/>
              </a:lnSpc>
            </a:pPr>
            <a:r>
              <a:rPr lang="en-US" sz="3100" dirty="0" smtClean="0">
                <a:latin typeface="Times New Roman" pitchFamily="18" charset="0"/>
                <a:cs typeface="Times New Roman" pitchFamily="18" charset="0"/>
              </a:rPr>
              <a:t>Can be arrogant.</a:t>
            </a:r>
          </a:p>
          <a:p>
            <a:pPr algn="just" eaLnBrk="1" hangingPunct="1">
              <a:lnSpc>
                <a:spcPct val="80000"/>
              </a:lnSpc>
            </a:pPr>
            <a:r>
              <a:rPr lang="en-US" sz="3100" dirty="0" smtClean="0">
                <a:latin typeface="Times New Roman" pitchFamily="18" charset="0"/>
                <a:cs typeface="Times New Roman" pitchFamily="18" charset="0"/>
              </a:rPr>
              <a:t>Often hurts others.</a:t>
            </a:r>
          </a:p>
          <a:p>
            <a:pPr algn="just" eaLnBrk="1" hangingPunct="1">
              <a:lnSpc>
                <a:spcPct val="80000"/>
              </a:lnSpc>
            </a:pPr>
            <a:r>
              <a:rPr lang="en-US" sz="3100" dirty="0" smtClean="0">
                <a:latin typeface="Times New Roman" pitchFamily="18" charset="0"/>
                <a:cs typeface="Times New Roman" pitchFamily="18" charset="0"/>
              </a:rPr>
              <a:t>Takes rash decisions.</a:t>
            </a:r>
          </a:p>
          <a:p>
            <a:pPr algn="just" eaLnBrk="1" hangingPunct="1">
              <a:lnSpc>
                <a:spcPct val="80000"/>
              </a:lnSpc>
            </a:pPr>
            <a:r>
              <a:rPr lang="en-US" sz="3100" dirty="0" smtClean="0">
                <a:latin typeface="Times New Roman" pitchFamily="18" charset="0"/>
                <a:cs typeface="Times New Roman" pitchFamily="18" charset="0"/>
              </a:rPr>
              <a:t>Is self-centered and self-seeking.</a:t>
            </a:r>
          </a:p>
          <a:p>
            <a:pPr algn="just" eaLnBrk="1" hangingPunct="1">
              <a:lnSpc>
                <a:spcPct val="80000"/>
              </a:lnSpc>
            </a:pPr>
            <a:r>
              <a:rPr lang="en-US" sz="3100" dirty="0" smtClean="0">
                <a:latin typeface="Times New Roman" pitchFamily="18" charset="0"/>
                <a:cs typeface="Times New Roman" pitchFamily="18" charset="0"/>
              </a:rPr>
              <a:t>Is low on motivation.</a:t>
            </a:r>
          </a:p>
          <a:p>
            <a:pPr algn="just" eaLnBrk="1" hangingPunct="1">
              <a:lnSpc>
                <a:spcPct val="80000"/>
              </a:lnSpc>
            </a:pPr>
            <a:r>
              <a:rPr lang="en-US" sz="3100" dirty="0" smtClean="0">
                <a:latin typeface="Times New Roman" pitchFamily="18" charset="0"/>
                <a:cs typeface="Times New Roman" pitchFamily="18" charset="0"/>
              </a:rPr>
              <a:t>Has huge inertia.</a:t>
            </a:r>
          </a:p>
          <a:p>
            <a:pPr algn="just" eaLnBrk="1" hangingPunct="1">
              <a:lnSpc>
                <a:spcPct val="80000"/>
              </a:lnSpc>
            </a:pPr>
            <a:r>
              <a:rPr lang="en-US" sz="3100" dirty="0" smtClean="0">
                <a:latin typeface="Times New Roman" pitchFamily="18" charset="0"/>
                <a:cs typeface="Times New Roman" pitchFamily="18" charset="0"/>
              </a:rPr>
              <a:t>Does not know his potential.</a:t>
            </a:r>
          </a:p>
          <a:p>
            <a:pPr algn="just" eaLnBrk="1" hangingPunct="1">
              <a:lnSpc>
                <a:spcPct val="80000"/>
              </a:lnSpc>
            </a:pPr>
            <a:r>
              <a:rPr lang="en-US" sz="3100" dirty="0" smtClean="0">
                <a:latin typeface="Times New Roman" pitchFamily="18" charset="0"/>
                <a:cs typeface="Times New Roman" pitchFamily="18" charset="0"/>
              </a:rPr>
              <a:t>Does not have space for others.</a:t>
            </a:r>
          </a:p>
          <a:p>
            <a:pPr algn="just" eaLnBrk="1" hangingPunct="1">
              <a:lnSpc>
                <a:spcPct val="80000"/>
              </a:lnSpc>
            </a:pPr>
            <a:r>
              <a:rPr lang="en-US" sz="3100" dirty="0" smtClean="0">
                <a:latin typeface="Times New Roman" pitchFamily="18" charset="0"/>
                <a:cs typeface="Times New Roman" pitchFamily="18" charset="0"/>
              </a:rPr>
              <a:t>Loses will to survive.</a:t>
            </a:r>
          </a:p>
          <a:p>
            <a:pPr eaLnBrk="1" hangingPunct="1">
              <a:lnSpc>
                <a:spcPct val="80000"/>
              </a:lnSpc>
            </a:pPr>
            <a:r>
              <a:rPr lang="en-US" sz="3100" dirty="0" smtClean="0">
                <a:latin typeface="Times New Roman" pitchFamily="18" charset="0"/>
                <a:cs typeface="Times New Roman" pitchFamily="18" charset="0"/>
              </a:rPr>
              <a:t>Indulges in self-pity.</a:t>
            </a:r>
          </a:p>
          <a:p>
            <a:pPr eaLnBrk="1" hangingPunct="1">
              <a:lnSpc>
                <a:spcPct val="80000"/>
              </a:lnSpc>
            </a:pPr>
            <a:r>
              <a:rPr lang="en-US" sz="3100" dirty="0" smtClean="0">
                <a:latin typeface="Times New Roman" pitchFamily="18" charset="0"/>
                <a:cs typeface="Times New Roman" pitchFamily="18" charset="0"/>
              </a:rPr>
              <a:t>Show too many emotions.</a:t>
            </a:r>
          </a:p>
          <a:p>
            <a:pPr eaLnBrk="1" hangingPunct="1">
              <a:lnSpc>
                <a:spcPct val="80000"/>
              </a:lnSpc>
            </a:pPr>
            <a:r>
              <a:rPr lang="en-US" sz="3100" dirty="0" smtClean="0">
                <a:latin typeface="Times New Roman" pitchFamily="18" charset="0"/>
                <a:cs typeface="Times New Roman" pitchFamily="18" charset="0"/>
              </a:rPr>
              <a:t>Gets affected by anything that happens around  him</a:t>
            </a:r>
          </a:p>
          <a:p>
            <a:pPr eaLnBrk="1" hangingPunct="1">
              <a:lnSpc>
                <a:spcPct val="80000"/>
              </a:lnSpc>
            </a:pPr>
            <a:r>
              <a:rPr lang="en-US" sz="3100" dirty="0" smtClean="0">
                <a:latin typeface="Times New Roman" pitchFamily="18" charset="0"/>
                <a:cs typeface="Times New Roman" pitchFamily="18" charset="0"/>
              </a:rPr>
              <a:t>His performance depends on the surroundings</a:t>
            </a:r>
          </a:p>
          <a:p>
            <a:pPr algn="just" eaLnBrk="1" hangingPunct="1">
              <a:lnSpc>
                <a:spcPct val="80000"/>
              </a:lnSpc>
            </a:pPr>
            <a:endParaRPr lang="en-US" sz="2000" dirty="0" smtClean="0">
              <a:cs typeface="Times New Roman" pitchFamily="18" charset="0"/>
            </a:endParaRPr>
          </a:p>
          <a:p>
            <a:pPr eaLnBrk="1" hangingPunct="1">
              <a:lnSpc>
                <a:spcPct val="80000"/>
              </a:lnSpc>
            </a:pPr>
            <a:endParaRPr lang="en-US" sz="2000" dirty="0" smtClean="0"/>
          </a:p>
        </p:txBody>
      </p:sp>
      <p:sp>
        <p:nvSpPr>
          <p:cNvPr id="419842" name="Rectangle 2"/>
          <p:cNvSpPr>
            <a:spLocks noGrp="1" noChangeArrowheads="1"/>
          </p:cNvSpPr>
          <p:nvPr>
            <p:ph type="title"/>
          </p:nvPr>
        </p:nvSpPr>
        <p:spPr>
          <a:xfrm>
            <a:off x="0" y="76200"/>
            <a:ext cx="8763000" cy="822325"/>
          </a:xfrm>
        </p:spPr>
        <p:txBody>
          <a:bodyPr>
            <a:normAutofit fontScale="90000"/>
          </a:bodyPr>
          <a:lstStyle/>
          <a:p>
            <a:pPr eaLnBrk="1" hangingPunct="1">
              <a:defRPr/>
            </a:pPr>
            <a:r>
              <a:rPr lang="en-US" sz="2400" b="1" dirty="0" smtClean="0">
                <a:cs typeface="Times New Roman" pitchFamily="18" charset="0"/>
              </a:rPr>
              <a:t>THE PROBLEM WITH A MEMBER WITH LOW EI IS…</a:t>
            </a:r>
            <a:br>
              <a:rPr lang="en-US" sz="2400" b="1" dirty="0" smtClean="0">
                <a:cs typeface="Times New Roman" pitchFamily="18" charset="0"/>
              </a:rPr>
            </a:br>
            <a:endParaRPr lang="en-US" sz="2400" b="1" dirty="0" smtClean="0">
              <a:cs typeface="Times New Roman" pitchFamily="18" charset="0"/>
            </a:endParaRPr>
          </a:p>
        </p:txBody>
      </p:sp>
      <p:sp>
        <p:nvSpPr>
          <p:cNvPr id="4" name="Slide Number Placeholder 3"/>
          <p:cNvSpPr>
            <a:spLocks noGrp="1"/>
          </p:cNvSpPr>
          <p:nvPr>
            <p:ph type="sldNum" sz="quarter" idx="12"/>
          </p:nvPr>
        </p:nvSpPr>
        <p:spPr/>
        <p:txBody>
          <a:bodyPr/>
          <a:lstStyle/>
          <a:p>
            <a:fld id="{5B0A46B3-6167-4FFE-ACE9-26CEDCB7C978}" type="slidenum">
              <a:rPr lang="en-US" smtClean="0"/>
              <a:pPr/>
              <a:t>14</a:t>
            </a:fld>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19" name="Rectangle 3"/>
          <p:cNvSpPr>
            <a:spLocks noGrp="1" noChangeArrowheads="1"/>
          </p:cNvSpPr>
          <p:nvPr>
            <p:ph idx="1"/>
          </p:nvPr>
        </p:nvSpPr>
        <p:spPr>
          <a:xfrm>
            <a:off x="304800" y="1676400"/>
            <a:ext cx="7772400" cy="4953000"/>
          </a:xfrm>
        </p:spPr>
        <p:txBody>
          <a:bodyPr/>
          <a:lstStyle/>
          <a:p>
            <a:pPr algn="just" eaLnBrk="1" hangingPunct="1"/>
            <a:r>
              <a:rPr lang="en-US" sz="2000" dirty="0" smtClean="0">
                <a:cs typeface="Times New Roman" pitchFamily="18" charset="0"/>
              </a:rPr>
              <a:t>Wastage of time and energy</a:t>
            </a:r>
          </a:p>
          <a:p>
            <a:pPr algn="just" eaLnBrk="1" hangingPunct="1"/>
            <a:r>
              <a:rPr lang="en-US" sz="2000" dirty="0" smtClean="0">
                <a:cs typeface="Times New Roman" pitchFamily="18" charset="0"/>
              </a:rPr>
              <a:t>Lack of focus on organizational climate</a:t>
            </a:r>
          </a:p>
          <a:p>
            <a:pPr algn="just" eaLnBrk="1" hangingPunct="1"/>
            <a:r>
              <a:rPr lang="en-US" sz="2000" dirty="0" smtClean="0">
                <a:cs typeface="Times New Roman" pitchFamily="18" charset="0"/>
              </a:rPr>
              <a:t>Underachievement</a:t>
            </a:r>
          </a:p>
          <a:p>
            <a:pPr algn="just" eaLnBrk="1" hangingPunct="1"/>
            <a:r>
              <a:rPr lang="en-US" sz="2000" dirty="0" smtClean="0">
                <a:cs typeface="Times New Roman" pitchFamily="18" charset="0"/>
              </a:rPr>
              <a:t>Inter-personal problems</a:t>
            </a:r>
          </a:p>
          <a:p>
            <a:pPr algn="just" eaLnBrk="1" hangingPunct="1"/>
            <a:r>
              <a:rPr lang="en-US" sz="2000" dirty="0" smtClean="0">
                <a:cs typeface="Times New Roman" pitchFamily="18" charset="0"/>
              </a:rPr>
              <a:t>Inability to be a team player</a:t>
            </a:r>
          </a:p>
          <a:p>
            <a:pPr algn="just" eaLnBrk="1" hangingPunct="1"/>
            <a:r>
              <a:rPr lang="en-US" sz="2000" dirty="0" smtClean="0">
                <a:cs typeface="Times New Roman" pitchFamily="18" charset="0"/>
              </a:rPr>
              <a:t>Unsustainable performance</a:t>
            </a:r>
          </a:p>
          <a:p>
            <a:pPr algn="just" eaLnBrk="1" hangingPunct="1"/>
            <a:r>
              <a:rPr lang="en-US" sz="2000" dirty="0" smtClean="0">
                <a:cs typeface="Times New Roman" pitchFamily="18" charset="0"/>
              </a:rPr>
              <a:t>Insecurity in the organization due to unpredictability</a:t>
            </a:r>
          </a:p>
          <a:p>
            <a:pPr algn="just" eaLnBrk="1" hangingPunct="1"/>
            <a:r>
              <a:rPr lang="en-US" sz="2000" dirty="0" smtClean="0">
                <a:cs typeface="Times New Roman" pitchFamily="18" charset="0"/>
              </a:rPr>
              <a:t>Mood swings in the team </a:t>
            </a:r>
          </a:p>
          <a:p>
            <a:pPr algn="just" eaLnBrk="1" hangingPunct="1"/>
            <a:r>
              <a:rPr lang="en-US" sz="2000" dirty="0" smtClean="0">
                <a:cs typeface="Times New Roman" pitchFamily="18" charset="0"/>
              </a:rPr>
              <a:t>Need for counseling</a:t>
            </a:r>
          </a:p>
          <a:p>
            <a:pPr algn="just" eaLnBrk="1" hangingPunct="1"/>
            <a:r>
              <a:rPr lang="en-US" sz="2000" dirty="0" smtClean="0">
                <a:cs typeface="Times New Roman" pitchFamily="18" charset="0"/>
              </a:rPr>
              <a:t>Unhealthy competition amongst employees</a:t>
            </a:r>
          </a:p>
          <a:p>
            <a:pPr algn="just" eaLnBrk="1" hangingPunct="1"/>
            <a:r>
              <a:rPr lang="en-US" sz="2000" dirty="0" smtClean="0">
                <a:cs typeface="Times New Roman" pitchFamily="18" charset="0"/>
              </a:rPr>
              <a:t>Doubts on the validity and reliability of the selection  procedure</a:t>
            </a:r>
          </a:p>
        </p:txBody>
      </p:sp>
      <p:sp>
        <p:nvSpPr>
          <p:cNvPr id="421890" name="Rectangle 2"/>
          <p:cNvSpPr>
            <a:spLocks noGrp="1" noChangeArrowheads="1"/>
          </p:cNvSpPr>
          <p:nvPr>
            <p:ph type="title"/>
          </p:nvPr>
        </p:nvSpPr>
        <p:spPr>
          <a:xfrm>
            <a:off x="428596" y="0"/>
            <a:ext cx="8001056" cy="1552575"/>
          </a:xfrm>
        </p:spPr>
        <p:txBody>
          <a:bodyPr/>
          <a:lstStyle/>
          <a:p>
            <a:pPr eaLnBrk="1" hangingPunct="1">
              <a:defRPr/>
            </a:pPr>
            <a:r>
              <a:rPr lang="en-US" sz="2400" b="1" dirty="0" smtClean="0">
                <a:cs typeface="Times New Roman" pitchFamily="18" charset="0"/>
              </a:rPr>
              <a:t>WHEN THE MEMBERS HAVE LOW EI, IT LEADS TO …………. IN THE GROUP</a:t>
            </a:r>
            <a:r>
              <a:rPr lang="en-US" sz="2400" dirty="0" smtClean="0">
                <a:cs typeface="Times New Roman" pitchFamily="18" charset="0"/>
              </a:rPr>
              <a:t/>
            </a:r>
            <a:br>
              <a:rPr lang="en-US" sz="2400" dirty="0" smtClean="0">
                <a:cs typeface="Times New Roman" pitchFamily="18" charset="0"/>
              </a:rPr>
            </a:br>
            <a:endParaRPr lang="en-US" sz="2400" dirty="0" smtClean="0">
              <a:cs typeface="Times New Roman" pitchFamily="18" charset="0"/>
            </a:endParaRPr>
          </a:p>
        </p:txBody>
      </p:sp>
      <p:sp>
        <p:nvSpPr>
          <p:cNvPr id="4" name="Slide Number Placeholder 3"/>
          <p:cNvSpPr>
            <a:spLocks noGrp="1"/>
          </p:cNvSpPr>
          <p:nvPr>
            <p:ph type="sldNum" sz="quarter" idx="12"/>
          </p:nvPr>
        </p:nvSpPr>
        <p:spPr/>
        <p:txBody>
          <a:bodyPr/>
          <a:lstStyle/>
          <a:p>
            <a:fld id="{5B0A46B3-6167-4FFE-ACE9-26CEDCB7C978}" type="slidenum">
              <a:rPr lang="en-US" smtClean="0"/>
              <a:pPr/>
              <a:t>15</a:t>
            </a:fld>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3" name="Rectangle 3"/>
          <p:cNvSpPr>
            <a:spLocks noGrp="1" noChangeArrowheads="1"/>
          </p:cNvSpPr>
          <p:nvPr>
            <p:ph idx="1"/>
          </p:nvPr>
        </p:nvSpPr>
        <p:spPr>
          <a:xfrm>
            <a:off x="500034" y="1071546"/>
            <a:ext cx="7881966" cy="4857784"/>
          </a:xfrm>
        </p:spPr>
        <p:txBody>
          <a:bodyPr>
            <a:normAutofit/>
          </a:bodyPr>
          <a:lstStyle/>
          <a:p>
            <a:pPr eaLnBrk="1" hangingPunct="1">
              <a:lnSpc>
                <a:spcPct val="90000"/>
              </a:lnSpc>
            </a:pPr>
            <a:r>
              <a:rPr lang="en-US" dirty="0" smtClean="0"/>
              <a:t>Self-Awareness </a:t>
            </a:r>
            <a:endParaRPr lang="en-US" i="1" dirty="0" smtClean="0"/>
          </a:p>
          <a:p>
            <a:pPr eaLnBrk="1" hangingPunct="1">
              <a:lnSpc>
                <a:spcPct val="90000"/>
              </a:lnSpc>
            </a:pPr>
            <a:r>
              <a:rPr lang="en-US" dirty="0" smtClean="0"/>
              <a:t>Self-Regulation</a:t>
            </a:r>
          </a:p>
          <a:p>
            <a:pPr eaLnBrk="1" hangingPunct="1">
              <a:lnSpc>
                <a:spcPct val="90000"/>
              </a:lnSpc>
            </a:pPr>
            <a:r>
              <a:rPr lang="en-US" dirty="0" smtClean="0"/>
              <a:t>Motivation</a:t>
            </a:r>
          </a:p>
          <a:p>
            <a:pPr eaLnBrk="1" hangingPunct="1">
              <a:lnSpc>
                <a:spcPct val="90000"/>
              </a:lnSpc>
            </a:pPr>
            <a:r>
              <a:rPr lang="en-US" dirty="0" smtClean="0"/>
              <a:t>Empathy</a:t>
            </a:r>
            <a:endParaRPr lang="en-US" b="0" dirty="0" smtClean="0"/>
          </a:p>
          <a:p>
            <a:pPr eaLnBrk="1" hangingPunct="1">
              <a:lnSpc>
                <a:spcPct val="90000"/>
              </a:lnSpc>
            </a:pPr>
            <a:r>
              <a:rPr lang="en-US" dirty="0" smtClean="0"/>
              <a:t>Social Skills</a:t>
            </a:r>
          </a:p>
          <a:p>
            <a:pPr algn="just">
              <a:lnSpc>
                <a:spcPct val="90000"/>
              </a:lnSpc>
              <a:buNone/>
            </a:pPr>
            <a:r>
              <a:rPr lang="en-US" u="sng" dirty="0" smtClean="0"/>
              <a:t>Personal Competence</a:t>
            </a:r>
            <a:r>
              <a:rPr lang="en-US" dirty="0" smtClean="0"/>
              <a:t>: these competencies determine how we manage ourselves </a:t>
            </a:r>
            <a:r>
              <a:rPr lang="en-US" dirty="0" err="1" smtClean="0"/>
              <a:t>ie</a:t>
            </a:r>
            <a:r>
              <a:rPr lang="en-US" dirty="0" smtClean="0"/>
              <a:t> Self awareness, Self regulation and Motivation</a:t>
            </a:r>
          </a:p>
          <a:p>
            <a:pPr algn="just">
              <a:lnSpc>
                <a:spcPct val="90000"/>
              </a:lnSpc>
              <a:buNone/>
            </a:pPr>
            <a:r>
              <a:rPr lang="en-US" u="sng" dirty="0" smtClean="0"/>
              <a:t>Social Competence</a:t>
            </a:r>
            <a:r>
              <a:rPr lang="en-US" dirty="0" smtClean="0"/>
              <a:t>: these competencies determine how we handle relationships </a:t>
            </a:r>
            <a:r>
              <a:rPr lang="en-US" dirty="0" err="1" smtClean="0"/>
              <a:t>ie</a:t>
            </a:r>
            <a:r>
              <a:rPr lang="en-US" dirty="0" smtClean="0"/>
              <a:t> Empathy and Social skills</a:t>
            </a:r>
          </a:p>
          <a:p>
            <a:pPr>
              <a:lnSpc>
                <a:spcPct val="90000"/>
              </a:lnSpc>
              <a:buNone/>
            </a:pPr>
            <a:endParaRPr lang="en-US" dirty="0" smtClean="0"/>
          </a:p>
          <a:p>
            <a:pPr eaLnBrk="1" hangingPunct="1">
              <a:lnSpc>
                <a:spcPct val="90000"/>
              </a:lnSpc>
            </a:pPr>
            <a:endParaRPr lang="en-US" dirty="0" smtClean="0"/>
          </a:p>
          <a:p>
            <a:pPr eaLnBrk="1" hangingPunct="1">
              <a:lnSpc>
                <a:spcPct val="90000"/>
              </a:lnSpc>
              <a:buFont typeface="Wingdings" pitchFamily="2" charset="2"/>
              <a:buNone/>
            </a:pPr>
            <a:endParaRPr lang="en-US" i="1" dirty="0" smtClean="0"/>
          </a:p>
          <a:p>
            <a:pPr eaLnBrk="1" hangingPunct="1">
              <a:lnSpc>
                <a:spcPct val="90000"/>
              </a:lnSpc>
              <a:buFont typeface="Wingdings" pitchFamily="2" charset="2"/>
              <a:buNone/>
            </a:pPr>
            <a:endParaRPr lang="en-US" sz="2000" dirty="0" smtClean="0"/>
          </a:p>
        </p:txBody>
      </p:sp>
      <p:sp>
        <p:nvSpPr>
          <p:cNvPr id="423938" name="Rectangle 2"/>
          <p:cNvSpPr>
            <a:spLocks noGrp="1" noChangeArrowheads="1"/>
          </p:cNvSpPr>
          <p:nvPr>
            <p:ph type="title"/>
          </p:nvPr>
        </p:nvSpPr>
        <p:spPr>
          <a:xfrm>
            <a:off x="571472" y="0"/>
            <a:ext cx="7715304" cy="1143000"/>
          </a:xfrm>
        </p:spPr>
        <p:txBody>
          <a:bodyPr>
            <a:normAutofit fontScale="90000"/>
          </a:bodyPr>
          <a:lstStyle/>
          <a:p>
            <a:pPr>
              <a:defRPr/>
            </a:pPr>
            <a:r>
              <a:rPr lang="en-US" sz="2800" dirty="0" smtClean="0"/>
              <a:t/>
            </a:r>
            <a:br>
              <a:rPr lang="en-US" sz="2800" dirty="0" smtClean="0"/>
            </a:br>
            <a:r>
              <a:rPr lang="en-US" sz="3100" dirty="0" smtClean="0"/>
              <a:t>Five distinct components of EI: </a:t>
            </a:r>
            <a:r>
              <a:rPr lang="en-US" sz="3100" b="1" dirty="0" smtClean="0"/>
              <a:t/>
            </a:r>
            <a:br>
              <a:rPr lang="en-US" sz="3100" b="1" dirty="0" smtClean="0"/>
            </a:br>
            <a:endParaRPr lang="en-US" sz="3100" b="1" dirty="0" smtClean="0"/>
          </a:p>
        </p:txBody>
      </p:sp>
      <p:sp>
        <p:nvSpPr>
          <p:cNvPr id="4" name="Slide Number Placeholder 3"/>
          <p:cNvSpPr>
            <a:spLocks noGrp="1"/>
          </p:cNvSpPr>
          <p:nvPr>
            <p:ph type="sldNum" sz="quarter" idx="12"/>
          </p:nvPr>
        </p:nvSpPr>
        <p:spPr/>
        <p:txBody>
          <a:bodyPr/>
          <a:lstStyle/>
          <a:p>
            <a:fld id="{5B0A46B3-6167-4FFE-ACE9-26CEDCB7C978}" type="slidenum">
              <a:rPr lang="en-US" smtClean="0"/>
              <a:pPr/>
              <a:t>16</a:t>
            </a:fld>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4962" name="Text Box 2"/>
          <p:cNvSpPr txBox="1">
            <a:spLocks noChangeArrowheads="1"/>
          </p:cNvSpPr>
          <p:nvPr/>
        </p:nvSpPr>
        <p:spPr bwMode="auto">
          <a:xfrm>
            <a:off x="0" y="0"/>
            <a:ext cx="8153400" cy="1187450"/>
          </a:xfrm>
          <a:prstGeom prst="rect">
            <a:avLst/>
          </a:prstGeom>
          <a:solidFill>
            <a:srgbClr val="D3E307"/>
          </a:solidFill>
          <a:ln w="9525">
            <a:noFill/>
            <a:miter lim="800000"/>
            <a:headEnd/>
            <a:tailEnd/>
          </a:ln>
          <a:effectLst>
            <a:outerShdw dist="107763" dir="2700000" algn="ctr" rotWithShape="0">
              <a:schemeClr val="bg2">
                <a:alpha val="50000"/>
              </a:schemeClr>
            </a:outerShdw>
          </a:effectLst>
        </p:spPr>
        <p:txBody>
          <a:bodyPr>
            <a:spAutoFit/>
          </a:bodyPr>
          <a:lstStyle/>
          <a:p>
            <a:pPr>
              <a:defRPr/>
            </a:pPr>
            <a:r>
              <a:rPr lang="en-US" sz="2400">
                <a:latin typeface="Times New Roman" pitchFamily="18" charset="0"/>
                <a:cs typeface="Times New Roman" pitchFamily="18" charset="0"/>
              </a:rPr>
              <a:t>                       (1)  </a:t>
            </a:r>
            <a:r>
              <a:rPr lang="en-US" sz="2400" u="sng">
                <a:latin typeface="Times New Roman" pitchFamily="18" charset="0"/>
                <a:cs typeface="Times New Roman" pitchFamily="18" charset="0"/>
              </a:rPr>
              <a:t>Self – Awareness:</a:t>
            </a:r>
          </a:p>
          <a:p>
            <a:pPr>
              <a:defRPr/>
            </a:pPr>
            <a:r>
              <a:rPr lang="en-US" sz="2400" b="0">
                <a:solidFill>
                  <a:srgbClr val="000000"/>
                </a:solidFill>
                <a:latin typeface="Times New Roman" pitchFamily="18" charset="0"/>
              </a:rPr>
              <a:t>Knowing one’s internal states, preferences, resources &amp; intuitions</a:t>
            </a:r>
            <a:endParaRPr lang="en-US" sz="2400" b="0">
              <a:latin typeface="Times New Roman" pitchFamily="18" charset="0"/>
            </a:endParaRPr>
          </a:p>
        </p:txBody>
      </p:sp>
      <p:sp>
        <p:nvSpPr>
          <p:cNvPr id="37891" name="Text Box 3"/>
          <p:cNvSpPr txBox="1">
            <a:spLocks noChangeArrowheads="1"/>
          </p:cNvSpPr>
          <p:nvPr/>
        </p:nvSpPr>
        <p:spPr bwMode="auto">
          <a:xfrm>
            <a:off x="762000" y="1752600"/>
            <a:ext cx="7543800" cy="3081338"/>
          </a:xfrm>
          <a:prstGeom prst="rect">
            <a:avLst/>
          </a:prstGeom>
          <a:solidFill>
            <a:schemeClr val="folHlink"/>
          </a:solidFill>
          <a:ln w="9525">
            <a:noFill/>
            <a:miter lim="800000"/>
            <a:headEnd/>
            <a:tailEnd/>
          </a:ln>
        </p:spPr>
        <p:txBody>
          <a:bodyPr>
            <a:spAutoFit/>
          </a:bodyPr>
          <a:lstStyle/>
          <a:p>
            <a:pPr>
              <a:buFontTx/>
              <a:buChar char="•"/>
            </a:pPr>
            <a:r>
              <a:rPr lang="en-US" sz="2800">
                <a:solidFill>
                  <a:srgbClr val="000000"/>
                </a:solidFill>
                <a:latin typeface="Times New Roman" pitchFamily="18" charset="0"/>
                <a:cs typeface="Times New Roman" pitchFamily="18" charset="0"/>
              </a:rPr>
              <a:t>Emotional Awareness</a:t>
            </a:r>
          </a:p>
          <a:p>
            <a:r>
              <a:rPr lang="en-US" sz="2800" b="0">
                <a:solidFill>
                  <a:srgbClr val="000000"/>
                </a:solidFill>
                <a:latin typeface="Times New Roman" pitchFamily="18" charset="0"/>
              </a:rPr>
              <a:t>   </a:t>
            </a:r>
            <a:endParaRPr lang="en-US" sz="2400" b="0">
              <a:solidFill>
                <a:srgbClr val="000000"/>
              </a:solidFill>
              <a:latin typeface="Times New Roman" pitchFamily="18" charset="0"/>
            </a:endParaRPr>
          </a:p>
          <a:p>
            <a:pPr>
              <a:buFontTx/>
              <a:buChar char="•"/>
            </a:pPr>
            <a:r>
              <a:rPr lang="en-US" sz="2800">
                <a:solidFill>
                  <a:srgbClr val="000000"/>
                </a:solidFill>
                <a:latin typeface="Times New Roman" pitchFamily="18" charset="0"/>
              </a:rPr>
              <a:t>Accurate Self-</a:t>
            </a:r>
            <a:r>
              <a:rPr lang="en-US" sz="2800">
                <a:latin typeface="Times New Roman" pitchFamily="18" charset="0"/>
              </a:rPr>
              <a:t>assessment</a:t>
            </a:r>
          </a:p>
          <a:p>
            <a:r>
              <a:rPr lang="en-US" sz="2800">
                <a:latin typeface="Times New Roman" pitchFamily="18" charset="0"/>
              </a:rPr>
              <a:t>   </a:t>
            </a:r>
            <a:endParaRPr lang="en-US" sz="2400" b="0">
              <a:solidFill>
                <a:srgbClr val="000000"/>
              </a:solidFill>
              <a:latin typeface="Times New Roman" pitchFamily="18" charset="0"/>
            </a:endParaRPr>
          </a:p>
          <a:p>
            <a:pPr>
              <a:buFontTx/>
              <a:buChar char="•"/>
            </a:pPr>
            <a:r>
              <a:rPr lang="en-US" sz="2800">
                <a:solidFill>
                  <a:srgbClr val="000000"/>
                </a:solidFill>
                <a:latin typeface="Times New Roman" pitchFamily="18" charset="0"/>
              </a:rPr>
              <a:t>Self-</a:t>
            </a:r>
            <a:r>
              <a:rPr lang="en-US" sz="2800">
                <a:latin typeface="Times New Roman" pitchFamily="18" charset="0"/>
              </a:rPr>
              <a:t>Confidence</a:t>
            </a:r>
          </a:p>
          <a:p>
            <a:r>
              <a:rPr lang="en-US" sz="2800">
                <a:latin typeface="Times New Roman" pitchFamily="18" charset="0"/>
              </a:rPr>
              <a:t>  </a:t>
            </a:r>
            <a:endParaRPr lang="en-US" sz="2400">
              <a:latin typeface="Times New Roman" pitchFamily="18" charset="0"/>
            </a:endParaRPr>
          </a:p>
          <a:p>
            <a:r>
              <a:rPr lang="en-US" sz="2800">
                <a:latin typeface="Times New Roman" pitchFamily="18" charset="0"/>
              </a:rPr>
              <a:t>  </a:t>
            </a:r>
            <a:endParaRPr lang="en-US" sz="2400" b="0">
              <a:latin typeface="Times New Roman" pitchFamily="18" charset="0"/>
            </a:endParaRPr>
          </a:p>
        </p:txBody>
      </p:sp>
      <p:sp>
        <p:nvSpPr>
          <p:cNvPr id="4" name="Slide Number Placeholder 3"/>
          <p:cNvSpPr>
            <a:spLocks noGrp="1"/>
          </p:cNvSpPr>
          <p:nvPr>
            <p:ph type="sldNum" sz="quarter" idx="12"/>
          </p:nvPr>
        </p:nvSpPr>
        <p:spPr/>
        <p:txBody>
          <a:bodyPr/>
          <a:lstStyle/>
          <a:p>
            <a:fld id="{5B0A46B3-6167-4FFE-ACE9-26CEDCB7C978}" type="slidenum">
              <a:rPr lang="en-US" smtClean="0"/>
              <a:pPr/>
              <a:t>17</a:t>
            </a:fld>
            <a:endParaRPr lang="en-US"/>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7010" name="Text Box 2"/>
          <p:cNvSpPr txBox="1">
            <a:spLocks noChangeArrowheads="1"/>
          </p:cNvSpPr>
          <p:nvPr/>
        </p:nvSpPr>
        <p:spPr bwMode="auto">
          <a:xfrm>
            <a:off x="76200" y="15875"/>
            <a:ext cx="8458200" cy="1127125"/>
          </a:xfrm>
          <a:prstGeom prst="rect">
            <a:avLst/>
          </a:prstGeom>
          <a:solidFill>
            <a:srgbClr val="D3E307"/>
          </a:solidFill>
          <a:ln w="9525">
            <a:noFill/>
            <a:miter lim="800000"/>
            <a:headEnd/>
            <a:tailEnd/>
          </a:ln>
          <a:effectLst>
            <a:outerShdw dist="107763" dir="2700000" algn="ctr" rotWithShape="0">
              <a:schemeClr val="bg2">
                <a:alpha val="50000"/>
              </a:schemeClr>
            </a:outerShdw>
          </a:effectLst>
        </p:spPr>
        <p:txBody>
          <a:bodyPr>
            <a:spAutoFit/>
          </a:bodyPr>
          <a:lstStyle/>
          <a:p>
            <a:pPr>
              <a:defRPr/>
            </a:pPr>
            <a:r>
              <a:rPr lang="en-US" sz="2400">
                <a:solidFill>
                  <a:srgbClr val="000000"/>
                </a:solidFill>
                <a:latin typeface="Times New Roman" pitchFamily="18" charset="0"/>
                <a:cs typeface="Times New Roman" pitchFamily="18" charset="0"/>
              </a:rPr>
              <a:t>(2) Self –</a:t>
            </a:r>
            <a:r>
              <a:rPr lang="en-US" sz="2400">
                <a:latin typeface="Times New Roman" pitchFamily="18" charset="0"/>
                <a:cs typeface="Times New Roman" pitchFamily="18" charset="0"/>
              </a:rPr>
              <a:t> Regulation</a:t>
            </a:r>
          </a:p>
          <a:p>
            <a:pPr>
              <a:defRPr/>
            </a:pPr>
            <a:r>
              <a:rPr lang="en-US" sz="2000" b="0"/>
              <a:t>Managing one’s internal states, impulses and resources</a:t>
            </a:r>
            <a:endParaRPr lang="en-US" sz="2000">
              <a:latin typeface="Times New Roman" pitchFamily="18" charset="0"/>
              <a:cs typeface="Times New Roman" pitchFamily="18" charset="0"/>
            </a:endParaRPr>
          </a:p>
          <a:p>
            <a:pPr>
              <a:defRPr/>
            </a:pPr>
            <a:endParaRPr lang="en-US" sz="2400" b="0">
              <a:latin typeface="Times New Roman" pitchFamily="18" charset="0"/>
            </a:endParaRPr>
          </a:p>
        </p:txBody>
      </p:sp>
      <p:sp>
        <p:nvSpPr>
          <p:cNvPr id="38915" name="Text Box 3"/>
          <p:cNvSpPr txBox="1">
            <a:spLocks noChangeArrowheads="1"/>
          </p:cNvSpPr>
          <p:nvPr/>
        </p:nvSpPr>
        <p:spPr bwMode="auto">
          <a:xfrm>
            <a:off x="1676400" y="1158875"/>
            <a:ext cx="8534400" cy="822325"/>
          </a:xfrm>
          <a:prstGeom prst="rect">
            <a:avLst/>
          </a:prstGeom>
          <a:noFill/>
          <a:ln w="9525">
            <a:noFill/>
            <a:miter lim="800000"/>
            <a:headEnd/>
            <a:tailEnd/>
          </a:ln>
        </p:spPr>
        <p:txBody>
          <a:bodyPr>
            <a:spAutoFit/>
          </a:bodyPr>
          <a:lstStyle/>
          <a:p>
            <a:r>
              <a:rPr lang="en-US" sz="2400" b="0">
                <a:latin typeface="Times New Roman" pitchFamily="18" charset="0"/>
                <a:cs typeface="Times New Roman" pitchFamily="18" charset="0"/>
              </a:rPr>
              <a:t>.</a:t>
            </a:r>
          </a:p>
          <a:p>
            <a:endParaRPr lang="en-US" sz="2400" b="0">
              <a:latin typeface="Times New Roman" pitchFamily="18" charset="0"/>
            </a:endParaRPr>
          </a:p>
        </p:txBody>
      </p:sp>
      <p:sp>
        <p:nvSpPr>
          <p:cNvPr id="38916" name="Text Box 4"/>
          <p:cNvSpPr txBox="1">
            <a:spLocks noChangeArrowheads="1"/>
          </p:cNvSpPr>
          <p:nvPr/>
        </p:nvSpPr>
        <p:spPr bwMode="auto">
          <a:xfrm>
            <a:off x="533400" y="1752600"/>
            <a:ext cx="7696200" cy="2592388"/>
          </a:xfrm>
          <a:prstGeom prst="rect">
            <a:avLst/>
          </a:prstGeom>
          <a:solidFill>
            <a:schemeClr val="folHlink"/>
          </a:solidFill>
          <a:ln w="12700">
            <a:noFill/>
            <a:miter lim="800000"/>
            <a:headEnd type="none" w="sm" len="sm"/>
            <a:tailEnd type="none" w="sm" len="sm"/>
          </a:ln>
        </p:spPr>
        <p:txBody>
          <a:bodyPr>
            <a:spAutoFit/>
          </a:bodyPr>
          <a:lstStyle/>
          <a:p>
            <a:pPr>
              <a:buFontTx/>
              <a:buChar char="•"/>
            </a:pPr>
            <a:r>
              <a:rPr lang="en-US" sz="2800">
                <a:latin typeface="Times New Roman" pitchFamily="18" charset="0"/>
              </a:rPr>
              <a:t>Self- Control</a:t>
            </a:r>
          </a:p>
          <a:p>
            <a:r>
              <a:rPr lang="en-US" sz="2400" b="0">
                <a:solidFill>
                  <a:srgbClr val="000000"/>
                </a:solidFill>
                <a:latin typeface="Times New Roman" pitchFamily="18" charset="0"/>
              </a:rPr>
              <a:t> </a:t>
            </a:r>
            <a:endParaRPr lang="en-US" sz="2800">
              <a:latin typeface="Times New Roman" pitchFamily="18" charset="0"/>
            </a:endParaRPr>
          </a:p>
          <a:p>
            <a:pPr>
              <a:buFontTx/>
              <a:buChar char="•"/>
            </a:pPr>
            <a:r>
              <a:rPr lang="en-US" sz="2800">
                <a:latin typeface="Times New Roman" pitchFamily="18" charset="0"/>
              </a:rPr>
              <a:t>Trustworthiness and Conscientiousness</a:t>
            </a:r>
          </a:p>
          <a:p>
            <a:r>
              <a:rPr lang="en-US" sz="2800">
                <a:latin typeface="Times New Roman" pitchFamily="18" charset="0"/>
              </a:rPr>
              <a:t> </a:t>
            </a:r>
            <a:endParaRPr lang="en-US" sz="2400" b="0">
              <a:solidFill>
                <a:srgbClr val="000000"/>
              </a:solidFill>
              <a:latin typeface="Times New Roman" pitchFamily="18" charset="0"/>
            </a:endParaRPr>
          </a:p>
          <a:p>
            <a:pPr>
              <a:buFontTx/>
              <a:buChar char="•"/>
            </a:pPr>
            <a:r>
              <a:rPr lang="en-US" sz="2800">
                <a:latin typeface="Times New Roman" pitchFamily="18" charset="0"/>
              </a:rPr>
              <a:t>Innovation and </a:t>
            </a:r>
            <a:r>
              <a:rPr lang="en-US" sz="2800">
                <a:solidFill>
                  <a:srgbClr val="000000"/>
                </a:solidFill>
                <a:latin typeface="Times New Roman" pitchFamily="18" charset="0"/>
              </a:rPr>
              <a:t>Adaptability</a:t>
            </a:r>
            <a:endParaRPr lang="en-US" sz="2800" u="sng">
              <a:solidFill>
                <a:srgbClr val="000000"/>
              </a:solidFill>
              <a:latin typeface="Times New Roman" pitchFamily="18" charset="0"/>
            </a:endParaRPr>
          </a:p>
          <a:p>
            <a:r>
              <a:rPr lang="en-US" sz="2800">
                <a:solidFill>
                  <a:srgbClr val="000000"/>
                </a:solidFill>
                <a:latin typeface="Times New Roman" pitchFamily="18" charset="0"/>
              </a:rPr>
              <a:t> </a:t>
            </a:r>
            <a:endParaRPr lang="en-US" sz="2400">
              <a:latin typeface="Times New Roman" pitchFamily="18" charset="0"/>
            </a:endParaRPr>
          </a:p>
        </p:txBody>
      </p:sp>
      <p:sp>
        <p:nvSpPr>
          <p:cNvPr id="5" name="Slide Number Placeholder 4"/>
          <p:cNvSpPr>
            <a:spLocks noGrp="1"/>
          </p:cNvSpPr>
          <p:nvPr>
            <p:ph type="sldNum" sz="quarter" idx="12"/>
          </p:nvPr>
        </p:nvSpPr>
        <p:spPr/>
        <p:txBody>
          <a:bodyPr/>
          <a:lstStyle/>
          <a:p>
            <a:fld id="{5B0A46B3-6167-4FFE-ACE9-26CEDCB7C978}" type="slidenum">
              <a:rPr lang="en-US" smtClean="0"/>
              <a:pPr/>
              <a:t>18</a:t>
            </a:fld>
            <a:endParaRPr lang="en-US"/>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9938" name="Rectangle 2"/>
          <p:cNvSpPr>
            <a:spLocks noGrp="1" noChangeArrowheads="1"/>
          </p:cNvSpPr>
          <p:nvPr>
            <p:ph idx="1"/>
          </p:nvPr>
        </p:nvSpPr>
        <p:spPr>
          <a:xfrm>
            <a:off x="685800" y="1571612"/>
            <a:ext cx="7772400" cy="2924188"/>
          </a:xfrm>
          <a:solidFill>
            <a:schemeClr val="folHlink"/>
          </a:solidFill>
        </p:spPr>
        <p:txBody>
          <a:bodyPr>
            <a:normAutofit/>
          </a:bodyPr>
          <a:lstStyle/>
          <a:p>
            <a:pPr eaLnBrk="1" hangingPunct="1">
              <a:buFontTx/>
              <a:buChar char="•"/>
            </a:pPr>
            <a:r>
              <a:rPr lang="en-US" dirty="0" smtClean="0">
                <a:solidFill>
                  <a:schemeClr val="tx1"/>
                </a:solidFill>
                <a:cs typeface="Times New Roman" pitchFamily="18" charset="0"/>
              </a:rPr>
              <a:t>Achievement drive</a:t>
            </a:r>
          </a:p>
          <a:p>
            <a:pPr eaLnBrk="1" hangingPunct="1">
              <a:buFontTx/>
              <a:buNone/>
            </a:pPr>
            <a:r>
              <a:rPr lang="en-US" b="0" dirty="0" smtClean="0">
                <a:solidFill>
                  <a:schemeClr val="tx1"/>
                </a:solidFill>
              </a:rPr>
              <a:t>    </a:t>
            </a:r>
            <a:endParaRPr lang="en-US" b="0" dirty="0" smtClean="0">
              <a:solidFill>
                <a:schemeClr val="tx1"/>
              </a:solidFill>
              <a:cs typeface="Times New Roman" pitchFamily="18" charset="0"/>
            </a:endParaRPr>
          </a:p>
          <a:p>
            <a:pPr eaLnBrk="1" hangingPunct="1">
              <a:buFontTx/>
              <a:buChar char="•"/>
            </a:pPr>
            <a:r>
              <a:rPr lang="en-US" dirty="0" smtClean="0">
                <a:solidFill>
                  <a:schemeClr val="tx1"/>
                </a:solidFill>
                <a:cs typeface="Times New Roman" pitchFamily="18" charset="0"/>
              </a:rPr>
              <a:t>Commitment </a:t>
            </a:r>
          </a:p>
          <a:p>
            <a:pPr eaLnBrk="1" hangingPunct="1">
              <a:buFontTx/>
              <a:buChar char="•"/>
            </a:pPr>
            <a:endParaRPr lang="en-US" dirty="0" smtClean="0">
              <a:solidFill>
                <a:schemeClr val="tx1"/>
              </a:solidFill>
              <a:cs typeface="Times New Roman" pitchFamily="18" charset="0"/>
            </a:endParaRPr>
          </a:p>
          <a:p>
            <a:pPr eaLnBrk="1" hangingPunct="1">
              <a:buFontTx/>
              <a:buChar char="•"/>
            </a:pPr>
            <a:r>
              <a:rPr lang="en-US" dirty="0" smtClean="0">
                <a:solidFill>
                  <a:schemeClr val="tx1"/>
                </a:solidFill>
                <a:cs typeface="Times New Roman" pitchFamily="18" charset="0"/>
              </a:rPr>
              <a:t>Initiative and Optimism</a:t>
            </a:r>
          </a:p>
          <a:p>
            <a:pPr eaLnBrk="1" hangingPunct="1">
              <a:buFontTx/>
              <a:buNone/>
            </a:pPr>
            <a:r>
              <a:rPr lang="en-US" b="0" dirty="0" smtClean="0">
                <a:solidFill>
                  <a:schemeClr val="tx1"/>
                </a:solidFill>
              </a:rPr>
              <a:t>    </a:t>
            </a:r>
          </a:p>
        </p:txBody>
      </p:sp>
      <p:sp>
        <p:nvSpPr>
          <p:cNvPr id="39939" name="Text Box 3"/>
          <p:cNvSpPr txBox="1">
            <a:spLocks noChangeArrowheads="1"/>
          </p:cNvSpPr>
          <p:nvPr/>
        </p:nvSpPr>
        <p:spPr bwMode="auto">
          <a:xfrm>
            <a:off x="1600200" y="304800"/>
            <a:ext cx="6892925" cy="457200"/>
          </a:xfrm>
          <a:prstGeom prst="rect">
            <a:avLst/>
          </a:prstGeom>
          <a:noFill/>
          <a:ln w="9525">
            <a:noFill/>
            <a:miter lim="800000"/>
            <a:headEnd/>
            <a:tailEnd/>
          </a:ln>
        </p:spPr>
        <p:txBody>
          <a:bodyPr>
            <a:spAutoFit/>
          </a:bodyPr>
          <a:lstStyle/>
          <a:p>
            <a:endParaRPr lang="en-US" sz="2400" b="0">
              <a:latin typeface="Times New Roman" pitchFamily="18" charset="0"/>
            </a:endParaRPr>
          </a:p>
        </p:txBody>
      </p:sp>
      <p:sp>
        <p:nvSpPr>
          <p:cNvPr id="428036" name="Text Box 4"/>
          <p:cNvSpPr txBox="1">
            <a:spLocks noChangeArrowheads="1"/>
          </p:cNvSpPr>
          <p:nvPr/>
        </p:nvSpPr>
        <p:spPr bwMode="auto">
          <a:xfrm>
            <a:off x="0" y="0"/>
            <a:ext cx="8915400" cy="1309688"/>
          </a:xfrm>
          <a:prstGeom prst="rect">
            <a:avLst/>
          </a:prstGeom>
          <a:solidFill>
            <a:srgbClr val="D3E307"/>
          </a:solidFill>
          <a:ln w="9525">
            <a:noFill/>
            <a:miter lim="800000"/>
            <a:headEnd/>
            <a:tailEnd/>
          </a:ln>
          <a:effectLst>
            <a:outerShdw dist="107763" dir="2700000" algn="ctr" rotWithShape="0">
              <a:schemeClr val="bg2">
                <a:alpha val="50000"/>
              </a:schemeClr>
            </a:outerShdw>
          </a:effectLst>
        </p:spPr>
        <p:txBody>
          <a:bodyPr>
            <a:spAutoFit/>
          </a:bodyPr>
          <a:lstStyle/>
          <a:p>
            <a:pPr>
              <a:defRPr/>
            </a:pPr>
            <a:r>
              <a:rPr lang="en-US" sz="3200">
                <a:solidFill>
                  <a:srgbClr val="000000"/>
                </a:solidFill>
                <a:latin typeface="Times New Roman" pitchFamily="18" charset="0"/>
                <a:cs typeface="Times New Roman" pitchFamily="18" charset="0"/>
              </a:rPr>
              <a:t>(3) Motivation</a:t>
            </a:r>
          </a:p>
          <a:p>
            <a:pPr>
              <a:defRPr/>
            </a:pPr>
            <a:r>
              <a:rPr lang="en-US" sz="2400">
                <a:solidFill>
                  <a:srgbClr val="000000"/>
                </a:solidFill>
                <a:latin typeface="Times New Roman" pitchFamily="18" charset="0"/>
              </a:rPr>
              <a:t>Emotional tendencies that guide or facilitate reaching goals</a:t>
            </a:r>
            <a:endParaRPr lang="en-US" sz="2400">
              <a:latin typeface="Times New Roman" pitchFamily="18" charset="0"/>
            </a:endParaRPr>
          </a:p>
          <a:p>
            <a:pPr>
              <a:defRPr/>
            </a:pPr>
            <a:endParaRPr lang="en-US" sz="2400">
              <a:latin typeface="Times New Roman" pitchFamily="18" charset="0"/>
            </a:endParaRPr>
          </a:p>
        </p:txBody>
      </p:sp>
      <p:sp>
        <p:nvSpPr>
          <p:cNvPr id="6" name="TextBox 5"/>
          <p:cNvSpPr txBox="1"/>
          <p:nvPr/>
        </p:nvSpPr>
        <p:spPr>
          <a:xfrm>
            <a:off x="714348" y="4929198"/>
            <a:ext cx="7858180" cy="1200329"/>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dirty="0" smtClean="0"/>
              <a:t>“If your actions inspire others to dream more, learn more, do more and become more, you are a leader.”</a:t>
            </a:r>
          </a:p>
          <a:p>
            <a:r>
              <a:rPr lang="en-US" dirty="0" smtClean="0"/>
              <a:t>		John Quincy Adams (1767-1848)  sixth President of the United States</a:t>
            </a:r>
          </a:p>
        </p:txBody>
      </p:sp>
      <p:sp>
        <p:nvSpPr>
          <p:cNvPr id="7" name="Slide Number Placeholder 6"/>
          <p:cNvSpPr>
            <a:spLocks noGrp="1"/>
          </p:cNvSpPr>
          <p:nvPr>
            <p:ph type="sldNum" sz="quarter" idx="12"/>
          </p:nvPr>
        </p:nvSpPr>
        <p:spPr/>
        <p:txBody>
          <a:bodyPr/>
          <a:lstStyle/>
          <a:p>
            <a:fld id="{5B0A46B3-6167-4FFE-ACE9-26CEDCB7C978}" type="slidenum">
              <a:rPr lang="en-US" smtClean="0"/>
              <a:pPr/>
              <a:t>19</a:t>
            </a:fld>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14348" y="1285860"/>
            <a:ext cx="7500990" cy="4401205"/>
          </a:xfrm>
          <a:prstGeom prst="rect">
            <a:avLst/>
          </a:prstGeom>
          <a:noFill/>
        </p:spPr>
        <p:txBody>
          <a:bodyPr wrap="square" rtlCol="0">
            <a:spAutoFit/>
          </a:bodyPr>
          <a:lstStyle/>
          <a:p>
            <a:r>
              <a:rPr lang="en-IN" sz="2800" dirty="0" smtClean="0"/>
              <a:t>Topics to be covered</a:t>
            </a:r>
            <a:r>
              <a:rPr lang="en-IN" dirty="0" smtClean="0"/>
              <a:t>:</a:t>
            </a:r>
          </a:p>
          <a:p>
            <a:endParaRPr lang="en-IN" dirty="0" smtClean="0"/>
          </a:p>
          <a:p>
            <a:endParaRPr lang="en-IN" dirty="0" smtClean="0"/>
          </a:p>
          <a:p>
            <a:pPr>
              <a:buFont typeface="Arial" pitchFamily="34" charset="0"/>
              <a:buChar char="•"/>
            </a:pPr>
            <a:r>
              <a:rPr lang="en-IN" sz="2400" dirty="0" smtClean="0"/>
              <a:t>Interpersonal Skills</a:t>
            </a:r>
          </a:p>
          <a:p>
            <a:pPr>
              <a:buFont typeface="Arial" pitchFamily="34" charset="0"/>
              <a:buChar char="•"/>
            </a:pPr>
            <a:r>
              <a:rPr lang="en-IN" sz="2400" dirty="0" smtClean="0"/>
              <a:t>Definition</a:t>
            </a:r>
          </a:p>
          <a:p>
            <a:pPr>
              <a:buFont typeface="Arial" pitchFamily="34" charset="0"/>
              <a:buChar char="•"/>
            </a:pPr>
            <a:r>
              <a:rPr lang="en-IN" sz="2400" dirty="0" smtClean="0"/>
              <a:t>Team</a:t>
            </a:r>
          </a:p>
          <a:p>
            <a:pPr>
              <a:buFont typeface="Arial" pitchFamily="34" charset="0"/>
              <a:buChar char="•"/>
            </a:pPr>
            <a:r>
              <a:rPr lang="en-IN" sz="2400" dirty="0" smtClean="0"/>
              <a:t>Emotional Intelligence</a:t>
            </a:r>
          </a:p>
          <a:p>
            <a:pPr>
              <a:buFont typeface="Arial" pitchFamily="34" charset="0"/>
              <a:buChar char="•"/>
            </a:pPr>
            <a:r>
              <a:rPr lang="en-IN" sz="2400" dirty="0" smtClean="0"/>
              <a:t>MCQ </a:t>
            </a:r>
          </a:p>
          <a:p>
            <a:pPr>
              <a:buFont typeface="Arial" pitchFamily="34" charset="0"/>
              <a:buChar char="•"/>
            </a:pPr>
            <a:endParaRPr lang="en-IN" sz="2400" dirty="0" smtClean="0"/>
          </a:p>
          <a:p>
            <a:r>
              <a:rPr lang="en-IN" sz="2400" dirty="0" smtClean="0"/>
              <a:t>References:</a:t>
            </a:r>
            <a:r>
              <a:rPr lang="en-US" sz="2400" dirty="0" smtClean="0">
                <a:hlinkClick r:id="rId2"/>
              </a:rPr>
              <a:t>Stephen P. Robbins</a:t>
            </a:r>
            <a:r>
              <a:rPr lang="en-US" sz="2400" dirty="0" smtClean="0"/>
              <a:t>, </a:t>
            </a:r>
            <a:r>
              <a:rPr lang="en-US" sz="2400" dirty="0" smtClean="0">
                <a:hlinkClick r:id="rId3"/>
              </a:rPr>
              <a:t>Timothy A. Judge</a:t>
            </a:r>
            <a:r>
              <a:rPr lang="en-US" sz="2400" dirty="0" smtClean="0"/>
              <a:t>, </a:t>
            </a:r>
            <a:r>
              <a:rPr lang="en-US" sz="2400" dirty="0" smtClean="0">
                <a:hlinkClick r:id="rId4"/>
              </a:rPr>
              <a:t>Marissa Edwards</a:t>
            </a:r>
            <a:r>
              <a:rPr lang="en-US" sz="2400" dirty="0" smtClean="0"/>
              <a:t>, </a:t>
            </a:r>
            <a:r>
              <a:rPr lang="en-US" sz="2400" dirty="0" smtClean="0">
                <a:hlinkClick r:id="rId5"/>
              </a:rPr>
              <a:t>Peter </a:t>
            </a:r>
            <a:r>
              <a:rPr lang="en-US" sz="2400" dirty="0" err="1" smtClean="0">
                <a:hlinkClick r:id="rId5"/>
              </a:rPr>
              <a:t>Sandiford</a:t>
            </a:r>
            <a:r>
              <a:rPr lang="en-US" sz="2400" dirty="0" smtClean="0"/>
              <a:t>, </a:t>
            </a:r>
            <a:r>
              <a:rPr lang="en-US" sz="2400" dirty="0" smtClean="0">
                <a:hlinkClick r:id="rId6"/>
              </a:rPr>
              <a:t>Martin Fitzgerald</a:t>
            </a:r>
            <a:r>
              <a:rPr lang="en-US" sz="2400" dirty="0" smtClean="0"/>
              <a:t>, </a:t>
            </a:r>
            <a:r>
              <a:rPr lang="en-US" sz="2400" u="sng" dirty="0" smtClean="0">
                <a:hlinkClick r:id="rId7"/>
              </a:rPr>
              <a:t>James Hunt</a:t>
            </a:r>
            <a:r>
              <a:rPr lang="en-US" sz="2400" u="sng" dirty="0" smtClean="0"/>
              <a:t>,</a:t>
            </a:r>
            <a:r>
              <a:rPr lang="en-US" sz="2400" dirty="0" smtClean="0"/>
              <a:t> Pearson Australia, 2019</a:t>
            </a:r>
            <a:endParaRPr lang="en-US" sz="2400" dirty="0"/>
          </a:p>
        </p:txBody>
      </p:sp>
      <p:sp>
        <p:nvSpPr>
          <p:cNvPr id="3" name="Slide Number Placeholder 2"/>
          <p:cNvSpPr>
            <a:spLocks noGrp="1"/>
          </p:cNvSpPr>
          <p:nvPr>
            <p:ph type="sldNum" sz="quarter" idx="12"/>
          </p:nvPr>
        </p:nvSpPr>
        <p:spPr/>
        <p:txBody>
          <a:bodyPr/>
          <a:lstStyle/>
          <a:p>
            <a:fld id="{5B0A46B3-6167-4FFE-ACE9-26CEDCB7C978}" type="slidenum">
              <a:rPr lang="en-US" smtClean="0"/>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82" name="Text Box 2"/>
          <p:cNvSpPr txBox="1">
            <a:spLocks noChangeArrowheads="1"/>
          </p:cNvSpPr>
          <p:nvPr/>
        </p:nvSpPr>
        <p:spPr bwMode="auto">
          <a:xfrm>
            <a:off x="0" y="0"/>
            <a:ext cx="8858280" cy="1200329"/>
          </a:xfrm>
          <a:prstGeom prst="rect">
            <a:avLst/>
          </a:prstGeom>
          <a:solidFill>
            <a:srgbClr val="D3E307"/>
          </a:solidFill>
          <a:ln w="9525">
            <a:noFill/>
            <a:miter lim="800000"/>
            <a:headEnd/>
            <a:tailEnd/>
          </a:ln>
          <a:effectLst>
            <a:outerShdw dist="107763" dir="2700000" algn="ctr" rotWithShape="0">
              <a:schemeClr val="bg2">
                <a:alpha val="50000"/>
              </a:schemeClr>
            </a:outerShdw>
          </a:effectLst>
        </p:spPr>
        <p:txBody>
          <a:bodyPr wrap="square">
            <a:spAutoFit/>
          </a:bodyPr>
          <a:lstStyle/>
          <a:p>
            <a:pPr>
              <a:defRPr/>
            </a:pPr>
            <a:r>
              <a:rPr lang="en-US" sz="2400">
                <a:latin typeface="Times New Roman" pitchFamily="18" charset="0"/>
                <a:cs typeface="Times New Roman" pitchFamily="18" charset="0"/>
              </a:rPr>
              <a:t>(4) Empathy</a:t>
            </a:r>
          </a:p>
          <a:p>
            <a:pPr>
              <a:defRPr/>
            </a:pPr>
            <a:r>
              <a:rPr lang="en-US" sz="2400" b="0"/>
              <a:t>Awareness of others’ feelings, needs and concerns</a:t>
            </a:r>
            <a:endParaRPr lang="en-US" sz="2400">
              <a:latin typeface="Times New Roman" pitchFamily="18" charset="0"/>
              <a:cs typeface="Times New Roman" pitchFamily="18" charset="0"/>
            </a:endParaRPr>
          </a:p>
          <a:p>
            <a:pPr>
              <a:defRPr/>
            </a:pPr>
            <a:endParaRPr lang="en-US" sz="2400" b="0">
              <a:latin typeface="Times New Roman" pitchFamily="18" charset="0"/>
            </a:endParaRPr>
          </a:p>
        </p:txBody>
      </p:sp>
      <p:sp>
        <p:nvSpPr>
          <p:cNvPr id="41987" name="Text Box 4"/>
          <p:cNvSpPr txBox="1">
            <a:spLocks noChangeArrowheads="1"/>
          </p:cNvSpPr>
          <p:nvPr/>
        </p:nvSpPr>
        <p:spPr bwMode="auto">
          <a:xfrm>
            <a:off x="214282" y="1214422"/>
            <a:ext cx="8624918" cy="3785652"/>
          </a:xfrm>
          <a:prstGeom prst="rect">
            <a:avLst/>
          </a:prstGeom>
          <a:solidFill>
            <a:schemeClr val="folHlink"/>
          </a:solidFill>
          <a:ln w="9525">
            <a:noFill/>
            <a:miter lim="800000"/>
            <a:headEnd/>
            <a:tailEnd/>
          </a:ln>
        </p:spPr>
        <p:txBody>
          <a:bodyPr wrap="square">
            <a:spAutoFit/>
          </a:bodyPr>
          <a:lstStyle/>
          <a:p>
            <a:pPr>
              <a:buFontTx/>
              <a:buChar char="•"/>
            </a:pPr>
            <a:r>
              <a:rPr lang="en-US" sz="2400" dirty="0">
                <a:solidFill>
                  <a:srgbClr val="000000"/>
                </a:solidFill>
                <a:cs typeface="Times New Roman" pitchFamily="18" charset="0"/>
              </a:rPr>
              <a:t>Understanding Others</a:t>
            </a:r>
          </a:p>
          <a:p>
            <a:endParaRPr lang="en-US" sz="2400" b="0" dirty="0"/>
          </a:p>
          <a:p>
            <a:pPr>
              <a:buFontTx/>
              <a:buChar char="•"/>
            </a:pPr>
            <a:r>
              <a:rPr lang="en-US" sz="2400" dirty="0">
                <a:solidFill>
                  <a:srgbClr val="000000"/>
                </a:solidFill>
              </a:rPr>
              <a:t>Developing Others</a:t>
            </a:r>
          </a:p>
          <a:p>
            <a:pPr>
              <a:buFontTx/>
              <a:buChar char="•"/>
            </a:pPr>
            <a:endParaRPr lang="en-US" sz="2400" dirty="0">
              <a:solidFill>
                <a:srgbClr val="000000"/>
              </a:solidFill>
            </a:endParaRPr>
          </a:p>
          <a:p>
            <a:pPr>
              <a:buFontTx/>
              <a:buChar char="•"/>
            </a:pPr>
            <a:r>
              <a:rPr lang="en-US" sz="2400" dirty="0">
                <a:solidFill>
                  <a:srgbClr val="000000"/>
                </a:solidFill>
              </a:rPr>
              <a:t>Service Orientation</a:t>
            </a:r>
            <a:r>
              <a:rPr lang="en-US" sz="2400" b="0" dirty="0"/>
              <a:t> </a:t>
            </a:r>
          </a:p>
          <a:p>
            <a:endParaRPr lang="en-US" sz="2400" b="0" dirty="0"/>
          </a:p>
          <a:p>
            <a:pPr>
              <a:buFontTx/>
              <a:buChar char="•"/>
            </a:pPr>
            <a:r>
              <a:rPr lang="en-US" sz="2400" dirty="0"/>
              <a:t>Leveraging diversity</a:t>
            </a:r>
          </a:p>
          <a:p>
            <a:endParaRPr lang="en-US" sz="2400" b="0" dirty="0"/>
          </a:p>
          <a:p>
            <a:pPr>
              <a:buFontTx/>
              <a:buChar char="•"/>
            </a:pPr>
            <a:r>
              <a:rPr lang="en-US" sz="2400" dirty="0"/>
              <a:t>Political Awareness</a:t>
            </a:r>
          </a:p>
          <a:p>
            <a:endParaRPr lang="en-US" sz="2400" b="0" dirty="0"/>
          </a:p>
        </p:txBody>
      </p:sp>
      <p:sp>
        <p:nvSpPr>
          <p:cNvPr id="41988" name="Text Box 5"/>
          <p:cNvSpPr txBox="1">
            <a:spLocks noChangeArrowheads="1"/>
          </p:cNvSpPr>
          <p:nvPr/>
        </p:nvSpPr>
        <p:spPr bwMode="auto">
          <a:xfrm>
            <a:off x="2133600" y="3429000"/>
            <a:ext cx="7010400" cy="457200"/>
          </a:xfrm>
          <a:prstGeom prst="rect">
            <a:avLst/>
          </a:prstGeom>
          <a:noFill/>
          <a:ln w="9525">
            <a:noFill/>
            <a:miter lim="800000"/>
            <a:headEnd/>
            <a:tailEnd/>
          </a:ln>
        </p:spPr>
        <p:txBody>
          <a:bodyPr>
            <a:spAutoFit/>
          </a:bodyPr>
          <a:lstStyle/>
          <a:p>
            <a:pPr>
              <a:buFontTx/>
              <a:buChar char="•"/>
            </a:pPr>
            <a:r>
              <a:rPr lang="en-US" sz="2400">
                <a:solidFill>
                  <a:srgbClr val="000000"/>
                </a:solidFill>
                <a:latin typeface="Times New Roman" pitchFamily="18" charset="0"/>
                <a:cs typeface="Times New Roman" pitchFamily="18" charset="0"/>
              </a:rPr>
              <a:t>  </a:t>
            </a:r>
            <a:endParaRPr lang="en-US" sz="2400" b="0">
              <a:latin typeface="Times New Roman" pitchFamily="18" charset="0"/>
            </a:endParaRPr>
          </a:p>
        </p:txBody>
      </p:sp>
      <p:sp>
        <p:nvSpPr>
          <p:cNvPr id="6" name="TextBox 5"/>
          <p:cNvSpPr txBox="1"/>
          <p:nvPr/>
        </p:nvSpPr>
        <p:spPr>
          <a:xfrm>
            <a:off x="285720" y="5214950"/>
            <a:ext cx="8572560" cy="1292662"/>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just"/>
            <a:r>
              <a:rPr lang="en-US" i="1" dirty="0" smtClean="0">
                <a:latin typeface="Times New Roman" pitchFamily="18" charset="0"/>
                <a:cs typeface="Times New Roman" pitchFamily="18" charset="0"/>
              </a:rPr>
              <a:t>Anyone can become angry—that is easy. But to be angry with the right person, to the right degree, at the right time, for the right purpose, and in the right way—this is not easy.</a:t>
            </a:r>
          </a:p>
          <a:p>
            <a:endParaRPr lang="en-US" dirty="0" smtClean="0">
              <a:cs typeface="Arial" charset="0"/>
            </a:endParaRPr>
          </a:p>
          <a:p>
            <a:r>
              <a:rPr lang="en-US" sz="2400" i="1" dirty="0" smtClean="0">
                <a:latin typeface="Times New Roman" pitchFamily="18" charset="0"/>
                <a:cs typeface="Times New Roman" pitchFamily="18" charset="0"/>
              </a:rPr>
              <a:t>--ARISTOTLE</a:t>
            </a:r>
            <a:r>
              <a:rPr lang="en-US" i="1" dirty="0" smtClean="0">
                <a:latin typeface="Times New Roman" pitchFamily="18" charset="0"/>
                <a:cs typeface="Times New Roman" pitchFamily="18" charset="0"/>
              </a:rPr>
              <a:t> </a:t>
            </a:r>
            <a:endParaRPr lang="en-US" dirty="0"/>
          </a:p>
        </p:txBody>
      </p:sp>
      <p:sp>
        <p:nvSpPr>
          <p:cNvPr id="7" name="Slide Number Placeholder 6"/>
          <p:cNvSpPr>
            <a:spLocks noGrp="1"/>
          </p:cNvSpPr>
          <p:nvPr>
            <p:ph type="sldNum" sz="quarter" idx="12"/>
          </p:nvPr>
        </p:nvSpPr>
        <p:spPr/>
        <p:txBody>
          <a:bodyPr/>
          <a:lstStyle/>
          <a:p>
            <a:fld id="{5B0A46B3-6167-4FFE-ACE9-26CEDCB7C978}" type="slidenum">
              <a:rPr lang="en-US" smtClean="0"/>
              <a:pPr/>
              <a:t>20</a:t>
            </a:fld>
            <a:endParaRPr lang="en-US"/>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4034" name="Rectangle 2"/>
          <p:cNvSpPr>
            <a:spLocks noGrp="1" noChangeArrowheads="1"/>
          </p:cNvSpPr>
          <p:nvPr>
            <p:ph idx="1"/>
          </p:nvPr>
        </p:nvSpPr>
        <p:spPr>
          <a:xfrm>
            <a:off x="381000" y="1828800"/>
            <a:ext cx="7626350" cy="4114800"/>
          </a:xfrm>
          <a:solidFill>
            <a:schemeClr val="folHlink"/>
          </a:solidFill>
        </p:spPr>
        <p:txBody>
          <a:bodyPr>
            <a:normAutofit/>
          </a:bodyPr>
          <a:lstStyle/>
          <a:p>
            <a:pPr algn="just" eaLnBrk="1" hangingPunct="1">
              <a:lnSpc>
                <a:spcPct val="80000"/>
              </a:lnSpc>
              <a:buFontTx/>
              <a:buChar char="•"/>
            </a:pPr>
            <a:r>
              <a:rPr lang="en-US" smtClean="0">
                <a:solidFill>
                  <a:schemeClr val="tx1"/>
                </a:solidFill>
                <a:cs typeface="Times New Roman" pitchFamily="18" charset="0"/>
              </a:rPr>
              <a:t>Influence</a:t>
            </a:r>
          </a:p>
          <a:p>
            <a:pPr algn="just" eaLnBrk="1" hangingPunct="1">
              <a:lnSpc>
                <a:spcPct val="80000"/>
              </a:lnSpc>
              <a:buFontTx/>
              <a:buNone/>
            </a:pPr>
            <a:r>
              <a:rPr lang="en-US" b="0" smtClean="0">
                <a:solidFill>
                  <a:schemeClr val="tx1"/>
                </a:solidFill>
              </a:rPr>
              <a:t>    </a:t>
            </a:r>
            <a:endParaRPr lang="en-US" b="0" smtClean="0">
              <a:solidFill>
                <a:schemeClr val="tx1"/>
              </a:solidFill>
              <a:cs typeface="Times New Roman" pitchFamily="18" charset="0"/>
            </a:endParaRPr>
          </a:p>
          <a:p>
            <a:pPr algn="just" eaLnBrk="1" hangingPunct="1">
              <a:lnSpc>
                <a:spcPct val="80000"/>
              </a:lnSpc>
              <a:buFontTx/>
              <a:buChar char="•"/>
            </a:pPr>
            <a:r>
              <a:rPr lang="en-US" smtClean="0">
                <a:solidFill>
                  <a:schemeClr val="tx1"/>
                </a:solidFill>
                <a:cs typeface="Times New Roman" pitchFamily="18" charset="0"/>
              </a:rPr>
              <a:t>Communication</a:t>
            </a:r>
          </a:p>
          <a:p>
            <a:pPr algn="just" eaLnBrk="1" hangingPunct="1">
              <a:lnSpc>
                <a:spcPct val="80000"/>
              </a:lnSpc>
              <a:buFontTx/>
              <a:buNone/>
            </a:pPr>
            <a:r>
              <a:rPr lang="en-US" b="0" smtClean="0">
                <a:solidFill>
                  <a:schemeClr val="tx1"/>
                </a:solidFill>
              </a:rPr>
              <a:t>	</a:t>
            </a:r>
            <a:endParaRPr lang="en-US" b="0" smtClean="0">
              <a:solidFill>
                <a:schemeClr val="tx1"/>
              </a:solidFill>
              <a:cs typeface="Times New Roman" pitchFamily="18" charset="0"/>
            </a:endParaRPr>
          </a:p>
          <a:p>
            <a:pPr algn="just" eaLnBrk="1" hangingPunct="1">
              <a:lnSpc>
                <a:spcPct val="80000"/>
              </a:lnSpc>
              <a:buFontTx/>
              <a:buChar char="•"/>
            </a:pPr>
            <a:r>
              <a:rPr lang="en-US" smtClean="0">
                <a:solidFill>
                  <a:schemeClr val="tx1"/>
                </a:solidFill>
                <a:cs typeface="Times New Roman" pitchFamily="18" charset="0"/>
              </a:rPr>
              <a:t>Conflict management</a:t>
            </a:r>
          </a:p>
          <a:p>
            <a:pPr eaLnBrk="1" hangingPunct="1">
              <a:lnSpc>
                <a:spcPct val="80000"/>
              </a:lnSpc>
              <a:buFontTx/>
              <a:buNone/>
            </a:pPr>
            <a:r>
              <a:rPr lang="en-US" b="0" smtClean="0">
                <a:solidFill>
                  <a:schemeClr val="tx1"/>
                </a:solidFill>
              </a:rPr>
              <a:t>	</a:t>
            </a:r>
            <a:endParaRPr lang="en-US" b="0" smtClean="0">
              <a:solidFill>
                <a:schemeClr val="tx1"/>
              </a:solidFill>
              <a:cs typeface="Times New Roman" pitchFamily="18" charset="0"/>
            </a:endParaRPr>
          </a:p>
          <a:p>
            <a:pPr algn="just" eaLnBrk="1" hangingPunct="1">
              <a:lnSpc>
                <a:spcPct val="80000"/>
              </a:lnSpc>
              <a:buFontTx/>
              <a:buChar char="•"/>
            </a:pPr>
            <a:r>
              <a:rPr lang="en-US" smtClean="0">
                <a:solidFill>
                  <a:schemeClr val="tx1"/>
                </a:solidFill>
                <a:cs typeface="Times New Roman" pitchFamily="18" charset="0"/>
              </a:rPr>
              <a:t>Leadership</a:t>
            </a:r>
          </a:p>
          <a:p>
            <a:pPr algn="just" eaLnBrk="1" hangingPunct="1">
              <a:lnSpc>
                <a:spcPct val="80000"/>
              </a:lnSpc>
              <a:buFontTx/>
              <a:buNone/>
            </a:pPr>
            <a:r>
              <a:rPr lang="en-US" b="0" smtClean="0">
                <a:solidFill>
                  <a:schemeClr val="tx1"/>
                </a:solidFill>
              </a:rPr>
              <a:t>	</a:t>
            </a:r>
            <a:endParaRPr lang="en-US" b="0" smtClean="0">
              <a:solidFill>
                <a:schemeClr val="tx1"/>
              </a:solidFill>
              <a:cs typeface="Times New Roman" pitchFamily="18" charset="0"/>
            </a:endParaRPr>
          </a:p>
          <a:p>
            <a:pPr eaLnBrk="1" hangingPunct="1">
              <a:lnSpc>
                <a:spcPct val="80000"/>
              </a:lnSpc>
              <a:buFontTx/>
              <a:buChar char="•"/>
            </a:pPr>
            <a:r>
              <a:rPr lang="en-US" smtClean="0">
                <a:solidFill>
                  <a:schemeClr val="tx1"/>
                </a:solidFill>
                <a:cs typeface="Times New Roman" pitchFamily="18" charset="0"/>
              </a:rPr>
              <a:t>Change Catalyst</a:t>
            </a:r>
          </a:p>
          <a:p>
            <a:pPr eaLnBrk="1" hangingPunct="1">
              <a:lnSpc>
                <a:spcPct val="80000"/>
              </a:lnSpc>
              <a:buFontTx/>
              <a:buNone/>
            </a:pPr>
            <a:r>
              <a:rPr lang="en-US" b="0" smtClean="0">
                <a:solidFill>
                  <a:schemeClr val="tx1"/>
                </a:solidFill>
              </a:rPr>
              <a:t>	</a:t>
            </a:r>
            <a:r>
              <a:rPr lang="en-US" smtClean="0">
                <a:solidFill>
                  <a:schemeClr val="tx1"/>
                </a:solidFill>
                <a:cs typeface="Times New Roman" pitchFamily="18" charset="0"/>
              </a:rPr>
              <a:t>Art of Collaboration</a:t>
            </a:r>
            <a:r>
              <a:rPr lang="en-US" b="0" smtClean="0">
                <a:solidFill>
                  <a:schemeClr val="tx1"/>
                </a:solidFill>
                <a:cs typeface="Times New Roman" pitchFamily="18" charset="0"/>
              </a:rPr>
              <a:t> </a:t>
            </a:r>
          </a:p>
          <a:p>
            <a:pPr eaLnBrk="1" hangingPunct="1">
              <a:lnSpc>
                <a:spcPct val="80000"/>
              </a:lnSpc>
            </a:pPr>
            <a:endParaRPr lang="en-US" b="0" smtClean="0">
              <a:solidFill>
                <a:schemeClr val="tx1"/>
              </a:solidFill>
            </a:endParaRPr>
          </a:p>
        </p:txBody>
      </p:sp>
      <p:sp>
        <p:nvSpPr>
          <p:cNvPr id="433155" name="Text Box 3"/>
          <p:cNvSpPr txBox="1">
            <a:spLocks noChangeArrowheads="1"/>
          </p:cNvSpPr>
          <p:nvPr/>
        </p:nvSpPr>
        <p:spPr bwMode="auto">
          <a:xfrm>
            <a:off x="0" y="0"/>
            <a:ext cx="7664450" cy="1552575"/>
          </a:xfrm>
          <a:prstGeom prst="rect">
            <a:avLst/>
          </a:prstGeom>
          <a:solidFill>
            <a:srgbClr val="D3E307"/>
          </a:solidFill>
          <a:ln w="12700">
            <a:noFill/>
            <a:miter lim="800000"/>
            <a:headEnd type="none" w="sm" len="sm"/>
            <a:tailEnd type="none" w="sm" len="sm"/>
          </a:ln>
          <a:effectLst>
            <a:outerShdw dist="107763" dir="2700000" algn="ctr" rotWithShape="0">
              <a:schemeClr val="bg2">
                <a:alpha val="50000"/>
              </a:schemeClr>
            </a:outerShdw>
          </a:effectLst>
        </p:spPr>
        <p:txBody>
          <a:bodyPr>
            <a:spAutoFit/>
          </a:bodyPr>
          <a:lstStyle/>
          <a:p>
            <a:pPr>
              <a:defRPr/>
            </a:pPr>
            <a:r>
              <a:rPr lang="en-US" sz="2400">
                <a:solidFill>
                  <a:srgbClr val="000000"/>
                </a:solidFill>
                <a:latin typeface="Times New Roman" pitchFamily="18" charset="0"/>
              </a:rPr>
              <a:t>(5) Social Skills</a:t>
            </a:r>
          </a:p>
          <a:p>
            <a:pPr>
              <a:defRPr/>
            </a:pPr>
            <a:r>
              <a:rPr lang="en-US" sz="2400" b="0">
                <a:solidFill>
                  <a:srgbClr val="000000"/>
                </a:solidFill>
                <a:latin typeface="Times New Roman" pitchFamily="18" charset="0"/>
              </a:rPr>
              <a:t>Adeptness at inducing desirable responses in others </a:t>
            </a:r>
          </a:p>
          <a:p>
            <a:pPr>
              <a:defRPr/>
            </a:pPr>
            <a:endParaRPr lang="en-US" sz="2400">
              <a:solidFill>
                <a:srgbClr val="000000"/>
              </a:solidFill>
              <a:latin typeface="Times New Roman" pitchFamily="18" charset="0"/>
            </a:endParaRPr>
          </a:p>
          <a:p>
            <a:pPr>
              <a:defRPr/>
            </a:pPr>
            <a:endParaRPr lang="en-US" sz="2400">
              <a:solidFill>
                <a:srgbClr val="000000"/>
              </a:solidFill>
              <a:latin typeface="Times New Roman" pitchFamily="18" charset="0"/>
            </a:endParaRPr>
          </a:p>
        </p:txBody>
      </p:sp>
      <p:sp>
        <p:nvSpPr>
          <p:cNvPr id="4" name="Slide Number Placeholder 3"/>
          <p:cNvSpPr>
            <a:spLocks noGrp="1"/>
          </p:cNvSpPr>
          <p:nvPr>
            <p:ph type="sldNum" sz="quarter" idx="12"/>
          </p:nvPr>
        </p:nvSpPr>
        <p:spPr/>
        <p:txBody>
          <a:bodyPr/>
          <a:lstStyle/>
          <a:p>
            <a:fld id="{5B0A46B3-6167-4FFE-ACE9-26CEDCB7C978}" type="slidenum">
              <a:rPr lang="en-US" smtClean="0"/>
              <a:pPr/>
              <a:t>21</a:t>
            </a:fld>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pPr>
              <a:buNone/>
            </a:pPr>
            <a:r>
              <a:rPr lang="en-US" dirty="0" smtClean="0"/>
              <a:t>1</a:t>
            </a:r>
            <a:r>
              <a:rPr lang="en-US" sz="2600" dirty="0" smtClean="0"/>
              <a:t>.</a:t>
            </a:r>
            <a:r>
              <a:rPr lang="en-US" sz="2600" dirty="0" smtClean="0">
                <a:latin typeface="Times New Roman" pitchFamily="18" charset="0"/>
                <a:cs typeface="Times New Roman" pitchFamily="18" charset="0"/>
              </a:rPr>
              <a:t> A group of people working with common objectives or goals is known as a _________</a:t>
            </a:r>
            <a:br>
              <a:rPr lang="en-US" sz="2600" dirty="0" smtClean="0">
                <a:latin typeface="Times New Roman" pitchFamily="18" charset="0"/>
                <a:cs typeface="Times New Roman" pitchFamily="18" charset="0"/>
              </a:rPr>
            </a:br>
            <a:r>
              <a:rPr lang="en-US" sz="2600" dirty="0" smtClean="0">
                <a:latin typeface="Times New Roman" pitchFamily="18" charset="0"/>
                <a:cs typeface="Times New Roman" pitchFamily="18" charset="0"/>
              </a:rPr>
              <a:t>a) Team</a:t>
            </a:r>
            <a:br>
              <a:rPr lang="en-US" sz="2600" dirty="0" smtClean="0">
                <a:latin typeface="Times New Roman" pitchFamily="18" charset="0"/>
                <a:cs typeface="Times New Roman" pitchFamily="18" charset="0"/>
              </a:rPr>
            </a:br>
            <a:r>
              <a:rPr lang="en-US" sz="2600" dirty="0" smtClean="0">
                <a:latin typeface="Times New Roman" pitchFamily="18" charset="0"/>
                <a:cs typeface="Times New Roman" pitchFamily="18" charset="0"/>
              </a:rPr>
              <a:t>b) Teamwork</a:t>
            </a:r>
            <a:br>
              <a:rPr lang="en-US" sz="2600" dirty="0" smtClean="0">
                <a:latin typeface="Times New Roman" pitchFamily="18" charset="0"/>
                <a:cs typeface="Times New Roman" pitchFamily="18" charset="0"/>
              </a:rPr>
            </a:br>
            <a:r>
              <a:rPr lang="en-US" sz="2600" dirty="0" smtClean="0">
                <a:latin typeface="Times New Roman" pitchFamily="18" charset="0"/>
                <a:cs typeface="Times New Roman" pitchFamily="18" charset="0"/>
              </a:rPr>
              <a:t>c) Group</a:t>
            </a:r>
            <a:br>
              <a:rPr lang="en-US" sz="2600" dirty="0" smtClean="0">
                <a:latin typeface="Times New Roman" pitchFamily="18" charset="0"/>
                <a:cs typeface="Times New Roman" pitchFamily="18" charset="0"/>
              </a:rPr>
            </a:br>
            <a:r>
              <a:rPr lang="en-US" sz="2600" dirty="0" smtClean="0">
                <a:latin typeface="Times New Roman" pitchFamily="18" charset="0"/>
                <a:cs typeface="Times New Roman" pitchFamily="18" charset="0"/>
              </a:rPr>
              <a:t>d) Club</a:t>
            </a:r>
          </a:p>
          <a:p>
            <a:pPr>
              <a:buNone/>
            </a:pPr>
            <a:r>
              <a:rPr lang="en-IN" sz="2600" dirty="0" smtClean="0">
                <a:latin typeface="Times New Roman" pitchFamily="18" charset="0"/>
                <a:cs typeface="Times New Roman" pitchFamily="18" charset="0"/>
              </a:rPr>
              <a:t>2.</a:t>
            </a:r>
            <a:r>
              <a:rPr lang="en-US" sz="2600" dirty="0" smtClean="0">
                <a:latin typeface="Times New Roman" pitchFamily="18" charset="0"/>
                <a:cs typeface="Times New Roman" pitchFamily="18" charset="0"/>
              </a:rPr>
              <a:t> The cumulative action of a team in which an individual member keeps aside his/her interests and opinions to fulfill the objectives or goal of the group is known as _________</a:t>
            </a:r>
            <a:br>
              <a:rPr lang="en-US" sz="2600" dirty="0" smtClean="0">
                <a:latin typeface="Times New Roman" pitchFamily="18" charset="0"/>
                <a:cs typeface="Times New Roman" pitchFamily="18" charset="0"/>
              </a:rPr>
            </a:br>
            <a:r>
              <a:rPr lang="en-US" sz="2600" dirty="0" smtClean="0">
                <a:latin typeface="Times New Roman" pitchFamily="18" charset="0"/>
                <a:cs typeface="Times New Roman" pitchFamily="18" charset="0"/>
              </a:rPr>
              <a:t>a) Team</a:t>
            </a:r>
            <a:br>
              <a:rPr lang="en-US" sz="2600" dirty="0" smtClean="0">
                <a:latin typeface="Times New Roman" pitchFamily="18" charset="0"/>
                <a:cs typeface="Times New Roman" pitchFamily="18" charset="0"/>
              </a:rPr>
            </a:br>
            <a:r>
              <a:rPr lang="en-US" sz="2600" dirty="0" smtClean="0">
                <a:latin typeface="Times New Roman" pitchFamily="18" charset="0"/>
                <a:cs typeface="Times New Roman" pitchFamily="18" charset="0"/>
              </a:rPr>
              <a:t>b) Teamwork</a:t>
            </a:r>
            <a:br>
              <a:rPr lang="en-US" sz="2600" dirty="0" smtClean="0">
                <a:latin typeface="Times New Roman" pitchFamily="18" charset="0"/>
                <a:cs typeface="Times New Roman" pitchFamily="18" charset="0"/>
              </a:rPr>
            </a:br>
            <a:r>
              <a:rPr lang="en-US" sz="2600" dirty="0" smtClean="0">
                <a:latin typeface="Times New Roman" pitchFamily="18" charset="0"/>
                <a:cs typeface="Times New Roman" pitchFamily="18" charset="0"/>
              </a:rPr>
              <a:t>c) Group</a:t>
            </a:r>
            <a:br>
              <a:rPr lang="en-US" sz="2600" dirty="0" smtClean="0">
                <a:latin typeface="Times New Roman" pitchFamily="18" charset="0"/>
                <a:cs typeface="Times New Roman" pitchFamily="18" charset="0"/>
              </a:rPr>
            </a:br>
            <a:r>
              <a:rPr lang="en-US" sz="2600" dirty="0" smtClean="0">
                <a:latin typeface="Times New Roman" pitchFamily="18" charset="0"/>
                <a:cs typeface="Times New Roman" pitchFamily="18" charset="0"/>
              </a:rPr>
              <a:t>d) Club</a:t>
            </a:r>
            <a:endParaRPr lang="en-US" sz="2600" dirty="0">
              <a:latin typeface="Times New Roman" pitchFamily="18" charset="0"/>
              <a:cs typeface="Times New Roman" pitchFamily="18" charset="0"/>
            </a:endParaRPr>
          </a:p>
        </p:txBody>
      </p:sp>
      <p:sp>
        <p:nvSpPr>
          <p:cNvPr id="3" name="Title 2"/>
          <p:cNvSpPr>
            <a:spLocks noGrp="1"/>
          </p:cNvSpPr>
          <p:nvPr>
            <p:ph type="title"/>
          </p:nvPr>
        </p:nvSpPr>
        <p:spPr/>
        <p:txBody>
          <a:bodyPr/>
          <a:lstStyle/>
          <a:p>
            <a:r>
              <a:rPr lang="en-IN" dirty="0" smtClean="0"/>
              <a:t>MCQ</a:t>
            </a:r>
            <a:endParaRPr lang="en-US" dirty="0"/>
          </a:p>
        </p:txBody>
      </p:sp>
      <p:sp>
        <p:nvSpPr>
          <p:cNvPr id="4" name="Slide Number Placeholder 3"/>
          <p:cNvSpPr>
            <a:spLocks noGrp="1"/>
          </p:cNvSpPr>
          <p:nvPr>
            <p:ph type="sldNum" sz="quarter" idx="12"/>
          </p:nvPr>
        </p:nvSpPr>
        <p:spPr/>
        <p:txBody>
          <a:bodyPr/>
          <a:lstStyle/>
          <a:p>
            <a:fld id="{5B0A46B3-6167-4FFE-ACE9-26CEDCB7C978}" type="slidenum">
              <a:rPr lang="en-US" smtClean="0"/>
              <a:pPr/>
              <a:t>22</a:t>
            </a:fld>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357166"/>
            <a:ext cx="8229600" cy="6000792"/>
          </a:xfrm>
        </p:spPr>
        <p:txBody>
          <a:bodyPr>
            <a:normAutofit fontScale="85000" lnSpcReduction="20000"/>
          </a:bodyPr>
          <a:lstStyle/>
          <a:p>
            <a:pPr>
              <a:buNone/>
            </a:pPr>
            <a:r>
              <a:rPr lang="en-US" sz="2400" dirty="0" smtClean="0">
                <a:latin typeface="Times New Roman" pitchFamily="18" charset="0"/>
                <a:cs typeface="Times New Roman" pitchFamily="18" charset="0"/>
              </a:rPr>
              <a:t>3.The higher the Trait EI …</a:t>
            </a:r>
          </a:p>
          <a:p>
            <a:pPr>
              <a:buNone/>
            </a:pPr>
            <a:r>
              <a:rPr lang="en-US" sz="2400" dirty="0" smtClean="0">
                <a:latin typeface="Times New Roman" pitchFamily="18" charset="0"/>
                <a:cs typeface="Times New Roman" pitchFamily="18" charset="0"/>
              </a:rPr>
              <a:t>a)the higher the likelihood of personality disorder</a:t>
            </a:r>
          </a:p>
          <a:p>
            <a:pPr>
              <a:buNone/>
            </a:pPr>
            <a:r>
              <a:rPr lang="en-US" sz="2400" b="1" dirty="0" smtClean="0">
                <a:latin typeface="Times New Roman" pitchFamily="18" charset="0"/>
                <a:cs typeface="Times New Roman" pitchFamily="18" charset="0"/>
              </a:rPr>
              <a:t>b</a:t>
            </a:r>
            <a:r>
              <a:rPr lang="en-US" sz="2400" dirty="0" smtClean="0">
                <a:latin typeface="Times New Roman" pitchFamily="18" charset="0"/>
                <a:cs typeface="Times New Roman" pitchFamily="18" charset="0"/>
              </a:rPr>
              <a:t>)the lower the likelihood of personality disorder</a:t>
            </a:r>
          </a:p>
          <a:p>
            <a:pPr>
              <a:buNone/>
            </a:pPr>
            <a:r>
              <a:rPr lang="en-US" sz="2400" dirty="0" smtClean="0">
                <a:latin typeface="Times New Roman" pitchFamily="18" charset="0"/>
                <a:cs typeface="Times New Roman" pitchFamily="18" charset="0"/>
              </a:rPr>
              <a:t>c)the higher the likelihood of self-harm</a:t>
            </a:r>
          </a:p>
          <a:p>
            <a:pPr>
              <a:buNone/>
            </a:pPr>
            <a:r>
              <a:rPr lang="en-US" sz="2400" dirty="0" smtClean="0">
                <a:latin typeface="Times New Roman" pitchFamily="18" charset="0"/>
                <a:cs typeface="Times New Roman" pitchFamily="18" charset="0"/>
              </a:rPr>
              <a:t>d) the higher the likelihood of harm to others</a:t>
            </a:r>
          </a:p>
          <a:p>
            <a:pPr>
              <a:buNone/>
            </a:pPr>
            <a:endParaRPr lang="en-US" sz="2400" dirty="0" smtClean="0">
              <a:latin typeface="Times New Roman" pitchFamily="18" charset="0"/>
              <a:cs typeface="Times New Roman" pitchFamily="18" charset="0"/>
            </a:endParaRPr>
          </a:p>
          <a:p>
            <a:pPr>
              <a:buNone/>
            </a:pPr>
            <a:r>
              <a:rPr lang="en-IN" sz="2400" dirty="0" smtClean="0">
                <a:latin typeface="Times New Roman" pitchFamily="18" charset="0"/>
                <a:cs typeface="Times New Roman" pitchFamily="18" charset="0"/>
              </a:rPr>
              <a:t>4.</a:t>
            </a:r>
            <a:r>
              <a:rPr lang="en-US" sz="2400" dirty="0" smtClean="0">
                <a:latin typeface="Times New Roman" pitchFamily="18" charset="0"/>
                <a:cs typeface="Times New Roman" pitchFamily="18" charset="0"/>
              </a:rPr>
              <a:t> Emotional intelligence is different from other intelligences in that …</a:t>
            </a:r>
          </a:p>
          <a:p>
            <a:pPr>
              <a:buNone/>
            </a:pPr>
            <a:r>
              <a:rPr lang="en-US" sz="2400" dirty="0" smtClean="0">
                <a:latin typeface="Times New Roman" pitchFamily="18" charset="0"/>
                <a:cs typeface="Times New Roman" pitchFamily="18" charset="0"/>
              </a:rPr>
              <a:t>a)it is a set of skills</a:t>
            </a:r>
          </a:p>
          <a:p>
            <a:pPr>
              <a:buNone/>
            </a:pPr>
            <a:r>
              <a:rPr lang="en-US" sz="2400" dirty="0" smtClean="0">
                <a:latin typeface="Times New Roman" pitchFamily="18" charset="0"/>
                <a:cs typeface="Times New Roman" pitchFamily="18" charset="0"/>
              </a:rPr>
              <a:t>b)can be measured using tests easily</a:t>
            </a:r>
          </a:p>
          <a:p>
            <a:pPr>
              <a:buNone/>
            </a:pPr>
            <a:r>
              <a:rPr lang="en-US" sz="2400" b="1" dirty="0" smtClean="0">
                <a:latin typeface="Times New Roman" pitchFamily="18" charset="0"/>
                <a:cs typeface="Times New Roman" pitchFamily="18" charset="0"/>
              </a:rPr>
              <a:t>c</a:t>
            </a:r>
            <a:r>
              <a:rPr lang="en-US" sz="2400" dirty="0" smtClean="0">
                <a:latin typeface="Times New Roman" pitchFamily="18" charset="0"/>
                <a:cs typeface="Times New Roman" pitchFamily="18" charset="0"/>
              </a:rPr>
              <a:t>)the focus is on emotional reasoning, ability and knowledge</a:t>
            </a:r>
          </a:p>
          <a:p>
            <a:pPr>
              <a:buNone/>
            </a:pPr>
            <a:r>
              <a:rPr lang="en-US" sz="2400" dirty="0" smtClean="0">
                <a:latin typeface="Times New Roman" pitchFamily="18" charset="0"/>
                <a:cs typeface="Times New Roman" pitchFamily="18" charset="0"/>
              </a:rPr>
              <a:t>d)it is a new type of intelligence</a:t>
            </a:r>
          </a:p>
          <a:p>
            <a:pPr>
              <a:buNone/>
            </a:pPr>
            <a:endParaRPr lang="en-US" sz="2400" dirty="0" smtClean="0">
              <a:latin typeface="Times New Roman" pitchFamily="18" charset="0"/>
              <a:cs typeface="Times New Roman" pitchFamily="18" charset="0"/>
            </a:endParaRPr>
          </a:p>
          <a:p>
            <a:pPr>
              <a:buNone/>
            </a:pPr>
            <a:r>
              <a:rPr lang="en-US" sz="2400" dirty="0" smtClean="0">
                <a:latin typeface="Times New Roman" pitchFamily="18" charset="0"/>
                <a:cs typeface="Times New Roman" pitchFamily="18" charset="0"/>
              </a:rPr>
              <a:t>5.Empathic listening is operationally defined as</a:t>
            </a:r>
          </a:p>
          <a:p>
            <a:pPr>
              <a:buNone/>
            </a:pPr>
            <a:r>
              <a:rPr lang="en-US" sz="2400" dirty="0" smtClean="0">
                <a:latin typeface="Times New Roman" pitchFamily="18" charset="0"/>
                <a:cs typeface="Times New Roman" pitchFamily="18" charset="0"/>
              </a:rPr>
              <a:t> a)probing, supporting, and understanding</a:t>
            </a:r>
          </a:p>
          <a:p>
            <a:pPr>
              <a:buNone/>
            </a:pPr>
            <a:r>
              <a:rPr lang="en-US" sz="2400" dirty="0" smtClean="0">
                <a:latin typeface="Times New Roman" pitchFamily="18" charset="0"/>
                <a:cs typeface="Times New Roman" pitchFamily="18" charset="0"/>
              </a:rPr>
              <a:t> </a:t>
            </a:r>
            <a:r>
              <a:rPr lang="en-US" sz="2400" b="1" dirty="0" smtClean="0">
                <a:latin typeface="Times New Roman" pitchFamily="18" charset="0"/>
                <a:cs typeface="Times New Roman" pitchFamily="18" charset="0"/>
              </a:rPr>
              <a:t>b</a:t>
            </a:r>
            <a:r>
              <a:rPr lang="en-US" sz="2400" dirty="0" smtClean="0">
                <a:latin typeface="Times New Roman" pitchFamily="18" charset="0"/>
                <a:cs typeface="Times New Roman" pitchFamily="18" charset="0"/>
              </a:rPr>
              <a:t>)probing, advising, and understanding</a:t>
            </a:r>
          </a:p>
          <a:p>
            <a:pPr>
              <a:buNone/>
            </a:pPr>
            <a:r>
              <a:rPr lang="en-US" sz="2400" dirty="0" smtClean="0">
                <a:latin typeface="Times New Roman" pitchFamily="18" charset="0"/>
                <a:cs typeface="Times New Roman" pitchFamily="18" charset="0"/>
              </a:rPr>
              <a:t> c) probing, advising, and interpreting</a:t>
            </a:r>
          </a:p>
          <a:p>
            <a:pPr>
              <a:buNone/>
            </a:pPr>
            <a:r>
              <a:rPr lang="en-US" sz="2400" dirty="0" smtClean="0">
                <a:latin typeface="Times New Roman" pitchFamily="18" charset="0"/>
                <a:cs typeface="Times New Roman" pitchFamily="18" charset="0"/>
              </a:rPr>
              <a:t> d) probing, evaluating, and advising.</a:t>
            </a:r>
            <a:br>
              <a:rPr lang="en-US" sz="2400" dirty="0" smtClean="0">
                <a:latin typeface="Times New Roman" pitchFamily="18" charset="0"/>
                <a:cs typeface="Times New Roman" pitchFamily="18" charset="0"/>
              </a:rPr>
            </a:br>
            <a:endParaRPr lang="en-US" sz="2400" dirty="0" smtClean="0">
              <a:latin typeface="Times New Roman" pitchFamily="18" charset="0"/>
              <a:cs typeface="Times New Roman" pitchFamily="18" charset="0"/>
            </a:endParaRPr>
          </a:p>
          <a:p>
            <a:pPr>
              <a:buNone/>
            </a:pPr>
            <a:r>
              <a:rPr lang="en-US" sz="2400" dirty="0" smtClean="0"/>
              <a:t/>
            </a:r>
            <a:br>
              <a:rPr lang="en-US" sz="2400" dirty="0" smtClean="0"/>
            </a:br>
            <a:endParaRPr lang="en-US" sz="2400" dirty="0" smtClean="0">
              <a:latin typeface="Times New Roman" pitchFamily="18" charset="0"/>
              <a:cs typeface="Times New Roman" pitchFamily="18" charset="0"/>
            </a:endParaRPr>
          </a:p>
          <a:p>
            <a:pPr>
              <a:buNone/>
            </a:pPr>
            <a:endParaRPr lang="en-US" sz="2400" dirty="0" smtClean="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p:txBody>
      </p:sp>
      <p:sp>
        <p:nvSpPr>
          <p:cNvPr id="3" name="Slide Number Placeholder 2"/>
          <p:cNvSpPr>
            <a:spLocks noGrp="1"/>
          </p:cNvSpPr>
          <p:nvPr>
            <p:ph type="sldNum" sz="quarter" idx="12"/>
          </p:nvPr>
        </p:nvSpPr>
        <p:spPr/>
        <p:txBody>
          <a:bodyPr/>
          <a:lstStyle/>
          <a:p>
            <a:fld id="{5B0A46B3-6167-4FFE-ACE9-26CEDCB7C978}" type="slidenum">
              <a:rPr lang="en-US" smtClean="0"/>
              <a:pPr/>
              <a:t>23</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r>
              <a:rPr lang="en-IE" i="1" dirty="0" smtClean="0">
                <a:cs typeface="Times New Roman" pitchFamily="18" charset="0"/>
              </a:rPr>
              <a:t>The ability to work effectively with a group of other people, either as leader or as member, is an important interpersonal skill” (Hayes, 1991, p. 208)</a:t>
            </a:r>
            <a:endParaRPr lang="en-US" dirty="0"/>
          </a:p>
        </p:txBody>
      </p:sp>
      <p:sp>
        <p:nvSpPr>
          <p:cNvPr id="2" name="Title 1"/>
          <p:cNvSpPr>
            <a:spLocks noGrp="1"/>
          </p:cNvSpPr>
          <p:nvPr>
            <p:ph type="title"/>
          </p:nvPr>
        </p:nvSpPr>
        <p:spPr/>
        <p:txBody>
          <a:bodyPr/>
          <a:lstStyle/>
          <a:p>
            <a:r>
              <a:rPr lang="en-IN" dirty="0" smtClean="0"/>
              <a:t>Interpersonal Skills</a:t>
            </a:r>
            <a:endParaRPr lang="en-US" dirty="0"/>
          </a:p>
        </p:txBody>
      </p:sp>
      <p:sp>
        <p:nvSpPr>
          <p:cNvPr id="4" name="Slide Number Placeholder 3"/>
          <p:cNvSpPr>
            <a:spLocks noGrp="1"/>
          </p:cNvSpPr>
          <p:nvPr>
            <p:ph type="sldNum" sz="quarter" idx="12"/>
          </p:nvPr>
        </p:nvSpPr>
        <p:spPr/>
        <p:txBody>
          <a:bodyPr/>
          <a:lstStyle/>
          <a:p>
            <a:fld id="{5B0A46B3-6167-4FFE-ACE9-26CEDCB7C978}" type="slidenum">
              <a:rPr lang="en-US" smtClean="0"/>
              <a:pPr/>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IE" sz="2800" dirty="0" smtClean="0">
                <a:latin typeface="Times New Roman" pitchFamily="18" charset="0"/>
                <a:cs typeface="Times New Roman" pitchFamily="18" charset="0"/>
              </a:rPr>
              <a:t>To explore the benefits of learning in groups</a:t>
            </a:r>
          </a:p>
          <a:p>
            <a:r>
              <a:rPr lang="en-IE" sz="2800" dirty="0" smtClean="0">
                <a:latin typeface="Times New Roman" pitchFamily="18" charset="0"/>
                <a:cs typeface="Times New Roman" pitchFamily="18" charset="0"/>
              </a:rPr>
              <a:t>To learn about how groups work</a:t>
            </a:r>
          </a:p>
          <a:p>
            <a:r>
              <a:rPr lang="en-IE" sz="2800" dirty="0" smtClean="0">
                <a:latin typeface="Times New Roman" pitchFamily="18" charset="0"/>
                <a:cs typeface="Times New Roman" pitchFamily="18" charset="0"/>
              </a:rPr>
              <a:t>To consider effective group characteristics</a:t>
            </a:r>
          </a:p>
          <a:p>
            <a:r>
              <a:rPr lang="en-IE" sz="2800" dirty="0" smtClean="0">
                <a:latin typeface="Times New Roman" pitchFamily="18" charset="0"/>
                <a:cs typeface="Times New Roman" pitchFamily="18" charset="0"/>
              </a:rPr>
              <a:t>To experience some basic skills of group work</a:t>
            </a:r>
          </a:p>
          <a:p>
            <a:r>
              <a:rPr lang="en-IE" sz="2800" dirty="0" smtClean="0">
                <a:latin typeface="Times New Roman" pitchFamily="18" charset="0"/>
                <a:cs typeface="Times New Roman" pitchFamily="18" charset="0"/>
              </a:rPr>
              <a:t>To learn how to communicate results of group work</a:t>
            </a:r>
          </a:p>
          <a:p>
            <a:endParaRPr lang="en-US" dirty="0"/>
          </a:p>
        </p:txBody>
      </p:sp>
      <p:sp>
        <p:nvSpPr>
          <p:cNvPr id="2" name="Title 1"/>
          <p:cNvSpPr>
            <a:spLocks noGrp="1"/>
          </p:cNvSpPr>
          <p:nvPr>
            <p:ph type="title"/>
          </p:nvPr>
        </p:nvSpPr>
        <p:spPr/>
        <p:txBody>
          <a:bodyPr>
            <a:normAutofit/>
          </a:bodyPr>
          <a:lstStyle/>
          <a:p>
            <a:r>
              <a:rPr lang="en-IN" sz="3600" dirty="0" smtClean="0">
                <a:latin typeface="Times New Roman" pitchFamily="18" charset="0"/>
                <a:cs typeface="Times New Roman" pitchFamily="18" charset="0"/>
              </a:rPr>
              <a:t>Aim of Interpersonal skills</a:t>
            </a:r>
            <a:endParaRPr lang="en-US" sz="36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5B0A46B3-6167-4FFE-ACE9-26CEDCB7C978}" type="slidenum">
              <a:rPr lang="en-US" smtClean="0"/>
              <a:pPr/>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Personal relationship</a:t>
            </a:r>
          </a:p>
          <a:p>
            <a:r>
              <a:rPr lang="en-US" dirty="0" smtClean="0"/>
              <a:t>Professional relationship</a:t>
            </a:r>
          </a:p>
          <a:p>
            <a:r>
              <a:rPr lang="en-US" dirty="0" smtClean="0"/>
              <a:t>Employment related skill</a:t>
            </a:r>
          </a:p>
          <a:p>
            <a:r>
              <a:rPr lang="en-US" dirty="0" smtClean="0"/>
              <a:t>Team or group-work</a:t>
            </a:r>
          </a:p>
          <a:p>
            <a:r>
              <a:rPr lang="en-US" dirty="0" smtClean="0"/>
              <a:t>Share workload</a:t>
            </a:r>
          </a:p>
          <a:p>
            <a:r>
              <a:rPr lang="en-US" dirty="0" smtClean="0"/>
              <a:t>Learn about other perspectives</a:t>
            </a:r>
          </a:p>
          <a:p>
            <a:endParaRPr lang="en-US" dirty="0"/>
          </a:p>
        </p:txBody>
      </p:sp>
      <p:sp>
        <p:nvSpPr>
          <p:cNvPr id="3" name="Slide Number Placeholder 2"/>
          <p:cNvSpPr>
            <a:spLocks noGrp="1"/>
          </p:cNvSpPr>
          <p:nvPr>
            <p:ph type="sldNum" sz="quarter" idx="12"/>
          </p:nvPr>
        </p:nvSpPr>
        <p:spPr/>
        <p:txBody>
          <a:bodyPr/>
          <a:lstStyle/>
          <a:p>
            <a:fld id="{5B0A46B3-6167-4FFE-ACE9-26CEDCB7C978}" type="slidenum">
              <a:rPr lang="en-US" smtClean="0"/>
              <a:pPr/>
              <a:t>5</a:t>
            </a:fld>
            <a:endParaRPr lang="en-US"/>
          </a:p>
        </p:txBody>
      </p:sp>
      <p:sp>
        <p:nvSpPr>
          <p:cNvPr id="4" name="Title 3"/>
          <p:cNvSpPr>
            <a:spLocks noGrp="1"/>
          </p:cNvSpPr>
          <p:nvPr>
            <p:ph type="title"/>
          </p:nvPr>
        </p:nvSpPr>
        <p:spPr/>
        <p:txBody>
          <a:bodyPr/>
          <a:lstStyle/>
          <a:p>
            <a:r>
              <a:rPr lang="en-US" dirty="0" smtClean="0"/>
              <a:t>Benefits of interpersonal skill</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Grp="1" noChangeArrowheads="1"/>
          </p:cNvSpPr>
          <p:nvPr>
            <p:ph idx="1"/>
          </p:nvPr>
        </p:nvSpPr>
        <p:spPr/>
        <p:txBody>
          <a:bodyPr/>
          <a:lstStyle/>
          <a:p>
            <a:pPr>
              <a:buNone/>
            </a:pPr>
            <a:r>
              <a:rPr lang="en-US" sz="3200" dirty="0" smtClean="0">
                <a:solidFill>
                  <a:schemeClr val="tx1"/>
                </a:solidFill>
              </a:rPr>
              <a:t>	</a:t>
            </a:r>
            <a:r>
              <a:rPr lang="en-US" sz="2800" dirty="0" smtClean="0"/>
              <a:t>Definition :“</a:t>
            </a:r>
            <a:r>
              <a:rPr lang="en-US" sz="2800" dirty="0" smtClean="0">
                <a:solidFill>
                  <a:schemeClr val="tx1"/>
                </a:solidFill>
              </a:rPr>
              <a:t>A  team is a small group of people with complimentary skills, who work actively together to achieve a common purpose for which they hold themselves collectively accountable.”</a:t>
            </a:r>
          </a:p>
        </p:txBody>
      </p:sp>
      <p:sp>
        <p:nvSpPr>
          <p:cNvPr id="576514" name="Rectangle 2"/>
          <p:cNvSpPr>
            <a:spLocks noGrp="1" noChangeArrowheads="1"/>
          </p:cNvSpPr>
          <p:nvPr>
            <p:ph type="title"/>
          </p:nvPr>
        </p:nvSpPr>
        <p:spPr/>
        <p:txBody>
          <a:bodyPr/>
          <a:lstStyle/>
          <a:p>
            <a:pPr eaLnBrk="1" hangingPunct="1">
              <a:defRPr/>
            </a:pPr>
            <a:r>
              <a:rPr lang="en-US" u="sng" dirty="0" smtClean="0">
                <a:solidFill>
                  <a:schemeClr val="tx1"/>
                </a:solidFill>
              </a:rPr>
              <a:t>TEAM</a:t>
            </a:r>
          </a:p>
        </p:txBody>
      </p:sp>
      <p:sp>
        <p:nvSpPr>
          <p:cNvPr id="4" name="Slide Number Placeholder 3"/>
          <p:cNvSpPr>
            <a:spLocks noGrp="1"/>
          </p:cNvSpPr>
          <p:nvPr>
            <p:ph type="sldNum" sz="quarter" idx="12"/>
          </p:nvPr>
        </p:nvSpPr>
        <p:spPr/>
        <p:txBody>
          <a:bodyPr/>
          <a:lstStyle/>
          <a:p>
            <a:fld id="{5B0A46B3-6167-4FFE-ACE9-26CEDCB7C978}" type="slidenum">
              <a:rPr lang="en-US" smtClean="0"/>
              <a:pPr/>
              <a:t>6</a:t>
            </a:fld>
            <a:endParaRPr lang="en-US"/>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7" name="Slide Number Placeholder 5"/>
          <p:cNvSpPr txBox="1">
            <a:spLocks noGrp="1"/>
          </p:cNvSpPr>
          <p:nvPr/>
        </p:nvSpPr>
        <p:spPr bwMode="auto">
          <a:xfrm>
            <a:off x="6553200" y="6248400"/>
            <a:ext cx="1905000" cy="457200"/>
          </a:xfrm>
          <a:prstGeom prst="rect">
            <a:avLst/>
          </a:prstGeom>
          <a:noFill/>
          <a:ln w="9525">
            <a:noFill/>
            <a:miter lim="800000"/>
            <a:headEnd/>
            <a:tailEnd/>
          </a:ln>
        </p:spPr>
        <p:txBody>
          <a:bodyPr/>
          <a:lstStyle/>
          <a:p>
            <a:pPr algn="r" eaLnBrk="0" hangingPunct="0"/>
            <a:endParaRPr lang="en-US" sz="1400" b="0" dirty="0">
              <a:latin typeface="Times" charset="0"/>
            </a:endParaRPr>
          </a:p>
        </p:txBody>
      </p:sp>
      <p:sp>
        <p:nvSpPr>
          <p:cNvPr id="13314" name="Rectangle 2"/>
          <p:cNvSpPr>
            <a:spLocks noGrp="1" noChangeArrowheads="1"/>
          </p:cNvSpPr>
          <p:nvPr>
            <p:ph type="title" idx="4294967295"/>
          </p:nvPr>
        </p:nvSpPr>
        <p:spPr>
          <a:xfrm>
            <a:off x="0" y="274638"/>
            <a:ext cx="8229600" cy="1143000"/>
          </a:xfrm>
          <a:noFill/>
        </p:spPr>
        <p:txBody>
          <a:bodyPr lIns="92075" tIns="46038" rIns="92075" bIns="46038"/>
          <a:lstStyle/>
          <a:p>
            <a:pPr eaLnBrk="1" hangingPunct="1">
              <a:defRPr/>
            </a:pPr>
            <a:r>
              <a:rPr lang="en-US" smtClean="0">
                <a:effectLst>
                  <a:outerShdw blurRad="38100" dist="38100" dir="2700000" algn="tl">
                    <a:srgbClr val="C0C0C0"/>
                  </a:outerShdw>
                </a:effectLst>
              </a:rPr>
              <a:t>Teams in Organizations</a:t>
            </a:r>
          </a:p>
        </p:txBody>
      </p:sp>
      <p:sp>
        <p:nvSpPr>
          <p:cNvPr id="13315" name="Rectangle 3"/>
          <p:cNvSpPr>
            <a:spLocks noGrp="1" noChangeArrowheads="1"/>
          </p:cNvSpPr>
          <p:nvPr>
            <p:ph type="body" idx="4294967295"/>
          </p:nvPr>
        </p:nvSpPr>
        <p:spPr>
          <a:xfrm>
            <a:off x="0" y="1219200"/>
            <a:ext cx="7600950" cy="5105400"/>
          </a:xfrm>
        </p:spPr>
        <p:txBody>
          <a:bodyPr lIns="92075" tIns="46038" rIns="92075" bIns="46038"/>
          <a:lstStyle/>
          <a:p>
            <a:pPr>
              <a:buSzPct val="90000"/>
              <a:buNone/>
              <a:defRPr/>
            </a:pPr>
            <a:r>
              <a:rPr lang="en-US" sz="2800" dirty="0" smtClean="0">
                <a:effectLst>
                  <a:outerShdw blurRad="38100" dist="38100" dir="2700000" algn="tl">
                    <a:srgbClr val="C0C0C0"/>
                  </a:outerShdw>
                </a:effectLst>
              </a:rPr>
              <a:t> </a:t>
            </a:r>
          </a:p>
          <a:p>
            <a:pPr eaLnBrk="1" hangingPunct="1">
              <a:buSzPct val="90000"/>
              <a:buFont typeface="Wingdings" pitchFamily="2" charset="2"/>
              <a:buNone/>
              <a:defRPr/>
            </a:pPr>
            <a:endParaRPr lang="en-US" sz="2800" dirty="0" smtClean="0">
              <a:effectLst>
                <a:outerShdw blurRad="38100" dist="38100" dir="2700000" algn="tl">
                  <a:srgbClr val="C0C0C0"/>
                </a:outerShdw>
              </a:effectLst>
            </a:endParaRPr>
          </a:p>
          <a:p>
            <a:pPr eaLnBrk="1" hangingPunct="1">
              <a:buSzPct val="90000"/>
              <a:buFont typeface="Wingdings" pitchFamily="2" charset="2"/>
              <a:buNone/>
              <a:defRPr/>
            </a:pPr>
            <a:r>
              <a:rPr lang="en-US" sz="2800" dirty="0" smtClean="0">
                <a:effectLst>
                  <a:outerShdw blurRad="38100" dist="38100" dir="2700000" algn="tl">
                    <a:srgbClr val="C0C0C0"/>
                  </a:outerShdw>
                </a:effectLst>
              </a:rPr>
              <a:t>Teamwork is the process of people working together in teams  to accomplish common goals</a:t>
            </a:r>
          </a:p>
        </p:txBody>
      </p:sp>
      <p:graphicFrame>
        <p:nvGraphicFramePr>
          <p:cNvPr id="1026" name="Object 4"/>
          <p:cNvGraphicFramePr>
            <a:graphicFrameLocks/>
          </p:cNvGraphicFramePr>
          <p:nvPr/>
        </p:nvGraphicFramePr>
        <p:xfrm>
          <a:off x="5572132" y="4714860"/>
          <a:ext cx="3000396" cy="2000288"/>
        </p:xfrm>
        <a:graphic>
          <a:graphicData uri="http://schemas.openxmlformats.org/presentationml/2006/ole">
            <p:oleObj spid="_x0000_s1026" name="Clip" r:id="rId4" imgW="5194080" imgH="2546280" progId="">
              <p:embed/>
            </p:oleObj>
          </a:graphicData>
        </a:graphic>
      </p:graphicFrame>
      <p:sp>
        <p:nvSpPr>
          <p:cNvPr id="6" name="Slide Number Placeholder 5"/>
          <p:cNvSpPr>
            <a:spLocks noGrp="1"/>
          </p:cNvSpPr>
          <p:nvPr>
            <p:ph type="sldNum" sz="quarter" idx="12"/>
          </p:nvPr>
        </p:nvSpPr>
        <p:spPr/>
        <p:txBody>
          <a:bodyPr/>
          <a:lstStyle/>
          <a:p>
            <a:fld id="{5B0A46B3-6167-4FFE-ACE9-26CEDCB7C978}" type="slidenum">
              <a:rPr lang="en-US" smtClean="0"/>
              <a:pPr/>
              <a:t>7</a:t>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3315">
                                            <p:txEl>
                                              <p:pRg st="0" end="0"/>
                                            </p:txEl>
                                          </p:spTgt>
                                        </p:tgtEl>
                                        <p:attrNameLst>
                                          <p:attrName>style.visibility</p:attrName>
                                        </p:attrNameLst>
                                      </p:cBhvr>
                                      <p:to>
                                        <p:strVal val="visible"/>
                                      </p:to>
                                    </p:set>
                                    <p:animEffect transition="in" filter="wipe(left)">
                                      <p:cBhvr>
                                        <p:cTn id="7" dur="500"/>
                                        <p:tgtEl>
                                          <p:spTgt spid="13315">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3315">
                                            <p:txEl>
                                              <p:pRg st="2" end="2"/>
                                            </p:txEl>
                                          </p:spTgt>
                                        </p:tgtEl>
                                        <p:attrNameLst>
                                          <p:attrName>style.visibility</p:attrName>
                                        </p:attrNameLst>
                                      </p:cBhvr>
                                      <p:to>
                                        <p:strVal val="visible"/>
                                      </p:to>
                                    </p:set>
                                    <p:animEffect transition="in" filter="wipe(left)">
                                      <p:cBhvr>
                                        <p:cTn id="11" dur="500"/>
                                        <p:tgtEl>
                                          <p:spTgt spid="1331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5" grpId="0" build="p" autoUpdateAnimBg="0" advAuto="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p:cNvSpPr>
            <a:spLocks noGrp="1" noChangeArrowheads="1"/>
          </p:cNvSpPr>
          <p:nvPr>
            <p:ph idx="1"/>
          </p:nvPr>
        </p:nvSpPr>
        <p:spPr/>
        <p:txBody>
          <a:bodyPr>
            <a:normAutofit/>
          </a:bodyPr>
          <a:lstStyle/>
          <a:p>
            <a:pPr eaLnBrk="1" hangingPunct="1"/>
            <a:r>
              <a:rPr lang="en-US" sz="2800" b="1" dirty="0" smtClean="0">
                <a:solidFill>
                  <a:schemeClr val="tx1"/>
                </a:solidFill>
              </a:rPr>
              <a:t>Common objectives </a:t>
            </a:r>
          </a:p>
          <a:p>
            <a:pPr eaLnBrk="1" hangingPunct="1"/>
            <a:r>
              <a:rPr lang="en-US" sz="2800" b="1" dirty="0" smtClean="0">
                <a:solidFill>
                  <a:schemeClr val="tx1"/>
                </a:solidFill>
              </a:rPr>
              <a:t>Trust </a:t>
            </a:r>
          </a:p>
          <a:p>
            <a:pPr eaLnBrk="1" hangingPunct="1"/>
            <a:r>
              <a:rPr lang="en-US" sz="2800" b="1" dirty="0" smtClean="0">
                <a:solidFill>
                  <a:schemeClr val="tx1"/>
                </a:solidFill>
              </a:rPr>
              <a:t>Cooperation </a:t>
            </a:r>
          </a:p>
          <a:p>
            <a:pPr eaLnBrk="1" hangingPunct="1"/>
            <a:r>
              <a:rPr lang="en-US" sz="2800" b="1" dirty="0" smtClean="0">
                <a:solidFill>
                  <a:schemeClr val="tx1"/>
                </a:solidFill>
              </a:rPr>
              <a:t>Support </a:t>
            </a:r>
          </a:p>
          <a:p>
            <a:pPr eaLnBrk="1" hangingPunct="1"/>
            <a:r>
              <a:rPr lang="en-US" sz="2800" b="1" dirty="0" smtClean="0">
                <a:solidFill>
                  <a:schemeClr val="tx1"/>
                </a:solidFill>
              </a:rPr>
              <a:t>Information sharing </a:t>
            </a:r>
          </a:p>
          <a:p>
            <a:pPr eaLnBrk="1" hangingPunct="1"/>
            <a:r>
              <a:rPr lang="en-US" sz="2800" b="1" dirty="0" smtClean="0">
                <a:solidFill>
                  <a:schemeClr val="tx1"/>
                </a:solidFill>
              </a:rPr>
              <a:t>Mutual respect </a:t>
            </a:r>
          </a:p>
          <a:p>
            <a:pPr eaLnBrk="1" hangingPunct="1"/>
            <a:r>
              <a:rPr lang="en-US" sz="2800" b="1" dirty="0" smtClean="0">
                <a:solidFill>
                  <a:schemeClr val="tx1"/>
                </a:solidFill>
              </a:rPr>
              <a:t>Accountability </a:t>
            </a:r>
          </a:p>
          <a:p>
            <a:pPr eaLnBrk="1" hangingPunct="1"/>
            <a:r>
              <a:rPr lang="en-US" sz="2800" b="1" dirty="0" smtClean="0">
                <a:solidFill>
                  <a:schemeClr val="tx1"/>
                </a:solidFill>
              </a:rPr>
              <a:t>Positive group- no back-biting or stabbing at the back</a:t>
            </a:r>
          </a:p>
          <a:p>
            <a:pPr eaLnBrk="1" hangingPunct="1">
              <a:buFont typeface="Wingdings" pitchFamily="2" charset="2"/>
              <a:buNone/>
            </a:pPr>
            <a:endParaRPr lang="en-US" dirty="0" smtClean="0"/>
          </a:p>
        </p:txBody>
      </p:sp>
      <p:sp>
        <p:nvSpPr>
          <p:cNvPr id="591874" name="Rectangle 2"/>
          <p:cNvSpPr>
            <a:spLocks noGrp="1" noChangeArrowheads="1"/>
          </p:cNvSpPr>
          <p:nvPr>
            <p:ph type="title"/>
          </p:nvPr>
        </p:nvSpPr>
        <p:spPr>
          <a:xfrm>
            <a:off x="571472" y="357166"/>
            <a:ext cx="7772400" cy="914400"/>
          </a:xfrm>
        </p:spPr>
        <p:txBody>
          <a:bodyPr>
            <a:normAutofit/>
          </a:bodyPr>
          <a:lstStyle/>
          <a:p>
            <a:pPr eaLnBrk="1" hangingPunct="1">
              <a:defRPr/>
            </a:pPr>
            <a:r>
              <a:rPr lang="en-US" sz="2800" dirty="0" smtClean="0">
                <a:solidFill>
                  <a:schemeClr val="tx1"/>
                </a:solidFill>
                <a:latin typeface="Times New Roman" pitchFamily="18" charset="0"/>
                <a:cs typeface="Times New Roman" pitchFamily="18" charset="0"/>
              </a:rPr>
              <a:t>Pre-requisites for Team Building and Team Work</a:t>
            </a:r>
          </a:p>
        </p:txBody>
      </p:sp>
      <p:sp>
        <p:nvSpPr>
          <p:cNvPr id="4" name="Slide Number Placeholder 3"/>
          <p:cNvSpPr>
            <a:spLocks noGrp="1"/>
          </p:cNvSpPr>
          <p:nvPr>
            <p:ph type="sldNum" sz="quarter" idx="12"/>
          </p:nvPr>
        </p:nvSpPr>
        <p:spPr/>
        <p:txBody>
          <a:bodyPr/>
          <a:lstStyle/>
          <a:p>
            <a:fld id="{5B0A46B3-6167-4FFE-ACE9-26CEDCB7C978}" type="slidenum">
              <a:rPr lang="en-US" smtClean="0"/>
              <a:pPr/>
              <a:t>8</a:t>
            </a:fld>
            <a:endParaRPr lang="en-US"/>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IN" dirty="0" smtClean="0"/>
              <a:t>Flexibility and adaptability</a:t>
            </a:r>
          </a:p>
          <a:p>
            <a:r>
              <a:rPr lang="en-IN" dirty="0" smtClean="0"/>
              <a:t>Commitment to team’s goal</a:t>
            </a:r>
          </a:p>
          <a:p>
            <a:r>
              <a:rPr lang="en-IN" dirty="0" smtClean="0"/>
              <a:t>Energy</a:t>
            </a:r>
          </a:p>
          <a:p>
            <a:r>
              <a:rPr lang="en-IN" dirty="0" smtClean="0"/>
              <a:t>Focus</a:t>
            </a:r>
          </a:p>
          <a:p>
            <a:r>
              <a:rPr lang="en-IN" dirty="0" smtClean="0"/>
              <a:t>Persistence</a:t>
            </a:r>
          </a:p>
          <a:p>
            <a:endParaRPr lang="en-US" dirty="0"/>
          </a:p>
        </p:txBody>
      </p:sp>
      <p:sp>
        <p:nvSpPr>
          <p:cNvPr id="2" name="Title 1"/>
          <p:cNvSpPr>
            <a:spLocks noGrp="1"/>
          </p:cNvSpPr>
          <p:nvPr>
            <p:ph type="title"/>
          </p:nvPr>
        </p:nvSpPr>
        <p:spPr/>
        <p:txBody>
          <a:bodyPr/>
          <a:lstStyle/>
          <a:p>
            <a:r>
              <a:rPr lang="en-IN" dirty="0" smtClean="0"/>
              <a:t>Team Skills</a:t>
            </a:r>
            <a:endParaRPr lang="en-US" dirty="0"/>
          </a:p>
        </p:txBody>
      </p:sp>
      <p:sp>
        <p:nvSpPr>
          <p:cNvPr id="4" name="Slide Number Placeholder 3"/>
          <p:cNvSpPr>
            <a:spLocks noGrp="1"/>
          </p:cNvSpPr>
          <p:nvPr>
            <p:ph type="sldNum" sz="quarter" idx="12"/>
          </p:nvPr>
        </p:nvSpPr>
        <p:spPr/>
        <p:txBody>
          <a:bodyPr/>
          <a:lstStyle/>
          <a:p>
            <a:fld id="{5B0A46B3-6167-4FFE-ACE9-26CEDCB7C978}" type="slidenum">
              <a:rPr lang="en-US" smtClean="0"/>
              <a:pPr/>
              <a:t>9</a:t>
            </a:fld>
            <a:endParaRPr lang="en-US"/>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269</TotalTime>
  <Words>840</Words>
  <Application>Microsoft Office PowerPoint</Application>
  <PresentationFormat>On-screen Show (4:3)</PresentationFormat>
  <Paragraphs>211</Paragraphs>
  <Slides>23</Slides>
  <Notes>5</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23</vt:i4>
      </vt:variant>
    </vt:vector>
  </HeadingPairs>
  <TitlesOfParts>
    <vt:vector size="25" baseType="lpstr">
      <vt:lpstr>Concourse</vt:lpstr>
      <vt:lpstr>Clip</vt:lpstr>
      <vt:lpstr>Slide 1</vt:lpstr>
      <vt:lpstr>Slide 2</vt:lpstr>
      <vt:lpstr>Interpersonal Skills</vt:lpstr>
      <vt:lpstr>Aim of Interpersonal skills</vt:lpstr>
      <vt:lpstr>Benefits of interpersonal skill</vt:lpstr>
      <vt:lpstr>TEAM</vt:lpstr>
      <vt:lpstr>Teams in Organizations</vt:lpstr>
      <vt:lpstr>Pre-requisites for Team Building and Team Work</vt:lpstr>
      <vt:lpstr>Team Skills</vt:lpstr>
      <vt:lpstr>Slide 10</vt:lpstr>
      <vt:lpstr>Slide 11</vt:lpstr>
      <vt:lpstr>Slide 12</vt:lpstr>
      <vt:lpstr>Emotional Intelligence</vt:lpstr>
      <vt:lpstr>THE PROBLEM WITH A MEMBER WITH LOW EI IS… </vt:lpstr>
      <vt:lpstr>WHEN THE MEMBERS HAVE LOW EI, IT LEADS TO …………. IN THE GROUP </vt:lpstr>
      <vt:lpstr> Five distinct components of EI:  </vt:lpstr>
      <vt:lpstr>Slide 17</vt:lpstr>
      <vt:lpstr>Slide 18</vt:lpstr>
      <vt:lpstr>Slide 19</vt:lpstr>
      <vt:lpstr>Slide 20</vt:lpstr>
      <vt:lpstr>Slide 21</vt:lpstr>
      <vt:lpstr>MCQ</vt:lpstr>
      <vt:lpstr>Slide 23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nilu.choudhary</dc:creator>
  <cp:lastModifiedBy>nilu.choudhary</cp:lastModifiedBy>
  <cp:revision>40</cp:revision>
  <dcterms:created xsi:type="dcterms:W3CDTF">2022-02-08T06:41:25Z</dcterms:created>
  <dcterms:modified xsi:type="dcterms:W3CDTF">2022-03-24T05:02:58Z</dcterms:modified>
</cp:coreProperties>
</file>