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29"/>
  </p:notesMasterIdLst>
  <p:sldIdLst>
    <p:sldId id="344" r:id="rId2"/>
    <p:sldId id="346" r:id="rId3"/>
    <p:sldId id="347" r:id="rId4"/>
    <p:sldId id="348" r:id="rId5"/>
    <p:sldId id="336" r:id="rId6"/>
    <p:sldId id="337" r:id="rId7"/>
    <p:sldId id="349" r:id="rId8"/>
    <p:sldId id="352" r:id="rId9"/>
    <p:sldId id="262" r:id="rId10"/>
    <p:sldId id="305" r:id="rId11"/>
    <p:sldId id="307" r:id="rId12"/>
    <p:sldId id="339" r:id="rId13"/>
    <p:sldId id="338" r:id="rId14"/>
    <p:sldId id="308" r:id="rId15"/>
    <p:sldId id="313" r:id="rId16"/>
    <p:sldId id="327" r:id="rId17"/>
    <p:sldId id="328" r:id="rId18"/>
    <p:sldId id="329" r:id="rId19"/>
    <p:sldId id="330" r:id="rId20"/>
    <p:sldId id="331" r:id="rId21"/>
    <p:sldId id="332" r:id="rId22"/>
    <p:sldId id="319" r:id="rId23"/>
    <p:sldId id="321" r:id="rId24"/>
    <p:sldId id="350" r:id="rId25"/>
    <p:sldId id="351" r:id="rId26"/>
    <p:sldId id="343" r:id="rId27"/>
    <p:sldId id="35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618" autoAdjust="0"/>
    <p:restoredTop sz="88351" autoAdjust="0"/>
  </p:normalViewPr>
  <p:slideViewPr>
    <p:cSldViewPr>
      <p:cViewPr varScale="1">
        <p:scale>
          <a:sx n="64" d="100"/>
          <a:sy n="64" d="100"/>
        </p:scale>
        <p:origin x="-172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2B8EC6-99C2-4AD2-AB06-AD5DCCEF6092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0763E-8F8B-4313-A6FE-E021F7DCB88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are the raw bits and pieces of information with no context. If I told you, “15, 23, 14, 85,” you would not have learned anything. But I would have given you data.</a:t>
            </a:r>
          </a:p>
          <a:p>
            <a:r>
              <a:rPr lang="en-US" sz="1200" b="0" i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Data can be quantitative or qualitative. Quantitative data is numeric, the result of a measurement, count, or some other mathematical calculation. Qualitative data is descriptive. “Ruby Red,” the color of a 2013 Ford Focus, is an example of qualitative data.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0763E-8F8B-4313-A6FE-E021F7DCB88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C50763E-8F8B-4313-A6FE-E021F7DCB88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08FD51-4C67-49A5-8DEE-4C0608E4AE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3095" y="998626"/>
            <a:ext cx="6477805" cy="1342469"/>
          </a:xfrm>
        </p:spPr>
        <p:txBody>
          <a:bodyPr>
            <a:normAutofit fontScale="90000"/>
          </a:bodyPr>
          <a:lstStyle/>
          <a:p>
            <a:pPr algn="ctr"/>
            <a:r>
              <a:rPr lang="en-US" sz="4000" b="1" dirty="0">
                <a:latin typeface="Algerian" panose="04020705040A02060702" pitchFamily="82" charset="0"/>
              </a:rPr>
              <a:t>SDF II(15B11CI211)</a:t>
            </a:r>
            <a:r>
              <a:rPr lang="en-US" sz="5400" b="1" dirty="0">
                <a:latin typeface="Algerian" panose="04020705040A02060702" pitchFamily="82" charset="0"/>
              </a:rPr>
              <a:t/>
            </a:r>
            <a:br>
              <a:rPr lang="en-US" sz="5400" b="1" dirty="0">
                <a:latin typeface="Algerian" panose="04020705040A02060702" pitchFamily="82" charset="0"/>
              </a:rPr>
            </a:br>
            <a:r>
              <a:rPr lang="en-US" sz="3100" b="1" dirty="0">
                <a:latin typeface="Algerian" panose="04020705040A02060702" pitchFamily="82" charset="0"/>
              </a:rPr>
              <a:t/>
            </a:r>
            <a:br>
              <a:rPr lang="en-US" sz="3100" b="1" dirty="0">
                <a:latin typeface="Algerian" panose="04020705040A02060702" pitchFamily="82" charset="0"/>
              </a:rPr>
            </a:br>
            <a:r>
              <a:rPr lang="en-US" sz="3100" dirty="0">
                <a:latin typeface="Algerian" panose="04020705040A02060702" pitchFamily="82" charset="0"/>
              </a:rPr>
              <a:t>EVEN Semester 2021</a:t>
            </a:r>
            <a:endParaRPr lang="en-IN" sz="3100" dirty="0">
              <a:latin typeface="Algerian" panose="04020705040A02060702" pitchFamily="8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DB62C41-2131-4126-987A-5AE49F2AF2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35380" y="4871472"/>
            <a:ext cx="7026927" cy="1071095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800" b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Semester , First Year</a:t>
            </a:r>
          </a:p>
          <a:p>
            <a:pPr algn="ctr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Jaypee Institute Of Information Technology (JIIT), Noida</a:t>
            </a:r>
          </a:p>
        </p:txBody>
      </p:sp>
      <p:pic>
        <p:nvPicPr>
          <p:cNvPr id="2050" name="Picture 2" descr="Jaypee Institute of Information Technology - Wikipedia">
            <a:extLst>
              <a:ext uri="{FF2B5EF4-FFF2-40B4-BE49-F238E27FC236}">
                <a16:creationId xmlns:a16="http://schemas.microsoft.com/office/drawing/2014/main" xmlns="" id="{42622B0E-5F06-4CBC-B256-77E0A38725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068434" y="2593903"/>
            <a:ext cx="1007127" cy="16701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B127EEF-63E8-4BBA-A19E-907327E34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D0BF76-E763-4964-B6E3-972F78D927E1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10803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41437"/>
            <a:ext cx="8229600" cy="4525963"/>
          </a:xfrm>
        </p:spPr>
        <p:txBody>
          <a:bodyPr/>
          <a:lstStyle/>
          <a:p>
            <a:pPr algn="just"/>
            <a:r>
              <a:rPr lang="en-US" sz="2400" dirty="0" smtClean="0"/>
              <a:t>DBMS contains information about a particular enterprise</a:t>
            </a:r>
          </a:p>
          <a:p>
            <a:pPr lvl="1" algn="just"/>
            <a:r>
              <a:rPr lang="en-US" sz="2400" dirty="0" smtClean="0"/>
              <a:t>Collection of interrelated data</a:t>
            </a:r>
          </a:p>
          <a:p>
            <a:pPr lvl="1" algn="just"/>
            <a:r>
              <a:rPr lang="en-US" sz="2400" dirty="0" smtClean="0"/>
              <a:t>Set of programs to access the data </a:t>
            </a:r>
          </a:p>
          <a:p>
            <a:pPr lvl="1" algn="just"/>
            <a:r>
              <a:rPr lang="en-US" sz="2400" dirty="0" smtClean="0"/>
              <a:t>An environment that is both </a:t>
            </a:r>
            <a:r>
              <a:rPr lang="en-US" sz="2400" i="1" dirty="0" smtClean="0"/>
              <a:t>convenient</a:t>
            </a:r>
            <a:r>
              <a:rPr lang="en-US" sz="2400" dirty="0" smtClean="0"/>
              <a:t> and </a:t>
            </a:r>
            <a:r>
              <a:rPr lang="en-US" sz="2400" i="1" dirty="0" smtClean="0"/>
              <a:t>efficient</a:t>
            </a:r>
            <a:r>
              <a:rPr lang="en-US" sz="2400" dirty="0" smtClean="0"/>
              <a:t> to use</a:t>
            </a:r>
          </a:p>
          <a:p>
            <a:pPr lvl="1"/>
            <a:endParaRPr lang="en-US" sz="1800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457200" y="192088"/>
            <a:ext cx="838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Database Management System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199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sz="2400" dirty="0" smtClean="0"/>
              <a:t>In the early days, database applications were built directly on top</a:t>
            </a:r>
          </a:p>
          <a:p>
            <a:pPr algn="just">
              <a:buNone/>
            </a:pPr>
            <a:r>
              <a:rPr lang="en-US" sz="2400" dirty="0" smtClean="0"/>
              <a:t>of file systems.</a:t>
            </a:r>
            <a:r>
              <a:rPr lang="en-IN" sz="2400" dirty="0" smtClean="0"/>
              <a:t> The programs are written time to time as per the </a:t>
            </a:r>
          </a:p>
          <a:p>
            <a:pPr algn="just">
              <a:buNone/>
            </a:pPr>
            <a:r>
              <a:rPr lang="en-IN" sz="2400" dirty="0" smtClean="0"/>
              <a:t>requirement to manipulate the data within files.</a:t>
            </a:r>
          </a:p>
          <a:p>
            <a:pPr lvl="1" algn="just"/>
            <a:r>
              <a:rPr lang="en-IN" sz="1800" dirty="0" smtClean="0"/>
              <a:t>A program to debit and credit an account</a:t>
            </a:r>
          </a:p>
          <a:p>
            <a:pPr lvl="1" algn="just"/>
            <a:r>
              <a:rPr lang="en-IN" sz="1800" dirty="0" smtClean="0"/>
              <a:t>A program to find the balance of an account</a:t>
            </a:r>
          </a:p>
          <a:p>
            <a:pPr lvl="1" algn="just"/>
            <a:r>
              <a:rPr lang="en-IN" sz="1800" dirty="0" smtClean="0"/>
              <a:t>A program to generate monthly statements</a:t>
            </a:r>
          </a:p>
          <a:p>
            <a:pPr>
              <a:buNone/>
            </a:pPr>
            <a:endParaRPr lang="en-IN" sz="2800" b="1" dirty="0" smtClean="0"/>
          </a:p>
          <a:p>
            <a:pPr>
              <a:buNone/>
            </a:pPr>
            <a:r>
              <a:rPr lang="en-IN" sz="2800" b="1" dirty="0" smtClean="0"/>
              <a:t>An Example File System</a:t>
            </a:r>
          </a:p>
          <a:p>
            <a:pPr>
              <a:buNone/>
            </a:pPr>
            <a:r>
              <a:rPr lang="en-IN" sz="1800" b="1" dirty="0" smtClean="0"/>
              <a:t>     </a:t>
            </a:r>
            <a:r>
              <a:rPr lang="en-IN" sz="2000" b="1" dirty="0" smtClean="0"/>
              <a:t>A banking system may have </a:t>
            </a:r>
          </a:p>
          <a:p>
            <a:pPr lvl="1" algn="just"/>
            <a:r>
              <a:rPr lang="en-IN" sz="2400" dirty="0" smtClean="0"/>
              <a:t>files for customers, saving accounts and checking accounts; </a:t>
            </a:r>
          </a:p>
          <a:p>
            <a:pPr lvl="1" algn="just"/>
            <a:r>
              <a:rPr lang="en-IN" sz="2400" dirty="0" smtClean="0"/>
              <a:t>application programs to deposit and withdraw money, to find balance, etc.</a:t>
            </a:r>
          </a:p>
          <a:p>
            <a:pPr lvl="1" algn="just"/>
            <a:r>
              <a:rPr lang="en-IN" sz="2400" dirty="0" smtClean="0"/>
              <a:t>different files are used for customers, saving and checking accounts</a:t>
            </a:r>
          </a:p>
          <a:p>
            <a:endParaRPr lang="en-IN" sz="2000" dirty="0" smtClean="0"/>
          </a:p>
          <a:p>
            <a:pPr>
              <a:buNone/>
            </a:pPr>
            <a:endParaRPr lang="en-IN" sz="1800" dirty="0" smtClean="0"/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92088"/>
            <a:ext cx="7010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File System Databases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 l="22807" t="12605" r="19298" b="3356"/>
          <a:stretch>
            <a:fillRect/>
          </a:stretch>
        </p:blipFill>
        <p:spPr bwMode="auto">
          <a:xfrm>
            <a:off x="2209800" y="990600"/>
            <a:ext cx="50292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685800" y="304800"/>
            <a:ext cx="8001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Database System vs. File Based System</a:t>
            </a:r>
            <a:endParaRPr lang="en-US" sz="3600" b="1" dirty="0"/>
          </a:p>
        </p:txBody>
      </p:sp>
      <p:sp>
        <p:nvSpPr>
          <p:cNvPr id="4" name="TextBox 3"/>
          <p:cNvSpPr txBox="1"/>
          <p:nvPr/>
        </p:nvSpPr>
        <p:spPr>
          <a:xfrm>
            <a:off x="2514600" y="5562600"/>
            <a:ext cx="4953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Figure 2: Database System vs. File Based System</a:t>
            </a:r>
            <a:r>
              <a:rPr lang="en-US" dirty="0" smtClean="0"/>
              <a:t>[2]</a:t>
            </a:r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86800" cy="1173162"/>
          </a:xfrm>
        </p:spPr>
        <p:txBody>
          <a:bodyPr>
            <a:noAutofit/>
          </a:bodyPr>
          <a:lstStyle/>
          <a:p>
            <a:r>
              <a:rPr lang="en-US" sz="4000" b="1" dirty="0" smtClean="0"/>
              <a:t> </a:t>
            </a:r>
            <a:br>
              <a:rPr lang="en-US" sz="4000" b="1" dirty="0" smtClean="0"/>
            </a:br>
            <a:r>
              <a:rPr lang="en-US" sz="4000" b="1" dirty="0" smtClean="0"/>
              <a:t>Drawbacks of using file systems to store data</a:t>
            </a:r>
            <a:br>
              <a:rPr lang="en-US" sz="4000" b="1" dirty="0" smtClean="0"/>
            </a:br>
            <a:endParaRPr lang="en-IN" sz="4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1800" dirty="0" smtClean="0"/>
          </a:p>
          <a:p>
            <a:pPr lvl="1"/>
            <a:r>
              <a:rPr lang="en-US" sz="1800" b="1" dirty="0" smtClean="0"/>
              <a:t>Data redundancy and inconsistency</a:t>
            </a:r>
          </a:p>
          <a:p>
            <a:pPr lvl="2"/>
            <a:r>
              <a:rPr lang="en-US" sz="1600" dirty="0" smtClean="0"/>
              <a:t>Multiple file formats, duplication of information in different files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Difficulty in accessing data </a:t>
            </a:r>
          </a:p>
          <a:p>
            <a:pPr lvl="2"/>
            <a:r>
              <a:rPr lang="en-US" sz="1600" dirty="0" smtClean="0"/>
              <a:t>Need to write a new program to carry out each new task</a:t>
            </a:r>
            <a:endParaRPr lang="en-US" sz="1800" dirty="0" smtClean="0"/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Data isolation </a:t>
            </a:r>
            <a:r>
              <a:rPr lang="en-US" sz="1800" dirty="0" smtClean="0"/>
              <a:t>—  </a:t>
            </a:r>
            <a:r>
              <a:rPr lang="en-US" sz="1600" dirty="0" smtClean="0"/>
              <a:t>changes made by one operation could not become visible to other concurrent operations</a:t>
            </a:r>
            <a:r>
              <a:rPr lang="en-US" sz="1800" dirty="0" smtClean="0"/>
              <a:t>.</a:t>
            </a:r>
          </a:p>
          <a:p>
            <a:pPr lvl="1"/>
            <a:endParaRPr lang="en-US" sz="1800" dirty="0" smtClean="0"/>
          </a:p>
          <a:p>
            <a:pPr lvl="1"/>
            <a:r>
              <a:rPr lang="en-US" sz="1800" b="1" dirty="0" smtClean="0"/>
              <a:t>Integrity problems</a:t>
            </a:r>
          </a:p>
          <a:p>
            <a:pPr lvl="2"/>
            <a:r>
              <a:rPr lang="en-US" sz="1600" dirty="0" smtClean="0"/>
              <a:t>Integrity constraints  (e.g. account balance &gt; 0) become “buried” in program code rather than being stated explicitly</a:t>
            </a:r>
          </a:p>
          <a:p>
            <a:pPr lvl="2"/>
            <a:r>
              <a:rPr lang="en-US" sz="1600" dirty="0" smtClean="0"/>
              <a:t>Hard to add new constraints or change existing ones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029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800" dirty="0" smtClean="0"/>
              <a:t>Drawbacks of using file systems (cont.) </a:t>
            </a:r>
          </a:p>
          <a:p>
            <a:pPr>
              <a:lnSpc>
                <a:spcPct val="90000"/>
              </a:lnSpc>
            </a:pPr>
            <a:endParaRPr lang="en-US" sz="1800" dirty="0" smtClean="0"/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Atomicity of updates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Failures may leave database in an inconsistent state with partial updates carried out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Example: Transfer of funds from one account to another should either complete or not happen at all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Concurrent access by multiple users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Concurrent access needed for performance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Uncontrolled concurrent accesses can lead to inconsistencies</a:t>
            </a:r>
          </a:p>
          <a:p>
            <a:pPr lvl="3">
              <a:lnSpc>
                <a:spcPct val="90000"/>
              </a:lnSpc>
            </a:pPr>
            <a:r>
              <a:rPr lang="en-US" sz="1600" dirty="0" smtClean="0"/>
              <a:t>Example: Two people reading a balance and updating it at the same time</a:t>
            </a:r>
          </a:p>
          <a:p>
            <a:pPr lvl="1">
              <a:lnSpc>
                <a:spcPct val="90000"/>
              </a:lnSpc>
            </a:pPr>
            <a:r>
              <a:rPr lang="en-US" sz="1800" b="1" dirty="0" smtClean="0"/>
              <a:t>Security problems</a:t>
            </a:r>
          </a:p>
          <a:p>
            <a:pPr lvl="2">
              <a:lnSpc>
                <a:spcPct val="90000"/>
              </a:lnSpc>
            </a:pPr>
            <a:r>
              <a:rPr lang="en-US" sz="1600" dirty="0" smtClean="0"/>
              <a:t>Hard to provide user access to some, but not all.</a:t>
            </a:r>
          </a:p>
          <a:p>
            <a:pPr lvl="2">
              <a:lnSpc>
                <a:spcPct val="90000"/>
              </a:lnSpc>
              <a:buNone/>
            </a:pPr>
            <a:endParaRPr lang="en-US" sz="1800" dirty="0" smtClean="0"/>
          </a:p>
          <a:p>
            <a:pPr algn="ctr">
              <a:lnSpc>
                <a:spcPct val="90000"/>
              </a:lnSpc>
              <a:buNone/>
            </a:pPr>
            <a:r>
              <a:rPr lang="en-US" sz="2400" b="1" dirty="0" smtClean="0">
                <a:solidFill>
                  <a:srgbClr val="FF0000"/>
                </a:solidFill>
              </a:rPr>
              <a:t>   Database systems offer solutions to all the above problems</a:t>
            </a:r>
            <a:endParaRPr lang="en-IN" sz="2400" b="1" dirty="0">
              <a:solidFill>
                <a:srgbClr val="FF000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533400" y="192088"/>
            <a:ext cx="70104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File System Databases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>
            <a:normAutofit fontScale="92500" lnSpcReduction="20000"/>
          </a:bodyPr>
          <a:lstStyle/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Controlling Redundancy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Restricting Unauthorized access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Proving Persistent storage for Program objects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Providing Storage Structures for efficient Query Processing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Providing backup and Recovery.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Providing multiple user interfaces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Representing Complex Relationships among data 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Enforcing Integrity Constraints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Permitting Interfacing and Actions using rules</a:t>
            </a:r>
          </a:p>
          <a:p>
            <a:pPr marL="800100" lvl="1" indent="-342900">
              <a:lnSpc>
                <a:spcPct val="200000"/>
              </a:lnSpc>
              <a:buFont typeface="+mj-lt"/>
              <a:buAutoNum type="arabicPeriod"/>
            </a:pPr>
            <a:r>
              <a:rPr lang="en-US" sz="1700" dirty="0" smtClean="0">
                <a:ea typeface="Tahoma" pitchFamily="34" charset="0"/>
                <a:cs typeface="Tahoma" pitchFamily="34" charset="0"/>
              </a:rPr>
              <a:t>Additional advantages </a:t>
            </a:r>
          </a:p>
          <a:p>
            <a:pPr marL="1200150" lvl="2" indent="-342900">
              <a:lnSpc>
                <a:spcPct val="200000"/>
              </a:lnSpc>
            </a:pPr>
            <a:endParaRPr lang="en-US" sz="10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200000"/>
              </a:lnSpc>
              <a:buFontTx/>
              <a:buNone/>
            </a:pPr>
            <a:endParaRPr lang="en-US" sz="18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228600" y="0"/>
            <a:ext cx="8704263" cy="1447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0" y="0"/>
            <a:ext cx="891540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4000" b="1" dirty="0" smtClean="0">
                <a:latin typeface="+mj-lt"/>
                <a:ea typeface="+mj-ea"/>
                <a:cs typeface="+mj-cs"/>
              </a:rPr>
              <a:t>Advantages of using the DBMS Approach</a:t>
            </a:r>
            <a:endParaRPr lang="en-US" sz="40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19200"/>
            <a:ext cx="8686800" cy="5181600"/>
          </a:xfrm>
        </p:spPr>
        <p:txBody>
          <a:bodyPr>
            <a:normAutofit/>
          </a:bodyPr>
          <a:lstStyle/>
          <a:p>
            <a:pPr eaLnBrk="1" hangingPunct="1">
              <a:lnSpc>
                <a:spcPct val="80000"/>
              </a:lnSpc>
            </a:pPr>
            <a:endParaRPr lang="en-US" sz="1800" b="1" dirty="0" smtClean="0"/>
          </a:p>
          <a:p>
            <a:pPr eaLnBrk="1" hangingPunct="1">
              <a:lnSpc>
                <a:spcPct val="80000"/>
              </a:lnSpc>
              <a:buFont typeface="+mj-lt"/>
              <a:buAutoNum type="arabicPeriod"/>
            </a:pPr>
            <a:r>
              <a:rPr lang="en-US" sz="18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Controlling Redundancy </a:t>
            </a:r>
          </a:p>
          <a:p>
            <a:pPr eaLnBrk="1" hangingPunct="1">
              <a:lnSpc>
                <a:spcPct val="80000"/>
              </a:lnSpc>
              <a:buNone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 smtClean="0">
                <a:ea typeface="Tahoma" pitchFamily="34" charset="0"/>
                <a:cs typeface="Tahoma" pitchFamily="34" charset="0"/>
              </a:rPr>
              <a:t>Redundancy means storing the same data multiple times</a:t>
            </a:r>
            <a:r>
              <a:rPr lang="en-US" sz="2000" dirty="0" smtClean="0">
                <a:ea typeface="Tahoma" pitchFamily="34" charset="0"/>
                <a:cs typeface="Tahoma" pitchFamily="34" charset="0"/>
              </a:rPr>
              <a:t>. </a:t>
            </a:r>
          </a:p>
          <a:p>
            <a:pPr lvl="3">
              <a:lnSpc>
                <a:spcPct val="80000"/>
              </a:lnSpc>
              <a:buNone/>
            </a:pPr>
            <a:endParaRPr lang="en-US" u="sng" dirty="0" smtClean="0">
              <a:ea typeface="Tahoma" pitchFamily="34" charset="0"/>
              <a:cs typeface="Tahoma" pitchFamily="34" charset="0"/>
            </a:endParaRPr>
          </a:p>
          <a:p>
            <a:pPr lvl="3">
              <a:lnSpc>
                <a:spcPct val="80000"/>
              </a:lnSpc>
              <a:buNone/>
            </a:pPr>
            <a:r>
              <a:rPr lang="en-US" u="sng" dirty="0" smtClean="0">
                <a:ea typeface="Tahoma" pitchFamily="34" charset="0"/>
                <a:cs typeface="Tahoma" pitchFamily="34" charset="0"/>
              </a:rPr>
              <a:t>Problems of redundancy :</a:t>
            </a:r>
          </a:p>
          <a:p>
            <a:pPr lvl="3">
              <a:lnSpc>
                <a:spcPct val="80000"/>
              </a:lnSpc>
              <a:buNone/>
            </a:pPr>
            <a:endParaRPr lang="en-US" sz="1600" u="sng" dirty="0" smtClean="0">
              <a:ea typeface="Tahoma" pitchFamily="34" charset="0"/>
              <a:cs typeface="Tahoma" pitchFamily="34" charset="0"/>
            </a:endParaRPr>
          </a:p>
          <a:p>
            <a:pPr marL="2114550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400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Leads to Duplication of efforts</a:t>
            </a:r>
          </a:p>
          <a:p>
            <a:pPr marL="2114550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Wastage of storage space.</a:t>
            </a:r>
          </a:p>
          <a:p>
            <a:pPr marL="2114550" lvl="4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Inconsistency.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400" b="1" dirty="0" smtClean="0"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 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In the database approach, these redundancy problems can be removed by storing logical data items in only one place. </a:t>
            </a:r>
            <a:endParaRPr lang="en-US" sz="2400" dirty="0" smtClean="0">
              <a:ea typeface="Tahoma" pitchFamily="34" charset="0"/>
              <a:cs typeface="Tahoma" pitchFamily="34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 smtClean="0"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228600" y="0"/>
            <a:ext cx="8610600" cy="1295400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3800" b="1" dirty="0" smtClean="0">
                <a:latin typeface="+mj-lt"/>
                <a:ea typeface="+mj-ea"/>
                <a:cs typeface="+mj-cs"/>
              </a:rPr>
              <a:t>Advantages of using the DBMS Approach</a:t>
            </a:r>
            <a:endParaRPr lang="en-US" sz="38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Font typeface="+mj-lt"/>
              <a:buAutoNum type="arabicPeriod" startAt="2"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lnSpc>
                <a:spcPct val="90000"/>
              </a:lnSpc>
              <a:buFont typeface="+mj-lt"/>
              <a:buAutoNum type="arabicPeriod" startAt="2"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lnSpc>
                <a:spcPct val="90000"/>
              </a:lnSpc>
              <a:buFont typeface="+mj-lt"/>
              <a:buAutoNum type="arabicPeriod" startAt="2"/>
            </a:pPr>
            <a:r>
              <a:rPr lang="en-US" sz="1600" b="1" dirty="0" smtClean="0">
                <a:ea typeface="Tahoma" pitchFamily="34" charset="0"/>
                <a:cs typeface="Tahoma" pitchFamily="34" charset="0"/>
              </a:rPr>
              <a:t>Restricting Unauthorized Access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ea typeface="Tahoma" pitchFamily="34" charset="0"/>
                <a:cs typeface="Tahoma" pitchFamily="34" charset="0"/>
              </a:rPr>
              <a:t>A DBMS allows  only authorized  users to access the database to provide the security to the database.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ea typeface="Tahoma" pitchFamily="34" charset="0"/>
                <a:cs typeface="Tahoma" pitchFamily="34" charset="0"/>
              </a:rPr>
              <a:t>A DBMS controls  type of access operation (retrieve and update).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ea typeface="Tahoma" pitchFamily="34" charset="0"/>
                <a:cs typeface="Tahoma" pitchFamily="34" charset="0"/>
              </a:rPr>
              <a:t>A DBMS provides </a:t>
            </a:r>
            <a:r>
              <a:rPr lang="en-US" sz="1600" dirty="0" smtClean="0">
                <a:solidFill>
                  <a:srgbClr val="C00000"/>
                </a:solidFill>
                <a:ea typeface="Tahoma" pitchFamily="34" charset="0"/>
                <a:cs typeface="Tahoma" pitchFamily="34" charset="0"/>
              </a:rPr>
              <a:t>security and authorization subsystem</a:t>
            </a:r>
            <a:r>
              <a:rPr lang="en-US" sz="1600" dirty="0" smtClean="0">
                <a:ea typeface="Tahoma" pitchFamily="34" charset="0"/>
                <a:cs typeface="Tahoma" pitchFamily="34" charset="0"/>
              </a:rPr>
              <a:t> for the DBA to create accounts and specify account restriction.</a:t>
            </a:r>
          </a:p>
          <a:p>
            <a:pPr lvl="1" algn="just">
              <a:lnSpc>
                <a:spcPct val="150000"/>
              </a:lnSpc>
              <a:buNone/>
            </a:pPr>
            <a:endParaRPr lang="en-US" sz="1600" b="1" dirty="0" smtClean="0">
              <a:ea typeface="Tahoma" pitchFamily="34" charset="0"/>
              <a:cs typeface="Tahoma" pitchFamily="34" charset="0"/>
            </a:endParaRPr>
          </a:p>
          <a:p>
            <a:pPr algn="just">
              <a:lnSpc>
                <a:spcPct val="150000"/>
              </a:lnSpc>
              <a:buFont typeface="+mj-lt"/>
              <a:buAutoNum type="arabicPeriod" startAt="3"/>
            </a:pPr>
            <a:r>
              <a:rPr lang="en-US" sz="1600" b="1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Providing Persistent Storage for Program Objects.</a:t>
            </a: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6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An object – oriented  DBMS  provides persistent storage for program objects and data structures.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1600" dirty="0" smtClean="0">
                <a:ea typeface="Tahoma" pitchFamily="34" charset="0"/>
                <a:cs typeface="Tahoma" pitchFamily="34" charset="0"/>
              </a:rPr>
              <a:t>      e.g. :</a:t>
            </a:r>
          </a:p>
          <a:p>
            <a:pPr lvl="1" algn="just">
              <a:lnSpc>
                <a:spcPct val="150000"/>
              </a:lnSpc>
              <a:buNone/>
            </a:pPr>
            <a:r>
              <a:rPr lang="en-US" sz="1600" dirty="0" smtClean="0">
                <a:ea typeface="Tahoma" pitchFamily="34" charset="0"/>
                <a:cs typeface="Tahoma" pitchFamily="34" charset="0"/>
              </a:rPr>
              <a:t>    C++ and java objects can be stored  permanently so that later they can be read whenever necessary. 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228600"/>
            <a:ext cx="84582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3600" b="1" dirty="0" smtClean="0">
                <a:latin typeface="+mj-lt"/>
                <a:ea typeface="+mj-ea"/>
                <a:cs typeface="+mj-cs"/>
              </a:rPr>
              <a:t>Advantages of using the DBMS Approach</a:t>
            </a:r>
            <a:endParaRPr lang="en-US" sz="36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  <a:buAutoNum type="arabicPeriod" startAt="4"/>
            </a:pP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lnSpc>
                <a:spcPct val="90000"/>
              </a:lnSpc>
              <a:buAutoNum type="arabicPeriod" startAt="4"/>
            </a:pPr>
            <a:endParaRPr lang="en-US" sz="16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lnSpc>
                <a:spcPct val="90000"/>
              </a:lnSpc>
              <a:buAutoNum type="arabicPeriod" startAt="4"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Providing Storage for Structures for Efficient Query Processing. </a:t>
            </a:r>
          </a:p>
          <a:p>
            <a:pPr algn="just" eaLnBrk="1" hangingPunct="1">
              <a:lnSpc>
                <a:spcPct val="90000"/>
              </a:lnSpc>
              <a:buNone/>
            </a:pPr>
            <a:endParaRPr lang="en-US" sz="1800" b="1" dirty="0" smtClean="0"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Since database is typically stored on disk , DBMS uses index files to speed up the searching process to increase the efficiency of  query processing . 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It uses </a:t>
            </a:r>
            <a:r>
              <a:rPr lang="en-US" sz="1800" dirty="0" smtClean="0">
                <a:solidFill>
                  <a:srgbClr val="C00000"/>
                </a:solidFill>
                <a:ea typeface="Tahoma" pitchFamily="34" charset="0"/>
                <a:cs typeface="Tahoma" pitchFamily="34" charset="0"/>
              </a:rPr>
              <a:t>buffering module 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to maintain the records in the main memory.</a:t>
            </a:r>
          </a:p>
          <a:p>
            <a:pPr lvl="1" algn="just">
              <a:lnSpc>
                <a:spcPct val="20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The query of the DBMS is responsible for choosing an </a:t>
            </a:r>
            <a:r>
              <a:rPr lang="en-US" sz="1800" dirty="0" smtClean="0">
                <a:solidFill>
                  <a:srgbClr val="C00000"/>
                </a:solidFill>
                <a:ea typeface="Tahoma" pitchFamily="34" charset="0"/>
                <a:cs typeface="Tahoma" pitchFamily="34" charset="0"/>
              </a:rPr>
              <a:t>processing and optimization module </a:t>
            </a:r>
            <a:r>
              <a:rPr lang="en-US" sz="1800" dirty="0" smtClean="0">
                <a:ea typeface="Tahoma" pitchFamily="34" charset="0"/>
                <a:cs typeface="Tahoma" pitchFamily="34" charset="0"/>
              </a:rPr>
              <a:t>efficient query execution plan for each query based on the existing storage structures.</a:t>
            </a:r>
          </a:p>
        </p:txBody>
      </p:sp>
      <p:sp>
        <p:nvSpPr>
          <p:cNvPr id="5" name="Rectangle 4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0300" y="192088"/>
            <a:ext cx="7404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Advantages of using the DBMS Approach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+mj-lt"/>
              <a:buAutoNum type="arabicPeriod" startAt="5"/>
            </a:pPr>
            <a:endParaRPr lang="en-US" sz="1800" b="1" dirty="0" smtClean="0">
              <a:ea typeface="Tahoma" pitchFamily="34" charset="0"/>
              <a:cs typeface="Tahoma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 startAt="5"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Providing Backup and Recovery.</a:t>
            </a:r>
          </a:p>
          <a:p>
            <a:pPr marL="1009650" lvl="1" indent="-609600">
              <a:lnSpc>
                <a:spcPct val="90000"/>
              </a:lnSpc>
              <a:buFont typeface="Arial" pitchFamily="34" charset="0"/>
              <a:buChar char="•"/>
            </a:pPr>
            <a:endParaRPr lang="en-US" sz="1800" b="1" dirty="0" smtClean="0">
              <a:ea typeface="Tahoma" pitchFamily="34" charset="0"/>
              <a:cs typeface="Tahoma" pitchFamily="34" charset="0"/>
            </a:endParaRPr>
          </a:p>
          <a:p>
            <a:pPr marL="1009650" lvl="1" indent="-609600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The back up and recovery subsystem of the DBMS is responsible for recovery.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1800" dirty="0" smtClean="0">
              <a:ea typeface="Tahoma" pitchFamily="34" charset="0"/>
              <a:cs typeface="Tahoma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Tx/>
              <a:buNone/>
            </a:pPr>
            <a:endParaRPr lang="en-US" sz="1800" b="1" dirty="0" smtClean="0">
              <a:ea typeface="Tahoma" pitchFamily="34" charset="0"/>
              <a:cs typeface="Tahoma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 startAt="6"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Providing Multiple User Interface. Theses include </a:t>
            </a:r>
          </a:p>
          <a:p>
            <a:pPr marL="1409700" lvl="2" indent="-6096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query languages for users </a:t>
            </a:r>
          </a:p>
          <a:p>
            <a:pPr marL="1409700" lvl="2" indent="-6096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APIs (Application Programming Interface) for application programmers</a:t>
            </a:r>
          </a:p>
          <a:p>
            <a:pPr marL="1409700" lvl="2" indent="-6096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Forms and command codes for parametric users.</a:t>
            </a:r>
          </a:p>
          <a:p>
            <a:pPr marL="1409700" lvl="2" indent="-6096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Menu Driven interfaces for stand-alone programmers</a:t>
            </a:r>
          </a:p>
          <a:p>
            <a:pPr lvl="1" algn="just">
              <a:lnSpc>
                <a:spcPct val="150000"/>
              </a:lnSpc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algn="just" eaLnBrk="1" hangingPunct="1">
              <a:lnSpc>
                <a:spcPct val="90000"/>
              </a:lnSpc>
              <a:buFontTx/>
              <a:buNone/>
            </a:pPr>
            <a:r>
              <a:rPr lang="en-US" sz="2000" b="1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sz="2000" b="1" dirty="0" smtClean="0"/>
          </a:p>
        </p:txBody>
      </p:sp>
      <p:sp>
        <p:nvSpPr>
          <p:cNvPr id="5" name="Rectangle 4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0300" y="192088"/>
            <a:ext cx="7404100" cy="53022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Advantages of using the DBMS Approach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 smtClean="0"/>
              <a:t>Topics Covered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vs. Information</a:t>
            </a:r>
          </a:p>
          <a:p>
            <a:r>
              <a:rPr lang="en-US" dirty="0" smtClean="0"/>
              <a:t>Database and its Application</a:t>
            </a:r>
          </a:p>
          <a:p>
            <a:r>
              <a:rPr lang="en-US" dirty="0" smtClean="0"/>
              <a:t>Database Management System</a:t>
            </a:r>
          </a:p>
          <a:p>
            <a:r>
              <a:rPr lang="en-US" dirty="0" smtClean="0"/>
              <a:t>File based system and its Drawback</a:t>
            </a:r>
          </a:p>
          <a:p>
            <a:r>
              <a:rPr lang="en-US" dirty="0" smtClean="0"/>
              <a:t>Advantages of Database management System</a:t>
            </a:r>
          </a:p>
          <a:p>
            <a:r>
              <a:rPr lang="en-US" dirty="0" smtClean="0"/>
              <a:t>Types of DBMS</a:t>
            </a:r>
          </a:p>
          <a:p>
            <a:r>
              <a:rPr lang="en-US" dirty="0" smtClean="0"/>
              <a:t>Relational DBMS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7912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+mj-lt"/>
              <a:buAutoNum type="arabicPeriod" startAt="6"/>
            </a:pPr>
            <a:endParaRPr lang="en-US" sz="1800" b="1" dirty="0" smtClean="0">
              <a:ea typeface="Tahoma" pitchFamily="34" charset="0"/>
              <a:cs typeface="Tahoma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None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7.	Representing complex Relationship  among  Data.</a:t>
            </a:r>
          </a:p>
          <a:p>
            <a:pPr marL="1409700" lvl="2" indent="-609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A DBMS has the capability to represent a variety of complex relationships among the data as well as to retrieve and update related data easily and efficiently.</a:t>
            </a:r>
          </a:p>
          <a:p>
            <a:pPr marL="609600" indent="-609600" algn="just">
              <a:lnSpc>
                <a:spcPct val="150000"/>
              </a:lnSpc>
              <a:buNone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8.	Enforcing Integrity Constraints.</a:t>
            </a:r>
          </a:p>
          <a:p>
            <a:pPr marL="1009650" lvl="1" indent="-609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A DBMS provides capabilities for defining and enforcing Integrity constraints.</a:t>
            </a:r>
          </a:p>
          <a:p>
            <a:pPr marL="1009650" lvl="1" indent="-609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Two types of constraints : </a:t>
            </a:r>
          </a:p>
          <a:p>
            <a:pPr marL="1866900" lvl="3" indent="-6096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Simple type of integrity constraints</a:t>
            </a:r>
          </a:p>
          <a:p>
            <a:pPr marL="1866900" lvl="3" indent="-609600" algn="just">
              <a:lnSpc>
                <a:spcPct val="150000"/>
              </a:lnSpc>
              <a:buNone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            e.g : month must be an integer between 1 - 12</a:t>
            </a:r>
          </a:p>
          <a:p>
            <a:pPr marL="1866900" lvl="3" indent="-609600" algn="just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complex type of integrity constraints</a:t>
            </a:r>
          </a:p>
          <a:p>
            <a:pPr marL="1866900" lvl="3" indent="-609600" algn="just">
              <a:lnSpc>
                <a:spcPct val="150000"/>
              </a:lnSpc>
              <a:buNone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               e.g. a section record must be related to course record.</a:t>
            </a:r>
          </a:p>
          <a:p>
            <a:pPr marL="609600" indent="-609600" algn="just">
              <a:lnSpc>
                <a:spcPct val="150000"/>
              </a:lnSpc>
              <a:buFont typeface="+mj-lt"/>
              <a:buAutoNum type="arabicPeriod" startAt="7"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lnSpc>
                <a:spcPct val="150000"/>
              </a:lnSpc>
              <a:buFont typeface="+mj-lt"/>
              <a:buAutoNum type="arabicPeriod" startAt="7"/>
            </a:pPr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0300" y="192088"/>
            <a:ext cx="7404100" cy="530225"/>
          </a:xfrm>
          <a:prstGeom prst="rect">
            <a:avLst/>
          </a:prstGeom>
          <a:noFill/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Advantages of using the DBMS Approach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838200"/>
            <a:ext cx="8686800" cy="5410200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 typeface="+mj-lt"/>
              <a:buAutoNum type="arabicPeriod" startAt="9"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 eaLnBrk="1" hangingPunct="1">
              <a:lnSpc>
                <a:spcPct val="90000"/>
              </a:lnSpc>
              <a:buFont typeface="+mj-lt"/>
              <a:buAutoNum type="arabicPeriod" startAt="9"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Permitting </a:t>
            </a:r>
            <a:r>
              <a:rPr lang="en-US" sz="1800" b="1" dirty="0" err="1" smtClean="0">
                <a:ea typeface="Tahoma" pitchFamily="34" charset="0"/>
                <a:cs typeface="Tahoma" pitchFamily="34" charset="0"/>
              </a:rPr>
              <a:t>Inferencing</a:t>
            </a:r>
            <a:r>
              <a:rPr lang="en-US" sz="1800" b="1" dirty="0" smtClean="0">
                <a:ea typeface="Tahoma" pitchFamily="34" charset="0"/>
                <a:cs typeface="Tahoma" pitchFamily="34" charset="0"/>
              </a:rPr>
              <a:t>  and Actions Using Rules : </a:t>
            </a:r>
          </a:p>
          <a:p>
            <a:pPr marL="1009650" lvl="1" indent="-609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Some database systems provide capabilities for defining deduction rules for inferencing new information from the stored database facts. Such systems are called deductive database systems. </a:t>
            </a:r>
          </a:p>
          <a:p>
            <a:pPr marL="1009650" lvl="1" indent="-609600" algn="just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Active database systems provide active rules that can automatically initiate actions when certain events and conditions occur.</a:t>
            </a:r>
          </a:p>
          <a:p>
            <a:pPr marL="609600" indent="-609600" algn="just">
              <a:lnSpc>
                <a:spcPct val="150000"/>
              </a:lnSpc>
              <a:buFont typeface="+mj-lt"/>
              <a:buAutoNum type="arabicPeriod" startAt="10"/>
            </a:pPr>
            <a:r>
              <a:rPr lang="en-US" sz="1800" b="1" dirty="0" smtClean="0">
                <a:ea typeface="Tahoma" pitchFamily="34" charset="0"/>
                <a:cs typeface="Tahoma" pitchFamily="34" charset="0"/>
              </a:rPr>
              <a:t>Additional advantages :</a:t>
            </a:r>
          </a:p>
          <a:p>
            <a:pPr marL="1409700" lvl="2" indent="-609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Potential for enforcing standards</a:t>
            </a:r>
          </a:p>
          <a:p>
            <a:pPr marL="1409700" lvl="2" indent="-609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Reduced Application Development Time</a:t>
            </a:r>
          </a:p>
          <a:p>
            <a:pPr marL="1409700" lvl="2" indent="-609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Flexibility</a:t>
            </a:r>
          </a:p>
          <a:p>
            <a:pPr marL="1409700" lvl="2" indent="-609600">
              <a:lnSpc>
                <a:spcPct val="150000"/>
              </a:lnSpc>
              <a:buFont typeface="Arial" pitchFamily="34" charset="0"/>
              <a:buChar char="•"/>
            </a:pPr>
            <a:r>
              <a:rPr lang="en-US" sz="1800" dirty="0" smtClean="0">
                <a:ea typeface="Tahoma" pitchFamily="34" charset="0"/>
                <a:cs typeface="Tahoma" pitchFamily="34" charset="0"/>
              </a:rPr>
              <a:t>Availability of up-to-Date information.</a:t>
            </a:r>
          </a:p>
          <a:p>
            <a:pPr marL="609600" indent="-609600" algn="just">
              <a:lnSpc>
                <a:spcPct val="150000"/>
              </a:lnSpc>
              <a:buNone/>
            </a:pPr>
            <a:endParaRPr lang="en-US" sz="20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609600" indent="-609600">
              <a:lnSpc>
                <a:spcPct val="150000"/>
              </a:lnSpc>
              <a:buFont typeface="+mj-lt"/>
              <a:buAutoNum type="arabicPeriod" startAt="7"/>
            </a:pPr>
            <a:endParaRPr lang="en-US" sz="22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  <a:buNone/>
            </a:pPr>
            <a:endParaRPr lang="en-US" sz="1800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lvl="1" algn="just">
              <a:lnSpc>
                <a:spcPct val="150000"/>
              </a:lnSpc>
              <a:buFont typeface="Arial" pitchFamily="34" charset="0"/>
              <a:buChar char="•"/>
            </a:pPr>
            <a:endParaRPr lang="en-US" sz="1800" b="1" dirty="0" smtClean="0">
              <a:latin typeface="Tahoma" pitchFamily="34" charset="0"/>
              <a:ea typeface="Tahoma" pitchFamily="34" charset="0"/>
              <a:cs typeface="Tahoma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130300" y="192088"/>
            <a:ext cx="7404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IN" sz="3200" b="1" dirty="0" smtClean="0">
                <a:latin typeface="+mj-lt"/>
                <a:ea typeface="+mj-ea"/>
                <a:cs typeface="+mj-cs"/>
              </a:rPr>
              <a:t>Advantages of using the DBMS Approach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r>
              <a:rPr lang="en-US" sz="1800" dirty="0" smtClean="0"/>
              <a:t>Data Abstraction is provided by a Data Model. It is </a:t>
            </a:r>
            <a:r>
              <a:rPr lang="en-US" sz="1800" dirty="0" smtClean="0">
                <a:solidFill>
                  <a:srgbClr val="C00000"/>
                </a:solidFill>
              </a:rPr>
              <a:t>a collection of tools for describing following: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Data 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Data relationships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Data semantics (</a:t>
            </a:r>
            <a:r>
              <a:rPr lang="en-IN" sz="1800" dirty="0" smtClean="0"/>
              <a:t>study of meaning</a:t>
            </a:r>
            <a:r>
              <a:rPr lang="en-US" sz="1800" dirty="0" smtClean="0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 dirty="0" smtClean="0"/>
              <a:t>Data constraints  (restrictions/rules)</a:t>
            </a:r>
          </a:p>
          <a:p>
            <a:pPr lvl="1">
              <a:lnSpc>
                <a:spcPct val="80000"/>
              </a:lnSpc>
            </a:pPr>
            <a:endParaRPr lang="en-US" sz="1800" dirty="0" smtClean="0"/>
          </a:p>
          <a:p>
            <a:pPr lvl="1">
              <a:lnSpc>
                <a:spcPct val="80000"/>
              </a:lnSpc>
              <a:buNone/>
            </a:pPr>
            <a:r>
              <a:rPr lang="en-US" sz="1800" dirty="0" smtClean="0"/>
              <a:t>					</a:t>
            </a:r>
            <a:r>
              <a:rPr lang="en-US" sz="1800" b="1" dirty="0" smtClean="0"/>
              <a:t>OR</a:t>
            </a:r>
            <a:endParaRPr lang="en-US" sz="1400" b="1" dirty="0" smtClean="0"/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A collection of concepts that can be used </a:t>
            </a:r>
            <a:r>
              <a:rPr lang="en-US" sz="1800" dirty="0" smtClean="0">
                <a:solidFill>
                  <a:srgbClr val="C00000"/>
                </a:solidFill>
                <a:ea typeface="Tahoma" pitchFamily="34" charset="0"/>
                <a:cs typeface="Tahoma" pitchFamily="34" charset="0"/>
              </a:rPr>
              <a:t>to describe the structure of database</a:t>
            </a:r>
            <a:r>
              <a:rPr lang="en-US" sz="1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Structure of database means </a:t>
            </a:r>
            <a:r>
              <a:rPr lang="en-US" sz="1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  <a:sym typeface="Wingdings" pitchFamily="2" charset="2"/>
              </a:rPr>
              <a:t> the data types , relationships  and constraints  on the data.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A </a:t>
            </a:r>
            <a:r>
              <a:rPr lang="en-US" sz="1800" b="1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data model </a:t>
            </a:r>
            <a:r>
              <a:rPr lang="en-US" sz="1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may also </a:t>
            </a:r>
            <a:r>
              <a:rPr lang="en-US" sz="1800" dirty="0" smtClean="0">
                <a:solidFill>
                  <a:srgbClr val="C00000"/>
                </a:solidFill>
                <a:ea typeface="Tahoma" pitchFamily="34" charset="0"/>
                <a:cs typeface="Tahoma" pitchFamily="34" charset="0"/>
              </a:rPr>
              <a:t>include operations for retrieval and updates</a:t>
            </a:r>
            <a:r>
              <a:rPr lang="en-US" sz="1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 on the database.</a:t>
            </a:r>
          </a:p>
          <a:p>
            <a:pPr algn="just">
              <a:lnSpc>
                <a:spcPct val="150000"/>
              </a:lnSpc>
            </a:pPr>
            <a:r>
              <a:rPr lang="en-US" sz="1800" dirty="0" smtClean="0">
                <a:solidFill>
                  <a:srgbClr val="C00000"/>
                </a:solidFill>
                <a:ea typeface="Tahoma" pitchFamily="34" charset="0"/>
                <a:cs typeface="Tahoma" pitchFamily="34" charset="0"/>
              </a:rPr>
              <a:t>A set of valid user defined operation </a:t>
            </a:r>
            <a:r>
              <a:rPr lang="en-US" sz="1800" dirty="0" smtClean="0">
                <a:solidFill>
                  <a:srgbClr val="000000"/>
                </a:solidFill>
                <a:ea typeface="Tahoma" pitchFamily="34" charset="0"/>
                <a:cs typeface="Tahoma" pitchFamily="34" charset="0"/>
              </a:rPr>
              <a:t>can also be specified in a Data Model</a:t>
            </a:r>
            <a:endParaRPr lang="en-US" sz="1800" dirty="0" smtClean="0">
              <a:solidFill>
                <a:srgbClr val="C00000"/>
              </a:solidFill>
            </a:endParaRPr>
          </a:p>
          <a:p>
            <a:pPr>
              <a:buFont typeface="Monotype Sorts" pitchFamily="2" charset="2"/>
              <a:buNone/>
            </a:pPr>
            <a:endParaRPr lang="en-US" sz="1800" dirty="0" smtClean="0"/>
          </a:p>
          <a:p>
            <a:endParaRPr lang="en-IN" sz="1800" dirty="0"/>
          </a:p>
        </p:txBody>
      </p:sp>
      <p:sp>
        <p:nvSpPr>
          <p:cNvPr id="4" name="Rectangle 3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dirty="0">
              <a:ln>
                <a:solidFill>
                  <a:schemeClr val="bg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685800" y="192088"/>
            <a:ext cx="78486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Data Models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Relational model</a:t>
            </a:r>
          </a:p>
          <a:p>
            <a:pPr>
              <a:buFont typeface="+mj-lt"/>
              <a:buAutoNum type="arabicPeriod"/>
            </a:pPr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>
                <a:solidFill>
                  <a:srgbClr val="C00000"/>
                </a:solidFill>
              </a:rPr>
              <a:t>Entity-Relationship data model </a:t>
            </a:r>
            <a:r>
              <a:rPr lang="en-US" sz="2400" dirty="0" smtClean="0"/>
              <a:t>(mainly for database design) </a:t>
            </a:r>
          </a:p>
          <a:p>
            <a:pPr>
              <a:buFont typeface="+mj-lt"/>
              <a:buAutoNum type="arabicPeriod"/>
            </a:pPr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Object-based data models (Object-oriented and Object-relational)</a:t>
            </a:r>
          </a:p>
          <a:p>
            <a:pPr>
              <a:buFont typeface="+mj-lt"/>
              <a:buAutoNum type="arabicPeriod"/>
            </a:pPr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Semi-structured data model  (XML)</a:t>
            </a:r>
          </a:p>
          <a:p>
            <a:pPr>
              <a:buFont typeface="+mj-lt"/>
              <a:buAutoNum type="arabicPeriod"/>
            </a:pPr>
            <a:endParaRPr lang="en-US" sz="2400" dirty="0" smtClean="0"/>
          </a:p>
          <a:p>
            <a:pPr>
              <a:buFont typeface="+mj-lt"/>
              <a:buAutoNum type="arabicPeriod"/>
            </a:pPr>
            <a:r>
              <a:rPr lang="en-US" sz="2400" dirty="0" smtClean="0"/>
              <a:t>Other older models:</a:t>
            </a:r>
          </a:p>
          <a:p>
            <a:pPr lvl="1">
              <a:lnSpc>
                <a:spcPct val="60000"/>
              </a:lnSpc>
            </a:pPr>
            <a:r>
              <a:rPr lang="en-US" sz="2400" dirty="0" smtClean="0"/>
              <a:t>Network model  </a:t>
            </a:r>
          </a:p>
          <a:p>
            <a:pPr lvl="1">
              <a:lnSpc>
                <a:spcPct val="60000"/>
              </a:lnSpc>
            </a:pPr>
            <a:r>
              <a:rPr lang="en-US" sz="2400" dirty="0" smtClean="0"/>
              <a:t>Hierarchical model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130300" y="192088"/>
            <a:ext cx="74041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en-US" sz="3200" b="1" dirty="0" smtClean="0">
                <a:latin typeface="+mj-lt"/>
                <a:ea typeface="+mj-ea"/>
                <a:cs typeface="+mj-cs"/>
              </a:rPr>
              <a:t>Data Models - Types</a:t>
            </a:r>
            <a:endParaRPr lang="en-US" sz="3200" b="1" dirty="0"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77200" cy="868362"/>
          </a:xfrm>
        </p:spPr>
        <p:txBody>
          <a:bodyPr/>
          <a:lstStyle/>
          <a:p>
            <a:r>
              <a:rPr lang="en-US" b="1" dirty="0" smtClean="0"/>
              <a:t>Relational Model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382000" cy="5334000"/>
          </a:xfrm>
        </p:spPr>
        <p:txBody>
          <a:bodyPr>
            <a:normAutofit/>
          </a:bodyPr>
          <a:lstStyle/>
          <a:p>
            <a:pPr algn="just"/>
            <a:r>
              <a:rPr lang="en-US" sz="2400" dirty="0" smtClean="0"/>
              <a:t>Relational Model was proposed by E.F. </a:t>
            </a:r>
            <a:r>
              <a:rPr lang="en-US" sz="2400" dirty="0" err="1" smtClean="0"/>
              <a:t>Codd</a:t>
            </a:r>
            <a:r>
              <a:rPr lang="en-US" sz="2400" dirty="0" smtClean="0"/>
              <a:t> to model data in the form of relations or tables. </a:t>
            </a:r>
          </a:p>
          <a:p>
            <a:pPr algn="just"/>
            <a:r>
              <a:rPr lang="en-US" sz="2400" dirty="0" smtClean="0"/>
              <a:t>Relational Model represents how data is stored in Relational Databases.  </a:t>
            </a:r>
          </a:p>
          <a:p>
            <a:pPr algn="just"/>
            <a:r>
              <a:rPr lang="en-US" sz="2400" dirty="0" smtClean="0"/>
              <a:t>A relational database stores data in the form of relations (tables). </a:t>
            </a:r>
          </a:p>
          <a:p>
            <a:pPr algn="just"/>
            <a:r>
              <a:rPr lang="en-US" sz="2400" dirty="0" smtClean="0"/>
              <a:t>Consider a relation STUDENT with attributes ROLL_NO, NAME, ADDRESS, PHONE and AGE shown in Table. </a:t>
            </a:r>
            <a:endParaRPr lang="en-US" sz="2400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66800" y="46482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 dirty="0"/>
                        <a:t>ROLL_NO</a:t>
                      </a:r>
                      <a:endParaRPr lang="en-US" sz="1250" b="0" dirty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 dirty="0"/>
                        <a:t>NAME</a:t>
                      </a:r>
                      <a:endParaRPr lang="en-US" sz="1250" b="0" dirty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/>
                        <a:t>ADDRESS</a:t>
                      </a:r>
                      <a:endParaRPr lang="en-US" sz="125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/>
                        <a:t>PHONE</a:t>
                      </a:r>
                      <a:endParaRPr lang="en-US" sz="125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/>
                        <a:t>AGE</a:t>
                      </a:r>
                      <a:endParaRPr lang="en-US" sz="1250" b="0"/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RAM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DELHI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9455123451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18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2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RAMESH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GURGAON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9652431543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18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3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SUJIT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ROHTAK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9156253131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20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IMPORTANT TERMINOLOGIES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/>
            <a:r>
              <a:rPr lang="en-US" b="1" dirty="0" smtClean="0"/>
              <a:t>Attribute: </a:t>
            </a:r>
            <a:r>
              <a:rPr lang="en-US" dirty="0" smtClean="0"/>
              <a:t>Attributes are the properties that define a relation. e.g.; ROLL_NO, NAME</a:t>
            </a:r>
          </a:p>
          <a:p>
            <a:pPr fontAlgn="base"/>
            <a:r>
              <a:rPr lang="en-US" b="1" dirty="0" err="1" smtClean="0"/>
              <a:t>Tuple</a:t>
            </a:r>
            <a:r>
              <a:rPr lang="en-US" b="1" dirty="0" smtClean="0"/>
              <a:t>:</a:t>
            </a:r>
            <a:r>
              <a:rPr lang="en-US" dirty="0" smtClean="0"/>
              <a:t> Each row in the relation is known as </a:t>
            </a:r>
            <a:r>
              <a:rPr lang="en-US" dirty="0" err="1" smtClean="0"/>
              <a:t>tuple</a:t>
            </a:r>
            <a:r>
              <a:rPr lang="en-US" dirty="0" smtClean="0"/>
              <a:t>. e.g. 1  RAM  DELHI  9455123451  18. Each row in a </a:t>
            </a:r>
            <a:r>
              <a:rPr lang="en-US" dirty="0" err="1" smtClean="0"/>
              <a:t>tuple</a:t>
            </a:r>
            <a:r>
              <a:rPr lang="en-US" dirty="0" smtClean="0"/>
              <a:t> is a </a:t>
            </a:r>
            <a:r>
              <a:rPr lang="en-US" b="1" dirty="0" smtClean="0"/>
              <a:t>record</a:t>
            </a:r>
            <a:r>
              <a:rPr lang="en-US" dirty="0" smtClean="0"/>
              <a:t>.</a:t>
            </a:r>
          </a:p>
          <a:p>
            <a:pPr fontAlgn="base"/>
            <a:endParaRPr lang="en-US" dirty="0" smtClean="0"/>
          </a:p>
          <a:p>
            <a:pPr fontAlgn="base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219200" y="4267200"/>
          <a:ext cx="6096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"/>
                <a:gridCol w="1219200"/>
                <a:gridCol w="1219200"/>
                <a:gridCol w="1219200"/>
                <a:gridCol w="1219200"/>
              </a:tblGrid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 dirty="0"/>
                        <a:t>ROLL_NO</a:t>
                      </a:r>
                      <a:endParaRPr lang="en-US" sz="1250" b="0" dirty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 dirty="0"/>
                        <a:t>NAME</a:t>
                      </a:r>
                      <a:endParaRPr lang="en-US" sz="1250" b="0" dirty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/>
                        <a:t>ADDRESS</a:t>
                      </a:r>
                      <a:endParaRPr lang="en-US" sz="125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/>
                        <a:t>PHONE</a:t>
                      </a:r>
                      <a:endParaRPr lang="en-US" sz="1250" b="0"/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1"/>
                        <a:t>AGE</a:t>
                      </a:r>
                      <a:endParaRPr lang="en-US" sz="1250" b="0"/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RAM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DELHI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9455123451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18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2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RAMESH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GURGAON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9652431543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18</a:t>
                      </a:r>
                    </a:p>
                  </a:txBody>
                  <a:tcPr marL="95250" marR="95250" marT="133350" marB="133350" anchor="ctr"/>
                </a:tc>
              </a:tr>
              <a:tr h="370840"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3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SUJIT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ROHTAK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/>
                        <a:t>9156253131</a:t>
                      </a:r>
                    </a:p>
                  </a:txBody>
                  <a:tcPr marL="95250" marR="95250" marT="133350" marB="133350"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1250" b="0" dirty="0"/>
                        <a:t>20</a:t>
                      </a:r>
                    </a:p>
                  </a:txBody>
                  <a:tcPr marL="95250" marR="95250" marT="133350" marB="13335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idx="1"/>
          </p:nvPr>
        </p:nvSpPr>
        <p:spPr>
          <a:xfrm>
            <a:off x="533400" y="900113"/>
            <a:ext cx="7959725" cy="479425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endParaRPr lang="en-IN" sz="2000" dirty="0" smtClean="0"/>
          </a:p>
          <a:p>
            <a:pPr algn="just">
              <a:buNone/>
            </a:pPr>
            <a:r>
              <a:rPr lang="en-US" sz="2000" dirty="0" smtClean="0"/>
              <a:t>1. Henry F </a:t>
            </a:r>
            <a:r>
              <a:rPr lang="en-US" sz="2000" dirty="0" err="1" smtClean="0"/>
              <a:t>Korth</a:t>
            </a:r>
            <a:r>
              <a:rPr lang="en-US" sz="2000" dirty="0" smtClean="0"/>
              <a:t>, Abraham </a:t>
            </a:r>
            <a:r>
              <a:rPr lang="en-US" sz="2000" dirty="0" err="1" smtClean="0"/>
              <a:t>Silberschatz</a:t>
            </a:r>
            <a:r>
              <a:rPr lang="en-US" sz="2000" dirty="0" smtClean="0"/>
              <a:t>, S. </a:t>
            </a:r>
            <a:r>
              <a:rPr lang="en-US" sz="2000" dirty="0" err="1" smtClean="0"/>
              <a:t>Sudurshan</a:t>
            </a:r>
            <a:r>
              <a:rPr lang="en-US" sz="2000" dirty="0" smtClean="0"/>
              <a:t>, Database system concepts, 5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McGraw-Hill,2006</a:t>
            </a:r>
            <a:endParaRPr lang="en-IN" sz="2000" dirty="0" smtClean="0"/>
          </a:p>
          <a:p>
            <a:pPr algn="just"/>
            <a:endParaRPr lang="en-US" sz="2000" dirty="0" smtClean="0"/>
          </a:p>
          <a:p>
            <a:pPr algn="just">
              <a:buNone/>
            </a:pPr>
            <a:r>
              <a:rPr lang="en-US" sz="2000" smtClean="0"/>
              <a:t>2. Database </a:t>
            </a:r>
            <a:r>
              <a:rPr lang="en-US" sz="2000" dirty="0" smtClean="0"/>
              <a:t>Systems: Design, Implementation, and Management</a:t>
            </a:r>
            <a:r>
              <a:rPr lang="en-US" sz="2000" smtClean="0"/>
              <a:t>, 9</a:t>
            </a:r>
            <a:r>
              <a:rPr lang="en-US" sz="2000" baseline="30000" smtClean="0"/>
              <a:t>th</a:t>
            </a:r>
            <a:r>
              <a:rPr lang="en-US" sz="2000" smtClean="0"/>
              <a:t> Edition, Coronel, Moris and Rob, 2011</a:t>
            </a:r>
          </a:p>
          <a:p>
            <a:pPr algn="just">
              <a:buNone/>
            </a:pPr>
            <a:endParaRPr lang="en-US" sz="2000" smtClean="0"/>
          </a:p>
          <a:p>
            <a:pPr algn="just">
              <a:buNone/>
            </a:pPr>
            <a:r>
              <a:rPr lang="en-US" sz="2000" smtClean="0"/>
              <a:t>3. Ramez </a:t>
            </a:r>
            <a:r>
              <a:rPr lang="en-US" sz="2000" dirty="0" err="1" smtClean="0"/>
              <a:t>Elmasri</a:t>
            </a:r>
            <a:r>
              <a:rPr lang="en-US" sz="2000" dirty="0" smtClean="0"/>
              <a:t> , </a:t>
            </a:r>
            <a:r>
              <a:rPr lang="en-US" sz="2000" dirty="0" err="1" smtClean="0"/>
              <a:t>Shamkant</a:t>
            </a:r>
            <a:r>
              <a:rPr lang="en-US" sz="2000" dirty="0" smtClean="0"/>
              <a:t> B. </a:t>
            </a:r>
            <a:r>
              <a:rPr lang="en-US" sz="2000" dirty="0" err="1" smtClean="0"/>
              <a:t>Navathe</a:t>
            </a:r>
            <a:r>
              <a:rPr lang="en-US" sz="2000" dirty="0" smtClean="0"/>
              <a:t> , Fundamentals of Database Systems, 4</a:t>
            </a:r>
            <a:r>
              <a:rPr lang="en-US" sz="2000" baseline="30000" dirty="0" smtClean="0"/>
              <a:t>th</a:t>
            </a:r>
            <a:r>
              <a:rPr lang="en-US" sz="2000" dirty="0" smtClean="0"/>
              <a:t> Edition, Pearson Education, 2006.</a:t>
            </a:r>
            <a:endParaRPr lang="en-IN" sz="2000" dirty="0" smtClean="0"/>
          </a:p>
          <a:p>
            <a:pPr algn="just"/>
            <a:endParaRPr lang="en-US" sz="2000" dirty="0" smtClean="0"/>
          </a:p>
          <a:p>
            <a:pPr algn="just">
              <a:buNone/>
            </a:pPr>
            <a:r>
              <a:rPr lang="en-US" sz="2000" smtClean="0"/>
              <a:t>4. Ramakrishnan</a:t>
            </a:r>
            <a:r>
              <a:rPr lang="en-US" sz="2000" dirty="0" smtClean="0"/>
              <a:t>, </a:t>
            </a:r>
            <a:r>
              <a:rPr lang="en-US" sz="2000" dirty="0" err="1" smtClean="0"/>
              <a:t>Gehrke</a:t>
            </a:r>
            <a:r>
              <a:rPr lang="en-US" sz="2000" dirty="0" smtClean="0"/>
              <a:t>, Database Management Systems, </a:t>
            </a:r>
            <a:r>
              <a:rPr lang="en-US" sz="2000" dirty="0" err="1" smtClean="0"/>
              <a:t>Mcgraw</a:t>
            </a:r>
            <a:r>
              <a:rPr lang="en-US" sz="2000" dirty="0" smtClean="0"/>
              <a:t>-Hill,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Edition, Addison-Wesley,2006.</a:t>
            </a:r>
            <a:endParaRPr lang="en-IN" sz="2000" dirty="0" smtClean="0"/>
          </a:p>
          <a:p>
            <a:pPr algn="just"/>
            <a:endParaRPr lang="en-US" sz="2000" dirty="0" smtClean="0"/>
          </a:p>
          <a:p>
            <a:pPr algn="just">
              <a:buNone/>
            </a:pPr>
            <a:r>
              <a:rPr lang="en-US" sz="2000" dirty="0" smtClean="0"/>
              <a:t>5</a:t>
            </a:r>
            <a:r>
              <a:rPr lang="en-US" sz="2000" smtClean="0"/>
              <a:t>. </a:t>
            </a:r>
            <a:r>
              <a:rPr lang="en-US" sz="2000" dirty="0" smtClean="0"/>
              <a:t>Thomas Connolly, Carolyn </a:t>
            </a:r>
            <a:r>
              <a:rPr lang="en-US" sz="2000" dirty="0" err="1" smtClean="0"/>
              <a:t>Begg</a:t>
            </a:r>
            <a:r>
              <a:rPr lang="en-US" sz="2000" dirty="0" smtClean="0"/>
              <a:t>, Database Systems-A Practical Approach to design, Implementation and Management, 3</a:t>
            </a:r>
            <a:r>
              <a:rPr lang="en-US" sz="2000" baseline="30000" dirty="0" smtClean="0"/>
              <a:t>rd</a:t>
            </a:r>
            <a:r>
              <a:rPr lang="en-US" sz="2000" dirty="0" smtClean="0"/>
              <a:t> Edition, Addison-Wesley,2002.</a:t>
            </a:r>
            <a:endParaRPr lang="en-IN" sz="2000" dirty="0" smtClean="0"/>
          </a:p>
        </p:txBody>
      </p:sp>
      <p:sp>
        <p:nvSpPr>
          <p:cNvPr id="28" name="Rectangle 27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/>
          </a:p>
        </p:txBody>
      </p:sp>
      <p:sp>
        <p:nvSpPr>
          <p:cNvPr id="29" name="Rectangle 2"/>
          <p:cNvSpPr txBox="1">
            <a:spLocks noChangeArrowheads="1"/>
          </p:cNvSpPr>
          <p:nvPr/>
        </p:nvSpPr>
        <p:spPr bwMode="auto">
          <a:xfrm>
            <a:off x="1130300" y="192088"/>
            <a:ext cx="4151313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l" eaLnBrk="1" hangingPunct="1">
              <a:defRPr/>
            </a:pPr>
            <a:r>
              <a:rPr lang="en-US" sz="3200" b="1" dirty="0">
                <a:latin typeface="+mj-lt"/>
                <a:ea typeface="+mj-ea"/>
                <a:cs typeface="+mj-cs"/>
              </a:rPr>
              <a:t>Reference Books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233750"/>
            <a:ext cx="7772400" cy="2173151"/>
          </a:xfrm>
        </p:spPr>
        <p:txBody>
          <a:bodyPr>
            <a:noAutofit/>
          </a:bodyPr>
          <a:lstStyle/>
          <a:p>
            <a:pPr algn="ctr"/>
            <a:r>
              <a:rPr lang="en-US" sz="13800" dirty="0" smtClean="0">
                <a:solidFill>
                  <a:schemeClr val="tx1"/>
                </a:solidFill>
              </a:rPr>
              <a:t>Thank you</a:t>
            </a:r>
            <a:endParaRPr lang="en-US" sz="13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792162"/>
          </a:xfrm>
        </p:spPr>
        <p:txBody>
          <a:bodyPr>
            <a:normAutofit fontScale="90000"/>
          </a:bodyPr>
          <a:lstStyle/>
          <a:p>
            <a:r>
              <a:rPr lang="en-IN" sz="4900" b="1" dirty="0" smtClean="0"/>
              <a:t/>
            </a:r>
            <a:br>
              <a:rPr lang="en-IN" sz="4900" b="1" dirty="0" smtClean="0"/>
            </a:br>
            <a:r>
              <a:rPr lang="en-IN" sz="4900" b="1" dirty="0" smtClean="0"/>
              <a:t>Data vs. Information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IN" dirty="0" smtClean="0"/>
              <a:t>What is data?</a:t>
            </a:r>
          </a:p>
          <a:p>
            <a:pPr lvl="1" algn="just"/>
            <a:r>
              <a:rPr lang="en-IN" dirty="0" smtClean="0"/>
              <a:t>Data can be defined in many ways. Information science defines data as unprocessed information.</a:t>
            </a:r>
          </a:p>
          <a:p>
            <a:pPr lvl="1" algn="just"/>
            <a:r>
              <a:rPr lang="en-IN" dirty="0" err="1" smtClean="0"/>
              <a:t>Eg</a:t>
            </a:r>
            <a:r>
              <a:rPr lang="en-IN" dirty="0" smtClean="0"/>
              <a:t>:-names, telephone numbers etc.</a:t>
            </a:r>
          </a:p>
          <a:p>
            <a:endParaRPr lang="en-IN" dirty="0" smtClean="0"/>
          </a:p>
          <a:p>
            <a:r>
              <a:rPr lang="en-IN" dirty="0" smtClean="0"/>
              <a:t>What is information?</a:t>
            </a:r>
          </a:p>
          <a:p>
            <a:pPr lvl="1" algn="just"/>
            <a:r>
              <a:rPr lang="en-IN" dirty="0" smtClean="0"/>
              <a:t>Information is data that have been organized and communicated in a coherent and meaningful manner. </a:t>
            </a:r>
          </a:p>
          <a:p>
            <a:pPr lvl="1" algn="just"/>
            <a:r>
              <a:rPr lang="en-IN" dirty="0" smtClean="0"/>
              <a:t>Data is converted into information, and information is converted into knowledge.</a:t>
            </a:r>
          </a:p>
          <a:p>
            <a:pPr lvl="1" algn="just"/>
            <a:r>
              <a:rPr lang="en-IN" dirty="0" smtClean="0"/>
              <a:t>Knowledge; information evaluated and organized so that it can be used purposefully.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153400" cy="990600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Database - Definition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10200"/>
          </a:xfrm>
        </p:spPr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</a:pPr>
            <a:r>
              <a:rPr lang="en-IN" dirty="0" smtClean="0"/>
              <a:t>A database is any organized collection of data. Some examples of databases you may encounter in your daily life are: </a:t>
            </a:r>
          </a:p>
          <a:p>
            <a:pPr lvl="1" algn="just">
              <a:lnSpc>
                <a:spcPct val="120000"/>
              </a:lnSpc>
              <a:buFont typeface="Calibri" pitchFamily="34" charset="0"/>
              <a:buChar char="‾"/>
            </a:pPr>
            <a:r>
              <a:rPr lang="en-IN" dirty="0" smtClean="0"/>
              <a:t>a telephone book </a:t>
            </a:r>
          </a:p>
          <a:p>
            <a:pPr lvl="1" algn="just">
              <a:lnSpc>
                <a:spcPct val="120000"/>
              </a:lnSpc>
              <a:buFont typeface="Calibri" pitchFamily="34" charset="0"/>
              <a:buChar char="‾"/>
            </a:pPr>
            <a:r>
              <a:rPr lang="en-IN" dirty="0" smtClean="0"/>
              <a:t>T.V. Guide </a:t>
            </a:r>
          </a:p>
          <a:p>
            <a:pPr lvl="1" algn="just">
              <a:lnSpc>
                <a:spcPct val="120000"/>
              </a:lnSpc>
              <a:buFont typeface="Calibri" pitchFamily="34" charset="0"/>
              <a:buChar char="‾"/>
            </a:pPr>
            <a:r>
              <a:rPr lang="en-IN" dirty="0" smtClean="0"/>
              <a:t>airline reservation system </a:t>
            </a:r>
          </a:p>
          <a:p>
            <a:pPr lvl="1" algn="just">
              <a:lnSpc>
                <a:spcPct val="120000"/>
              </a:lnSpc>
              <a:buFont typeface="Calibri" pitchFamily="34" charset="0"/>
              <a:buChar char="‾"/>
            </a:pPr>
            <a:r>
              <a:rPr lang="en-IN" dirty="0" smtClean="0"/>
              <a:t> Universities</a:t>
            </a:r>
          </a:p>
          <a:p>
            <a:pPr lvl="1" algn="just">
              <a:lnSpc>
                <a:spcPct val="120000"/>
              </a:lnSpc>
              <a:buFont typeface="Calibri" pitchFamily="34" charset="0"/>
              <a:buChar char="‾"/>
            </a:pPr>
            <a:r>
              <a:rPr lang="en-IN" dirty="0" smtClean="0"/>
              <a:t>Credit card transactions</a:t>
            </a:r>
          </a:p>
          <a:p>
            <a:pPr lvl="1" algn="just">
              <a:lnSpc>
                <a:spcPct val="120000"/>
              </a:lnSpc>
              <a:buFont typeface="Calibri" pitchFamily="34" charset="0"/>
              <a:buChar char="‾"/>
            </a:pPr>
            <a:r>
              <a:rPr lang="en-IN" dirty="0" smtClean="0"/>
              <a:t>files on your computer hard drive</a:t>
            </a:r>
          </a:p>
          <a:p>
            <a:pPr lvl="2" algn="just">
              <a:lnSpc>
                <a:spcPct val="120000"/>
              </a:lnSpc>
              <a:buFontTx/>
              <a:buNone/>
            </a:pPr>
            <a:endParaRPr lang="en-US" dirty="0" smtClean="0"/>
          </a:p>
          <a:p>
            <a:pPr algn="just">
              <a:lnSpc>
                <a:spcPct val="120000"/>
              </a:lnSpc>
              <a:buFontTx/>
              <a:buNone/>
            </a:pPr>
            <a:r>
              <a:rPr lang="en-US" dirty="0" smtClean="0"/>
              <a:t>Other  Definitions :</a:t>
            </a:r>
          </a:p>
          <a:p>
            <a:pPr marL="800100" lvl="1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  database represents some aspects of the real world , sometimes called the </a:t>
            </a:r>
            <a:r>
              <a:rPr lang="en-US" dirty="0" err="1" smtClean="0"/>
              <a:t>miniworld</a:t>
            </a:r>
            <a:r>
              <a:rPr lang="en-US" dirty="0" smtClean="0"/>
              <a:t>. Changes to the </a:t>
            </a:r>
            <a:r>
              <a:rPr lang="en-US" dirty="0" err="1" smtClean="0"/>
              <a:t>miniworld</a:t>
            </a:r>
            <a:r>
              <a:rPr lang="en-US" dirty="0" smtClean="0"/>
              <a:t> are reflected in the data base </a:t>
            </a:r>
          </a:p>
          <a:p>
            <a:pPr marL="800100" lvl="1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 database is a logically coherent collection of data  with some inherent  meaning. </a:t>
            </a:r>
          </a:p>
          <a:p>
            <a:pPr marL="800100" lvl="1" indent="-342900" algn="just">
              <a:lnSpc>
                <a:spcPct val="120000"/>
              </a:lnSpc>
              <a:buFont typeface="+mj-lt"/>
              <a:buAutoNum type="arabicPeriod"/>
            </a:pPr>
            <a:r>
              <a:rPr lang="en-US" dirty="0" smtClean="0"/>
              <a:t>A data base is designed , built and  populated with data for a specific purpose. It has an intended  group of users and some preconceived applications in which these users are interested.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IN" sz="4900" dirty="0" smtClean="0"/>
              <a:t/>
            </a:r>
            <a:br>
              <a:rPr lang="en-IN" sz="4900" dirty="0" smtClean="0"/>
            </a:br>
            <a:r>
              <a:rPr lang="en-IN" sz="4900" b="1" dirty="0" smtClean="0"/>
              <a:t>Why do we need a database?</a:t>
            </a:r>
            <a:r>
              <a:rPr lang="en-IN" b="1" dirty="0" smtClean="0"/>
              <a:t/>
            </a:r>
            <a:br>
              <a:rPr lang="en-IN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r>
              <a:rPr lang="en-IN" sz="3600" dirty="0" smtClean="0"/>
              <a:t>Keep records of our:</a:t>
            </a:r>
          </a:p>
          <a:p>
            <a:pPr lvl="1"/>
            <a:r>
              <a:rPr lang="en-IN" sz="3200" dirty="0" smtClean="0"/>
              <a:t>Clients</a:t>
            </a:r>
          </a:p>
          <a:p>
            <a:pPr lvl="1"/>
            <a:r>
              <a:rPr lang="en-IN" sz="3200" dirty="0" smtClean="0"/>
              <a:t>Staff</a:t>
            </a:r>
          </a:p>
          <a:p>
            <a:pPr lvl="1"/>
            <a:r>
              <a:rPr lang="en-IN" sz="3200" dirty="0" smtClean="0"/>
              <a:t>Volunteers</a:t>
            </a:r>
          </a:p>
          <a:p>
            <a:pPr lvl="1"/>
            <a:r>
              <a:rPr lang="en-IN" sz="3200" dirty="0" smtClean="0"/>
              <a:t>To keep a record of activities and interventions</a:t>
            </a:r>
          </a:p>
          <a:p>
            <a:pPr lvl="1"/>
            <a:r>
              <a:rPr lang="en-IN" sz="3200" dirty="0" smtClean="0"/>
              <a:t>Keep sales records</a:t>
            </a:r>
          </a:p>
          <a:p>
            <a:pPr lvl="1"/>
            <a:r>
              <a:rPr lang="en-IN" sz="3200" dirty="0" smtClean="0"/>
              <a:t>Develop reports</a:t>
            </a:r>
          </a:p>
          <a:p>
            <a:pPr lvl="1"/>
            <a:r>
              <a:rPr lang="en-IN" sz="3200" dirty="0" smtClean="0"/>
              <a:t>Perform research</a:t>
            </a:r>
          </a:p>
          <a:p>
            <a:pPr lvl="1"/>
            <a:r>
              <a:rPr lang="en-IN" sz="3200" dirty="0" smtClean="0"/>
              <a:t>Longitudinal tracking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Database Applications</a:t>
            </a:r>
            <a:br>
              <a:rPr lang="en-US" b="1" dirty="0" smtClean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endParaRPr lang="en-US" sz="1800" dirty="0" smtClean="0"/>
          </a:p>
          <a:p>
            <a:pPr lvl="1"/>
            <a:r>
              <a:rPr lang="en-US" sz="2200" dirty="0" smtClean="0"/>
              <a:t>Banking: 		all transactions</a:t>
            </a:r>
          </a:p>
          <a:p>
            <a:pPr lvl="1"/>
            <a:r>
              <a:rPr lang="en-US" sz="2200" dirty="0" smtClean="0"/>
              <a:t>Airlines: 		reservations, schedules</a:t>
            </a:r>
          </a:p>
          <a:p>
            <a:pPr lvl="1"/>
            <a:r>
              <a:rPr lang="en-US" sz="2200" dirty="0" smtClean="0"/>
              <a:t>Universities:  	registration, grades</a:t>
            </a:r>
          </a:p>
          <a:p>
            <a:pPr lvl="1"/>
            <a:r>
              <a:rPr lang="en-US" sz="2200" dirty="0" smtClean="0"/>
              <a:t>Sales: 		customers, products, purchases</a:t>
            </a:r>
          </a:p>
          <a:p>
            <a:pPr lvl="1"/>
            <a:r>
              <a:rPr lang="en-US" sz="2200" dirty="0" smtClean="0"/>
              <a:t>Online retailers: 	order tracking, customized recommendations</a:t>
            </a:r>
          </a:p>
          <a:p>
            <a:pPr lvl="1"/>
            <a:r>
              <a:rPr lang="en-US" sz="2200" dirty="0" smtClean="0"/>
              <a:t>Manufacturing: 	production, inventory, orders, supply chain</a:t>
            </a:r>
          </a:p>
          <a:p>
            <a:pPr lvl="1"/>
            <a:r>
              <a:rPr lang="en-US" sz="2200" dirty="0" smtClean="0"/>
              <a:t>Human resources:  employee records, salaries, tax deductions</a:t>
            </a:r>
            <a:endParaRPr lang="en-IN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 smtClean="0"/>
              <a:t>Database Management System</a:t>
            </a:r>
            <a:br>
              <a:rPr lang="en-US" b="1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sz="2400" dirty="0" smtClean="0"/>
              <a:t>A database management system (DBMS) is a set of software that are used to define, store, manipulate and control the data in a database.</a:t>
            </a:r>
          </a:p>
          <a:p>
            <a:pPr lvl="1" algn="just"/>
            <a:r>
              <a:rPr lang="en-IN" sz="2400" dirty="0" smtClean="0"/>
              <a:t>define---define data types, structures and constraints.</a:t>
            </a:r>
          </a:p>
          <a:p>
            <a:pPr lvl="1" algn="just"/>
            <a:r>
              <a:rPr lang="en-IN" sz="2400" dirty="0" smtClean="0"/>
              <a:t>store---store data; provide efficient access.</a:t>
            </a:r>
          </a:p>
          <a:p>
            <a:pPr lvl="1" algn="just"/>
            <a:r>
              <a:rPr lang="en-IN" sz="2400" dirty="0" smtClean="0"/>
              <a:t>manipulate---perform retrieval and update operations using a query language.</a:t>
            </a:r>
          </a:p>
          <a:p>
            <a:pPr lvl="1" algn="just"/>
            <a:r>
              <a:rPr lang="en-IN" sz="2400" dirty="0" smtClean="0"/>
              <a:t>control ---control access to data. </a:t>
            </a:r>
            <a:endParaRPr lang="en-IN" sz="2000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 smtClean="0"/>
              <a:t>What is the ultimate purpose of a database management systems?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pPr algn="ctr">
              <a:buNone/>
            </a:pPr>
            <a:r>
              <a:rPr lang="en-US" b="1" dirty="0" smtClean="0"/>
              <a:t>is to transform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228600" y="3733800"/>
            <a:ext cx="1676400" cy="6096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Data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438400" y="3733800"/>
            <a:ext cx="1752600" cy="60960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Information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4876800" y="3733800"/>
            <a:ext cx="1828800" cy="60960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Knowledge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15200" y="3733800"/>
            <a:ext cx="1600200" cy="609600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Action</a:t>
            </a:r>
            <a:endParaRPr lang="en-US" dirty="0"/>
          </a:p>
        </p:txBody>
      </p:sp>
      <p:cxnSp>
        <p:nvCxnSpPr>
          <p:cNvPr id="9" name="Straight Arrow Connector 8"/>
          <p:cNvCxnSpPr>
            <a:stCxn id="4" idx="3"/>
            <a:endCxn id="5" idx="1"/>
          </p:cNvCxnSpPr>
          <p:nvPr/>
        </p:nvCxnSpPr>
        <p:spPr>
          <a:xfrm>
            <a:off x="1905000" y="40386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5" idx="3"/>
          </p:cNvCxnSpPr>
          <p:nvPr/>
        </p:nvCxnSpPr>
        <p:spPr>
          <a:xfrm>
            <a:off x="4191000" y="4038600"/>
            <a:ext cx="6858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endCxn id="7" idx="1"/>
          </p:cNvCxnSpPr>
          <p:nvPr/>
        </p:nvCxnSpPr>
        <p:spPr>
          <a:xfrm>
            <a:off x="6705600" y="4038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981200" y="4953000"/>
            <a:ext cx="6019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IN" sz="2400" b="1" dirty="0" smtClean="0"/>
              <a:t>Database System = Database + DBMS</a:t>
            </a:r>
            <a:endParaRPr lang="en-US" sz="2400" dirty="0">
              <a:ea typeface="Tahoma" pitchFamily="34" charset="0"/>
              <a:cs typeface="Tahoma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04800" y="1066800"/>
            <a:ext cx="8229600" cy="5029200"/>
          </a:xfrm>
        </p:spPr>
        <p:txBody>
          <a:bodyPr/>
          <a:lstStyle/>
          <a:p>
            <a:pPr algn="just">
              <a:lnSpc>
                <a:spcPct val="90000"/>
              </a:lnSpc>
            </a:pP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The </a:t>
            </a:r>
            <a:r>
              <a:rPr lang="en-US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 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and </a:t>
            </a:r>
            <a:r>
              <a:rPr lang="en-US" sz="2000" dirty="0" smtClean="0">
                <a:solidFill>
                  <a:srgbClr val="00206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DBMS</a:t>
            </a:r>
            <a:r>
              <a:rPr lang="en-US" sz="2000" dirty="0" smtClean="0">
                <a:latin typeface="Tahoma" pitchFamily="34" charset="0"/>
                <a:ea typeface="Tahoma" pitchFamily="34" charset="0"/>
                <a:cs typeface="Tahoma" pitchFamily="34" charset="0"/>
              </a:rPr>
              <a:t> are together called </a:t>
            </a:r>
            <a:r>
              <a:rPr lang="en-US" sz="2000" dirty="0" smtClean="0">
                <a:solidFill>
                  <a:srgbClr val="C00000"/>
                </a:solidFill>
                <a:latin typeface="Tahoma" pitchFamily="34" charset="0"/>
                <a:ea typeface="Tahoma" pitchFamily="34" charset="0"/>
                <a:cs typeface="Tahoma" pitchFamily="34" charset="0"/>
              </a:rPr>
              <a:t>database system</a:t>
            </a:r>
            <a:endParaRPr lang="en-US" sz="2000" dirty="0">
              <a:solidFill>
                <a:srgbClr val="C00000"/>
              </a:solidFill>
              <a:latin typeface="Tahoma" pitchFamily="34" charset="0"/>
              <a:ea typeface="Tahoma" pitchFamily="34" charset="0"/>
              <a:cs typeface="Tahoma" pitchFamily="34" charset="0"/>
            </a:endParaRPr>
          </a:p>
          <a:p>
            <a:pPr marL="457200" indent="-457200" algn="just">
              <a:lnSpc>
                <a:spcPct val="90000"/>
              </a:lnSpc>
              <a:buNone/>
            </a:pPr>
            <a:endParaRPr lang="en-US" sz="2400" dirty="0" smtClean="0"/>
          </a:p>
          <a:p>
            <a:pPr algn="just">
              <a:lnSpc>
                <a:spcPct val="90000"/>
              </a:lnSpc>
              <a:buFontTx/>
              <a:buChar char="-"/>
            </a:pPr>
            <a:endParaRPr lang="en-US" sz="2400" dirty="0"/>
          </a:p>
          <a:p>
            <a:pPr>
              <a:lnSpc>
                <a:spcPct val="90000"/>
              </a:lnSpc>
              <a:buFontTx/>
              <a:buChar char="-"/>
            </a:pPr>
            <a:endParaRPr lang="en-US" sz="2400" dirty="0"/>
          </a:p>
        </p:txBody>
      </p:sp>
      <p:pic>
        <p:nvPicPr>
          <p:cNvPr id="466946" name="Picture 2" descr="D:\Subjects\DBMS\dbms-navathe\Figures of Fundamentals of Database Systems - by_Ramez Elmasri - 2002[1]\Figures of Fundamentals of Database Systems - by_Ramez Elmasri - 2002\01_01.gif"/>
          <p:cNvPicPr>
            <a:picLocks noChangeAspect="1" noChangeArrowheads="1"/>
          </p:cNvPicPr>
          <p:nvPr/>
        </p:nvPicPr>
        <p:blipFill>
          <a:blip r:embed="rId3"/>
          <a:srcRect b="17187"/>
          <a:stretch>
            <a:fillRect/>
          </a:stretch>
        </p:blipFill>
        <p:spPr bwMode="auto">
          <a:xfrm>
            <a:off x="304800" y="1676400"/>
            <a:ext cx="7848600" cy="4495800"/>
          </a:xfrm>
          <a:prstGeom prst="rect">
            <a:avLst/>
          </a:prstGeom>
          <a:noFill/>
        </p:spPr>
      </p:pic>
      <p:sp>
        <p:nvSpPr>
          <p:cNvPr id="5" name="Rectangle 4"/>
          <p:cNvSpPr/>
          <p:nvPr/>
        </p:nvSpPr>
        <p:spPr>
          <a:xfrm>
            <a:off x="273050" y="192088"/>
            <a:ext cx="8704263" cy="5302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en-IN" dirty="0">
              <a:noFill/>
            </a:endParaRPr>
          </a:p>
        </p:txBody>
      </p:sp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304800" y="192088"/>
            <a:ext cx="8382000" cy="53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r>
              <a:rPr lang="en-US" sz="4400" b="1" dirty="0" smtClean="0">
                <a:latin typeface="+mj-lt"/>
                <a:ea typeface="+mj-ea"/>
                <a:cs typeface="+mj-cs"/>
              </a:rPr>
              <a:t>Database Management System</a:t>
            </a:r>
            <a:endParaRPr lang="en-US" sz="4400" b="1" dirty="0"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28800" y="6172200"/>
            <a:ext cx="609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Figure 1: Database </a:t>
            </a:r>
            <a:r>
              <a:rPr lang="en-US" dirty="0" err="1" smtClean="0"/>
              <a:t>Systens</a:t>
            </a:r>
            <a:r>
              <a:rPr lang="en-US" dirty="0" smtClean="0"/>
              <a:t>[1]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eme_Sud_Custo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Theme_Sud_Custom</Template>
  <TotalTime>1826</TotalTime>
  <Words>1452</Words>
  <Application>Microsoft Office PowerPoint</Application>
  <PresentationFormat>On-screen Show (4:3)</PresentationFormat>
  <Paragraphs>293</Paragraphs>
  <Slides>27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Theme_Sud_Custom</vt:lpstr>
      <vt:lpstr>SDF II(15B11CI211)  EVEN Semester 2021</vt:lpstr>
      <vt:lpstr>Topics Covered</vt:lpstr>
      <vt:lpstr> Data vs. Information </vt:lpstr>
      <vt:lpstr> Database - Definition </vt:lpstr>
      <vt:lpstr> Why do we need a database? </vt:lpstr>
      <vt:lpstr> Database Applications </vt:lpstr>
      <vt:lpstr> Database Management System </vt:lpstr>
      <vt:lpstr>What is the ultimate purpose of a database management systems?</vt:lpstr>
      <vt:lpstr>Slide 9</vt:lpstr>
      <vt:lpstr>Slide 10</vt:lpstr>
      <vt:lpstr>Slide 11</vt:lpstr>
      <vt:lpstr>Slide 12</vt:lpstr>
      <vt:lpstr>  Drawbacks of using file systems to store data 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Relational Model</vt:lpstr>
      <vt:lpstr>IMPORTANT TERMINOLOGIES</vt:lpstr>
      <vt:lpstr>Slide 26</vt:lpstr>
      <vt:lpstr>Slide 27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kritika.rani</cp:lastModifiedBy>
  <cp:revision>226</cp:revision>
  <cp:lastPrinted>2013-07-08T07:26:10Z</cp:lastPrinted>
  <dcterms:created xsi:type="dcterms:W3CDTF">2006-08-16T00:00:00Z</dcterms:created>
  <dcterms:modified xsi:type="dcterms:W3CDTF">2021-03-16T08:28:42Z</dcterms:modified>
</cp:coreProperties>
</file>