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92" r:id="rId3"/>
    <p:sldId id="293" r:id="rId4"/>
    <p:sldId id="269" r:id="rId5"/>
    <p:sldId id="295" r:id="rId6"/>
    <p:sldId id="356" r:id="rId7"/>
    <p:sldId id="306" r:id="rId8"/>
    <p:sldId id="307" r:id="rId9"/>
    <p:sldId id="344" r:id="rId10"/>
    <p:sldId id="348" r:id="rId11"/>
    <p:sldId id="347" r:id="rId12"/>
    <p:sldId id="309" r:id="rId13"/>
    <p:sldId id="311" r:id="rId14"/>
    <p:sldId id="316" r:id="rId15"/>
    <p:sldId id="312" r:id="rId16"/>
    <p:sldId id="345" r:id="rId17"/>
    <p:sldId id="313" r:id="rId18"/>
    <p:sldId id="320" r:id="rId19"/>
    <p:sldId id="346" r:id="rId20"/>
    <p:sldId id="349" r:id="rId21"/>
    <p:sldId id="350" r:id="rId22"/>
    <p:sldId id="351" r:id="rId23"/>
    <p:sldId id="30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7" autoAdjust="0"/>
    <p:restoredTop sz="94590" autoAdjust="0"/>
  </p:normalViewPr>
  <p:slideViewPr>
    <p:cSldViewPr snapToGrid="0">
      <p:cViewPr>
        <p:scale>
          <a:sx n="73" d="100"/>
          <a:sy n="73" d="100"/>
        </p:scale>
        <p:origin x="-600" y="-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techprevue.com/sumita-arora-c-class-12-pdf-solutions/" TargetMode="External"/><Relationship Id="rId1" Type="http://schemas.openxmlformats.org/officeDocument/2006/relationships/hyperlink" Target="https://www.geeksforgeeks.org/access-modifiers-in-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SDF II(15B11CI211</a:t>
            </a:r>
            <a:r>
              <a:rPr lang="en-US" sz="4000" b="1" dirty="0"/>
              <a:t>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 smtClean="0"/>
              <a:t>EVEN Semester 2021</a:t>
            </a:r>
            <a:endParaRPr lang="en-IN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 </a:t>
            </a:r>
            <a:r>
              <a:rPr lang="en-US" sz="2000" dirty="0"/>
              <a:t>Semester , </a:t>
            </a:r>
            <a:r>
              <a:rPr lang="en-US" sz="2000" dirty="0" smtClean="0"/>
              <a:t>First Year</a:t>
            </a:r>
            <a:endParaRPr lang="en-US" sz="2000" dirty="0"/>
          </a:p>
          <a:p>
            <a:pPr algn="ctr"/>
            <a:r>
              <a:rPr lang="en-US" sz="2000" dirty="0"/>
              <a:t>Jaypee Institute Of Information Technology (JIIT), Noida</a:t>
            </a:r>
            <a:endParaRPr lang="en-US" sz="2000" dirty="0"/>
          </a:p>
        </p:txBody>
      </p:sp>
      <p:pic>
        <p:nvPicPr>
          <p:cNvPr id="2050" name="Picture 2" descr="Jaypee Institute of Information Technology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81" y="992512"/>
            <a:ext cx="9603275" cy="1049235"/>
          </a:xfrm>
        </p:spPr>
        <p:txBody>
          <a:bodyPr/>
          <a:lstStyle/>
          <a:p>
            <a:r>
              <a:rPr lang="en-US" dirty="0" smtClean="0"/>
              <a:t>Inside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93669"/>
            <a:ext cx="9603275" cy="3872676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IN" b="1" dirty="0" smtClean="0"/>
              <a:t>class Account</a:t>
            </a:r>
            <a:endParaRPr lang="en-IN" b="1" dirty="0" smtClean="0"/>
          </a:p>
          <a:p>
            <a:pPr algn="just">
              <a:buNone/>
            </a:pPr>
            <a:r>
              <a:rPr lang="en-IN" b="1" dirty="0" smtClean="0"/>
              <a:t>	{	 </a:t>
            </a:r>
            <a:r>
              <a:rPr lang="en-IN" b="1" dirty="0" err="1" smtClean="0"/>
              <a:t>int</a:t>
            </a:r>
            <a:r>
              <a:rPr lang="en-IN" b="1" dirty="0" smtClean="0"/>
              <a:t> account no;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char type;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balance;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deposit (float amount)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{	 balance+=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	return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}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withdraw (float amount)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{ 	balance-=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	return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} obj1, obj2</a:t>
            </a:r>
            <a:endParaRPr lang="en-IN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Specifies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Access modifiers</a:t>
            </a:r>
            <a:r>
              <a:rPr lang="en-US" dirty="0" smtClean="0"/>
              <a:t> of </a:t>
            </a:r>
            <a:r>
              <a:rPr lang="en-US" b="1" dirty="0" smtClean="0"/>
              <a:t>C++</a:t>
            </a:r>
            <a:r>
              <a:rPr lang="en-US" dirty="0" smtClean="0"/>
              <a:t> allows us to determine which class members are accessible to other classes and functions, and which are not. </a:t>
            </a:r>
            <a:endParaRPr lang="en-US" dirty="0" smtClean="0"/>
          </a:p>
          <a:p>
            <a:pPr fontAlgn="base"/>
            <a:r>
              <a:rPr lang="en-US" dirty="0" smtClean="0"/>
              <a:t>There are 3 types of access modifiers available in C++: </a:t>
            </a:r>
            <a:endParaRPr lang="en-US" dirty="0" smtClean="0"/>
          </a:p>
          <a:p>
            <a:pPr fontAlgn="base"/>
            <a:r>
              <a:rPr lang="en-US" b="1" dirty="0" smtClean="0"/>
              <a:t>Public</a:t>
            </a:r>
            <a:endParaRPr lang="en-US" dirty="0" smtClean="0"/>
          </a:p>
          <a:p>
            <a:pPr fontAlgn="base"/>
            <a:r>
              <a:rPr lang="en-US" b="1" dirty="0" smtClean="0"/>
              <a:t>Private</a:t>
            </a:r>
            <a:endParaRPr lang="en-US" dirty="0" smtClean="0"/>
          </a:p>
          <a:p>
            <a:pPr fontAlgn="base"/>
            <a:r>
              <a:rPr lang="en-US" b="1" dirty="0" smtClean="0"/>
              <a:t>Protected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54480"/>
            <a:ext cx="9603275" cy="3911865"/>
          </a:xfrm>
        </p:spPr>
        <p:txBody>
          <a:bodyPr/>
          <a:lstStyle/>
          <a:p>
            <a:r>
              <a:rPr lang="en-US" dirty="0" smtClean="0"/>
              <a:t>The data members and member functions declared as public can be accessed by other classes and functions.</a:t>
            </a:r>
            <a:endParaRPr lang="en-US" dirty="0" smtClean="0"/>
          </a:p>
          <a:p>
            <a:r>
              <a:rPr lang="en-US" dirty="0" smtClean="0"/>
              <a:t> The public members of a class can be accessed from anywhere in the program using the direct member access operator (.) with the object of that class.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03520" y="822960"/>
            <a:ext cx="30588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void sum()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total;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total=num1+num2;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sum";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&lt;&lt;total&lt;&lt;</a:t>
            </a:r>
            <a:r>
              <a:rPr lang="en-US" b="1" dirty="0" err="1" smtClean="0"/>
              <a:t>endl</a:t>
            </a:r>
            <a:r>
              <a:rPr lang="en-US" b="1" dirty="0" smtClean="0"/>
              <a:t>;  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} };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Test obj1,obj2;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obj1.show();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obj2.num1=5;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obj2.num2=6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obj2.sum();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return 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87246" y="1489166"/>
            <a:ext cx="1335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 smtClean="0"/>
          </a:p>
          <a:p>
            <a:r>
              <a:rPr lang="en-US" dirty="0" smtClean="0"/>
              <a:t>num1 = 10</a:t>
            </a:r>
            <a:endParaRPr lang="en-US" dirty="0" smtClean="0"/>
          </a:p>
          <a:p>
            <a:r>
              <a:rPr lang="en-US" dirty="0" smtClean="0"/>
              <a:t>Num2=20</a:t>
            </a:r>
            <a:endParaRPr lang="en-US" dirty="0" smtClean="0"/>
          </a:p>
          <a:p>
            <a:r>
              <a:rPr lang="en-US" dirty="0" smtClean="0"/>
              <a:t>Total=11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840" y="914400"/>
            <a:ext cx="39950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using namespace std;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Test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public: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num1=10;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num2=20;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void show()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&lt;&lt;"num1"&lt;&lt;num1&lt;&lt;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&lt;&lt;"num2"&lt;&lt;num2&lt;&lt;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The class members declared as </a:t>
            </a:r>
            <a:r>
              <a:rPr lang="en-US" i="1" dirty="0" smtClean="0"/>
              <a:t>private</a:t>
            </a:r>
            <a:r>
              <a:rPr lang="en-US" dirty="0" smtClean="0"/>
              <a:t> can be accessed only by the member functions inside the class.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They are not allowed to be accessed directly by any object or function outside the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03074" y="444137"/>
            <a:ext cx="305885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public: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sum()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total;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total=num1+num2;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&lt;&lt;"inside sum";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&lt;&lt;total&lt;&lt;</a:t>
            </a:r>
            <a:r>
              <a:rPr lang="en-US" b="1" dirty="0" err="1" smtClean="0"/>
              <a:t>endl</a:t>
            </a:r>
            <a:r>
              <a:rPr lang="en-US" b="1" dirty="0" smtClean="0"/>
              <a:t>;   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} };</a:t>
            </a:r>
            <a:endParaRPr lang="en-US" b="1" dirty="0" smtClean="0"/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Test obj1,obj2;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obj1.show();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obj2.num1=5;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obj2.num2=6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obj2.sum();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return 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}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366" y="1175657"/>
            <a:ext cx="2573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 smtClean="0"/>
          </a:p>
          <a:p>
            <a:r>
              <a:rPr lang="en-US" b="1" dirty="0" smtClean="0"/>
              <a:t>error: ‘</a:t>
            </a:r>
            <a:r>
              <a:rPr lang="en-US" b="1" dirty="0" err="1" smtClean="0"/>
              <a:t>int</a:t>
            </a:r>
            <a:r>
              <a:rPr lang="en-US" b="1" dirty="0" smtClean="0"/>
              <a:t> Test::num1’ is private within this context obj2.num1=4;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74" y="1097280"/>
            <a:ext cx="39950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#include&lt;</a:t>
            </a:r>
            <a:r>
              <a:rPr lang="en-US" b="1" dirty="0" err="1" smtClean="0"/>
              <a:t>conio.h</a:t>
            </a:r>
            <a:r>
              <a:rPr lang="en-US" b="1" dirty="0" smtClean="0"/>
              <a:t>&gt;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using namespace std;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class Test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private: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num1=10;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num2=20;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void show()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{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&lt;&lt;"num1"&lt;&lt;num1&lt;&lt;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</a:t>
            </a:r>
            <a:r>
              <a:rPr lang="en-US" b="1" dirty="0" err="1" smtClean="0"/>
              <a:t>cout</a:t>
            </a:r>
            <a:r>
              <a:rPr lang="en-US" b="1" dirty="0" smtClean="0"/>
              <a:t>&lt;&lt;"num2"&lt;&lt;num2&lt;&lt;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access modifier is similar to private access modifier means it can’t be accessed outside of it’s class unless with the help of friend class.</a:t>
            </a:r>
            <a:endParaRPr lang="en-US" dirty="0" smtClean="0"/>
          </a:p>
          <a:p>
            <a:r>
              <a:rPr lang="en-US" dirty="0" smtClean="0"/>
              <a:t>This can be implemented through inheritance.(discuss it later)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nested class is a class which is  declared in another class. </a:t>
            </a:r>
            <a:endParaRPr lang="en-US" dirty="0" smtClean="0"/>
          </a:p>
          <a:p>
            <a:r>
              <a:rPr lang="en-US" dirty="0" smtClean="0"/>
              <a:t>The nested class is also a member variable of the enclosing class and has the same access rights as the other members.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76549" y="809886"/>
            <a:ext cx="41440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class A {</a:t>
            </a:r>
            <a:endParaRPr lang="en-US" sz="1600" b="1" dirty="0" smtClean="0"/>
          </a:p>
          <a:p>
            <a:r>
              <a:rPr lang="en-US" sz="1600" b="1" dirty="0" smtClean="0"/>
              <a:t>   public:</a:t>
            </a:r>
            <a:endParaRPr lang="en-US" sz="1600" b="1" dirty="0" smtClean="0"/>
          </a:p>
          <a:p>
            <a:r>
              <a:rPr lang="en-US" sz="1600" b="1" dirty="0" smtClean="0"/>
              <a:t>   class B {</a:t>
            </a:r>
            <a:endParaRPr lang="en-US" sz="1600" b="1" dirty="0" smtClean="0"/>
          </a:p>
          <a:p>
            <a:r>
              <a:rPr lang="en-US" sz="1600" b="1" dirty="0" smtClean="0"/>
              <a:t>      private:</a:t>
            </a:r>
            <a:endParaRPr lang="en-US" sz="1600" b="1" dirty="0" smtClean="0"/>
          </a:p>
          <a:p>
            <a:r>
              <a:rPr lang="en-US" sz="1600" b="1" dirty="0" smtClean="0"/>
              <a:t>     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num;</a:t>
            </a:r>
            <a:endParaRPr lang="en-US" sz="1600" b="1" dirty="0" smtClean="0"/>
          </a:p>
          <a:p>
            <a:r>
              <a:rPr lang="en-US" sz="1600" b="1" dirty="0" smtClean="0"/>
              <a:t>      public:</a:t>
            </a:r>
            <a:endParaRPr lang="en-US" sz="1600" b="1" dirty="0" smtClean="0"/>
          </a:p>
          <a:p>
            <a:r>
              <a:rPr lang="en-US" sz="1600" b="1" dirty="0" smtClean="0"/>
              <a:t>      void </a:t>
            </a:r>
            <a:r>
              <a:rPr lang="en-US" sz="1600" b="1" dirty="0" err="1" smtClean="0"/>
              <a:t>getdata</a:t>
            </a:r>
            <a:r>
              <a:rPr lang="en-US" sz="1600" b="1" dirty="0" smtClean="0"/>
              <a:t>(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n) {</a:t>
            </a:r>
            <a:endParaRPr lang="en-US" sz="1600" b="1" dirty="0" smtClean="0"/>
          </a:p>
          <a:p>
            <a:r>
              <a:rPr lang="en-US" sz="1600" b="1" dirty="0" smtClean="0"/>
              <a:t>         num = n;</a:t>
            </a:r>
            <a:endParaRPr lang="en-US" sz="1600" b="1" dirty="0" smtClean="0"/>
          </a:p>
          <a:p>
            <a:r>
              <a:rPr lang="en-US" sz="1600" b="1" dirty="0" smtClean="0"/>
              <a:t>      }</a:t>
            </a:r>
            <a:endParaRPr lang="en-US" sz="1600" b="1" dirty="0" smtClean="0"/>
          </a:p>
          <a:p>
            <a:r>
              <a:rPr lang="en-US" sz="1600" b="1" dirty="0" smtClean="0"/>
              <a:t>      void </a:t>
            </a:r>
            <a:r>
              <a:rPr lang="en-US" sz="1600" b="1" dirty="0" err="1" smtClean="0"/>
              <a:t>putdata</a:t>
            </a:r>
            <a:r>
              <a:rPr lang="en-US" sz="1600" b="1" dirty="0" smtClean="0"/>
              <a:t>() {</a:t>
            </a:r>
            <a:endParaRPr lang="en-US" sz="1600" b="1" dirty="0" smtClean="0"/>
          </a:p>
          <a:p>
            <a:r>
              <a:rPr lang="en-US" sz="1600" b="1" dirty="0" smtClean="0"/>
              <a:t>      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&lt;&lt;"The number is "&lt;&lt;num;</a:t>
            </a:r>
            <a:endParaRPr lang="en-US" sz="1600" b="1" dirty="0" smtClean="0"/>
          </a:p>
          <a:p>
            <a:r>
              <a:rPr lang="en-US" sz="1600" b="1" dirty="0" smtClean="0"/>
              <a:t>      }</a:t>
            </a:r>
            <a:endParaRPr lang="en-US" sz="1600" b="1" dirty="0" smtClean="0"/>
          </a:p>
          <a:p>
            <a:r>
              <a:rPr lang="en-US" sz="1600" b="1" dirty="0" smtClean="0"/>
              <a:t>   };</a:t>
            </a:r>
            <a:endParaRPr lang="en-US" sz="1600" b="1" dirty="0" smtClean="0"/>
          </a:p>
          <a:p>
            <a:r>
              <a:rPr lang="en-US" sz="1600" b="1" dirty="0" smtClean="0"/>
              <a:t>};</a:t>
            </a:r>
            <a:endParaRPr lang="en-US" sz="1600" b="1" dirty="0" smtClean="0"/>
          </a:p>
          <a:p>
            <a:r>
              <a:rPr lang="en-US" sz="1600" b="1" dirty="0" err="1" smtClean="0"/>
              <a:t>int</a:t>
            </a:r>
            <a:r>
              <a:rPr lang="en-US" sz="1600" b="1" dirty="0" smtClean="0"/>
              <a:t> main() {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cout</a:t>
            </a:r>
            <a:r>
              <a:rPr lang="en-US" sz="1600" b="1" dirty="0" smtClean="0"/>
              <a:t>&lt;&lt;"Nested classes in C++"&lt;&lt; </a:t>
            </a:r>
            <a:r>
              <a:rPr lang="en-US" sz="1600" b="1" dirty="0" err="1" smtClean="0"/>
              <a:t>endl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A :: B </a:t>
            </a:r>
            <a:r>
              <a:rPr lang="en-US" sz="1600" b="1" dirty="0" err="1" smtClean="0"/>
              <a:t>obj</a:t>
            </a:r>
            <a:r>
              <a:rPr lang="en-US" sz="1600" b="1" dirty="0" smtClean="0"/>
              <a:t>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obj.getdata</a:t>
            </a:r>
            <a:r>
              <a:rPr lang="en-US" sz="1600" b="1" dirty="0" smtClean="0"/>
              <a:t>(9);</a:t>
            </a:r>
            <a:endParaRPr lang="en-US" sz="1600" b="1" dirty="0" smtClean="0"/>
          </a:p>
          <a:p>
            <a:r>
              <a:rPr lang="en-US" sz="1600" b="1" dirty="0" smtClean="0"/>
              <a:t>   </a:t>
            </a:r>
            <a:r>
              <a:rPr lang="en-US" sz="1600" b="1" dirty="0" err="1" smtClean="0"/>
              <a:t>obj.putdata</a:t>
            </a:r>
            <a:r>
              <a:rPr lang="en-US" sz="1600" b="1" dirty="0" smtClean="0"/>
              <a:t>();</a:t>
            </a:r>
            <a:endParaRPr lang="en-US" sz="1600" b="1" dirty="0" smtClean="0"/>
          </a:p>
          <a:p>
            <a:r>
              <a:rPr lang="en-US" sz="1600" b="1" dirty="0" smtClean="0"/>
              <a:t>   return 0;</a:t>
            </a:r>
            <a:endParaRPr lang="en-US" sz="1600" b="1" dirty="0" smtClean="0"/>
          </a:p>
          <a:p>
            <a:r>
              <a:rPr lang="en-US" sz="1600" b="1" dirty="0" smtClean="0"/>
              <a:t>}</a:t>
            </a:r>
            <a:endParaRPr lang="en-US" sz="1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Representation of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are the instance of a class.</a:t>
            </a:r>
            <a:endParaRPr lang="en-US" dirty="0" smtClean="0"/>
          </a:p>
          <a:p>
            <a:r>
              <a:rPr lang="en-US" dirty="0" smtClean="0"/>
              <a:t>It does not created when we declare class.</a:t>
            </a:r>
            <a:endParaRPr lang="en-US" dirty="0" smtClean="0"/>
          </a:p>
          <a:p>
            <a:r>
              <a:rPr lang="en-US" dirty="0" smtClean="0"/>
              <a:t>We create an object for class, using a class as a type </a:t>
            </a:r>
            <a:r>
              <a:rPr lang="en-US" dirty="0" err="1" smtClean="0"/>
              <a:t>specifier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err="1" smtClean="0"/>
              <a:t>eg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Account a1,a2;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Account is my class name and it has two objects a1 and a2.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4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Classes and Objects in C++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representation of the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objects allocated memory for the its data members.</a:t>
            </a:r>
            <a:endParaRPr lang="en-US" dirty="0" smtClean="0"/>
          </a:p>
          <a:p>
            <a:r>
              <a:rPr lang="en-US" dirty="0" smtClean="0"/>
              <a:t>Members functions are used by the all the object.</a:t>
            </a:r>
            <a:endParaRPr lang="en-US" dirty="0" smtClean="0"/>
          </a:p>
          <a:p>
            <a:r>
              <a:rPr lang="en-US" dirty="0" smtClean="0"/>
              <a:t>Member functions are created and store when the class is defined and only once.</a:t>
            </a:r>
            <a:endParaRPr lang="en-US" dirty="0" smtClean="0"/>
          </a:p>
          <a:p>
            <a:r>
              <a:rPr lang="en-US" dirty="0" smtClean="0"/>
              <a:t>All objects of the class hold different memory to store there data members as data member can have different values.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59429" y="744582"/>
            <a:ext cx="5852160" cy="265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6629" y="1201774"/>
            <a:ext cx="1227908" cy="215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79833" y="1223544"/>
            <a:ext cx="1227908" cy="215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03565" y="796832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deposit()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0644" y="831665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withdraw()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2971" y="1018904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Account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46366" y="3422470"/>
            <a:ext cx="5865223" cy="2631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1131" y="347472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233748" y="3840481"/>
            <a:ext cx="1280161" cy="2142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101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Saving</a:t>
            </a:r>
            <a:endParaRPr lang="en-IN" sz="1600" b="1" dirty="0" smtClean="0">
              <a:solidFill>
                <a:schemeClr val="tx1"/>
              </a:solidFill>
            </a:endParaRPr>
          </a:p>
          <a:p>
            <a:pPr algn="just">
              <a:buNone/>
            </a:pPr>
            <a:r>
              <a:rPr lang="en-IN" sz="1600" b="1" dirty="0" smtClean="0">
                <a:solidFill>
                  <a:schemeClr val="tx1"/>
                </a:solidFill>
              </a:rPr>
              <a:t>20000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2365" y="3553098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Obj2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232366" y="3892731"/>
            <a:ext cx="1306285" cy="2129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102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Current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64777" y="2468880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created when member function are defined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180114"/>
            <a:ext cx="21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Memory created when objects declared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 smtClean="0">
                <a:hlinkClick r:id="rId1"/>
              </a:rPr>
              <a:t>https://www.geeksforgeeks.org/access-modifiers-in-c/</a:t>
            </a:r>
            <a:endParaRPr lang="en-IN" sz="1400" dirty="0" smtClean="0"/>
          </a:p>
          <a:p>
            <a:r>
              <a:rPr lang="en-IN" sz="1400" dirty="0" smtClean="0">
                <a:hlinkClick r:id="rId2"/>
              </a:rPr>
              <a:t>https://www.techprevue.com/sumita-arora-c-class-12-pdf-solutions</a:t>
            </a:r>
            <a:r>
              <a:rPr lang="en-IN" sz="1400" dirty="0" smtClean="0">
                <a:hlinkClick r:id="rId2"/>
              </a:rPr>
              <a:t>/</a:t>
            </a:r>
            <a:endParaRPr lang="en-IN" sz="1400" dirty="0" smtClean="0"/>
          </a:p>
          <a:p>
            <a:r>
              <a:rPr lang="en-US" sz="1400" dirty="0" smtClean="0"/>
              <a:t>S. </a:t>
            </a:r>
            <a:r>
              <a:rPr lang="en-US" sz="1400" dirty="0" err="1" smtClean="0"/>
              <a:t>Arora</a:t>
            </a:r>
            <a:r>
              <a:rPr lang="en-US" sz="1400" dirty="0" smtClean="0"/>
              <a:t>, Computer science in C++. 2002</a:t>
            </a: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>
              <a:buNone/>
            </a:pP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88" y="78112"/>
            <a:ext cx="9603275" cy="4966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7" y="943860"/>
            <a:ext cx="9974610" cy="4359660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4900" dirty="0" smtClean="0"/>
              <a:t>A </a:t>
            </a:r>
            <a:r>
              <a:rPr lang="en-US" sz="4900" b="1" dirty="0" smtClean="0"/>
              <a:t>structure </a:t>
            </a:r>
            <a:r>
              <a:rPr lang="en-US" sz="4900" dirty="0" smtClean="0"/>
              <a:t>is a user-defined data type available in C that allows to combining data items of different kinds. Structures are used to represent a record.</a:t>
            </a:r>
            <a:endParaRPr lang="en-US" sz="4900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4900" b="1" dirty="0" err="1" smtClean="0"/>
              <a:t>Struct</a:t>
            </a:r>
            <a:r>
              <a:rPr lang="en-US" sz="4900" b="1" dirty="0" smtClean="0"/>
              <a:t> address</a:t>
            </a:r>
            <a:endParaRPr lang="en-US" sz="4900" b="1" dirty="0" smtClean="0"/>
          </a:p>
          <a:p>
            <a:pPr lvl="1" algn="just">
              <a:buNone/>
            </a:pPr>
            <a:r>
              <a:rPr lang="en-US" sz="4900" b="1" dirty="0" smtClean="0"/>
              <a:t>{ 		</a:t>
            </a:r>
            <a:r>
              <a:rPr lang="en-US" sz="4900" b="1" dirty="0" err="1" smtClean="0"/>
              <a:t>int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houseno</a:t>
            </a:r>
            <a:r>
              <a:rPr lang="en-US" sz="4900" b="1" dirty="0" smtClean="0"/>
              <a:t>;</a:t>
            </a:r>
            <a:endParaRPr lang="en-US" sz="4900" b="1" dirty="0" smtClean="0"/>
          </a:p>
          <a:p>
            <a:pPr lvl="1" algn="just">
              <a:buNone/>
            </a:pPr>
            <a:r>
              <a:rPr lang="en-US" sz="4900" b="1" dirty="0" smtClean="0"/>
              <a:t>		Char area[20]</a:t>
            </a:r>
            <a:endParaRPr lang="en-US" sz="4900" b="1" dirty="0" smtClean="0"/>
          </a:p>
          <a:p>
            <a:pPr algn="just">
              <a:buNone/>
            </a:pPr>
            <a:r>
              <a:rPr lang="en-US" sz="4900" b="1" dirty="0" smtClean="0"/>
              <a:t>		Char city[20];</a:t>
            </a:r>
            <a:endParaRPr lang="en-US" sz="4900" b="1" dirty="0" smtClean="0"/>
          </a:p>
          <a:p>
            <a:pPr algn="just">
              <a:buNone/>
            </a:pPr>
            <a:r>
              <a:rPr lang="en-US" sz="4900" b="1" dirty="0" smtClean="0"/>
              <a:t>		Char state[20];</a:t>
            </a:r>
            <a:endParaRPr lang="en-US" sz="4900" b="1" dirty="0" smtClean="0"/>
          </a:p>
          <a:p>
            <a:pPr algn="just">
              <a:buNone/>
            </a:pPr>
            <a:r>
              <a:rPr lang="en-US" sz="4900" b="1" dirty="0" smtClean="0"/>
              <a:t>	};</a:t>
            </a:r>
            <a:endParaRPr lang="en-US" sz="4900" b="1" dirty="0" smtClean="0"/>
          </a:p>
          <a:p>
            <a:pPr algn="just">
              <a:buNone/>
            </a:pPr>
            <a:r>
              <a:rPr lang="en-US" sz="4900" b="1" dirty="0" smtClean="0"/>
              <a:t>address a1;</a:t>
            </a:r>
            <a:endParaRPr lang="en-US" sz="4900" b="1" dirty="0" smtClean="0"/>
          </a:p>
          <a:p>
            <a:pPr algn="just">
              <a:buFont typeface="Wingdings" panose="05000000000000000000" pitchFamily="2" charset="2"/>
              <a:buChar char="ü"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88" y="0"/>
            <a:ext cx="9603275" cy="600891"/>
          </a:xfrm>
        </p:spPr>
        <p:txBody>
          <a:bodyPr>
            <a:normAutofit/>
          </a:bodyPr>
          <a:lstStyle/>
          <a:p>
            <a:r>
              <a:rPr lang="en-IN" b="1" cap="all" dirty="0" smtClean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65" y="1113677"/>
            <a:ext cx="11410072" cy="532631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A class is a way to bind data describing an entity and its associated functions together.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	class Account</a:t>
            </a:r>
            <a:endParaRPr lang="en-IN" dirty="0" smtClean="0"/>
          </a:p>
          <a:p>
            <a:pPr algn="just">
              <a:buNone/>
            </a:pPr>
            <a:r>
              <a:rPr lang="en-IN" dirty="0" smtClean="0"/>
              <a:t>	{	 </a:t>
            </a:r>
            <a:r>
              <a:rPr lang="en-IN" dirty="0" err="1" smtClean="0"/>
              <a:t>int</a:t>
            </a:r>
            <a:r>
              <a:rPr lang="en-IN" dirty="0" smtClean="0"/>
              <a:t> account no;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char type;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float balance;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float deposit (float amount)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{	 balance+= amount;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	return amount;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}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float withdraw (float amount)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{ 	balance-= amount;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	return amount;</a:t>
            </a:r>
            <a:endParaRPr lang="en-IN" dirty="0" smtClean="0"/>
          </a:p>
          <a:p>
            <a:pPr lvl="1" algn="just">
              <a:buNone/>
            </a:pPr>
            <a:r>
              <a:rPr lang="en-IN" dirty="0" smtClean="0"/>
              <a:t>		} obj1, obj2</a:t>
            </a:r>
            <a:endParaRPr lang="en-IN" dirty="0" smtClean="0"/>
          </a:p>
          <a:p>
            <a:pPr lvl="1" algn="just">
              <a:buNone/>
            </a:pPr>
            <a:endParaRPr lang="en-IN" dirty="0" smtClean="0"/>
          </a:p>
          <a:p>
            <a:pPr lvl="1" algn="just">
              <a:buNone/>
            </a:pPr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analysis of Structure and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72046"/>
            <a:ext cx="9603275" cy="3794299"/>
          </a:xfrm>
        </p:spPr>
        <p:txBody>
          <a:bodyPr>
            <a:normAutofit/>
          </a:bodyPr>
          <a:lstStyle/>
          <a:p>
            <a:r>
              <a:rPr lang="en-US" dirty="0" smtClean="0"/>
              <a:t>The main difference between structures and classes is that by default, all member of the structure are public but in class all member are by default are private.</a:t>
            </a:r>
            <a:endParaRPr lang="en-US" dirty="0" smtClean="0"/>
          </a:p>
          <a:p>
            <a:r>
              <a:rPr lang="en-US" dirty="0" smtClean="0"/>
              <a:t>A structure is considered as the value type whereas, a class is a reference type.</a:t>
            </a:r>
            <a:endParaRPr lang="en-US" dirty="0" smtClean="0"/>
          </a:p>
          <a:p>
            <a:r>
              <a:rPr lang="en-US" dirty="0" smtClean="0"/>
              <a:t>No structure member can have a null value. Conversely, the variables of a class can have null values.</a:t>
            </a:r>
            <a:endParaRPr lang="en-US" dirty="0" smtClean="0"/>
          </a:p>
          <a:p>
            <a:r>
              <a:rPr lang="en-US" dirty="0" smtClean="0"/>
              <a:t>In order to initialize the member of a class, the constructors and destructors are used. but in  the structure can initialize its members automatically.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member</a:t>
            </a:r>
            <a:endParaRPr lang="en-US" dirty="0" smtClean="0"/>
          </a:p>
          <a:p>
            <a:r>
              <a:rPr lang="en-US" dirty="0" smtClean="0"/>
              <a:t>Member functions</a:t>
            </a:r>
            <a:endParaRPr lang="en-US" dirty="0" smtClean="0"/>
          </a:p>
          <a:p>
            <a:r>
              <a:rPr lang="en-US" dirty="0" smtClean="0"/>
              <a:t>Program access</a:t>
            </a:r>
            <a:endParaRPr lang="en-US" dirty="0" smtClean="0"/>
          </a:p>
          <a:p>
            <a:r>
              <a:rPr lang="en-US" dirty="0" smtClean="0"/>
              <a:t>Class tag-name</a:t>
            </a:r>
            <a:endParaRPr lang="en-US" dirty="0" smtClean="0"/>
          </a:p>
          <a:p>
            <a:r>
              <a:rPr lang="en-US" dirty="0" smtClean="0"/>
              <a:t>Class definition</a:t>
            </a:r>
            <a:endParaRPr lang="en-US" dirty="0" smtClean="0"/>
          </a:p>
          <a:p>
            <a:r>
              <a:rPr lang="en-US" dirty="0" smtClean="0"/>
              <a:t>Class method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02229"/>
            <a:ext cx="9603275" cy="396411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class</a:t>
            </a:r>
            <a:r>
              <a:rPr lang="en-US" dirty="0" smtClean="0"/>
              <a:t>-name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private: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[variable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[function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protected: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[variable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[function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public: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[variable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[function declaration]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Method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Outside the class</a:t>
            </a:r>
            <a:endParaRPr lang="en-US" dirty="0" smtClean="0"/>
          </a:p>
          <a:p>
            <a:r>
              <a:rPr lang="en-US" dirty="0" smtClean="0"/>
              <a:t>Inside the class.</a:t>
            </a:r>
            <a:endParaRPr lang="en-US" dirty="0" smtClean="0"/>
          </a:p>
          <a:p>
            <a:r>
              <a:rPr lang="en-US" dirty="0" smtClean="0"/>
              <a:t>To declare method outside the class we used scope resolution operator(:</a:t>
            </a:r>
            <a:r>
              <a:rPr lang="en-US" dirty="0" smtClean="0">
                <a:sym typeface="Wingdings" panose="05000000000000000000" pitchFamily="2" charset="2"/>
              </a:rPr>
              <a:t>:)</a:t>
            </a:r>
            <a:endParaRPr lang="en-US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err="1" smtClean="0">
                <a:sym typeface="Wingdings" panose="05000000000000000000" pitchFamily="2" charset="2"/>
              </a:rPr>
              <a:t>Eg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return-type class-name::function name</a:t>
            </a:r>
            <a:endParaRPr lang="en-US" b="1" dirty="0" smtClean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b="1" dirty="0" smtClean="0">
                <a:sym typeface="Wingdings" panose="05000000000000000000" pitchFamily="2" charset="2"/>
              </a:rPr>
              <a:t>float Account:: loan()</a:t>
            </a:r>
            <a:endParaRPr lang="en-US" b="1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Outside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97726"/>
            <a:ext cx="9603275" cy="406861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 smtClean="0"/>
              <a:t>class Account</a:t>
            </a:r>
            <a:endParaRPr lang="en-IN" b="1" dirty="0" smtClean="0"/>
          </a:p>
          <a:p>
            <a:pPr algn="just">
              <a:buNone/>
            </a:pPr>
            <a:r>
              <a:rPr lang="en-IN" b="1" dirty="0" smtClean="0"/>
              <a:t>	{	 </a:t>
            </a:r>
            <a:r>
              <a:rPr lang="en-IN" b="1" dirty="0" err="1" smtClean="0"/>
              <a:t>int</a:t>
            </a:r>
            <a:r>
              <a:rPr lang="en-IN" b="1" dirty="0" smtClean="0"/>
              <a:t> account no;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char type;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balance;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};</a:t>
            </a:r>
            <a:endParaRPr lang="en-IN" b="1" dirty="0" smtClean="0"/>
          </a:p>
          <a:p>
            <a:pPr lvl="1" algn="just">
              <a:buNone/>
            </a:pP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 Account :: deposit (float amount)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{	 balance+=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	return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}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float Account :: withdraw (float amount)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{ 	balance-=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	return amount;</a:t>
            </a:r>
            <a:endParaRPr lang="en-IN" b="1" dirty="0" smtClean="0"/>
          </a:p>
          <a:p>
            <a:pPr lvl="1" algn="just">
              <a:buNone/>
            </a:pPr>
            <a:r>
              <a:rPr lang="en-IN" b="1" dirty="0" smtClean="0"/>
              <a:t>		} </a:t>
            </a:r>
            <a:endParaRPr lang="en-IN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5581</Words>
  <Application>WPS Presentation</Application>
  <PresentationFormat>Custom</PresentationFormat>
  <Paragraphs>342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Gallery</vt:lpstr>
      <vt:lpstr>SDF II(15B11CI211)  EVEN Semester 2021</vt:lpstr>
      <vt:lpstr>Lecture 4 – Classes and Objects in C++</vt:lpstr>
      <vt:lpstr>Structure</vt:lpstr>
      <vt:lpstr>Class</vt:lpstr>
      <vt:lpstr>Comparative analysis of Structure and Class</vt:lpstr>
      <vt:lpstr>Declaration of class</vt:lpstr>
      <vt:lpstr>Definition of class</vt:lpstr>
      <vt:lpstr>Class Method Definition</vt:lpstr>
      <vt:lpstr>Outside the class</vt:lpstr>
      <vt:lpstr>Inside the class</vt:lpstr>
      <vt:lpstr>Access Specifies of Class</vt:lpstr>
      <vt:lpstr>Public</vt:lpstr>
      <vt:lpstr>PowerPoint 演示文稿</vt:lpstr>
      <vt:lpstr>Private</vt:lpstr>
      <vt:lpstr>PowerPoint 演示文稿</vt:lpstr>
      <vt:lpstr>Protected</vt:lpstr>
      <vt:lpstr>Nested Classes</vt:lpstr>
      <vt:lpstr>PowerPoint 演示文稿</vt:lpstr>
      <vt:lpstr>Internal Representation of Objects</vt:lpstr>
      <vt:lpstr>Memory representation of the objects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user</cp:lastModifiedBy>
  <cp:revision>105</cp:revision>
  <dcterms:created xsi:type="dcterms:W3CDTF">2020-06-20T13:41:00Z</dcterms:created>
  <dcterms:modified xsi:type="dcterms:W3CDTF">2022-04-02T16:13:47Z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5F6617EC0A7D4A81B5560D1089422AE6</vt:lpwstr>
  </property>
  <property fmtid="{D5CDD505-2E9C-101B-9397-08002B2CF9AE}" pid="3" name="KSOProductBuildVer">
    <vt:lpwstr>1033-11.2.0.11042</vt:lpwstr>
  </property>
</Properties>
</file>