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92" r:id="rId2"/>
    <p:sldId id="293" r:id="rId3"/>
    <p:sldId id="326" r:id="rId4"/>
    <p:sldId id="329" r:id="rId5"/>
    <p:sldId id="332" r:id="rId6"/>
    <p:sldId id="330" r:id="rId7"/>
    <p:sldId id="331" r:id="rId8"/>
    <p:sldId id="333" r:id="rId9"/>
    <p:sldId id="340" r:id="rId10"/>
    <p:sldId id="334" r:id="rId11"/>
    <p:sldId id="339" r:id="rId12"/>
    <p:sldId id="335" r:id="rId13"/>
    <p:sldId id="35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590" autoAdjust="0"/>
  </p:normalViewPr>
  <p:slideViewPr>
    <p:cSldViewPr snapToGrid="0">
      <p:cViewPr>
        <p:scale>
          <a:sx n="73" d="100"/>
          <a:sy n="73" d="100"/>
        </p:scale>
        <p:origin x="-600" y="-12"/>
      </p:cViewPr>
      <p:guideLst>
        <p:guide orient="horz" pos="2160"/>
        <p:guide pos="3840"/>
      </p:guideLst>
    </p:cSldViewPr>
  </p:slideViewPr>
  <p:outlineViewPr>
    <p:cViewPr>
      <p:scale>
        <a:sx n="33" d="100"/>
        <a:sy n="33" d="100"/>
      </p:scale>
      <p:origin x="0" y="1038"/>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EB0BA6-A5BD-45AC-B726-77B026F492C5}" type="datetimeFigureOut">
              <a:rPr lang="en-IN" smtClean="0"/>
              <a:pPr/>
              <a:t>24-01-2021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064660-8AC5-4635-B88E-59209E16F034}" type="slidenum">
              <a:rPr lang="en-IN" smtClean="0"/>
              <a:pPr/>
              <a:t>‹#›</a:t>
            </a:fld>
            <a:endParaRPr lang="en-IN"/>
          </a:p>
        </p:txBody>
      </p:sp>
    </p:spTree>
    <p:extLst>
      <p:ext uri="{BB962C8B-B14F-4D97-AF65-F5344CB8AC3E}">
        <p14:creationId xmlns:p14="http://schemas.microsoft.com/office/powerpoint/2010/main" xmlns="" val="2259805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1922F2-06A1-4266-B0AE-C46330014C56}" type="datetime1">
              <a:rPr lang="en-IN" smtClean="0"/>
              <a:pPr/>
              <a:t>24-01-2021</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BBD0BF76-E763-4964-B6E3-972F78D927E1}"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254669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07E9A0-8033-4AE9-ADE6-BD0D889F9BF0}" type="datetime1">
              <a:rPr lang="en-IN" smtClean="0"/>
              <a:pPr/>
              <a:t>24-01-2021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pPr/>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204909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2EB9F0-ADC9-4F34-A33B-454DB2D57AEF}" type="datetime1">
              <a:rPr lang="en-IN" smtClean="0"/>
              <a:pPr/>
              <a:t>24-01-2021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pPr/>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xmlns="" val="58160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78B09EC5-C060-419D-91A7-6B7DEDFDA7B8}" type="datetime1">
              <a:rPr lang="en-IN" smtClean="0"/>
              <a:pPr/>
              <a:t>24-01-2021</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pPr/>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
        <p:nvSpPr>
          <p:cNvPr id="9" name="Rectangle 8">
            <a:extLst>
              <a:ext uri="{FF2B5EF4-FFF2-40B4-BE49-F238E27FC236}">
                <a16:creationId xmlns:a16="http://schemas.microsoft.com/office/drawing/2014/main" xmlns="" id="{ED437BC9-F492-4388-ACDB-AF391015F77E}"/>
              </a:ext>
            </a:extLst>
          </p:cNvPr>
          <p:cNvSpPr/>
          <p:nvPr userDrawn="1"/>
        </p:nvSpPr>
        <p:spPr>
          <a:xfrm>
            <a:off x="11001940" y="113546"/>
            <a:ext cx="914400" cy="914400"/>
          </a:xfrm>
          <a:prstGeom prst="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37B6607E-50CC-4737-A31D-24BF273E41BC}"/>
              </a:ext>
            </a:extLst>
          </p:cNvPr>
          <p:cNvSpPr txBox="1"/>
          <p:nvPr userDrawn="1"/>
        </p:nvSpPr>
        <p:spPr>
          <a:xfrm>
            <a:off x="5317588" y="6386732"/>
            <a:ext cx="2587568" cy="400110"/>
          </a:xfrm>
          <a:prstGeom prst="rect">
            <a:avLst/>
          </a:prstGeom>
          <a:noFill/>
        </p:spPr>
        <p:txBody>
          <a:bodyPr wrap="none" rtlCol="0">
            <a:spAutoFit/>
          </a:bodyPr>
          <a:lstStyle/>
          <a:p>
            <a:r>
              <a:rPr lang="en-IN" sz="2000" b="1" dirty="0">
                <a:solidFill>
                  <a:srgbClr val="002060"/>
                </a:solidFill>
              </a:rPr>
              <a:t>Data Structure 2020</a:t>
            </a:r>
          </a:p>
        </p:txBody>
      </p:sp>
    </p:spTree>
    <p:extLst>
      <p:ext uri="{BB962C8B-B14F-4D97-AF65-F5344CB8AC3E}">
        <p14:creationId xmlns:p14="http://schemas.microsoft.com/office/powerpoint/2010/main" xmlns="" val="135765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A6F274B-C24F-4815-971F-C432B0C142A5}" type="datetime1">
              <a:rPr lang="en-IN" smtClean="0"/>
              <a:pPr/>
              <a:t>24-01-2021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1524224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6502B9-D872-4DE0-B0F1-5D09B701163D}" type="datetime1">
              <a:rPr lang="en-IN" smtClean="0"/>
              <a:pPr/>
              <a:t>24-01-2021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57029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5DB56C-0A85-453C-89FF-C777A1FB2F2A}" type="datetime1">
              <a:rPr lang="en-IN" smtClean="0"/>
              <a:pPr/>
              <a:t>24-01-2021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D0BF76-E763-4964-B6E3-972F78D927E1}" type="slidenum">
              <a:rPr lang="en-IN" smtClean="0"/>
              <a:pPr/>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519870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DF2B83-BB90-4DD1-8F17-5CAC222618A3}" type="datetime1">
              <a:rPr lang="en-IN" smtClean="0"/>
              <a:pPr/>
              <a:t>24-01-2021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D0BF76-E763-4964-B6E3-972F78D927E1}" type="slidenum">
              <a:rPr lang="en-IN" smtClean="0"/>
              <a:pPr/>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1623972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DBD90-9D29-444E-B64C-F322145E350D}" type="datetime1">
              <a:rPr lang="en-IN" smtClean="0"/>
              <a:pPr/>
              <a:t>24-01-2021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D0BF76-E763-4964-B6E3-972F78D927E1}" type="slidenum">
              <a:rPr lang="en-IN" smtClean="0"/>
              <a:pPr/>
              <a:t>‹#›</a:t>
            </a:fld>
            <a:endParaRPr lang="en-IN"/>
          </a:p>
        </p:txBody>
      </p:sp>
    </p:spTree>
    <p:extLst>
      <p:ext uri="{BB962C8B-B14F-4D97-AF65-F5344CB8AC3E}">
        <p14:creationId xmlns:p14="http://schemas.microsoft.com/office/powerpoint/2010/main" xmlns="" val="49522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FC0FED-27B8-43FA-A7FE-F85FBFEE7356}" type="datetime1">
              <a:rPr lang="en-IN" smtClean="0"/>
              <a:pPr/>
              <a:t>24-01-2021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162083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5BDA9B03-9CE1-4EDC-896D-9FC0FC70943F}" type="datetime1">
              <a:rPr lang="en-IN" smtClean="0"/>
              <a:pPr/>
              <a:t>24-01-2021</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BBD0BF76-E763-4964-B6E3-972F78D927E1}" type="slidenum">
              <a:rPr lang="en-IN" smtClean="0"/>
              <a:pPr/>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xmlns="" val="75030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AC50C32-9A5D-462C-8052-026B2FB73979}" type="datetime1">
              <a:rPr lang="en-IN" smtClean="0"/>
              <a:pPr/>
              <a:t>24-01-2021</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BBD0BF76-E763-4964-B6E3-972F78D927E1}" type="slidenum">
              <a:rPr lang="en-IN" smtClean="0"/>
              <a:pPr/>
              <a:t>‹#›</a:t>
            </a:fld>
            <a:endParaRPr lang="en-IN"/>
          </a:p>
        </p:txBody>
      </p:sp>
    </p:spTree>
    <p:extLst>
      <p:ext uri="{BB962C8B-B14F-4D97-AF65-F5344CB8AC3E}">
        <p14:creationId xmlns:p14="http://schemas.microsoft.com/office/powerpoint/2010/main" xmlns="" val="21746450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08FD51-4C67-49A5-8DEE-4C0608E4AE15}"/>
              </a:ext>
            </a:extLst>
          </p:cNvPr>
          <p:cNvSpPr>
            <a:spLocks noGrp="1"/>
          </p:cNvSpPr>
          <p:nvPr>
            <p:ph type="ctrTitle"/>
          </p:nvPr>
        </p:nvSpPr>
        <p:spPr>
          <a:xfrm>
            <a:off x="1777460" y="998625"/>
            <a:ext cx="8637073" cy="1342469"/>
          </a:xfrm>
        </p:spPr>
        <p:txBody>
          <a:bodyPr>
            <a:normAutofit fontScale="90000"/>
          </a:bodyPr>
          <a:lstStyle/>
          <a:p>
            <a:pPr algn="ctr"/>
            <a:r>
              <a:rPr lang="en-US" sz="4000" b="1" dirty="0" smtClean="0"/>
              <a:t>SDF II(15B11CI211</a:t>
            </a:r>
            <a:r>
              <a:rPr lang="en-US" sz="4000" b="1" dirty="0"/>
              <a:t>)</a:t>
            </a:r>
            <a:r>
              <a:rPr lang="en-US" sz="5400" b="1" dirty="0"/>
              <a:t/>
            </a:r>
            <a:br>
              <a:rPr lang="en-US" sz="5400" b="1" dirty="0"/>
            </a:br>
            <a:r>
              <a:rPr lang="en-US" sz="3100" b="1" dirty="0"/>
              <a:t/>
            </a:r>
            <a:br>
              <a:rPr lang="en-US" sz="3100" b="1" dirty="0"/>
            </a:br>
            <a:r>
              <a:rPr lang="en-US" sz="3100" dirty="0" smtClean="0"/>
              <a:t>EVEN Semester 2021</a:t>
            </a:r>
            <a:endParaRPr lang="en-IN" sz="3100" dirty="0"/>
          </a:p>
        </p:txBody>
      </p:sp>
      <p:sp>
        <p:nvSpPr>
          <p:cNvPr id="3" name="Subtitle 2">
            <a:extLst>
              <a:ext uri="{FF2B5EF4-FFF2-40B4-BE49-F238E27FC236}">
                <a16:creationId xmlns:a16="http://schemas.microsoft.com/office/drawing/2014/main" xmlns="" id="{1DB62C41-2131-4126-987A-5AE49F2AF2E1}"/>
              </a:ext>
            </a:extLst>
          </p:cNvPr>
          <p:cNvSpPr>
            <a:spLocks noGrp="1"/>
          </p:cNvSpPr>
          <p:nvPr>
            <p:ph type="subTitle" idx="1"/>
          </p:nvPr>
        </p:nvSpPr>
        <p:spPr>
          <a:xfrm>
            <a:off x="1513840" y="4871471"/>
            <a:ext cx="9369236" cy="1071095"/>
          </a:xfrm>
        </p:spPr>
        <p:txBody>
          <a:bodyPr>
            <a:noAutofit/>
          </a:bodyPr>
          <a:lstStyle/>
          <a:p>
            <a:pPr algn="ctr"/>
            <a:r>
              <a:rPr lang="en-US" sz="2000" dirty="0" smtClean="0"/>
              <a:t>2</a:t>
            </a:r>
            <a:r>
              <a:rPr lang="en-US" sz="2000" baseline="30000" dirty="0" smtClean="0"/>
              <a:t>nd</a:t>
            </a:r>
            <a:r>
              <a:rPr lang="en-US" sz="2000" dirty="0" smtClean="0"/>
              <a:t>  </a:t>
            </a:r>
            <a:r>
              <a:rPr lang="en-US" sz="2000" dirty="0"/>
              <a:t>Semester , </a:t>
            </a:r>
            <a:r>
              <a:rPr lang="en-US" sz="2000" dirty="0" smtClean="0"/>
              <a:t>First Year</a:t>
            </a:r>
            <a:endParaRPr lang="en-US" sz="2000" dirty="0"/>
          </a:p>
          <a:p>
            <a:pPr algn="ctr"/>
            <a:r>
              <a:rPr lang="en-US" sz="2000" dirty="0"/>
              <a:t>Jaypee Institute Of Information Technology (JIIT), Noida</a:t>
            </a:r>
          </a:p>
        </p:txBody>
      </p:sp>
      <p:pic>
        <p:nvPicPr>
          <p:cNvPr id="2050" name="Picture 2" descr="Jaypee Institute of Information Technology - Wikipedia">
            <a:extLst>
              <a:ext uri="{FF2B5EF4-FFF2-40B4-BE49-F238E27FC236}">
                <a16:creationId xmlns:a16="http://schemas.microsoft.com/office/drawing/2014/main" xmlns="" id="{42622B0E-5F06-4CBC-B256-77E0A387255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24578" y="2771185"/>
            <a:ext cx="1342836" cy="1670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xmlns="" id="{3B127EEF-63E8-4BBA-A19E-907327E3462A}"/>
              </a:ext>
            </a:extLst>
          </p:cNvPr>
          <p:cNvSpPr>
            <a:spLocks noGrp="1"/>
          </p:cNvSpPr>
          <p:nvPr>
            <p:ph type="sldNum" sz="quarter" idx="12"/>
          </p:nvPr>
        </p:nvSpPr>
        <p:spPr/>
        <p:txBody>
          <a:bodyPr/>
          <a:lstStyle/>
          <a:p>
            <a:fld id="{BBD0BF76-E763-4964-B6E3-972F78D927E1}" type="slidenum">
              <a:rPr lang="en-IN" smtClean="0"/>
              <a:pPr/>
              <a:t>1</a:t>
            </a:fld>
            <a:endParaRPr lang="en-IN"/>
          </a:p>
        </p:txBody>
      </p:sp>
    </p:spTree>
    <p:extLst>
      <p:ext uri="{BB962C8B-B14F-4D97-AF65-F5344CB8AC3E}">
        <p14:creationId xmlns:p14="http://schemas.microsoft.com/office/powerpoint/2010/main" xmlns="" val="131080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496653"/>
          </a:xfrm>
        </p:spPr>
        <p:txBody>
          <a:bodyPr>
            <a:normAutofit/>
          </a:bodyPr>
          <a:lstStyle/>
          <a:p>
            <a:r>
              <a:rPr lang="en-US" sz="1800" b="1" dirty="0" smtClean="0"/>
              <a:t>Example</a:t>
            </a:r>
            <a:endParaRPr lang="en-US" sz="1800" b="1" dirty="0"/>
          </a:p>
        </p:txBody>
      </p:sp>
      <p:sp>
        <p:nvSpPr>
          <p:cNvPr id="3" name="Content Placeholder 2"/>
          <p:cNvSpPr>
            <a:spLocks noGrp="1"/>
          </p:cNvSpPr>
          <p:nvPr>
            <p:ph idx="1"/>
          </p:nvPr>
        </p:nvSpPr>
        <p:spPr>
          <a:xfrm>
            <a:off x="1130270" y="1384663"/>
            <a:ext cx="9603275" cy="4081682"/>
          </a:xfrm>
        </p:spPr>
        <p:txBody>
          <a:bodyPr>
            <a:normAutofit fontScale="70000" lnSpcReduction="20000"/>
          </a:bodyPr>
          <a:lstStyle/>
          <a:p>
            <a:pPr>
              <a:buNone/>
            </a:pPr>
            <a:r>
              <a:rPr lang="en-US" b="1" dirty="0" smtClean="0"/>
              <a:t>#include &lt;</a:t>
            </a:r>
            <a:r>
              <a:rPr lang="en-US" b="1" dirty="0" err="1" smtClean="0"/>
              <a:t>iostream</a:t>
            </a:r>
            <a:r>
              <a:rPr lang="en-US" b="1" dirty="0" smtClean="0"/>
              <a:t>&gt;</a:t>
            </a:r>
          </a:p>
          <a:p>
            <a:pPr>
              <a:buNone/>
            </a:pPr>
            <a:r>
              <a:rPr lang="en-US" b="1" dirty="0" smtClean="0"/>
              <a:t>using namespace std;   </a:t>
            </a:r>
          </a:p>
          <a:p>
            <a:pPr>
              <a:buNone/>
            </a:pPr>
            <a:r>
              <a:rPr lang="en-US" b="1" dirty="0" smtClean="0"/>
              <a:t>class Test</a:t>
            </a:r>
          </a:p>
          <a:p>
            <a:pPr>
              <a:buNone/>
            </a:pPr>
            <a:r>
              <a:rPr lang="en-US" b="1" dirty="0" smtClean="0"/>
              <a:t> {	 public:      </a:t>
            </a:r>
          </a:p>
          <a:p>
            <a:pPr>
              <a:buNone/>
            </a:pPr>
            <a:r>
              <a:rPr lang="en-US" b="1" dirty="0" smtClean="0"/>
              <a:t> 	static </a:t>
            </a:r>
            <a:r>
              <a:rPr lang="en-US" b="1" dirty="0" err="1" smtClean="0"/>
              <a:t>int</a:t>
            </a:r>
            <a:r>
              <a:rPr lang="en-US" b="1" dirty="0" smtClean="0"/>
              <a:t> </a:t>
            </a:r>
            <a:r>
              <a:rPr lang="en-US" b="1" dirty="0" err="1" smtClean="0"/>
              <a:t>i</a:t>
            </a:r>
            <a:r>
              <a:rPr lang="en-US" b="1" dirty="0" smtClean="0"/>
              <a:t>;       </a:t>
            </a:r>
          </a:p>
          <a:p>
            <a:pPr>
              <a:buNone/>
            </a:pPr>
            <a:r>
              <a:rPr lang="en-US" b="1" dirty="0" smtClean="0"/>
              <a:t>	Test() {  // Do nothing       }; };   </a:t>
            </a:r>
          </a:p>
          <a:p>
            <a:pPr>
              <a:buNone/>
            </a:pPr>
            <a:r>
              <a:rPr lang="en-US" b="1" dirty="0" err="1" smtClean="0"/>
              <a:t>int</a:t>
            </a:r>
            <a:r>
              <a:rPr lang="en-US" b="1" dirty="0" smtClean="0"/>
              <a:t> Test::</a:t>
            </a:r>
            <a:r>
              <a:rPr lang="en-US" b="1" dirty="0" err="1" smtClean="0"/>
              <a:t>i</a:t>
            </a:r>
            <a:r>
              <a:rPr lang="en-US" b="1" dirty="0" smtClean="0"/>
              <a:t> = 1;</a:t>
            </a:r>
          </a:p>
          <a:p>
            <a:pPr>
              <a:buNone/>
            </a:pPr>
            <a:r>
              <a:rPr lang="en-US" b="1" dirty="0" smtClean="0"/>
              <a:t> </a:t>
            </a:r>
            <a:r>
              <a:rPr lang="en-US" b="1" dirty="0" err="1" smtClean="0"/>
              <a:t>int</a:t>
            </a:r>
            <a:r>
              <a:rPr lang="en-US" b="1" dirty="0" smtClean="0"/>
              <a:t> main()</a:t>
            </a:r>
          </a:p>
          <a:p>
            <a:pPr>
              <a:buNone/>
            </a:pPr>
            <a:r>
              <a:rPr lang="en-US" b="1" dirty="0" smtClean="0"/>
              <a:t> {     Test </a:t>
            </a:r>
            <a:r>
              <a:rPr lang="en-US" b="1" dirty="0" err="1" smtClean="0"/>
              <a:t>obj</a:t>
            </a:r>
            <a:r>
              <a:rPr lang="en-US" b="1" dirty="0" smtClean="0"/>
              <a:t>;     </a:t>
            </a:r>
          </a:p>
          <a:p>
            <a:pPr>
              <a:buNone/>
            </a:pPr>
            <a:r>
              <a:rPr lang="en-US" b="1" dirty="0" smtClean="0"/>
              <a:t>       </a:t>
            </a:r>
            <a:r>
              <a:rPr lang="en-US" b="1" dirty="0" err="1" smtClean="0"/>
              <a:t>cout</a:t>
            </a:r>
            <a:r>
              <a:rPr lang="en-US" b="1" dirty="0" smtClean="0"/>
              <a:t> &lt;&lt; </a:t>
            </a:r>
            <a:r>
              <a:rPr lang="en-US" b="1" dirty="0" err="1" smtClean="0"/>
              <a:t>obj.i</a:t>
            </a:r>
            <a:r>
              <a:rPr lang="en-US" b="1" dirty="0" smtClean="0"/>
              <a:t>;  }</a:t>
            </a:r>
          </a:p>
          <a:p>
            <a:pPr>
              <a:buNone/>
            </a:pPr>
            <a:r>
              <a:rPr lang="en-US" b="1" dirty="0" smtClean="0"/>
              <a:t>Output</a:t>
            </a:r>
          </a:p>
          <a:p>
            <a:pPr>
              <a:buNone/>
            </a:pPr>
            <a:r>
              <a:rPr lang="en-US" b="1" dirty="0" smtClean="0"/>
              <a:t>1</a:t>
            </a:r>
            <a:endParaRPr lang="en-US" b="1"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Static function in a class</a:t>
            </a:r>
            <a:endParaRPr lang="en-US" dirty="0"/>
          </a:p>
        </p:txBody>
      </p:sp>
      <p:sp>
        <p:nvSpPr>
          <p:cNvPr id="3" name="Content Placeholder 2"/>
          <p:cNvSpPr>
            <a:spLocks noGrp="1"/>
          </p:cNvSpPr>
          <p:nvPr>
            <p:ph idx="1"/>
          </p:nvPr>
        </p:nvSpPr>
        <p:spPr/>
        <p:txBody>
          <a:bodyPr/>
          <a:lstStyle/>
          <a:p>
            <a:pPr algn="just">
              <a:buNone/>
            </a:pPr>
            <a:r>
              <a:rPr lang="en-US" dirty="0" smtClean="0"/>
              <a:t>    Static member functions are allowed to access only the static data members or other static member functions they can not access the non-static data members or member functions of the class.</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44440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1130270" y="1554480"/>
            <a:ext cx="9603275" cy="3911865"/>
          </a:xfrm>
        </p:spPr>
        <p:txBody>
          <a:bodyPr>
            <a:normAutofit fontScale="62500" lnSpcReduction="20000"/>
          </a:bodyPr>
          <a:lstStyle/>
          <a:p>
            <a:pPr>
              <a:buNone/>
            </a:pPr>
            <a:r>
              <a:rPr lang="en-US" b="1" dirty="0" smtClean="0"/>
              <a:t>#include &lt;</a:t>
            </a:r>
            <a:r>
              <a:rPr lang="en-US" b="1" dirty="0" err="1" smtClean="0"/>
              <a:t>iostream</a:t>
            </a:r>
            <a:r>
              <a:rPr lang="en-US" b="1" dirty="0" smtClean="0"/>
              <a:t>&gt;</a:t>
            </a:r>
          </a:p>
          <a:p>
            <a:pPr>
              <a:buNone/>
            </a:pPr>
            <a:r>
              <a:rPr lang="en-US" b="1" dirty="0" smtClean="0"/>
              <a:t>using namespace std;</a:t>
            </a:r>
          </a:p>
          <a:p>
            <a:pPr>
              <a:buNone/>
            </a:pPr>
            <a:r>
              <a:rPr lang="en-US" b="1" dirty="0" smtClean="0"/>
              <a:t> class Test</a:t>
            </a:r>
          </a:p>
          <a:p>
            <a:pPr>
              <a:buNone/>
            </a:pPr>
            <a:r>
              <a:rPr lang="en-US" b="1" dirty="0" smtClean="0"/>
              <a:t> { public:     </a:t>
            </a:r>
          </a:p>
          <a:p>
            <a:pPr>
              <a:buNone/>
            </a:pPr>
            <a:r>
              <a:rPr lang="en-US" b="1" dirty="0" smtClean="0"/>
              <a:t>  static void show()   </a:t>
            </a:r>
          </a:p>
          <a:p>
            <a:pPr>
              <a:buNone/>
            </a:pPr>
            <a:r>
              <a:rPr lang="en-US" b="1" dirty="0" smtClean="0"/>
              <a:t>  {   </a:t>
            </a:r>
            <a:r>
              <a:rPr lang="en-US" b="1" dirty="0" err="1" smtClean="0"/>
              <a:t>cout</a:t>
            </a:r>
            <a:r>
              <a:rPr lang="en-US" b="1" dirty="0" smtClean="0"/>
              <a:t>&lt;&lt;"This is test program for static functions!";     }};</a:t>
            </a:r>
          </a:p>
          <a:p>
            <a:pPr>
              <a:buNone/>
            </a:pPr>
            <a:r>
              <a:rPr lang="en-US" b="1" dirty="0" smtClean="0"/>
              <a:t> </a:t>
            </a:r>
            <a:r>
              <a:rPr lang="en-US" b="1" dirty="0" err="1" smtClean="0"/>
              <a:t>int</a:t>
            </a:r>
            <a:r>
              <a:rPr lang="en-US" b="1" dirty="0" smtClean="0"/>
              <a:t> main()</a:t>
            </a:r>
          </a:p>
          <a:p>
            <a:pPr>
              <a:buNone/>
            </a:pPr>
            <a:r>
              <a:rPr lang="en-US" b="1" dirty="0" smtClean="0"/>
              <a:t> {     // invoking a static member function     </a:t>
            </a:r>
          </a:p>
          <a:p>
            <a:pPr>
              <a:buNone/>
            </a:pPr>
            <a:r>
              <a:rPr lang="en-US" b="1" dirty="0" smtClean="0"/>
              <a:t>Test::show(); </a:t>
            </a:r>
          </a:p>
          <a:p>
            <a:pPr>
              <a:buNone/>
            </a:pPr>
            <a:r>
              <a:rPr lang="en-US" b="1" dirty="0" smtClean="0"/>
              <a:t>} </a:t>
            </a:r>
          </a:p>
          <a:p>
            <a:pPr>
              <a:buNone/>
            </a:pPr>
            <a:r>
              <a:rPr lang="en-US" b="1" dirty="0" smtClean="0"/>
              <a:t>Output</a:t>
            </a:r>
          </a:p>
          <a:p>
            <a:pPr>
              <a:buNone/>
            </a:pPr>
            <a:r>
              <a:rPr lang="en-US" b="1" dirty="0" smtClean="0"/>
              <a:t>This is test program for static functions!</a:t>
            </a:r>
          </a:p>
          <a:p>
            <a:pPr>
              <a:buNone/>
            </a:pPr>
            <a:endParaRPr lang="en-US" b="1"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 </a:t>
            </a:r>
            <a:r>
              <a:rPr lang="en-US" dirty="0" err="1" smtClean="0"/>
              <a:t>Arora</a:t>
            </a:r>
            <a:r>
              <a:rPr lang="en-US" dirty="0" smtClean="0"/>
              <a:t>, Computer science in C++. 2002</a:t>
            </a:r>
            <a:endParaRPr lang="en-IN" dirty="0" smtClean="0"/>
          </a:p>
          <a:p>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13</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5D7B0E-8F53-4022-A2C7-5A806020B407}"/>
              </a:ext>
            </a:extLst>
          </p:cNvPr>
          <p:cNvSpPr>
            <a:spLocks noGrp="1"/>
          </p:cNvSpPr>
          <p:nvPr>
            <p:ph type="title"/>
          </p:nvPr>
        </p:nvSpPr>
        <p:spPr>
          <a:xfrm>
            <a:off x="1130270" y="953325"/>
            <a:ext cx="9603275" cy="640344"/>
          </a:xfrm>
        </p:spPr>
        <p:txBody>
          <a:bodyPr>
            <a:normAutofit fontScale="90000"/>
          </a:bodyPr>
          <a:lstStyle/>
          <a:p>
            <a:r>
              <a:rPr lang="en-US" dirty="0"/>
              <a:t>Lecture </a:t>
            </a:r>
            <a:r>
              <a:rPr lang="en-US" dirty="0" smtClean="0"/>
              <a:t>6 </a:t>
            </a:r>
            <a:r>
              <a:rPr lang="en-US" dirty="0"/>
              <a:t>– </a:t>
            </a:r>
            <a:r>
              <a:rPr lang="en-US" dirty="0" smtClean="0"/>
              <a:t>Destructor and static member and function </a:t>
            </a:r>
            <a:endParaRPr lang="en-IN" dirty="0"/>
          </a:p>
        </p:txBody>
      </p:sp>
      <p:sp>
        <p:nvSpPr>
          <p:cNvPr id="4" name="Slide Number Placeholder 3">
            <a:extLst>
              <a:ext uri="{FF2B5EF4-FFF2-40B4-BE49-F238E27FC236}">
                <a16:creationId xmlns:a16="http://schemas.microsoft.com/office/drawing/2014/main" xmlns="" id="{60B40A35-2D41-4FCE-9DB6-A3A27FA174D3}"/>
              </a:ext>
            </a:extLst>
          </p:cNvPr>
          <p:cNvSpPr>
            <a:spLocks noGrp="1"/>
          </p:cNvSpPr>
          <p:nvPr>
            <p:ph type="sldNum" sz="quarter" idx="12"/>
          </p:nvPr>
        </p:nvSpPr>
        <p:spPr/>
        <p:txBody>
          <a:bodyPr/>
          <a:lstStyle/>
          <a:p>
            <a:fld id="{BBD0BF76-E763-4964-B6E3-972F78D927E1}" type="slidenum">
              <a:rPr lang="en-IN" smtClean="0"/>
              <a:pPr/>
              <a:t>2</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3367650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Destructor is also a member function of the class.</a:t>
            </a:r>
          </a:p>
          <a:p>
            <a:r>
              <a:rPr lang="en-US" dirty="0" smtClean="0"/>
              <a:t>It work opposite to constructor.</a:t>
            </a:r>
          </a:p>
          <a:p>
            <a:r>
              <a:rPr lang="en-US" dirty="0" smtClean="0"/>
              <a:t>It is call to destroy the object.</a:t>
            </a:r>
          </a:p>
          <a:p>
            <a:r>
              <a:rPr lang="en-US" dirty="0" smtClean="0"/>
              <a:t>It has a same as the class name but having a </a:t>
            </a:r>
            <a:r>
              <a:rPr lang="en-US" dirty="0" err="1" smtClean="0"/>
              <a:t>tild</a:t>
            </a:r>
            <a:r>
              <a:rPr lang="en-US" dirty="0" smtClean="0"/>
              <a:t> sign before the name.</a:t>
            </a:r>
          </a:p>
          <a:p>
            <a:r>
              <a:rPr lang="en-US" dirty="0" smtClean="0"/>
              <a:t>It also does not have any return type.</a:t>
            </a:r>
          </a:p>
          <a:p>
            <a:r>
              <a:rPr lang="en-US" dirty="0" smtClean="0"/>
              <a:t>It does not take argument,</a:t>
            </a:r>
          </a:p>
          <a:p>
            <a:r>
              <a:rPr lang="en-US" dirty="0" smtClean="0"/>
              <a:t>It should declare in the public section of the class.</a:t>
            </a:r>
          </a:p>
        </p:txBody>
      </p:sp>
      <p:sp>
        <p:nvSpPr>
          <p:cNvPr id="4" name="Slide Number Placeholder 3"/>
          <p:cNvSpPr>
            <a:spLocks noGrp="1"/>
          </p:cNvSpPr>
          <p:nvPr>
            <p:ph type="sldNum" sz="quarter" idx="12"/>
          </p:nvPr>
        </p:nvSpPr>
        <p:spPr/>
        <p:txBody>
          <a:bodyPr/>
          <a:lstStyle/>
          <a:p>
            <a:fld id="{BBD0BF76-E763-4964-B6E3-972F78D927E1}" type="slidenum">
              <a:rPr lang="en-IN" smtClean="0"/>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509716"/>
          </a:xfrm>
        </p:spPr>
        <p:txBody>
          <a:bodyPr>
            <a:normAutofit/>
          </a:bodyPr>
          <a:lstStyle/>
          <a:p>
            <a:r>
              <a:rPr lang="en-US" sz="2400" dirty="0" smtClean="0"/>
              <a:t>Example</a:t>
            </a:r>
            <a:endParaRPr lang="en-US" sz="2400" dirty="0"/>
          </a:p>
        </p:txBody>
      </p:sp>
      <p:sp>
        <p:nvSpPr>
          <p:cNvPr id="3" name="Content Placeholder 2"/>
          <p:cNvSpPr>
            <a:spLocks noGrp="1"/>
          </p:cNvSpPr>
          <p:nvPr>
            <p:ph idx="1"/>
          </p:nvPr>
        </p:nvSpPr>
        <p:spPr>
          <a:xfrm>
            <a:off x="1130270" y="1463040"/>
            <a:ext cx="9603275" cy="4572000"/>
          </a:xfrm>
        </p:spPr>
        <p:txBody>
          <a:bodyPr>
            <a:noAutofit/>
          </a:bodyPr>
          <a:lstStyle/>
          <a:p>
            <a:pPr>
              <a:buNone/>
            </a:pPr>
            <a:r>
              <a:rPr lang="en-US" sz="1400" dirty="0" smtClean="0"/>
              <a:t>#include &lt;</a:t>
            </a:r>
            <a:r>
              <a:rPr lang="en-US" sz="1400" dirty="0" err="1" smtClean="0"/>
              <a:t>iostream</a:t>
            </a:r>
            <a:r>
              <a:rPr lang="en-US" sz="1400" dirty="0" smtClean="0"/>
              <a:t>&gt;  </a:t>
            </a:r>
          </a:p>
          <a:p>
            <a:pPr>
              <a:buNone/>
            </a:pPr>
            <a:r>
              <a:rPr lang="en-US" sz="1400" b="1" dirty="0" smtClean="0"/>
              <a:t>using</a:t>
            </a:r>
            <a:r>
              <a:rPr lang="en-US" sz="1400" dirty="0" smtClean="0"/>
              <a:t> </a:t>
            </a:r>
            <a:r>
              <a:rPr lang="en-US" sz="1400" b="1" dirty="0" smtClean="0"/>
              <a:t>namespace</a:t>
            </a:r>
            <a:r>
              <a:rPr lang="en-US" sz="1400" dirty="0" smtClean="0"/>
              <a:t> std;  </a:t>
            </a:r>
          </a:p>
          <a:p>
            <a:pPr>
              <a:buNone/>
            </a:pPr>
            <a:r>
              <a:rPr lang="en-US" sz="1400" b="1" dirty="0" smtClean="0"/>
              <a:t>class</a:t>
            </a:r>
            <a:r>
              <a:rPr lang="en-US" sz="1400" dirty="0" smtClean="0"/>
              <a:t> Employee   {  </a:t>
            </a:r>
          </a:p>
          <a:p>
            <a:pPr>
              <a:buNone/>
            </a:pPr>
            <a:r>
              <a:rPr lang="en-US" sz="1400" dirty="0" smtClean="0"/>
              <a:t>   </a:t>
            </a:r>
            <a:r>
              <a:rPr lang="en-US" sz="1400" b="1" dirty="0" smtClean="0"/>
              <a:t>public</a:t>
            </a:r>
            <a:r>
              <a:rPr lang="en-US" sz="1400" dirty="0" smtClean="0"/>
              <a:t>:  </a:t>
            </a:r>
          </a:p>
          <a:p>
            <a:pPr>
              <a:buNone/>
            </a:pPr>
            <a:r>
              <a:rPr lang="en-US" sz="1400" dirty="0" smtClean="0"/>
              <a:t>        Employee()               </a:t>
            </a:r>
          </a:p>
          <a:p>
            <a:pPr>
              <a:buNone/>
            </a:pPr>
            <a:r>
              <a:rPr lang="en-US" sz="1400" dirty="0" smtClean="0"/>
              <a:t>           { </a:t>
            </a:r>
            <a:r>
              <a:rPr lang="en-US" sz="1400" dirty="0" err="1" smtClean="0"/>
              <a:t>cout</a:t>
            </a:r>
            <a:r>
              <a:rPr lang="en-US" sz="1400" dirty="0" smtClean="0"/>
              <a:t>&lt;&lt;"Constructor Invoked"&lt;&lt;</a:t>
            </a:r>
            <a:r>
              <a:rPr lang="en-US" sz="1400" dirty="0" err="1" smtClean="0"/>
              <a:t>endl</a:t>
            </a:r>
            <a:r>
              <a:rPr lang="en-US" sz="1400" dirty="0" smtClean="0"/>
              <a:t>;    }    </a:t>
            </a:r>
          </a:p>
          <a:p>
            <a:pPr>
              <a:buNone/>
            </a:pPr>
            <a:r>
              <a:rPr lang="en-US" sz="1400" dirty="0" smtClean="0"/>
              <a:t>        ~Employee()    </a:t>
            </a:r>
          </a:p>
          <a:p>
            <a:pPr>
              <a:buNone/>
            </a:pPr>
            <a:r>
              <a:rPr lang="en-US" sz="1400" dirty="0" smtClean="0"/>
              <a:t>          {   </a:t>
            </a:r>
            <a:r>
              <a:rPr lang="en-US" sz="1400" dirty="0" err="1" smtClean="0"/>
              <a:t>cout</a:t>
            </a:r>
            <a:r>
              <a:rPr lang="en-US" sz="1400" dirty="0" smtClean="0"/>
              <a:t>&lt;&lt;"Destructor Invoked"&lt;&lt;</a:t>
            </a:r>
            <a:r>
              <a:rPr lang="en-US" sz="1400" dirty="0" err="1" smtClean="0"/>
              <a:t>endl</a:t>
            </a:r>
            <a:r>
              <a:rPr lang="en-US" sz="1400" dirty="0" smtClean="0"/>
              <a:t>;     }  };  </a:t>
            </a:r>
          </a:p>
          <a:p>
            <a:pPr>
              <a:buNone/>
            </a:pPr>
            <a:r>
              <a:rPr lang="en-US" sz="1400" b="1" dirty="0" smtClean="0"/>
              <a:t>	</a:t>
            </a:r>
            <a:r>
              <a:rPr lang="en-US" sz="1400" b="1" dirty="0" err="1" smtClean="0"/>
              <a:t>int</a:t>
            </a:r>
            <a:r>
              <a:rPr lang="en-US" sz="1400" dirty="0" smtClean="0"/>
              <a:t> main(</a:t>
            </a:r>
            <a:r>
              <a:rPr lang="en-US" sz="1400" b="1" dirty="0" smtClean="0"/>
              <a:t>void</a:t>
            </a:r>
            <a:r>
              <a:rPr lang="en-US" sz="1400" dirty="0" smtClean="0"/>
              <a:t>)   </a:t>
            </a:r>
          </a:p>
          <a:p>
            <a:pPr>
              <a:buNone/>
            </a:pPr>
            <a:r>
              <a:rPr lang="en-US" sz="1400" dirty="0" smtClean="0"/>
              <a:t>	{      Employee e1; //creating an object of Employee   </a:t>
            </a:r>
          </a:p>
          <a:p>
            <a:pPr>
              <a:buNone/>
            </a:pPr>
            <a:r>
              <a:rPr lang="en-US" sz="1400" dirty="0" smtClean="0"/>
              <a:t>    	       Employee e2; //creating an object of Employee  </a:t>
            </a:r>
          </a:p>
          <a:p>
            <a:pPr>
              <a:buNone/>
            </a:pPr>
            <a:r>
              <a:rPr lang="en-US" sz="1400" dirty="0" smtClean="0"/>
              <a:t>    </a:t>
            </a:r>
            <a:r>
              <a:rPr lang="en-US" sz="1400" b="1" dirty="0" smtClean="0"/>
              <a:t>return</a:t>
            </a:r>
            <a:r>
              <a:rPr lang="en-US" sz="1400" dirty="0" smtClean="0"/>
              <a:t> 0;  }  </a:t>
            </a:r>
          </a:p>
          <a:p>
            <a:pPr>
              <a:buNone/>
            </a:pPr>
            <a:r>
              <a:rPr lang="en-US" sz="1400" dirty="0" smtClean="0"/>
              <a:t>https://www.geeksforgeeks.org/destructors-c/</a:t>
            </a:r>
          </a:p>
          <a:p>
            <a:pPr>
              <a:buNone/>
            </a:pPr>
            <a:endParaRPr lang="en-US" sz="1400"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Constructor Invoked </a:t>
            </a:r>
          </a:p>
          <a:p>
            <a:pPr>
              <a:buNone/>
            </a:pPr>
            <a:r>
              <a:rPr lang="en-US" dirty="0" smtClean="0"/>
              <a:t>Constructor Invoked </a:t>
            </a:r>
          </a:p>
          <a:p>
            <a:pPr>
              <a:buNone/>
            </a:pPr>
            <a:r>
              <a:rPr lang="en-US" dirty="0" smtClean="0"/>
              <a:t>Destructor Invoked </a:t>
            </a:r>
          </a:p>
          <a:p>
            <a:pPr>
              <a:buNone/>
            </a:pPr>
            <a:r>
              <a:rPr lang="en-US" dirty="0" smtClean="0"/>
              <a:t>Destructor Invoked</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to remember</a:t>
            </a:r>
            <a:endParaRPr lang="en-US" dirty="0"/>
          </a:p>
        </p:txBody>
      </p:sp>
      <p:sp>
        <p:nvSpPr>
          <p:cNvPr id="3" name="Content Placeholder 2"/>
          <p:cNvSpPr>
            <a:spLocks noGrp="1"/>
          </p:cNvSpPr>
          <p:nvPr>
            <p:ph idx="1"/>
          </p:nvPr>
        </p:nvSpPr>
        <p:spPr/>
        <p:txBody>
          <a:bodyPr/>
          <a:lstStyle/>
          <a:p>
            <a:r>
              <a:rPr lang="en-US" dirty="0" smtClean="0"/>
              <a:t>There can not be more than one destructor in the program unlike constructor.</a:t>
            </a:r>
          </a:p>
          <a:p>
            <a:r>
              <a:rPr lang="en-US" dirty="0" smtClean="0"/>
              <a:t>Destructor call automatically.</a:t>
            </a:r>
          </a:p>
          <a:p>
            <a:r>
              <a:rPr lang="en-US" dirty="0" smtClean="0"/>
              <a:t>We do not create a destructor </a:t>
            </a:r>
            <a:r>
              <a:rPr lang="en-US" dirty="0" err="1" smtClean="0"/>
              <a:t>untill</a:t>
            </a:r>
            <a:r>
              <a:rPr lang="en-US" dirty="0" smtClean="0"/>
              <a:t> we have define memory by dynamic memory allocation or pointer. For that we define destructor to destroy object and release memory.</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Variable</a:t>
            </a:r>
            <a:endParaRPr lang="en-US" dirty="0"/>
          </a:p>
        </p:txBody>
      </p:sp>
      <p:sp>
        <p:nvSpPr>
          <p:cNvPr id="3" name="Content Placeholder 2"/>
          <p:cNvSpPr>
            <a:spLocks noGrp="1"/>
          </p:cNvSpPr>
          <p:nvPr>
            <p:ph idx="1"/>
          </p:nvPr>
        </p:nvSpPr>
        <p:spPr>
          <a:xfrm>
            <a:off x="1130270" y="1541417"/>
            <a:ext cx="9603275" cy="3924928"/>
          </a:xfrm>
        </p:spPr>
        <p:txBody>
          <a:bodyPr/>
          <a:lstStyle/>
          <a:p>
            <a:r>
              <a:rPr lang="en-US" dirty="0" smtClean="0"/>
              <a:t>Static variable start with static keyword.</a:t>
            </a:r>
          </a:p>
          <a:p>
            <a:r>
              <a:rPr lang="en-US" dirty="0" smtClean="0"/>
              <a:t>Static variable declared once in a program and its scope remains end of the program. </a:t>
            </a:r>
          </a:p>
          <a:p>
            <a:r>
              <a:rPr lang="en-US" dirty="0" smtClean="0"/>
              <a:t>Even if the function is called multiple times, space for the static variable is allocated only once and the value of variable in the previous call gets carried through the next function call</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270" y="888274"/>
            <a:ext cx="9603275" cy="4578071"/>
          </a:xfrm>
        </p:spPr>
        <p:txBody>
          <a:bodyPr>
            <a:normAutofit fontScale="70000" lnSpcReduction="20000"/>
          </a:bodyPr>
          <a:lstStyle/>
          <a:p>
            <a:pPr>
              <a:buNone/>
            </a:pPr>
            <a:r>
              <a:rPr lang="en-US" b="1" dirty="0" smtClean="0"/>
              <a:t>// Static variable in a function</a:t>
            </a:r>
          </a:p>
          <a:p>
            <a:pPr>
              <a:buNone/>
            </a:pPr>
            <a:r>
              <a:rPr lang="en-US" dirty="0" smtClean="0"/>
              <a:t>#include &lt;</a:t>
            </a:r>
            <a:r>
              <a:rPr lang="en-US" dirty="0" err="1" smtClean="0"/>
              <a:t>iostream</a:t>
            </a:r>
            <a:r>
              <a:rPr lang="en-US" dirty="0" smtClean="0"/>
              <a:t>&gt;</a:t>
            </a:r>
          </a:p>
          <a:p>
            <a:pPr>
              <a:buNone/>
            </a:pPr>
            <a:r>
              <a:rPr lang="en-US" dirty="0" smtClean="0"/>
              <a:t>using namespace std;</a:t>
            </a:r>
          </a:p>
          <a:p>
            <a:pPr>
              <a:buNone/>
            </a:pPr>
            <a:r>
              <a:rPr lang="en-US" dirty="0" smtClean="0"/>
              <a:t>void test() </a:t>
            </a:r>
          </a:p>
          <a:p>
            <a:pPr>
              <a:buNone/>
            </a:pPr>
            <a:r>
              <a:rPr lang="en-US" dirty="0" smtClean="0"/>
              <a:t>{           </a:t>
            </a:r>
          </a:p>
          <a:p>
            <a:pPr>
              <a:buNone/>
            </a:pPr>
            <a:r>
              <a:rPr lang="en-US" dirty="0" smtClean="0"/>
              <a:t>static </a:t>
            </a:r>
            <a:r>
              <a:rPr lang="en-US" dirty="0" err="1" smtClean="0"/>
              <a:t>int</a:t>
            </a:r>
            <a:r>
              <a:rPr lang="en-US" dirty="0" smtClean="0"/>
              <a:t> count = 0;    // static variable</a:t>
            </a:r>
          </a:p>
          <a:p>
            <a:pPr>
              <a:buNone/>
            </a:pPr>
            <a:r>
              <a:rPr lang="en-US" dirty="0" err="1" smtClean="0"/>
              <a:t>cout</a:t>
            </a:r>
            <a:r>
              <a:rPr lang="en-US" dirty="0" smtClean="0"/>
              <a:t> &lt;&lt; count ;           // value is updated and     // will be carried to next     // function calls    </a:t>
            </a:r>
          </a:p>
          <a:p>
            <a:pPr>
              <a:buNone/>
            </a:pPr>
            <a:r>
              <a:rPr lang="en-US" dirty="0" smtClean="0"/>
              <a:t> count++; } </a:t>
            </a:r>
          </a:p>
          <a:p>
            <a:pPr>
              <a:buNone/>
            </a:pPr>
            <a:r>
              <a:rPr lang="en-US" dirty="0" smtClean="0"/>
              <a:t>  </a:t>
            </a:r>
            <a:r>
              <a:rPr lang="en-US" dirty="0" err="1" smtClean="0"/>
              <a:t>int</a:t>
            </a:r>
            <a:r>
              <a:rPr lang="en-US" dirty="0" smtClean="0"/>
              <a:t> main()</a:t>
            </a:r>
          </a:p>
          <a:p>
            <a:pPr>
              <a:buNone/>
            </a:pPr>
            <a:r>
              <a:rPr lang="en-US" dirty="0" smtClean="0"/>
              <a:t> {     </a:t>
            </a:r>
          </a:p>
          <a:p>
            <a:pPr>
              <a:buNone/>
            </a:pPr>
            <a:r>
              <a:rPr lang="en-US" dirty="0" smtClean="0"/>
              <a:t>for (</a:t>
            </a:r>
            <a:r>
              <a:rPr lang="en-US" dirty="0" err="1" smtClean="0"/>
              <a:t>int</a:t>
            </a:r>
            <a:r>
              <a:rPr lang="en-US" dirty="0" smtClean="0"/>
              <a:t>  </a:t>
            </a:r>
            <a:r>
              <a:rPr lang="en-US" dirty="0" err="1" smtClean="0"/>
              <a:t>i</a:t>
            </a:r>
            <a:r>
              <a:rPr lang="en-US" dirty="0" smtClean="0"/>
              <a:t>=0; </a:t>
            </a:r>
            <a:r>
              <a:rPr lang="en-US" dirty="0" err="1" smtClean="0"/>
              <a:t>i</a:t>
            </a:r>
            <a:r>
              <a:rPr lang="en-US" dirty="0" smtClean="0"/>
              <a:t>&lt;5; </a:t>
            </a:r>
            <a:r>
              <a:rPr lang="en-US" dirty="0" err="1" smtClean="0"/>
              <a:t>i</a:t>
            </a:r>
            <a:r>
              <a:rPr lang="en-US" dirty="0" smtClean="0"/>
              <a:t>++)         </a:t>
            </a:r>
          </a:p>
          <a:p>
            <a:pPr>
              <a:buNone/>
            </a:pPr>
            <a:r>
              <a:rPr lang="en-US" dirty="0" smtClean="0"/>
              <a:t>    test();    </a:t>
            </a:r>
          </a:p>
          <a:p>
            <a:pPr>
              <a:buNone/>
            </a:pPr>
            <a:r>
              <a:rPr lang="en-US" dirty="0" smtClean="0"/>
              <a:t> return 0; } </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variable in a class</a:t>
            </a:r>
            <a:endParaRPr lang="en-US" dirty="0"/>
          </a:p>
        </p:txBody>
      </p:sp>
      <p:sp>
        <p:nvSpPr>
          <p:cNvPr id="3" name="Content Placeholder 2"/>
          <p:cNvSpPr>
            <a:spLocks noGrp="1"/>
          </p:cNvSpPr>
          <p:nvPr>
            <p:ph idx="1"/>
          </p:nvPr>
        </p:nvSpPr>
        <p:spPr/>
        <p:txBody>
          <a:bodyPr/>
          <a:lstStyle/>
          <a:p>
            <a:pPr fontAlgn="base"/>
            <a:r>
              <a:rPr lang="en-US" dirty="0" smtClean="0"/>
              <a:t>Static variable inside a class should be initialized explicitly by using the class name and scope resolution operator outside the class.</a:t>
            </a:r>
          </a:p>
          <a:p>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9</a:t>
            </a:fld>
            <a:endParaRPr lang="en-IN"/>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5442</TotalTime>
  <Words>453</Words>
  <Application>Microsoft Office PowerPoint</Application>
  <PresentationFormat>Custom</PresentationFormat>
  <Paragraphs>97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Gallery</vt:lpstr>
      <vt:lpstr>SDF II(15B11CI211)  EVEN Semester 2021</vt:lpstr>
      <vt:lpstr>Lecture 6 – Destructor and static member and function </vt:lpstr>
      <vt:lpstr>Destructor  </vt:lpstr>
      <vt:lpstr>Example</vt:lpstr>
      <vt:lpstr>Output</vt:lpstr>
      <vt:lpstr>Point to remember</vt:lpstr>
      <vt:lpstr>Static Variable</vt:lpstr>
      <vt:lpstr>Slide 8</vt:lpstr>
      <vt:lpstr>Static variable in a class</vt:lpstr>
      <vt:lpstr>Example</vt:lpstr>
      <vt:lpstr>Static function in a class</vt:lpstr>
      <vt:lpstr>Example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dc:title>
  <dc:creator>Shefali</dc:creator>
  <cp:lastModifiedBy>Anuradha</cp:lastModifiedBy>
  <cp:revision>104</cp:revision>
  <dcterms:created xsi:type="dcterms:W3CDTF">2020-06-20T13:41:26Z</dcterms:created>
  <dcterms:modified xsi:type="dcterms:W3CDTF">2021-01-23T20:32:24Z</dcterms:modified>
</cp:coreProperties>
</file>