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2" r:id="rId3"/>
    <p:sldId id="283" r:id="rId4"/>
    <p:sldId id="257" r:id="rId6"/>
    <p:sldId id="258" r:id="rId7"/>
    <p:sldId id="259" r:id="rId8"/>
    <p:sldId id="260" r:id="rId9"/>
    <p:sldId id="261" r:id="rId10"/>
    <p:sldId id="262" r:id="rId11"/>
    <p:sldId id="286" r:id="rId12"/>
    <p:sldId id="288" r:id="rId13"/>
    <p:sldId id="289" r:id="rId14"/>
    <p:sldId id="290" r:id="rId15"/>
    <p:sldId id="263" r:id="rId16"/>
    <p:sldId id="264" r:id="rId17"/>
    <p:sldId id="265" r:id="rId18"/>
    <p:sldId id="284" r:id="rId19"/>
    <p:sldId id="285" r:id="rId20"/>
    <p:sldId id="287" r:id="rId21"/>
    <p:sldId id="291" r:id="rId22"/>
    <p:sldId id="292" r:id="rId23"/>
    <p:sldId id="293" r:id="rId24"/>
    <p:sldId id="266" r:id="rId25"/>
    <p:sldId id="268" r:id="rId26"/>
    <p:sldId id="269" r:id="rId27"/>
    <p:sldId id="294" r:id="rId28"/>
    <p:sldId id="270" r:id="rId29"/>
    <p:sldId id="271" r:id="rId30"/>
    <p:sldId id="277" r:id="rId31"/>
    <p:sldId id="280" r:id="rId32"/>
    <p:sldId id="281" r:id="rId33"/>
    <p:sldId id="273" r:id="rId34"/>
    <p:sldId id="274" r:id="rId35"/>
    <p:sldId id="27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91" autoAdjust="0"/>
    <p:restoredTop sz="94660"/>
  </p:normalViewPr>
  <p:slideViewPr>
    <p:cSldViewPr>
      <p:cViewPr varScale="1">
        <p:scale>
          <a:sx n="68" d="100"/>
          <a:sy n="6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FA23-4C69-4791-B6B6-68A4440CEE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397A2-2AC9-4260-B95A-B86BAB2F6C8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C2E3BF-1A83-41E4-A361-385FAEEC32B2}" type="slidenum">
              <a:rPr lang="en-GB" smtClean="0"/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oleObject" Target="../embeddings/oleObject12.bin"/><Relationship Id="rId7" Type="http://schemas.openxmlformats.org/officeDocument/2006/relationships/image" Target="../media/image20.wmf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8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7.png"/><Relationship Id="rId7" Type="http://schemas.openxmlformats.org/officeDocument/2006/relationships/image" Target="../media/image36.wmf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5.png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Systems</a:t>
            </a:r>
            <a:br>
              <a:rPr lang="en-US" sz="7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18B11EC213</a:t>
            </a:r>
            <a:endParaRPr lang="en-US" sz="53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 and Its Classifications</a:t>
            </a:r>
            <a:endParaRPr lang="en-US" sz="3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and Odd Parts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Ex. Sketch and label the even and odd components of the following signals: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                                                      (b)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47800" y="2438400"/>
            <a:ext cx="29146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2362200"/>
            <a:ext cx="28670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191000"/>
            <a:ext cx="28098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and Odd Parts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33400" y="213360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Sol. (a)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76400" y="1371600"/>
            <a:ext cx="53721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657600"/>
            <a:ext cx="55340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9600" y="41910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Sol. (b)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and Odd Parts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Sol. (c)</a:t>
            </a:r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19275" y="2152650"/>
            <a:ext cx="54197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943088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and Non-periodic Signals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943088" cy="4800600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continuous-time signal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said to be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period 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positive nonzero value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which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800"/>
              </a:spcBef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period T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positive value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which above Eq. holds.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this definition does not work for a constant signal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(known as a dc signal). For a constant signal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period is undefined since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periodic for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(and so there is no smallest positive value).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Any continuous-time signal which is not periodic is called a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non-periodic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aperiodic)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Periodic Signals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85988" y="1600200"/>
            <a:ext cx="47720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676400" y="5477470"/>
            <a:ext cx="579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3. Examples of periodic signals (a) continuous time periodic signal (b) discrete time periodic signal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discrete-time signals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19288" cy="4800600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(discrete-time signal) x[n] is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 N if there is a positive integer N for which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 + N] = x[n]  for all 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fundamental period N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x[n] is the smallest positive integer N for which above Eq. holds.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Any sequence which is not periodic is called a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non-periodic (or aperiodic)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a sequence obtained by uniform sampling of a periodic continuous-time signal may not be periodic.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also that the sum of two continuous-time periodic signals may not be periodic but that the sum of two periodic</a:t>
            </a:r>
            <a:r>
              <a:rPr lang="en-I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discrete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sequences is always periodic.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8862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45" indent="-360045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sum of two periodic signals is periodic only if the ratio of their respective periods can be expressed as a rational number.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360045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fundamental period is the least common multiple of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ratio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irrational number, then the signals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 and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 do not have a common period and x(t)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periodic.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360045" algn="just">
              <a:spcBef>
                <a:spcPts val="12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208544"/>
            <a:ext cx="754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 and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 be periodic signals with fundamental periods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 Under what conditions is the sum x(t) =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 +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 periodic, and what is the fundamental period of x(t) if it is periodic?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133600" y="2743200"/>
          <a:ext cx="28651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32308800" imgH="10363200" progId="Equation.3">
                  <p:embed/>
                </p:oleObj>
              </mc:Choice>
              <mc:Fallback>
                <p:oleObj name="Equation" r:id="rId1" imgW="32308800" imgH="10363200" progId="Equation.3">
                  <p:embed/>
                  <p:pic>
                    <p:nvPicPr>
                      <p:cNvPr id="0" name="Picture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2743200"/>
                        <a:ext cx="2865120" cy="914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066800" y="3048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Periodicity</a:t>
            </a:r>
            <a:endParaRPr lang="en-US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66888" cy="41148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[n] and 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[n] be periodic sequences with fundamental periods N1 and N2, respectively. Under what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is the sum x[n] = 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[n] + 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[n] periodic, and what is the fundamental period of x[n] if it is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periodic?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sum of two periodic sequences is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periodic and its fundamental period is the least common multiple of N1 and N2.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3048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Periodicity</a:t>
            </a:r>
            <a:endParaRPr lang="en-US"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Ex. Check the periodicity of the following signals: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Sol: (a) The signal                           is always periodic with fundamental period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 as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The signal                       is periodic only if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Periodicity</a:t>
            </a:r>
            <a:endParaRPr lang="en-US" sz="4000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990600" y="1905000"/>
          <a:ext cx="195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23469600" imgH="5486400" progId="Equation.3">
                  <p:embed/>
                </p:oleObj>
              </mc:Choice>
              <mc:Fallback>
                <p:oleObj name="Equation" r:id="rId1" imgW="23469600" imgH="5486400" progId="Equation.3">
                  <p:embed/>
                  <p:pic>
                    <p:nvPicPr>
                      <p:cNvPr id="0" name="Picture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905000"/>
                        <a:ext cx="19558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990600" y="2362200"/>
          <a:ext cx="169333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4384000" imgH="5486400" progId="Equation.3">
                  <p:embed/>
                </p:oleObj>
              </mc:Choice>
              <mc:Fallback>
                <p:oleObj name="Equation" r:id="rId3" imgW="24384000" imgH="5486400" progId="Equation.3">
                  <p:embed/>
                  <p:pic>
                    <p:nvPicPr>
                      <p:cNvPr id="0" name="Picture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362200"/>
                        <a:ext cx="1693334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463800" y="3124200"/>
          <a:ext cx="195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3469600" imgH="5486400" progId="Equation.3">
                  <p:embed/>
                </p:oleObj>
              </mc:Choice>
              <mc:Fallback>
                <p:oleObj name="Equation" r:id="rId5" imgW="23469600" imgH="5486400" progId="Equation.3">
                  <p:embed/>
                  <p:pic>
                    <p:nvPicPr>
                      <p:cNvPr id="0" name="Picture 409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3800" y="3124200"/>
                        <a:ext cx="19558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3657600" y="3733800"/>
          <a:ext cx="1371600" cy="638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6" imgW="22250400" imgH="10363200" progId="Equation.3">
                  <p:embed/>
                </p:oleObj>
              </mc:Choice>
              <mc:Fallback>
                <p:oleObj name="Equation" r:id="rId6" imgW="22250400" imgH="10363200" progId="Equation.3">
                  <p:embed/>
                  <p:pic>
                    <p:nvPicPr>
                      <p:cNvPr id="0" name="Picture 4099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7600" y="3733800"/>
                        <a:ext cx="1371600" cy="63882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2039937" y="4648200"/>
          <a:ext cx="16938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8" imgW="24384000" imgH="5486400" progId="Equation.3">
                  <p:embed/>
                </p:oleObj>
              </mc:Choice>
              <mc:Fallback>
                <p:oleObj name="Equation" r:id="rId8" imgW="24384000" imgH="5486400" progId="Equation.3">
                  <p:embed/>
                  <p:pic>
                    <p:nvPicPr>
                      <p:cNvPr id="0" name="Picture 410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9937" y="4648200"/>
                        <a:ext cx="1693863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3429000" y="5105400"/>
          <a:ext cx="268420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9" imgW="47548800" imgH="9448800" progId="Equation.3">
                  <p:embed/>
                </p:oleObj>
              </mc:Choice>
              <mc:Fallback>
                <p:oleObj name="Equation" r:id="rId9" imgW="47548800" imgH="9448800" progId="Equation.3">
                  <p:embed/>
                  <p:pic>
                    <p:nvPicPr>
                      <p:cNvPr id="0" name="Picture 410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000" y="5105400"/>
                        <a:ext cx="2684206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x(t) is a complex exponential signal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x[n] is obtained by uniform sampling of x(t) with sampling interval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the condition on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x[n] is periodic.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(a) The signal, x[n] is periodic if ratio of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rational that is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Periodicity</a:t>
            </a:r>
            <a:endParaRPr lang="en-US" sz="4000" dirty="0"/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590800" y="4140200"/>
          <a:ext cx="26844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47548800" imgH="10363200" progId="Equation.3">
                  <p:embed/>
                </p:oleObj>
              </mc:Choice>
              <mc:Fallback>
                <p:oleObj name="Equation" r:id="rId1" imgW="47548800" imgH="10363200" progId="Equation.3">
                  <p:embed/>
                  <p:pic>
                    <p:nvPicPr>
                      <p:cNvPr id="0" name="Picture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4140200"/>
                        <a:ext cx="2684463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5105400" y="1447800"/>
          <a:ext cx="1752600" cy="409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3469600" imgH="5486400" progId="Equation.3">
                  <p:embed/>
                </p:oleObj>
              </mc:Choice>
              <mc:Fallback>
                <p:oleObj name="Equation" r:id="rId3" imgW="23469600" imgH="5486400" progId="Equation.3">
                  <p:embed/>
                  <p:pic>
                    <p:nvPicPr>
                      <p:cNvPr id="0" name="Picture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0" y="1447800"/>
                        <a:ext cx="1752600" cy="4096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2514600" y="2286001"/>
          <a:ext cx="2819400" cy="415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9319200" imgH="5791200" progId="Equation.3">
                  <p:embed/>
                </p:oleObj>
              </mc:Choice>
              <mc:Fallback>
                <p:oleObj name="Equation" r:id="rId5" imgW="39319200" imgH="5791200" progId="Equation.3">
                  <p:embed/>
                  <p:pic>
                    <p:nvPicPr>
                      <p:cNvPr id="0" name="Picture 51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286001"/>
                        <a:ext cx="2819400" cy="4152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I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marL="457200" indent="-457200" algn="just">
              <a:spcBef>
                <a:spcPct val="0"/>
              </a:spcBef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Definition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DT Signals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0"/>
              </a:spcBef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and Odd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0"/>
              </a:spcBef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0"/>
              </a:spcBef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CT and DT signals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0"/>
              </a:spcBef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Transformation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the sinusoidal signal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= cos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value of Ts such that x[n] = x(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periodic sequence.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fundamental period of x[n] if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0.1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(a) The signal, x[n] is periodic if ratio of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rational that is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(b) The fundamental period of x[n] is calculated as follows.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24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positive integer N is obtained for m = 3. Thus, fundamental period of x[n] is N = 4 samples.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Periodicity</a:t>
            </a:r>
            <a:endParaRPr lang="en-US" sz="4000" dirty="0"/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438400" y="3505200"/>
          <a:ext cx="28908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51206400" imgH="10363200" progId="Equation.3">
                  <p:embed/>
                </p:oleObj>
              </mc:Choice>
              <mc:Fallback>
                <p:oleObj name="Equation" r:id="rId1" imgW="51206400" imgH="10363200" progId="Equation.3">
                  <p:embed/>
                  <p:pic>
                    <p:nvPicPr>
                      <p:cNvPr id="0" name="Picture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3505200"/>
                        <a:ext cx="2890837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5257800" y="4648200"/>
          <a:ext cx="15319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7127200" imgH="10363200" progId="Equation.3">
                  <p:embed/>
                </p:oleObj>
              </mc:Choice>
              <mc:Fallback>
                <p:oleObj name="Equation" r:id="rId3" imgW="27127200" imgH="10363200" progId="Equation.3">
                  <p:embed/>
                  <p:pic>
                    <p:nvPicPr>
                      <p:cNvPr id="0" name="Picture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0" y="4648200"/>
                        <a:ext cx="1531938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2286000" y="4673600"/>
          <a:ext cx="15303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7127200" imgH="10363200" progId="Equation.3">
                  <p:embed/>
                </p:oleObj>
              </mc:Choice>
              <mc:Fallback>
                <p:oleObj name="Equation" r:id="rId5" imgW="27127200" imgH="10363200" progId="Equation.3">
                  <p:embed/>
                  <p:pic>
                    <p:nvPicPr>
                      <p:cNvPr id="0" name="Picture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4673600"/>
                        <a:ext cx="1530350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whether or not the following signals are periodic. If periodic then find the fundamental period also.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/3)t + sin(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/4)t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= cost + sin√2t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x[n] = exp(j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n/4)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x[n]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/3)n + sin(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/4)n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(a)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6,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8,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¾ = rational, hence periodic.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Fundamental period T = LCM of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24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(b)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√2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√2 = not a rational number, hence aperiodic.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(c)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1/8 = rational, hence periodic.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Fundamental period, N = 8 samples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(d) N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6, N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8, Both signals are periodic, hence their sum is also periodic.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450215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Fundamental period, N = LCM of N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N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24 samples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Periodicity</a:t>
            </a:r>
            <a:endParaRPr lang="en-US" sz="4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 Signals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943088" cy="480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 arbitrary continuous-time signal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energy content 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average power 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286000" y="2743200"/>
          <a:ext cx="2438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25603200" imgH="7924800" progId="Equation.3">
                  <p:embed/>
                </p:oleObj>
              </mc:Choice>
              <mc:Fallback>
                <p:oleObj name="Equation" r:id="rId1" imgW="25603200" imgH="7924800" progId="Equation.3">
                  <p:embed/>
                  <p:pic>
                    <p:nvPicPr>
                      <p:cNvPr id="0" name="Picture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2438400" cy="762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1752600" y="4343400"/>
          <a:ext cx="372654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5966400" imgH="9448800" progId="Equation.3">
                  <p:embed/>
                </p:oleObj>
              </mc:Choice>
              <mc:Fallback>
                <p:oleObj name="Equation" r:id="rId3" imgW="35966400" imgH="9448800" progId="Equation.3">
                  <p:embed/>
                  <p:pic>
                    <p:nvPicPr>
                      <p:cNvPr id="0" name="Picture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4343400"/>
                        <a:ext cx="3726543" cy="990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 Signals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943088" cy="480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for a discrete-time signal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x[n],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energy content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x[n]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average power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x[n]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828800" y="4800600"/>
          <a:ext cx="38242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36880800" imgH="10363200" progId="Equation.3">
                  <p:embed/>
                </p:oleObj>
              </mc:Choice>
              <mc:Fallback>
                <p:oleObj name="Equation" r:id="rId1" imgW="36880800" imgH="10363200" progId="Equation.3">
                  <p:embed/>
                  <p:pic>
                    <p:nvPicPr>
                      <p:cNvPr id="0" name="Picture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4800600"/>
                        <a:ext cx="3824288" cy="1066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362200" y="2590800"/>
          <a:ext cx="2438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0726400" imgH="10363200" progId="Equation.3">
                  <p:embed/>
                </p:oleObj>
              </mc:Choice>
              <mc:Fallback>
                <p:oleObj name="Equation" r:id="rId3" imgW="20726400" imgH="10363200" progId="Equation.3">
                  <p:embed/>
                  <p:pic>
                    <p:nvPicPr>
                      <p:cNvPr id="0" name="Picture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590800"/>
                        <a:ext cx="2438400" cy="1219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 Signals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43088" cy="4800600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x[n])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said to be an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(or sequence) if and only if 0 &lt;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∞, and so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x[n])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said to be a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(or sequence) if and only if 0 &lt;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∞, thus implying that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∞.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 that satisfy neither property are referred to as neither energy signals nor power signals.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a periodic signal is a power signal if its energy content per period is finite, and then the average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of this signal need only be calculated over a period.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 Signals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943088" cy="5181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whether the following signals are energy signals, power signals or neither.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AutoNum type="alphaLcParenBoth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= e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(t),   a &gt; 0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AutoNum type="alphaLcParenBoth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AutoNum type="alphaLcParenBoth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x[n] = u[n]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AutoNum type="alphaLcParenBoth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x[n] = 2e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j3n</a:t>
            </a: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AutoNum type="alphaLcParenBoth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x[n]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(-0.5)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u[n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(a) E = 1/2a, energy signal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E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neither energy nor power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P = ½, power signal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P = 4, power signal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 E = 4/3, energy signal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None/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943088" cy="1143000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Continuous-Time and Discrete-Time Signals 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71688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The Unit Step Function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step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u(t),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the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Heaviside unit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is defined as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step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u[n],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295400" y="3048000"/>
          <a:ext cx="20256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26517600" imgH="10972800" progId="Equation.3">
                  <p:embed/>
                </p:oleObj>
              </mc:Choice>
              <mc:Fallback>
                <p:oleObj name="Equation" r:id="rId1" imgW="26517600" imgH="10972800" progId="Equation.3">
                  <p:embed/>
                  <p:pic>
                    <p:nvPicPr>
                      <p:cNvPr id="0" name="Picture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3048000"/>
                        <a:ext cx="2025650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219200" y="5029200"/>
          <a:ext cx="2514600" cy="99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7736800" imgH="10972800" progId="Equation.3">
                  <p:embed/>
                </p:oleObj>
              </mc:Choice>
              <mc:Fallback>
                <p:oleObj name="Equation" r:id="rId3" imgW="27736800" imgH="10972800" progId="Equation.3">
                  <p:embed/>
                  <p:pic>
                    <p:nvPicPr>
                      <p:cNvPr id="0" name="Picture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5029200"/>
                        <a:ext cx="2514600" cy="99752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81600" y="4724400"/>
            <a:ext cx="2515238" cy="1491972"/>
            <a:chOff x="9582549" y="1235696"/>
            <a:chExt cx="2515238" cy="1491972"/>
          </a:xfrm>
        </p:grpSpPr>
        <p:grpSp>
          <p:nvGrpSpPr>
            <p:cNvPr id="13" name="Group 70"/>
            <p:cNvGrpSpPr/>
            <p:nvPr/>
          </p:nvGrpSpPr>
          <p:grpSpPr>
            <a:xfrm>
              <a:off x="9582549" y="1235696"/>
              <a:ext cx="2515238" cy="1491972"/>
              <a:chOff x="9039921" y="1278029"/>
              <a:chExt cx="2515238" cy="1491972"/>
            </a:xfrm>
          </p:grpSpPr>
          <p:grpSp>
            <p:nvGrpSpPr>
              <p:cNvPr id="16" name="Group 71"/>
              <p:cNvGrpSpPr/>
              <p:nvPr/>
            </p:nvGrpSpPr>
            <p:grpSpPr>
              <a:xfrm>
                <a:off x="9039921" y="1278029"/>
                <a:ext cx="2515238" cy="1491972"/>
                <a:chOff x="9223401" y="570968"/>
                <a:chExt cx="2515238" cy="1491972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9223401" y="1709533"/>
                  <a:ext cx="2226477" cy="72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0130161" y="900046"/>
                  <a:ext cx="1" cy="80662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9"/>
                <p:cNvSpPr/>
                <p:nvPr/>
              </p:nvSpPr>
              <p:spPr>
                <a:xfrm>
                  <a:off x="9770166" y="570968"/>
                  <a:ext cx="569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r>
                    <a:rPr lang="en-I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u[n</a:t>
                  </a:r>
                  <a:r>
                    <a:rPr lang="en-I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9830079" y="958984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0000855" y="1693608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1425733" y="1481387"/>
                  <a:ext cx="3129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" name="Oval 16"/>
              <p:cNvSpPr/>
              <p:nvPr/>
            </p:nvSpPr>
            <p:spPr>
              <a:xfrm>
                <a:off x="10195412" y="1826619"/>
                <a:ext cx="119270" cy="1192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10268299" y="1913228"/>
                <a:ext cx="0" cy="5022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895330" y="1835838"/>
                <a:ext cx="119270" cy="1192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9968217" y="1922447"/>
                <a:ext cx="0" cy="5022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10486960" y="1835838"/>
                <a:ext cx="119270" cy="1192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V="1">
                <a:off x="10559847" y="1922447"/>
                <a:ext cx="0" cy="5022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10113992" y="2365192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445922" y="2366591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0719941" y="202735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0872341" y="20207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1024741" y="20141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9806335" y="2307401"/>
              <a:ext cx="119270" cy="1192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10097883" y="2316620"/>
              <a:ext cx="119270" cy="1192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334000" y="2497983"/>
            <a:ext cx="2169013" cy="1464417"/>
            <a:chOff x="9518330" y="570968"/>
            <a:chExt cx="2169013" cy="1464417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9518330" y="1706671"/>
              <a:ext cx="19315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0130161" y="900046"/>
              <a:ext cx="1" cy="8066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9770166" y="570968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X(t</a:t>
              </a:r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u(t)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0130162" y="1156193"/>
              <a:ext cx="10149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9830079" y="95898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881179" y="166605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425733" y="1481387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sz="39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Continuous-Time and Discrete-Time Signals </a:t>
            </a:r>
            <a:endParaRPr lang="en-US" sz="3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3581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The Unit Impulse Function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impulse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the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Dirac delta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600200" y="2667000"/>
          <a:ext cx="2514600" cy="97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28346400" imgH="10972800" progId="Equation.3">
                  <p:embed/>
                </p:oleObj>
              </mc:Choice>
              <mc:Fallback>
                <p:oleObj name="Equation" r:id="rId1" imgW="28346400" imgH="10972800" progId="Equation.3">
                  <p:embed/>
                  <p:pic>
                    <p:nvPicPr>
                      <p:cNvPr id="0" name="Picture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2667000"/>
                        <a:ext cx="2514600" cy="9733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905000" y="3733800"/>
          <a:ext cx="217394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2250400" imgH="7924800" progId="Equation.3">
                  <p:embed/>
                </p:oleObj>
              </mc:Choice>
              <mc:Fallback>
                <p:oleObj name="Equation" r:id="rId3" imgW="22250400" imgH="7924800" progId="Equation.3">
                  <p:embed/>
                  <p:pic>
                    <p:nvPicPr>
                      <p:cNvPr id="0" name="Picture 1024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3733800"/>
                        <a:ext cx="2173941" cy="762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362200"/>
            <a:ext cx="299139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85800" y="45720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impulse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sample)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[n]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1219200" y="5242810"/>
          <a:ext cx="2362200" cy="92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28041600" imgH="10972800" progId="Equation.3">
                  <p:embed/>
                </p:oleObj>
              </mc:Choice>
              <mc:Fallback>
                <p:oleObj name="Equation" r:id="rId6" imgW="28041600" imgH="10972800" progId="Equation.3">
                  <p:embed/>
                  <p:pic>
                    <p:nvPicPr>
                      <p:cNvPr id="0" name="Picture 1024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5242810"/>
                        <a:ext cx="2362200" cy="9293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28686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29200" y="5029200"/>
            <a:ext cx="2743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43088" cy="1143000"/>
          </a:xfrm>
        </p:spPr>
        <p:txBody>
          <a:bodyPr>
            <a:noAutofit/>
          </a:bodyPr>
          <a:lstStyle/>
          <a:p>
            <a:r>
              <a:rPr lang="en-US" sz="35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Continuous-Time and Discrete-Time Signals </a:t>
            </a:r>
            <a:endParaRPr lang="en-US" sz="3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43088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The Unit Ramp Function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ramp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r(t),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ramp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r[n],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1143000" y="2590800"/>
          <a:ext cx="1990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26212800" imgH="10972800" progId="Equation.3">
                  <p:embed/>
                </p:oleObj>
              </mc:Choice>
              <mc:Fallback>
                <p:oleObj name="Equation" r:id="rId1" imgW="26212800" imgH="10972800" progId="Equation.3">
                  <p:embed/>
                  <p:pic>
                    <p:nvPicPr>
                      <p:cNvPr id="0" name="Picture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2590800"/>
                        <a:ext cx="1990725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990600" y="4800600"/>
          <a:ext cx="2568575" cy="101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8041600" imgH="10972800" progId="Equation.3">
                  <p:embed/>
                </p:oleObj>
              </mc:Choice>
              <mc:Fallback>
                <p:oleObj name="Equation" r:id="rId3" imgW="28041600" imgH="10972800" progId="Equation.3">
                  <p:embed/>
                  <p:pic>
                    <p:nvPicPr>
                      <p:cNvPr id="0" name="Picture 1126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4800600"/>
                        <a:ext cx="2568575" cy="1010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334000" y="2457573"/>
            <a:ext cx="2742126" cy="1504827"/>
            <a:chOff x="8789658" y="3081687"/>
            <a:chExt cx="2742126" cy="1504827"/>
          </a:xfrm>
        </p:grpSpPr>
        <p:grpSp>
          <p:nvGrpSpPr>
            <p:cNvPr id="13" name="Group 27"/>
            <p:cNvGrpSpPr/>
            <p:nvPr/>
          </p:nvGrpSpPr>
          <p:grpSpPr>
            <a:xfrm>
              <a:off x="8789658" y="3081687"/>
              <a:ext cx="2742126" cy="1464417"/>
              <a:chOff x="8945217" y="570968"/>
              <a:chExt cx="2742126" cy="146441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8945217" y="1709533"/>
                <a:ext cx="250466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130161" y="900046"/>
                <a:ext cx="1" cy="806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9913399" y="570968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r(t)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10153340" y="1048247"/>
                <a:ext cx="764897" cy="6394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9830079" y="958984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881179" y="1666053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425733" y="1481387"/>
                <a:ext cx="2616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 flipV="1">
              <a:off x="9974602" y="3788756"/>
              <a:ext cx="479538" cy="150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0482098" y="3812098"/>
              <a:ext cx="1" cy="37825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0357501" y="421718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7"/>
          <a:stretch>
            <a:fillRect/>
          </a:stretch>
        </p:blipFill>
        <p:spPr bwMode="auto">
          <a:xfrm>
            <a:off x="4953000" y="4953000"/>
            <a:ext cx="3325202" cy="135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6172200" y="45720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r[n]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1051"/>
            <a:ext cx="7467600" cy="677149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Transformation and Properties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48603"/>
            <a:ext cx="8557591" cy="58019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signal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shifted by an amount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tₒ that is x(t ± tₒ)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A48D-4183-4B2D-8405-7D2BE8468360}" type="slidenum">
              <a:rPr lang="en-IN" smtClean="0"/>
            </a:fld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0534"/>
            <a:ext cx="2132306" cy="156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53032"/>
            <a:ext cx="2457001" cy="135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798573"/>
            <a:ext cx="2638839" cy="496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Shifting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98550"/>
            <a:ext cx="27432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3446162"/>
            <a:ext cx="2638839" cy="44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Scaling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685800" y="3880175"/>
            <a:ext cx="8766314" cy="580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signal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scaled by an amount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that is x(at)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762000" y="4267200"/>
            <a:ext cx="6887818" cy="580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a&gt;1 Period reduces and graph shrink or compress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a&lt;1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graph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0" b="77578"/>
          <a:stretch>
            <a:fillRect/>
          </a:stretch>
        </p:blipFill>
        <p:spPr bwMode="auto">
          <a:xfrm>
            <a:off x="1072339" y="4876800"/>
            <a:ext cx="2204261" cy="168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" t="71764" r="1"/>
          <a:stretch>
            <a:fillRect/>
          </a:stretch>
        </p:blipFill>
        <p:spPr bwMode="auto">
          <a:xfrm>
            <a:off x="5994316" y="4800899"/>
            <a:ext cx="2768684" cy="175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44" r="26847" b="40782"/>
          <a:stretch>
            <a:fillRect/>
          </a:stretch>
        </p:blipFill>
        <p:spPr bwMode="auto">
          <a:xfrm>
            <a:off x="3381608" y="4800600"/>
            <a:ext cx="2180992" cy="179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866888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 of one or more independent variables and typically it contains information about the behavior or nature of the phenomenon.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Mathematically, a signal is represented as a function of an independent variable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time. Thus, a signal is denoted by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61051"/>
            <a:ext cx="7086600" cy="67714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Transformation and Properties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2003"/>
            <a:ext cx="7696200" cy="58019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signal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reversed in time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x(-t)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A48D-4183-4B2D-8405-7D2BE8468360}" type="slidenum">
              <a:rPr lang="en-IN" smtClean="0"/>
            </a:fld>
            <a:endParaRPr lang="en-I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2000" y="1103373"/>
            <a:ext cx="2638839" cy="496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Reversal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1" t="56565"/>
          <a:stretch>
            <a:fillRect/>
          </a:stretch>
        </p:blipFill>
        <p:spPr bwMode="auto">
          <a:xfrm>
            <a:off x="5181600" y="3155282"/>
            <a:ext cx="3764447" cy="172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5" t="5390" r="3818" b="52340"/>
          <a:stretch>
            <a:fillRect/>
          </a:stretch>
        </p:blipFill>
        <p:spPr bwMode="auto">
          <a:xfrm>
            <a:off x="1140814" y="3201283"/>
            <a:ext cx="3812186" cy="16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866888" cy="944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Transformation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943088" cy="48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continuous-time signal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shown below. Sketch and label each of the following signals.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x(t-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2);    Time Shifting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x(2t);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Scaling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x(t/2);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Scaling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x(-t)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Time Reversal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81200" y="4267200"/>
            <a:ext cx="4343400" cy="212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87258" y="1295400"/>
            <a:ext cx="378954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219200"/>
            <a:ext cx="3886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6608" y="4038600"/>
            <a:ext cx="3780192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7261" y="3886200"/>
            <a:ext cx="3618139" cy="194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066800" y="3352800"/>
            <a:ext cx="2711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x(t-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2);    Time Shifting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65058" y="3276600"/>
            <a:ext cx="3216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x(2t);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Scaling (time compression)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6019800"/>
            <a:ext cx="4094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x(t/2);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Scaling (time expansion)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6019800"/>
            <a:ext cx="2769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x(-t)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Time Reversal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/>
          <a:lstStyle/>
          <a:p>
            <a:r>
              <a:rPr lang="en-US" dirty="0" smtClean="0"/>
              <a:t>Signals-and-systems-2nd-edition-schaums-outline-series-hwei-hsu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866888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and Discrete-Time Signals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47888" cy="4800600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signal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if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continuous variable.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discrete variable-that is,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at discrete times-then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a discrete-time signal is defined at discrete times, a discrete-time signal is often identified as a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numbers, denoted by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x[n],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integer. Illustrations of a continuous-time signal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of a discrete-time signal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x[n]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shown in Fig. 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38275" y="1318404"/>
            <a:ext cx="3286125" cy="187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404976"/>
            <a:ext cx="3127420" cy="177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828800" y="4038600"/>
            <a:ext cx="64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1 Graphical representation of (a) continuous-time and (b) discrete-time signals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3352800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29400" y="3429000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and Odd Signals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signal x(t) or x[n] is called to be an even signal if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x(-t) = x(t)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x[-n] = x[n]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even signals have symmetry about vertical axis.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signal x(t) or x[n] is said to be an odd signal if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x(-t) = -x(t)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x[-n] = -x[n]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odd signals have anti-symmetry about vertical axis.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even and odd signals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81188" y="1914525"/>
            <a:ext cx="53816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00200" y="54864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2. Examples of even signals (a and b) and odd signals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d).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and Odd Parts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00100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signal x(t) or x[n] can be expressed as a sum of two signals, one of which is even and one of which is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odd. That is,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 +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x[n]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[n] +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[n]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066800" y="3352800"/>
          <a:ext cx="50657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66751200" imgH="9448800" progId="Equation.3">
                  <p:embed/>
                </p:oleObj>
              </mc:Choice>
              <mc:Fallback>
                <p:oleObj name="Equation" r:id="rId1" imgW="66751200" imgH="9448800" progId="Equation.3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3352800"/>
                        <a:ext cx="5065713" cy="649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66800" y="3962400"/>
          <a:ext cx="5105400" cy="68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66751200" imgH="9448800" progId="Equation.3">
                  <p:embed/>
                </p:oleObj>
              </mc:Choice>
              <mc:Fallback>
                <p:oleObj name="Equation" r:id="rId3" imgW="66751200" imgH="9448800" progId="Equation.3">
                  <p:embed/>
                  <p:pic>
                    <p:nvPicPr>
                      <p:cNvPr id="0" name="Picture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3962400"/>
                        <a:ext cx="5105400" cy="6831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101725" y="4608513"/>
          <a:ext cx="49958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65836800" imgH="9448800" progId="Equation.3">
                  <p:embed/>
                </p:oleObj>
              </mc:Choice>
              <mc:Fallback>
                <p:oleObj name="Equation" r:id="rId5" imgW="65836800" imgH="9448800" progId="Equation.3">
                  <p:embed/>
                  <p:pic>
                    <p:nvPicPr>
                      <p:cNvPr id="0" name="Picture 102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1725" y="4608513"/>
                        <a:ext cx="4995863" cy="649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1090613" y="5257800"/>
          <a:ext cx="50577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66141600" imgH="9448800" progId="Equation.3">
                  <p:embed/>
                </p:oleObj>
              </mc:Choice>
              <mc:Fallback>
                <p:oleObj name="Equation" r:id="rId7" imgW="66141600" imgH="9448800" progId="Equation.3">
                  <p:embed/>
                  <p:pic>
                    <p:nvPicPr>
                      <p:cNvPr id="0" name="Picture 102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0613" y="5257800"/>
                        <a:ext cx="5057775" cy="682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and Odd Parts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even and odd components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 =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jt</a:t>
            </a:r>
            <a:endParaRPr lang="en-US" sz="2400" i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Sol: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=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 + x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954593" y="3048000"/>
          <a:ext cx="358385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49377600" imgH="9448800" progId="Equation.3">
                  <p:embed/>
                </p:oleObj>
              </mc:Choice>
              <mc:Fallback>
                <p:oleObj name="Equation" r:id="rId1" imgW="49377600" imgH="9448800" progId="Equation.3">
                  <p:embed/>
                  <p:pic>
                    <p:nvPicPr>
                      <p:cNvPr id="0" name="Picture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54593" y="3048000"/>
                        <a:ext cx="3583859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765425" y="3810000"/>
          <a:ext cx="3848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53035200" imgH="9448800" progId="Equation.3">
                  <p:embed/>
                </p:oleObj>
              </mc:Choice>
              <mc:Fallback>
                <p:oleObj name="Equation" r:id="rId3" imgW="53035200" imgH="9448800" progId="Equation.3">
                  <p:embed/>
                  <p:pic>
                    <p:nvPicPr>
                      <p:cNvPr id="0" name="Picture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5425" y="3810000"/>
                        <a:ext cx="3848100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8608</Words>
  <Application>WPS Presentation</Application>
  <PresentationFormat>On-screen Show (4:3)</PresentationFormat>
  <Paragraphs>323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33</vt:i4>
      </vt:variant>
    </vt:vector>
  </HeadingPairs>
  <TitlesOfParts>
    <vt:vector size="71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Digital Systems 18B11EC213</vt:lpstr>
      <vt:lpstr>Contents</vt:lpstr>
      <vt:lpstr>Signal</vt:lpstr>
      <vt:lpstr>Continuous-Time and Discrete-Time Signals</vt:lpstr>
      <vt:lpstr>PowerPoint 演示文稿</vt:lpstr>
      <vt:lpstr>Even and Odd Signals</vt:lpstr>
      <vt:lpstr>Examples of even and odd signals</vt:lpstr>
      <vt:lpstr>Even and Odd Parts</vt:lpstr>
      <vt:lpstr>Even and Odd Parts</vt:lpstr>
      <vt:lpstr>Even and Odd Parts</vt:lpstr>
      <vt:lpstr>Even and Odd Parts</vt:lpstr>
      <vt:lpstr>Even and Odd Parts</vt:lpstr>
      <vt:lpstr>Periodic and Non-periodic Signals</vt:lpstr>
      <vt:lpstr>Examples of Periodic Signals</vt:lpstr>
      <vt:lpstr>Periodic discrete-time signals</vt:lpstr>
      <vt:lpstr>PowerPoint 演示文稿</vt:lpstr>
      <vt:lpstr>PowerPoint 演示文稿</vt:lpstr>
      <vt:lpstr>Periodicity</vt:lpstr>
      <vt:lpstr>Periodicity</vt:lpstr>
      <vt:lpstr>Periodicity</vt:lpstr>
      <vt:lpstr>Periodicity</vt:lpstr>
      <vt:lpstr>Energy and Power Signals</vt:lpstr>
      <vt:lpstr>Energy and Power Signals</vt:lpstr>
      <vt:lpstr>Energy and Power Signals</vt:lpstr>
      <vt:lpstr>Energy and Power Signals</vt:lpstr>
      <vt:lpstr>Basic Continuous-Time and Discrete-Time Signals </vt:lpstr>
      <vt:lpstr>Basic Continuous-Time and Discrete-Time Signals </vt:lpstr>
      <vt:lpstr>Basic Continuous-Time and Discrete-Time Signals </vt:lpstr>
      <vt:lpstr>Signal Transformation and Properties</vt:lpstr>
      <vt:lpstr>Signal Transformation and Properties</vt:lpstr>
      <vt:lpstr>Signal Transformation</vt:lpstr>
      <vt:lpstr>PowerPoint 演示文稿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Classification of Signals</dc:title>
  <dc:creator>Gaurav</dc:creator>
  <cp:lastModifiedBy>user</cp:lastModifiedBy>
  <cp:revision>116</cp:revision>
  <dcterms:created xsi:type="dcterms:W3CDTF">2006-08-16T00:00:00Z</dcterms:created>
  <dcterms:modified xsi:type="dcterms:W3CDTF">2023-04-19T08:02:10Z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BAD2EDB4BE51465184968E4D1AD6D755</vt:lpwstr>
  </property>
  <property fmtid="{D5CDD505-2E9C-101B-9397-08002B2CF9AE}" pid="3" name="KSOProductBuildVer">
    <vt:lpwstr>1033-11.2.0.11536</vt:lpwstr>
  </property>
</Properties>
</file>