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ondaq.com/india/waste-management/624836/environment-laws-in-indi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ondaq.com/india/waste-management/624836/environment-laws-in-indi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lawteacher.net/free-law-essays/international-law/the-indian-forest-and-wildlife-acts-international-law-essay.ph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awteacher.net/free-law-essays/international-law/the-indian-forest-and-wildlife-acts-international-law-essay.ph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usa.gov/federal-agencies/environmental-protection-agenc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lideshare.net/FarhanAliKhan1/environmental-protection-act-1986-3474952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mondaq.com/india/waste-management/624836/environment-laws-in-india" TargetMode="External"/><Relationship Id="rId5" Type="http://schemas.openxmlformats.org/officeDocument/2006/relationships/hyperlink" Target="https://sabrangindia.in/article/why-modi-govt-needed-curb-independence-green-tribunal-eye-opener"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google.com/url?sa=i&amp;url=https://www.iasipstnpsc.in/national-green-tribunal-ngt/&amp;psig=AOvVaw1DojcdkPLK8XyZNjXqyqCu&amp;ust=1605879948016000&amp;source=images&amp;cd=vfe&amp;ved=0CAMQjB1qFwoTCIiQ-JDfju0CFQAAAAAdAAAAABAb"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iced.cag.gov.in/?page_id=103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ondaq.com/india/waste-management/624836/environment-laws-in-indi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361161" y="408380"/>
            <a:ext cx="9144000" cy="1007062"/>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4000" b="1"/>
              <a:t>Module 5: Environmental Policies, Laws, Regulations &amp; ethics </a:t>
            </a:r>
            <a:endParaRPr sz="4000" b="1"/>
          </a:p>
        </p:txBody>
      </p:sp>
      <p:sp>
        <p:nvSpPr>
          <p:cNvPr id="85" name="Google Shape;85;p13"/>
          <p:cNvSpPr txBox="1">
            <a:spLocks noGrp="1"/>
          </p:cNvSpPr>
          <p:nvPr>
            <p:ph type="subTitle" idx="1"/>
          </p:nvPr>
        </p:nvSpPr>
        <p:spPr>
          <a:xfrm>
            <a:off x="1235900" y="1961127"/>
            <a:ext cx="9624165" cy="229772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latin typeface="Arial"/>
                <a:ea typeface="Arial"/>
                <a:cs typeface="Arial"/>
                <a:sym typeface="Arial"/>
              </a:rPr>
              <a:t>Lecture 5.1</a:t>
            </a:r>
            <a:endParaRPr/>
          </a:p>
          <a:p>
            <a:pPr marL="0" lvl="0" indent="0" algn="ctr" rtl="0">
              <a:lnSpc>
                <a:spcPct val="90000"/>
              </a:lnSpc>
              <a:spcBef>
                <a:spcPts val="1000"/>
              </a:spcBef>
              <a:spcAft>
                <a:spcPts val="0"/>
              </a:spcAft>
              <a:buClr>
                <a:schemeClr val="dk1"/>
              </a:buClr>
              <a:buSzPts val="2400"/>
              <a:buNone/>
            </a:pPr>
            <a:r>
              <a:rPr lang="en-US">
                <a:latin typeface="Arial"/>
                <a:ea typeface="Arial"/>
                <a:cs typeface="Arial"/>
                <a:sym typeface="Arial"/>
              </a:rPr>
              <a:t>Topics covered: Regulation of technology and innovation, Policy and laws, Different Acts such as: Environmental Protection Act, Air and Water Acts, Wildlife and Forest Acts), US-EPA, National Environmental Policy; </a:t>
            </a:r>
            <a:endParaRPr/>
          </a:p>
          <a:p>
            <a:pPr marL="0" lvl="0" indent="0" algn="ctr" rtl="0">
              <a:lnSpc>
                <a:spcPct val="90000"/>
              </a:lnSpc>
              <a:spcBef>
                <a:spcPts val="1000"/>
              </a:spcBef>
              <a:spcAft>
                <a:spcPts val="0"/>
              </a:spcAft>
              <a:buClr>
                <a:schemeClr val="dk1"/>
              </a:buClr>
              <a:buSzPts val="2400"/>
              <a:buNone/>
            </a:pP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292289" y="25594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The Water (Prevention and Control of Pollution) Act, 1974 </a:t>
            </a:r>
            <a:endParaRPr sz="3600" b="1"/>
          </a:p>
        </p:txBody>
      </p:sp>
      <p:sp>
        <p:nvSpPr>
          <p:cNvPr id="148" name="Google Shape;148;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dk1"/>
              </a:buClr>
              <a:buSzPct val="100000"/>
              <a:buChar char="•"/>
            </a:pPr>
            <a:r>
              <a:rPr lang="en-US"/>
              <a:t>The Act has been enacted to provide for the prevention and control of water pollution and to maintain or restore wholesomeness of water in the country. </a:t>
            </a:r>
            <a:endParaRPr/>
          </a:p>
          <a:p>
            <a:pPr marL="228600" lvl="0" indent="-228600" algn="l" rtl="0">
              <a:lnSpc>
                <a:spcPct val="90000"/>
              </a:lnSpc>
              <a:spcBef>
                <a:spcPts val="1000"/>
              </a:spcBef>
              <a:spcAft>
                <a:spcPts val="0"/>
              </a:spcAft>
              <a:buClr>
                <a:schemeClr val="dk1"/>
              </a:buClr>
              <a:buSzPct val="100000"/>
              <a:buChar char="•"/>
            </a:pPr>
            <a:r>
              <a:rPr lang="en-US"/>
              <a:t>Provides for the establishment of Boards for the prevention and control of water pollution with a view to carry out the aforesaid purposes. </a:t>
            </a:r>
            <a:endParaRPr/>
          </a:p>
          <a:p>
            <a:pPr marL="228600" lvl="0" indent="-228600" algn="l" rtl="0">
              <a:lnSpc>
                <a:spcPct val="90000"/>
              </a:lnSpc>
              <a:spcBef>
                <a:spcPts val="1000"/>
              </a:spcBef>
              <a:spcAft>
                <a:spcPts val="0"/>
              </a:spcAft>
              <a:buClr>
                <a:schemeClr val="dk1"/>
              </a:buClr>
              <a:buSzPct val="100000"/>
              <a:buChar char="•"/>
            </a:pPr>
            <a:r>
              <a:rPr lang="en-US"/>
              <a:t>The Water Act prohibits the discharge of pollutants into water bodies beyond a given standard, and lays down penalties for non-compliance. At the Centre, the Water Act has set up the CPCB which lays down standards for the prevention and control of water pollution. At the State level, SPCBs function under the direction of the CPCB and the State Government.</a:t>
            </a:r>
            <a:endParaRPr/>
          </a:p>
        </p:txBody>
      </p:sp>
      <p:sp>
        <p:nvSpPr>
          <p:cNvPr id="149" name="Google Shape;149;p22"/>
          <p:cNvSpPr/>
          <p:nvPr/>
        </p:nvSpPr>
        <p:spPr>
          <a:xfrm>
            <a:off x="428767" y="5822121"/>
            <a:ext cx="10735102"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u="sng">
                <a:solidFill>
                  <a:schemeClr val="hlink"/>
                </a:solidFill>
                <a:latin typeface="Calibri"/>
                <a:ea typeface="Calibri"/>
                <a:cs typeface="Calibri"/>
                <a:sym typeface="Calibri"/>
                <a:hlinkClick r:id="rId3"/>
              </a:rPr>
              <a:t>https://www.mondaq.com/india/waste-management/624836/environment-laws-in-india</a:t>
            </a:r>
            <a:r>
              <a:rPr lang="en-US"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150125" y="365125"/>
            <a:ext cx="11203675" cy="65845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The Hazardous Waste Management Regulations </a:t>
            </a:r>
            <a:endParaRPr b="1"/>
          </a:p>
        </p:txBody>
      </p:sp>
      <p:sp>
        <p:nvSpPr>
          <p:cNvPr id="155" name="Google Shape;155;p23"/>
          <p:cNvSpPr txBox="1">
            <a:spLocks noGrp="1"/>
          </p:cNvSpPr>
          <p:nvPr>
            <p:ph type="body" idx="1"/>
          </p:nvPr>
        </p:nvSpPr>
        <p:spPr>
          <a:xfrm>
            <a:off x="319584" y="1252419"/>
            <a:ext cx="11362899"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b="1"/>
              <a:t>Hazardous Wastes (Management, Handling and Transboundary) Rules, 2008</a:t>
            </a:r>
            <a:r>
              <a:rPr lang="en-US"/>
              <a:t>, brought out a guide for manufacture, storage and import of hazardous chemicals and for management of hazardous wastes.</a:t>
            </a:r>
            <a:endParaRPr/>
          </a:p>
          <a:p>
            <a:pPr marL="228600" lvl="0" indent="-228600" algn="just" rtl="0">
              <a:lnSpc>
                <a:spcPct val="90000"/>
              </a:lnSpc>
              <a:spcBef>
                <a:spcPts val="1000"/>
              </a:spcBef>
              <a:spcAft>
                <a:spcPts val="0"/>
              </a:spcAft>
              <a:buClr>
                <a:schemeClr val="dk1"/>
              </a:buClr>
              <a:buSzPts val="2800"/>
              <a:buChar char="•"/>
            </a:pPr>
            <a:r>
              <a:rPr lang="en-US" b="1"/>
              <a:t>Biomedical Waste (Management and Handling) Rules, 1998</a:t>
            </a:r>
            <a:r>
              <a:rPr lang="en-US"/>
              <a:t>, were formulated along parallel lines, for proper disposal, segregation, transport, etc, of infectious wastes.</a:t>
            </a:r>
            <a:endParaRPr/>
          </a:p>
          <a:p>
            <a:pPr marL="228600" lvl="0" indent="-228600" algn="just" rtl="0">
              <a:lnSpc>
                <a:spcPct val="90000"/>
              </a:lnSpc>
              <a:spcBef>
                <a:spcPts val="1000"/>
              </a:spcBef>
              <a:spcAft>
                <a:spcPts val="0"/>
              </a:spcAft>
              <a:buClr>
                <a:schemeClr val="dk1"/>
              </a:buClr>
              <a:buSzPts val="2800"/>
              <a:buChar char="•"/>
            </a:pPr>
            <a:r>
              <a:rPr lang="en-US" b="1"/>
              <a:t>Municipal Solid Wastes (Management and Handling) Rules, 2000</a:t>
            </a:r>
            <a:r>
              <a:rPr lang="en-US"/>
              <a:t>, aim at enabling municipalities to dispose municipal solid waste in a scientific manner.</a:t>
            </a:r>
            <a:endParaRPr/>
          </a:p>
          <a:p>
            <a:pPr marL="228600" lvl="0" indent="-50800" algn="just" rtl="0">
              <a:lnSpc>
                <a:spcPct val="90000"/>
              </a:lnSpc>
              <a:spcBef>
                <a:spcPts val="1000"/>
              </a:spcBef>
              <a:spcAft>
                <a:spcPts val="0"/>
              </a:spcAft>
              <a:buClr>
                <a:schemeClr val="dk1"/>
              </a:buClr>
              <a:buSzPts val="2800"/>
              <a:buNone/>
            </a:pPr>
            <a:endParaRPr/>
          </a:p>
        </p:txBody>
      </p:sp>
      <p:sp>
        <p:nvSpPr>
          <p:cNvPr id="156" name="Google Shape;156;p23"/>
          <p:cNvSpPr/>
          <p:nvPr/>
        </p:nvSpPr>
        <p:spPr>
          <a:xfrm>
            <a:off x="428767" y="5822121"/>
            <a:ext cx="10735102"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u="sng">
                <a:solidFill>
                  <a:schemeClr val="hlink"/>
                </a:solidFill>
                <a:latin typeface="Calibri"/>
                <a:ea typeface="Calibri"/>
                <a:cs typeface="Calibri"/>
                <a:sym typeface="Calibri"/>
                <a:hlinkClick r:id="rId3"/>
              </a:rPr>
              <a:t>https://www.mondaq.com/india/waste-management/624836/environment-laws-in-india</a:t>
            </a:r>
            <a:r>
              <a:rPr lang="en-US"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169459" y="133113"/>
            <a:ext cx="1179962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a:latin typeface="Calibri"/>
                <a:ea typeface="Calibri"/>
                <a:cs typeface="Calibri"/>
                <a:sym typeface="Calibri"/>
              </a:rPr>
              <a:t>The Forest (Conservation) Act, 1980 and The Forest (Conservation) Rules, 1981</a:t>
            </a:r>
            <a:endParaRPr sz="2800" b="1">
              <a:latin typeface="Calibri"/>
              <a:ea typeface="Calibri"/>
              <a:cs typeface="Calibri"/>
              <a:sym typeface="Calibri"/>
            </a:endParaRPr>
          </a:p>
        </p:txBody>
      </p:sp>
      <p:sp>
        <p:nvSpPr>
          <p:cNvPr id="162" name="Google Shape;162;p24"/>
          <p:cNvSpPr txBox="1">
            <a:spLocks noGrp="1"/>
          </p:cNvSpPr>
          <p:nvPr>
            <p:ph type="body" idx="1"/>
          </p:nvPr>
        </p:nvSpPr>
        <p:spPr>
          <a:xfrm>
            <a:off x="387823" y="1293362"/>
            <a:ext cx="11431137"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The Act states that prior approval of the Central Government is essential for the diversion of forest areas for the non-forestry purposes. </a:t>
            </a:r>
            <a:endParaRPr/>
          </a:p>
          <a:p>
            <a:pPr marL="228600" lvl="0" indent="-228600" algn="just" rtl="0">
              <a:lnSpc>
                <a:spcPct val="90000"/>
              </a:lnSpc>
              <a:spcBef>
                <a:spcPts val="1000"/>
              </a:spcBef>
              <a:spcAft>
                <a:spcPts val="0"/>
              </a:spcAft>
              <a:buClr>
                <a:schemeClr val="dk1"/>
              </a:buClr>
              <a:buSzPts val="2800"/>
              <a:buChar char="•"/>
            </a:pPr>
            <a:r>
              <a:rPr lang="en-US"/>
              <a:t>Diversion of forest land is mostly allowed in order to meet developmental needs for drinking water and irrigation projects, transmission lines, railways, roads, power projects, defense related projects, and mining</a:t>
            </a:r>
            <a:endParaRPr/>
          </a:p>
          <a:p>
            <a:pPr marL="228600" lvl="0" indent="-228600" algn="just" rtl="0">
              <a:lnSpc>
                <a:spcPct val="90000"/>
              </a:lnSpc>
              <a:spcBef>
                <a:spcPts val="1000"/>
              </a:spcBef>
              <a:spcAft>
                <a:spcPts val="0"/>
              </a:spcAft>
              <a:buClr>
                <a:schemeClr val="dk1"/>
              </a:buClr>
              <a:buSzPts val="2800"/>
              <a:buChar char="•"/>
            </a:pPr>
            <a:r>
              <a:rPr lang="en-US"/>
              <a:t>Compensatory afforestation must take place and plans for catchment area treatment, biodiversity and wildlife conservation, rehabilitation etc. must be submitted to the state authority. </a:t>
            </a:r>
            <a:endParaRPr/>
          </a:p>
          <a:p>
            <a:pPr marL="228600" lvl="0" indent="-228600" algn="just" rtl="0">
              <a:lnSpc>
                <a:spcPct val="90000"/>
              </a:lnSpc>
              <a:spcBef>
                <a:spcPts val="1000"/>
              </a:spcBef>
              <a:spcAft>
                <a:spcPts val="0"/>
              </a:spcAft>
              <a:buClr>
                <a:schemeClr val="dk1"/>
              </a:buClr>
              <a:buSzPts val="2800"/>
              <a:buChar char="•"/>
            </a:pPr>
            <a:r>
              <a:rPr lang="en-US"/>
              <a:t>In 2003 new rules were issued to regulate the rights of tribals on forest lands, and guide the process of establishing productive village forests. </a:t>
            </a:r>
            <a:endParaRPr/>
          </a:p>
        </p:txBody>
      </p:sp>
      <p:sp>
        <p:nvSpPr>
          <p:cNvPr id="163" name="Google Shape;163;p24"/>
          <p:cNvSpPr/>
          <p:nvPr/>
        </p:nvSpPr>
        <p:spPr>
          <a:xfrm>
            <a:off x="278640" y="6232417"/>
            <a:ext cx="11581263" cy="25391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050" b="1">
                <a:solidFill>
                  <a:schemeClr val="dk1"/>
                </a:solidFill>
                <a:latin typeface="Calibri"/>
                <a:ea typeface="Calibri"/>
                <a:cs typeface="Calibri"/>
                <a:sym typeface="Calibri"/>
              </a:rPr>
              <a:t>https://forestlegality.org/risk-tool/country/india#:~:text=The%20Indian%20Forest%20Act%20of%201927%2C%20the%20country's%20guiding%20forestry,timber%20and%20other%20forest%20produce</a:t>
            </a:r>
            <a:endParaRPr sz="1050" b="1">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333233" y="201353"/>
            <a:ext cx="10515600" cy="72669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a:t>The National Forest Policy, 1988 </a:t>
            </a:r>
            <a:endParaRPr sz="4000" b="1"/>
          </a:p>
        </p:txBody>
      </p:sp>
      <p:sp>
        <p:nvSpPr>
          <p:cNvPr id="169" name="Google Shape;169;p25"/>
          <p:cNvSpPr txBox="1">
            <a:spLocks noGrp="1"/>
          </p:cNvSpPr>
          <p:nvPr>
            <p:ph type="body" idx="1"/>
          </p:nvPr>
        </p:nvSpPr>
        <p:spPr>
          <a:xfrm>
            <a:off x="333232" y="1000808"/>
            <a:ext cx="11526671"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US"/>
              <a:t>This policy was established to ensure compensatory afforestation, essential environmental safeguards, sustainable utilization, maintenance, restoration, and enhancement of forest areas.  </a:t>
            </a:r>
            <a:endParaRPr/>
          </a:p>
          <a:p>
            <a:pPr marL="228600" lvl="0" indent="-228600" algn="just" rtl="0">
              <a:lnSpc>
                <a:spcPct val="90000"/>
              </a:lnSpc>
              <a:spcBef>
                <a:spcPts val="1000"/>
              </a:spcBef>
              <a:spcAft>
                <a:spcPts val="0"/>
              </a:spcAft>
              <a:buClr>
                <a:schemeClr val="dk1"/>
              </a:buClr>
              <a:buSzPct val="100000"/>
              <a:buChar char="•"/>
            </a:pPr>
            <a:r>
              <a:rPr lang="en-US"/>
              <a:t>Emphasized that forests should meet the subsistence requirements of people and was intended to decrease degradation by forest dwellers through better management</a:t>
            </a:r>
            <a:endParaRPr/>
          </a:p>
          <a:p>
            <a:pPr marL="228600" lvl="0" indent="-228600" algn="just" rtl="0">
              <a:lnSpc>
                <a:spcPct val="90000"/>
              </a:lnSpc>
              <a:spcBef>
                <a:spcPts val="1000"/>
              </a:spcBef>
              <a:spcAft>
                <a:spcPts val="0"/>
              </a:spcAft>
              <a:buClr>
                <a:schemeClr val="dk1"/>
              </a:buClr>
              <a:buSzPct val="100000"/>
              <a:buChar char="•"/>
            </a:pPr>
            <a:r>
              <a:rPr lang="en-US"/>
              <a:t>Its main implementing programme is called Joint Forest Management, which proposed that villages manage specific forest blocks in association with forest departments, in order to provide for the basic needs of rural and tribal populations, increase forest productivity, improve the efficiency of forest product utilization, and minimize the pressure on existing forests. </a:t>
            </a:r>
            <a:endParaRPr/>
          </a:p>
          <a:p>
            <a:pPr marL="228600" lvl="0" indent="-228600" algn="just" rtl="0">
              <a:lnSpc>
                <a:spcPct val="90000"/>
              </a:lnSpc>
              <a:spcBef>
                <a:spcPts val="1000"/>
              </a:spcBef>
              <a:spcAft>
                <a:spcPts val="0"/>
              </a:spcAft>
              <a:buClr>
                <a:schemeClr val="dk1"/>
              </a:buClr>
              <a:buSzPct val="100000"/>
              <a:buChar char="•"/>
            </a:pPr>
            <a:r>
              <a:rPr lang="en-US"/>
              <a:t>JFM programmes are currently present in 27 states, represent 85,000 village committees, and cover over 17.3 million hectares of forest area.</a:t>
            </a:r>
            <a:endParaRPr/>
          </a:p>
        </p:txBody>
      </p:sp>
      <p:sp>
        <p:nvSpPr>
          <p:cNvPr id="170" name="Google Shape;170;p25"/>
          <p:cNvSpPr/>
          <p:nvPr/>
        </p:nvSpPr>
        <p:spPr>
          <a:xfrm>
            <a:off x="142163" y="6544020"/>
            <a:ext cx="11581263" cy="25391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050" b="1">
                <a:solidFill>
                  <a:schemeClr val="dk1"/>
                </a:solidFill>
                <a:latin typeface="Calibri"/>
                <a:ea typeface="Calibri"/>
                <a:cs typeface="Calibri"/>
                <a:sym typeface="Calibri"/>
              </a:rPr>
              <a:t>https://forestlegality.org/risk-tool/country/india#:~:text=The%20Indian%20Forest%20Act%20of%201927%2C%20the%20country's%20guiding%20forestry,timber%20and%20other%20forest%20produce</a:t>
            </a:r>
            <a:endParaRPr sz="1050" b="1">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319584" y="187704"/>
            <a:ext cx="11472081"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a:t>Wildlife Protection Act, 1972 and The Wildlife (Protection) Amendment Act, 2006</a:t>
            </a:r>
            <a:endParaRPr sz="3600" b="1"/>
          </a:p>
        </p:txBody>
      </p:sp>
      <p:sp>
        <p:nvSpPr>
          <p:cNvPr id="176" name="Google Shape;176;p26"/>
          <p:cNvSpPr txBox="1">
            <a:spLocks noGrp="1"/>
          </p:cNvSpPr>
          <p:nvPr>
            <p:ph type="body" idx="1"/>
          </p:nvPr>
        </p:nvSpPr>
        <p:spPr>
          <a:xfrm>
            <a:off x="319583" y="1513267"/>
            <a:ext cx="11472081"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chemeClr val="dk1"/>
              </a:buClr>
              <a:buSzPct val="100000"/>
              <a:buChar char="•"/>
            </a:pPr>
            <a:r>
              <a:rPr lang="en-US"/>
              <a:t>most important statute providing protection of wildlife. </a:t>
            </a:r>
            <a:endParaRPr/>
          </a:p>
          <a:p>
            <a:pPr marL="228600" lvl="0" indent="-228600" algn="just" rtl="0">
              <a:lnSpc>
                <a:spcPct val="90000"/>
              </a:lnSpc>
              <a:spcBef>
                <a:spcPts val="1000"/>
              </a:spcBef>
              <a:spcAft>
                <a:spcPts val="0"/>
              </a:spcAft>
              <a:buClr>
                <a:schemeClr val="dk1"/>
              </a:buClr>
              <a:buSzPct val="100000"/>
              <a:buChar char="•"/>
            </a:pPr>
            <a:r>
              <a:rPr lang="en-US"/>
              <a:t>The Act prohibits hunting of animals listed in Schedule I, II, III &amp; IV. The Act states that hunting or collecting wild animals and plants in areas protected by the State requires approval from the Forestry Administration. </a:t>
            </a:r>
            <a:endParaRPr/>
          </a:p>
          <a:p>
            <a:pPr marL="228600" lvl="0" indent="-228600" algn="just" rtl="0">
              <a:lnSpc>
                <a:spcPct val="90000"/>
              </a:lnSpc>
              <a:spcBef>
                <a:spcPts val="1000"/>
              </a:spcBef>
              <a:spcAft>
                <a:spcPts val="0"/>
              </a:spcAft>
              <a:buClr>
                <a:schemeClr val="dk1"/>
              </a:buClr>
              <a:buSzPct val="100000"/>
              <a:buChar char="•"/>
            </a:pPr>
            <a:r>
              <a:rPr lang="en-US"/>
              <a:t>Under the Act, the state government may declare any area of adequate ecological, faunal, floral, natural or zoological importance as a sanctuary or a national park. In both national parks &amp; sanctuaries, public entry is restricted &amp; the destruction of any wildlife or habitat is prohibited. In 1986 the Act was suitably amended. </a:t>
            </a:r>
            <a:endParaRPr/>
          </a:p>
          <a:p>
            <a:pPr marL="228600" lvl="0" indent="-228600" algn="just" rtl="0">
              <a:lnSpc>
                <a:spcPct val="90000"/>
              </a:lnSpc>
              <a:spcBef>
                <a:spcPts val="1000"/>
              </a:spcBef>
              <a:spcAft>
                <a:spcPts val="0"/>
              </a:spcAft>
              <a:buClr>
                <a:schemeClr val="dk1"/>
              </a:buClr>
              <a:buSzPct val="100000"/>
              <a:buChar char="•"/>
            </a:pPr>
            <a:r>
              <a:rPr lang="en-US"/>
              <a:t>The 2006 Amendment Act created the National Tiger Conservation Authority and the Tiger and Other Endangered Species Crime Control Bureau (Wildlife Crime Control Bureau).</a:t>
            </a:r>
            <a:endParaRPr/>
          </a:p>
        </p:txBody>
      </p:sp>
      <p:sp>
        <p:nvSpPr>
          <p:cNvPr id="177" name="Google Shape;177;p26"/>
          <p:cNvSpPr/>
          <p:nvPr/>
        </p:nvSpPr>
        <p:spPr>
          <a:xfrm>
            <a:off x="319582" y="6023686"/>
            <a:ext cx="11567617"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1" u="sng">
                <a:solidFill>
                  <a:schemeClr val="hlink"/>
                </a:solidFill>
                <a:latin typeface="Calibri"/>
                <a:ea typeface="Calibri"/>
                <a:cs typeface="Calibri"/>
                <a:sym typeface="Calibri"/>
                <a:hlinkClick r:id="rId3"/>
              </a:rPr>
              <a:t>https://www.lawteacher.net/free-law-essays/international-law/the-indian-forest-and-wildlife-acts-international-law-essay.php</a:t>
            </a:r>
            <a:r>
              <a:rPr lang="en-US" sz="1100" b="1">
                <a:solidFill>
                  <a:schemeClr val="dk1"/>
                </a:solidFill>
                <a:latin typeface="Calibri"/>
                <a:ea typeface="Calibri"/>
                <a:cs typeface="Calibri"/>
                <a:sym typeface="Calibri"/>
              </a:rPr>
              <a:t> </a:t>
            </a:r>
            <a:endParaRPr sz="1100" b="1">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Biological Diversity Act, 2002</a:t>
            </a:r>
            <a:br>
              <a:rPr lang="en-US"/>
            </a:br>
            <a:endParaRPr/>
          </a:p>
        </p:txBody>
      </p:sp>
      <p:sp>
        <p:nvSpPr>
          <p:cNvPr id="183" name="Google Shape;183;p27"/>
          <p:cNvSpPr txBox="1">
            <a:spLocks noGrp="1"/>
          </p:cNvSpPr>
          <p:nvPr>
            <p:ph type="body" idx="1"/>
          </p:nvPr>
        </p:nvSpPr>
        <p:spPr>
          <a:xfrm>
            <a:off x="437366" y="1249428"/>
            <a:ext cx="11437307"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Biodiversity Act 2002 has been enacted in pursuance of the United Nations Convention on Biological Diversity (UNCBD) in 1992. </a:t>
            </a:r>
            <a:endParaRPr/>
          </a:p>
          <a:p>
            <a:pPr marL="228600" lvl="0" indent="-228600" algn="l" rtl="0">
              <a:lnSpc>
                <a:spcPct val="90000"/>
              </a:lnSpc>
              <a:spcBef>
                <a:spcPts val="1000"/>
              </a:spcBef>
              <a:spcAft>
                <a:spcPts val="0"/>
              </a:spcAft>
              <a:buClr>
                <a:schemeClr val="dk1"/>
              </a:buClr>
              <a:buSzPts val="2800"/>
              <a:buChar char="•"/>
            </a:pPr>
            <a:r>
              <a:rPr lang="en-US"/>
              <a:t>Objective of this Act is to “provide for conservation of biological diversity, sustainable use of its components and equitable sharing of the benefits” arising therefrom.</a:t>
            </a:r>
            <a:endParaRPr/>
          </a:p>
          <a:p>
            <a:pPr marL="228600" lvl="0" indent="-50800" algn="l" rtl="0">
              <a:lnSpc>
                <a:spcPct val="90000"/>
              </a:lnSpc>
              <a:spcBef>
                <a:spcPts val="1000"/>
              </a:spcBef>
              <a:spcAft>
                <a:spcPts val="0"/>
              </a:spcAft>
              <a:buClr>
                <a:schemeClr val="dk1"/>
              </a:buClr>
              <a:buSzPts val="2800"/>
              <a:buNone/>
            </a:pPr>
            <a:endParaRPr/>
          </a:p>
        </p:txBody>
      </p:sp>
      <p:sp>
        <p:nvSpPr>
          <p:cNvPr id="184" name="Google Shape;184;p27"/>
          <p:cNvSpPr/>
          <p:nvPr/>
        </p:nvSpPr>
        <p:spPr>
          <a:xfrm>
            <a:off x="319582" y="6023686"/>
            <a:ext cx="11567617" cy="2616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100" b="1" u="sng">
                <a:solidFill>
                  <a:schemeClr val="hlink"/>
                </a:solidFill>
                <a:latin typeface="Calibri"/>
                <a:ea typeface="Calibri"/>
                <a:cs typeface="Calibri"/>
                <a:sym typeface="Calibri"/>
                <a:hlinkClick r:id="rId3"/>
              </a:rPr>
              <a:t>https://www.lawteacher.net/free-law-essays/international-law/the-indian-forest-and-wildlife-acts-international-law-essay.php</a:t>
            </a:r>
            <a:r>
              <a:rPr lang="en-US" sz="1100" b="1">
                <a:solidFill>
                  <a:schemeClr val="dk1"/>
                </a:solidFill>
                <a:latin typeface="Calibri"/>
                <a:ea typeface="Calibri"/>
                <a:cs typeface="Calibri"/>
                <a:sym typeface="Calibri"/>
              </a:rPr>
              <a:t> </a:t>
            </a:r>
            <a:endParaRPr sz="1100" b="1">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88748" y="250031"/>
            <a:ext cx="9543767" cy="7144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1"/>
              <a:t>United States Environmental Protection Agency (US-EPA)</a:t>
            </a:r>
            <a:endParaRPr sz="3200" b="1"/>
          </a:p>
        </p:txBody>
      </p:sp>
      <p:sp>
        <p:nvSpPr>
          <p:cNvPr id="190" name="Google Shape;190;p28"/>
          <p:cNvSpPr txBox="1">
            <a:spLocks noGrp="1"/>
          </p:cNvSpPr>
          <p:nvPr>
            <p:ph type="body" idx="1"/>
          </p:nvPr>
        </p:nvSpPr>
        <p:spPr>
          <a:xfrm>
            <a:off x="211899" y="1161746"/>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400"/>
              <a:buChar char="•"/>
            </a:pPr>
            <a:r>
              <a:rPr lang="en-US" sz="2400"/>
              <a:t>US-EPA is an independent executive agency of United States federal government that sets and enforces standards related to environmental protection</a:t>
            </a:r>
            <a:endParaRPr/>
          </a:p>
          <a:p>
            <a:pPr marL="228600" lvl="0" indent="-228600" algn="just" rtl="0">
              <a:lnSpc>
                <a:spcPct val="90000"/>
              </a:lnSpc>
              <a:spcBef>
                <a:spcPts val="1000"/>
              </a:spcBef>
              <a:spcAft>
                <a:spcPts val="0"/>
              </a:spcAft>
              <a:buClr>
                <a:schemeClr val="dk1"/>
              </a:buClr>
              <a:buSzPts val="2400"/>
              <a:buChar char="•"/>
            </a:pPr>
            <a:r>
              <a:rPr lang="en-US" sz="2400"/>
              <a:t>Protects people and the environment from significant health risks, sponsors and conducts research, and develops and enforces environmental regulations.</a:t>
            </a:r>
            <a:endParaRPr/>
          </a:p>
          <a:p>
            <a:pPr marL="228600" lvl="0" indent="-228600" algn="just" rtl="0">
              <a:lnSpc>
                <a:spcPct val="90000"/>
              </a:lnSpc>
              <a:spcBef>
                <a:spcPts val="1000"/>
              </a:spcBef>
              <a:spcAft>
                <a:spcPts val="0"/>
              </a:spcAft>
              <a:buClr>
                <a:schemeClr val="dk1"/>
              </a:buClr>
              <a:buSzPts val="2400"/>
              <a:buChar char="•"/>
            </a:pPr>
            <a:r>
              <a:rPr lang="en-US" sz="2400"/>
              <a:t>In 1970, in response to the welter of confusing, often ineffective environmental protection laws enacted by states and communities, President Richard Nixon created the EPA to fix national guidelines and to monitor and enforce them.</a:t>
            </a:r>
            <a:endParaRPr sz="2400"/>
          </a:p>
          <a:p>
            <a:pPr marL="228600" lvl="0" indent="-76200" algn="just" rtl="0">
              <a:lnSpc>
                <a:spcPct val="90000"/>
              </a:lnSpc>
              <a:spcBef>
                <a:spcPts val="1000"/>
              </a:spcBef>
              <a:spcAft>
                <a:spcPts val="0"/>
              </a:spcAft>
              <a:buClr>
                <a:schemeClr val="dk1"/>
              </a:buClr>
              <a:buSzPts val="2400"/>
              <a:buNone/>
            </a:pPr>
            <a:endParaRPr sz="2400"/>
          </a:p>
          <a:p>
            <a:pPr marL="228600" lvl="0" indent="-76200" algn="just" rtl="0">
              <a:lnSpc>
                <a:spcPct val="90000"/>
              </a:lnSpc>
              <a:spcBef>
                <a:spcPts val="1000"/>
              </a:spcBef>
              <a:spcAft>
                <a:spcPts val="0"/>
              </a:spcAft>
              <a:buClr>
                <a:schemeClr val="dk1"/>
              </a:buClr>
              <a:buSzPts val="2400"/>
              <a:buNone/>
            </a:pPr>
            <a:endParaRPr sz="2400"/>
          </a:p>
        </p:txBody>
      </p:sp>
      <p:pic>
        <p:nvPicPr>
          <p:cNvPr id="191" name="Google Shape;191;p28" descr="United States Environmental Protection Agency | US EPA"/>
          <p:cNvPicPr preferRelativeResize="0"/>
          <p:nvPr/>
        </p:nvPicPr>
        <p:blipFill rotWithShape="1">
          <a:blip r:embed="rId3">
            <a:alphaModFix/>
          </a:blip>
          <a:srcRect/>
          <a:stretch/>
        </p:blipFill>
        <p:spPr>
          <a:xfrm>
            <a:off x="10459233" y="229399"/>
            <a:ext cx="1478072" cy="1470210"/>
          </a:xfrm>
          <a:prstGeom prst="rect">
            <a:avLst/>
          </a:prstGeom>
          <a:noFill/>
          <a:ln>
            <a:noFill/>
          </a:ln>
        </p:spPr>
      </p:pic>
      <p:sp>
        <p:nvSpPr>
          <p:cNvPr id="192" name="Google Shape;192;p28"/>
          <p:cNvSpPr/>
          <p:nvPr/>
        </p:nvSpPr>
        <p:spPr>
          <a:xfrm>
            <a:off x="211899" y="5949243"/>
            <a:ext cx="862625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chemeClr val="hlink"/>
                </a:solidFill>
                <a:latin typeface="Calibri"/>
                <a:ea typeface="Calibri"/>
                <a:cs typeface="Calibri"/>
                <a:sym typeface="Calibri"/>
                <a:hlinkClick r:id="rId4"/>
              </a:rPr>
              <a:t>https://www.usa.gov/federal-agencies/environmental-protection-agency</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5925855" cy="62443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Background</a:t>
            </a:r>
            <a:endParaRPr/>
          </a:p>
        </p:txBody>
      </p:sp>
      <p:sp>
        <p:nvSpPr>
          <p:cNvPr id="91" name="Google Shape;91;p14"/>
          <p:cNvSpPr txBox="1">
            <a:spLocks noGrp="1"/>
          </p:cNvSpPr>
          <p:nvPr>
            <p:ph type="body" idx="1"/>
          </p:nvPr>
        </p:nvSpPr>
        <p:spPr>
          <a:xfrm>
            <a:off x="324633" y="1199324"/>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just" rtl="0">
              <a:lnSpc>
                <a:spcPct val="90000"/>
              </a:lnSpc>
              <a:spcBef>
                <a:spcPts val="0"/>
              </a:spcBef>
              <a:spcAft>
                <a:spcPts val="0"/>
              </a:spcAft>
              <a:buClr>
                <a:schemeClr val="dk1"/>
              </a:buClr>
              <a:buSzPct val="100000"/>
              <a:buChar char="•"/>
            </a:pPr>
            <a:r>
              <a:rPr lang="en-US"/>
              <a:t>The need for protection and conservation of environment and sustainable use of natural resources is reflected in the constitutional framework of India and also in the international commitments of India.</a:t>
            </a:r>
            <a:endParaRPr/>
          </a:p>
          <a:p>
            <a:pPr marL="228600" lvl="0" indent="-228600" algn="just" rtl="0">
              <a:lnSpc>
                <a:spcPct val="90000"/>
              </a:lnSpc>
              <a:spcBef>
                <a:spcPts val="1000"/>
              </a:spcBef>
              <a:spcAft>
                <a:spcPts val="0"/>
              </a:spcAft>
              <a:buClr>
                <a:schemeClr val="dk1"/>
              </a:buClr>
              <a:buSzPct val="100000"/>
              <a:buChar char="•"/>
            </a:pPr>
            <a:r>
              <a:rPr lang="en-US"/>
              <a:t>Major thrust for putting in force a well-developed framework came only after the UN Conference on the Human Environment (Stockholm, 1972). </a:t>
            </a:r>
            <a:endParaRPr/>
          </a:p>
          <a:p>
            <a:pPr marL="228600" lvl="0" indent="-228600" algn="just" rtl="0">
              <a:lnSpc>
                <a:spcPct val="90000"/>
              </a:lnSpc>
              <a:spcBef>
                <a:spcPts val="1000"/>
              </a:spcBef>
              <a:spcAft>
                <a:spcPts val="0"/>
              </a:spcAft>
              <a:buClr>
                <a:schemeClr val="dk1"/>
              </a:buClr>
              <a:buSzPct val="100000"/>
              <a:buChar char="•"/>
            </a:pPr>
            <a:r>
              <a:rPr lang="en-US"/>
              <a:t>After the Stockholm Conference, the National Council for Environmental Policy and Planning was set up in 1972 within the Department of Science and Technology to establish a regulatory body to look after the environment-related issues., which later evolved into Ministry of Environment and Forests (MoEF).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504967" y="365126"/>
            <a:ext cx="11436824" cy="93141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sz="3600" b="1"/>
              <a:t>Important laws and policies for environment protection in India</a:t>
            </a:r>
            <a:endParaRPr sz="3600" b="1"/>
          </a:p>
        </p:txBody>
      </p:sp>
      <p:sp>
        <p:nvSpPr>
          <p:cNvPr id="97" name="Google Shape;97;p15"/>
          <p:cNvSpPr txBox="1">
            <a:spLocks noGrp="1"/>
          </p:cNvSpPr>
          <p:nvPr>
            <p:ph type="body" idx="1"/>
          </p:nvPr>
        </p:nvSpPr>
        <p:spPr>
          <a:xfrm>
            <a:off x="504967" y="151172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Environment Protection Act, 1986</a:t>
            </a:r>
            <a:endParaRPr/>
          </a:p>
          <a:p>
            <a:pPr marL="228600" lvl="0" indent="-228600" algn="l" rtl="0">
              <a:lnSpc>
                <a:spcPct val="90000"/>
              </a:lnSpc>
              <a:spcBef>
                <a:spcPts val="1000"/>
              </a:spcBef>
              <a:spcAft>
                <a:spcPts val="0"/>
              </a:spcAft>
              <a:buClr>
                <a:schemeClr val="dk1"/>
              </a:buClr>
              <a:buSzPts val="2800"/>
              <a:buChar char="•"/>
            </a:pPr>
            <a:r>
              <a:rPr lang="en-US"/>
              <a:t>The National Green Tribunal Act, 2010</a:t>
            </a:r>
            <a:endParaRPr/>
          </a:p>
          <a:p>
            <a:pPr marL="228600" lvl="0" indent="-228600" algn="l" rtl="0">
              <a:lnSpc>
                <a:spcPct val="90000"/>
              </a:lnSpc>
              <a:spcBef>
                <a:spcPts val="1000"/>
              </a:spcBef>
              <a:spcAft>
                <a:spcPts val="0"/>
              </a:spcAft>
              <a:buClr>
                <a:schemeClr val="dk1"/>
              </a:buClr>
              <a:buSzPts val="2800"/>
              <a:buChar char="•"/>
            </a:pPr>
            <a:r>
              <a:rPr lang="en-US"/>
              <a:t>National Environment Policy, 2006</a:t>
            </a:r>
            <a:endParaRPr/>
          </a:p>
          <a:p>
            <a:pPr marL="228600" lvl="0" indent="-228600" algn="l" rtl="0">
              <a:lnSpc>
                <a:spcPct val="90000"/>
              </a:lnSpc>
              <a:spcBef>
                <a:spcPts val="1000"/>
              </a:spcBef>
              <a:spcAft>
                <a:spcPts val="0"/>
              </a:spcAft>
              <a:buClr>
                <a:schemeClr val="dk1"/>
              </a:buClr>
              <a:buSzPts val="2800"/>
              <a:buChar char="•"/>
            </a:pPr>
            <a:r>
              <a:rPr lang="en-US"/>
              <a:t>National Conservation Strategy and Policy Statement on Environment and Development, 1992</a:t>
            </a:r>
            <a:endParaRPr/>
          </a:p>
          <a:p>
            <a:pPr marL="228600" lvl="0" indent="-228600" algn="l" rtl="0">
              <a:lnSpc>
                <a:spcPct val="90000"/>
              </a:lnSpc>
              <a:spcBef>
                <a:spcPts val="1000"/>
              </a:spcBef>
              <a:spcAft>
                <a:spcPts val="0"/>
              </a:spcAft>
              <a:buClr>
                <a:schemeClr val="dk1"/>
              </a:buClr>
              <a:buSzPts val="2800"/>
              <a:buChar char="•"/>
            </a:pPr>
            <a:r>
              <a:rPr lang="en-US"/>
              <a:t>The Air (Prevention and Control of Pollution) Act, 1981</a:t>
            </a:r>
            <a:endParaRPr/>
          </a:p>
          <a:p>
            <a:pPr marL="228600" lvl="0" indent="-228600" algn="l" rtl="0">
              <a:lnSpc>
                <a:spcPct val="90000"/>
              </a:lnSpc>
              <a:spcBef>
                <a:spcPts val="1000"/>
              </a:spcBef>
              <a:spcAft>
                <a:spcPts val="0"/>
              </a:spcAft>
              <a:buClr>
                <a:schemeClr val="dk1"/>
              </a:buClr>
              <a:buSzPts val="2800"/>
              <a:buChar char="•"/>
            </a:pPr>
            <a:r>
              <a:rPr lang="en-US"/>
              <a:t>The Water (Prevention and Control of Pollution) Act, 1974</a:t>
            </a:r>
            <a:endParaRPr/>
          </a:p>
          <a:p>
            <a:pPr marL="228600" lvl="0" indent="-228600" algn="l" rtl="0">
              <a:lnSpc>
                <a:spcPct val="90000"/>
              </a:lnSpc>
              <a:spcBef>
                <a:spcPts val="1000"/>
              </a:spcBef>
              <a:spcAft>
                <a:spcPts val="0"/>
              </a:spcAft>
              <a:buClr>
                <a:schemeClr val="dk1"/>
              </a:buClr>
              <a:buSzPts val="2800"/>
              <a:buChar char="•"/>
            </a:pPr>
            <a:r>
              <a:rPr lang="en-US"/>
              <a:t>The Hazardous Waste Management Regulations.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Environment Protection Act, 1986</a:t>
            </a:r>
            <a:br>
              <a:rPr lang="en-US"/>
            </a:br>
            <a:endParaRPr/>
          </a:p>
        </p:txBody>
      </p:sp>
      <p:sp>
        <p:nvSpPr>
          <p:cNvPr id="103" name="Google Shape;103;p16"/>
          <p:cNvSpPr txBox="1">
            <a:spLocks noGrp="1"/>
          </p:cNvSpPr>
          <p:nvPr>
            <p:ph type="body" idx="1"/>
          </p:nvPr>
        </p:nvSpPr>
        <p:spPr>
          <a:xfrm>
            <a:off x="591971" y="1252420"/>
            <a:ext cx="10515600" cy="457517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FF0000"/>
              </a:buClr>
              <a:buSzPts val="2800"/>
              <a:buNone/>
            </a:pPr>
            <a:r>
              <a:rPr lang="en-US" b="1">
                <a:solidFill>
                  <a:srgbClr val="FF0000"/>
                </a:solidFill>
              </a:rPr>
              <a:t>Came into force on May 23, 1986</a:t>
            </a:r>
            <a:endParaRPr/>
          </a:p>
          <a:p>
            <a:pPr marL="0" lvl="0" indent="0" algn="l" rtl="0">
              <a:lnSpc>
                <a:spcPct val="90000"/>
              </a:lnSpc>
              <a:spcBef>
                <a:spcPts val="1000"/>
              </a:spcBef>
              <a:spcAft>
                <a:spcPts val="0"/>
              </a:spcAft>
              <a:buClr>
                <a:schemeClr val="dk1"/>
              </a:buClr>
              <a:buSzPts val="2800"/>
              <a:buNone/>
            </a:pPr>
            <a:r>
              <a:rPr lang="en-US"/>
              <a:t>OBJECTIVES</a:t>
            </a:r>
            <a:endParaRPr/>
          </a:p>
          <a:p>
            <a:pPr marL="228600" lvl="0" indent="-228600" algn="l" rtl="0">
              <a:lnSpc>
                <a:spcPct val="90000"/>
              </a:lnSpc>
              <a:spcBef>
                <a:spcPts val="1000"/>
              </a:spcBef>
              <a:spcAft>
                <a:spcPts val="0"/>
              </a:spcAft>
              <a:buClr>
                <a:schemeClr val="dk1"/>
              </a:buClr>
              <a:buSzPts val="2800"/>
              <a:buChar char="•"/>
            </a:pPr>
            <a:r>
              <a:rPr lang="en-US"/>
              <a:t>To prove protection and improvement of Environment</a:t>
            </a:r>
            <a:endParaRPr/>
          </a:p>
          <a:p>
            <a:pPr marL="228600" lvl="0" indent="-228600" algn="l" rtl="0">
              <a:lnSpc>
                <a:spcPct val="90000"/>
              </a:lnSpc>
              <a:spcBef>
                <a:spcPts val="1000"/>
              </a:spcBef>
              <a:spcAft>
                <a:spcPts val="0"/>
              </a:spcAft>
              <a:buClr>
                <a:schemeClr val="dk1"/>
              </a:buClr>
              <a:buSzPts val="2800"/>
              <a:buChar char="•"/>
            </a:pPr>
            <a:r>
              <a:rPr lang="en-US"/>
              <a:t>Prevention of hazards to all forms of life including human beings and property</a:t>
            </a:r>
            <a:endParaRPr/>
          </a:p>
          <a:p>
            <a:pPr marL="228600" lvl="0" indent="-228600" algn="l" rtl="0">
              <a:lnSpc>
                <a:spcPct val="90000"/>
              </a:lnSpc>
              <a:spcBef>
                <a:spcPts val="1000"/>
              </a:spcBef>
              <a:spcAft>
                <a:spcPts val="0"/>
              </a:spcAft>
              <a:buClr>
                <a:schemeClr val="dk1"/>
              </a:buClr>
              <a:buSzPts val="2800"/>
              <a:buChar char="•"/>
            </a:pPr>
            <a:r>
              <a:rPr lang="en-US"/>
              <a:t>For prevention and control of environmental pollution</a:t>
            </a:r>
            <a:endParaRPr/>
          </a:p>
          <a:p>
            <a:pPr marL="228600" lvl="0" indent="-228600" algn="l" rtl="0">
              <a:lnSpc>
                <a:spcPct val="90000"/>
              </a:lnSpc>
              <a:spcBef>
                <a:spcPts val="1000"/>
              </a:spcBef>
              <a:spcAft>
                <a:spcPts val="0"/>
              </a:spcAft>
              <a:buClr>
                <a:schemeClr val="dk1"/>
              </a:buClr>
              <a:buSzPts val="2800"/>
              <a:buChar char="•"/>
            </a:pPr>
            <a:r>
              <a:rPr lang="en-US"/>
              <a:t>Laying standards for environmental quality</a:t>
            </a:r>
            <a:endParaRPr/>
          </a:p>
          <a:p>
            <a:pPr marL="228600" lvl="0" indent="-228600" algn="l" rtl="0">
              <a:lnSpc>
                <a:spcPct val="90000"/>
              </a:lnSpc>
              <a:spcBef>
                <a:spcPts val="1000"/>
              </a:spcBef>
              <a:spcAft>
                <a:spcPts val="0"/>
              </a:spcAft>
              <a:buClr>
                <a:schemeClr val="dk1"/>
              </a:buClr>
              <a:buSzPts val="2800"/>
              <a:buChar char="•"/>
            </a:pPr>
            <a:r>
              <a:rPr lang="en-US"/>
              <a:t>Restriction of areas for location of industries</a:t>
            </a:r>
            <a:endParaRPr/>
          </a:p>
          <a:p>
            <a:pPr marL="228600" lvl="0" indent="-228600" algn="l" rtl="0">
              <a:lnSpc>
                <a:spcPct val="90000"/>
              </a:lnSpc>
              <a:spcBef>
                <a:spcPts val="1000"/>
              </a:spcBef>
              <a:spcAft>
                <a:spcPts val="0"/>
              </a:spcAft>
              <a:buClr>
                <a:schemeClr val="dk1"/>
              </a:buClr>
              <a:buSzPts val="2800"/>
              <a:buChar char="•"/>
            </a:pPr>
            <a:r>
              <a:rPr lang="en-US"/>
              <a:t>Safeguard for handling hazardous substances</a:t>
            </a:r>
            <a:endParaRPr/>
          </a:p>
          <a:p>
            <a:pPr marL="228600" lvl="0" indent="-228600" algn="l" rtl="0">
              <a:lnSpc>
                <a:spcPct val="90000"/>
              </a:lnSpc>
              <a:spcBef>
                <a:spcPts val="1000"/>
              </a:spcBef>
              <a:spcAft>
                <a:spcPts val="0"/>
              </a:spcAft>
              <a:buClr>
                <a:schemeClr val="dk1"/>
              </a:buClr>
              <a:buSzPts val="2800"/>
              <a:buChar char="•"/>
            </a:pPr>
            <a:r>
              <a:rPr lang="en-US"/>
              <a:t>Research related to environmental pollution</a:t>
            </a:r>
            <a:endParaRPr/>
          </a:p>
          <a:p>
            <a:pPr marL="228600" lvl="0" indent="-50800" algn="l" rtl="0">
              <a:lnSpc>
                <a:spcPct val="90000"/>
              </a:lnSpc>
              <a:spcBef>
                <a:spcPts val="1000"/>
              </a:spcBef>
              <a:spcAft>
                <a:spcPts val="0"/>
              </a:spcAft>
              <a:buClr>
                <a:schemeClr val="dk1"/>
              </a:buClr>
              <a:buSzPts val="2800"/>
              <a:buNone/>
            </a:pPr>
            <a:endParaRPr/>
          </a:p>
        </p:txBody>
      </p:sp>
      <p:sp>
        <p:nvSpPr>
          <p:cNvPr id="104" name="Google Shape;104;p16"/>
          <p:cNvSpPr/>
          <p:nvPr/>
        </p:nvSpPr>
        <p:spPr>
          <a:xfrm>
            <a:off x="345743" y="6217907"/>
            <a:ext cx="1100805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sng" strike="noStrike" cap="none">
                <a:solidFill>
                  <a:schemeClr val="hlink"/>
                </a:solidFill>
                <a:latin typeface="Calibri"/>
                <a:ea typeface="Calibri"/>
                <a:cs typeface="Calibri"/>
                <a:sym typeface="Calibri"/>
                <a:hlinkClick r:id="rId3"/>
              </a:rPr>
              <a:t>https://www.slideshare.net/FarhanAliKhan1/environmental-protection-act-1986-34749524</a:t>
            </a: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112025" y="119465"/>
            <a:ext cx="10848833" cy="11361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b="1"/>
              <a:t>The National Green Tribunal Act, 2010 (No. 19 of 2010) (NGT Act) </a:t>
            </a:r>
            <a:br>
              <a:rPr lang="en-US" sz="2800" b="1"/>
            </a:br>
            <a:endParaRPr sz="2800" b="1"/>
          </a:p>
        </p:txBody>
      </p:sp>
      <p:sp>
        <p:nvSpPr>
          <p:cNvPr id="110" name="Google Shape;110;p17"/>
          <p:cNvSpPr txBox="1">
            <a:spLocks noGrp="1"/>
          </p:cNvSpPr>
          <p:nvPr>
            <p:ph type="body" idx="1"/>
          </p:nvPr>
        </p:nvSpPr>
        <p:spPr>
          <a:xfrm>
            <a:off x="112025" y="938520"/>
            <a:ext cx="8445121"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US"/>
              <a:t>Objective for establishment of a National Green Tribunal (NGT) is for the effective and expeditious disposal of cases relating to environment protection and conservation of forests and other natural resources including enforcement of any legal right relating to environment and giving relief and compensation for damages to persons and property and for matters connected therewith or incidental thereto.</a:t>
            </a:r>
            <a:endParaRPr/>
          </a:p>
          <a:p>
            <a:pPr marL="228600" lvl="0" indent="-228600" algn="just" rtl="0">
              <a:lnSpc>
                <a:spcPct val="90000"/>
              </a:lnSpc>
              <a:spcBef>
                <a:spcPts val="1000"/>
              </a:spcBef>
              <a:spcAft>
                <a:spcPts val="0"/>
              </a:spcAft>
              <a:buClr>
                <a:schemeClr val="dk1"/>
              </a:buClr>
              <a:buSzPts val="2800"/>
              <a:buChar char="•"/>
            </a:pPr>
            <a:r>
              <a:rPr lang="en-US"/>
              <a:t>The Act received the assent of the President of India on June 2, 2010, and was enforced by the Central Government </a:t>
            </a:r>
            <a:r>
              <a:rPr lang="en-US" i="1"/>
              <a:t>vide</a:t>
            </a:r>
            <a:r>
              <a:rPr lang="en-US"/>
              <a:t> Notification no. S.O. 2569(E) dated October 18, 2010, with effect from October 18, 2010. </a:t>
            </a:r>
            <a:endParaRPr/>
          </a:p>
          <a:p>
            <a:pPr marL="228600" lvl="0" indent="-50800" algn="just" rtl="0">
              <a:lnSpc>
                <a:spcPct val="90000"/>
              </a:lnSpc>
              <a:spcBef>
                <a:spcPts val="1000"/>
              </a:spcBef>
              <a:spcAft>
                <a:spcPts val="0"/>
              </a:spcAft>
              <a:buClr>
                <a:schemeClr val="dk1"/>
              </a:buClr>
              <a:buSzPts val="2800"/>
              <a:buNone/>
            </a:pPr>
            <a:endParaRPr/>
          </a:p>
        </p:txBody>
      </p:sp>
      <p:pic>
        <p:nvPicPr>
          <p:cNvPr id="111" name="Google Shape;111;p17"/>
          <p:cNvPicPr preferRelativeResize="0"/>
          <p:nvPr/>
        </p:nvPicPr>
        <p:blipFill rotWithShape="1">
          <a:blip r:embed="rId3">
            <a:alphaModFix/>
          </a:blip>
          <a:srcRect/>
          <a:stretch/>
        </p:blipFill>
        <p:spPr>
          <a:xfrm>
            <a:off x="10019318" y="6610"/>
            <a:ext cx="1883079" cy="1044765"/>
          </a:xfrm>
          <a:prstGeom prst="rect">
            <a:avLst/>
          </a:prstGeom>
          <a:noFill/>
          <a:ln>
            <a:noFill/>
          </a:ln>
        </p:spPr>
      </p:pic>
      <p:pic>
        <p:nvPicPr>
          <p:cNvPr id="112" name="Google Shape;112;p17" descr="Why the Modi Govt Needed to Curb the Independence of the Green Tribunal: An  Eye-opener | SabrangIndia"/>
          <p:cNvPicPr preferRelativeResize="0"/>
          <p:nvPr/>
        </p:nvPicPr>
        <p:blipFill rotWithShape="1">
          <a:blip r:embed="rId4">
            <a:alphaModFix/>
          </a:blip>
          <a:srcRect/>
          <a:stretch/>
        </p:blipFill>
        <p:spPr>
          <a:xfrm>
            <a:off x="8771672" y="1712724"/>
            <a:ext cx="3420328" cy="4191212"/>
          </a:xfrm>
          <a:prstGeom prst="rect">
            <a:avLst/>
          </a:prstGeom>
          <a:noFill/>
          <a:ln>
            <a:noFill/>
          </a:ln>
        </p:spPr>
      </p:pic>
      <p:sp>
        <p:nvSpPr>
          <p:cNvPr id="113" name="Google Shape;113;p17"/>
          <p:cNvSpPr/>
          <p:nvPr/>
        </p:nvSpPr>
        <p:spPr>
          <a:xfrm>
            <a:off x="250208" y="6089721"/>
            <a:ext cx="1128214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chemeClr val="hlink"/>
                </a:solidFill>
                <a:latin typeface="Calibri"/>
                <a:ea typeface="Calibri"/>
                <a:cs typeface="Calibri"/>
                <a:sym typeface="Calibri"/>
                <a:hlinkClick r:id="rId5"/>
              </a:rPr>
              <a:t>https://sabrangindia.in/article/why-modi-govt-needed-curb-independence-green-tribunal-eye-opener</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a:solidFill>
                  <a:schemeClr val="hlink"/>
                </a:solidFill>
                <a:latin typeface="Calibri"/>
                <a:ea typeface="Calibri"/>
                <a:cs typeface="Calibri"/>
                <a:sym typeface="Calibri"/>
                <a:hlinkClick r:id="rId6"/>
              </a:rPr>
              <a:t>https://www.mondaq.com/india/waste-management/624836/environment-laws-in-india</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19" name="Google Shape;1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20" name="Google Shape;120;p18" descr="UPSC: NATIONAL GREEN TRIBUNAL (NGT) – Shanmugam IAS Academy"/>
          <p:cNvPicPr preferRelativeResize="0"/>
          <p:nvPr/>
        </p:nvPicPr>
        <p:blipFill rotWithShape="1">
          <a:blip r:embed="rId3">
            <a:alphaModFix/>
          </a:blip>
          <a:srcRect/>
          <a:stretch/>
        </p:blipFill>
        <p:spPr>
          <a:xfrm>
            <a:off x="2407455" y="1159490"/>
            <a:ext cx="6354407" cy="4108545"/>
          </a:xfrm>
          <a:prstGeom prst="rect">
            <a:avLst/>
          </a:prstGeom>
          <a:noFill/>
          <a:ln>
            <a:noFill/>
          </a:ln>
        </p:spPr>
      </p:pic>
      <p:sp>
        <p:nvSpPr>
          <p:cNvPr id="121" name="Google Shape;121;p18"/>
          <p:cNvSpPr/>
          <p:nvPr/>
        </p:nvSpPr>
        <p:spPr>
          <a:xfrm>
            <a:off x="618698" y="6311900"/>
            <a:ext cx="8443415" cy="5770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50" b="1" u="sng">
                <a:solidFill>
                  <a:schemeClr val="hlink"/>
                </a:solidFill>
                <a:latin typeface="Calibri"/>
                <a:ea typeface="Calibri"/>
                <a:cs typeface="Calibri"/>
                <a:sym typeface="Calibri"/>
                <a:hlinkClick r:id="rId4"/>
              </a:rPr>
              <a:t>https://www.google.com/url?sa=i&amp;url=https%3A%2F%2Fwww.iasipstnpsc.in%2Fnational-green-tribunal-ngt%2F&amp;psig=AOvVaw1DojcdkPLK8XyZNjXqyqCu&amp;ust=1605879948016000&amp;source=images&amp;cd=vfe&amp;ved=0CAMQjB1qFwoTCIiQ-JDfju0CFQAAAAAdAAAAABAb</a:t>
            </a:r>
            <a:r>
              <a:rPr lang="en-US" sz="1050" b="1">
                <a:solidFill>
                  <a:schemeClr val="dk1"/>
                </a:solidFill>
                <a:latin typeface="Calibri"/>
                <a:ea typeface="Calibri"/>
                <a:cs typeface="Calibri"/>
                <a:sym typeface="Calibri"/>
              </a:rPr>
              <a:t> </a:t>
            </a:r>
            <a:endParaRPr sz="1050" b="1">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National Environment Policy (NEP)- 2006</a:t>
            </a:r>
            <a:br>
              <a:rPr lang="en-US" b="1"/>
            </a:br>
            <a:endParaRPr/>
          </a:p>
        </p:txBody>
      </p:sp>
      <p:sp>
        <p:nvSpPr>
          <p:cNvPr id="127" name="Google Shape;127;p19"/>
          <p:cNvSpPr txBox="1">
            <a:spLocks noGrp="1"/>
          </p:cNvSpPr>
          <p:nvPr>
            <p:ph type="body" idx="1"/>
          </p:nvPr>
        </p:nvSpPr>
        <p:spPr>
          <a:xfrm>
            <a:off x="325840" y="1266067"/>
            <a:ext cx="11540319"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90000"/>
              </a:lnSpc>
              <a:spcBef>
                <a:spcPts val="0"/>
              </a:spcBef>
              <a:spcAft>
                <a:spcPts val="0"/>
              </a:spcAft>
              <a:buClr>
                <a:schemeClr val="dk1"/>
              </a:buClr>
              <a:buSzPct val="100000"/>
              <a:buChar char="•"/>
            </a:pPr>
            <a:r>
              <a:rPr lang="en-US"/>
              <a:t>Formulated in </a:t>
            </a:r>
            <a:r>
              <a:rPr lang="en-US" b="1"/>
              <a:t>2006</a:t>
            </a:r>
            <a:r>
              <a:rPr lang="en-US"/>
              <a:t> by Ministry of </a:t>
            </a:r>
            <a:r>
              <a:rPr lang="en-US" b="1"/>
              <a:t>Environment</a:t>
            </a:r>
            <a:r>
              <a:rPr lang="en-US"/>
              <a:t> and Forest,Govt. of India</a:t>
            </a:r>
            <a:endParaRPr/>
          </a:p>
          <a:p>
            <a:pPr marL="228600" lvl="0" indent="-228600" algn="just" rtl="0">
              <a:lnSpc>
                <a:spcPct val="90000"/>
              </a:lnSpc>
              <a:spcBef>
                <a:spcPts val="1000"/>
              </a:spcBef>
              <a:spcAft>
                <a:spcPts val="0"/>
              </a:spcAft>
              <a:buClr>
                <a:schemeClr val="dk1"/>
              </a:buClr>
              <a:buSzPct val="100000"/>
              <a:buChar char="•"/>
            </a:pPr>
            <a:r>
              <a:rPr lang="en-US"/>
              <a:t>Aims at mainstreaming environmental concerns into all developmental activities. </a:t>
            </a:r>
            <a:endParaRPr/>
          </a:p>
          <a:p>
            <a:pPr marL="0" lvl="0" indent="0" algn="l" rtl="0">
              <a:lnSpc>
                <a:spcPct val="90000"/>
              </a:lnSpc>
              <a:spcBef>
                <a:spcPts val="1000"/>
              </a:spcBef>
              <a:spcAft>
                <a:spcPts val="0"/>
              </a:spcAft>
              <a:buClr>
                <a:schemeClr val="dk1"/>
              </a:buClr>
              <a:buSzPct val="100000"/>
              <a:buNone/>
            </a:pPr>
            <a:r>
              <a:rPr lang="en-US"/>
              <a:t>The objectives of the policy include:</a:t>
            </a:r>
            <a:endParaRPr/>
          </a:p>
          <a:p>
            <a:pPr marL="228600" lvl="0" indent="-228600" algn="l" rtl="0">
              <a:lnSpc>
                <a:spcPct val="90000"/>
              </a:lnSpc>
              <a:spcBef>
                <a:spcPts val="1000"/>
              </a:spcBef>
              <a:spcAft>
                <a:spcPts val="0"/>
              </a:spcAft>
              <a:buClr>
                <a:schemeClr val="dk1"/>
              </a:buClr>
              <a:buSzPct val="100000"/>
              <a:buChar char="•"/>
            </a:pPr>
            <a:r>
              <a:rPr lang="en-US"/>
              <a:t>Conservation of critical environmental resources</a:t>
            </a:r>
            <a:endParaRPr/>
          </a:p>
          <a:p>
            <a:pPr marL="228600" lvl="0" indent="-228600" algn="l" rtl="0">
              <a:lnSpc>
                <a:spcPct val="90000"/>
              </a:lnSpc>
              <a:spcBef>
                <a:spcPts val="1000"/>
              </a:spcBef>
              <a:spcAft>
                <a:spcPts val="0"/>
              </a:spcAft>
              <a:buClr>
                <a:schemeClr val="dk1"/>
              </a:buClr>
              <a:buSzPct val="100000"/>
              <a:buChar char="•"/>
            </a:pPr>
            <a:r>
              <a:rPr lang="en-US"/>
              <a:t>Intra-generational equity</a:t>
            </a:r>
            <a:endParaRPr/>
          </a:p>
          <a:p>
            <a:pPr marL="228600" lvl="0" indent="-228600" algn="l" rtl="0">
              <a:lnSpc>
                <a:spcPct val="90000"/>
              </a:lnSpc>
              <a:spcBef>
                <a:spcPts val="1000"/>
              </a:spcBef>
              <a:spcAft>
                <a:spcPts val="0"/>
              </a:spcAft>
              <a:buClr>
                <a:schemeClr val="dk1"/>
              </a:buClr>
              <a:buSzPct val="100000"/>
              <a:buChar char="•"/>
            </a:pPr>
            <a:r>
              <a:rPr lang="en-US"/>
              <a:t>Livelihood security for the poor</a:t>
            </a:r>
            <a:endParaRPr/>
          </a:p>
          <a:p>
            <a:pPr marL="228600" lvl="0" indent="-228600" algn="l" rtl="0">
              <a:lnSpc>
                <a:spcPct val="90000"/>
              </a:lnSpc>
              <a:spcBef>
                <a:spcPts val="1000"/>
              </a:spcBef>
              <a:spcAft>
                <a:spcPts val="0"/>
              </a:spcAft>
              <a:buClr>
                <a:schemeClr val="dk1"/>
              </a:buClr>
              <a:buSzPct val="100000"/>
              <a:buChar char="•"/>
            </a:pPr>
            <a:r>
              <a:rPr lang="en-US"/>
              <a:t>Inter-generational equity</a:t>
            </a:r>
            <a:endParaRPr/>
          </a:p>
          <a:p>
            <a:pPr marL="228600" lvl="0" indent="-228600" algn="l" rtl="0">
              <a:lnSpc>
                <a:spcPct val="90000"/>
              </a:lnSpc>
              <a:spcBef>
                <a:spcPts val="1000"/>
              </a:spcBef>
              <a:spcAft>
                <a:spcPts val="0"/>
              </a:spcAft>
              <a:buClr>
                <a:schemeClr val="dk1"/>
              </a:buClr>
              <a:buSzPct val="100000"/>
              <a:buChar char="•"/>
            </a:pPr>
            <a:r>
              <a:rPr lang="en-US"/>
              <a:t>Integration of environmental concerns in economic and social development</a:t>
            </a:r>
            <a:endParaRPr/>
          </a:p>
          <a:p>
            <a:pPr marL="228600" lvl="0" indent="-228600" algn="l" rtl="0">
              <a:lnSpc>
                <a:spcPct val="90000"/>
              </a:lnSpc>
              <a:spcBef>
                <a:spcPts val="1000"/>
              </a:spcBef>
              <a:spcAft>
                <a:spcPts val="0"/>
              </a:spcAft>
              <a:buClr>
                <a:schemeClr val="dk1"/>
              </a:buClr>
              <a:buSzPct val="100000"/>
              <a:buChar char="•"/>
            </a:pPr>
            <a:r>
              <a:rPr lang="en-US"/>
              <a:t>Efficiency in environmental resource use</a:t>
            </a:r>
            <a:endParaRPr/>
          </a:p>
          <a:p>
            <a:pPr marL="228600" lvl="0" indent="-228600" algn="l" rtl="0">
              <a:lnSpc>
                <a:spcPct val="90000"/>
              </a:lnSpc>
              <a:spcBef>
                <a:spcPts val="1000"/>
              </a:spcBef>
              <a:spcAft>
                <a:spcPts val="0"/>
              </a:spcAft>
              <a:buClr>
                <a:schemeClr val="dk1"/>
              </a:buClr>
              <a:buSzPct val="100000"/>
              <a:buChar char="•"/>
            </a:pPr>
            <a:r>
              <a:rPr lang="en-US"/>
              <a:t>Environmental governance</a:t>
            </a:r>
            <a:endParaRPr/>
          </a:p>
          <a:p>
            <a:pPr marL="228600" lvl="0" indent="-228600" algn="l" rtl="0">
              <a:lnSpc>
                <a:spcPct val="90000"/>
              </a:lnSpc>
              <a:spcBef>
                <a:spcPts val="1000"/>
              </a:spcBef>
              <a:spcAft>
                <a:spcPts val="0"/>
              </a:spcAft>
              <a:buClr>
                <a:schemeClr val="dk1"/>
              </a:buClr>
              <a:buSzPct val="100000"/>
              <a:buChar char="•"/>
            </a:pPr>
            <a:r>
              <a:rPr lang="en-US"/>
              <a:t>Enhancement of resources for environmental conservation</a:t>
            </a:r>
            <a:endParaRPr/>
          </a:p>
          <a:p>
            <a:pPr marL="228600" lvl="0" indent="-77470" algn="just" rtl="0">
              <a:lnSpc>
                <a:spcPct val="90000"/>
              </a:lnSpc>
              <a:spcBef>
                <a:spcPts val="1000"/>
              </a:spcBef>
              <a:spcAft>
                <a:spcPts val="0"/>
              </a:spcAft>
              <a:buClr>
                <a:schemeClr val="dk1"/>
              </a:buClr>
              <a:buSzPct val="100000"/>
              <a:buNone/>
            </a:pPr>
            <a:endParaRPr/>
          </a:p>
        </p:txBody>
      </p:sp>
      <p:sp>
        <p:nvSpPr>
          <p:cNvPr id="128" name="Google Shape;128;p19"/>
          <p:cNvSpPr/>
          <p:nvPr/>
        </p:nvSpPr>
        <p:spPr>
          <a:xfrm>
            <a:off x="113731" y="6379847"/>
            <a:ext cx="11240069"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 b="1">
                <a:solidFill>
                  <a:schemeClr val="dk1"/>
                </a:solidFill>
                <a:latin typeface="Calibri"/>
                <a:ea typeface="Calibri"/>
                <a:cs typeface="Calibri"/>
                <a:sym typeface="Calibri"/>
              </a:rPr>
              <a:t>https://www.indiawaterportal.org/articles/national-environment-policy-nep-ministry-environment-and-forests-2006#:~:text=Governance-,National%20Environment%20Policy%20(NEP)%20%2D%20Ministry,of%20Environment%20and%20Forests%20(2006)&amp;text=A%20document%20that%20emphasizes%20on,and%20equity%20of%20natural%20resources.&amp;text=It%20argues%20that%20environmental%20degradation,poor%20health%20outcomes%20among%20populations </a:t>
            </a:r>
            <a:endParaRPr sz="600" b="1">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87825" y="337830"/>
            <a:ext cx="10515600" cy="1325563"/>
          </a:xfrm>
          <a:prstGeom prst="rect">
            <a:avLst/>
          </a:prstGeom>
          <a:no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4000"/>
              <a:buFont typeface="Calibri"/>
              <a:buNone/>
            </a:pPr>
            <a:r>
              <a:rPr lang="en-US" sz="4000" b="1"/>
              <a:t>National Conservation Strategy and Policy Statement on Environment and Development, 1992</a:t>
            </a:r>
            <a:br>
              <a:rPr lang="en-US" sz="4000" b="1"/>
            </a:br>
            <a:endParaRPr sz="4000" b="1"/>
          </a:p>
        </p:txBody>
      </p:sp>
      <p:sp>
        <p:nvSpPr>
          <p:cNvPr id="134" name="Google Shape;134;p20"/>
          <p:cNvSpPr txBox="1">
            <a:spLocks noGrp="1"/>
          </p:cNvSpPr>
          <p:nvPr>
            <p:ph type="body" idx="1"/>
          </p:nvPr>
        </p:nvSpPr>
        <p:spPr>
          <a:xfrm>
            <a:off x="387824" y="1663393"/>
            <a:ext cx="11472079"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It is in response to the need for laying down the guidelines that will help to weave environmental considerations into the fabric of our national life and of our development process. It is an expression of India’s commitment for reorienting policies and action in unison with the environmental perspective.</a:t>
            </a:r>
            <a:endParaRPr/>
          </a:p>
          <a:p>
            <a:pPr marL="228600" lvl="0" indent="-228600" algn="just" rtl="0">
              <a:lnSpc>
                <a:spcPct val="90000"/>
              </a:lnSpc>
              <a:spcBef>
                <a:spcPts val="1000"/>
              </a:spcBef>
              <a:spcAft>
                <a:spcPts val="0"/>
              </a:spcAft>
              <a:buClr>
                <a:schemeClr val="dk1"/>
              </a:buClr>
              <a:buSzPts val="2800"/>
              <a:buChar char="•"/>
            </a:pPr>
            <a:r>
              <a:rPr lang="en-US"/>
              <a:t>It talks about the nature and dimensions of the environmental problems, actions taken in response to the problems and lists out priorities and strategies for action. It also views development policies from environmental perspectives and the support policies and systems required.</a:t>
            </a:r>
            <a:endParaRPr/>
          </a:p>
          <a:p>
            <a:pPr marL="228600" lvl="0" indent="-50800" algn="just" rtl="0">
              <a:lnSpc>
                <a:spcPct val="90000"/>
              </a:lnSpc>
              <a:spcBef>
                <a:spcPts val="1000"/>
              </a:spcBef>
              <a:spcAft>
                <a:spcPts val="0"/>
              </a:spcAft>
              <a:buClr>
                <a:schemeClr val="dk1"/>
              </a:buClr>
              <a:buSzPts val="2800"/>
              <a:buNone/>
            </a:pPr>
            <a:endParaRPr/>
          </a:p>
        </p:txBody>
      </p:sp>
      <p:sp>
        <p:nvSpPr>
          <p:cNvPr id="135" name="Google Shape;135;p20"/>
          <p:cNvSpPr/>
          <p:nvPr/>
        </p:nvSpPr>
        <p:spPr>
          <a:xfrm>
            <a:off x="387823" y="5830065"/>
            <a:ext cx="376474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a:solidFill>
                  <a:schemeClr val="hlink"/>
                </a:solidFill>
                <a:latin typeface="Calibri"/>
                <a:ea typeface="Calibri"/>
                <a:cs typeface="Calibri"/>
                <a:sym typeface="Calibri"/>
                <a:hlinkClick r:id="rId3"/>
              </a:rPr>
              <a:t>http://iced.cag.gov.in/?page_id=1030</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The Air (Prevention and Control of Pollution) Act, 1981</a:t>
            </a:r>
            <a:br>
              <a:rPr lang="en-US"/>
            </a:br>
            <a:endParaRPr/>
          </a:p>
        </p:txBody>
      </p:sp>
      <p:sp>
        <p:nvSpPr>
          <p:cNvPr id="141" name="Google Shape;141;p21"/>
          <p:cNvSpPr txBox="1">
            <a:spLocks noGrp="1"/>
          </p:cNvSpPr>
          <p:nvPr>
            <p:ph type="body" idx="1"/>
          </p:nvPr>
        </p:nvSpPr>
        <p:spPr>
          <a:xfrm>
            <a:off x="428767" y="1470783"/>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US"/>
              <a:t>It is an act to provide for the prevention, control and abatement of air pollution and for the establishment of Boards at the Central and State levels with a view to carrying out the aforesaid purposes.</a:t>
            </a:r>
            <a:endParaRPr/>
          </a:p>
          <a:p>
            <a:pPr marL="228600" lvl="0" indent="-228600" algn="just" rtl="0">
              <a:lnSpc>
                <a:spcPct val="90000"/>
              </a:lnSpc>
              <a:spcBef>
                <a:spcPts val="1000"/>
              </a:spcBef>
              <a:spcAft>
                <a:spcPts val="0"/>
              </a:spcAft>
              <a:buClr>
                <a:schemeClr val="dk1"/>
              </a:buClr>
              <a:buSzPct val="100000"/>
              <a:buChar char="•"/>
            </a:pPr>
            <a:r>
              <a:rPr lang="en-US"/>
              <a:t>Ambient air quality standards were established under the Air Act. </a:t>
            </a:r>
            <a:endParaRPr/>
          </a:p>
          <a:p>
            <a:pPr marL="228600" lvl="0" indent="-228600" algn="just" rtl="0">
              <a:lnSpc>
                <a:spcPct val="90000"/>
              </a:lnSpc>
              <a:spcBef>
                <a:spcPts val="1000"/>
              </a:spcBef>
              <a:spcAft>
                <a:spcPts val="0"/>
              </a:spcAft>
              <a:buClr>
                <a:schemeClr val="dk1"/>
              </a:buClr>
              <a:buSzPct val="100000"/>
              <a:buChar char="•"/>
            </a:pPr>
            <a:r>
              <a:rPr lang="en-US"/>
              <a:t>The Act seeks to combat air pollution by prohibiting the use of polluting fuels and substances, as well as by regulating appliances that give rise to air pollution. The Air Act empowers the State Government, after consultation with the SPCBs, to declare any area or areas within the Sate as air pollution control area or areas. </a:t>
            </a:r>
            <a:endParaRPr/>
          </a:p>
          <a:p>
            <a:pPr marL="228600" lvl="0" indent="-228600" algn="just" rtl="0">
              <a:lnSpc>
                <a:spcPct val="90000"/>
              </a:lnSpc>
              <a:spcBef>
                <a:spcPts val="1000"/>
              </a:spcBef>
              <a:spcAft>
                <a:spcPts val="0"/>
              </a:spcAft>
              <a:buClr>
                <a:schemeClr val="dk1"/>
              </a:buClr>
              <a:buSzPct val="100000"/>
              <a:buChar char="•"/>
            </a:pPr>
            <a:r>
              <a:rPr lang="en-US"/>
              <a:t>Under the Act, establishing or operating any industrial plant in the pollution control area requires consent from SPCBs. SPCBs are also expected to test the air in air pollution control areas, inspect pollution control equipment, and manufacturing processes.</a:t>
            </a:r>
            <a:endParaRPr/>
          </a:p>
          <a:p>
            <a:pPr marL="228600" lvl="0" indent="-64135" algn="just" rtl="0">
              <a:lnSpc>
                <a:spcPct val="90000"/>
              </a:lnSpc>
              <a:spcBef>
                <a:spcPts val="1000"/>
              </a:spcBef>
              <a:spcAft>
                <a:spcPts val="0"/>
              </a:spcAft>
              <a:buClr>
                <a:schemeClr val="dk1"/>
              </a:buClr>
              <a:buSzPct val="100000"/>
              <a:buNone/>
            </a:pPr>
            <a:endParaRPr/>
          </a:p>
        </p:txBody>
      </p:sp>
      <p:sp>
        <p:nvSpPr>
          <p:cNvPr id="142" name="Google Shape;142;p21"/>
          <p:cNvSpPr/>
          <p:nvPr/>
        </p:nvSpPr>
        <p:spPr>
          <a:xfrm>
            <a:off x="428767" y="5822121"/>
            <a:ext cx="10735102"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u="sng">
                <a:solidFill>
                  <a:schemeClr val="hlink"/>
                </a:solidFill>
                <a:latin typeface="Calibri"/>
                <a:ea typeface="Calibri"/>
                <a:cs typeface="Calibri"/>
                <a:sym typeface="Calibri"/>
                <a:hlinkClick r:id="rId3"/>
              </a:rPr>
              <a:t>https://www.mondaq.com/india/waste-management/624836/environment-laws-in-india</a:t>
            </a:r>
            <a:r>
              <a:rPr lang="en-US"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1518</Words>
  <PresentationFormat>Custom</PresentationFormat>
  <Paragraphs>92</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Module 5: Environmental Policies, Laws, Regulations &amp; ethics </vt:lpstr>
      <vt:lpstr>Background</vt:lpstr>
      <vt:lpstr>Important laws and policies for environment protection in India</vt:lpstr>
      <vt:lpstr>The Environment Protection Act, 1986 </vt:lpstr>
      <vt:lpstr>The National Green Tribunal Act, 2010 (No. 19 of 2010) (NGT Act)  </vt:lpstr>
      <vt:lpstr>Slide 6</vt:lpstr>
      <vt:lpstr>National Environment Policy (NEP)- 2006 </vt:lpstr>
      <vt:lpstr>National Conservation Strategy and Policy Statement on Environment and Development, 1992 </vt:lpstr>
      <vt:lpstr>The Air (Prevention and Control of Pollution) Act, 1981 </vt:lpstr>
      <vt:lpstr>The Water (Prevention and Control of Pollution) Act, 1974 </vt:lpstr>
      <vt:lpstr>The Hazardous Waste Management Regulations </vt:lpstr>
      <vt:lpstr>The Forest (Conservation) Act, 1980 and The Forest (Conservation) Rules, 1981</vt:lpstr>
      <vt:lpstr>The National Forest Policy, 1988 </vt:lpstr>
      <vt:lpstr>Wildlife Protection Act, 1972 and The Wildlife (Protection) Amendment Act, 2006</vt:lpstr>
      <vt:lpstr>The Biological Diversity Act, 2002 </vt:lpstr>
      <vt:lpstr>United States Environmental Protection Agency (US-EPA)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Environmental Policies, Laws, Regulations &amp; ethics </dc:title>
  <dc:creator>Ekta Bhatt</dc:creator>
  <cp:lastModifiedBy>ekta.bhatt</cp:lastModifiedBy>
  <cp:revision>1</cp:revision>
  <dcterms:modified xsi:type="dcterms:W3CDTF">2023-05-05T10:56:05Z</dcterms:modified>
</cp:coreProperties>
</file>