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30" r:id="rId3"/>
    <p:sldId id="332" r:id="rId5"/>
    <p:sldId id="335" r:id="rId6"/>
    <p:sldId id="334" r:id="rId7"/>
    <p:sldId id="337" r:id="rId8"/>
    <p:sldId id="287" r:id="rId9"/>
    <p:sldId id="290" r:id="rId10"/>
    <p:sldId id="292" r:id="rId11"/>
    <p:sldId id="294" r:id="rId12"/>
    <p:sldId id="295" r:id="rId13"/>
    <p:sldId id="299" r:id="rId14"/>
    <p:sldId id="297" r:id="rId15"/>
    <p:sldId id="300" r:id="rId16"/>
    <p:sldId id="302" r:id="rId17"/>
    <p:sldId id="303" r:id="rId18"/>
    <p:sldId id="304" r:id="rId19"/>
    <p:sldId id="305" r:id="rId20"/>
    <p:sldId id="307" r:id="rId21"/>
    <p:sldId id="314" r:id="rId22"/>
    <p:sldId id="315" r:id="rId23"/>
    <p:sldId id="316" r:id="rId24"/>
    <p:sldId id="31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8" autoAdjust="0"/>
    <p:restoredTop sz="94660"/>
  </p:normalViewPr>
  <p:slideViewPr>
    <p:cSldViewPr snapToGrid="0">
      <p:cViewPr varScale="1">
        <p:scale>
          <a:sx n="91" d="100"/>
          <a:sy n="91" d="100"/>
        </p:scale>
        <p:origin x="-486" y="-114"/>
      </p:cViewPr>
      <p:guideLst>
        <p:guide orient="horz" pos="219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7T01:08:33.73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B25C4-C014-4DD7-896F-21504069B3CB}"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ED480E-1B20-4E78-8728-6D2DA5D450F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91138" name="Shape 301"/>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1139" name="Shape 302"/>
          <p:cNvSpPr>
            <a:spLocks noGrp="1" noRot="1" noChangeAspect="1" noTextEdit="1"/>
          </p:cNvSpPr>
          <p:nvPr>
            <p:ph type="sldImg" idx="2"/>
          </p:nvPr>
        </p:nvSpPr>
        <p:spPr>
          <a:ln>
            <a:miter lim="800000"/>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8546" name="Shape 415"/>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8547" name="Shape 416"/>
          <p:cNvSpPr>
            <a:spLocks noGrp="1" noRot="1" noChangeAspect="1" noTextEdit="1"/>
          </p:cNvSpPr>
          <p:nvPr>
            <p:ph type="sldImg" idx="2"/>
          </p:nvPr>
        </p:nvSpPr>
        <p:spPr>
          <a:ln>
            <a:miter lim="800000"/>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2642" name="Shape 447"/>
          <p:cNvSpPr>
            <a:spLocks noGrp="1" noRot="1" noChangeAspect="1" noTextEdit="1"/>
          </p:cNvSpPr>
          <p:nvPr>
            <p:ph type="sldImg" idx="2"/>
          </p:nvPr>
        </p:nvSpPr>
        <p:spPr>
          <a:noFill/>
          <a:ln w="9525" cap="flat">
            <a:miter lim="800000"/>
            <a:headEnd type="none" w="med" len="med"/>
            <a:tailEnd type="none" w="med" len="med"/>
          </a:ln>
        </p:spPr>
      </p:sp>
      <p:sp>
        <p:nvSpPr>
          <p:cNvPr id="112643" name="Shape 448"/>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2644" name="Shape 449"/>
          <p:cNvSpPr>
            <a:spLocks noGrp="1"/>
          </p:cNvSpPr>
          <p:nvPr>
            <p:ph type="sldNum" sz="quarter" idx="12"/>
          </p:nvPr>
        </p:nvSpPr>
        <p:spPr>
          <a:noFill/>
        </p:spPr>
        <p:txBody>
          <a:bodyPr/>
          <a:lstStyle/>
          <a:p>
            <a:fld id="{8836C37C-13B1-4833-9ADB-BA5A3FA58A81}" type="slidenum">
              <a:rPr lang="en-US" smtClean="0"/>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0594" name="Shape 433"/>
          <p:cNvSpPr>
            <a:spLocks noGrp="1" noRot="1" noChangeAspect="1" noTextEdit="1"/>
          </p:cNvSpPr>
          <p:nvPr>
            <p:ph type="sldImg" idx="2"/>
          </p:nvPr>
        </p:nvSpPr>
        <p:spPr>
          <a:noFill/>
          <a:ln w="9525" cap="flat">
            <a:miter lim="800000"/>
            <a:headEnd type="none" w="med" len="med"/>
            <a:tailEnd type="none" w="med" len="med"/>
          </a:ln>
        </p:spPr>
      </p:sp>
      <p:sp>
        <p:nvSpPr>
          <p:cNvPr id="110595" name="Shape 434"/>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0596" name="Shape 435"/>
          <p:cNvSpPr>
            <a:spLocks noGrp="1"/>
          </p:cNvSpPr>
          <p:nvPr>
            <p:ph type="sldNum" sz="quarter" idx="12"/>
          </p:nvPr>
        </p:nvSpPr>
        <p:spPr>
          <a:noFill/>
        </p:spPr>
        <p:txBody>
          <a:bodyPr/>
          <a:lstStyle/>
          <a:p>
            <a:fld id="{298D2E2B-1F17-43BC-8B37-805DA09DF685}" type="slidenum">
              <a:rPr lang="en-US" smtClean="0"/>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3666" name="Shape 455"/>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3667" name="Shape 456"/>
          <p:cNvSpPr>
            <a:spLocks noGrp="1" noRot="1" noChangeAspect="1" noTextEdit="1"/>
          </p:cNvSpPr>
          <p:nvPr>
            <p:ph type="sldImg" idx="2"/>
          </p:nvPr>
        </p:nvSpPr>
        <p:spPr>
          <a:ln>
            <a:miter lim="800000"/>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5714" name="Shape 468"/>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5715" name="Shape 469"/>
          <p:cNvSpPr>
            <a:spLocks noGrp="1" noRot="1" noChangeAspect="1" noTextEdit="1"/>
          </p:cNvSpPr>
          <p:nvPr>
            <p:ph type="sldImg" idx="2"/>
          </p:nvPr>
        </p:nvSpPr>
        <p:spPr>
          <a:ln>
            <a:miter lim="800000"/>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6738" name="Shape 475"/>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6739" name="Shape 476"/>
          <p:cNvSpPr>
            <a:spLocks noGrp="1" noRot="1" noChangeAspect="1" noTextEdit="1"/>
          </p:cNvSpPr>
          <p:nvPr>
            <p:ph type="sldImg" idx="2"/>
          </p:nvPr>
        </p:nvSpPr>
        <p:spPr>
          <a:ln>
            <a:miter lim="800000"/>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7762" name="Shape 481"/>
          <p:cNvSpPr>
            <a:spLocks noGrp="1" noRot="1" noChangeAspect="1" noTextEdit="1"/>
          </p:cNvSpPr>
          <p:nvPr>
            <p:ph type="sldImg" idx="2"/>
          </p:nvPr>
        </p:nvSpPr>
        <p:spPr>
          <a:noFill/>
          <a:ln w="9525" cap="flat">
            <a:miter lim="800000"/>
            <a:headEnd type="none" w="med" len="med"/>
            <a:tailEnd type="none" w="med" len="med"/>
          </a:ln>
        </p:spPr>
      </p:sp>
      <p:sp>
        <p:nvSpPr>
          <p:cNvPr id="117763" name="Shape 482"/>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7764" name="Shape 483"/>
          <p:cNvSpPr>
            <a:spLocks noGrp="1"/>
          </p:cNvSpPr>
          <p:nvPr>
            <p:ph type="sldNum" sz="quarter" idx="12"/>
          </p:nvPr>
        </p:nvSpPr>
        <p:spPr>
          <a:noFill/>
        </p:spPr>
        <p:txBody>
          <a:bodyPr/>
          <a:lstStyle/>
          <a:p>
            <a:fld id="{591FA47C-AF11-4AC3-9A08-9BD7F9953C91}" type="slidenum">
              <a:rPr lang="en-US" smtClean="0"/>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18786" name="Shape 489"/>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18787" name="Shape 490"/>
          <p:cNvSpPr>
            <a:spLocks noGrp="1" noRot="1" noChangeAspect="1" noTextEdit="1"/>
          </p:cNvSpPr>
          <p:nvPr>
            <p:ph type="sldImg" idx="2"/>
          </p:nvPr>
        </p:nvSpPr>
        <p:spPr>
          <a:ln>
            <a:miter lim="800000"/>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20834" name="Shape 501"/>
          <p:cNvSpPr>
            <a:spLocks noGrp="1" noRot="1" noChangeAspect="1" noTextEdit="1"/>
          </p:cNvSpPr>
          <p:nvPr>
            <p:ph type="sldImg" idx="2"/>
          </p:nvPr>
        </p:nvSpPr>
        <p:spPr>
          <a:noFill/>
          <a:ln cap="flat">
            <a:headEnd type="none" w="med" len="med"/>
            <a:tailEnd type="none" w="med" len="med"/>
          </a:ln>
        </p:spPr>
      </p:sp>
      <p:sp>
        <p:nvSpPr>
          <p:cNvPr id="120835" name="Shape 502"/>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0836" name="Shape 503"/>
          <p:cNvSpPr>
            <a:spLocks noGrp="1"/>
          </p:cNvSpPr>
          <p:nvPr>
            <p:ph type="sldNum" sz="quarter" idx="12"/>
          </p:nvPr>
        </p:nvSpPr>
        <p:spPr>
          <a:noFill/>
        </p:spPr>
        <p:txBody>
          <a:bodyPr/>
          <a:lstStyle/>
          <a:p>
            <a:fld id="{A61F0496-E09C-4F37-89DB-2BF950132495}" type="slidenum">
              <a:rPr lang="en-US" smtClean="0"/>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28002" name="Shape 591"/>
          <p:cNvSpPr>
            <a:spLocks noGrp="1" noRot="1" noChangeAspect="1" noTextEdit="1"/>
          </p:cNvSpPr>
          <p:nvPr>
            <p:ph type="sldImg" idx="2"/>
          </p:nvPr>
        </p:nvSpPr>
        <p:spPr>
          <a:noFill/>
          <a:ln cap="flat">
            <a:headEnd type="none" w="med" len="med"/>
            <a:tailEnd type="none" w="med" len="med"/>
          </a:ln>
        </p:spPr>
      </p:sp>
      <p:sp>
        <p:nvSpPr>
          <p:cNvPr id="128003" name="Shape 592"/>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8004" name="Shape 593"/>
          <p:cNvSpPr>
            <a:spLocks noGrp="1"/>
          </p:cNvSpPr>
          <p:nvPr>
            <p:ph type="sldNum" sz="quarter" idx="12"/>
          </p:nvPr>
        </p:nvSpPr>
        <p:spPr>
          <a:noFill/>
        </p:spPr>
        <p:txBody>
          <a:bodyPr/>
          <a:lstStyle/>
          <a:p>
            <a:fld id="{FC221268-01E2-4075-B980-BDBBD29450A4}" type="slidenum">
              <a:rPr lang="en-US" smtClean="0"/>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93186" name="Shape 314"/>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3187" name="Shape 315"/>
          <p:cNvSpPr>
            <a:spLocks noGrp="1" noRot="1" noChangeAspect="1" noTextEdit="1"/>
          </p:cNvSpPr>
          <p:nvPr>
            <p:ph type="sldImg" idx="2"/>
          </p:nvPr>
        </p:nvSpPr>
        <p:spPr>
          <a:ln>
            <a:miter lim="800000"/>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29026" name="Shape 599"/>
          <p:cNvSpPr>
            <a:spLocks noGrp="1" noRot="1" noChangeAspect="1" noTextEdit="1"/>
          </p:cNvSpPr>
          <p:nvPr>
            <p:ph type="sldImg" idx="2"/>
          </p:nvPr>
        </p:nvSpPr>
        <p:spPr>
          <a:noFill/>
          <a:ln cap="flat">
            <a:headEnd type="none" w="med" len="med"/>
            <a:tailEnd type="none" w="med" len="med"/>
          </a:ln>
        </p:spPr>
      </p:sp>
      <p:sp>
        <p:nvSpPr>
          <p:cNvPr id="129027" name="Shape 600"/>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29028" name="Shape 601"/>
          <p:cNvSpPr>
            <a:spLocks noGrp="1"/>
          </p:cNvSpPr>
          <p:nvPr>
            <p:ph type="sldNum" sz="quarter" idx="12"/>
          </p:nvPr>
        </p:nvSpPr>
        <p:spPr>
          <a:noFill/>
        </p:spPr>
        <p:txBody>
          <a:bodyPr/>
          <a:lstStyle/>
          <a:p>
            <a:fld id="{94110610-736A-4818-886E-E31F2B472986}" type="slidenum">
              <a:rPr lang="en-US" smtClean="0"/>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30050" name="Shape 607"/>
          <p:cNvSpPr>
            <a:spLocks noGrp="1" noRot="1" noChangeAspect="1" noTextEdit="1"/>
          </p:cNvSpPr>
          <p:nvPr>
            <p:ph type="sldImg" idx="2"/>
          </p:nvPr>
        </p:nvSpPr>
        <p:spPr>
          <a:noFill/>
          <a:ln cap="flat">
            <a:headEnd type="none" w="med" len="med"/>
            <a:tailEnd type="none" w="med" len="med"/>
          </a:ln>
        </p:spPr>
      </p:sp>
      <p:sp>
        <p:nvSpPr>
          <p:cNvPr id="130051" name="Shape 608"/>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0052" name="Shape 609"/>
          <p:cNvSpPr>
            <a:spLocks noGrp="1"/>
          </p:cNvSpPr>
          <p:nvPr>
            <p:ph type="sldNum" sz="quarter" idx="12"/>
          </p:nvPr>
        </p:nvSpPr>
        <p:spPr>
          <a:noFill/>
        </p:spPr>
        <p:txBody>
          <a:bodyPr/>
          <a:lstStyle/>
          <a:p>
            <a:fld id="{B2B04989-335A-4E1A-87B7-0347F19EC5EA}" type="slidenum">
              <a:rPr lang="en-US" smtClean="0"/>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32098" name="Shape 622"/>
          <p:cNvSpPr>
            <a:spLocks noGrp="1" noRot="1" noChangeAspect="1" noTextEdit="1"/>
          </p:cNvSpPr>
          <p:nvPr>
            <p:ph type="sldImg" idx="2"/>
          </p:nvPr>
        </p:nvSpPr>
        <p:spPr>
          <a:noFill/>
          <a:ln cap="flat">
            <a:headEnd type="none" w="med" len="med"/>
            <a:tailEnd type="none" w="med" len="med"/>
          </a:ln>
        </p:spPr>
      </p:sp>
      <p:sp>
        <p:nvSpPr>
          <p:cNvPr id="132099" name="Shape 623"/>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32100" name="Shape 624"/>
          <p:cNvSpPr>
            <a:spLocks noGrp="1"/>
          </p:cNvSpPr>
          <p:nvPr>
            <p:ph type="sldNum" sz="quarter" idx="12"/>
          </p:nvPr>
        </p:nvSpPr>
        <p:spPr>
          <a:noFill/>
        </p:spPr>
        <p:txBody>
          <a:bodyPr/>
          <a:lstStyle/>
          <a:p>
            <a:fld id="{6BBB3071-B8E1-4F83-81F7-15C060DC77A2}" type="slidenum">
              <a:rPr lang="en-US" smtClean="0"/>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96258" name="Shape 334"/>
          <p:cNvSpPr>
            <a:spLocks noGrp="1" noRot="1" noChangeAspect="1" noTextEdit="1"/>
          </p:cNvSpPr>
          <p:nvPr>
            <p:ph type="sldImg" idx="2"/>
          </p:nvPr>
        </p:nvSpPr>
        <p:spPr>
          <a:noFill/>
          <a:ln w="9525" cap="flat">
            <a:miter lim="800000"/>
            <a:headEnd type="none" w="med" len="med"/>
            <a:tailEnd type="none" w="med" len="med"/>
          </a:ln>
        </p:spPr>
      </p:sp>
      <p:sp>
        <p:nvSpPr>
          <p:cNvPr id="96259" name="Shape 335"/>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6260" name="Shape 336"/>
          <p:cNvSpPr>
            <a:spLocks noGrp="1"/>
          </p:cNvSpPr>
          <p:nvPr>
            <p:ph type="sldNum" sz="quarter" idx="12"/>
          </p:nvPr>
        </p:nvSpPr>
        <p:spPr>
          <a:noFill/>
        </p:spPr>
        <p:txBody>
          <a:bodyPr/>
          <a:lstStyle/>
          <a:p>
            <a:fld id="{E34C8242-43BC-4031-86CB-382A7E02E032}" type="slidenum">
              <a:rPr lang="en-US" smtClean="0"/>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95234" name="Shape 327"/>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5235" name="Shape 328"/>
          <p:cNvSpPr>
            <a:spLocks noGrp="1" noRot="1" noChangeAspect="1" noTextEdi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98306" name="Shape 348"/>
          <p:cNvSpPr>
            <a:spLocks noGrp="1" noRot="1" noChangeAspect="1" noTextEdit="1"/>
          </p:cNvSpPr>
          <p:nvPr>
            <p:ph type="sldImg" idx="2"/>
          </p:nvPr>
        </p:nvSpPr>
        <p:spPr>
          <a:noFill/>
          <a:ln w="9525" cap="flat">
            <a:miter lim="800000"/>
            <a:headEnd type="none" w="med" len="med"/>
            <a:tailEnd type="none" w="med" len="med"/>
          </a:ln>
        </p:spPr>
      </p:sp>
      <p:sp>
        <p:nvSpPr>
          <p:cNvPr id="98307" name="Shape 349"/>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98308" name="Shape 350"/>
          <p:cNvSpPr>
            <a:spLocks noGrp="1"/>
          </p:cNvSpPr>
          <p:nvPr>
            <p:ph type="sldNum" sz="quarter" idx="12"/>
          </p:nvPr>
        </p:nvSpPr>
        <p:spPr>
          <a:noFill/>
        </p:spPr>
        <p:txBody>
          <a:bodyPr/>
          <a:lstStyle/>
          <a:p>
            <a:fld id="{DD741F1F-C9AA-4FF6-BD95-852C7F39B0DF}" type="slidenum">
              <a:rPr lang="en-US" smtClean="0"/>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0354" name="Shape 363"/>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0355" name="Shape 364"/>
          <p:cNvSpPr>
            <a:spLocks noGrp="1" noRot="1" noChangeAspect="1" noTextEdi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3426" name="Shape 382"/>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3427" name="Shape 383"/>
          <p:cNvSpPr>
            <a:spLocks noGrp="1" noRot="1" noChangeAspect="1" noTextEdit="1"/>
          </p:cNvSpPr>
          <p:nvPr>
            <p:ph type="sldImg" idx="2"/>
          </p:nvPr>
        </p:nvSpPr>
        <p:spPr>
          <a:ln>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5474" name="Shape 395"/>
          <p:cNvSpPr txBox="1">
            <a:spLocks noGrp="1"/>
          </p:cNvSpPr>
          <p:nvPr>
            <p:ph type="body" idx="1"/>
          </p:nvPr>
        </p:nvSpPr>
        <p:spPr bwMode="auto">
          <a:noFill/>
        </p:spPr>
        <p:txBody>
          <a:bodyPr vert="horz" wrap="square" numCol="1" compatLnSpc="1"/>
          <a:lstStyle/>
          <a:p>
            <a:pPr eaLnBrk="1" hangingPunct="1">
              <a:spcBef>
                <a:spcPct val="0"/>
              </a:spcBef>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5475" name="Shape 396"/>
          <p:cNvSpPr>
            <a:spLocks noGrp="1" noRot="1" noChangeAspect="1" noTextEdit="1"/>
          </p:cNvSpPr>
          <p:nvPr>
            <p:ph type="sldImg" idx="2"/>
          </p:nvPr>
        </p:nvSpPr>
        <p:spPr>
          <a:ln>
            <a:miter lim="800000"/>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a:xfrm>
          <a:off x="0" y="0"/>
          <a:ext cx="0" cy="0"/>
          <a:chOff x="0" y="0"/>
          <a:chExt cx="0" cy="0"/>
        </a:xfrm>
      </p:grpSpPr>
      <p:sp>
        <p:nvSpPr>
          <p:cNvPr id="107522" name="Shape 407"/>
          <p:cNvSpPr>
            <a:spLocks noGrp="1" noRot="1" noChangeAspect="1" noTextEdit="1"/>
          </p:cNvSpPr>
          <p:nvPr>
            <p:ph type="sldImg" idx="2"/>
          </p:nvPr>
        </p:nvSpPr>
        <p:spPr>
          <a:noFill/>
          <a:ln w="9525" cap="flat">
            <a:miter lim="800000"/>
            <a:headEnd type="none" w="med" len="med"/>
            <a:tailEnd type="none" w="med" len="med"/>
          </a:ln>
        </p:spPr>
      </p:sp>
      <p:sp>
        <p:nvSpPr>
          <p:cNvPr id="107523" name="Shape 408"/>
          <p:cNvSpPr txBox="1">
            <a:spLocks noGrp="1"/>
          </p:cNvSpPr>
          <p:nvPr>
            <p:ph type="body" idx="1"/>
          </p:nvPr>
        </p:nvSpPr>
        <p:spPr bwMode="auto">
          <a:noFill/>
        </p:spPr>
        <p:txBody>
          <a:bodyPr vert="horz" wrap="square" tIns="45700" bIns="45700" numCol="1" compatLnSpc="1"/>
          <a:lstStyle/>
          <a:p>
            <a:pPr eaLnBrk="1" hangingPunct="1">
              <a:spcBef>
                <a:spcPct val="0"/>
              </a:spcBef>
              <a:buSzPct val="25000"/>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107524" name="Shape 409"/>
          <p:cNvSpPr>
            <a:spLocks noGrp="1"/>
          </p:cNvSpPr>
          <p:nvPr>
            <p:ph type="sldNum" sz="quarter" idx="12"/>
          </p:nvPr>
        </p:nvSpPr>
        <p:spPr>
          <a:noFill/>
        </p:spPr>
        <p:txBody>
          <a:bodyPr/>
          <a:lstStyle/>
          <a:p>
            <a:fld id="{CE38AEF0-F08F-4987-BBA1-75952EDA0700}" type="slidenum">
              <a:rPr lang="en-US" smtClean="0"/>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609600" y="215371"/>
            <a:ext cx="10972800" cy="622828"/>
          </a:xfrm>
          <a:prstGeom prst="rect">
            <a:avLst/>
          </a:prstGeom>
          <a:noFill/>
          <a:ln>
            <a:noFill/>
          </a:ln>
        </p:spPr>
        <p:txBody>
          <a:bodyPr anchor="t"/>
          <a:lstStyle>
            <a:lvl1pPr marL="0" marR="0" lvl="0" indent="0" algn="l" rtl="0">
              <a:lnSpc>
                <a:spcPct val="100000"/>
              </a:lnSpc>
              <a:spcBef>
                <a:spcPts val="0"/>
              </a:spcBef>
              <a:buClr>
                <a:srgbClr val="007FA3"/>
              </a:buClr>
              <a:buFont typeface="Arial" panose="020B0604020202020204"/>
              <a:buNone/>
              <a:defRPr sz="32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3" name="Shape 43"/>
          <p:cNvSpPr txBox="1">
            <a:spLocks noGrp="1"/>
          </p:cNvSpPr>
          <p:nvPr>
            <p:ph type="body" idx="1"/>
          </p:nvPr>
        </p:nvSpPr>
        <p:spPr>
          <a:xfrm>
            <a:off x="609600" y="816430"/>
            <a:ext cx="10972800" cy="402769"/>
          </a:xfrm>
          <a:prstGeom prst="rect">
            <a:avLst/>
          </a:prstGeom>
          <a:noFill/>
          <a:ln>
            <a:noFill/>
          </a:ln>
        </p:spPr>
        <p:txBody>
          <a:bodyPr/>
          <a:lstStyle>
            <a:lvl1pPr marL="0" marR="0" lvl="0" indent="0" algn="l" rtl="0">
              <a:spcBef>
                <a:spcPts val="0"/>
              </a:spcBef>
              <a:buClr>
                <a:srgbClr val="007FA3"/>
              </a:buClr>
              <a:buFont typeface="Arial" panose="020B0604020202020204"/>
              <a:buNone/>
              <a:defRPr sz="1800" b="0"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24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44" name="Shape 44"/>
          <p:cNvSpPr txBox="1">
            <a:spLocks noGrp="1"/>
          </p:cNvSpPr>
          <p:nvPr>
            <p:ph type="body" idx="2"/>
          </p:nvPr>
        </p:nvSpPr>
        <p:spPr>
          <a:xfrm>
            <a:off x="609600" y="1600201"/>
            <a:ext cx="10972800" cy="4525963"/>
          </a:xfrm>
          <a:prstGeom prst="rect">
            <a:avLst/>
          </a:prstGeom>
          <a:noFill/>
          <a:ln>
            <a:noFill/>
          </a:ln>
        </p:spPr>
        <p:txBody>
          <a:bodyPr/>
          <a:lstStyle>
            <a:lvl1pPr marL="255905" marR="0" lvl="0" indent="-78105" algn="l" rtl="0">
              <a:spcBef>
                <a:spcPts val="1500"/>
              </a:spcBef>
              <a:buClr>
                <a:srgbClr val="007FA3"/>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33350" algn="l" rtl="0">
              <a:spcBef>
                <a:spcPts val="600"/>
              </a:spcBef>
              <a:buClr>
                <a:srgbClr val="007FA3"/>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01600" algn="l" rtl="0">
              <a:spcBef>
                <a:spcPts val="600"/>
              </a:spcBef>
              <a:buClr>
                <a:srgbClr val="007FA3"/>
              </a:buClr>
              <a:buSzPct val="100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Shape 45"/>
          <p:cNvSpPr txBox="1">
            <a:spLocks noGrp="1"/>
          </p:cNvSpPr>
          <p:nvPr>
            <p:ph type="ftr" idx="10"/>
          </p:nvPr>
        </p:nvSpPr>
        <p:spPr/>
        <p:txBody>
          <a:bodyPr/>
          <a:lstStyle>
            <a:lvl1pPr>
              <a:defRPr/>
            </a:lvl1pPr>
          </a:lstStyle>
          <a:p>
            <a:pPr>
              <a:defRPr/>
            </a:pPr>
            <a:endParaRPr lang="en-US"/>
          </a:p>
        </p:txBody>
      </p:sp>
      <p:sp>
        <p:nvSpPr>
          <p:cNvPr id="6" name="Shape 46"/>
          <p:cNvSpPr txBox="1">
            <a:spLocks noGrp="1"/>
          </p:cNvSpPr>
          <p:nvPr>
            <p:ph type="dt" idx="11"/>
          </p:nvPr>
        </p:nvSpPr>
        <p:spPr/>
        <p:txBody>
          <a:bodyPr/>
          <a:lstStyle>
            <a:lvl1pPr>
              <a:defRPr/>
            </a:lvl1pPr>
          </a:lstStyle>
          <a:p>
            <a:pPr>
              <a:defRPr/>
            </a:pPr>
            <a:endParaRPr lang="en-US"/>
          </a:p>
        </p:txBody>
      </p:sp>
      <p:sp>
        <p:nvSpPr>
          <p:cNvPr id="7" name="Shape 47"/>
          <p:cNvSpPr txBox="1">
            <a:spLocks noGrp="1"/>
          </p:cNvSpPr>
          <p:nvPr>
            <p:ph type="sldNum" idx="12"/>
          </p:nvPr>
        </p:nvSpPr>
        <p:spPr/>
        <p:txBody>
          <a:bodyPr/>
          <a:lstStyle>
            <a:lvl1pPr>
              <a:defRPr sz="1800"/>
            </a:lvl1pPr>
          </a:lstStyle>
          <a:p>
            <a:pPr>
              <a:defRPr/>
            </a:pPr>
            <a:fld id="{2864175E-8534-4F5D-A79C-93DD33C3A278}"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609600" y="228601"/>
            <a:ext cx="10972800" cy="1066799"/>
          </a:xfrm>
          <a:prstGeom prst="rect">
            <a:avLst/>
          </a:prstGeom>
          <a:noFill/>
          <a:ln>
            <a:noFill/>
          </a:ln>
        </p:spPr>
        <p:txBody>
          <a:bodyPr anchor="t"/>
          <a:lstStyle>
            <a:lvl1pPr marL="0" marR="0" lvl="0" indent="0" algn="l" rtl="0">
              <a:lnSpc>
                <a:spcPct val="100000"/>
              </a:lnSpc>
              <a:spcBef>
                <a:spcPts val="0"/>
              </a:spcBef>
              <a:buClr>
                <a:srgbClr val="007FA3"/>
              </a:buClr>
              <a:buFont typeface="Arial" panose="020B0604020202020204"/>
              <a:buNone/>
              <a:defRPr sz="34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0" name="Shape 50"/>
          <p:cNvSpPr txBox="1">
            <a:spLocks noGrp="1"/>
          </p:cNvSpPr>
          <p:nvPr>
            <p:ph type="body" idx="1"/>
          </p:nvPr>
        </p:nvSpPr>
        <p:spPr>
          <a:xfrm>
            <a:off x="609600" y="5368160"/>
            <a:ext cx="10972800" cy="916856"/>
          </a:xfrm>
          <a:prstGeom prst="rect">
            <a:avLst/>
          </a:prstGeom>
          <a:noFill/>
          <a:ln>
            <a:noFill/>
          </a:ln>
        </p:spPr>
        <p:txBody>
          <a:bodyPr anchor="b"/>
          <a:lstStyle>
            <a:lvl1pPr marL="0" marR="0" lvl="0" indent="0" algn="l" rtl="0">
              <a:spcBef>
                <a:spcPts val="0"/>
              </a:spcBef>
              <a:buClr>
                <a:srgbClr val="007FA3"/>
              </a:buClr>
              <a:buFont typeface="Arial" panose="020B0604020202020204"/>
              <a:buNone/>
              <a:defRPr sz="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buClr>
                <a:srgbClr val="007FA3"/>
              </a:buClr>
              <a:buFont typeface="Noto Sans Symbols"/>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buClr>
                <a:srgbClr val="007FA3"/>
              </a:buClr>
              <a:buFont typeface="Arial" panose="020B0604020202020204"/>
              <a:buNone/>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Shape 51"/>
          <p:cNvSpPr txBox="1">
            <a:spLocks noGrp="1"/>
          </p:cNvSpPr>
          <p:nvPr>
            <p:ph type="dt" idx="10"/>
          </p:nvPr>
        </p:nvSpPr>
        <p:spPr/>
        <p:txBody>
          <a:bodyPr/>
          <a:lstStyle>
            <a:lvl1pPr>
              <a:defRPr>
                <a:solidFill>
                  <a:srgbClr val="000000"/>
                </a:solidFill>
              </a:defRPr>
            </a:lvl1pPr>
          </a:lstStyle>
          <a:p>
            <a:pPr>
              <a:defRPr/>
            </a:pPr>
            <a:endParaRPr lang="en-US"/>
          </a:p>
        </p:txBody>
      </p:sp>
      <p:sp>
        <p:nvSpPr>
          <p:cNvPr id="5" name="Shape 52"/>
          <p:cNvSpPr txBox="1">
            <a:spLocks noGrp="1"/>
          </p:cNvSpPr>
          <p:nvPr>
            <p:ph type="sldNum" idx="11"/>
          </p:nvPr>
        </p:nvSpPr>
        <p:spPr/>
        <p:txBody>
          <a:bodyPr/>
          <a:lstStyle>
            <a:lvl1pPr>
              <a:buClr>
                <a:srgbClr val="000000"/>
              </a:buClr>
              <a:defRPr sz="1800">
                <a:solidFill>
                  <a:srgbClr val="000000"/>
                </a:solidFill>
              </a:defRPr>
            </a:lvl1pPr>
          </a:lstStyle>
          <a:p>
            <a:pPr>
              <a:defRPr/>
            </a:pPr>
            <a:fld id="{F657D138-BCF3-4FF5-AAFF-92E4C6D8925C}"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215372"/>
            <a:ext cx="10972800" cy="1097279"/>
          </a:xfrm>
          <a:prstGeom prst="rect">
            <a:avLst/>
          </a:prstGeom>
          <a:noFill/>
          <a:ln>
            <a:noFill/>
          </a:ln>
        </p:spPr>
        <p:txBody>
          <a:bodyPr/>
          <a:lstStyle>
            <a:lvl1pPr marL="0" marR="0" lvl="0" indent="0" algn="l" rtl="0">
              <a:lnSpc>
                <a:spcPct val="100000"/>
              </a:lnSpc>
              <a:spcBef>
                <a:spcPts val="0"/>
              </a:spcBef>
              <a:buClr>
                <a:srgbClr val="007FA3"/>
              </a:buClr>
              <a:buFont typeface="Arial" panose="020B0604020202020204"/>
              <a:buNone/>
              <a:defRPr sz="3200" b="1" i="0" u="none" strike="noStrike" cap="none">
                <a:solidFill>
                  <a:srgbClr val="007FA3"/>
                </a:solidFill>
                <a:latin typeface="Arial" panose="020B0604020202020204"/>
                <a:ea typeface="Arial" panose="020B0604020202020204"/>
                <a:cs typeface="Arial" panose="020B0604020202020204"/>
                <a:sym typeface="Arial" panose="020B0604020202020204"/>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1" name="Shape 61"/>
          <p:cNvSpPr txBox="1">
            <a:spLocks noGrp="1"/>
          </p:cNvSpPr>
          <p:nvPr>
            <p:ph type="body" idx="1"/>
          </p:nvPr>
        </p:nvSpPr>
        <p:spPr>
          <a:xfrm>
            <a:off x="609600" y="3962401"/>
            <a:ext cx="10972800" cy="2163763"/>
          </a:xfrm>
          <a:prstGeom prst="rect">
            <a:avLst/>
          </a:prstGeom>
          <a:noFill/>
          <a:ln>
            <a:noFill/>
          </a:ln>
        </p:spPr>
        <p:txBody>
          <a:bodyPr/>
          <a:lstStyle>
            <a:lvl1pPr marL="255905" marR="0" lvl="0" indent="-78105" algn="l" rtl="0">
              <a:spcBef>
                <a:spcPts val="1500"/>
              </a:spcBef>
              <a:buClr>
                <a:srgbClr val="007FA3"/>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33350" algn="l" rtl="0">
              <a:spcBef>
                <a:spcPts val="600"/>
              </a:spcBef>
              <a:buClr>
                <a:srgbClr val="007FA3"/>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01600" algn="l" rtl="0">
              <a:spcBef>
                <a:spcPts val="600"/>
              </a:spcBef>
              <a:buClr>
                <a:srgbClr val="007FA3"/>
              </a:buClr>
              <a:buSzPct val="100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62" name="Shape 62"/>
          <p:cNvSpPr txBox="1">
            <a:spLocks noGrp="1"/>
          </p:cNvSpPr>
          <p:nvPr>
            <p:ph type="body" idx="2"/>
          </p:nvPr>
        </p:nvSpPr>
        <p:spPr>
          <a:xfrm>
            <a:off x="609600" y="1600201"/>
            <a:ext cx="10972800" cy="2163763"/>
          </a:xfrm>
          <a:prstGeom prst="rect">
            <a:avLst/>
          </a:prstGeom>
          <a:noFill/>
          <a:ln>
            <a:noFill/>
          </a:ln>
        </p:spPr>
        <p:txBody>
          <a:bodyPr/>
          <a:lstStyle>
            <a:lvl1pPr marL="255905" marR="0" lvl="0" indent="-78105" algn="l" rtl="0">
              <a:spcBef>
                <a:spcPts val="1500"/>
              </a:spcBef>
              <a:buClr>
                <a:srgbClr val="007FA3"/>
              </a:buClr>
              <a:buSzPct val="1000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742950" marR="0" lvl="1" indent="-133350" algn="l" rtl="0">
              <a:spcBef>
                <a:spcPts val="600"/>
              </a:spcBef>
              <a:buClr>
                <a:srgbClr val="007FA3"/>
              </a:buClr>
              <a:buSzPct val="1000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143000" marR="0" lvl="2" indent="-101600" algn="l" rtl="0">
              <a:spcBef>
                <a:spcPts val="600"/>
              </a:spcBef>
              <a:buClr>
                <a:srgbClr val="007FA3"/>
              </a:buClr>
              <a:buSzPct val="100000"/>
              <a:buFont typeface="Noto Sans Symbols"/>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600200" marR="0" lvl="3"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057400" marR="0" lvl="4" indent="-127000" algn="l" rtl="0">
              <a:spcBef>
                <a:spcPts val="6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514600" marR="0" lvl="5"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2971800" marR="0" lvl="6"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429000" marR="0" lvl="7"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86200" marR="0" lvl="8" indent="-127000" algn="l" rtl="0">
              <a:spcBef>
                <a:spcPts val="300"/>
              </a:spcBef>
              <a:buClr>
                <a:srgbClr val="007FA3"/>
              </a:buClr>
              <a:buSzPct val="1000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Shape 63"/>
          <p:cNvSpPr txBox="1">
            <a:spLocks noGrp="1"/>
          </p:cNvSpPr>
          <p:nvPr>
            <p:ph type="ftr" idx="10"/>
          </p:nvPr>
        </p:nvSpPr>
        <p:spPr/>
        <p:txBody>
          <a:bodyPr/>
          <a:lstStyle>
            <a:lvl1pPr>
              <a:defRPr/>
            </a:lvl1pPr>
          </a:lstStyle>
          <a:p>
            <a:pPr>
              <a:defRPr/>
            </a:pPr>
            <a:endParaRPr lang="en-US"/>
          </a:p>
        </p:txBody>
      </p:sp>
      <p:sp>
        <p:nvSpPr>
          <p:cNvPr id="6" name="Shape 64"/>
          <p:cNvSpPr txBox="1">
            <a:spLocks noGrp="1"/>
          </p:cNvSpPr>
          <p:nvPr>
            <p:ph type="dt" idx="11"/>
          </p:nvPr>
        </p:nvSpPr>
        <p:spPr/>
        <p:txBody>
          <a:bodyPr/>
          <a:lstStyle>
            <a:lvl1pPr>
              <a:defRPr/>
            </a:lvl1pPr>
          </a:lstStyle>
          <a:p>
            <a:pPr>
              <a:defRPr/>
            </a:pPr>
            <a:endParaRPr lang="en-US"/>
          </a:p>
        </p:txBody>
      </p:sp>
      <p:sp>
        <p:nvSpPr>
          <p:cNvPr id="7" name="Shape 65"/>
          <p:cNvSpPr txBox="1">
            <a:spLocks noGrp="1"/>
          </p:cNvSpPr>
          <p:nvPr>
            <p:ph type="sldNum" idx="12"/>
          </p:nvPr>
        </p:nvSpPr>
        <p:spPr/>
        <p:txBody>
          <a:bodyPr/>
          <a:lstStyle>
            <a:lvl1pPr>
              <a:buClr>
                <a:srgbClr val="000000"/>
              </a:buClr>
              <a:defRPr sz="1800">
                <a:solidFill>
                  <a:srgbClr val="000000"/>
                </a:solidFill>
              </a:defRPr>
            </a:lvl1pPr>
          </a:lstStyle>
          <a:p>
            <a:pPr>
              <a:defRPr/>
            </a:pPr>
            <a:fld id="{E6D325FD-626E-474F-B53C-A51097F0860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hape 304"/>
          <p:cNvSpPr txBox="1">
            <a:spLocks noGrp="1"/>
          </p:cNvSpPr>
          <p:nvPr>
            <p:ph type="title"/>
          </p:nvPr>
        </p:nvSpPr>
        <p:spPr>
          <a:xfrm>
            <a:off x="229870" y="0"/>
            <a:ext cx="11732260" cy="1053465"/>
          </a:xfrm>
        </p:spPr>
        <p:txBody>
          <a:bodyPr lIns="0" tIns="0" rIns="0" bIns="0">
            <a:normAutofit fontScale="90000"/>
          </a:bodyPr>
          <a:lstStyle/>
          <a:p>
            <a:pPr algn="l" eaLnBrk="1" hangingPunct="1">
              <a:spcBef>
                <a:spcPct val="0"/>
              </a:spcBef>
              <a:buSzPct val="25000"/>
              <a:buFontTx/>
              <a:buNone/>
            </a:pPr>
            <a:br>
              <a:rPr lang="en-US" smtClean="0">
                <a:latin typeface="Arial" panose="020B0604020202020204" pitchFamily="34" charset="0"/>
                <a:cs typeface="Arial" panose="020B0604020202020204" pitchFamily="34" charset="0"/>
                <a:sym typeface="Arial" panose="020B0604020202020204" pitchFamily="34" charset="0"/>
              </a:rPr>
            </a:br>
            <a:r>
              <a:rPr lang="en-IN" altLang="en-US" smtClean="0">
                <a:latin typeface="Arial" panose="020B0604020202020204" pitchFamily="34" charset="0"/>
                <a:cs typeface="Arial" panose="020B0604020202020204" pitchFamily="34" charset="0"/>
                <a:sym typeface="Arial" panose="020B0604020202020204" pitchFamily="34" charset="0"/>
              </a:rPr>
              <a:t>                                          </a:t>
            </a:r>
            <a:r>
              <a:rPr lang="en-US" sz="4445" dirty="0" smtClean="0">
                <a:solidFill>
                  <a:schemeClr val="tx1"/>
                </a:solidFill>
                <a:latin typeface="Times New Roman" panose="02020603050405020304" pitchFamily="18" charset="0"/>
                <a:cs typeface="Times New Roman" panose="02020603050405020304" pitchFamily="18" charset="0"/>
                <a:sym typeface="+mn-ea"/>
              </a:rPr>
              <a:t>MEMORY </a:t>
            </a:r>
            <a:br>
              <a:rPr lang="en-US" b="1" dirty="0">
                <a:solidFill>
                  <a:schemeClr val="tx1"/>
                </a:solidFill>
                <a:latin typeface="Times New Roman" panose="02020603050405020304" pitchFamily="18" charset="0"/>
                <a:cs typeface="Times New Roman" panose="02020603050405020304" pitchFamily="18" charset="0"/>
              </a:rPr>
            </a:br>
            <a:r>
              <a:rPr lang="en-US" smtClean="0">
                <a:latin typeface="Arial" panose="020B0604020202020204" pitchFamily="34" charset="0"/>
                <a:cs typeface="Arial" panose="020B0604020202020204" pitchFamily="34" charset="0"/>
                <a:sym typeface="Arial" panose="020B0604020202020204" pitchFamily="34" charset="0"/>
              </a:rPr>
              <a:t>What Is Memory?</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44035" name="Shape 305"/>
          <p:cNvSpPr txBox="1">
            <a:spLocks noGrp="1"/>
          </p:cNvSpPr>
          <p:nvPr>
            <p:ph type="body" idx="2"/>
          </p:nvPr>
        </p:nvSpPr>
        <p:spPr>
          <a:xfrm>
            <a:off x="480060" y="1859281"/>
            <a:ext cx="10972800" cy="4525963"/>
          </a:xfrm>
        </p:spPr>
        <p:txBody>
          <a:bodyPr lIns="0" tIns="0" rIns="0" bIns="0">
            <a:normAutofit fontScale="70000"/>
          </a:bodyPr>
          <a:lstStyle/>
          <a:p>
            <a:pPr marL="255905" indent="-255905" eaLnBrk="1" hangingPunct="1">
              <a:spcBef>
                <a:spcPct val="0"/>
              </a:spcBef>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Memory: an active system that receives information from the senses, organizes and alters that information as it stores it away, and then retrieves the information from storage</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800" b="1" smtClean="0">
                <a:highlight>
                  <a:srgbClr val="FFFF00"/>
                </a:highlight>
                <a:latin typeface="Arial" panose="020B0604020202020204" pitchFamily="34" charset="0"/>
                <a:cs typeface="Arial" panose="020B0604020202020204" pitchFamily="34" charset="0"/>
                <a:sym typeface="Arial" panose="020B0604020202020204" pitchFamily="34" charset="0"/>
              </a:rPr>
              <a:t>Three Processes of Memory</a:t>
            </a:r>
            <a:endParaRPr lang="en-US" sz="2800" b="1" smtClean="0">
              <a:highlight>
                <a:srgbClr val="FFFF00"/>
              </a:highlight>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Processes of Memory</a:t>
            </a: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Encoding: set of mental operations that people perform on sensory information to convert that information into a form usable in the brain’s storage systems</a:t>
            </a: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Storage: holding onto information for period of time</a:t>
            </a: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Retrieval: getting information in storage into a form that can be used</a:t>
            </a: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hape 418"/>
          <p:cNvSpPr txBox="1">
            <a:spLocks noGrp="1"/>
          </p:cNvSpPr>
          <p:nvPr>
            <p:ph type="title"/>
          </p:nvPr>
        </p:nvSpPr>
        <p:spPr>
          <a:xfrm>
            <a:off x="609600" y="19812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Long-Term Memory</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61443" name="Shape 419"/>
          <p:cNvSpPr txBox="1">
            <a:spLocks noGrp="1"/>
          </p:cNvSpPr>
          <p:nvPr>
            <p:ph type="body" idx="2"/>
          </p:nvPr>
        </p:nvSpPr>
        <p:spPr>
          <a:xfrm>
            <a:off x="427990" y="967105"/>
            <a:ext cx="10972800" cy="6020435"/>
          </a:xfrm>
        </p:spPr>
        <p:txBody>
          <a:bodyPr lIns="0" tIns="0" rIns="0" bIns="0">
            <a:normAutofit fontScale="80000"/>
          </a:bodyPr>
          <a:lstStyle/>
          <a:p>
            <a:pPr marL="255905" indent="-255905" eaLnBrk="1" hangingPunct="1">
              <a:spcBef>
                <a:spcPct val="0"/>
              </a:spcBef>
              <a:buSzTx/>
              <a:buFontTx/>
              <a:buChar char="•"/>
            </a:pP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Declarative (explicit) memory</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This involves the conscious recall of information such as facts, events, and personal experiences. </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IN" alt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a:t>
            </a:r>
            <a:r>
              <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:-your favorite childhood memory. If you are able to remember a specific event or experience from your past, such as a family vacation or a birthday celebration</a:t>
            </a:r>
            <a:endPar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endPar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Types of Declarative Memory</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Semantic memory</a:t>
            </a: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declarative memory containing general knowledge</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2" indent="-228600" eaLnBrk="1" hangingPunct="1">
              <a:buSzTx/>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Knowledge of language, information learned in formal education</a:t>
            </a:r>
            <a:r>
              <a:rPr lang="en-IN"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eg:- A translator knows the language</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b="1" dirty="0" smtClean="0">
                <a:solidFill>
                  <a:srgbClr val="000000"/>
                </a:solidFill>
                <a:latin typeface="Arial" panose="020B0604020202020204" pitchFamily="34" charset="0"/>
                <a:cs typeface="Arial" panose="020B0604020202020204" pitchFamily="34" charset="0"/>
                <a:sym typeface="Arial" panose="020B0604020202020204" pitchFamily="34" charset="0"/>
              </a:rPr>
              <a:t>Episodic memory</a:t>
            </a: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 declarative memory containing personal information not readily available to others</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2" indent="-228600" eaLnBrk="1" hangingPunct="1">
              <a:buSzTx/>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remembering your high school graduation day. You might recall details such as what you were wearing, who you were with, the location of the ceremony</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2" indent="-228600" eaLnBrk="1" hangingPunct="1">
              <a:buSzTx/>
            </a:pP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z="2400" b="1" smtClean="0">
                <a:solidFill>
                  <a:srgbClr val="000000"/>
                </a:solidFill>
                <a:latin typeface="Arial" panose="020B0604020202020204" pitchFamily="34" charset="0"/>
                <a:cs typeface="Arial" panose="020B0604020202020204" pitchFamily="34" charset="0"/>
                <a:sym typeface="Arial" panose="020B0604020202020204" pitchFamily="34" charset="0"/>
              </a:rPr>
              <a:t>Semantic network model:</a:t>
            </a: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 assumes that information is stored in the brain in a connected fashion</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2" indent="-228600" eaLnBrk="1" hangingPunct="1">
              <a:buSzTx/>
            </a:pP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hape 451"/>
          <p:cNvSpPr txBox="1">
            <a:spLocks noGrp="1"/>
          </p:cNvSpPr>
          <p:nvPr>
            <p:ph type="title"/>
          </p:nvPr>
        </p:nvSpPr>
        <p:spPr>
          <a:xfrm>
            <a:off x="609600" y="228600"/>
            <a:ext cx="10972800" cy="1066800"/>
          </a:xfrm>
        </p:spPr>
        <p:txBody>
          <a:bodyPr lIns="0" tIns="0" rIns="0" bIns="0"/>
          <a:lstStyle/>
          <a:p>
            <a:pPr eaLnBrk="1" hangingPunct="1">
              <a:spcBef>
                <a:spcPct val="0"/>
              </a:spcBef>
              <a:buSzPct val="25000"/>
              <a:buFontTx/>
              <a:buNone/>
            </a:pPr>
            <a:r>
              <a:rPr lang="en-US" sz="3200" smtClean="0">
                <a:latin typeface="Arial" panose="020B0604020202020204" pitchFamily="34" charset="0"/>
                <a:cs typeface="Arial" panose="020B0604020202020204" pitchFamily="34" charset="0"/>
                <a:sym typeface="Arial" panose="020B0604020202020204" pitchFamily="34" charset="0"/>
              </a:rPr>
              <a:t>Figure 6.5 </a:t>
            </a:r>
            <a:br>
              <a:rPr lang="en-US" sz="3200" smtClean="0">
                <a:latin typeface="Arial" panose="020B0604020202020204" pitchFamily="34" charset="0"/>
                <a:cs typeface="Arial" panose="020B0604020202020204" pitchFamily="34" charset="0"/>
                <a:sym typeface="Arial" panose="020B0604020202020204" pitchFamily="34" charset="0"/>
              </a:rPr>
            </a:br>
            <a:r>
              <a:rPr lang="en-US" sz="3200" smtClean="0">
                <a:latin typeface="Arial" panose="020B0604020202020204" pitchFamily="34" charset="0"/>
                <a:cs typeface="Arial" panose="020B0604020202020204" pitchFamily="34" charset="0"/>
                <a:sym typeface="Arial" panose="020B0604020202020204" pitchFamily="34" charset="0"/>
              </a:rPr>
              <a:t>An Example of a Semantic Network</a:t>
            </a:r>
            <a:endParaRPr lang="en-US" sz="3200" smtClean="0">
              <a:latin typeface="Arial" panose="020B0604020202020204" pitchFamily="34" charset="0"/>
              <a:cs typeface="Arial" panose="020B0604020202020204" pitchFamily="34" charset="0"/>
              <a:sym typeface="Arial" panose="020B0604020202020204" pitchFamily="34" charset="0"/>
            </a:endParaRPr>
          </a:p>
        </p:txBody>
      </p:sp>
      <p:sp>
        <p:nvSpPr>
          <p:cNvPr id="65539" name="Shape 452"/>
          <p:cNvSpPr txBox="1">
            <a:spLocks noGrp="1"/>
          </p:cNvSpPr>
          <p:nvPr>
            <p:ph type="body" idx="1"/>
          </p:nvPr>
        </p:nvSpPr>
        <p:spPr>
          <a:xfrm>
            <a:off x="609600" y="5330826"/>
            <a:ext cx="10972800" cy="917575"/>
          </a:xfrm>
        </p:spPr>
        <p:txBody>
          <a:bodyPr lIns="0" tIns="0" rIns="0" bIns="0"/>
          <a:lstStyle/>
          <a:p>
            <a:pPr eaLnBrk="1" hangingPunct="1">
              <a:spcBef>
                <a:spcPct val="0"/>
              </a:spcBef>
              <a:buSzPct val="25000"/>
              <a:buFontTx/>
              <a:buNone/>
            </a:pPr>
            <a:r>
              <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rPr>
              <a:t>In the semantic network model of memory, concepts that are related in meaning are thought to be stored physically near each other in the brain. In this example, canary and ostrich are stored near the concept node for “bird,” whereas shark and salmon are stored near “fish.” But the fact that a canary is yellow is stored directly with that concept.</a:t>
            </a:r>
            <a:endPar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65540" name="Shape 453" descr="A three-level chart depicts the semantic network model of memory, using animals as examples. At the top of the semantic network model chart is the word “Animal,” which has small arrows pointing to words stating its various properties: has skin, can move around, eats, and breathes.  A second level lists Bird and Fish with arrows pointing to Animal. Each word is surrounded by small arrows pointing to its relevant properties: A bird has wings, can fly, and has feathers; a fish has fins, can swim, and has gills.  The bottom level contains Canary and Ostrich pointing to Bird in the upper level, and Shark and Salmon pointing to Fish. Canary is connected by small arrows to “can sing” and “yellow.”  Similarly, Ostrich is connected by small arrows to its properties: has long thin legs, is tall, and can’t fly.  "/>
          <p:cNvPicPr preferRelativeResize="0">
            <a:picLocks noChangeAspect="1" noChangeArrowheads="1"/>
          </p:cNvPicPr>
          <p:nvPr/>
        </p:nvPicPr>
        <p:blipFill>
          <a:blip r:embed="rId1"/>
          <a:srcRect l="1851" t="3825" r="1852" b="2187"/>
          <a:stretch>
            <a:fillRect/>
          </a:stretch>
        </p:blipFill>
        <p:spPr bwMode="auto">
          <a:xfrm>
            <a:off x="1524000" y="1295400"/>
            <a:ext cx="9753600" cy="39385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hape 437"/>
          <p:cNvSpPr txBox="1">
            <a:spLocks noGrp="1"/>
          </p:cNvSpPr>
          <p:nvPr>
            <p:ph type="title"/>
          </p:nvPr>
        </p:nvSpPr>
        <p:spPr>
          <a:xfrm>
            <a:off x="609600" y="228600"/>
            <a:ext cx="11379200" cy="10668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Figure: Types of Long-Term Memories</a:t>
            </a:r>
            <a:endParaRPr lang="en-US" dirty="0" smtClean="0">
              <a:latin typeface="Arial" panose="020B0604020202020204" pitchFamily="34" charset="0"/>
              <a:cs typeface="Arial" panose="020B0604020202020204" pitchFamily="34" charset="0"/>
              <a:sym typeface="Arial" panose="020B0604020202020204" pitchFamily="34" charset="0"/>
            </a:endParaRPr>
          </a:p>
        </p:txBody>
      </p:sp>
      <p:sp>
        <p:nvSpPr>
          <p:cNvPr id="63491" name="Shape 438"/>
          <p:cNvSpPr txBox="1">
            <a:spLocks noGrp="1"/>
          </p:cNvSpPr>
          <p:nvPr>
            <p:ph type="body" idx="1"/>
          </p:nvPr>
        </p:nvSpPr>
        <p:spPr>
          <a:xfrm>
            <a:off x="645584" y="5132389"/>
            <a:ext cx="10972800" cy="1184275"/>
          </a:xfrm>
        </p:spPr>
        <p:txBody>
          <a:bodyPr lIns="0" tIns="0" rIns="0" bIns="0"/>
          <a:lstStyle/>
          <a:p>
            <a:pPr eaLnBrk="1" hangingPunct="1">
              <a:spcBef>
                <a:spcPct val="0"/>
              </a:spcBef>
              <a:buSzPct val="25000"/>
              <a:buFontTx/>
              <a:buNone/>
            </a:pPr>
            <a:r>
              <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rPr>
              <a:t>Long-term memory can be divided into declarative memories, which are factual and typically conscious (explicit) memories, and nondeclarative memories, which are skills, habits, and conditioned responses that are typically unconscious (implicit). Declarative memories are further divided into episodic memories (personal experiences) and semantic memories (general knowledge).</a:t>
            </a:r>
            <a:endPar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63492" name="Shape 439" descr="A flowchart shows the two types of long-term memory are nondeclarative or Implicit memory (motor skills, habits, and classically conditioned reflexes) and declarative memory (explicit memory). The two types of declarative memory are episodic memory (events experienced by a person) and semantic memory (facts, general knowledge). "/>
          <p:cNvPicPr preferRelativeResize="0">
            <a:picLocks noChangeAspect="1" noChangeArrowheads="1"/>
          </p:cNvPicPr>
          <p:nvPr/>
        </p:nvPicPr>
        <p:blipFill>
          <a:blip r:embed="rId1"/>
          <a:srcRect l="3983" b="1891"/>
          <a:stretch>
            <a:fillRect/>
          </a:stretch>
        </p:blipFill>
        <p:spPr bwMode="auto">
          <a:xfrm>
            <a:off x="645585" y="1066801"/>
            <a:ext cx="10881783" cy="38195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458"/>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Retrieval Cues</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66564" name="Shape 460"/>
          <p:cNvSpPr txBox="1">
            <a:spLocks noGrp="1"/>
          </p:cNvSpPr>
          <p:nvPr>
            <p:ph type="body" idx="2"/>
          </p:nvPr>
        </p:nvSpPr>
        <p:spPr>
          <a:xfrm>
            <a:off x="609600" y="838200"/>
            <a:ext cx="10972800" cy="5865495"/>
          </a:xfrm>
        </p:spPr>
        <p:txBody>
          <a:bodyPr lIns="0" tIns="0" rIns="0" bIns="0">
            <a:normAutofit fontScale="80000"/>
          </a:bodyPr>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Retrieval cue:are pieces of information that help trigger or stimulate the retrieval of stored memories. These cues serve as a reminder or hint</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IN" altLang="en-US" smtClean="0">
                <a:solidFill>
                  <a:srgbClr val="000000"/>
                </a:solidFill>
                <a:latin typeface="Arial" panose="020B0604020202020204" pitchFamily="34" charset="0"/>
                <a:cs typeface="Arial" panose="020B0604020202020204" pitchFamily="34" charset="0"/>
                <a:sym typeface="Arial" panose="020B0604020202020204" pitchFamily="34" charset="0"/>
              </a:rPr>
              <a:t>Example :- Recalling a name by visual a person’s face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Priming </a:t>
            </a:r>
            <a:r>
              <a:rPr lang="en-IN" altLang="en-US" smtClean="0">
                <a:solidFill>
                  <a:srgbClr val="000000"/>
                </a:solidFill>
                <a:latin typeface="Arial" panose="020B0604020202020204" pitchFamily="34" charset="0"/>
                <a:cs typeface="Arial" panose="020B0604020202020204" pitchFamily="34" charset="0"/>
                <a:sym typeface="Arial" panose="020B0604020202020204" pitchFamily="34" charset="0"/>
              </a:rPr>
              <a:t>:-</a:t>
            </a: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process by which a previous experience or exposure to a particular stimulus affects a person's perception, behavior, or memory for a subsequent stimulus.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Encoding specificity: Encoding specificity is a principle in psychology that suggests that the effectiveness of memory retrieval depends on the match between the conditions present during learning (encoding) and the conditions present during retrieval</a:t>
            </a: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dirty="0" smtClean="0">
                <a:solidFill>
                  <a:srgbClr val="000000"/>
                </a:solidFill>
                <a:latin typeface="Arial" panose="020B0604020202020204" pitchFamily="34" charset="0"/>
                <a:cs typeface="Arial" panose="020B0604020202020204" pitchFamily="34" charset="0"/>
                <a:sym typeface="Arial" panose="020B0604020202020204" pitchFamily="34" charset="0"/>
              </a:rPr>
              <a:t>State-dependent learning: memories formed during a particular physiological or psychological state will be easier to recall while in a similar state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IN" altLang="en-US" b="1" smtClean="0">
                <a:solidFill>
                  <a:srgbClr val="000000"/>
                </a:solidFill>
                <a:highlight>
                  <a:srgbClr val="FFFF00"/>
                </a:highlight>
                <a:latin typeface="Arial" panose="020B0604020202020204" pitchFamily="34" charset="0"/>
                <a:cs typeface="Arial" panose="020B0604020202020204" pitchFamily="34" charset="0"/>
                <a:sym typeface="Arial" panose="020B0604020202020204" pitchFamily="34" charset="0"/>
              </a:rPr>
              <a:t>model of memory padhna hai</a:t>
            </a:r>
            <a:endParaRPr lang="en-IN" altLang="en-US" b="1" smtClean="0">
              <a:solidFill>
                <a:srgbClr val="000000"/>
              </a:solidFill>
              <a:highlight>
                <a:srgbClr val="FFFF00"/>
              </a:highlight>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hape 471"/>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Recall and Recognition</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68612" name="Shape 473"/>
          <p:cNvSpPr txBox="1">
            <a:spLocks noGrp="1"/>
          </p:cNvSpPr>
          <p:nvPr>
            <p:ph type="body" idx="2"/>
          </p:nvPr>
        </p:nvSpPr>
        <p:spPr/>
        <p:txBody>
          <a:bodyPr lIns="0" tIns="0" rIns="0" bIns="0"/>
          <a:lstStyle/>
          <a:p>
            <a:pPr marL="255905" indent="-255905" eaLnBrk="1" hangingPunct="1">
              <a:spcBef>
                <a:spcPct val="0"/>
              </a:spcBef>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Recall: a cognitive process in which we retrieve information from memory with very few external cues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Retrieval failure: recall has failed (at least temporarily)</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Tip of the tongue (TOT) phenomenon</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hape 478"/>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Recall and Recognition</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69635" name="Shape 479"/>
          <p:cNvSpPr txBox="1">
            <a:spLocks noGrp="1"/>
          </p:cNvSpPr>
          <p:nvPr>
            <p:ph type="body" idx="2"/>
          </p:nvPr>
        </p:nvSpPr>
        <p:spPr/>
        <p:txBody>
          <a:bodyPr lIns="0" tIns="0" rIns="0" bIns="0"/>
          <a:lstStyle/>
          <a:p>
            <a:pPr marL="255905" indent="-255905" eaLnBrk="1" hangingPunct="1">
              <a:spcBef>
                <a:spcPct val="0"/>
              </a:spcBef>
              <a:buSzTx/>
              <a:buFontTx/>
              <a:buChar char="•"/>
            </a:pP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Serial position effect</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information at beginning and end of a body of information more accurately remembered than information in middle</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Primacy effect: tendency to remember information at </a:t>
            </a:r>
            <a:r>
              <a:rPr lang="en-US" i="1" dirty="0" smtClean="0">
                <a:solidFill>
                  <a:srgbClr val="000000"/>
                </a:solidFill>
                <a:latin typeface="Arial" panose="020B0604020202020204" pitchFamily="34" charset="0"/>
                <a:cs typeface="Arial" panose="020B0604020202020204" pitchFamily="34" charset="0"/>
                <a:sym typeface="Arial" panose="020B0604020202020204" pitchFamily="34" charset="0"/>
              </a:rPr>
              <a:t>beginning</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of a body of information better than what follows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err="1" smtClean="0">
                <a:solidFill>
                  <a:srgbClr val="000000"/>
                </a:solidFill>
                <a:latin typeface="Arial" panose="020B0604020202020204" pitchFamily="34" charset="0"/>
                <a:cs typeface="Arial" panose="020B0604020202020204" pitchFamily="34" charset="0"/>
                <a:sym typeface="Arial" panose="020B0604020202020204" pitchFamily="34" charset="0"/>
              </a:rPr>
              <a:t>Recency</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effect: tendency to remember information at </a:t>
            </a:r>
            <a:r>
              <a:rPr lang="en-US" i="1" dirty="0" smtClean="0">
                <a:solidFill>
                  <a:srgbClr val="000000"/>
                </a:solidFill>
                <a:latin typeface="Arial" panose="020B0604020202020204" pitchFamily="34" charset="0"/>
                <a:cs typeface="Arial" panose="020B0604020202020204" pitchFamily="34" charset="0"/>
                <a:sym typeface="Arial" panose="020B0604020202020204" pitchFamily="34" charset="0"/>
              </a:rPr>
              <a:t>end </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of a body of information better than the information ahead of it</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hape 485"/>
          <p:cNvSpPr txBox="1">
            <a:spLocks noGrp="1"/>
          </p:cNvSpPr>
          <p:nvPr>
            <p:ph type="title"/>
          </p:nvPr>
        </p:nvSpPr>
        <p:spPr>
          <a:xfrm>
            <a:off x="609600" y="228600"/>
            <a:ext cx="10972800" cy="10668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Figure 6.6 Serial Position Effect</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70659" name="Shape 486"/>
          <p:cNvSpPr txBox="1">
            <a:spLocks noGrp="1"/>
          </p:cNvSpPr>
          <p:nvPr>
            <p:ph type="body" idx="1"/>
          </p:nvPr>
        </p:nvSpPr>
        <p:spPr>
          <a:xfrm>
            <a:off x="609601" y="1001713"/>
            <a:ext cx="3001433" cy="5283200"/>
          </a:xfrm>
        </p:spPr>
        <p:txBody>
          <a:bodyPr lIns="0" tIns="0" rIns="0" bIns="0" anchor="t"/>
          <a:lstStyle/>
          <a:p>
            <a:pPr eaLnBrk="1" hangingPunct="1">
              <a:spcBef>
                <a:spcPct val="0"/>
              </a:spcBef>
              <a:buSzPct val="25000"/>
              <a:buFontTx/>
              <a:buNone/>
            </a:pPr>
            <a:r>
              <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rPr>
              <a:t>In the serial position effect, information at the beginning of a list will be recalled at a higher rate than information in the middle of the list (primacy effect), because the beginning information receives more rehearsal and may enter LTM. Information at the end of a list is also retrieved at a higher rate (recency effect), because the end of the list is still in STM, with no information coming after it to interfere with retrieval.</a:t>
            </a:r>
            <a:endParaRPr lang="en-US" sz="16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70660" name="Shape 487" descr="A line graph illustrates primary effect and recency effect observed in recalling items of differing positions on a list.  The line graph plots the percent of correctly recalled items from a list versus the position of that item on the list. Items at the beginning of a list are correctly recalled 70% of the time. The percentage drops down as the position on the list increases, but towards the end the percentage climbs back up. The approximate values are shown in the following table.  Position in list Percent correct 0 to 2 70 2 58 4 38 6 36 8 34 10 31 12 38 14 52 "/>
          <p:cNvPicPr preferRelativeResize="0">
            <a:picLocks noChangeAspect="1" noChangeArrowheads="1"/>
          </p:cNvPicPr>
          <p:nvPr/>
        </p:nvPicPr>
        <p:blipFill>
          <a:blip r:embed="rId1"/>
          <a:srcRect l="3429" t="2895" r="2734" b="3255"/>
          <a:stretch>
            <a:fillRect/>
          </a:stretch>
        </p:blipFill>
        <p:spPr bwMode="auto">
          <a:xfrm>
            <a:off x="3962400" y="1001714"/>
            <a:ext cx="7971367" cy="511968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hape 492"/>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Recall and Recognition</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71683" name="Shape 493"/>
          <p:cNvSpPr txBox="1">
            <a:spLocks noGrp="1"/>
          </p:cNvSpPr>
          <p:nvPr>
            <p:ph type="body" idx="2"/>
          </p:nvPr>
        </p:nvSpPr>
        <p:spPr/>
        <p:txBody>
          <a:bodyPr lIns="0" tIns="0" rIns="0" bIns="0"/>
          <a:lstStyle/>
          <a:p>
            <a:pPr marL="255905" indent="-255905" eaLnBrk="1" hangingPunct="1">
              <a:spcBef>
                <a:spcPct val="0"/>
              </a:spcBef>
              <a:buSzTx/>
              <a:buFontTx/>
              <a:buChar char="•"/>
            </a:pP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Recognition</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the ability to identify or acknowledge something that has been encountered befor</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False positive</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error of recognition in which people think that they recognize a stimulus that is not actually in memory</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Elizabeth Loftus and Eyewitnesses</a:t>
            </a:r>
            <a:endPar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Showed that what people see and hear about an event afterwards can affect accuracy of their memories</a:t>
            </a:r>
            <a:endPar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rPr>
              <a:t>Demonstrated that eyewitness testimony is not always reliable</a:t>
            </a:r>
            <a:endParaRPr lang="en-US" sz="28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hape 505"/>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Automatic Encoding: Flashbulb Memories</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73731" name="Shape 506"/>
          <p:cNvSpPr txBox="1">
            <a:spLocks noGrp="1"/>
          </p:cNvSpPr>
          <p:nvPr>
            <p:ph type="body" idx="1"/>
          </p:nvPr>
        </p:nvSpPr>
        <p:spPr>
          <a:xfrm>
            <a:off x="609600" y="815976"/>
            <a:ext cx="10972800" cy="631825"/>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how some memories are automatically encoded into long-term memory?</a:t>
            </a:r>
            <a:endParaRPr lang="en-US" dirty="0" smtClean="0">
              <a:latin typeface="Arial" panose="020B0604020202020204" pitchFamily="34" charset="0"/>
              <a:cs typeface="Arial" panose="020B0604020202020204" pitchFamily="34" charset="0"/>
              <a:sym typeface="Arial" panose="020B0604020202020204" pitchFamily="34" charset="0"/>
            </a:endParaRPr>
          </a:p>
        </p:txBody>
      </p:sp>
      <p:sp>
        <p:nvSpPr>
          <p:cNvPr id="73732" name="Shape 507"/>
          <p:cNvSpPr txBox="1">
            <a:spLocks noGrp="1"/>
          </p:cNvSpPr>
          <p:nvPr>
            <p:ph type="body" idx="2"/>
          </p:nvPr>
        </p:nvSpPr>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Automatic encoding: tendency of certain kinds of information to enter long-term memory with little or no effortful encoding</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Flashbulb memories: automatic encoding that occurs because an unexpected event has strong emotional associations for person remembering it</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hape 595"/>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The Biological Bases of Memory</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80900" name="Shape 597"/>
          <p:cNvSpPr txBox="1">
            <a:spLocks noGrp="1"/>
          </p:cNvSpPr>
          <p:nvPr>
            <p:ph type="body" idx="2"/>
          </p:nvPr>
        </p:nvSpPr>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Consolidation: changes that take place in the structure and functioning of neurons when a memory is formed </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Long-term potentiation: changes in number and sensitivity of receptor sites/synapses through repeated stimulation</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Hippocampus: area of brain responsible for the formation of ltms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hape 317"/>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Models of Memory</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46084" name="Shape 319"/>
          <p:cNvSpPr txBox="1">
            <a:spLocks noGrp="1"/>
          </p:cNvSpPr>
          <p:nvPr>
            <p:ph type="body" idx="2"/>
          </p:nvPr>
        </p:nvSpPr>
        <p:spPr>
          <a:xfrm>
            <a:off x="173355" y="837565"/>
            <a:ext cx="11508105" cy="5956935"/>
          </a:xfrm>
        </p:spPr>
        <p:txBody>
          <a:bodyPr lIns="0" tIns="0" rIns="0" bIns="0">
            <a:normAutofit lnSpcReduction="20000"/>
          </a:bodyPr>
          <a:lstStyle/>
          <a:p>
            <a:pPr marL="255905" indent="-255905" eaLnBrk="1" hangingPunct="1">
              <a:spcBef>
                <a:spcPct val="0"/>
              </a:spcBef>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Information-processing model: assumes that the processing of information for memory storage is similar to the way a computer processes memory—in a series of three stages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Parallel distributed processing (PDP) model: memory processes are proposed to take place at the same time over a large network of neural connections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EG :-understanding of the sentence.</a:t>
            </a:r>
            <a:endPar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Levels-of-processing model: assumes that information that is more “</a:t>
            </a: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deeply processed”—or processed according to its meaning</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rather than just the sound or physical characteristics of the word or </a:t>
            </a: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words—will be remembered more efficiently and for a longer period of time</a:t>
            </a:r>
            <a:endPar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IN" alt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EG :- remembering a new acquaintance's name.</a:t>
            </a:r>
            <a:endParaRPr lang="en-IN" altLang="en-US" b="1"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hape 603"/>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When Memory Fails: Organic Amnesia</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81924" name="Shape 605"/>
          <p:cNvSpPr txBox="1">
            <a:spLocks noGrp="1"/>
          </p:cNvSpPr>
          <p:nvPr>
            <p:ph type="body" idx="2"/>
          </p:nvPr>
        </p:nvSpPr>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Retrograde amnesia: loss of memory from the point of some injury or trauma backwards, or loss of memory for the past</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Anterograde amnesia: loss of memory from the point of injury or trauma forward, or the inability to form new long-term memories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 Senile dementia</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Case of H.M.</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hape 611"/>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When Memory Fails: Organic Amnesia</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82947" name="Shape 612"/>
          <p:cNvSpPr txBox="1">
            <a:spLocks noGrp="1"/>
          </p:cNvSpPr>
          <p:nvPr>
            <p:ph type="body" idx="1"/>
          </p:nvPr>
        </p:nvSpPr>
        <p:spPr>
          <a:xfrm>
            <a:off x="609600" y="1600201"/>
            <a:ext cx="5283200" cy="4525963"/>
          </a:xfrm>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Alzheimer’s Disease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5.3 million cases in U.S.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Most common type of dementia in adults and elderly</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Primarily anterograde amnesia</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Various drugs to slow or stop progression, but no cure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82948" name="Shape 613"/>
          <p:cNvSpPr txBox="1">
            <a:spLocks noGrp="1"/>
          </p:cNvSpPr>
          <p:nvPr>
            <p:ph type="body" idx="2"/>
          </p:nvPr>
        </p:nvSpPr>
        <p:spPr>
          <a:xfrm>
            <a:off x="502920" y="910590"/>
            <a:ext cx="11079480" cy="5414010"/>
          </a:xfrm>
        </p:spPr>
        <p:txBody>
          <a:bodyPr lIns="0" tIns="0" rIns="0" bIns="0">
            <a:normAutofit fontScale="90000" lnSpcReduction="10000"/>
          </a:bodyPr>
          <a:lstStyle/>
          <a:p>
            <a:pPr marL="255905" indent="-255905" algn="r" eaLnBrk="1" hangingPunct="1">
              <a:spcBef>
                <a:spcPct val="0"/>
              </a:spcBef>
              <a:buSzTx/>
              <a:buFontTx/>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algn="r" eaLnBrk="1" hangingPunct="1">
              <a:spcBef>
                <a:spcPct val="0"/>
              </a:spcBef>
              <a:buSzTx/>
              <a:buFontTx/>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algn="r"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Risk factors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High cholesterol</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High blood pressure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Smoking</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Obesity </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Type II diabetes</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Lack of exercise</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Infantile amnesia: the inability to retrieve memories from much before age three</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Autobiographical memory: the memory for events and facts related to one’s personal life story (usually after age three)</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algn="r" eaLnBrk="1" hangingPunct="1">
              <a:buSzTx/>
              <a:buFont typeface="Noto Sans Symbols"/>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hape 626"/>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Health and Memory</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628" name="Shape 628"/>
          <p:cNvSpPr txBox="1">
            <a:spLocks noGrp="1"/>
          </p:cNvSpPr>
          <p:nvPr>
            <p:ph type="body" idx="2"/>
          </p:nvPr>
        </p:nvSpPr>
        <p:spPr/>
        <p:txBody>
          <a:bodyPr lIns="0" tIns="0" rIns="0" bIns="0">
            <a:noAutofit/>
          </a:bodyPr>
          <a:lstStyle/>
          <a:p>
            <a:pPr indent="-255905" eaLnBrk="1" fontAlgn="auto" hangingPunct="1">
              <a:spcBef>
                <a:spcPts val="0"/>
              </a:spcBef>
              <a:spcAft>
                <a:spcPts val="0"/>
              </a:spcAft>
              <a:defRPr/>
            </a:pPr>
            <a:r>
              <a:rPr lang="en-US" sz="2600" dirty="0"/>
              <a:t>Sleep important in forming memories</a:t>
            </a:r>
            <a:endParaRPr lang="en-US" sz="2600" dirty="0"/>
          </a:p>
          <a:p>
            <a:pPr lvl="1" indent="-285750" eaLnBrk="1" fontAlgn="auto" hangingPunct="1">
              <a:spcAft>
                <a:spcPts val="0"/>
              </a:spcAft>
              <a:defRPr/>
            </a:pPr>
            <a:r>
              <a:rPr lang="en-US" sz="2200" dirty="0"/>
              <a:t>Memory consolidation</a:t>
            </a:r>
            <a:endParaRPr lang="en-US" sz="2200" dirty="0"/>
          </a:p>
          <a:p>
            <a:pPr indent="-255905" eaLnBrk="1" fontAlgn="auto" hangingPunct="1">
              <a:spcAft>
                <a:spcPts val="0"/>
              </a:spcAft>
              <a:defRPr/>
            </a:pPr>
            <a:r>
              <a:rPr lang="en-US" sz="2600" dirty="0"/>
              <a:t>Sleep deprivation interferes with </a:t>
            </a:r>
            <a:r>
              <a:rPr lang="en-US" sz="2600" dirty="0" err="1"/>
              <a:t>hippocampal</a:t>
            </a:r>
            <a:r>
              <a:rPr lang="en-US" sz="2600" dirty="0"/>
              <a:t> functioning</a:t>
            </a:r>
            <a:endParaRPr lang="en-US" sz="2600" dirty="0"/>
          </a:p>
          <a:p>
            <a:pPr indent="-255905" eaLnBrk="1" fontAlgn="auto" hangingPunct="1">
              <a:spcAft>
                <a:spcPts val="0"/>
              </a:spcAft>
              <a:defRPr/>
            </a:pPr>
            <a:r>
              <a:rPr lang="en-US" sz="2600" dirty="0"/>
              <a:t>Even brief exercise good for memory</a:t>
            </a:r>
            <a:endParaRPr lang="en-US" sz="2600" dirty="0"/>
          </a:p>
          <a:p>
            <a:pPr indent="-255905" eaLnBrk="1" fontAlgn="auto" hangingPunct="1">
              <a:spcAft>
                <a:spcPts val="0"/>
              </a:spcAft>
              <a:defRPr/>
            </a:pPr>
            <a:r>
              <a:rPr lang="en-US" sz="2600" dirty="0"/>
              <a:t>Fish is brain food?</a:t>
            </a:r>
            <a:endParaRPr lang="en-US" sz="2600" dirty="0"/>
          </a:p>
          <a:p>
            <a:pPr lvl="1" indent="-285750" eaLnBrk="1" fontAlgn="auto" hangingPunct="1">
              <a:spcAft>
                <a:spcPts val="0"/>
              </a:spcAft>
              <a:defRPr/>
            </a:pPr>
            <a:r>
              <a:rPr lang="en-US" sz="2200" dirty="0"/>
              <a:t>Omega-3 fatty acid called </a:t>
            </a:r>
            <a:r>
              <a:rPr lang="en-US" sz="2200" dirty="0" err="1"/>
              <a:t>dha</a:t>
            </a:r>
            <a:r>
              <a:rPr lang="en-US" sz="2200" dirty="0"/>
              <a:t> helps memory cells communicate</a:t>
            </a:r>
            <a:endParaRPr lang="en-US" sz="2200" dirty="0"/>
          </a:p>
          <a:p>
            <a:pPr marL="0" indent="0" eaLnBrk="1" fontAlgn="auto" hangingPunct="1">
              <a:spcAft>
                <a:spcPts val="0"/>
              </a:spcAft>
              <a:buSzPct val="25000"/>
              <a:buFont typeface="Arial" panose="020B0604020202020204"/>
              <a:buNone/>
              <a:defRPr/>
            </a:pP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hape 338"/>
          <p:cNvSpPr txBox="1">
            <a:spLocks noGrp="1"/>
          </p:cNvSpPr>
          <p:nvPr>
            <p:ph type="title"/>
          </p:nvPr>
        </p:nvSpPr>
        <p:spPr>
          <a:xfrm>
            <a:off x="609600" y="228600"/>
            <a:ext cx="10972800" cy="10668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Figure 6.1 </a:t>
            </a:r>
            <a:br>
              <a:rPr lang="en-US" smtClean="0">
                <a:latin typeface="Arial" panose="020B0604020202020204" pitchFamily="34" charset="0"/>
                <a:cs typeface="Arial" panose="020B0604020202020204" pitchFamily="34" charset="0"/>
                <a:sym typeface="Arial" panose="020B0604020202020204" pitchFamily="34" charset="0"/>
              </a:rPr>
            </a:br>
            <a:r>
              <a:rPr lang="en-US" smtClean="0">
                <a:latin typeface="Arial" panose="020B0604020202020204" pitchFamily="34" charset="0"/>
                <a:cs typeface="Arial" panose="020B0604020202020204" pitchFamily="34" charset="0"/>
                <a:sym typeface="Arial" panose="020B0604020202020204" pitchFamily="34" charset="0"/>
              </a:rPr>
              <a:t>Three-Stage Process of Memory</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49155" name="Shape 339"/>
          <p:cNvSpPr txBox="1">
            <a:spLocks noGrp="1"/>
          </p:cNvSpPr>
          <p:nvPr>
            <p:ph type="body" idx="1"/>
          </p:nvPr>
        </p:nvSpPr>
        <p:spPr>
          <a:xfrm>
            <a:off x="1219200" y="5368925"/>
            <a:ext cx="9753600" cy="915988"/>
          </a:xfrm>
        </p:spPr>
        <p:txBody>
          <a:bodyPr lIns="0" tIns="0" rIns="0" bIns="0"/>
          <a:lstStyle/>
          <a:p>
            <a:pPr eaLnBrk="1" hangingPunct="1">
              <a:spcBef>
                <a:spcPct val="0"/>
              </a:spcBef>
              <a:buSzPct val="25000"/>
              <a:buFontTx/>
              <a:buNone/>
            </a:pPr>
            <a:r>
              <a:rPr lang="en-US" sz="1500" smtClean="0">
                <a:solidFill>
                  <a:srgbClr val="000000"/>
                </a:solidFill>
                <a:latin typeface="Arial" panose="020B0604020202020204" pitchFamily="34" charset="0"/>
                <a:cs typeface="Arial" panose="020B0604020202020204" pitchFamily="34" charset="0"/>
                <a:sym typeface="Arial" panose="020B0604020202020204" pitchFamily="34" charset="0"/>
              </a:rPr>
              <a:t>Information enters through the sensory system, briefly registering in sensory memory. Selective attention filters the information into short-term memory, where it is held while attention (rehearsal) continues. If the information receives enough rehearsal (maintenance or elaborative), it will enter and be stored in long-term memory.</a:t>
            </a:r>
            <a:endParaRPr lang="en-US" sz="15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49156" name="Shape 340" descr="An illustration shows that external sensory events are encoded into the first stage, sensory memory. All information in this stage is lost within a second or so, except for information that is filtered by selective attention into short-term memory. At this second stage, unrehearsed information is lost in about 15 to 30 seconds. Maintenance rehearsal occurs at this stage to retain the information until it is consolidated into long-term memory, where information is retained indefinitely, although some information may be difficult to retrieve. Information that is retrieved is passed back into short-term memory."/>
          <p:cNvPicPr preferRelativeResize="0">
            <a:picLocks noChangeAspect="1" noChangeArrowheads="1"/>
          </p:cNvPicPr>
          <p:nvPr/>
        </p:nvPicPr>
        <p:blipFill>
          <a:blip r:embed="rId1"/>
          <a:srcRect/>
          <a:stretch>
            <a:fillRect/>
          </a:stretch>
        </p:blipFill>
        <p:spPr bwMode="auto">
          <a:xfrm>
            <a:off x="1422400" y="1357314"/>
            <a:ext cx="8940800" cy="38623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hape 330"/>
          <p:cNvSpPr txBox="1">
            <a:spLocks noGrp="1"/>
          </p:cNvSpPr>
          <p:nvPr>
            <p:ph type="title"/>
          </p:nvPr>
        </p:nvSpPr>
        <p:spPr>
          <a:xfrm>
            <a:off x="609600" y="0"/>
            <a:ext cx="10972800" cy="11557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Sensory Memory: Why Do People Do Double Takes? </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48132" name="Shape 332"/>
          <p:cNvSpPr txBox="1">
            <a:spLocks noGrp="1"/>
          </p:cNvSpPr>
          <p:nvPr>
            <p:ph type="body" idx="2"/>
          </p:nvPr>
        </p:nvSpPr>
        <p:spPr>
          <a:xfrm>
            <a:off x="601345" y="668655"/>
            <a:ext cx="10972800" cy="6189345"/>
          </a:xfrm>
        </p:spPr>
        <p:txBody>
          <a:bodyPr lIns="0" tIns="0" rIns="0" bIns="0">
            <a:normAutofit lnSpcReduction="20000"/>
          </a:bodyPr>
          <a:lstStyle/>
          <a:p>
            <a:pPr marL="255905" indent="-255905" eaLnBrk="1" hangingPunct="1">
              <a:spcBef>
                <a:spcPct val="0"/>
              </a:spcBef>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Sensory memory: the very first stage of memory </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Point at which information enters the nervous system through the sensory systems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Raw information from the senses is held for a very brief period of time</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r>
              <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TYPES OF SENSORY MEMORY</a:t>
            </a:r>
            <a:endPar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Iconic memory: </a:t>
            </a:r>
            <a:r>
              <a:rPr lang="en-IN" alt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temporary storage of visual memory</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Capacity: everything that can be seen at one time</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Duration: information that has just entered iconic memory will be pushed out very quickly by new information, a process called </a:t>
            </a:r>
            <a:r>
              <a:rPr lang="en-US" sz="2400" i="1" smtClean="0">
                <a:solidFill>
                  <a:srgbClr val="000000"/>
                </a:solidFill>
                <a:latin typeface="Arial" panose="020B0604020202020204" pitchFamily="34" charset="0"/>
                <a:cs typeface="Arial" panose="020B0604020202020204" pitchFamily="34" charset="0"/>
                <a:sym typeface="Arial" panose="020B0604020202020204" pitchFamily="34" charset="0"/>
              </a:rPr>
              <a:t>masking</a:t>
            </a:r>
            <a:endParaRPr lang="en-US" sz="2400" i="1"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z="2400" smtClean="0">
                <a:solidFill>
                  <a:srgbClr val="00B050"/>
                </a:solidFill>
                <a:latin typeface="Arial" panose="020B0604020202020204" pitchFamily="34" charset="0"/>
                <a:cs typeface="Arial" panose="020B0604020202020204" pitchFamily="34" charset="0"/>
                <a:sym typeface="Arial" panose="020B0604020202020204" pitchFamily="34" charset="0"/>
              </a:rPr>
              <a:t>Eidetic imagery: the (rare) ability to access a visual memory for thirty seconds or more</a:t>
            </a:r>
            <a:endParaRPr lang="en-US" sz="2400" smtClean="0">
              <a:solidFill>
                <a:srgbClr val="00B05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sz="2400" smtClean="0">
              <a:solidFill>
                <a:srgbClr val="00B05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Echoic memory: </a:t>
            </a:r>
            <a:r>
              <a:rPr lang="en-IN" alt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temporary storage of auditory information</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Capacity: limited to what can be heard at any one moment; smaller than the capacity of iconic memory</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Duration: lasts longer than iconic; about two to four seconds</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endParaRPr lang="en-US" sz="2400" smtClean="0">
              <a:solidFill>
                <a:srgbClr val="00B05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endParaRPr lang="en-US" altLang="en-US" sz="2400" dirty="0" smtClean="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hape 352"/>
          <p:cNvSpPr txBox="1">
            <a:spLocks noGrp="1"/>
          </p:cNvSpPr>
          <p:nvPr>
            <p:ph type="title"/>
          </p:nvPr>
        </p:nvSpPr>
        <p:spPr>
          <a:xfrm>
            <a:off x="609600" y="228600"/>
            <a:ext cx="5283200" cy="1066800"/>
          </a:xfrm>
        </p:spPr>
        <p:txBody>
          <a:bodyPr lIns="0" tIns="0" rIns="0" bIns="0"/>
          <a:lstStyle/>
          <a:p>
            <a:pPr eaLnBrk="1" hangingPunct="1">
              <a:spcBef>
                <a:spcPct val="0"/>
              </a:spcBef>
              <a:buSzPct val="25000"/>
              <a:buFontTx/>
              <a:buNone/>
            </a:pPr>
            <a:r>
              <a:rPr lang="en-US" smtClean="0">
                <a:latin typeface="Arial" panose="020B0604020202020204" pitchFamily="34" charset="0"/>
                <a:cs typeface="Arial" panose="020B0604020202020204" pitchFamily="34" charset="0"/>
                <a:sym typeface="Arial" panose="020B0604020202020204" pitchFamily="34" charset="0"/>
              </a:rPr>
              <a:t>Figure 6.2 </a:t>
            </a:r>
            <a:br>
              <a:rPr lang="en-US" smtClean="0">
                <a:latin typeface="Arial" panose="020B0604020202020204" pitchFamily="34" charset="0"/>
                <a:cs typeface="Arial" panose="020B0604020202020204" pitchFamily="34" charset="0"/>
                <a:sym typeface="Arial" panose="020B0604020202020204" pitchFamily="34" charset="0"/>
              </a:rPr>
            </a:br>
            <a:r>
              <a:rPr lang="en-US" smtClean="0">
                <a:latin typeface="Arial" panose="020B0604020202020204" pitchFamily="34" charset="0"/>
                <a:cs typeface="Arial" panose="020B0604020202020204" pitchFamily="34" charset="0"/>
                <a:sym typeface="Arial" panose="020B0604020202020204" pitchFamily="34" charset="0"/>
              </a:rPr>
              <a:t>Iconic Memory Test</a:t>
            </a:r>
            <a:endParaRPr lang="en-US" smtClean="0">
              <a:latin typeface="Arial" panose="020B0604020202020204" pitchFamily="34" charset="0"/>
              <a:cs typeface="Arial" panose="020B0604020202020204" pitchFamily="34" charset="0"/>
              <a:sym typeface="Arial" panose="020B0604020202020204" pitchFamily="34" charset="0"/>
            </a:endParaRPr>
          </a:p>
        </p:txBody>
      </p:sp>
      <p:sp>
        <p:nvSpPr>
          <p:cNvPr id="51203" name="Shape 353"/>
          <p:cNvSpPr txBox="1">
            <a:spLocks noGrp="1"/>
          </p:cNvSpPr>
          <p:nvPr>
            <p:ph type="body" idx="1"/>
          </p:nvPr>
        </p:nvSpPr>
        <p:spPr>
          <a:xfrm>
            <a:off x="609601" y="2097088"/>
            <a:ext cx="4677833" cy="3160712"/>
          </a:xfrm>
        </p:spPr>
        <p:txBody>
          <a:bodyPr lIns="0" tIns="0" rIns="0" bIns="0" anchor="t"/>
          <a:lstStyle/>
          <a:p>
            <a:pPr eaLnBrk="1" hangingPunct="1">
              <a:spcBef>
                <a:spcPct val="0"/>
              </a:spcBef>
              <a:buSzPct val="25000"/>
              <a:buFontTx/>
              <a:buNone/>
            </a:pPr>
            <a:r>
              <a:rPr lang="en-US" sz="1700" smtClean="0">
                <a:solidFill>
                  <a:srgbClr val="000000"/>
                </a:solidFill>
                <a:latin typeface="Arial" panose="020B0604020202020204" pitchFamily="34" charset="0"/>
                <a:cs typeface="Arial" panose="020B0604020202020204" pitchFamily="34" charset="0"/>
                <a:sym typeface="Arial" panose="020B0604020202020204" pitchFamily="34" charset="0"/>
              </a:rPr>
              <a:t>Sample grid of letters for Sperling’s test of iconic memory. To determine if the entire grid existed in iconic memory, Sperling sounded a tone associated with each row after the grid’s presentation. Participants were able to recall the letters in the row for which they heard the tone. The graph shows the decrease in the number of letters recalled as the delay in presenting the tone increased.</a:t>
            </a:r>
            <a:endParaRPr lang="en-US" sz="170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51204" name="Shape 354" descr="A sample letter grid and a graph represents Sperling’s test of iconic memory. The grid tabulates rows of letters and their associated tone signals as follows. Rows of Letters Tone Signaling Which Row to Report LHTY High tone EPNR Medium tone SBAX Low tone The graph plots the number of letters recalled against the delay in signal in seconds. Participants were able to recall 10 letters when the tone was initially presented, with this number dropping as the delay in signal increases. "/>
          <p:cNvPicPr preferRelativeResize="0">
            <a:picLocks noChangeAspect="1" noChangeArrowheads="1"/>
          </p:cNvPicPr>
          <p:nvPr/>
        </p:nvPicPr>
        <p:blipFill>
          <a:blip r:embed="rId1"/>
          <a:srcRect/>
          <a:stretch>
            <a:fillRect/>
          </a:stretch>
        </p:blipFill>
        <p:spPr bwMode="auto">
          <a:xfrm>
            <a:off x="5657851" y="304800"/>
            <a:ext cx="6212416" cy="647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hape 366"/>
          <p:cNvSpPr txBox="1">
            <a:spLocks noGrp="1"/>
          </p:cNvSpPr>
          <p:nvPr>
            <p:ph type="title"/>
          </p:nvPr>
        </p:nvSpPr>
        <p:spPr>
          <a:xfrm>
            <a:off x="316230" y="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Short-Term Memory</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53252" name="Shape 368"/>
          <p:cNvSpPr txBox="1">
            <a:spLocks noGrp="1"/>
          </p:cNvSpPr>
          <p:nvPr>
            <p:ph type="body" idx="2"/>
          </p:nvPr>
        </p:nvSpPr>
        <p:spPr>
          <a:xfrm>
            <a:off x="0" y="780415"/>
            <a:ext cx="12074525" cy="5977255"/>
          </a:xfrm>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Short-term memory (STM; working memory): the memory system in which information is held for brief periods of time while being used</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Selective attention: ability to focus on only one stimulus from among all sensory input</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Digit-span test: a series of numbers is read to subjects who are then asked to recall the numbers in order</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Conclusion: capacity of STM is about seven items or pieces of information, plus or minus two items—or from five to nine bits of information.</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Magical number = 7</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STM lasts from about twelve to thirty seconds without rehearsal</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STM is susceptible to interference</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rPr>
              <a:t>e.g., if counting is interrupted, one will have to start over</a:t>
            </a:r>
            <a:endParaRPr lang="en-US" sz="24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hape 385"/>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Short-Term Memory</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56323" name="Shape 386"/>
          <p:cNvSpPr txBox="1">
            <a:spLocks noGrp="1"/>
          </p:cNvSpPr>
          <p:nvPr>
            <p:ph type="body" idx="2"/>
          </p:nvPr>
        </p:nvSpPr>
        <p:spPr/>
        <p:txBody>
          <a:bodyPr lIns="0" tIns="0" rIns="0" bIns="0"/>
          <a:lstStyle/>
          <a:p>
            <a:pPr marL="255905" indent="-255905" eaLnBrk="1" hangingPunct="1">
              <a:spcBef>
                <a:spcPct val="0"/>
              </a:spcBef>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Chunking: bits of information are combined into meaningful units, or chunks, so that more information can be held in STM</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Maintenance rehearsal: saying bits of information to be remembered over and over in one’s head in order to maintain it in short-term memory</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smtClean="0">
                <a:solidFill>
                  <a:srgbClr val="000000"/>
                </a:solidFill>
                <a:latin typeface="Arial" panose="020B0604020202020204" pitchFamily="34" charset="0"/>
                <a:cs typeface="Arial" panose="020B0604020202020204" pitchFamily="34" charset="0"/>
                <a:sym typeface="Arial" panose="020B0604020202020204" pitchFamily="34" charset="0"/>
              </a:rPr>
              <a:t>STMs tend to be encoded in auditory form</a:t>
            </a:r>
            <a:endParaRPr lang="en-US"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hape 398"/>
          <p:cNvSpPr txBox="1">
            <a:spLocks noGrp="1"/>
          </p:cNvSpPr>
          <p:nvPr>
            <p:ph type="title"/>
          </p:nvPr>
        </p:nvSpPr>
        <p:spPr>
          <a:xfrm>
            <a:off x="609600" y="215900"/>
            <a:ext cx="10972800" cy="6223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Long-Term Memory</a:t>
            </a:r>
            <a:endParaRPr lang="en-US" sz="2000" dirty="0" smtClean="0">
              <a:latin typeface="Arial" panose="020B0604020202020204" pitchFamily="34" charset="0"/>
              <a:cs typeface="Arial" panose="020B0604020202020204" pitchFamily="34" charset="0"/>
              <a:sym typeface="Arial" panose="020B0604020202020204" pitchFamily="34" charset="0"/>
            </a:endParaRPr>
          </a:p>
        </p:txBody>
      </p:sp>
      <p:sp>
        <p:nvSpPr>
          <p:cNvPr id="58371" name="Shape 399"/>
          <p:cNvSpPr txBox="1">
            <a:spLocks noGrp="1"/>
          </p:cNvSpPr>
          <p:nvPr>
            <p:ph type="body" idx="2"/>
          </p:nvPr>
        </p:nvSpPr>
        <p:spPr>
          <a:xfrm>
            <a:off x="368300" y="838200"/>
            <a:ext cx="10972800" cy="6478270"/>
          </a:xfrm>
        </p:spPr>
        <p:txBody>
          <a:bodyPr lIns="0" tIns="0" rIns="0" bIns="0">
            <a:normAutofit fontScale="90000" lnSpcReduction="20000"/>
          </a:bodyPr>
          <a:lstStyle/>
          <a:p>
            <a:pPr marL="255905" indent="-255905" eaLnBrk="1" hangingPunct="1">
              <a:spcBef>
                <a:spcPct val="0"/>
              </a:spcBef>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Long-term memory (LTM): the memory system into which all the information is placed to be kept permanently</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Elaborative rehearsal: a method of transferring information from STM into LTM </a:t>
            </a:r>
            <a:r>
              <a:rPr lang="en-US" dirty="0" smtClean="0">
                <a:solidFill>
                  <a:srgbClr val="FF0000"/>
                </a:solidFill>
                <a:latin typeface="Arial" panose="020B0604020202020204" pitchFamily="34" charset="0"/>
                <a:cs typeface="Arial" panose="020B0604020202020204" pitchFamily="34" charset="0"/>
                <a:sym typeface="Arial" panose="020B0604020202020204" pitchFamily="34" charset="0"/>
              </a:rPr>
              <a:t>by making that information meaningful in some way</a:t>
            </a:r>
            <a:endParaRPr lang="en-US" dirty="0" smtClean="0">
              <a:solidFill>
                <a:srgbClr val="FF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b="1" dirty="0" err="1"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b="1" dirty="0" err="1"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US" b="1" dirty="0" err="1" smtClean="0">
                <a:solidFill>
                  <a:srgbClr val="000000"/>
                </a:solidFill>
                <a:latin typeface="Arial" panose="020B0604020202020204" pitchFamily="34" charset="0"/>
                <a:cs typeface="Arial" panose="020B0604020202020204" pitchFamily="34" charset="0"/>
                <a:sym typeface="Arial" panose="020B0604020202020204" pitchFamily="34" charset="0"/>
              </a:rPr>
              <a:t>Nondeclarative</a:t>
            </a:r>
            <a:r>
              <a:rPr lang="en-US" b="1" dirty="0" smtClean="0">
                <a:solidFill>
                  <a:srgbClr val="000000"/>
                </a:solidFill>
                <a:latin typeface="Arial" panose="020B0604020202020204" pitchFamily="34" charset="0"/>
                <a:cs typeface="Arial" panose="020B0604020202020204" pitchFamily="34" charset="0"/>
                <a:sym typeface="Arial" panose="020B0604020202020204" pitchFamily="34" charset="0"/>
              </a:rPr>
              <a:t> (implicit) memory</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This is an unconscious memory that we use without thinking, </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r>
              <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Example:-</a:t>
            </a: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 muscle memory for playing an instrument or riding a bike</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spcBef>
                <a:spcPct val="0"/>
              </a:spcBef>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These memories are not conscious, but their existence is implied because they affect conscious behavior</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r>
              <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Includes emotional associations, habits, and simple conditioned reflexes</a:t>
            </a:r>
            <a:endParaRPr 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lvl="1" indent="-285750" eaLnBrk="1" hangingPunct="1">
              <a:buSzTx/>
              <a:buFontTx/>
              <a:buChar char="–"/>
            </a:pP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255905" indent="-255905" eaLnBrk="1" hangingPunct="1">
              <a:buSzTx/>
              <a:buFontTx/>
              <a:buChar char="•"/>
            </a:pPr>
            <a:r>
              <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rPr>
              <a:t>Anterograde amnesia: loss of memory from the point of injury or trauma forward, or the inability to form new long-term memories</a:t>
            </a:r>
            <a:endParaRPr lang="en-US" sz="2400" smtClean="0">
              <a:solidFill>
                <a:srgbClr val="000000"/>
              </a:solidFill>
              <a:latin typeface="Arial" panose="020B0604020202020204" pitchFamily="34" charset="0"/>
              <a:cs typeface="Arial" panose="020B0604020202020204" pitchFamily="34" charset="0"/>
              <a:sym typeface="Arial" panose="020B0604020202020204" pitchFamily="34" charset="0"/>
            </a:endParaRPr>
          </a:p>
          <a:p>
            <a:pPr marL="457200" lvl="1" indent="0" eaLnBrk="1" hangingPunct="1">
              <a:buSzTx/>
              <a:buFontTx/>
              <a:buNone/>
            </a:pPr>
            <a:r>
              <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rPr>
              <a:t>HIPPOCAMPUS</a:t>
            </a:r>
            <a:endParaRPr lang="en-IN" altLang="en-US"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hape 411"/>
          <p:cNvSpPr txBox="1">
            <a:spLocks noGrp="1"/>
          </p:cNvSpPr>
          <p:nvPr>
            <p:ph type="title"/>
          </p:nvPr>
        </p:nvSpPr>
        <p:spPr>
          <a:xfrm>
            <a:off x="609600" y="228600"/>
            <a:ext cx="10972800" cy="1066800"/>
          </a:xfrm>
        </p:spPr>
        <p:txBody>
          <a:bodyPr lIns="0" tIns="0" rIns="0" bIns="0"/>
          <a:lstStyle/>
          <a:p>
            <a:pPr eaLnBrk="1" hangingPunct="1">
              <a:spcBef>
                <a:spcPct val="0"/>
              </a:spcBef>
              <a:buSzPct val="25000"/>
              <a:buFontTx/>
              <a:buNone/>
            </a:pPr>
            <a:r>
              <a:rPr lang="en-US" dirty="0" smtClean="0">
                <a:latin typeface="Arial" panose="020B0604020202020204" pitchFamily="34" charset="0"/>
                <a:cs typeface="Arial" panose="020B0604020202020204" pitchFamily="34" charset="0"/>
                <a:sym typeface="Arial" panose="020B0604020202020204" pitchFamily="34" charset="0"/>
              </a:rPr>
              <a:t>Figure: Tower of Hanoi</a:t>
            </a:r>
            <a:endParaRPr lang="en-US" dirty="0" smtClean="0">
              <a:latin typeface="Arial" panose="020B0604020202020204" pitchFamily="34" charset="0"/>
              <a:cs typeface="Arial" panose="020B0604020202020204" pitchFamily="34" charset="0"/>
              <a:sym typeface="Arial" panose="020B0604020202020204" pitchFamily="34" charset="0"/>
            </a:endParaRPr>
          </a:p>
        </p:txBody>
      </p:sp>
      <p:sp>
        <p:nvSpPr>
          <p:cNvPr id="60419" name="Shape 412"/>
          <p:cNvSpPr txBox="1">
            <a:spLocks noGrp="1"/>
          </p:cNvSpPr>
          <p:nvPr>
            <p:ph type="body" idx="1"/>
          </p:nvPr>
        </p:nvSpPr>
        <p:spPr>
          <a:xfrm>
            <a:off x="622300" y="4724401"/>
            <a:ext cx="10972800" cy="1260475"/>
          </a:xfrm>
        </p:spPr>
        <p:txBody>
          <a:bodyPr lIns="0" tIns="0" rIns="0" bIns="0"/>
          <a:lstStyle/>
          <a:p>
            <a:pPr eaLnBrk="1" hangingPunct="1">
              <a:spcBef>
                <a:spcPct val="0"/>
              </a:spcBef>
              <a:buSzPct val="25000"/>
              <a:buFontTx/>
              <a:buNone/>
            </a:pPr>
            <a:r>
              <a:rPr lang="en-US" sz="1600" dirty="0" smtClean="0">
                <a:solidFill>
                  <a:srgbClr val="000000"/>
                </a:solidFill>
                <a:latin typeface="Arial" panose="020B0604020202020204" pitchFamily="34" charset="0"/>
                <a:cs typeface="Arial" panose="020B0604020202020204" pitchFamily="34" charset="0"/>
                <a:sym typeface="Arial" panose="020B0604020202020204" pitchFamily="34" charset="0"/>
              </a:rPr>
              <a:t>The Tower of Hanoi is a puzzle that is solved in a series of steps by moving one disk at a time. The goal is to move all of the disks from peg A to peg C; the rules are that a larger disk can not be moved on top of a smaller one and a disk can not be moved if there are other disks on top of it. Amnesia patients were able to learn the procedure for solving the puzzle but could not remember that they knew how to solve it.</a:t>
            </a:r>
            <a:endParaRPr lang="en-US" sz="1600" dirty="0" smtClean="0">
              <a:solidFill>
                <a:srgbClr val="000000"/>
              </a:solidFill>
              <a:latin typeface="Arial" panose="020B0604020202020204" pitchFamily="34" charset="0"/>
              <a:cs typeface="Arial" panose="020B0604020202020204" pitchFamily="34" charset="0"/>
              <a:sym typeface="Arial" panose="020B0604020202020204" pitchFamily="34" charset="0"/>
            </a:endParaRPr>
          </a:p>
        </p:txBody>
      </p:sp>
      <p:pic>
        <p:nvPicPr>
          <p:cNvPr id="60420" name="Shape 413" descr="An illustration of a stacking ring set with three towers labeled A, B and C. Three rings of different sizes are stacked around tower A, with the smallest ring on top, numbered 1, and the largest ring at the bottom."/>
          <p:cNvPicPr preferRelativeResize="0">
            <a:picLocks noChangeAspect="1" noChangeArrowheads="1"/>
          </p:cNvPicPr>
          <p:nvPr/>
        </p:nvPicPr>
        <p:blipFill>
          <a:blip r:embed="rId1"/>
          <a:srcRect/>
          <a:stretch>
            <a:fillRect/>
          </a:stretch>
        </p:blipFill>
        <p:spPr bwMode="auto">
          <a:xfrm>
            <a:off x="529167" y="1143000"/>
            <a:ext cx="11167533" cy="34925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10662</Words>
  <Application>WPS Presentation</Application>
  <PresentationFormat>Custom</PresentationFormat>
  <Paragraphs>206</Paragraphs>
  <Slides>22</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Wingdings 2</vt:lpstr>
      <vt:lpstr>Arial</vt:lpstr>
      <vt:lpstr>Noto Sans Symbols</vt:lpstr>
      <vt:lpstr>AMGDT</vt:lpstr>
      <vt:lpstr>Times New Roman</vt:lpstr>
      <vt:lpstr>Constantia</vt:lpstr>
      <vt:lpstr>Microsoft YaHei</vt:lpstr>
      <vt:lpstr>Arial Unicode MS</vt:lpstr>
      <vt:lpstr>Calibri</vt:lpstr>
      <vt:lpstr>Flow</vt:lpstr>
      <vt:lpstr>                                           MEMORY  What Is Memory?</vt:lpstr>
      <vt:lpstr>Models of Memory</vt:lpstr>
      <vt:lpstr>Figure 6.1  Three-Stage Process of Memory</vt:lpstr>
      <vt:lpstr>Sensory Memory: Why Do People Do Double Takes? </vt:lpstr>
      <vt:lpstr>Figure 6.2  Iconic Memory Test</vt:lpstr>
      <vt:lpstr>Short-Term Memory</vt:lpstr>
      <vt:lpstr>Short-Term Memory</vt:lpstr>
      <vt:lpstr>Long-Term Memory</vt:lpstr>
      <vt:lpstr>Figure: Tower of Hanoi</vt:lpstr>
      <vt:lpstr>Long-Term Memory</vt:lpstr>
      <vt:lpstr>Figure 6.5  An Example of a Semantic Network</vt:lpstr>
      <vt:lpstr>Figure: Types of Long-Term Memories</vt:lpstr>
      <vt:lpstr>Retrieval Cues</vt:lpstr>
      <vt:lpstr>Recall and Recognition</vt:lpstr>
      <vt:lpstr>Recall and Recognition</vt:lpstr>
      <vt:lpstr>Figure 6.6 Serial Position Effect</vt:lpstr>
      <vt:lpstr>Recall and Recognition</vt:lpstr>
      <vt:lpstr>Automatic Encoding: Flashbulb Memories</vt:lpstr>
      <vt:lpstr>The Biological Bases of Memory</vt:lpstr>
      <vt:lpstr>When Memory Fails: Organic Amnesia</vt:lpstr>
      <vt:lpstr>When Memory Fails: Organic Amnesia</vt:lpstr>
      <vt:lpstr>Health and 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dc:title>
  <dc:creator>S.K Verma</dc:creator>
  <cp:lastModifiedBy>user</cp:lastModifiedBy>
  <cp:revision>217</cp:revision>
  <dcterms:created xsi:type="dcterms:W3CDTF">2016-02-26T12:12:00Z</dcterms:created>
  <dcterms:modified xsi:type="dcterms:W3CDTF">2023-04-07T06:42:49Z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65774AB91DFE4C2588F33B34647F9E60</vt:lpwstr>
  </property>
  <property fmtid="{D5CDD505-2E9C-101B-9397-08002B2CF9AE}" pid="3" name="KSOProductBuildVer">
    <vt:lpwstr>1033-11.2.0.11516</vt:lpwstr>
  </property>
</Properties>
</file>