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23" r:id="rId3"/>
    <p:sldId id="324" r:id="rId5"/>
    <p:sldId id="325" r:id="rId6"/>
    <p:sldId id="326" r:id="rId7"/>
    <p:sldId id="327" r:id="rId8"/>
    <p:sldId id="328" r:id="rId9"/>
    <p:sldId id="329" r:id="rId10"/>
    <p:sldId id="331" r:id="rId11"/>
    <p:sldId id="334" r:id="rId12"/>
    <p:sldId id="332" r:id="rId13"/>
    <p:sldId id="336" r:id="rId14"/>
    <p:sldId id="338" r:id="rId15"/>
    <p:sldId id="340" r:id="rId16"/>
    <p:sldId id="344" r:id="rId17"/>
    <p:sldId id="347" r:id="rId18"/>
    <p:sldId id="348" r:id="rId19"/>
    <p:sldId id="349" r:id="rId20"/>
    <p:sldId id="350" r:id="rId21"/>
    <p:sldId id="351" r:id="rId22"/>
    <p:sldId id="352" r:id="rId23"/>
    <p:sldId id="353" r:id="rId24"/>
    <p:sldId id="354"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8" autoAdjust="0"/>
    <p:restoredTop sz="94660"/>
  </p:normalViewPr>
  <p:slideViewPr>
    <p:cSldViewPr snapToGrid="0">
      <p:cViewPr varScale="1">
        <p:scale>
          <a:sx n="91" d="100"/>
          <a:sy n="91" d="100"/>
        </p:scale>
        <p:origin x="-48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B25C4-C014-4DD7-896F-21504069B3CB}"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ED480E-1B20-4E78-8728-6D2DA5D450F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9"/>
        <p:cNvGrpSpPr/>
        <p:nvPr/>
      </p:nvGrpSpPr>
      <p:grpSpPr>
        <a:xfrm>
          <a:off x="0" y="0"/>
          <a:ext cx="0" cy="0"/>
          <a:chOff x="0" y="0"/>
          <a:chExt cx="0" cy="0"/>
        </a:xfrm>
      </p:grpSpPr>
      <p:sp>
        <p:nvSpPr>
          <p:cNvPr id="470" name="Shape 4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71" name="Shape 4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02" name="Shape 5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3" name="Shape 5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540" name="Shape 5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618" name="Shape 6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6"/>
        <p:cNvGrpSpPr/>
        <p:nvPr/>
      </p:nvGrpSpPr>
      <p:grpSpPr>
        <a:xfrm>
          <a:off x="0" y="0"/>
          <a:ext cx="0" cy="0"/>
          <a:chOff x="0" y="0"/>
          <a:chExt cx="0" cy="0"/>
        </a:xfrm>
      </p:grpSpPr>
      <p:sp>
        <p:nvSpPr>
          <p:cNvPr id="637" name="Shape 6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38" name="Shape 63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39" name="Shape 63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646" name="Shape 6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3" name="Shape 6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60" name="Shape 66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61" name="Shape 66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668" name="Shape 6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9"/>
        <p:cNvGrpSpPr/>
        <p:nvPr/>
      </p:nvGrpSpPr>
      <p:grpSpPr>
        <a:xfrm>
          <a:off x="0" y="0"/>
          <a:ext cx="0" cy="0"/>
          <a:chOff x="0" y="0"/>
          <a:chExt cx="0" cy="0"/>
        </a:xfrm>
      </p:grpSpPr>
      <p:sp>
        <p:nvSpPr>
          <p:cNvPr id="470" name="Shape 4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71" name="Shape 4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2"/>
        <p:cNvGrpSpPr/>
        <p:nvPr/>
      </p:nvGrpSpPr>
      <p:grpSpPr>
        <a:xfrm>
          <a:off x="0" y="0"/>
          <a:ext cx="0" cy="0"/>
          <a:chOff x="0" y="0"/>
          <a:chExt cx="0" cy="0"/>
        </a:xfrm>
      </p:grpSpPr>
      <p:sp>
        <p:nvSpPr>
          <p:cNvPr id="673" name="Shape 6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674" name="Shape 6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80" name="Shape 68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81" name="Shape 68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688" name="Shape 6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5"/>
        <p:cNvGrpSpPr/>
        <p:nvPr/>
      </p:nvGrpSpPr>
      <p:grpSpPr>
        <a:xfrm>
          <a:off x="0" y="0"/>
          <a:ext cx="0" cy="0"/>
          <a:chOff x="0" y="0"/>
          <a:chExt cx="0" cy="0"/>
        </a:xfrm>
      </p:grpSpPr>
      <p:sp>
        <p:nvSpPr>
          <p:cNvPr id="706" name="Shape 7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07" name="Shape 7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2"/>
        <p:cNvGrpSpPr/>
        <p:nvPr/>
      </p:nvGrpSpPr>
      <p:grpSpPr>
        <a:xfrm>
          <a:off x="0" y="0"/>
          <a:ext cx="0" cy="0"/>
          <a:chOff x="0" y="0"/>
          <a:chExt cx="0" cy="0"/>
        </a:xfrm>
      </p:grpSpPr>
      <p:sp>
        <p:nvSpPr>
          <p:cNvPr id="713" name="Shape 7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14" name="Shape 71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15" name="Shape 71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9"/>
        <p:cNvGrpSpPr/>
        <p:nvPr/>
      </p:nvGrpSpPr>
      <p:grpSpPr>
        <a:xfrm>
          <a:off x="0" y="0"/>
          <a:ext cx="0" cy="0"/>
          <a:chOff x="0" y="0"/>
          <a:chExt cx="0" cy="0"/>
        </a:xfrm>
      </p:grpSpPr>
      <p:sp>
        <p:nvSpPr>
          <p:cNvPr id="720" name="Shape 7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21" name="Shape 7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3"/>
        <p:cNvGrpSpPr/>
        <p:nvPr/>
      </p:nvGrpSpPr>
      <p:grpSpPr>
        <a:xfrm>
          <a:off x="0" y="0"/>
          <a:ext cx="0" cy="0"/>
          <a:chOff x="0" y="0"/>
          <a:chExt cx="0" cy="0"/>
        </a:xfrm>
      </p:grpSpPr>
      <p:sp>
        <p:nvSpPr>
          <p:cNvPr id="734" name="Shape 7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35" name="Shape 7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36" name="Shape 7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1"/>
        <p:cNvGrpSpPr/>
        <p:nvPr/>
      </p:nvGrpSpPr>
      <p:grpSpPr>
        <a:xfrm>
          <a:off x="0" y="0"/>
          <a:ext cx="0" cy="0"/>
          <a:chOff x="0" y="0"/>
          <a:chExt cx="0" cy="0"/>
        </a:xfrm>
      </p:grpSpPr>
      <p:sp>
        <p:nvSpPr>
          <p:cNvPr id="742" name="Shape 7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43" name="Shape 7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49" name="Shape 7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56" name="Shape 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63" name="Shape 7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69" name="Shape 76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70" name="Shape 77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5"/>
        <p:cNvGrpSpPr/>
        <p:nvPr/>
      </p:nvGrpSpPr>
      <p:grpSpPr>
        <a:xfrm>
          <a:off x="0" y="0"/>
          <a:ext cx="0" cy="0"/>
          <a:chOff x="0" y="0"/>
          <a:chExt cx="0" cy="0"/>
        </a:xfrm>
      </p:grpSpPr>
      <p:sp>
        <p:nvSpPr>
          <p:cNvPr id="776" name="Shape 7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77" name="Shape 7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8"/>
        <p:cNvGrpSpPr/>
        <p:nvPr/>
      </p:nvGrpSpPr>
      <p:grpSpPr>
        <a:xfrm>
          <a:off x="0" y="0"/>
          <a:ext cx="0" cy="0"/>
          <a:chOff x="0" y="0"/>
          <a:chExt cx="0" cy="0"/>
        </a:xfrm>
      </p:grpSpPr>
      <p:sp>
        <p:nvSpPr>
          <p:cNvPr id="789" name="Shape 7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90" name="Shape 7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5"/>
        <p:cNvGrpSpPr/>
        <p:nvPr/>
      </p:nvGrpSpPr>
      <p:grpSpPr>
        <a:xfrm>
          <a:off x="0" y="0"/>
          <a:ext cx="0" cy="0"/>
          <a:chOff x="0" y="0"/>
          <a:chExt cx="0" cy="0"/>
        </a:xfrm>
      </p:grpSpPr>
      <p:sp>
        <p:nvSpPr>
          <p:cNvPr id="796" name="Shape 7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797" name="Shape 7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Shape 8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803" name="Shape 8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815" name="Shape 8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0"/>
        <p:cNvGrpSpPr/>
        <p:nvPr/>
      </p:nvGrpSpPr>
      <p:grpSpPr>
        <a:xfrm>
          <a:off x="0" y="0"/>
          <a:ext cx="0" cy="0"/>
          <a:chOff x="0" y="0"/>
          <a:chExt cx="0" cy="0"/>
        </a:xfrm>
      </p:grpSpPr>
      <p:sp>
        <p:nvSpPr>
          <p:cNvPr id="821" name="Shape 8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22" name="Shape 82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23" name="Shape 82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30" name="Shape 83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31" name="Shape 83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6"/>
        <p:cNvGrpSpPr/>
        <p:nvPr/>
      </p:nvGrpSpPr>
      <p:grpSpPr>
        <a:xfrm>
          <a:off x="0" y="0"/>
          <a:ext cx="0" cy="0"/>
          <a:chOff x="0" y="0"/>
          <a:chExt cx="0" cy="0"/>
        </a:xfrm>
      </p:grpSpPr>
      <p:sp>
        <p:nvSpPr>
          <p:cNvPr id="837" name="Shape 8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838" name="Shape 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77" name="Shape 4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84" name="Shape 4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496" name="Shape 4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Arial" panose="020B0604020202020204"/>
              <a:buNone/>
              <a:defRPr sz="3200" b="1"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3" name="Shape 4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8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5905" marR="0" lvl="0" indent="-78105" algn="l" rtl="0">
              <a:spcBef>
                <a:spcPts val="1500"/>
              </a:spcBef>
              <a:buClr>
                <a:srgbClr val="007FA3"/>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33350" algn="l" rtl="0">
              <a:spcBef>
                <a:spcPts val="600"/>
              </a:spcBef>
              <a:buClr>
                <a:srgbClr val="007FA3"/>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01600" algn="l" rtl="0">
              <a:spcBef>
                <a:spcPts val="600"/>
              </a:spcBef>
              <a:buClr>
                <a:srgbClr val="007FA3"/>
              </a:buClr>
              <a:buSzPct val="100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5" name="Shape 4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6" name="Shape 4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7" name="Shape 4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Arial" panose="020B0604020202020204"/>
              <a:buNone/>
            </a:pPr>
            <a:fld id="{00000000-1234-1234-1234-123412341234}" type="slidenum">
              <a:rPr lang="en-US" sz="1800" b="0" i="0" u="none" strike="noStrike" cap="none">
                <a:solidFill>
                  <a:srgbClr val="FFFFFF"/>
                </a:solidFill>
                <a:latin typeface="Arial" panose="020B0604020202020204"/>
                <a:ea typeface="Arial" panose="020B0604020202020204"/>
                <a:cs typeface="Arial" panose="020B0604020202020204"/>
                <a:sym typeface="Arial" panose="020B0604020202020204"/>
              </a:rPr>
            </a:fld>
            <a:endParaRPr lang="en-US"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Arial" panose="020B0604020202020204"/>
              <a:buNone/>
              <a:defRPr sz="3400" b="1"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0" name="Shape 50"/>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000000"/>
              </a:buClr>
              <a:buSzPct val="25000"/>
              <a:buFont typeface="Arial" panose="020B0604020202020204"/>
              <a:buNone/>
            </a:pPr>
            <a:fld id="{00000000-1234-1234-1234-123412341234}" type="slidenum">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761963" y="2571744"/>
            <a:ext cx="10972800" cy="928694"/>
          </a:xfrm>
          <a:prstGeom prst="rect">
            <a:avLst/>
          </a:prstGeom>
          <a:noFill/>
          <a:ln>
            <a:noFill/>
          </a:ln>
        </p:spPr>
        <p:txBody>
          <a:bodyPr lIns="0" tIns="0" rIns="0" bIns="0" anchor="t" anchorCtr="0">
            <a:noAutofit/>
          </a:bodyPr>
          <a:lstStyle/>
          <a:p>
            <a:pPr marL="0" marR="0" lvl="0" indent="0" algn="ctr" rtl="0">
              <a:lnSpc>
                <a:spcPct val="100000"/>
              </a:lnSpc>
              <a:spcBef>
                <a:spcPts val="0"/>
              </a:spcBef>
              <a:buClr>
                <a:srgbClr val="007FA3"/>
              </a:buClr>
              <a:buSzPct val="25000"/>
              <a:buFont typeface="Arial" panose="020B0604020202020204"/>
              <a:buNone/>
            </a:pPr>
            <a:r>
              <a:rPr lang="en-US" sz="48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Personality </a:t>
            </a:r>
            <a:endParaRPr lang="en-US" sz="48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609600" y="228601"/>
            <a:ext cx="10972800" cy="106679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rPr>
              <a:t>Figure 13.1 </a:t>
            </a:r>
            <a:br>
              <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rPr>
            </a:br>
            <a:r>
              <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rPr>
              <a:t>Freud’s Conception of the Personality</a:t>
            </a:r>
            <a:endPar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endParaRPr>
          </a:p>
        </p:txBody>
      </p:sp>
      <p:sp>
        <p:nvSpPr>
          <p:cNvPr id="506" name="Shape 506"/>
          <p:cNvSpPr txBox="1">
            <a:spLocks noGrp="1"/>
          </p:cNvSpPr>
          <p:nvPr>
            <p:ph type="body" idx="1"/>
          </p:nvPr>
        </p:nvSpPr>
        <p:spPr>
          <a:xfrm>
            <a:off x="609601" y="1752600"/>
            <a:ext cx="3962399" cy="449580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panose="020B0604020202020204"/>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This iceberg represents the three levels of the mind. The part of the iceberg visible above the surface is the conscious mind. Just below the surface is the preconscious mind, everything that is not yet part of the conscious mind. Hidden deep below the surface is the unconscious mind, feelings, memories, thoughts, and urges that cannot be easily brought into consciousness. While two of the three parts of the personality (ego and superego) exist at all three levels of awareness, the id is completely in the unconscious mind.</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507" name="Shape 507" descr="The conscious mind is represented by the tip of the iceberg above the water, illustrating contact with the outside world; the preconscious is represented by the area just underwater, illustrating material just beneath the surface of awareness, and the unconscious is represented by the bottom level, illustrating difficult-to-retrieve material well below the surface of awareness.  The three divisions of the mind are also shown, with the Ego and Super-ego half submerged and half above the water, with the ego being approximately three times larger, and most of the submerged portion of the iceberg representing Id. "/>
          <p:cNvPicPr preferRelativeResize="0"/>
          <p:nvPr/>
        </p:nvPicPr>
        <p:blipFill rotWithShape="1">
          <a:blip r:embed="rId1"/>
          <a:srcRect/>
          <a:stretch>
            <a:fillRect/>
          </a:stretch>
        </p:blipFill>
        <p:spPr>
          <a:xfrm>
            <a:off x="4902702" y="1752601"/>
            <a:ext cx="7257212" cy="4190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135255" y="106"/>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Freud’s Conception of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Personality</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531" name="Shape 531"/>
          <p:cNvSpPr txBox="1">
            <a:spLocks noGrp="1"/>
          </p:cNvSpPr>
          <p:nvPr>
            <p:ph type="body" idx="2"/>
          </p:nvPr>
        </p:nvSpPr>
        <p:spPr>
          <a:xfrm>
            <a:off x="0" y="484505"/>
            <a:ext cx="10972800" cy="911225"/>
          </a:xfrm>
          <a:prstGeom prst="rect">
            <a:avLst/>
          </a:prstGeom>
          <a:noFill/>
          <a:ln>
            <a:noFill/>
          </a:ln>
        </p:spPr>
        <p:txBody>
          <a:bodyPr lIns="0" tIns="0" rIns="0" bIns="0" anchor="t" anchorCtr="0">
            <a:noAutofit/>
          </a:bodyPr>
          <a:lstStyle/>
          <a:p>
            <a:pPr marL="255905" marR="0" lvl="0" indent="-255905" algn="l" rtl="0">
              <a:spcBef>
                <a:spcPts val="0"/>
              </a:spcBef>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Psychological defense mechanisms: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unconscious strategies that individuals use to protect themselves from anxiety, stress, or perceived threa</a:t>
            </a:r>
            <a:r>
              <a:rPr lang="en-IN" alt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a:t>
            </a:r>
            <a:r>
              <a:rPr lang="en-US" sz="2000" b="0" i="0" u="none" strike="noStrike" cap="none" smtClean="0">
                <a:solidFill>
                  <a:schemeClr val="dk1"/>
                </a:solidFill>
                <a:latin typeface="Arial" panose="020B0604020202020204"/>
                <a:ea typeface="Arial" panose="020B0604020202020204"/>
                <a:cs typeface="Arial" panose="020B0604020202020204"/>
                <a:sym typeface="Arial" panose="020B0604020202020204"/>
              </a:rPr>
              <a:t>. </a:t>
            </a:r>
            <a:r>
              <a:rPr lang="en-IN" altLang="en-US" sz="2000" b="0" i="0" u="none" strike="noStrike" cap="none" smtClean="0">
                <a:solidFill>
                  <a:schemeClr val="dk1"/>
                </a:solidFill>
                <a:latin typeface="Arial" panose="020B0604020202020204"/>
                <a:ea typeface="Arial" panose="020B0604020202020204"/>
                <a:cs typeface="Arial" panose="020B0604020202020204"/>
                <a:sym typeface="Arial" panose="020B0604020202020204"/>
              </a:rPr>
              <a:t>  </a:t>
            </a:r>
            <a:endParaRPr lang="en-US" sz="2000" b="0" i="0" u="none" strike="noStrike" cap="none" smtClean="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buClr>
                <a:srgbClr val="007FA3"/>
              </a:buClr>
              <a:buSzPct val="100000"/>
              <a:buFont typeface="Arial" panose="020B0604020202020204"/>
              <a:buChar char="•"/>
            </a:pP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buClr>
                <a:srgbClr val="007FA3"/>
              </a:buClr>
              <a:buSzPct val="100000"/>
              <a:buFont typeface="Arial" panose="020B0604020202020204"/>
              <a:buChar char="•"/>
            </a:pP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537" name="Shape 537"/>
          <p:cNvGraphicFramePr/>
          <p:nvPr/>
        </p:nvGraphicFramePr>
        <p:xfrm>
          <a:off x="247650" y="1395730"/>
          <a:ext cx="10972800" cy="4867910"/>
        </p:xfrm>
        <a:graphic>
          <a:graphicData uri="http://schemas.openxmlformats.org/drawingml/2006/table">
            <a:tbl>
              <a:tblPr firstRow="1" bandRow="1">
                <a:noFill/>
              </a:tblPr>
              <a:tblGrid>
                <a:gridCol w="5791200"/>
                <a:gridCol w="5181600"/>
              </a:tblGrid>
              <a:tr h="689610">
                <a:tc>
                  <a:txBody>
                    <a:bodyPr/>
                    <a:p>
                      <a:pPr marL="0" marR="0" lvl="0" indent="0" algn="l" rtl="0">
                        <a:spcBef>
                          <a:spcPts val="0"/>
                        </a:spcBef>
                        <a:buSzPct val="25000"/>
                        <a:buNone/>
                      </a:pPr>
                      <a:r>
                        <a:rPr lang="en-US" sz="1600" u="none" strike="noStrike" cap="none" dirty="0"/>
                        <a:t>Defense Mechanism</a:t>
                      </a:r>
                      <a:r>
                        <a:rPr lang="en-IN" altLang="en-US" sz="1600" u="none" strike="noStrike" cap="none" dirty="0"/>
                        <a:t> </a:t>
                      </a:r>
                      <a:r>
                        <a:rPr lang="en-US" sz="1600" u="none" strike="noStrike" cap="none" dirty="0"/>
                        <a:t>and Definition</a:t>
                      </a:r>
                      <a:endParaRPr lang="en-US" sz="1600" u="none" strike="noStrike" cap="none" dirty="0"/>
                    </a:p>
                  </a:txBody>
                  <a:tcPr marL="121933" marR="121933" marT="45725" marB="45725"/>
                </a:tc>
                <a:tc>
                  <a:txBody>
                    <a:bodyPr/>
                    <a:p>
                      <a:pPr marL="0" marR="0" lvl="0" indent="0" algn="l" rtl="0">
                        <a:spcBef>
                          <a:spcPts val="0"/>
                        </a:spcBef>
                        <a:buSzPct val="25000"/>
                        <a:buNone/>
                      </a:pPr>
                      <a:r>
                        <a:rPr lang="en-US" sz="1600"/>
                        <a:t>Example</a:t>
                      </a:r>
                      <a:endParaRPr lang="en-US" sz="1600"/>
                    </a:p>
                  </a:txBody>
                  <a:tcPr marL="121933" marR="121933" marT="45725" marB="45725"/>
                </a:tc>
              </a:tr>
              <a:tr h="588010">
                <a:tc>
                  <a:txBody>
                    <a:bodyPr/>
                    <a:p>
                      <a:pPr marL="0" marR="0" lvl="0" indent="0" algn="l" rtl="0">
                        <a:spcBef>
                          <a:spcPts val="0"/>
                        </a:spcBef>
                        <a:buSzPct val="25000"/>
                        <a:buNone/>
                      </a:pPr>
                      <a:r>
                        <a:rPr lang="en-US" sz="1600" b="1"/>
                        <a:t>Denial: </a:t>
                      </a:r>
                      <a:r>
                        <a:rPr lang="en-US" sz="1600"/>
                        <a:t>refusal to recognize or acknowledge</a:t>
                      </a:r>
                      <a:br>
                        <a:rPr lang="en-US" sz="1600"/>
                      </a:br>
                      <a:r>
                        <a:rPr lang="en-US" sz="1600"/>
                        <a:t>a threatening situation.</a:t>
                      </a:r>
                      <a:endParaRPr lang="en-US" sz="1600"/>
                    </a:p>
                  </a:txBody>
                  <a:tcPr marL="121933" marR="121933" marT="45725" marB="45725"/>
                </a:tc>
                <a:tc>
                  <a:txBody>
                    <a:bodyPr/>
                    <a:p>
                      <a:pPr marL="0" marR="0" lvl="0" indent="0" algn="l" rtl="0">
                        <a:spcBef>
                          <a:spcPts val="0"/>
                        </a:spcBef>
                        <a:buSzPct val="25000"/>
                        <a:buNone/>
                      </a:pPr>
                      <a:r>
                        <a:rPr lang="en-US" sz="1600" b="0" i="0" u="none" strike="noStrike">
                          <a:solidFill>
                            <a:schemeClr val="dk1"/>
                          </a:solidFill>
                          <a:latin typeface="Arial" panose="020B0604020202020204"/>
                          <a:ea typeface="Arial" panose="020B0604020202020204"/>
                          <a:cs typeface="Arial" panose="020B0604020202020204"/>
                          <a:sym typeface="Arial" panose="020B0604020202020204"/>
                        </a:rPr>
                        <a:t>Renata refuses to acknowledge her son was killed during his recent military deployment.</a:t>
                      </a:r>
                      <a:endParaRPr lang="en-US" sz="1600" b="0" i="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r>
              <a:tr h="835660">
                <a:tc>
                  <a:txBody>
                    <a:bodyPr/>
                    <a:p>
                      <a:pPr marL="0" marR="0" lvl="0" indent="0" algn="l" rtl="0">
                        <a:spcBef>
                          <a:spcPts val="0"/>
                        </a:spcBef>
                        <a:buSzPct val="25000"/>
                        <a:buNone/>
                      </a:pPr>
                      <a:r>
                        <a:rPr lang="en-US" sz="1600" b="1"/>
                        <a:t>Repression: </a:t>
                      </a:r>
                      <a:r>
                        <a:rPr lang="en-US" sz="1600"/>
                        <a:t>“pushing” threatening or conflicting events or situations out of conscious memory.</a:t>
                      </a:r>
                      <a:endParaRPr lang="en-US" sz="1600"/>
                    </a:p>
                  </a:txBody>
                  <a:tcPr marL="121933" marR="121933" marT="45725" marB="45725"/>
                </a:tc>
                <a:tc>
                  <a:txBody>
                    <a:bodyPr/>
                    <a:p>
                      <a:pPr marL="0" marR="0" lvl="0" indent="0" algn="l" rtl="0">
                        <a:spcBef>
                          <a:spcPts val="0"/>
                        </a:spcBef>
                        <a:buSzPct val="25000"/>
                        <a:buNone/>
                      </a:pPr>
                      <a:r>
                        <a:rPr lang="en-US" sz="1600"/>
                        <a:t>Regan, who was sexually abused as a child, cannot remember the abuse at all.</a:t>
                      </a:r>
                      <a:endParaRPr lang="en-US" sz="1600"/>
                    </a:p>
                  </a:txBody>
                  <a:tcPr marL="121933" marR="121933" marT="45725" marB="45725"/>
                </a:tc>
              </a:tr>
              <a:tr h="835660">
                <a:tc>
                  <a:txBody>
                    <a:bodyPr/>
                    <a:p>
                      <a:pPr marL="0" marR="0" lvl="0" indent="0" algn="l" rtl="0">
                        <a:spcBef>
                          <a:spcPts val="0"/>
                        </a:spcBef>
                        <a:buSzPct val="25000"/>
                        <a:buNone/>
                      </a:pPr>
                      <a:r>
                        <a:rPr lang="en-US" sz="1600" b="1"/>
                        <a:t>Rationalization:</a:t>
                      </a:r>
                      <a:r>
                        <a:rPr lang="en-US" sz="1600"/>
                        <a:t> making up acceptable excuses for unacceptable behavior. </a:t>
                      </a:r>
                      <a:endParaRPr lang="en-US" sz="1600"/>
                    </a:p>
                  </a:txBody>
                  <a:tcPr marL="121933" marR="121933" marT="45725" marB="45725"/>
                </a:tc>
                <a:tc>
                  <a:txBody>
                    <a:bodyPr/>
                    <a:p>
                      <a:pPr marL="0" marR="0" lvl="0" indent="0" algn="l" rtl="0">
                        <a:spcBef>
                          <a:spcPts val="0"/>
                        </a:spcBef>
                        <a:buSzPct val="25000"/>
                        <a:buNone/>
                      </a:pPr>
                      <a:r>
                        <a:rPr lang="en-US" sz="1600"/>
                        <a:t>“If I don’t have breakfast, I can have that piece of cake later on without hurting my diet.”</a:t>
                      </a:r>
                      <a:endParaRPr lang="en-US" sz="1600"/>
                    </a:p>
                  </a:txBody>
                  <a:tcPr marL="121933" marR="121933" marT="45725" marB="45725"/>
                </a:tc>
              </a:tr>
              <a:tr h="835660">
                <a:tc>
                  <a:txBody>
                    <a:bodyPr/>
                    <a:p>
                      <a:pPr marL="0" marR="0" lvl="0" indent="0" algn="l" rtl="0">
                        <a:spcBef>
                          <a:spcPts val="0"/>
                        </a:spcBef>
                        <a:buSzPct val="25000"/>
                        <a:buNone/>
                      </a:pPr>
                      <a:r>
                        <a:rPr lang="en-US" sz="1600" b="1"/>
                        <a:t>Projection: </a:t>
                      </a:r>
                      <a:r>
                        <a:rPr lang="en-US" sz="1600"/>
                        <a:t>placing one’s own unacceptable thoughts onto others, as if the thoughts belonged to them and not to oneself.</a:t>
                      </a:r>
                      <a:endParaRPr lang="en-US" sz="1600"/>
                    </a:p>
                  </a:txBody>
                  <a:tcPr marL="121933" marR="121933" marT="45725" marB="45725"/>
                </a:tc>
                <a:tc>
                  <a:txBody>
                    <a:bodyPr/>
                    <a:p>
                      <a:pPr marL="0" marR="0" lvl="0" indent="0" algn="l" rtl="0">
                        <a:spcBef>
                          <a:spcPts val="0"/>
                        </a:spcBef>
                        <a:buSzPct val="25000"/>
                        <a:buNone/>
                      </a:pPr>
                      <a:r>
                        <a:rPr lang="en-US" sz="1600" b="0" i="0" u="none" strike="noStrike">
                          <a:solidFill>
                            <a:schemeClr val="dk1"/>
                          </a:solidFill>
                          <a:latin typeface="Arial" panose="020B0604020202020204"/>
                          <a:ea typeface="Arial" panose="020B0604020202020204"/>
                          <a:cs typeface="Arial" panose="020B0604020202020204"/>
                          <a:sym typeface="Arial" panose="020B0604020202020204"/>
                        </a:rPr>
                        <a:t>Maria is attracted to her sister’s husband but denies this and believes the husband is attracted to her.</a:t>
                      </a:r>
                      <a:endParaRPr lang="en-US" sz="1600" b="0" i="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r>
              <a:tr h="1083310">
                <a:tc>
                  <a:txBody>
                    <a:bodyPr/>
                    <a:p>
                      <a:pPr marL="0" marR="0" lvl="0" indent="0" algn="l" rtl="0">
                        <a:spcBef>
                          <a:spcPts val="0"/>
                        </a:spcBef>
                        <a:buSzPct val="25000"/>
                        <a:buNone/>
                      </a:pPr>
                      <a:r>
                        <a:rPr lang="en-US" sz="1600" b="1"/>
                        <a:t>Reaction formation: </a:t>
                      </a:r>
                      <a:r>
                        <a:rPr lang="en-US" sz="1600"/>
                        <a:t>forming an emotional reaction or attitude that is the opposite of one’s threatening or unacceptable actual thoughts.</a:t>
                      </a:r>
                      <a:endParaRPr lang="en-US" sz="1600"/>
                    </a:p>
                  </a:txBody>
                  <a:tcPr marL="121933" marR="121933" marT="45725" marB="45725"/>
                </a:tc>
                <a:tc>
                  <a:txBody>
                    <a:bodyPr/>
                    <a:p>
                      <a:pPr marL="0" marR="0" lvl="0" indent="0" algn="l" rtl="0">
                        <a:spcBef>
                          <a:spcPts val="0"/>
                        </a:spcBef>
                        <a:buSzPct val="25000"/>
                        <a:buNone/>
                      </a:pPr>
                      <a:r>
                        <a:rPr lang="en-IN" alt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d square r power 4 PICS</a:t>
                      </a:r>
                      <a:endParaRPr lang="en-IN" alt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609600" y="215372"/>
            <a:ext cx="109728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The </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Psychological Defense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Mechanisms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graphicFrame>
        <p:nvGraphicFramePr>
          <p:cNvPr id="543" name="Shape 543"/>
          <p:cNvGraphicFramePr/>
          <p:nvPr/>
        </p:nvGraphicFramePr>
        <p:xfrm>
          <a:off x="609600" y="1600200"/>
          <a:ext cx="10972800" cy="4645150"/>
        </p:xfrm>
        <a:graphic>
          <a:graphicData uri="http://schemas.openxmlformats.org/drawingml/2006/table">
            <a:tbl>
              <a:tblPr firstRow="1" bandRow="1">
                <a:noFill/>
              </a:tblPr>
              <a:tblGrid>
                <a:gridCol w="5791200"/>
                <a:gridCol w="5181600"/>
              </a:tblGrid>
              <a:tr h="384025">
                <a:tc>
                  <a:txBody>
                    <a:bodyPr/>
                    <a:lstStyle/>
                    <a:p>
                      <a:pPr marL="0" marR="0" lvl="0" indent="0" algn="l" rtl="0">
                        <a:spcBef>
                          <a:spcPts val="0"/>
                        </a:spcBef>
                        <a:buSzPct val="25000"/>
                        <a:buNone/>
                      </a:pPr>
                      <a:r>
                        <a:rPr lang="en-US" sz="1600"/>
                        <a:t>Defense Mechanism and Definition</a:t>
                      </a:r>
                      <a:endParaRPr lang="en-US" sz="1600"/>
                    </a:p>
                  </a:txBody>
                  <a:tcPr marL="121933" marR="121933" marT="45725" marB="45725"/>
                </a:tc>
                <a:tc>
                  <a:txBody>
                    <a:bodyPr/>
                    <a:lstStyle/>
                    <a:p>
                      <a:pPr marL="0" marR="0" lvl="0" indent="0" algn="l" rtl="0">
                        <a:spcBef>
                          <a:spcPts val="0"/>
                        </a:spcBef>
                        <a:buSzPct val="25000"/>
                        <a:buNone/>
                      </a:pPr>
                      <a:r>
                        <a:rPr lang="en-US" sz="1600"/>
                        <a:t>Example</a:t>
                      </a:r>
                      <a:endParaRPr lang="en-US" sz="1600"/>
                    </a:p>
                  </a:txBody>
                  <a:tcPr marL="121933" marR="121933" marT="45725" marB="45725"/>
                </a:tc>
              </a:tr>
              <a:tr h="1104725">
                <a:tc>
                  <a:txBody>
                    <a:bodyPr/>
                    <a:lstStyle/>
                    <a:p>
                      <a:pPr marL="0" marR="0" lvl="0" indent="0" algn="l" rtl="0">
                        <a:spcBef>
                          <a:spcPts val="0"/>
                        </a:spcBef>
                        <a:buSzPct val="25000"/>
                        <a:buNone/>
                      </a:pPr>
                      <a:r>
                        <a:rPr lang="en-US" sz="1600" b="1"/>
                        <a:t>Displacement: </a:t>
                      </a:r>
                      <a:r>
                        <a:rPr lang="en-US" sz="1600"/>
                        <a:t>expressing feelings that would be threatening if directed at the real target onto a less threatening substitute target.</a:t>
                      </a:r>
                      <a:endParaRPr lang="en-US" sz="1600"/>
                    </a:p>
                  </a:txBody>
                  <a:tcPr marL="121933" marR="121933" marT="45725" marB="45725"/>
                </a:tc>
                <a:tc>
                  <a:txBody>
                    <a:bodyPr/>
                    <a:lstStyle/>
                    <a:p>
                      <a:pPr marL="0" marR="0" lvl="0" indent="0" algn="l" rtl="0">
                        <a:spcBef>
                          <a:spcPts val="0"/>
                        </a:spcBef>
                        <a:buSzPct val="25000"/>
                        <a:buNone/>
                      </a:pPr>
                      <a:r>
                        <a:rPr lang="en-US" sz="1600"/>
                        <a:t>Sandra gets reprimanded by her boss and goes home to angrily pick a fight with her husband.</a:t>
                      </a:r>
                      <a:endParaRPr lang="en-US" sz="1600"/>
                    </a:p>
                  </a:txBody>
                  <a:tcPr marL="121933" marR="121933" marT="45725" marB="45725"/>
                </a:tc>
              </a:tr>
              <a:tr h="852225">
                <a:tc>
                  <a:txBody>
                    <a:bodyPr/>
                    <a:lstStyle/>
                    <a:p>
                      <a:pPr marL="0" marR="0" lvl="0" indent="0" algn="l" rtl="0">
                        <a:spcBef>
                          <a:spcPts val="0"/>
                        </a:spcBef>
                        <a:buSzPct val="25000"/>
                        <a:buNone/>
                      </a:pPr>
                      <a:r>
                        <a:rPr lang="en-US" sz="1600" b="1"/>
                        <a:t>Regression: </a:t>
                      </a:r>
                      <a:r>
                        <a:rPr lang="en-US" sz="1600"/>
                        <a:t>falling back on childlike patterns as a way of coping with stressful situations.</a:t>
                      </a:r>
                      <a:endParaRPr lang="en-US" sz="1600"/>
                    </a:p>
                  </a:txBody>
                  <a:tcPr marL="121933" marR="121933" marT="45725" marB="45725"/>
                </a:tc>
                <a:tc>
                  <a:txBody>
                    <a:bodyPr/>
                    <a:lstStyle/>
                    <a:p>
                      <a:pPr marL="0" marR="0" lvl="0" indent="0" algn="l" rtl="0">
                        <a:lnSpc>
                          <a:spcPct val="100000"/>
                        </a:lnSpc>
                        <a:spcBef>
                          <a:spcPts val="0"/>
                        </a:spcBef>
                        <a:spcAft>
                          <a:spcPts val="0"/>
                        </a:spcAft>
                        <a:buClr>
                          <a:schemeClr val="dk1"/>
                        </a:buClr>
                        <a:buSzPct val="25000"/>
                        <a:buFont typeface="Arial" panose="020B0604020202020204"/>
                        <a:buNone/>
                      </a:pPr>
                      <a:r>
                        <a:rPr lang="en-US" sz="1600"/>
                        <a:t>Four-year-old Blaine starts wetting his bed after his parents bring home a new baby.</a:t>
                      </a:r>
                      <a:endParaRPr lang="en-US" sz="1600"/>
                    </a:p>
                  </a:txBody>
                  <a:tcPr marL="121933" marR="121933" marT="45725" marB="45725"/>
                </a:tc>
              </a:tr>
              <a:tr h="852225">
                <a:tc>
                  <a:txBody>
                    <a:bodyPr/>
                    <a:lstStyle/>
                    <a:p>
                      <a:pPr marL="0" marR="0" lvl="0" indent="0" algn="l" rtl="0">
                        <a:spcBef>
                          <a:spcPts val="0"/>
                        </a:spcBef>
                        <a:buSzPct val="25000"/>
                        <a:buNone/>
                      </a:pPr>
                      <a:r>
                        <a:rPr lang="en-US" sz="1600" b="1"/>
                        <a:t>Identification: </a:t>
                      </a:r>
                      <a:r>
                        <a:rPr lang="en-US" sz="1600"/>
                        <a:t>trying to become like someone else to deal with one’s anxiety.</a:t>
                      </a:r>
                      <a:endParaRPr lang="en-US" sz="1600"/>
                    </a:p>
                  </a:txBody>
                  <a:tcPr marL="121933" marR="121933" marT="45725" marB="45725"/>
                </a:tc>
                <a:tc>
                  <a:txBody>
                    <a:bodyPr/>
                    <a:lstStyle/>
                    <a:p>
                      <a:pPr marL="0" marR="0" lvl="0" indent="0" algn="l" rtl="0">
                        <a:spcBef>
                          <a:spcPts val="0"/>
                        </a:spcBef>
                        <a:buSzPct val="25000"/>
                        <a:buNone/>
                      </a:pPr>
                      <a:r>
                        <a:rPr lang="en-US" sz="1600"/>
                        <a:t>Samantha really admires Emily, the most popular girl in school, and tries to copy her behavior and dress.</a:t>
                      </a:r>
                      <a:endParaRPr lang="en-US" sz="1600"/>
                    </a:p>
                  </a:txBody>
                  <a:tcPr marL="121933" marR="121933" marT="45725" marB="45725"/>
                </a:tc>
              </a:tr>
              <a:tr h="852225">
                <a:tc>
                  <a:txBody>
                    <a:bodyPr/>
                    <a:lstStyle/>
                    <a:p>
                      <a:pPr marL="0" marR="0" lvl="0" indent="0" algn="l" rtl="0">
                        <a:spcBef>
                          <a:spcPts val="0"/>
                        </a:spcBef>
                        <a:buSzPct val="25000"/>
                        <a:buNone/>
                      </a:pPr>
                      <a:r>
                        <a:rPr lang="en-US" sz="1600" b="1"/>
                        <a:t>Compensation (substitution): </a:t>
                      </a:r>
                      <a:r>
                        <a:rPr lang="en-US" sz="1600"/>
                        <a:t>trying to make up for areas in which a lack is perceived by becoming superior in some other area.</a:t>
                      </a:r>
                      <a:endParaRPr lang="en-US" sz="1600"/>
                    </a:p>
                  </a:txBody>
                  <a:tcPr marL="121933" marR="121933" marT="45725" marB="45725"/>
                </a:tc>
                <a:tc>
                  <a:txBody>
                    <a:bodyPr/>
                    <a:lstStyle/>
                    <a:p>
                      <a:pPr marL="0" marR="0" lvl="0" indent="0" algn="l" rtl="0">
                        <a:spcBef>
                          <a:spcPts val="0"/>
                        </a:spcBef>
                        <a:buSzPct val="25000"/>
                        <a:buNone/>
                      </a:pPr>
                      <a:r>
                        <a:rPr lang="en-US" sz="1600"/>
                        <a:t>Ethan is not good at athletics, so he puts all of his energies into becoming an academic scholar.</a:t>
                      </a:r>
                      <a:endParaRPr lang="en-US" sz="1600"/>
                    </a:p>
                  </a:txBody>
                  <a:tcPr marL="121933" marR="121933" marT="45725" marB="45725"/>
                </a:tc>
              </a:tr>
              <a:tr h="599725">
                <a:tc>
                  <a:txBody>
                    <a:bodyPr/>
                    <a:lstStyle/>
                    <a:p>
                      <a:pPr marL="0" marR="0" lvl="0" indent="0" algn="l" rtl="0">
                        <a:spcBef>
                          <a:spcPts val="0"/>
                        </a:spcBef>
                        <a:buSzPct val="25000"/>
                        <a:buNone/>
                      </a:pPr>
                      <a:r>
                        <a:rPr lang="en-US" sz="1600" b="1"/>
                        <a:t>Sublimation: </a:t>
                      </a:r>
                      <a:r>
                        <a:rPr lang="en-US" sz="1600"/>
                        <a:t>turning socially unacceptable urges into socially acceptable behavior.</a:t>
                      </a:r>
                      <a:endParaRPr lang="en-US" sz="1600"/>
                    </a:p>
                  </a:txBody>
                  <a:tcPr marL="121933" marR="121933" marT="45725" marB="45725"/>
                </a:tc>
                <a:tc>
                  <a:txBody>
                    <a:bodyPr/>
                    <a:lstStyle/>
                    <a:p>
                      <a:pPr marL="0" marR="0" lvl="0" indent="0" algn="l" rtl="0">
                        <a:spcBef>
                          <a:spcPts val="0"/>
                        </a:spcBef>
                        <a:buSzPct val="25000"/>
                        <a:buNone/>
                      </a:pPr>
                      <a:r>
                        <a:rPr lang="en-US" sz="1600"/>
                        <a:t>Ryder, who is very aggressive, becomes a mixed martial arts fighter.</a:t>
                      </a:r>
                      <a:endParaRPr lang="en-US" sz="1600"/>
                    </a:p>
                  </a:txBody>
                  <a:tcPr marL="121933" marR="121933"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The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Neo-Freudians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589" name="Shape 589"/>
          <p:cNvSpPr txBox="1">
            <a:spLocks noGrp="1"/>
          </p:cNvSpPr>
          <p:nvPr>
            <p:ph type="body" idx="2"/>
          </p:nvPr>
        </p:nvSpPr>
        <p:spPr>
          <a:xfrm>
            <a:off x="445770" y="838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1600" dirty="0">
                <a:sym typeface="Arial" panose="020B0604020202020204"/>
              </a:rPr>
              <a:t>Neo-Freudians: followers of Freud who developed their own competing theories of psychoanalysis</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1600" dirty="0">
                <a:sym typeface="Arial" panose="020B0604020202020204"/>
              </a:rPr>
              <a:t>Retained some of Freud’s concepts</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1600" dirty="0">
                <a:sym typeface="Arial" panose="020B0604020202020204"/>
              </a:rPr>
              <a:t>But moved away from psychoanalysis to impact of social environment</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endParaRPr lang="en-US" sz="16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endParaRPr lang="en-US" sz="16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r>
              <a:rPr lang="en-US" sz="1600" b="1" i="0" u="none" strike="noStrike" cap="none" dirty="0">
                <a:solidFill>
                  <a:schemeClr val="dk1"/>
                </a:solidFill>
                <a:latin typeface="Arial" panose="020B0604020202020204"/>
                <a:ea typeface="Arial" panose="020B0604020202020204"/>
                <a:cs typeface="Arial" panose="020B0604020202020204"/>
                <a:sym typeface="Arial" panose="020B0604020202020204"/>
              </a:rPr>
              <a:t>Jung: developed a theory including both a personal and a collective unconscious</a:t>
            </a:r>
            <a:endParaRPr lang="en-US" sz="16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Personal unconscious: Jung’s name for the unconscious mind as described by Freud</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Collective unconscious: the memories shared by all members of the human species</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rPr>
              <a:t>Archetypes: collective, universal human memories</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r>
              <a:rPr lang="en-US" sz="1600" b="1">
                <a:sym typeface="Arial" panose="020B0604020202020204"/>
              </a:rPr>
              <a:t>Adler: proposed that feelings of inferiority are the driving force behind personality</a:t>
            </a:r>
            <a:endPar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1600">
                <a:sym typeface="Arial" panose="020B0604020202020204"/>
              </a:rPr>
              <a:t>Developed birth order theory</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spcAft>
                <a:spcPts val="0"/>
              </a:spcAft>
              <a:buClr>
                <a:srgbClr val="007FA3"/>
              </a:buClr>
              <a:buSzPct val="100000"/>
              <a:buFont typeface="Noto Sans Symbols"/>
              <a:buChar char="▪"/>
            </a:pPr>
            <a:r>
              <a:rPr lang="en-US" sz="1600">
                <a:sym typeface="Arial" panose="020B0604020202020204"/>
              </a:rPr>
              <a:t>Firstborn children feel inferior to younger children who receive attention; become overachievers</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spcAft>
                <a:spcPts val="0"/>
              </a:spcAft>
              <a:buClr>
                <a:srgbClr val="007FA3"/>
              </a:buClr>
              <a:buSzPct val="100000"/>
              <a:buFont typeface="Noto Sans Symbols"/>
              <a:buChar char="▪"/>
            </a:pPr>
            <a:r>
              <a:rPr lang="en-US" sz="1600">
                <a:sym typeface="Arial" panose="020B0604020202020204"/>
              </a:rPr>
              <a:t>Middle children feel superior to dethroned older children, as well as younger children; tend to be very competitive</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r>
              <a:rPr lang="en-US" sz="1600">
                <a:sym typeface="Arial" panose="020B0604020202020204"/>
              </a:rPr>
              <a:t>Younger children feel inferior because they don’t have the freedom or responsibility of older children</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r>
              <a:rPr lang="en-US" sz="1600" b="1" dirty="0">
                <a:sym typeface="Arial" panose="020B0604020202020204"/>
              </a:rPr>
              <a:t>Horney: developed a theory based on </a:t>
            </a:r>
            <a:r>
              <a:rPr lang="en-US" sz="1600" b="1">
                <a:sym typeface="Arial" panose="020B0604020202020204"/>
              </a:rPr>
              <a:t>basic </a:t>
            </a:r>
            <a:r>
              <a:rPr lang="en-US" sz="1600" b="1" smtClean="0">
                <a:sym typeface="Arial" panose="020B0604020202020204"/>
              </a:rPr>
              <a:t>anxiety</a:t>
            </a:r>
            <a:endParaRPr lang="en-US" sz="16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1600" dirty="0">
                <a:sym typeface="Arial" panose="020B0604020202020204"/>
              </a:rPr>
              <a:t>Basic anxiety: anxiety created when a child is born into the bigger and more powerful world of older children and adults</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1600" dirty="0">
                <a:sym typeface="Arial" panose="020B0604020202020204"/>
              </a:rPr>
              <a:t>Neurotic personalities: the result of less-secure upbringings and paired with maladaptive ways of dealing with relationships</a:t>
            </a: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Learning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Theories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22" name="Shape 622"/>
          <p:cNvSpPr txBox="1">
            <a:spLocks noGrp="1"/>
          </p:cNvSpPr>
          <p:nvPr>
            <p:ph type="body" idx="2"/>
          </p:nvPr>
        </p:nvSpPr>
        <p:spPr>
          <a:xfrm>
            <a:off x="181610" y="773430"/>
            <a:ext cx="11309985" cy="4268470"/>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400" b="1" i="0" u="none" strike="noStrike" cap="none" dirty="0">
                <a:solidFill>
                  <a:schemeClr val="dk1"/>
                </a:solidFill>
                <a:latin typeface="Arial" panose="020B0604020202020204"/>
                <a:ea typeface="Arial" panose="020B0604020202020204"/>
                <a:cs typeface="Arial" panose="020B0604020202020204"/>
                <a:sym typeface="Arial" panose="020B0604020202020204"/>
              </a:rPr>
              <a:t>Behaviorists</a:t>
            </a: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define personality as a set of learned responses or habits</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Habit: well-learned response that has become automatic</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Watson and Skinner</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r>
              <a:rPr lang="en-US" sz="2400" b="1">
                <a:sym typeface="Arial" panose="020B0604020202020204"/>
              </a:rPr>
              <a:t>Social cognitive learning </a:t>
            </a:r>
            <a:r>
              <a:rPr lang="en-US" sz="2400">
                <a:sym typeface="Arial" panose="020B0604020202020204"/>
              </a:rPr>
              <a:t>theorists emphasize the influences of other people’s behavior and a person’s own expectancies on learning</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a:sym typeface="Arial" panose="020B0604020202020204"/>
              </a:rPr>
              <a:t>Bandura and Rotter</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a:sym typeface="Arial" panose="020B0604020202020204"/>
              </a:rPr>
              <a:t>Social cognitive view: learning theory that includes cognitive processes such as anticipating, judging, memory, and imitation of models</a:t>
            </a:r>
            <a:endParaRPr lang="en-US" sz="2400">
              <a:sym typeface="Arial" panose="020B0604020202020204"/>
            </a:endParaRPr>
          </a:p>
          <a:p>
            <a:pPr marL="742950" marR="0" lvl="1" indent="-285750" algn="l" rtl="0">
              <a:spcBef>
                <a:spcPts val="600"/>
              </a:spcBef>
              <a:buClr>
                <a:srgbClr val="007FA3"/>
              </a:buClr>
              <a:buSzPct val="100000"/>
              <a:buFont typeface="Arial" panose="020B0604020202020204"/>
              <a:buChar char="–"/>
            </a:pP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r>
              <a:rPr lang="en-US" sz="2400" b="1">
                <a:sym typeface="Arial" panose="020B0604020202020204"/>
              </a:rPr>
              <a:t>Bandura’s reciprocal determinism</a:t>
            </a:r>
            <a:r>
              <a:rPr lang="en-US" sz="2400">
                <a:sym typeface="Arial" panose="020B0604020202020204"/>
              </a:rPr>
              <a:t>: explanation of how the factors of environment, personal characteristics, and behavior can interact to determine future behavior</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a:sym typeface="Arial" panose="020B0604020202020204"/>
              </a:rPr>
              <a:t>Self-efficacy: an individual’s perception of how effective a behavior will be in any particular circumstance (not the same as self-esteem)</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1" indent="0" algn="l" rtl="0">
              <a:spcBef>
                <a:spcPts val="600"/>
              </a:spcBef>
              <a:buClr>
                <a:srgbClr val="007FA3"/>
              </a:buClr>
              <a:buSzPct val="100000"/>
              <a:buFont typeface="Arial" panose="020B0604020202020204"/>
              <a:buNone/>
            </a:pP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title"/>
          </p:nvPr>
        </p:nvSpPr>
        <p:spPr>
          <a:xfrm>
            <a:off x="609600" y="228601"/>
            <a:ext cx="10972800" cy="106679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4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Reciprocal </a:t>
            </a:r>
            <a:r>
              <a:rPr lang="en-US" sz="3400" b="1" i="0" u="none" strike="noStrike" cap="none" dirty="0">
                <a:solidFill>
                  <a:srgbClr val="007FA3"/>
                </a:solidFill>
                <a:latin typeface="Arial" panose="020B0604020202020204"/>
                <a:ea typeface="Arial" panose="020B0604020202020204"/>
                <a:cs typeface="Arial" panose="020B0604020202020204"/>
                <a:sym typeface="Arial" panose="020B0604020202020204"/>
              </a:rPr>
              <a:t>Determinism</a:t>
            </a:r>
            <a:endParaRPr lang="en-US" sz="34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42" name="Shape 642"/>
          <p:cNvSpPr txBox="1">
            <a:spLocks noGrp="1"/>
          </p:cNvSpPr>
          <p:nvPr>
            <p:ph type="body" idx="1"/>
          </p:nvPr>
        </p:nvSpPr>
        <p:spPr>
          <a:xfrm>
            <a:off x="418682" y="5105401"/>
            <a:ext cx="11175999" cy="1219199"/>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panose="020B0604020202020204"/>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In Bandura’s model of reciprocal determinism, three factors influence behavior: the environment, which consists of the physical surroundings and the potential for reinforcement; the person (personal/cognitive characteristics that have been rewarded in the past); and the behavior itself, which may or may not be reinforced at this particular time and place.</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643" name="Shape 643" descr="A diagram representing reciprocal determinism consists of three boxes arranged in a triangle, interconnected by double-headed arrows.   The three boxes are: • Environment: Reinforcers • Behavior • Personal/Cognitive factors: beliefs, expectancies, personal dispositions"/>
          <p:cNvPicPr preferRelativeResize="0"/>
          <p:nvPr/>
        </p:nvPicPr>
        <p:blipFill rotWithShape="1">
          <a:blip r:embed="rId1"/>
          <a:srcRect/>
          <a:stretch>
            <a:fillRect/>
          </a:stretch>
        </p:blipFill>
        <p:spPr>
          <a:xfrm>
            <a:off x="1828801" y="1143000"/>
            <a:ext cx="8523705" cy="37957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Learning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Theories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49" name="Shape 649"/>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err="1">
                <a:solidFill>
                  <a:schemeClr val="dk1"/>
                </a:solidFill>
                <a:latin typeface="Arial" panose="020B0604020202020204"/>
                <a:ea typeface="Arial" panose="020B0604020202020204"/>
                <a:cs typeface="Arial" panose="020B0604020202020204"/>
                <a:sym typeface="Arial" panose="020B0604020202020204"/>
              </a:rPr>
              <a:t>Rotter’s</a:t>
            </a: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 Social Learning Theory: based on principle of motivation</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People want to seek reinforcement and avoid punishment</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Locus of control: internal vs. external</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Expectancy: a person’s subjective feeling that a particular behavior will lead to a reinforcing consequence.</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rPr>
              <a:t>Current Thoughts on the Behavioral and Social Cognitive Learning Views</a:t>
            </a:r>
            <a:endPar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endParaRPr>
          </a:p>
        </p:txBody>
      </p:sp>
      <p:sp>
        <p:nvSpPr>
          <p:cNvPr id="657" name="Shape 657"/>
          <p:cNvSpPr txBox="1">
            <a:spLocks noGrp="1"/>
          </p:cNvSpPr>
          <p:nvPr>
            <p:ph type="body" idx="2"/>
          </p:nvPr>
        </p:nvSpPr>
        <p:spPr>
          <a:xfrm>
            <a:off x="609600" y="1981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Behaviorism as explanation of personality formation has limitations</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Does not take mental processes into account</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Doesn’t give weight to social influences on learning</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Social cognitive view includes social and mental processes</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Tested under scientific conditions</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Shape 663"/>
          <p:cNvSpPr txBox="1">
            <a:spLocks noGrp="1"/>
          </p:cNvSpPr>
          <p:nvPr>
            <p:ph type="title"/>
          </p:nvPr>
        </p:nvSpPr>
        <p:spPr>
          <a:xfrm>
            <a:off x="609600" y="215371"/>
            <a:ext cx="10972800" cy="10800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Carl Rogers and the Humanistic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Perspective</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65" name="Shape 665"/>
          <p:cNvSpPr txBox="1">
            <a:spLocks noGrp="1"/>
          </p:cNvSpPr>
          <p:nvPr>
            <p:ph type="body" idx="2"/>
          </p:nvPr>
        </p:nvSpPr>
        <p:spPr>
          <a:xfrm>
            <a:off x="609600" y="1910862"/>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Humanistic perspective: the “third force” in psychology</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Focuses on aspects of personality that make people uniquely human, such as subjective feelings and freedom of choice</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Developed as a reaction against the negativity of psychoanalysis and the deterministic nature of behaviorism</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Rogers and Maslow</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Carl Rogers and the Humanistic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Perspective</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71" name="Shape 671"/>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Self-actualizing tendency: the striving to fulfill one’s innate capacities and capabilities</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Self-concept: the image of oneself that develops from interactions with important, significant people in one’s life</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Self-archetype that works with the ego to manage other archetypes and balance the personality</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rPr>
              <a:t>Psychodynamic Perspectives</a:t>
            </a:r>
            <a:endPar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endParaRPr>
          </a:p>
        </p:txBody>
      </p:sp>
      <p:sp>
        <p:nvSpPr>
          <p:cNvPr id="474" name="Shape 474"/>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Personality: the unique and relatively stable ways in which people think, feel, and behave</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Includes character and temperament</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Character: value judgments made about a person’s moral and ethical behavior</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Temperament: the enduring characteristics with which each person is born</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a:spLocks noGrp="1"/>
          </p:cNvSpPr>
          <p:nvPr>
            <p:ph type="title"/>
          </p:nvPr>
        </p:nvSpPr>
        <p:spPr>
          <a:xfrm>
            <a:off x="609600" y="215372"/>
            <a:ext cx="10972800" cy="1156227"/>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Carl Rogers and the Humanistic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Perspective</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77" name="Shape 677"/>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Real self: one’s perception of actual characteristics, traits, and abilities</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Ideal self: one’s perception of whom one should be or would like to be</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Shape 683"/>
          <p:cNvSpPr txBox="1">
            <a:spLocks noGrp="1"/>
          </p:cNvSpPr>
          <p:nvPr>
            <p:ph type="title"/>
          </p:nvPr>
        </p:nvSpPr>
        <p:spPr>
          <a:xfrm>
            <a:off x="609600" y="228601"/>
            <a:ext cx="10972800" cy="106679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400" b="1" i="0" u="none" strike="noStrike" cap="none" dirty="0">
                <a:solidFill>
                  <a:srgbClr val="007FA3"/>
                </a:solidFill>
                <a:latin typeface="Arial" panose="020B0604020202020204"/>
                <a:ea typeface="Arial" panose="020B0604020202020204"/>
                <a:cs typeface="Arial" panose="020B0604020202020204"/>
                <a:sym typeface="Arial" panose="020B0604020202020204"/>
              </a:rPr>
              <a:t>Figure </a:t>
            </a:r>
            <a:r>
              <a:rPr lang="en-US" sz="34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 Real </a:t>
            </a:r>
            <a:r>
              <a:rPr lang="en-US" sz="3400" b="1" i="0" u="none" strike="noStrike" cap="none" dirty="0">
                <a:solidFill>
                  <a:srgbClr val="007FA3"/>
                </a:solidFill>
                <a:latin typeface="Arial" panose="020B0604020202020204"/>
                <a:ea typeface="Arial" panose="020B0604020202020204"/>
                <a:cs typeface="Arial" panose="020B0604020202020204"/>
                <a:sym typeface="Arial" panose="020B0604020202020204"/>
              </a:rPr>
              <a:t>and Ideal Selves</a:t>
            </a:r>
            <a:endParaRPr lang="en-US" sz="34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84" name="Shape 684"/>
          <p:cNvSpPr txBox="1">
            <a:spLocks noGrp="1"/>
          </p:cNvSpPr>
          <p:nvPr>
            <p:ph type="body" idx="1"/>
          </p:nvPr>
        </p:nvSpPr>
        <p:spPr>
          <a:xfrm>
            <a:off x="812800" y="1828800"/>
            <a:ext cx="4572000" cy="411480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panose="020B0604020202020204"/>
              <a:buNone/>
            </a:pPr>
            <a:r>
              <a:rPr lang="en-US" sz="1700" b="0" i="0" u="none" strike="noStrike" cap="none" dirty="0">
                <a:solidFill>
                  <a:schemeClr val="dk1"/>
                </a:solidFill>
                <a:latin typeface="Arial" panose="020B0604020202020204"/>
                <a:ea typeface="Arial" panose="020B0604020202020204"/>
                <a:cs typeface="Arial" panose="020B0604020202020204"/>
                <a:sym typeface="Arial" panose="020B0604020202020204"/>
              </a:rPr>
              <a:t>According to Rogers, the self-concept includes the real self and the ideal self. The real self is a person’s actual perception of traits and abilities, whereas the ideal self is the perception of what a person would like to be or thinks he or she should be. When the ideal self and the real self are very similar (matching), the person experiences harmony and contentment. When there is a mismatch between the two selves, the person experiences anxiety and may engage in neurotic behavior.</a:t>
            </a:r>
            <a:endParaRPr lang="en-US" sz="17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685" name="Shape 685" descr="Two Venn diagrams show pairs of overlapping circles representing real and ideal selves. The first pair shows a big overlap, indicating “Congruence = Match = Harmony.” The second pair shows a small area of overlap, indicating “Incongruence = Mismatch = Anxiety.”"/>
          <p:cNvPicPr preferRelativeResize="0"/>
          <p:nvPr/>
        </p:nvPicPr>
        <p:blipFill rotWithShape="1">
          <a:blip r:embed="rId1"/>
          <a:srcRect/>
          <a:stretch>
            <a:fillRect/>
          </a:stretch>
        </p:blipFill>
        <p:spPr>
          <a:xfrm>
            <a:off x="5689600" y="1295400"/>
            <a:ext cx="6268773" cy="52963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Shape 690"/>
          <p:cNvSpPr txBox="1">
            <a:spLocks noGrp="1"/>
          </p:cNvSpPr>
          <p:nvPr>
            <p:ph type="title"/>
          </p:nvPr>
        </p:nvSpPr>
        <p:spPr>
          <a:xfrm>
            <a:off x="609600" y="215371"/>
            <a:ext cx="10972800" cy="10800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Carl Rogers and the Humanistic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Perspective</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691" name="Shape 691"/>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Positive regard: warmth, affection, love and respect that come from significant others in one’s life</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Unconditional positive regard: positive regard that is given without conditions or strings attached</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Conditional positive regard: positive regard that is given only when person doing what providers of positive regard </a:t>
            </a:r>
            <a:r>
              <a:rPr lang="en-US" sz="24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wish</a:t>
            </a:r>
            <a:endParaRPr lang="en-US" sz="24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None/>
            </a:pPr>
            <a:endParaRPr lang="en-IN" dirty="0" smtClean="0"/>
          </a:p>
          <a:p>
            <a:pPr lvl="1" indent="-285750">
              <a:buNone/>
            </a:pPr>
            <a:r>
              <a:rPr lang="en-US" dirty="0" smtClean="0"/>
              <a:t>Fully functioning person: a person who is in touch with and trusting of the deepest, innermost urges and feelings</a:t>
            </a:r>
            <a:endParaRPr lang="en-US" dirty="0" smtClean="0"/>
          </a:p>
          <a:p>
            <a:pPr marL="742950" marR="0" lvl="1" indent="-285750" algn="l" rtl="0">
              <a:spcBef>
                <a:spcPts val="600"/>
              </a:spcBef>
              <a:buClr>
                <a:srgbClr val="007FA3"/>
              </a:buClr>
              <a:buSzPct val="100000"/>
              <a:buNone/>
            </a:pP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Shape 709"/>
          <p:cNvSpPr txBox="1">
            <a:spLocks noGrp="1"/>
          </p:cNvSpPr>
          <p:nvPr>
            <p:ph type="title"/>
          </p:nvPr>
        </p:nvSpPr>
        <p:spPr>
          <a:xfrm>
            <a:off x="609600" y="215372"/>
            <a:ext cx="10972800" cy="1003827"/>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err="1">
                <a:solidFill>
                  <a:srgbClr val="007FA3"/>
                </a:solidFill>
                <a:latin typeface="Arial" panose="020B0604020202020204"/>
                <a:ea typeface="Arial" panose="020B0604020202020204"/>
                <a:cs typeface="Arial" panose="020B0604020202020204"/>
                <a:sym typeface="Arial" panose="020B0604020202020204"/>
              </a:rPr>
              <a:t>Allport</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 and </a:t>
            </a:r>
            <a:r>
              <a:rPr lang="en-US" sz="3200" b="1" i="0" u="none" strike="noStrike" cap="none" dirty="0" err="1">
                <a:solidFill>
                  <a:srgbClr val="007FA3"/>
                </a:solidFill>
                <a:latin typeface="Arial" panose="020B0604020202020204"/>
                <a:ea typeface="Arial" panose="020B0604020202020204"/>
                <a:cs typeface="Arial" panose="020B0604020202020204"/>
                <a:sym typeface="Arial" panose="020B0604020202020204"/>
              </a:rPr>
              <a:t>Cattell</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 Early Attempts to List and Describe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Traits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11" name="Shape 711"/>
          <p:cNvSpPr txBox="1">
            <a:spLocks noGrp="1"/>
          </p:cNvSpPr>
          <p:nvPr>
            <p:ph type="body" idx="2"/>
          </p:nvPr>
        </p:nvSpPr>
        <p:spPr>
          <a:xfrm>
            <a:off x="666712" y="128586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Trait theories: theories that endeavor to describe the characteristics that make up human personality in an effort to predict future behavior</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Trait: a consistent, enduring way of thinking, feeling, or behaving</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err="1">
                <a:solidFill>
                  <a:srgbClr val="007FA3"/>
                </a:solidFill>
                <a:latin typeface="Arial" panose="020B0604020202020204"/>
                <a:ea typeface="Arial" panose="020B0604020202020204"/>
                <a:cs typeface="Arial" panose="020B0604020202020204"/>
                <a:sym typeface="Arial" panose="020B0604020202020204"/>
              </a:rPr>
              <a:t>Allport</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 and </a:t>
            </a:r>
            <a:r>
              <a:rPr lang="en-US" sz="3200" b="1" i="0" u="none" strike="noStrike" cap="none" dirty="0" err="1">
                <a:solidFill>
                  <a:srgbClr val="007FA3"/>
                </a:solidFill>
                <a:latin typeface="Arial" panose="020B0604020202020204"/>
                <a:ea typeface="Arial" panose="020B0604020202020204"/>
                <a:cs typeface="Arial" panose="020B0604020202020204"/>
                <a:sym typeface="Arial" panose="020B0604020202020204"/>
              </a:rPr>
              <a:t>Cattell</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 Early Attempts to List and Describe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Traits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18" name="Shape 718"/>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Allport</a:t>
            </a:r>
            <a:r>
              <a:rPr lang="en-US" sz="2800" b="0" i="0" u="none" strike="noStrike" cap="none" dirty="0">
                <a:solidFill>
                  <a:srgbClr val="000000"/>
                </a:solidFill>
                <a:latin typeface="Arial" panose="020B0604020202020204"/>
                <a:ea typeface="Arial" panose="020B0604020202020204"/>
                <a:cs typeface="Arial" panose="020B0604020202020204"/>
                <a:sym typeface="Arial" panose="020B0604020202020204"/>
              </a:rPr>
              <a:t> first developed a list of about 200 traits; he believed these traits were part of nervous system</a:t>
            </a:r>
            <a:endParaRPr lang="en-US"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spcAft>
                <a:spcPts val="0"/>
              </a:spcAft>
              <a:buClr>
                <a:srgbClr val="007FA3"/>
              </a:buClr>
              <a:buSzPct val="100000"/>
              <a:buFont typeface="Arial" panose="020B0604020202020204"/>
              <a:buChar char="•"/>
            </a:pPr>
            <a:r>
              <a:rPr lang="en-US" sz="2800" b="0" i="0" u="none" strike="noStrike" cap="none" dirty="0" err="1">
                <a:solidFill>
                  <a:schemeClr val="dk1"/>
                </a:solidFill>
                <a:latin typeface="Arial" panose="020B0604020202020204"/>
                <a:ea typeface="Arial" panose="020B0604020202020204"/>
                <a:cs typeface="Arial" panose="020B0604020202020204"/>
                <a:sym typeface="Arial" panose="020B0604020202020204"/>
              </a:rPr>
              <a:t>Cattell</a:t>
            </a: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 reduced number of traits to 16 (with 7 additional source traits) with a computer method called factor analysis</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Developed the 16PF test</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err="1">
                <a:solidFill>
                  <a:srgbClr val="007FA3"/>
                </a:solidFill>
                <a:latin typeface="Arial" panose="020B0604020202020204"/>
                <a:ea typeface="Arial" panose="020B0604020202020204"/>
                <a:cs typeface="Arial" panose="020B0604020202020204"/>
                <a:sym typeface="Arial" panose="020B0604020202020204"/>
              </a:rPr>
              <a:t>Allport</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 and </a:t>
            </a:r>
            <a:r>
              <a:rPr lang="en-US" sz="3200" b="1" i="0" u="none" strike="noStrike" cap="none" dirty="0" err="1">
                <a:solidFill>
                  <a:srgbClr val="007FA3"/>
                </a:solidFill>
                <a:latin typeface="Arial" panose="020B0604020202020204"/>
                <a:ea typeface="Arial" panose="020B0604020202020204"/>
                <a:cs typeface="Arial" panose="020B0604020202020204"/>
                <a:sym typeface="Arial" panose="020B0604020202020204"/>
              </a:rPr>
              <a:t>Cattell</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 Early Attempts to List and Describe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Traits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24" name="Shape 724"/>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Surface traits: aspects of personality that can easily be seen by other people in the outward actions of a person</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Source traits: the more basic traits that underlie the surface traits, forming the core of personality</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Example: introversion</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Dimension of personality in which people tend to withdraw from excessive stimulation</a:t>
            </a:r>
            <a:endPar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Shape 738"/>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rPr>
              <a:t>Modern Trait Theories: The Big Five</a:t>
            </a:r>
            <a:endPar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endParaRPr>
          </a:p>
        </p:txBody>
      </p:sp>
      <p:sp>
        <p:nvSpPr>
          <p:cNvPr id="740" name="Shape 740"/>
          <p:cNvSpPr txBox="1">
            <a:spLocks noGrp="1"/>
          </p:cNvSpPr>
          <p:nvPr>
            <p:ph type="body" idx="2"/>
          </p:nvPr>
        </p:nvSpPr>
        <p:spPr>
          <a:xfrm>
            <a:off x="609600" y="1600201"/>
            <a:ext cx="10972800" cy="4876799"/>
          </a:xfrm>
          <a:prstGeom prst="rect">
            <a:avLst/>
          </a:prstGeom>
          <a:noFill/>
          <a:ln>
            <a:noFill/>
          </a:ln>
        </p:spPr>
        <p:txBody>
          <a:bodyPr lIns="0" tIns="0" rIns="0" bIns="0" anchor="t" anchorCtr="0">
            <a:noAutofit/>
          </a:bodyPr>
          <a:lstStyle/>
          <a:p>
            <a:pPr marL="255905" marR="0" lvl="0" indent="-255905" algn="l" rtl="0">
              <a:lnSpc>
                <a:spcPct val="110000"/>
              </a:lnSpc>
              <a:spcBef>
                <a:spcPts val="0"/>
              </a:spcBef>
              <a:spcAft>
                <a:spcPts val="0"/>
              </a:spcAft>
              <a:buClr>
                <a:srgbClr val="007FA3"/>
              </a:buClr>
              <a:buSzPct val="100000"/>
              <a:buFont typeface="Arial" panose="020B0604020202020204"/>
              <a:buChar char="•"/>
            </a:pPr>
            <a:r>
              <a:rPr lang="en-US" sz="2590" b="0" i="0" u="none" strike="noStrike" cap="none" dirty="0">
                <a:solidFill>
                  <a:schemeClr val="dk1"/>
                </a:solidFill>
                <a:latin typeface="Arial" panose="020B0604020202020204"/>
                <a:ea typeface="Arial" panose="020B0604020202020204"/>
                <a:cs typeface="Arial" panose="020B0604020202020204"/>
                <a:sym typeface="Arial" panose="020B0604020202020204"/>
              </a:rPr>
              <a:t>Five-factor model (Big Five): basic trait dimensions</a:t>
            </a:r>
            <a:endParaRPr lang="en-US" sz="259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10000"/>
              </a:lnSpc>
              <a:spcBef>
                <a:spcPts val="600"/>
              </a:spcBef>
              <a:spcAft>
                <a:spcPts val="0"/>
              </a:spcAft>
              <a:buClr>
                <a:srgbClr val="007FA3"/>
              </a:buClr>
              <a:buSzPct val="101000"/>
              <a:buFont typeface="Arial" panose="020B0604020202020204"/>
              <a:buAutoNum type="arabicPeriod"/>
            </a:pPr>
            <a:r>
              <a:rPr lang="en-US" sz="2220" b="0" i="0" u="none" strike="noStrike" cap="none" dirty="0">
                <a:solidFill>
                  <a:schemeClr val="dk1"/>
                </a:solidFill>
                <a:latin typeface="Arial" panose="020B0604020202020204"/>
                <a:ea typeface="Arial" panose="020B0604020202020204"/>
                <a:cs typeface="Arial" panose="020B0604020202020204"/>
                <a:sym typeface="Arial" panose="020B0604020202020204"/>
              </a:rPr>
              <a:t>Openness: willingness to try new things and be open to new experiences</a:t>
            </a:r>
            <a:endParaRPr lang="en-US" sz="222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10000"/>
              </a:lnSpc>
              <a:spcBef>
                <a:spcPts val="600"/>
              </a:spcBef>
              <a:spcAft>
                <a:spcPts val="0"/>
              </a:spcAft>
              <a:buClr>
                <a:srgbClr val="007FA3"/>
              </a:buClr>
              <a:buSzPct val="101000"/>
              <a:buFont typeface="Arial" panose="020B0604020202020204"/>
              <a:buAutoNum type="arabicPeriod"/>
            </a:pPr>
            <a:r>
              <a:rPr lang="en-US" sz="2220" b="0" i="0" u="none" strike="noStrike" cap="none" dirty="0">
                <a:solidFill>
                  <a:schemeClr val="dk1"/>
                </a:solidFill>
                <a:latin typeface="Arial" panose="020B0604020202020204"/>
                <a:ea typeface="Arial" panose="020B0604020202020204"/>
                <a:cs typeface="Arial" panose="020B0604020202020204"/>
                <a:sym typeface="Arial" panose="020B0604020202020204"/>
              </a:rPr>
              <a:t>Conscientiousness:  refers to the degree of organization, responsibility, and self-discipline in a person's behavior</a:t>
            </a:r>
            <a:endParaRPr lang="en-US" sz="222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10000"/>
              </a:lnSpc>
              <a:spcBef>
                <a:spcPts val="600"/>
              </a:spcBef>
              <a:spcAft>
                <a:spcPts val="0"/>
              </a:spcAft>
              <a:buClr>
                <a:srgbClr val="007FA3"/>
              </a:buClr>
              <a:buSzPct val="101000"/>
              <a:buFont typeface="Arial" panose="020B0604020202020204"/>
              <a:buAutoNum type="arabicPeriod"/>
            </a:pPr>
            <a:r>
              <a:rPr lang="en-US" sz="2220" b="0" i="0" u="none" strike="noStrike" cap="none" dirty="0">
                <a:solidFill>
                  <a:schemeClr val="dk1"/>
                </a:solidFill>
                <a:latin typeface="Arial" panose="020B0604020202020204"/>
                <a:ea typeface="Arial" panose="020B0604020202020204"/>
                <a:cs typeface="Arial" panose="020B0604020202020204"/>
                <a:sym typeface="Arial" panose="020B0604020202020204"/>
              </a:rPr>
              <a:t>Extraversion: one’s need to be with other people</a:t>
            </a:r>
            <a:endParaRPr lang="en-US" sz="222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10000"/>
              </a:lnSpc>
              <a:spcBef>
                <a:spcPts val="600"/>
              </a:spcBef>
              <a:spcAft>
                <a:spcPts val="0"/>
              </a:spcAft>
              <a:buClr>
                <a:srgbClr val="007FA3"/>
              </a:buClr>
              <a:buSzPct val="101000"/>
              <a:buFont typeface="Arial" panose="020B0604020202020204"/>
              <a:buAutoNum type="arabicPeriod"/>
            </a:pPr>
            <a:r>
              <a:rPr lang="en-US" sz="2220" b="0" i="0" u="none" strike="noStrike" cap="none" dirty="0">
                <a:solidFill>
                  <a:srgbClr val="000000"/>
                </a:solidFill>
                <a:latin typeface="Arial" panose="020B0604020202020204"/>
                <a:ea typeface="Arial" panose="020B0604020202020204"/>
                <a:cs typeface="Arial" panose="020B0604020202020204"/>
                <a:sym typeface="Arial" panose="020B0604020202020204"/>
              </a:rPr>
              <a:t>Agreeableness: the emotional style of a person that may range from easygoing, friendly, and likeable to grumpy, crabby, and unpleasant</a:t>
            </a:r>
            <a:endParaRPr lang="en-US" sz="222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10000"/>
              </a:lnSpc>
              <a:spcBef>
                <a:spcPts val="600"/>
              </a:spcBef>
              <a:buClr>
                <a:srgbClr val="007FA3"/>
              </a:buClr>
              <a:buSzPct val="101000"/>
              <a:buFont typeface="Arial" panose="020B0604020202020204"/>
              <a:buAutoNum type="arabicPeriod"/>
            </a:pPr>
            <a:r>
              <a:rPr lang="en-US" sz="2220" b="0" i="0" u="none" strike="noStrike" cap="none" dirty="0">
                <a:solidFill>
                  <a:srgbClr val="000000"/>
                </a:solidFill>
                <a:latin typeface="Arial" panose="020B0604020202020204"/>
                <a:ea typeface="Arial" panose="020B0604020202020204"/>
                <a:cs typeface="Arial" panose="020B0604020202020204"/>
                <a:sym typeface="Arial" panose="020B0604020202020204"/>
              </a:rPr>
              <a:t>Neuroticism: degree of emotional instability or stability</a:t>
            </a:r>
            <a:endParaRPr lang="en-US" sz="222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Shape 745"/>
          <p:cNvSpPr txBox="1">
            <a:spLocks noGrp="1"/>
          </p:cNvSpPr>
          <p:nvPr>
            <p:ph type="title"/>
          </p:nvPr>
        </p:nvSpPr>
        <p:spPr>
          <a:xfrm>
            <a:off x="609600" y="215371"/>
            <a:ext cx="10972800" cy="622828"/>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Table: The </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Big Five</a:t>
            </a:r>
            <a:endPar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graphicFrame>
        <p:nvGraphicFramePr>
          <p:cNvPr id="746" name="Shape 746"/>
          <p:cNvGraphicFramePr/>
          <p:nvPr/>
        </p:nvGraphicFramePr>
        <p:xfrm>
          <a:off x="609601" y="1143001"/>
          <a:ext cx="11074367" cy="4496175"/>
        </p:xfrm>
        <a:graphic>
          <a:graphicData uri="http://schemas.openxmlformats.org/drawingml/2006/table">
            <a:tbl>
              <a:tblPr firstRow="1" bandRow="1">
                <a:noFill/>
              </a:tblPr>
              <a:tblGrid>
                <a:gridCol w="4204167"/>
                <a:gridCol w="2973667"/>
                <a:gridCol w="3896533"/>
              </a:tblGrid>
              <a:tr h="407725">
                <a:tc>
                  <a:txBody>
                    <a:bodyPr/>
                    <a:lstStyle/>
                    <a:p>
                      <a:pPr marL="0" marR="0" lvl="0" indent="0" algn="l" rtl="0">
                        <a:spcBef>
                          <a:spcPts val="0"/>
                        </a:spcBef>
                        <a:buSzPct val="25000"/>
                        <a:buNone/>
                      </a:pPr>
                      <a:r>
                        <a:rPr lang="en-US" sz="1600" dirty="0"/>
                        <a:t>Higher Scorer Characteristics</a:t>
                      </a:r>
                      <a:endParaRPr lang="en-US" sz="1600" dirty="0"/>
                    </a:p>
                  </a:txBody>
                  <a:tcPr marL="121933" marR="121933" marT="45725" marB="45725"/>
                </a:tc>
                <a:tc>
                  <a:txBody>
                    <a:bodyPr/>
                    <a:lstStyle/>
                    <a:p>
                      <a:pPr marL="0" marR="0" lvl="0" indent="0" algn="l" rtl="0">
                        <a:spcBef>
                          <a:spcPts val="0"/>
                        </a:spcBef>
                        <a:buSzPct val="25000"/>
                        <a:buNone/>
                      </a:pPr>
                      <a:r>
                        <a:rPr lang="en-US" sz="1600"/>
                        <a:t>Factor (OCEAN)</a:t>
                      </a:r>
                      <a:endParaRPr lang="en-US" sz="1600"/>
                    </a:p>
                  </a:txBody>
                  <a:tcPr marL="121933" marR="121933" marT="45725" marB="45725"/>
                </a:tc>
                <a:tc>
                  <a:txBody>
                    <a:bodyPr/>
                    <a:lstStyle/>
                    <a:p>
                      <a:pPr marL="0" marR="0" lvl="0" indent="0" algn="l" rtl="0">
                        <a:spcBef>
                          <a:spcPts val="0"/>
                        </a:spcBef>
                        <a:buSzPct val="25000"/>
                        <a:buNone/>
                      </a:pPr>
                      <a:r>
                        <a:rPr lang="en-US" sz="1600"/>
                        <a:t>Low Scorer Characteristics</a:t>
                      </a:r>
                      <a:endParaRPr lang="en-US" sz="1600"/>
                    </a:p>
                  </a:txBody>
                  <a:tcPr marL="121933" marR="121933" marT="45725" marB="45725"/>
                </a:tc>
              </a:tr>
              <a:tr h="636725">
                <a:tc>
                  <a:txBody>
                    <a:bodyPr/>
                    <a:lstStyle/>
                    <a:p>
                      <a:pPr marL="0" marR="0" lvl="0" indent="0" algn="l" rtl="0">
                        <a:spcBef>
                          <a:spcPts val="0"/>
                        </a:spcBef>
                        <a:buSzPct val="25000"/>
                        <a:buNone/>
                      </a:pPr>
                      <a:r>
                        <a:rPr lang="en-US" sz="1600" dirty="0"/>
                        <a:t>Creative, artistic, curious, imaginative</a:t>
                      </a:r>
                      <a:endParaRPr lang="en-US" sz="1600" dirty="0"/>
                    </a:p>
                  </a:txBody>
                  <a:tcPr marL="121933" marR="121933" marT="45725" marB="45725"/>
                </a:tc>
                <a:tc>
                  <a:txBody>
                    <a:bodyPr/>
                    <a:lstStyle/>
                    <a:p>
                      <a:pPr marL="0" marR="0" lvl="0" indent="0" algn="l" rtl="0">
                        <a:spcBef>
                          <a:spcPts val="0"/>
                        </a:spcBef>
                        <a:buSzPct val="25000"/>
                        <a:buNone/>
                      </a:pPr>
                      <a:r>
                        <a:rPr lang="en-US" sz="1600" dirty="0"/>
                        <a:t>Openness (O)</a:t>
                      </a:r>
                      <a:endParaRPr lang="en-US" sz="1600" dirty="0"/>
                    </a:p>
                  </a:txBody>
                  <a:tcPr marL="121933" marR="121933" marT="45725" marB="45725"/>
                </a:tc>
                <a:tc>
                  <a:txBody>
                    <a:bodyPr/>
                    <a:lstStyle/>
                    <a:p>
                      <a:pPr marL="0" marR="0" lvl="0" indent="0" algn="l" rtl="0">
                        <a:spcBef>
                          <a:spcPts val="0"/>
                        </a:spcBef>
                        <a:buSzPct val="25000"/>
                        <a:buNone/>
                      </a:pPr>
                      <a:r>
                        <a:rPr lang="en-US" sz="1600"/>
                        <a:t>Conventional, down-to-earth, uncreative nonconforming</a:t>
                      </a:r>
                      <a:endParaRPr lang="en-US" sz="1600"/>
                    </a:p>
                  </a:txBody>
                  <a:tcPr marL="121933" marR="121933" marT="45725" marB="45725"/>
                </a:tc>
              </a:tr>
              <a:tr h="636725">
                <a:tc>
                  <a:txBody>
                    <a:bodyPr/>
                    <a:lstStyle/>
                    <a:p>
                      <a:pPr marL="0" marR="0" lvl="0" indent="0" algn="l" rtl="0">
                        <a:spcBef>
                          <a:spcPts val="0"/>
                        </a:spcBef>
                        <a:buSzPct val="25000"/>
                        <a:buNone/>
                      </a:pPr>
                      <a:r>
                        <a:rPr lang="en-US" sz="1600" dirty="0"/>
                        <a:t>Organized, reliable, neat, ambitious</a:t>
                      </a:r>
                      <a:endParaRPr lang="en-US" sz="1600" dirty="0"/>
                    </a:p>
                  </a:txBody>
                  <a:tcPr marL="121933" marR="121933" marT="45725" marB="45725"/>
                </a:tc>
                <a:tc>
                  <a:txBody>
                    <a:bodyPr/>
                    <a:lstStyle/>
                    <a:p>
                      <a:pPr marL="0" marR="0" lvl="0" indent="0" algn="l" rtl="0">
                        <a:spcBef>
                          <a:spcPts val="0"/>
                        </a:spcBef>
                        <a:buSzPct val="25000"/>
                        <a:buNone/>
                      </a:pPr>
                      <a:r>
                        <a:rPr lang="en-US" sz="1600" dirty="0"/>
                        <a:t>Conscientiousness (C)</a:t>
                      </a:r>
                      <a:endParaRPr lang="en-US" sz="1600" dirty="0"/>
                    </a:p>
                  </a:txBody>
                  <a:tcPr marL="121933" marR="121933" marT="45725" marB="45725"/>
                </a:tc>
                <a:tc>
                  <a:txBody>
                    <a:bodyPr/>
                    <a:lstStyle/>
                    <a:p>
                      <a:pPr marL="0" marR="0" lvl="0" indent="0" algn="l" rtl="0">
                        <a:spcBef>
                          <a:spcPts val="0"/>
                        </a:spcBef>
                        <a:buSzPct val="25000"/>
                        <a:buNone/>
                      </a:pPr>
                      <a:r>
                        <a:rPr lang="en-US" sz="1600"/>
                        <a:t>Unreliable, lazy, careless, negligent, spontaneous</a:t>
                      </a:r>
                      <a:endParaRPr lang="en-US" sz="1600"/>
                    </a:p>
                  </a:txBody>
                  <a:tcPr marL="121933" marR="121933" marT="45725" marB="45725"/>
                </a:tc>
              </a:tr>
              <a:tr h="904825">
                <a:tc>
                  <a:txBody>
                    <a:bodyPr/>
                    <a:lstStyle/>
                    <a:p>
                      <a:pPr marL="0" marR="0" lvl="0" indent="0" algn="l" rtl="0">
                        <a:spcBef>
                          <a:spcPts val="0"/>
                        </a:spcBef>
                        <a:buSzPct val="25000"/>
                        <a:buNone/>
                      </a:pPr>
                      <a:r>
                        <a:rPr lang="en-US" sz="1600" dirty="0"/>
                        <a:t>Talkative, optimistic, sociable, affectionate</a:t>
                      </a:r>
                      <a:endParaRPr lang="en-US" sz="1600" dirty="0"/>
                    </a:p>
                  </a:txBody>
                  <a:tcPr marL="121933" marR="121933" marT="45725" marB="45725"/>
                </a:tc>
                <a:tc>
                  <a:txBody>
                    <a:bodyPr/>
                    <a:lstStyle/>
                    <a:p>
                      <a:pPr marL="0" marR="0" lvl="0" indent="0" algn="l" rtl="0">
                        <a:spcBef>
                          <a:spcPts val="0"/>
                        </a:spcBef>
                        <a:buSzPct val="25000"/>
                        <a:buNone/>
                      </a:pPr>
                      <a:r>
                        <a:rPr lang="en-US" sz="1600" dirty="0"/>
                        <a:t>Extraversion (E)</a:t>
                      </a:r>
                      <a:endParaRPr lang="en-US" sz="1600" dirty="0"/>
                    </a:p>
                  </a:txBody>
                  <a:tcPr marL="121933" marR="121933" marT="45725" marB="45725"/>
                </a:tc>
                <a:tc>
                  <a:txBody>
                    <a:bodyPr/>
                    <a:lstStyle/>
                    <a:p>
                      <a:pPr marL="0" marR="0" lvl="0" indent="0" algn="l" rtl="0">
                        <a:spcBef>
                          <a:spcPts val="0"/>
                        </a:spcBef>
                        <a:buSzPct val="25000"/>
                        <a:buNone/>
                      </a:pPr>
                      <a:r>
                        <a:rPr lang="en-US" sz="1600" dirty="0"/>
                        <a:t>Reserved, comfortable being alone, stays in the background</a:t>
                      </a:r>
                      <a:endParaRPr lang="en-US" sz="1600" dirty="0"/>
                    </a:p>
                  </a:txBody>
                  <a:tcPr marL="121933" marR="121933" marT="45725" marB="45725"/>
                </a:tc>
              </a:tr>
              <a:tr h="636725">
                <a:tc>
                  <a:txBody>
                    <a:bodyPr/>
                    <a:lstStyle/>
                    <a:p>
                      <a:pPr marL="0" marR="0" lvl="0" indent="0" algn="l" rtl="0">
                        <a:spcBef>
                          <a:spcPts val="0"/>
                        </a:spcBef>
                        <a:buSzPct val="25000"/>
                        <a:buNone/>
                      </a:pPr>
                      <a:r>
                        <a:rPr lang="en-US" sz="1600" dirty="0"/>
                        <a:t>Good-natured, trusting, helpful</a:t>
                      </a:r>
                      <a:endParaRPr lang="en-US" sz="1600" dirty="0"/>
                    </a:p>
                  </a:txBody>
                  <a:tcPr marL="121933" marR="121933" marT="45725" marB="45725"/>
                </a:tc>
                <a:tc>
                  <a:txBody>
                    <a:bodyPr/>
                    <a:lstStyle/>
                    <a:p>
                      <a:pPr marL="0" marR="0" lvl="0" indent="0" algn="l" rtl="0">
                        <a:spcBef>
                          <a:spcPts val="0"/>
                        </a:spcBef>
                        <a:buSzPct val="25000"/>
                        <a:buNone/>
                      </a:pPr>
                      <a:r>
                        <a:rPr lang="en-US" sz="1600" dirty="0"/>
                        <a:t>Agreeableness (A)</a:t>
                      </a:r>
                      <a:endParaRPr lang="en-US" sz="1600" dirty="0"/>
                    </a:p>
                  </a:txBody>
                  <a:tcPr marL="121933" marR="121933" marT="45725" marB="45725"/>
                </a:tc>
                <a:tc>
                  <a:txBody>
                    <a:bodyPr/>
                    <a:lstStyle/>
                    <a:p>
                      <a:pPr marL="0" marR="0" lvl="0" indent="0" algn="l" rtl="0">
                        <a:spcBef>
                          <a:spcPts val="0"/>
                        </a:spcBef>
                        <a:buSzPct val="25000"/>
                        <a:buNone/>
                      </a:pPr>
                      <a:r>
                        <a:rPr lang="en-US" sz="1600" dirty="0"/>
                        <a:t>Rude, uncooperative, irritable, aggressive, competitive</a:t>
                      </a:r>
                      <a:endParaRPr lang="en-US" sz="1600" dirty="0"/>
                    </a:p>
                  </a:txBody>
                  <a:tcPr marL="121933" marR="121933" marT="45725" marB="45725"/>
                </a:tc>
              </a:tr>
              <a:tr h="636725">
                <a:tc>
                  <a:txBody>
                    <a:bodyPr/>
                    <a:lstStyle/>
                    <a:p>
                      <a:pPr marL="0" marR="0" lvl="0" indent="0" algn="l" rtl="0">
                        <a:spcBef>
                          <a:spcPts val="0"/>
                        </a:spcBef>
                        <a:buSzPct val="25000"/>
                        <a:buNone/>
                      </a:pPr>
                      <a:r>
                        <a:rPr lang="en-US" sz="1600" dirty="0"/>
                        <a:t>Worrying, insecure, anxious, temperamental</a:t>
                      </a:r>
                      <a:endParaRPr lang="en-US" sz="1600" dirty="0"/>
                    </a:p>
                  </a:txBody>
                  <a:tcPr marL="121933" marR="121933" marT="45725" marB="45725"/>
                </a:tc>
                <a:tc>
                  <a:txBody>
                    <a:bodyPr/>
                    <a:lstStyle/>
                    <a:p>
                      <a:pPr marL="0" marR="0" lvl="0" indent="0" algn="l" rtl="0">
                        <a:spcBef>
                          <a:spcPts val="0"/>
                        </a:spcBef>
                        <a:buSzPct val="25000"/>
                        <a:buNone/>
                      </a:pPr>
                      <a:r>
                        <a:rPr lang="en-US" sz="1600" dirty="0"/>
                        <a:t>Neuroticism (N)</a:t>
                      </a:r>
                      <a:endParaRPr lang="en-US" sz="1600" dirty="0"/>
                    </a:p>
                  </a:txBody>
                  <a:tcPr marL="121933" marR="121933" marT="45725" marB="45725"/>
                </a:tc>
                <a:tc>
                  <a:txBody>
                    <a:bodyPr/>
                    <a:lstStyle/>
                    <a:p>
                      <a:pPr marL="0" marR="0" lvl="0" indent="0" algn="l" rtl="0">
                        <a:spcBef>
                          <a:spcPts val="0"/>
                        </a:spcBef>
                        <a:buSzPct val="25000"/>
                        <a:buNone/>
                      </a:pPr>
                      <a:r>
                        <a:rPr lang="en-US" sz="1600" dirty="0"/>
                        <a:t>Calm, secure, relaxed, stable</a:t>
                      </a:r>
                      <a:endParaRPr lang="en-US" sz="1600" dirty="0"/>
                    </a:p>
                  </a:txBody>
                  <a:tcPr marL="121933" marR="121933" marT="45725" marB="45725"/>
                </a:tc>
              </a:tr>
              <a:tr h="636725">
                <a:tc>
                  <a:txBody>
                    <a:bodyPr/>
                    <a:lstStyle/>
                    <a:p>
                      <a:pPr marL="0" marR="0" lvl="0" indent="0" algn="l" rtl="0">
                        <a:lnSpc>
                          <a:spcPct val="100000"/>
                        </a:lnSpc>
                        <a:spcBef>
                          <a:spcPts val="0"/>
                        </a:spcBef>
                        <a:spcAft>
                          <a:spcPts val="0"/>
                        </a:spcAft>
                        <a:buClr>
                          <a:schemeClr val="dk1"/>
                        </a:buClr>
                        <a:buSzPct val="25000"/>
                        <a:buFont typeface="Arial" panose="020B0604020202020204"/>
                        <a:buNone/>
                      </a:pPr>
                      <a:r>
                        <a:rPr lang="en-US" sz="1400" i="1"/>
                        <a:t>Source</a:t>
                      </a:r>
                      <a:r>
                        <a:rPr lang="en-US" sz="1400"/>
                        <a:t>: Adapted from McCrae &amp; Costa (1990).</a:t>
                      </a:r>
                      <a:endParaRPr lang="en-US" sz="1400"/>
                    </a:p>
                  </a:txBody>
                  <a:tcPr marL="121933" marR="121933" marT="45725" marB="45725"/>
                </a:tc>
                <a:tc>
                  <a:txBody>
                    <a:bodyPr/>
                    <a:lstStyle/>
                    <a:p>
                      <a:pPr marL="0" marR="0" lvl="0" indent="0" algn="l" rtl="0">
                        <a:spcBef>
                          <a:spcPts val="0"/>
                        </a:spcBef>
                        <a:buSzPct val="25000"/>
                        <a:buNone/>
                      </a:pPr>
                      <a:r>
                        <a:rPr lang="en-US" sz="1600">
                          <a:solidFill>
                            <a:schemeClr val="lt1"/>
                          </a:solidFill>
                        </a:rPr>
                        <a:t>Blank cell</a:t>
                      </a:r>
                      <a:endParaRPr lang="en-US" sz="1600">
                        <a:solidFill>
                          <a:schemeClr val="lt1"/>
                        </a:solidFill>
                      </a:endParaRPr>
                    </a:p>
                  </a:txBody>
                  <a:tcPr marL="121933" marR="121933" marT="45725" marB="45725"/>
                </a:tc>
                <a:tc>
                  <a:txBody>
                    <a:bodyPr/>
                    <a:lstStyle/>
                    <a:p>
                      <a:pPr marL="0" marR="0" lvl="0" indent="0" algn="l" rtl="0">
                        <a:spcBef>
                          <a:spcPts val="0"/>
                        </a:spcBef>
                        <a:buSzPct val="25000"/>
                        <a:buNone/>
                      </a:pPr>
                      <a:r>
                        <a:rPr lang="en-US" sz="1600">
                          <a:solidFill>
                            <a:schemeClr val="lt1"/>
                          </a:solidFill>
                        </a:rPr>
                        <a:t>Blank cell</a:t>
                      </a:r>
                      <a:endParaRPr lang="en-US" sz="1600">
                        <a:solidFill>
                          <a:schemeClr val="lt1"/>
                        </a:solidFill>
                      </a:endParaRPr>
                    </a:p>
                  </a:txBody>
                  <a:tcPr marL="121933" marR="121933" marT="45725" marB="457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xfrm>
            <a:off x="609601" y="215371"/>
            <a:ext cx="11175999"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Current Thoughts on the Trait Perspective</a:t>
            </a:r>
            <a:endPar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53" name="Shape 753"/>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Trait-situation interaction: assumption that the particular circumstances of any given situation will influence the way in which a trait is expressed.</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Cross-cultural research has found support for five-factor model in all primary cultural regions</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Future research will explore the degree to which childrearing practices and heredity may influence the five personality factors</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Shape 758"/>
          <p:cNvSpPr txBox="1">
            <a:spLocks noGrp="1"/>
          </p:cNvSpPr>
          <p:nvPr>
            <p:ph type="title"/>
          </p:nvPr>
        </p:nvSpPr>
        <p:spPr>
          <a:xfrm>
            <a:off x="609600" y="215371"/>
            <a:ext cx="10972800" cy="10800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The Biology of Personality: Behavioral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Genetics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60" name="Shape 760"/>
          <p:cNvSpPr txBox="1">
            <a:spLocks noGrp="1"/>
          </p:cNvSpPr>
          <p:nvPr>
            <p:ph type="body" idx="2"/>
          </p:nvPr>
        </p:nvSpPr>
        <p:spPr>
          <a:xfrm>
            <a:off x="609600" y="22098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Behavioral genetics: study of the relationship between heredity and personality</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Twin and adoption studies have found support for a genetic influence on many personality traits</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Heritability: how much some trait within a population can be attributed to genetic influences, and the extent individual genetic variation impacts differences in observed behavior</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609600" y="215371"/>
            <a:ext cx="11277600" cy="622828"/>
          </a:xfrm>
          <a:prstGeom prst="rect">
            <a:avLst/>
          </a:prstGeom>
          <a:noFill/>
          <a:ln>
            <a:noFill/>
          </a:ln>
        </p:spPr>
        <p:txBody>
          <a:bodyPr lIns="0" tIns="0" rIns="0" bIns="0" anchor="t" anchorCtr="0">
            <a:noAutofit/>
          </a:bodyPr>
          <a:lstStyle/>
          <a:p>
            <a:pPr lvl="0">
              <a:buSzPct val="25000"/>
            </a:pPr>
            <a:r>
              <a:rPr lang="en-IN" dirty="0" smtClean="0"/>
              <a:t>Four major approaches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481" name="Shape 481"/>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r>
              <a:rPr lang="en-IN" b="1" dirty="0" smtClean="0"/>
              <a:t>Psychoanalytic Approach</a:t>
            </a:r>
            <a:r>
              <a:rPr lang="en-IN" dirty="0" smtClean="0"/>
              <a:t>: The psychoanalytic approach of personality emphasizes the importance of early childhood experiences and the unconscious mind. </a:t>
            </a:r>
            <a:endParaRPr lang="en-IN" dirty="0" smtClean="0"/>
          </a:p>
          <a:p>
            <a:r>
              <a:rPr lang="en-IN" dirty="0" smtClean="0"/>
              <a:t>This perspective on personality was created by psychiatrist Sigmund Freud who believed that things hidden in the unconscious could be revealed in a number of different ways, including through dreams, free association, and slips of the tongue</a:t>
            </a:r>
            <a:endParaRPr lang="en-IN" dirty="0" smtClean="0"/>
          </a:p>
          <a:p>
            <a:r>
              <a:rPr lang="en-IN" dirty="0" smtClean="0"/>
              <a:t> For example, a person who experiences anxiety or phobias related to water may have unresolved childhood traumas or conflicts that are surfacing in their adult life, which a psychodynamic therapist would explore and address.</a:t>
            </a:r>
            <a:endParaRPr lang="en-IN" dirty="0" smtClean="0"/>
          </a:p>
          <a:p>
            <a:endParaRPr lang="en-IN" dirty="0" smtClean="0"/>
          </a:p>
          <a:p>
            <a:pPr marL="255905" marR="0" lvl="0" indent="-255905" algn="l" rtl="0">
              <a:spcBef>
                <a:spcPts val="1500"/>
              </a:spcBef>
              <a:spcAft>
                <a:spcPts val="0"/>
              </a:spcAft>
              <a:buClr>
                <a:srgbClr val="007FA3"/>
              </a:buClr>
              <a:buSzPct val="100000"/>
              <a:buFont typeface="Arial" panose="020B0604020202020204"/>
              <a:buChar char="•"/>
            </a:pPr>
            <a:endParaRPr lang="en-US" sz="28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609600" y="215372"/>
            <a:ext cx="10972800" cy="1156227"/>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The Biology of Personality: Behavioral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Genetics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66" name="Shape 766"/>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Twin studies </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James Arthur Springer and James Edward Lewis, otherwise known as the “Jim” twins, were separated shortly after birth and reunited at age thirty-nine</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Exhibited many similarities in personality and personal habits</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Minnesota twin study showed identical twins more similar than fraternal twins</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title"/>
          </p:nvPr>
        </p:nvSpPr>
        <p:spPr>
          <a:xfrm>
            <a:off x="609600" y="228601"/>
            <a:ext cx="10972800" cy="106679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Figure: Personalities </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of Identical and Fraternal Twins</a:t>
            </a:r>
            <a:endPar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73" name="Shape 773"/>
          <p:cNvSpPr txBox="1">
            <a:spLocks noGrp="1"/>
          </p:cNvSpPr>
          <p:nvPr>
            <p:ph type="body" idx="1"/>
          </p:nvPr>
        </p:nvSpPr>
        <p:spPr>
          <a:xfrm>
            <a:off x="609601" y="1551730"/>
            <a:ext cx="3962399" cy="461772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panose="020B0604020202020204"/>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Identical and fraternal twins differ in the way they express the Big Five personality factors. In a recent study, data from 696 twin pairs suggest identical twins have a correlation of about 45 percent for self-ratings across each of the Big Five factor domains, whereas fraternal twins have a correlation of about 22 percent. These findings give support to the idea that some aspects of personality are genetically based. Based on: Kandler et al. (2010)</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74" name="Shape 774" descr="A bar graph shows correlation of scores between identical and fraternal twins on the Big Five factor domains of neuroticism, extraversion, openness, agreeableness, and conscientiousness."/>
          <p:cNvPicPr preferRelativeResize="0"/>
          <p:nvPr/>
        </p:nvPicPr>
        <p:blipFill rotWithShape="1">
          <a:blip r:embed="rId1"/>
          <a:srcRect/>
          <a:stretch>
            <a:fillRect/>
          </a:stretch>
        </p:blipFill>
        <p:spPr>
          <a:xfrm>
            <a:off x="4978400" y="1551730"/>
            <a:ext cx="6938117" cy="50191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title"/>
          </p:nvPr>
        </p:nvSpPr>
        <p:spPr>
          <a:xfrm>
            <a:off x="609600" y="215371"/>
            <a:ext cx="10972800" cy="10800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rPr>
              <a:t>Current Findings on the Heritability of Personality</a:t>
            </a:r>
            <a:endParaRPr lang="en-US" sz="3200" b="1" i="0" u="none" strike="noStrike" cap="none">
              <a:solidFill>
                <a:srgbClr val="007FA3"/>
              </a:solidFill>
              <a:latin typeface="Arial" panose="020B0604020202020204"/>
              <a:ea typeface="Arial" panose="020B0604020202020204"/>
              <a:cs typeface="Arial" panose="020B0604020202020204"/>
              <a:sym typeface="Arial" panose="020B0604020202020204"/>
            </a:endParaRPr>
          </a:p>
        </p:txBody>
      </p:sp>
      <p:sp>
        <p:nvSpPr>
          <p:cNvPr id="781" name="Shape 781"/>
          <p:cNvSpPr txBox="1">
            <a:spLocks noGrp="1"/>
          </p:cNvSpPr>
          <p:nvPr>
            <p:ph type="body" idx="2"/>
          </p:nvPr>
        </p:nvSpPr>
        <p:spPr>
          <a:xfrm>
            <a:off x="609600" y="2160814"/>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Heritability – how much some trait within a population can be attributed to genetic influences</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Studies suggest five personality factors have nearly a 50% rate of heritability</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Variations in personality traits 25% to 50% inherited</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Environmental influences account for about half  of personality traits as well</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Shape 792"/>
          <p:cNvSpPr txBox="1">
            <a:spLocks noGrp="1"/>
          </p:cNvSpPr>
          <p:nvPr>
            <p:ph type="title"/>
          </p:nvPr>
        </p:nvSpPr>
        <p:spPr>
          <a:xfrm>
            <a:off x="609600" y="215371"/>
            <a:ext cx="10972800" cy="10800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Interviews, Behavioral Assessments, and Personality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Inventories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794" name="Shape 794"/>
          <p:cNvSpPr txBox="1">
            <a:spLocks noGrp="1"/>
          </p:cNvSpPr>
          <p:nvPr>
            <p:ph type="body" idx="2"/>
          </p:nvPr>
        </p:nvSpPr>
        <p:spPr>
          <a:xfrm>
            <a:off x="571461" y="1357299"/>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Behavioral Assessments: behaviorist assumes personality is merely habitually learned responses to stimuli</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Direct observation: assessment in which professional observes client engaged in ordinary, day-to-day behavior in either clinical or natural setting</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spcAft>
                <a:spcPts val="0"/>
              </a:spcAft>
              <a:buClr>
                <a:srgbClr val="007FA3"/>
              </a:buClr>
              <a:buSzPct val="100000"/>
              <a:buFont typeface="Noto Sans Symbols"/>
              <a:buChar char="▪"/>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Rating scale</a:t>
            </a:r>
            <a:endPar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Frequency count</a:t>
            </a:r>
            <a:endPar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title"/>
          </p:nvPr>
        </p:nvSpPr>
        <p:spPr>
          <a:xfrm>
            <a:off x="609600" y="215372"/>
            <a:ext cx="10972800" cy="1156227"/>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Interviews, Behavioral Assessments, and Personality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Inventories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800" name="Shape 800"/>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Interview: personality assessment in which professional asks questions of the client and allows client to answer, either in a structured or unstructured fashion</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Halo effect: tendency of an interviewer to allow positive characteristics of a client to influence the assessments of the client’s behavior and statements</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Shape 805"/>
          <p:cNvSpPr txBox="1">
            <a:spLocks noGrp="1"/>
          </p:cNvSpPr>
          <p:nvPr>
            <p:ph type="title"/>
          </p:nvPr>
        </p:nvSpPr>
        <p:spPr>
          <a:xfrm>
            <a:off x="609600" y="215371"/>
            <a:ext cx="10972800" cy="10800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Interviews, Behavioral Assessments, and Personality Inventories </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806" name="Shape 806"/>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Personality Inventory: paper-and-pencil or computerized test that consists of statements that require a specific, standardized response from the person taking test</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NEO-PI: based on the five-factor model</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Myers-Briggs Type Indicator: based on Jung’s theory of personality types</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MMPI-2: designed to detect abnormal behavior or thinking patterns in personality</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Projective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Tests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819" name="Shape 819"/>
          <p:cNvSpPr txBox="1">
            <a:spLocks noGrp="1"/>
          </p:cNvSpPr>
          <p:nvPr>
            <p:ph type="body" idx="2"/>
          </p:nvPr>
        </p:nvSpPr>
        <p:spPr>
          <a:xfrm>
            <a:off x="609600" y="16764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Projective tests: personality assessments that present ambiguous visual stimuli to the client and ask the client to respond with whatever comes to mind</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Rorschach inkblot test: projective test that uses ten inkblots as the ambiguous stimuli</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rPr>
              <a:t>Thematic Apperception Test (TAT): projective test that uses twenty pictures of people in ambiguous situations as the visual stimuli</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txBox="1">
            <a:spLocks noGrp="1"/>
          </p:cNvSpPr>
          <p:nvPr>
            <p:ph type="title"/>
          </p:nvPr>
        </p:nvSpPr>
        <p:spPr>
          <a:xfrm>
            <a:off x="609600" y="228601"/>
            <a:ext cx="10972800" cy="68579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Figure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:Rorschach </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Inkblot Example</a:t>
            </a:r>
            <a:endPar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826" name="Shape 826"/>
          <p:cNvSpPr txBox="1">
            <a:spLocks noGrp="1"/>
          </p:cNvSpPr>
          <p:nvPr>
            <p:ph type="body" idx="1"/>
          </p:nvPr>
        </p:nvSpPr>
        <p:spPr>
          <a:xfrm>
            <a:off x="812800" y="1598066"/>
            <a:ext cx="4368800" cy="480060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panose="020B0604020202020204"/>
              <a:buNone/>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A facsimile of a Rorschach inkblot. A person being tested is asked to tell the interviewer what he or she sees in an inkblot similar to the one shown. Answers are neither right nor wrong but may reveal unconscious concerns. </a:t>
            </a:r>
            <a:r>
              <a:rPr lang="en-US" sz="2000" b="0" i="1" u="none" strike="noStrike" cap="none" dirty="0">
                <a:solidFill>
                  <a:schemeClr val="dk1"/>
                </a:solidFill>
                <a:latin typeface="Arial" panose="020B0604020202020204"/>
                <a:ea typeface="Arial" panose="020B0604020202020204"/>
                <a:cs typeface="Arial" panose="020B0604020202020204"/>
                <a:sym typeface="Arial" panose="020B0604020202020204"/>
              </a:rPr>
              <a:t>What do you see in this inkblot?</a:t>
            </a:r>
            <a:endParaRPr lang="en-US" sz="2000" b="0" i="1"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827" name="Shape 827" descr="A photo shows a roughly symmetrical red inkblot on a white background."/>
          <p:cNvPicPr preferRelativeResize="0"/>
          <p:nvPr/>
        </p:nvPicPr>
        <p:blipFill rotWithShape="1">
          <a:blip r:embed="rId1"/>
          <a:srcRect/>
          <a:stretch>
            <a:fillRect/>
          </a:stretch>
        </p:blipFill>
        <p:spPr>
          <a:xfrm>
            <a:off x="5522774" y="1598067"/>
            <a:ext cx="6248981" cy="507783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609600" y="228601"/>
            <a:ext cx="10972800" cy="106679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Figure: Thematic </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Apperception Test Example</a:t>
            </a:r>
            <a:endPar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834" name="Shape 834"/>
          <p:cNvSpPr txBox="1">
            <a:spLocks noGrp="1"/>
          </p:cNvSpPr>
          <p:nvPr>
            <p:ph type="body" idx="1"/>
          </p:nvPr>
        </p:nvSpPr>
        <p:spPr>
          <a:xfrm>
            <a:off x="6117389" y="2286001"/>
            <a:ext cx="4978400" cy="3999015"/>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panose="020B0604020202020204"/>
              <a:buNone/>
            </a:pPr>
            <a:r>
              <a:rPr lang="en-US" sz="2200" b="0" i="0" u="none" strike="noStrike" cap="none">
                <a:solidFill>
                  <a:srgbClr val="000000"/>
                </a:solidFill>
                <a:latin typeface="Arial" panose="020B0604020202020204"/>
                <a:ea typeface="Arial" panose="020B0604020202020204"/>
                <a:cs typeface="Arial" panose="020B0604020202020204"/>
                <a:sym typeface="Arial" panose="020B0604020202020204"/>
              </a:rPr>
              <a:t>A sample from the Thematic Apperception Test (TAT). </a:t>
            </a:r>
            <a:r>
              <a:rPr lang="en-US" sz="2200" b="0" i="1" u="none" strike="noStrike" cap="none">
                <a:solidFill>
                  <a:srgbClr val="000000"/>
                </a:solidFill>
                <a:latin typeface="Arial" panose="020B0604020202020204"/>
                <a:ea typeface="Arial" panose="020B0604020202020204"/>
                <a:cs typeface="Arial" panose="020B0604020202020204"/>
                <a:sym typeface="Arial" panose="020B0604020202020204"/>
              </a:rPr>
              <a:t>When you look at this picture, what story does it suggest to you? Who is the person? Why is he climbing a rope?</a:t>
            </a:r>
            <a:endParaRPr lang="en-US" sz="2200" b="0" i="1"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835" name="Shape 835" descr="An illustration shows a young man climbing a free-hanging rope, with both hands holding the rope but the feet dangling in space."/>
          <p:cNvPicPr preferRelativeResize="0"/>
          <p:nvPr/>
        </p:nvPicPr>
        <p:blipFill rotWithShape="1">
          <a:blip r:embed="rId1"/>
          <a:srcRect l="9223" t="1459" r="13296" b="6626"/>
          <a:stretch>
            <a:fillRect/>
          </a:stretch>
        </p:blipFill>
        <p:spPr>
          <a:xfrm>
            <a:off x="1117600" y="1447800"/>
            <a:ext cx="4402667" cy="49530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Shape 840"/>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Projective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Tests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841" name="Shape 841"/>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Problems with projective tests</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Subjective: concepts and impressions that are only valid within a particular person’s perception and may be influenced by biases, prejudice, and personal experiences</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With no standard grading scales, projective tests are low in reliability and validity</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609600" y="215371"/>
            <a:ext cx="11277600" cy="622828"/>
          </a:xfrm>
          <a:prstGeom prst="rect">
            <a:avLst/>
          </a:prstGeom>
          <a:noFill/>
          <a:ln>
            <a:noFill/>
          </a:ln>
        </p:spPr>
        <p:txBody>
          <a:bodyPr lIns="0" tIns="0" rIns="0" bIns="0" anchor="t" anchorCtr="0">
            <a:noAutofit/>
          </a:bodyPr>
          <a:lstStyle/>
          <a:p>
            <a:pPr lvl="0">
              <a:buSzPct val="25000"/>
            </a:pPr>
            <a:r>
              <a:rPr lang="en-IN" dirty="0" smtClean="0"/>
              <a:t>Four major approaches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481" name="Shape 481"/>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fontAlgn="base"/>
            <a:r>
              <a:rPr lang="en-IN" b="1" dirty="0" smtClean="0"/>
              <a:t>Humanistic Approach</a:t>
            </a:r>
            <a:r>
              <a:rPr lang="en-IN" dirty="0" smtClean="0"/>
              <a:t>: The humanistic approach  of personality focuses on psychological growth, free will, and personal awareness.</a:t>
            </a:r>
            <a:endParaRPr lang="en-IN" dirty="0" smtClean="0"/>
          </a:p>
          <a:p>
            <a:pPr fontAlgn="base"/>
            <a:r>
              <a:rPr lang="en-IN" dirty="0" smtClean="0"/>
              <a:t> It takes a more positive outlook on human nature and is </a:t>
            </a:r>
            <a:r>
              <a:rPr lang="en-IN" dirty="0" err="1" smtClean="0"/>
              <a:t>centered</a:t>
            </a:r>
            <a:r>
              <a:rPr lang="en-IN" dirty="0" smtClean="0"/>
              <a:t> on how each person can achieve their individual potential. </a:t>
            </a:r>
            <a:endParaRPr lang="en-IN" dirty="0" smtClean="0"/>
          </a:p>
          <a:p>
            <a:r>
              <a:rPr lang="en-IN" dirty="0" smtClean="0"/>
              <a:t>For instance, a person who consistently strives to develop their full potential, seeks personal authenticity, and places importance on self-reflection and personal values aligns with the humanistic approach</a:t>
            </a:r>
            <a:endParaRPr lang="en-IN" dirty="0" smtClean="0"/>
          </a:p>
          <a:p>
            <a:pPr marL="255905" marR="0" lvl="0" indent="-255905" algn="l" rtl="0">
              <a:spcBef>
                <a:spcPts val="1500"/>
              </a:spcBef>
              <a:spcAft>
                <a:spcPts val="0"/>
              </a:spcAft>
              <a:buClr>
                <a:srgbClr val="007FA3"/>
              </a:buClr>
              <a:buSzPct val="100000"/>
              <a:buFont typeface="Arial" panose="020B0604020202020204"/>
              <a:buChar char="•"/>
            </a:pPr>
            <a:endParaRPr lang="en-US" sz="28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p:nvPr>
        </p:nvSpPr>
        <p:spPr>
          <a:xfrm>
            <a:off x="609600" y="215372"/>
            <a:ext cx="10972800" cy="470427"/>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Table: Who </a:t>
            </a: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Uses What Method?</a:t>
            </a:r>
            <a:endPar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graphicFrame>
        <p:nvGraphicFramePr>
          <p:cNvPr id="812" name="Shape 812"/>
          <p:cNvGraphicFramePr/>
          <p:nvPr/>
        </p:nvGraphicFramePr>
        <p:xfrm>
          <a:off x="616299" y="762000"/>
          <a:ext cx="10972800" cy="5252770"/>
        </p:xfrm>
        <a:graphic>
          <a:graphicData uri="http://schemas.openxmlformats.org/drawingml/2006/table">
            <a:tbl>
              <a:tblPr firstRow="1" bandRow="1">
                <a:noFill/>
              </a:tblPr>
              <a:tblGrid>
                <a:gridCol w="6502400"/>
                <a:gridCol w="4470400"/>
              </a:tblGrid>
              <a:tr h="370850">
                <a:tc>
                  <a:txBody>
                    <a:bodyPr/>
                    <a:lstStyle/>
                    <a:p>
                      <a:pPr marL="0" marR="0" lvl="0" indent="0" algn="l" rtl="0">
                        <a:spcBef>
                          <a:spcPts val="0"/>
                        </a:spcBef>
                        <a:buSzPct val="25000"/>
                        <a:buNone/>
                      </a:pPr>
                      <a:r>
                        <a:rPr lang="en-US" sz="1800" dirty="0"/>
                        <a:t>Type of Assessment</a:t>
                      </a:r>
                      <a:endParaRPr lang="en-US" sz="1800" dirty="0"/>
                    </a:p>
                  </a:txBody>
                  <a:tcPr marL="121933" marR="121933" marT="45725" marB="45725"/>
                </a:tc>
                <a:tc>
                  <a:txBody>
                    <a:bodyPr/>
                    <a:lstStyle/>
                    <a:p>
                      <a:pPr marL="0" marR="0" lvl="0" indent="0" algn="l" rtl="0">
                        <a:spcBef>
                          <a:spcPts val="0"/>
                        </a:spcBef>
                        <a:buSzPct val="25000"/>
                        <a:buNone/>
                      </a:pPr>
                      <a:r>
                        <a:rPr lang="en-US" sz="1800"/>
                        <a:t>Most Likely Used by…</a:t>
                      </a:r>
                      <a:endParaRPr lang="en-US" sz="1800"/>
                    </a:p>
                  </a:txBody>
                  <a:tcPr marL="121933" marR="121933" marT="45725" marB="45725"/>
                </a:tc>
              </a:tr>
              <a:tr h="370850">
                <a:tc>
                  <a:txBody>
                    <a:bodyPr/>
                    <a:lstStyle/>
                    <a:p>
                      <a:pPr marL="0" marR="0" lvl="0" indent="0" algn="l" rtl="0">
                        <a:spcBef>
                          <a:spcPts val="0"/>
                        </a:spcBef>
                        <a:buSzPct val="25000"/>
                        <a:buNone/>
                      </a:pPr>
                      <a:r>
                        <a:rPr lang="en-US" sz="1800" dirty="0"/>
                        <a:t>Interviews</a:t>
                      </a:r>
                      <a:endParaRPr lang="en-US" sz="1800" dirty="0"/>
                    </a:p>
                  </a:txBody>
                  <a:tcPr marL="121933" marR="121933" marT="45725" marB="45725"/>
                </a:tc>
                <a:tc>
                  <a:txBody>
                    <a:bodyPr/>
                    <a:lstStyle/>
                    <a:p>
                      <a:pPr marL="0" marR="0" lvl="0" indent="0" algn="l" rtl="0">
                        <a:spcBef>
                          <a:spcPts val="0"/>
                        </a:spcBef>
                        <a:buSzPct val="25000"/>
                        <a:buNone/>
                      </a:pPr>
                      <a:r>
                        <a:rPr lang="en-US" sz="1800" b="0" i="0" u="none" strike="noStrike" dirty="0">
                          <a:solidFill>
                            <a:schemeClr val="dk1"/>
                          </a:solidFill>
                          <a:latin typeface="Arial" panose="020B0604020202020204"/>
                          <a:ea typeface="Arial" panose="020B0604020202020204"/>
                          <a:cs typeface="Arial" panose="020B0604020202020204"/>
                          <a:sym typeface="Arial" panose="020B0604020202020204"/>
                        </a:rPr>
                        <a:t>Psychoanalysts, humanistic therapists</a:t>
                      </a:r>
                      <a:endParaRPr lang="en-US" sz="1800" b="0" i="0" u="none" strike="noStrike" dirty="0">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r>
              <a:tr h="370850">
                <a:tc>
                  <a:txBody>
                    <a:bodyPr/>
                    <a:lstStyle/>
                    <a:p>
                      <a:pPr marL="0" marR="0" lvl="0" indent="0" algn="l" rtl="0">
                        <a:spcBef>
                          <a:spcPts val="0"/>
                        </a:spcBef>
                        <a:buSzPct val="25000"/>
                        <a:buNone/>
                      </a:pPr>
                      <a:r>
                        <a:rPr lang="en-US" sz="1800" b="0" i="0" u="none" strike="noStrike" dirty="0">
                          <a:solidFill>
                            <a:schemeClr val="dk1"/>
                          </a:solidFill>
                          <a:latin typeface="Arial" panose="020B0604020202020204"/>
                          <a:ea typeface="Arial" panose="020B0604020202020204"/>
                          <a:cs typeface="Arial" panose="020B0604020202020204"/>
                          <a:sym typeface="Arial" panose="020B0604020202020204"/>
                        </a:rPr>
                        <a:t>Projective Tests</a:t>
                      </a:r>
                      <a:endParaRPr lang="en-US" sz="18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800" b="0" i="0" u="none" strike="noStrike" dirty="0">
                          <a:solidFill>
                            <a:schemeClr val="dk1"/>
                          </a:solidFill>
                          <a:latin typeface="Arial" panose="020B0604020202020204"/>
                          <a:ea typeface="Arial" panose="020B0604020202020204"/>
                          <a:cs typeface="Arial" panose="020B0604020202020204"/>
                          <a:sym typeface="Arial" panose="020B0604020202020204"/>
                        </a:rPr>
                        <a:t>      </a:t>
                      </a: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Rorschach</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Thematic Apperception Test</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c>
                  <a:txBody>
                    <a:bodyPr/>
                    <a:lstStyle/>
                    <a:p>
                      <a:pPr marL="0" marR="0" lvl="0" indent="0" algn="l" rtl="0">
                        <a:spcBef>
                          <a:spcPts val="0"/>
                        </a:spcBef>
                        <a:buSzPct val="25000"/>
                        <a:buNone/>
                      </a:pPr>
                      <a:r>
                        <a:rPr lang="en-US" sz="1800" b="0" i="0" u="none" strike="noStrike">
                          <a:solidFill>
                            <a:schemeClr val="dk1"/>
                          </a:solidFill>
                          <a:latin typeface="Arial" panose="020B0604020202020204"/>
                          <a:ea typeface="Arial" panose="020B0604020202020204"/>
                          <a:cs typeface="Arial" panose="020B0604020202020204"/>
                          <a:sym typeface="Arial" panose="020B0604020202020204"/>
                        </a:rPr>
                        <a:t>Psychoanalysts</a:t>
                      </a:r>
                      <a:endParaRPr lang="en-US" sz="1800" b="0" i="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r>
              <a:tr h="370850">
                <a:tc>
                  <a:txBody>
                    <a:bodyPr/>
                    <a:lstStyle/>
                    <a:p>
                      <a:pPr marL="0" marR="0" lvl="0" indent="0" algn="l" rtl="0">
                        <a:spcBef>
                          <a:spcPts val="0"/>
                        </a:spcBef>
                        <a:buSzPct val="25000"/>
                        <a:buNone/>
                      </a:pPr>
                      <a:r>
                        <a:rPr lang="en-US" sz="1800" b="0" i="0" u="none" strike="noStrike" dirty="0">
                          <a:solidFill>
                            <a:schemeClr val="dk1"/>
                          </a:solidFill>
                          <a:latin typeface="Arial" panose="020B0604020202020204"/>
                          <a:ea typeface="Arial" panose="020B0604020202020204"/>
                          <a:cs typeface="Arial" panose="020B0604020202020204"/>
                          <a:sym typeface="Arial" panose="020B0604020202020204"/>
                        </a:rPr>
                        <a:t>Behavioral Assessments</a:t>
                      </a:r>
                      <a:endParaRPr lang="en-US" sz="18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Direct observation</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Rating scales</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Frequency counts</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c>
                  <a:txBody>
                    <a:bodyPr/>
                    <a:lstStyle/>
                    <a:p>
                      <a:pPr marL="0" marR="0" lvl="0" indent="0" algn="l" rtl="0">
                        <a:spcBef>
                          <a:spcPts val="0"/>
                        </a:spcBef>
                        <a:buSzPct val="25000"/>
                        <a:buNone/>
                      </a:pPr>
                      <a:r>
                        <a:rPr lang="en-US" sz="1800" b="0" i="0" u="none" strike="noStrike">
                          <a:solidFill>
                            <a:schemeClr val="dk1"/>
                          </a:solidFill>
                          <a:latin typeface="Arial" panose="020B0604020202020204"/>
                          <a:ea typeface="Arial" panose="020B0604020202020204"/>
                          <a:cs typeface="Arial" panose="020B0604020202020204"/>
                          <a:sym typeface="Arial" panose="020B0604020202020204"/>
                        </a:rPr>
                        <a:t>Behavioral and social cognitive therapists</a:t>
                      </a:r>
                      <a:endParaRPr lang="en-US" sz="1800" b="0" i="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r>
              <a:tr h="370850">
                <a:tc>
                  <a:txBody>
                    <a:bodyPr/>
                    <a:lstStyle/>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Personality Inventories</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Sixteen Personality Factor Questionnaire (16PF)</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Neuroticism/Extraversion/Openness Personality                          </a:t>
                      </a:r>
                      <a:b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b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Inventory (NEO-PI-3)</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Myers-Briggs Type Indicator (MBTI)</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a:t>
                      </a:r>
                      <a:r>
                        <a:rPr lang="en-US" sz="1600" b="0" i="0" u="none" strike="noStrike" dirty="0" err="1">
                          <a:solidFill>
                            <a:schemeClr val="dk1"/>
                          </a:solidFill>
                          <a:latin typeface="Arial" panose="020B0604020202020204"/>
                          <a:ea typeface="Arial" panose="020B0604020202020204"/>
                          <a:cs typeface="Arial" panose="020B0604020202020204"/>
                          <a:sym typeface="Arial" panose="020B0604020202020204"/>
                        </a:rPr>
                        <a:t>Eysenck</a:t>
                      </a: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Personality Questionnaire (EPQ)</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a:t>
                      </a:r>
                      <a:r>
                        <a:rPr lang="en-US" sz="1600" b="0" i="0" u="none" strike="noStrike" dirty="0" err="1">
                          <a:solidFill>
                            <a:schemeClr val="dk1"/>
                          </a:solidFill>
                          <a:latin typeface="Arial" panose="020B0604020202020204"/>
                          <a:ea typeface="Arial" panose="020B0604020202020204"/>
                          <a:cs typeface="Arial" panose="020B0604020202020204"/>
                          <a:sym typeface="Arial" panose="020B0604020202020204"/>
                        </a:rPr>
                        <a:t>Keirsey</a:t>
                      </a: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Temperament Sorter II</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California Psychological Inventory (CPI)</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buSzPct val="25000"/>
                        <a:buNone/>
                      </a:pP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Minnesota </a:t>
                      </a:r>
                      <a:r>
                        <a:rPr lang="en-US" sz="1600" b="0" i="0" u="none" strike="noStrike" dirty="0" err="1">
                          <a:solidFill>
                            <a:schemeClr val="dk1"/>
                          </a:solidFill>
                          <a:latin typeface="Arial" panose="020B0604020202020204"/>
                          <a:ea typeface="Arial" panose="020B0604020202020204"/>
                          <a:cs typeface="Arial" panose="020B0604020202020204"/>
                          <a:sym typeface="Arial" panose="020B0604020202020204"/>
                        </a:rPr>
                        <a:t>Multiphasic</a:t>
                      </a: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Personality Inventory,</a:t>
                      </a:r>
                      <a:b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br>
                      <a:r>
                        <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rPr>
                        <a:t>             Version II, Restructured Form (MMPI-2-RF)</a:t>
                      </a:r>
                      <a:endParaRPr lang="en-US" sz="1600" b="0" i="0" u="none" strike="noStrike" dirty="0">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c>
                  <a:txBody>
                    <a:bodyPr/>
                    <a:lstStyle/>
                    <a:p>
                      <a:pPr marL="0" marR="0" lvl="0" indent="0" algn="l" rtl="0">
                        <a:spcBef>
                          <a:spcPts val="0"/>
                        </a:spcBef>
                        <a:buSzPct val="25000"/>
                        <a:buNone/>
                      </a:pPr>
                      <a:r>
                        <a:rPr lang="en-US" sz="1800" b="0" i="0" u="none" strike="noStrike">
                          <a:solidFill>
                            <a:schemeClr val="dk1"/>
                          </a:solidFill>
                          <a:latin typeface="Arial" panose="020B0604020202020204"/>
                          <a:ea typeface="Arial" panose="020B0604020202020204"/>
                          <a:cs typeface="Arial" panose="020B0604020202020204"/>
                          <a:sym typeface="Arial" panose="020B0604020202020204"/>
                        </a:rPr>
                        <a:t>Trait theorists</a:t>
                      </a:r>
                      <a:endParaRPr lang="en-US" sz="1800" b="0" i="0" u="none" strike="noStrike">
                        <a:solidFill>
                          <a:schemeClr val="dk1"/>
                        </a:solidFill>
                        <a:latin typeface="Arial" panose="020B0604020202020204"/>
                        <a:ea typeface="Arial" panose="020B0604020202020204"/>
                        <a:cs typeface="Arial" panose="020B0604020202020204"/>
                        <a:sym typeface="Arial" panose="020B0604020202020204"/>
                      </a:endParaRPr>
                    </a:p>
                  </a:txBody>
                  <a:tcPr marL="121933" marR="121933" marT="45725" marB="457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428604"/>
            <a:ext cx="10972800" cy="785818"/>
          </a:xfrm>
        </p:spPr>
        <p:txBody>
          <a:bodyPr>
            <a:normAutofit fontScale="90000"/>
          </a:bodyPr>
          <a:lstStyle/>
          <a:p>
            <a:pPr eaLnBrk="1" hangingPunct="1"/>
            <a:r>
              <a:rPr lang="en-US" dirty="0" smtClean="0"/>
              <a:t>Determinants of Personality</a:t>
            </a:r>
            <a:endParaRPr lang="en-US" dirty="0" smtClean="0"/>
          </a:p>
        </p:txBody>
      </p:sp>
      <p:sp>
        <p:nvSpPr>
          <p:cNvPr id="3" name="Content Placeholder 2"/>
          <p:cNvSpPr>
            <a:spLocks noGrp="1"/>
          </p:cNvSpPr>
          <p:nvPr>
            <p:ph idx="1"/>
          </p:nvPr>
        </p:nvSpPr>
        <p:spPr/>
        <p:txBody>
          <a:bodyPr/>
          <a:lstStyle/>
          <a:p>
            <a:pPr marL="514350" indent="-514350" eaLnBrk="1" hangingPunct="1">
              <a:buFont typeface="Wingdings 2" panose="05020102010507070707" pitchFamily="18" charset="2"/>
              <a:buAutoNum type="arabicPeriod"/>
              <a:defRPr/>
            </a:pPr>
            <a:r>
              <a:rPr lang="en-US" sz="3200" dirty="0" smtClean="0"/>
              <a:t>Environmental Factors</a:t>
            </a:r>
            <a:endParaRPr lang="en-US" sz="3200" dirty="0" smtClean="0"/>
          </a:p>
          <a:p>
            <a:pPr marL="514350" indent="-514350" eaLnBrk="1" hangingPunct="1">
              <a:buFont typeface="Wingdings 2" panose="05020102010507070707" pitchFamily="18" charset="2"/>
              <a:buAutoNum type="arabicPeriod"/>
              <a:defRPr/>
            </a:pPr>
            <a:r>
              <a:rPr lang="en-US" sz="3200" dirty="0" smtClean="0"/>
              <a:t>Biological Factors</a:t>
            </a:r>
            <a:endParaRPr lang="en-US" sz="3200" dirty="0" smtClean="0"/>
          </a:p>
          <a:p>
            <a:pPr marL="514350" indent="-514350" eaLnBrk="1" hangingPunct="1">
              <a:buFont typeface="Wingdings 2" panose="05020102010507070707" pitchFamily="18" charset="2"/>
              <a:buAutoNum type="arabicPeriod"/>
              <a:defRPr/>
            </a:pPr>
            <a:r>
              <a:rPr lang="en-US" sz="3200" dirty="0" smtClean="0"/>
              <a:t>Situational Factors</a:t>
            </a:r>
            <a:endParaRPr lang="en-US" sz="3200" dirty="0" smtClean="0"/>
          </a:p>
          <a:p>
            <a:pPr marL="514350" indent="-514350" eaLnBrk="1" hangingPunct="1">
              <a:buFont typeface="Wingdings 2" panose="05020102010507070707" pitchFamily="18" charset="2"/>
              <a:buAutoNum type="arabicPeriod"/>
              <a:defRPr/>
            </a:pPr>
            <a:r>
              <a:rPr lang="en-US" sz="3200" dirty="0" smtClean="0"/>
              <a:t>Cultural Factors</a:t>
            </a:r>
            <a:endParaRPr lang="en-US" sz="3200" dirty="0" smtClean="0"/>
          </a:p>
          <a:p>
            <a:pPr marL="514350" indent="-514350" eaLnBrk="1" hangingPunct="1">
              <a:buFont typeface="Wingdings 2" panose="05020102010507070707" pitchFamily="18" charset="2"/>
              <a:buAutoNum type="arabicPeriod"/>
              <a:defRPr/>
            </a:pPr>
            <a:r>
              <a:rPr lang="en-US" sz="3200" dirty="0" smtClean="0"/>
              <a:t>Social Factors</a:t>
            </a:r>
            <a:endParaRPr lang="en-US" sz="3200" dirty="0" smtClean="0"/>
          </a:p>
          <a:p>
            <a:pPr eaLnBrk="1" hangingPunct="1">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457200"/>
            <a:ext cx="10972800" cy="1600200"/>
          </a:xfrm>
        </p:spPr>
        <p:txBody>
          <a:bodyPr/>
          <a:lstStyle/>
          <a:p>
            <a:pPr eaLnBrk="1" hangingPunct="1"/>
            <a:r>
              <a:rPr lang="en-US" smtClean="0"/>
              <a:t>Determinants: Environmental</a:t>
            </a:r>
            <a:br>
              <a:rPr lang="en-US" smtClean="0"/>
            </a:br>
            <a:endParaRPr lang="en-US" smtClean="0"/>
          </a:p>
        </p:txBody>
      </p:sp>
      <p:sp>
        <p:nvSpPr>
          <p:cNvPr id="30723" name="Content Placeholder 2"/>
          <p:cNvSpPr>
            <a:spLocks noGrp="1"/>
          </p:cNvSpPr>
          <p:nvPr>
            <p:ph idx="1"/>
          </p:nvPr>
        </p:nvSpPr>
        <p:spPr>
          <a:xfrm>
            <a:off x="609600" y="1752600"/>
            <a:ext cx="10972800" cy="4572000"/>
          </a:xfrm>
        </p:spPr>
        <p:txBody>
          <a:bodyPr>
            <a:normAutofit/>
          </a:bodyPr>
          <a:lstStyle/>
          <a:p>
            <a:pPr marL="514350" indent="-514350" eaLnBrk="1" hangingPunct="1">
              <a:buFont typeface="Wingdings 2" panose="05020102010507070707" pitchFamily="18" charset="2"/>
              <a:buAutoNum type="alphaLcParenR"/>
            </a:pPr>
            <a:r>
              <a:rPr lang="en-US" sz="3200" b="1" smtClean="0"/>
              <a:t>Socialization Process</a:t>
            </a:r>
            <a:r>
              <a:rPr lang="en-US" sz="3200" smtClean="0"/>
              <a:t>: The contribution of family and social group in combination with the culture is knows as socialization. </a:t>
            </a:r>
            <a:endParaRPr lang="en-US" sz="3200" smtClean="0"/>
          </a:p>
          <a:p>
            <a:pPr marL="514350" indent="-514350" eaLnBrk="1" hangingPunct="1">
              <a:buFont typeface="Wingdings 2" panose="05020102010507070707" pitchFamily="18" charset="2"/>
              <a:buAutoNum type="alphaLcParenR"/>
            </a:pPr>
            <a:r>
              <a:rPr lang="en-US" sz="3200" b="1" smtClean="0"/>
              <a:t>Identification Process</a:t>
            </a:r>
            <a:r>
              <a:rPr lang="en-US" sz="3200" smtClean="0"/>
              <a:t>: Identification process occurs when a person tries to identify himself with some person whom he feels ideal in the family. Generally a child in the family tries to behave like his father or mother. </a:t>
            </a:r>
            <a:endParaRPr lang="en-US" sz="32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Determinants-Biological </a:t>
            </a:r>
            <a:endParaRPr lang="en-US" smtClean="0"/>
          </a:p>
        </p:txBody>
      </p:sp>
      <p:sp>
        <p:nvSpPr>
          <p:cNvPr id="31747" name="Content Placeholder 5"/>
          <p:cNvSpPr>
            <a:spLocks noGrp="1"/>
          </p:cNvSpPr>
          <p:nvPr>
            <p:ph idx="1"/>
          </p:nvPr>
        </p:nvSpPr>
        <p:spPr/>
        <p:txBody>
          <a:bodyPr/>
          <a:lstStyle/>
          <a:p>
            <a:pPr marL="514350" indent="-514350" eaLnBrk="1" hangingPunct="1">
              <a:buFont typeface="Wingdings 2" panose="05020102010507070707" pitchFamily="18" charset="2"/>
              <a:buAutoNum type="alphaLcParenR"/>
            </a:pPr>
            <a:r>
              <a:rPr lang="en-US" sz="2800" b="1" dirty="0" smtClean="0"/>
              <a:t>Heredity factors </a:t>
            </a:r>
            <a:r>
              <a:rPr lang="en-US" sz="2800" dirty="0" smtClean="0"/>
              <a:t>include  intelligence level, gender, temperament, various inherited diseases and energy level, physical traits.</a:t>
            </a:r>
            <a:endParaRPr lang="en-US" sz="2800" dirty="0" smtClean="0"/>
          </a:p>
          <a:p>
            <a:pPr marL="514350" indent="-514350">
              <a:buFont typeface="Wingdings 2" panose="05020102010507070707" pitchFamily="18" charset="2"/>
              <a:buAutoNum type="alphaLcParenR"/>
            </a:pPr>
            <a:r>
              <a:rPr lang="en-US" sz="2800" b="1" dirty="0" smtClean="0"/>
              <a:t>) Physical Characteristics</a:t>
            </a:r>
            <a:endParaRPr lang="en-US" sz="2800" b="1" dirty="0" smtClean="0"/>
          </a:p>
          <a:p>
            <a:pPr eaLnBrk="1" hangingPunct="1">
              <a:buFont typeface="Wingdings 2" panose="05020102010507070707" pitchFamily="18" charset="2"/>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Determinants- Situational</a:t>
            </a:r>
            <a:endParaRPr lang="en-US" smtClean="0"/>
          </a:p>
        </p:txBody>
      </p:sp>
      <p:sp>
        <p:nvSpPr>
          <p:cNvPr id="33795" name="Content Placeholder 2"/>
          <p:cNvSpPr>
            <a:spLocks noGrp="1"/>
          </p:cNvSpPr>
          <p:nvPr>
            <p:ph idx="1"/>
          </p:nvPr>
        </p:nvSpPr>
        <p:spPr/>
        <p:txBody>
          <a:bodyPr/>
          <a:lstStyle/>
          <a:p>
            <a:pPr eaLnBrk="1" hangingPunct="1"/>
            <a:r>
              <a:rPr lang="en-US" smtClean="0"/>
              <a:t>Situational factors do not literally create and shape up an individual‘s personality, situational factors do alter a person‘s behavior and response from time to time.</a:t>
            </a:r>
            <a:endParaRPr lang="en-US" smtClean="0"/>
          </a:p>
          <a:p>
            <a:pPr eaLnBrk="1" hangingPunct="1"/>
            <a:r>
              <a:rPr lang="en-US" smtClean="0"/>
              <a:t>It can be observed when a person behaves contrastingly and exhibits different traits and characteristics. </a:t>
            </a:r>
            <a:endParaRPr lang="en-US" smtClean="0"/>
          </a:p>
          <a:p>
            <a:pPr eaLnBrk="1" hangingPunct="1"/>
            <a:r>
              <a:rPr lang="en-US" smtClean="0"/>
              <a:t>For example, a person‘s behavior will be totally different  when he is in his office, in front of his boss, when compared to his hangout with old friends in a restaurant.</a:t>
            </a:r>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228600"/>
            <a:ext cx="10972800" cy="914400"/>
          </a:xfrm>
        </p:spPr>
        <p:txBody>
          <a:bodyPr/>
          <a:lstStyle/>
          <a:p>
            <a:r>
              <a:rPr lang="en-US" smtClean="0"/>
              <a:t>Determinants- Situational</a:t>
            </a:r>
            <a:endParaRPr lang="en-US" smtClean="0"/>
          </a:p>
        </p:txBody>
      </p:sp>
      <p:sp>
        <p:nvSpPr>
          <p:cNvPr id="3" name="Content Placeholder 2"/>
          <p:cNvSpPr>
            <a:spLocks noGrp="1"/>
          </p:cNvSpPr>
          <p:nvPr>
            <p:ph idx="1"/>
          </p:nvPr>
        </p:nvSpPr>
        <p:spPr>
          <a:xfrm>
            <a:off x="609600" y="1143000"/>
            <a:ext cx="10972800" cy="5181600"/>
          </a:xfrm>
        </p:spPr>
        <p:txBody>
          <a:bodyPr>
            <a:normAutofit lnSpcReduction="10000"/>
          </a:bodyPr>
          <a:lstStyle/>
          <a:p>
            <a:pPr marL="514350" indent="-514350">
              <a:buFont typeface="Wingdings 2" panose="05020102010507070707" pitchFamily="18" charset="2"/>
              <a:buAutoNum type="alphaLcParenR"/>
              <a:defRPr/>
            </a:pPr>
            <a:r>
              <a:rPr lang="en-US" sz="2800" b="1" dirty="0" smtClean="0"/>
              <a:t>Positive Behaviors  </a:t>
            </a:r>
            <a:endParaRPr lang="en-US" sz="2800" b="1" dirty="0" smtClean="0"/>
          </a:p>
          <a:p>
            <a:pPr>
              <a:defRPr/>
            </a:pPr>
            <a:r>
              <a:rPr lang="en-US" sz="2400" dirty="0" smtClean="0"/>
              <a:t>Loving and respecting yourself.</a:t>
            </a:r>
            <a:endParaRPr lang="en-US" sz="2400" dirty="0" smtClean="0"/>
          </a:p>
          <a:p>
            <a:pPr>
              <a:defRPr/>
            </a:pPr>
            <a:r>
              <a:rPr lang="en-US" sz="2400" dirty="0" smtClean="0"/>
              <a:t>Standing confident</a:t>
            </a:r>
            <a:endParaRPr lang="en-US" sz="2400" dirty="0" smtClean="0"/>
          </a:p>
          <a:p>
            <a:pPr>
              <a:defRPr/>
            </a:pPr>
            <a:r>
              <a:rPr lang="en-US" sz="2400" dirty="0" smtClean="0"/>
              <a:t>Believing in yourself</a:t>
            </a:r>
            <a:endParaRPr lang="en-US" sz="2400" dirty="0" smtClean="0"/>
          </a:p>
          <a:p>
            <a:pPr>
              <a:defRPr/>
            </a:pPr>
            <a:r>
              <a:rPr lang="en-US" sz="2400" dirty="0" smtClean="0"/>
              <a:t>Helping others</a:t>
            </a:r>
            <a:endParaRPr lang="en-US" sz="2400" dirty="0" smtClean="0"/>
          </a:p>
          <a:p>
            <a:pPr>
              <a:defRPr/>
            </a:pPr>
            <a:r>
              <a:rPr lang="en-US" sz="2400" dirty="0" smtClean="0"/>
              <a:t>Turning negative into positive</a:t>
            </a:r>
            <a:endParaRPr lang="en-US" sz="2400" dirty="0" smtClean="0"/>
          </a:p>
          <a:p>
            <a:pPr>
              <a:defRPr/>
            </a:pPr>
            <a:r>
              <a:rPr lang="en-US" sz="2400" dirty="0" smtClean="0"/>
              <a:t>Being result oriented</a:t>
            </a:r>
            <a:endParaRPr lang="en-US" sz="2400" dirty="0" smtClean="0"/>
          </a:p>
          <a:p>
            <a:pPr>
              <a:defRPr/>
            </a:pPr>
            <a:r>
              <a:rPr lang="en-US" sz="2400" dirty="0" smtClean="0"/>
              <a:t>Cutting down negative people from life.</a:t>
            </a:r>
            <a:endParaRPr lang="en-US" sz="2400" dirty="0" smtClean="0"/>
          </a:p>
          <a:p>
            <a:pPr>
              <a:defRPr/>
            </a:pPr>
            <a:r>
              <a:rPr lang="en-US" sz="2400" dirty="0" smtClean="0"/>
              <a:t>Accepting people the way they are.</a:t>
            </a:r>
            <a:endParaRPr lang="en-US" sz="2400" dirty="0" smtClean="0"/>
          </a:p>
          <a:p>
            <a:pPr>
              <a:defRPr/>
            </a:pPr>
            <a:r>
              <a:rPr lang="en-US" sz="2400" dirty="0" smtClean="0"/>
              <a:t>Not cribbing over stuffs instead, working for them.</a:t>
            </a:r>
            <a:endParaRPr lang="en-US" sz="2400" dirty="0" smtClean="0"/>
          </a:p>
          <a:p>
            <a:pPr>
              <a:defRPr/>
            </a:pPr>
            <a:r>
              <a:rPr lang="en-US" sz="2400" dirty="0" smtClean="0"/>
              <a:t>Having faith.</a:t>
            </a:r>
            <a:endParaRPr lang="en-US" sz="2400" dirty="0" smtClean="0"/>
          </a:p>
          <a:p>
            <a:pPr>
              <a:defRPr/>
            </a:pPr>
            <a:r>
              <a:rPr lang="en-US" sz="2400" dirty="0" smtClean="0"/>
              <a:t>Never losing hope.</a:t>
            </a:r>
            <a:endParaRPr lang="en-US" sz="2400" dirty="0" smtClean="0"/>
          </a:p>
          <a:p>
            <a:pPr marL="514350" indent="-514350">
              <a:buFont typeface="Wingdings 2" panose="05020102010507070707" pitchFamily="18" charset="2"/>
              <a:buNone/>
              <a:defRPr/>
            </a:pP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Determinants- Situational</a:t>
            </a:r>
            <a:endParaRPr lang="en-US" smtClean="0"/>
          </a:p>
        </p:txBody>
      </p:sp>
      <p:sp>
        <p:nvSpPr>
          <p:cNvPr id="36867" name="Content Placeholder 2"/>
          <p:cNvSpPr>
            <a:spLocks noGrp="1"/>
          </p:cNvSpPr>
          <p:nvPr>
            <p:ph idx="1"/>
          </p:nvPr>
        </p:nvSpPr>
        <p:spPr/>
        <p:txBody>
          <a:bodyPr/>
          <a:lstStyle/>
          <a:p>
            <a:pPr>
              <a:buFont typeface="Wingdings 2" panose="05020102010507070707" pitchFamily="18" charset="2"/>
              <a:buNone/>
            </a:pPr>
            <a:r>
              <a:rPr lang="en-US" b="1" smtClean="0"/>
              <a:t>b) Negative Behaviors</a:t>
            </a:r>
            <a:endParaRPr lang="en-US" b="1" smtClean="0"/>
          </a:p>
          <a:p>
            <a:r>
              <a:rPr lang="en-US" b="1" smtClean="0"/>
              <a:t>Excuse making</a:t>
            </a:r>
            <a:endParaRPr lang="en-US" smtClean="0"/>
          </a:p>
          <a:p>
            <a:r>
              <a:rPr lang="en-US" b="1" smtClean="0"/>
              <a:t>Blaming and projection</a:t>
            </a:r>
            <a:endParaRPr lang="en-US" smtClean="0"/>
          </a:p>
          <a:p>
            <a:r>
              <a:rPr lang="en-US" b="1" smtClean="0"/>
              <a:t>Super-optimism</a:t>
            </a:r>
            <a:endParaRPr lang="en-US" smtClean="0"/>
          </a:p>
          <a:p>
            <a:r>
              <a:rPr lang="en-US" b="1" smtClean="0"/>
              <a:t>Super-pessimism</a:t>
            </a:r>
            <a:endParaRPr lang="en-US" smtClean="0"/>
          </a:p>
          <a:p>
            <a:r>
              <a:rPr lang="en-US" b="1" smtClean="0"/>
              <a:t>Lying</a:t>
            </a:r>
            <a:endParaRPr lang="en-US" smtClean="0"/>
          </a:p>
          <a:p>
            <a:r>
              <a:rPr lang="en-US" b="1" smtClean="0"/>
              <a:t>Making fools of others </a:t>
            </a:r>
            <a:endParaRPr lang="en-US" smtClean="0"/>
          </a:p>
          <a:p>
            <a:r>
              <a:rPr lang="en-US" b="1" smtClean="0"/>
              <a:t>Assuming </a:t>
            </a:r>
            <a:endParaRPr lang="en-US" smtClean="0"/>
          </a:p>
          <a:p>
            <a:pPr>
              <a:buFont typeface="Wingdings 2" panose="05020102010507070707" pitchFamily="18" charset="2"/>
              <a:buNone/>
            </a:pPr>
            <a:endParaRPr lang="en-US" b="1"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Determinants- Situational</a:t>
            </a:r>
            <a:endParaRPr lang="en-US" smtClean="0"/>
          </a:p>
        </p:txBody>
      </p:sp>
      <p:sp>
        <p:nvSpPr>
          <p:cNvPr id="37891" name="Content Placeholder 2"/>
          <p:cNvSpPr>
            <a:spLocks noGrp="1"/>
          </p:cNvSpPr>
          <p:nvPr>
            <p:ph idx="1"/>
          </p:nvPr>
        </p:nvSpPr>
        <p:spPr/>
        <p:txBody>
          <a:bodyPr/>
          <a:lstStyle/>
          <a:p>
            <a:pPr>
              <a:buFont typeface="Wingdings 2" panose="05020102010507070707" pitchFamily="18" charset="2"/>
              <a:buNone/>
            </a:pPr>
            <a:r>
              <a:rPr lang="en-US" b="1" dirty="0" smtClean="0"/>
              <a:t>b) Negative Behaviors (some more)</a:t>
            </a:r>
            <a:endParaRPr lang="en-US" b="1" dirty="0" smtClean="0"/>
          </a:p>
          <a:p>
            <a:r>
              <a:rPr lang="en-US" b="1" dirty="0" smtClean="0"/>
              <a:t>I'm unique</a:t>
            </a:r>
            <a:endParaRPr lang="en-US" dirty="0" smtClean="0"/>
          </a:p>
          <a:p>
            <a:r>
              <a:rPr lang="en-US" b="1" dirty="0" smtClean="0"/>
              <a:t>Vagueness</a:t>
            </a:r>
            <a:endParaRPr lang="en-US" dirty="0" smtClean="0"/>
          </a:p>
          <a:p>
            <a:r>
              <a:rPr lang="en-US" b="1" dirty="0" smtClean="0"/>
              <a:t>Aggression  / dominance</a:t>
            </a:r>
            <a:endParaRPr lang="en-US" dirty="0" smtClean="0"/>
          </a:p>
          <a:p>
            <a:r>
              <a:rPr lang="en-US" b="1" dirty="0" smtClean="0"/>
              <a:t>Power plays</a:t>
            </a:r>
            <a:endParaRPr lang="en-US" dirty="0" smtClean="0"/>
          </a:p>
          <a:p>
            <a:r>
              <a:rPr lang="en-US" b="1" dirty="0" smtClean="0"/>
              <a:t>Victim playing</a:t>
            </a:r>
            <a:endParaRPr lang="en-US" dirty="0" smtClean="0"/>
          </a:p>
          <a:p>
            <a:r>
              <a:rPr lang="en-US" b="1" dirty="0" smtClean="0"/>
              <a:t>Secretive and close-minded</a:t>
            </a:r>
            <a:endParaRPr lang="en-US" dirty="0" smtClean="0"/>
          </a:p>
          <a:p>
            <a:r>
              <a:rPr lang="en-US" b="1" dirty="0" smtClean="0"/>
              <a:t>Isolation </a:t>
            </a:r>
            <a:endParaRPr lang="en-US" dirty="0" smtClean="0"/>
          </a:p>
          <a:p>
            <a:pPr>
              <a:buFont typeface="Wingdings 2" panose="05020102010507070707" pitchFamily="18" charset="2"/>
              <a:buNone/>
            </a:pPr>
            <a:endParaRPr lang="en-US" b="1"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381000"/>
            <a:ext cx="10972800" cy="1466850"/>
          </a:xfrm>
        </p:spPr>
        <p:txBody>
          <a:bodyPr>
            <a:normAutofit/>
          </a:bodyPr>
          <a:lstStyle/>
          <a:p>
            <a:pPr eaLnBrk="1" hangingPunct="1"/>
            <a:r>
              <a:rPr lang="en-US" smtClean="0"/>
              <a:t>Determinants-</a:t>
            </a:r>
            <a:r>
              <a:rPr lang="en-US" b="1" smtClean="0"/>
              <a:t> </a:t>
            </a:r>
            <a:r>
              <a:rPr lang="en-US" smtClean="0"/>
              <a:t>Culture and Religion</a:t>
            </a:r>
            <a:endParaRPr lang="en-US" smtClean="0"/>
          </a:p>
        </p:txBody>
      </p:sp>
      <p:sp>
        <p:nvSpPr>
          <p:cNvPr id="38915" name="Content Placeholder 2"/>
          <p:cNvSpPr>
            <a:spLocks noGrp="1"/>
          </p:cNvSpPr>
          <p:nvPr>
            <p:ph idx="1"/>
          </p:nvPr>
        </p:nvSpPr>
        <p:spPr/>
        <p:txBody>
          <a:bodyPr/>
          <a:lstStyle/>
          <a:p>
            <a:pPr eaLnBrk="1" hangingPunct="1">
              <a:buFont typeface="Wingdings 2" panose="05020102010507070707" pitchFamily="18" charset="2"/>
              <a:buNone/>
            </a:pPr>
            <a:r>
              <a:rPr lang="en-US" dirty="0" smtClean="0"/>
              <a:t>The culture in which one lives almost always involves:</a:t>
            </a:r>
            <a:endParaRPr lang="en-US" dirty="0" smtClean="0"/>
          </a:p>
          <a:p>
            <a:pPr eaLnBrk="1" hangingPunct="1"/>
            <a:r>
              <a:rPr lang="en-US" dirty="0" smtClean="0"/>
              <a:t>Traditional practices</a:t>
            </a:r>
            <a:endParaRPr lang="en-US" dirty="0" smtClean="0"/>
          </a:p>
          <a:p>
            <a:pPr eaLnBrk="1" hangingPunct="1"/>
            <a:r>
              <a:rPr lang="en-US" dirty="0" smtClean="0"/>
              <a:t>Norms</a:t>
            </a:r>
            <a:endParaRPr lang="en-US" dirty="0" smtClean="0"/>
          </a:p>
          <a:p>
            <a:pPr eaLnBrk="1" hangingPunct="1"/>
            <a:r>
              <a:rPr lang="en-US" dirty="0" smtClean="0"/>
              <a:t>Customs</a:t>
            </a:r>
            <a:endParaRPr lang="en-US" dirty="0" smtClean="0"/>
          </a:p>
          <a:p>
            <a:pPr eaLnBrk="1" hangingPunct="1"/>
            <a:r>
              <a:rPr lang="en-US" dirty="0" smtClean="0"/>
              <a:t>Rules and regulations</a:t>
            </a:r>
            <a:endParaRPr lang="en-US" dirty="0" smtClean="0"/>
          </a:p>
          <a:p>
            <a:pPr eaLnBrk="1" hangingPunct="1"/>
            <a:r>
              <a:rPr lang="en-US" dirty="0" smtClean="0"/>
              <a:t>Role Model</a:t>
            </a:r>
            <a:endParaRPr lang="en-US" dirty="0" smtClean="0"/>
          </a:p>
          <a:p>
            <a:pPr eaLnBrk="1" hangingPunct="1"/>
            <a:r>
              <a:rPr lang="en-US" dirty="0" smtClean="0"/>
              <a:t>Values</a:t>
            </a:r>
            <a:endParaRPr lang="en-US" dirty="0" smtClean="0"/>
          </a:p>
          <a:p>
            <a:pPr eaLnBrk="1" hangingPunct="1"/>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09600" y="457200"/>
            <a:ext cx="10972800" cy="1219200"/>
          </a:xfrm>
        </p:spPr>
        <p:txBody>
          <a:bodyPr>
            <a:normAutofit fontScale="90000"/>
          </a:bodyPr>
          <a:lstStyle/>
          <a:p>
            <a:pPr eaLnBrk="1" hangingPunct="1"/>
            <a:r>
              <a:rPr lang="en-US" smtClean="0"/>
              <a:t>Determinants-Social </a:t>
            </a:r>
            <a:br>
              <a:rPr lang="en-US" smtClean="0"/>
            </a:br>
            <a:endParaRPr lang="en-US" smtClean="0"/>
          </a:p>
        </p:txBody>
      </p:sp>
      <p:sp>
        <p:nvSpPr>
          <p:cNvPr id="47107" name="Content Placeholder 2"/>
          <p:cNvSpPr>
            <a:spLocks noGrp="1"/>
          </p:cNvSpPr>
          <p:nvPr>
            <p:ph idx="1"/>
          </p:nvPr>
        </p:nvSpPr>
        <p:spPr>
          <a:xfrm>
            <a:off x="609600" y="1295400"/>
            <a:ext cx="10972800" cy="5334000"/>
          </a:xfrm>
        </p:spPr>
        <p:txBody>
          <a:bodyPr/>
          <a:lstStyle/>
          <a:p>
            <a:pPr eaLnBrk="1" hangingPunct="1">
              <a:buFont typeface="Wingdings 2" panose="05020102010507070707" pitchFamily="18" charset="2"/>
              <a:buNone/>
            </a:pPr>
            <a:r>
              <a:rPr lang="en-US" smtClean="0"/>
              <a:t>Social experiences play a vital role in determining one’s personality. The things that occur around a person on a regular basis determine how that person will behave and perceive themselves. A person's social experiences affect:</a:t>
            </a:r>
            <a:endParaRPr lang="en-US" smtClean="0"/>
          </a:p>
          <a:p>
            <a:pPr eaLnBrk="1" hangingPunct="1"/>
            <a:r>
              <a:rPr lang="en-US" smtClean="0"/>
              <a:t>Social Coordination</a:t>
            </a:r>
            <a:endParaRPr lang="en-US" smtClean="0"/>
          </a:p>
          <a:p>
            <a:pPr eaLnBrk="1" hangingPunct="1"/>
            <a:r>
              <a:rPr lang="en-US" smtClean="0"/>
              <a:t>Social Cooperation</a:t>
            </a:r>
            <a:endParaRPr lang="en-US" smtClean="0"/>
          </a:p>
          <a:p>
            <a:pPr eaLnBrk="1" hangingPunct="1"/>
            <a:r>
              <a:rPr lang="en-US" smtClean="0"/>
              <a:t>Family relationships</a:t>
            </a:r>
            <a:endParaRPr lang="en-US" smtClean="0"/>
          </a:p>
          <a:p>
            <a:pPr eaLnBrk="1" hangingPunct="1"/>
            <a:r>
              <a:rPr lang="en-US" smtClean="0"/>
              <a:t>Workplaces relationships</a:t>
            </a:r>
            <a:endParaRPr lang="en-US" smtClean="0"/>
          </a:p>
          <a:p>
            <a:pPr eaLnBrk="1" hangingPunct="1"/>
            <a:r>
              <a:rPr lang="en-US" smtClean="0"/>
              <a:t>Community Involvement</a:t>
            </a: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609600" y="215371"/>
            <a:ext cx="11277600" cy="622828"/>
          </a:xfrm>
          <a:prstGeom prst="rect">
            <a:avLst/>
          </a:prstGeom>
          <a:noFill/>
          <a:ln>
            <a:noFill/>
          </a:ln>
        </p:spPr>
        <p:txBody>
          <a:bodyPr lIns="0" tIns="0" rIns="0" bIns="0" anchor="t" anchorCtr="0">
            <a:noAutofit/>
          </a:bodyPr>
          <a:lstStyle/>
          <a:p>
            <a:pPr lvl="0">
              <a:buSzPct val="25000"/>
            </a:pPr>
            <a:r>
              <a:rPr lang="en-IN" dirty="0" smtClean="0"/>
              <a:t>Four major approaches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481" name="Shape 481"/>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fontAlgn="base"/>
            <a:r>
              <a:rPr lang="en-IN" b="1" dirty="0" smtClean="0"/>
              <a:t>Trait Approach: </a:t>
            </a:r>
            <a:r>
              <a:rPr lang="en-IN" dirty="0" smtClean="0"/>
              <a:t>The trait approach of personality is </a:t>
            </a:r>
            <a:r>
              <a:rPr lang="en-IN" dirty="0" err="1" smtClean="0"/>
              <a:t>centered</a:t>
            </a:r>
            <a:r>
              <a:rPr lang="en-IN" dirty="0" smtClean="0"/>
              <a:t> on identifying, describing, and measuring the specific traits that make up human personality.﻿ </a:t>
            </a:r>
            <a:endParaRPr lang="en-IN" dirty="0" smtClean="0"/>
          </a:p>
          <a:p>
            <a:pPr fontAlgn="base"/>
            <a:r>
              <a:rPr lang="en-IN" dirty="0" smtClean="0"/>
              <a:t>By understanding these traits, researchers believe they can better comprehend the differences between individuals.</a:t>
            </a:r>
            <a:endParaRPr lang="en-IN" dirty="0" smtClean="0"/>
          </a:p>
          <a:p>
            <a:pPr fontAlgn="base"/>
            <a:r>
              <a:rPr lang="en-IN" dirty="0" smtClean="0"/>
              <a:t>For example, if we consider the trait of extraversion, an individual who is outgoing, sociable, and enjoys being around people would be described as having a high level of extraversion</a:t>
            </a:r>
            <a:endParaRPr lang="en-IN" dirty="0" smtClean="0"/>
          </a:p>
          <a:p>
            <a:pPr marL="255905" marR="0" lvl="0" indent="-255905" algn="l" rtl="0">
              <a:spcBef>
                <a:spcPts val="1500"/>
              </a:spcBef>
              <a:spcAft>
                <a:spcPts val="0"/>
              </a:spcAft>
              <a:buClr>
                <a:srgbClr val="007FA3"/>
              </a:buClr>
              <a:buSzPct val="100000"/>
              <a:buFont typeface="Arial" panose="020B0604020202020204"/>
              <a:buChar char="•"/>
            </a:pPr>
            <a:endParaRPr lang="en-US" sz="28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609600" y="215371"/>
            <a:ext cx="11277600" cy="622828"/>
          </a:xfrm>
          <a:prstGeom prst="rect">
            <a:avLst/>
          </a:prstGeom>
          <a:noFill/>
          <a:ln>
            <a:noFill/>
          </a:ln>
        </p:spPr>
        <p:txBody>
          <a:bodyPr lIns="0" tIns="0" rIns="0" bIns="0" anchor="t" anchorCtr="0">
            <a:noAutofit/>
          </a:bodyPr>
          <a:lstStyle/>
          <a:p>
            <a:pPr lvl="0">
              <a:buSzPct val="25000"/>
            </a:pPr>
            <a:r>
              <a:rPr lang="en-IN" dirty="0" smtClean="0"/>
              <a:t>Four major approaches</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481" name="Shape 481"/>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fontAlgn="base"/>
            <a:r>
              <a:rPr lang="en-IN" b="1" dirty="0" smtClean="0"/>
              <a:t>Social Cognitive Approach: </a:t>
            </a:r>
            <a:r>
              <a:rPr lang="en-IN" dirty="0" smtClean="0"/>
              <a:t>The social cognitive approach of personality emphasizes the importance of observational learning, self-efficacy, situational influences, and cognitive processes.</a:t>
            </a:r>
            <a:endParaRPr lang="en-IN" dirty="0" smtClean="0"/>
          </a:p>
          <a:p>
            <a:pPr fontAlgn="base"/>
            <a:r>
              <a:rPr lang="en-IN" dirty="0" smtClean="0"/>
              <a:t>For example, a person who develops a fear of public speaking due to a negative experience of being embarrassed in front of an audience may exhibit avoidance behaviors and negative self-beliefs, influenced by their environment and past experiences.</a:t>
            </a:r>
            <a:endParaRPr lang="en-IN" dirty="0" smtClean="0"/>
          </a:p>
          <a:p>
            <a:pPr marL="255905" marR="0" lvl="0" indent="-255905" algn="l" rtl="0">
              <a:spcBef>
                <a:spcPts val="1500"/>
              </a:spcBef>
              <a:spcAft>
                <a:spcPts val="0"/>
              </a:spcAft>
              <a:buClr>
                <a:srgbClr val="007FA3"/>
              </a:buClr>
              <a:buSzPct val="100000"/>
              <a:buFont typeface="Arial" panose="020B0604020202020204"/>
              <a:buChar char="•"/>
            </a:pPr>
            <a:endParaRPr lang="en-US" sz="28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Freud’s Conception of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Personality</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487" name="Shape 487"/>
          <p:cNvSpPr txBox="1">
            <a:spLocks noGrp="1"/>
          </p:cNvSpPr>
          <p:nvPr>
            <p:ph type="body" idx="2"/>
          </p:nvPr>
        </p:nvSpPr>
        <p:spPr>
          <a:xfrm>
            <a:off x="532130" y="1047751"/>
            <a:ext cx="10972800" cy="3124944"/>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rPr>
              <a:t>The Structure of the Mind</a:t>
            </a:r>
            <a:endParaRPr lang="en-US" sz="2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Freud divided mind into the preconscious, conscious and unconscious</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Believed unconscious mind was most important factor in human behavior and personality</a:t>
            </a: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0"/>
              </a:spcBef>
              <a:spcAft>
                <a:spcPts val="0"/>
              </a:spcAft>
              <a:buClr>
                <a:srgbClr val="007FA3"/>
              </a:buClr>
              <a:buSzPct val="100000"/>
              <a:buFont typeface="Arial" panose="020B0604020202020204"/>
              <a:buChar char="•"/>
            </a:pPr>
            <a:r>
              <a:rPr lang="en-US" sz="2400">
                <a:sym typeface="Arial" panose="020B0604020202020204"/>
              </a:rPr>
              <a:t>Preconscious mind: information is available but not currently conscious</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spcAft>
                <a:spcPts val="0"/>
              </a:spcAft>
              <a:buClr>
                <a:srgbClr val="007FA3"/>
              </a:buClr>
              <a:buSzPct val="100000"/>
              <a:buFont typeface="Arial" panose="020B0604020202020204"/>
              <a:buChar char="•"/>
            </a:pPr>
            <a:r>
              <a:rPr lang="en-US" sz="2400">
                <a:sym typeface="Arial" panose="020B0604020202020204"/>
              </a:rPr>
              <a:t>Conscious mind: level aware of immediate surroundings and perceptions</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55905" marR="0" lvl="0" indent="-255905" algn="l" rtl="0">
              <a:spcBef>
                <a:spcPts val="1500"/>
              </a:spcBef>
              <a:buClr>
                <a:srgbClr val="007FA3"/>
              </a:buClr>
              <a:buSzPct val="100000"/>
              <a:buFont typeface="Arial" panose="020B0604020202020204"/>
              <a:buChar char="•"/>
            </a:pPr>
            <a:r>
              <a:rPr lang="en-US" sz="2400">
                <a:solidFill>
                  <a:srgbClr val="000000"/>
                </a:solidFill>
                <a:sym typeface="Arial" panose="020B0604020202020204"/>
              </a:rPr>
              <a:t>Unconscious mind: level in which thoughts, feelings, memories, and other information that are not easily or voluntarily brought into consciousness are kept </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endPar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1" y="77576"/>
            <a:ext cx="10566399"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Freud’s Conception of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Personality</a:t>
            </a:r>
            <a:r>
              <a:rPr lang="en-IN" alt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 /////psychodynamic approach of psychology</a:t>
            </a:r>
            <a:endParaRPr lang="en-IN" alt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endParaRPr>
          </a:p>
        </p:txBody>
      </p:sp>
      <p:sp>
        <p:nvSpPr>
          <p:cNvPr id="499" name="Shape 499"/>
          <p:cNvSpPr txBox="1">
            <a:spLocks noGrp="1"/>
          </p:cNvSpPr>
          <p:nvPr>
            <p:ph type="body" idx="2"/>
          </p:nvPr>
        </p:nvSpPr>
        <p:spPr>
          <a:xfrm>
            <a:off x="0" y="1174115"/>
            <a:ext cx="10972800" cy="5941695"/>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rPr>
              <a:t>Freud’s Divisions of the Personality</a:t>
            </a:r>
            <a:endParaRPr lang="en-US"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Personality divided into three parts, each existing at one or more levels of consciousness</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How parts develop and interact with each other is basis for Freud’s theory</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spcAft>
                <a:spcPts val="0"/>
              </a:spcAft>
              <a:buClr>
                <a:srgbClr val="007FA3"/>
              </a:buClr>
              <a:buSzPct val="100000"/>
              <a:buFont typeface="Arial" panose="020B0604020202020204"/>
              <a:buChar char="–"/>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Each part in constant state of conflict with others</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spcAft>
                <a:spcPts val="0"/>
              </a:spcAft>
              <a:buClr>
                <a:srgbClr val="007FA3"/>
              </a:buClr>
              <a:buSzPct val="1000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Id: devil</a:t>
            </a:r>
            <a:r>
              <a:rPr lang="en-IN" alt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Superego: angel</a:t>
            </a:r>
            <a:r>
              <a:rPr lang="en-IN" alt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Ego: person caught in the middle</a:t>
            </a: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id: </a:t>
            </a:r>
            <a:r>
              <a:rPr lang="en-IN" alt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for example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if s</a:t>
            </a:r>
            <a:r>
              <a:rPr lang="en-IN" alt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arah</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is hungry, the id would drive her to seek food without considering social norms or consequences.</a:t>
            </a: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ego:  For example, if Sarah feels hungry but realizes it's not an appropriate time to eat, the ego would delay her gratification until an appropriate mealtime.</a:t>
            </a: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spcBef>
                <a:spcPts val="600"/>
              </a:spcBef>
              <a:buClr>
                <a:srgbClr val="007FA3"/>
              </a:buClr>
              <a:buSzPct val="1000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superego:  For instance, if Sarah is tempted to steal food when she is hungry, her superego would prevent her from doing so based on the moral principle of respecting others' property</a:t>
            </a: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609600" y="215371"/>
            <a:ext cx="10972800" cy="622828"/>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Arial" panose="020B0604020202020204"/>
              <a:buNone/>
            </a:pPr>
            <a:r>
              <a:rPr lang="en-US" sz="3200" b="1" i="0" u="none" strike="noStrike" cap="none" dirty="0">
                <a:solidFill>
                  <a:srgbClr val="007FA3"/>
                </a:solidFill>
                <a:latin typeface="Arial" panose="020B0604020202020204"/>
                <a:ea typeface="Arial" panose="020B0604020202020204"/>
                <a:cs typeface="Arial" panose="020B0604020202020204"/>
                <a:sym typeface="Arial" panose="020B0604020202020204"/>
              </a:rPr>
              <a:t>Freud’s Conception of </a:t>
            </a:r>
            <a:r>
              <a:rPr lang="en-US" sz="3200" b="1" i="0" u="none" strike="noStrike" cap="none" dirty="0" smtClean="0">
                <a:solidFill>
                  <a:srgbClr val="007FA3"/>
                </a:solidFill>
                <a:latin typeface="Arial" panose="020B0604020202020204"/>
                <a:ea typeface="Arial" panose="020B0604020202020204"/>
                <a:cs typeface="Arial" panose="020B0604020202020204"/>
                <a:sym typeface="Arial" panose="020B0604020202020204"/>
              </a:rPr>
              <a:t>Personality</a:t>
            </a:r>
            <a:endParaRPr lang="en-US" sz="2000" b="1" i="0" u="none" strike="noStrike" cap="none" dirty="0">
              <a:solidFill>
                <a:srgbClr val="007FA3"/>
              </a:solidFill>
              <a:latin typeface="Arial" panose="020B0604020202020204"/>
              <a:ea typeface="Arial" panose="020B0604020202020204"/>
              <a:cs typeface="Arial" panose="020B0604020202020204"/>
              <a:sym typeface="Arial" panose="020B0604020202020204"/>
            </a:endParaRPr>
          </a:p>
        </p:txBody>
      </p:sp>
      <p:sp>
        <p:nvSpPr>
          <p:cNvPr id="519" name="Shape 519"/>
          <p:cNvSpPr txBox="1">
            <a:spLocks noGrp="1"/>
          </p:cNvSpPr>
          <p:nvPr>
            <p:ph type="body" idx="2"/>
          </p:nvPr>
        </p:nvSpPr>
        <p:spPr>
          <a:xfrm>
            <a:off x="609600" y="1600201"/>
            <a:ext cx="10972800" cy="4525963"/>
          </a:xfrm>
          <a:prstGeom prst="rect">
            <a:avLst/>
          </a:prstGeom>
          <a:noFill/>
          <a:ln>
            <a:noFill/>
          </a:ln>
        </p:spPr>
        <p:txBody>
          <a:bodyPr lIns="0" tIns="0" rIns="0" bIns="0" anchor="t" anchorCtr="0">
            <a:noAutofit/>
          </a:bodyPr>
          <a:lstStyle/>
          <a:p>
            <a:pPr marL="255905" marR="0" lvl="0" indent="-255905" algn="l" rtl="0">
              <a:spcBef>
                <a:spcPts val="0"/>
              </a:spcBef>
              <a:spcAft>
                <a:spcPts val="0"/>
              </a:spcAft>
              <a:buClr>
                <a:srgbClr val="007FA3"/>
              </a:buClr>
              <a:buSzPct val="100000"/>
              <a:buFont typeface="Arial" panose="020B0604020202020204"/>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Ego: part of the personality that develops out of a need to deal with reality; mostly conscious, rational, and logical</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Reality principle: principle by which the ego functions; the satisfaction of the demands of the id only when negative consequences will not result</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600"/>
              </a:spcBef>
              <a:buClr>
                <a:srgbClr val="007FA3"/>
              </a:buClr>
              <a:buSzPct val="100000"/>
              <a:buFont typeface="Arial" panose="020B0604020202020204"/>
              <a:buChar char="–"/>
            </a:pPr>
            <a:endParaRPr lang="en-US" sz="2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spcBef>
                <a:spcPts val="600"/>
              </a:spcBef>
              <a:buClr>
                <a:srgbClr val="007FA3"/>
              </a:buClr>
              <a:buSzPct val="100000"/>
              <a:buFont typeface="Arial" panose="020B0604020202020204"/>
              <a:buChar char="–"/>
            </a:pPr>
            <a:r>
              <a:rPr lang="en-US" sz="1800" dirty="0">
                <a:sym typeface="+mn-ea"/>
              </a:rPr>
              <a:t>Mind has 3 parts: conscious, unconscious and preconscious </a:t>
            </a:r>
            <a:endParaRPr lang="en-US" sz="1800" dirty="0"/>
          </a:p>
          <a:p>
            <a:pPr marL="742950" marR="0" lvl="1" indent="-285750" algn="l" rtl="0">
              <a:spcBef>
                <a:spcPts val="600"/>
              </a:spcBef>
              <a:buClr>
                <a:srgbClr val="007FA3"/>
              </a:buClr>
              <a:buSzPct val="100000"/>
              <a:buFont typeface="Arial" panose="020B0604020202020204"/>
              <a:buChar char="–"/>
            </a:pPr>
            <a:r>
              <a:rPr lang="en-US" sz="1800" dirty="0">
                <a:sym typeface="+mn-ea"/>
              </a:rPr>
              <a:t>conscious: thoughts and perceptions </a:t>
            </a:r>
            <a:endParaRPr lang="en-US" sz="1800" dirty="0"/>
          </a:p>
          <a:p>
            <a:pPr marL="742950" marR="0" lvl="1" indent="-285750" algn="l" rtl="0">
              <a:spcBef>
                <a:spcPts val="600"/>
              </a:spcBef>
              <a:buClr>
                <a:srgbClr val="007FA3"/>
              </a:buClr>
              <a:buSzPct val="100000"/>
              <a:buFont typeface="Arial" panose="020B0604020202020204"/>
              <a:buChar char="–"/>
            </a:pPr>
            <a:r>
              <a:rPr lang="en-US" sz="1800" dirty="0">
                <a:sym typeface="+mn-ea"/>
              </a:rPr>
              <a:t>preconscious: available to consciousness, e.g. memories and stored knowledge </a:t>
            </a:r>
            <a:endParaRPr lang="en-US" sz="1800" dirty="0"/>
          </a:p>
          <a:p>
            <a:pPr marL="742950" marR="0" lvl="1" indent="-285750" algn="l" rtl="0">
              <a:spcBef>
                <a:spcPts val="600"/>
              </a:spcBef>
              <a:buClr>
                <a:srgbClr val="007FA3"/>
              </a:buClr>
              <a:buSzPct val="100000"/>
              <a:buFont typeface="Arial" panose="020B0604020202020204"/>
              <a:buChar char="–"/>
            </a:pPr>
            <a:r>
              <a:rPr lang="en-US" sz="1800" dirty="0">
                <a:sym typeface="+mn-ea"/>
              </a:rPr>
              <a:t>unconscious: wishes and desires formed in childhood, biological urges. Determines most of behaviour </a:t>
            </a:r>
            <a:endParaRPr lang="en-US" sz="1800" dirty="0"/>
          </a:p>
          <a:p>
            <a:pPr marL="742950" marR="0" lvl="1" indent="-285750" algn="l" rtl="0">
              <a:spcBef>
                <a:spcPts val="600"/>
              </a:spcBef>
              <a:buClr>
                <a:srgbClr val="007FA3"/>
              </a:buClr>
              <a:buSzPct val="100000"/>
              <a:buFont typeface="Arial" panose="020B0604020202020204"/>
              <a:buChar char="–"/>
            </a:pPr>
            <a:r>
              <a:rPr lang="en-US" sz="1800" dirty="0">
                <a:sym typeface="+mn-ea"/>
              </a:rPr>
              <a:t>Personality has 3 components - </a:t>
            </a:r>
            <a:r>
              <a:rPr lang="en-US" sz="1800" dirty="0">
                <a:solidFill>
                  <a:srgbClr val="FF0000"/>
                </a:solidFill>
                <a:sym typeface="+mn-ea"/>
              </a:rPr>
              <a:t>id,</a:t>
            </a:r>
            <a:r>
              <a:rPr lang="en-US" sz="1800" dirty="0">
                <a:sym typeface="+mn-ea"/>
              </a:rPr>
              <a:t> ego &amp; superego </a:t>
            </a:r>
            <a:endParaRPr lang="en-US" sz="1800" dirty="0"/>
          </a:p>
          <a:p>
            <a:pPr marL="742950" marR="0" lvl="1" indent="-285750" algn="l" rtl="0">
              <a:spcBef>
                <a:spcPts val="600"/>
              </a:spcBef>
              <a:buClr>
                <a:srgbClr val="007FA3"/>
              </a:buClr>
              <a:buSzPct val="100000"/>
              <a:buFont typeface="Arial" panose="020B0604020202020204"/>
              <a:buChar char="–"/>
            </a:pPr>
            <a:r>
              <a:rPr lang="en-US" sz="1800" b="1" dirty="0">
                <a:solidFill>
                  <a:srgbClr val="FF0000"/>
                </a:solidFill>
                <a:sym typeface="+mn-ea"/>
              </a:rPr>
              <a:t>id</a:t>
            </a:r>
            <a:r>
              <a:rPr lang="en-US" sz="1800" dirty="0">
                <a:sym typeface="+mn-ea"/>
              </a:rPr>
              <a:t>: unconscious, urges needing instant gratification </a:t>
            </a:r>
            <a:endParaRPr lang="en-US" sz="1800" dirty="0"/>
          </a:p>
          <a:p>
            <a:pPr marL="742950" marR="0" lvl="1" indent="-285750" algn="l" rtl="0">
              <a:spcBef>
                <a:spcPts val="600"/>
              </a:spcBef>
              <a:buClr>
                <a:srgbClr val="007FA3"/>
              </a:buClr>
              <a:buSzPct val="100000"/>
              <a:buFont typeface="Arial" panose="020B0604020202020204"/>
              <a:buChar char="–"/>
            </a:pPr>
            <a:r>
              <a:rPr lang="en-US" sz="1800" b="1" dirty="0">
                <a:solidFill>
                  <a:srgbClr val="FF0000"/>
                </a:solidFill>
                <a:sym typeface="+mn-ea"/>
              </a:rPr>
              <a:t>ego: develops in childhood</a:t>
            </a:r>
            <a:r>
              <a:rPr lang="en-US" sz="1800" dirty="0">
                <a:sym typeface="+mn-ea"/>
              </a:rPr>
              <a:t>, rational. Chooses between id and external demands </a:t>
            </a:r>
            <a:endParaRPr lang="en-US" sz="1800" dirty="0"/>
          </a:p>
          <a:p>
            <a:pPr marL="742950" marR="0" lvl="1" indent="-285750" algn="l" rtl="0">
              <a:spcBef>
                <a:spcPts val="600"/>
              </a:spcBef>
              <a:buClr>
                <a:srgbClr val="007FA3"/>
              </a:buClr>
              <a:buSzPct val="100000"/>
              <a:buFont typeface="Arial" panose="020B0604020202020204"/>
              <a:buChar char="–"/>
            </a:pPr>
            <a:r>
              <a:rPr lang="en-US" sz="1800" dirty="0">
                <a:sym typeface="+mn-ea"/>
              </a:rPr>
              <a:t>superego: conscience, places restrictions on behaviour</a:t>
            </a:r>
            <a:endParaRPr lang="en-US" sz="1800" dirty="0"/>
          </a:p>
          <a:p>
            <a:pPr marL="742950" marR="0" lvl="1" indent="-285750" algn="l" rtl="0">
              <a:spcBef>
                <a:spcPts val="600"/>
              </a:spcBef>
              <a:buClr>
                <a:srgbClr val="007FA3"/>
              </a:buClr>
              <a:buSzPct val="100000"/>
              <a:buFont typeface="Arial" panose="020B0604020202020204"/>
              <a:buChar char="–"/>
            </a:pP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21616</Words>
  <Application>WPS Presentation</Application>
  <PresentationFormat>Custom</PresentationFormat>
  <Paragraphs>482</Paragraphs>
  <Slides>49</Slides>
  <Notes>51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Arial</vt:lpstr>
      <vt:lpstr>SimSun</vt:lpstr>
      <vt:lpstr>Wingdings</vt:lpstr>
      <vt:lpstr>Wingdings 2</vt:lpstr>
      <vt:lpstr>Arial</vt:lpstr>
      <vt:lpstr>Noto Sans Symbols</vt:lpstr>
      <vt:lpstr>AMGDT</vt:lpstr>
      <vt:lpstr>Constantia</vt:lpstr>
      <vt:lpstr>Microsoft YaHei</vt:lpstr>
      <vt:lpstr>Arial Unicode MS</vt:lpstr>
      <vt:lpstr>Calibri</vt:lpstr>
      <vt:lpstr>Wingdings 2</vt:lpstr>
      <vt:lpstr>Flow</vt:lpstr>
      <vt:lpstr>Personality </vt:lpstr>
      <vt:lpstr>Psychodynamic Perspectives</vt:lpstr>
      <vt:lpstr>Four major approaches</vt:lpstr>
      <vt:lpstr>Four major approaches</vt:lpstr>
      <vt:lpstr>Four major approaches</vt:lpstr>
      <vt:lpstr>Four major approaches</vt:lpstr>
      <vt:lpstr>Freud’s Conception of Personality</vt:lpstr>
      <vt:lpstr>Freud’s Conception of Personality</vt:lpstr>
      <vt:lpstr>Freud’s Conception of Personality</vt:lpstr>
      <vt:lpstr>Figure 13.1  Freud’s Conception of the Personality</vt:lpstr>
      <vt:lpstr>Freud’s Conception of Personality</vt:lpstr>
      <vt:lpstr>The Psychological Defense Mechanisms</vt:lpstr>
      <vt:lpstr>The Neo-Freudians</vt:lpstr>
      <vt:lpstr>Learning Theories</vt:lpstr>
      <vt:lpstr>Reciprocal Determinism</vt:lpstr>
      <vt:lpstr>Learning Theories</vt:lpstr>
      <vt:lpstr>Current Thoughts on the Behavioral and Social Cognitive Learning Views</vt:lpstr>
      <vt:lpstr>Carl Rogers and the Humanistic Perspective</vt:lpstr>
      <vt:lpstr>Carl Rogers and the Humanistic Perspective</vt:lpstr>
      <vt:lpstr>Carl Rogers and the Humanistic Perspective</vt:lpstr>
      <vt:lpstr>Figure : Real and Ideal Selves</vt:lpstr>
      <vt:lpstr>Carl Rogers and the Humanistic Perspective</vt:lpstr>
      <vt:lpstr>Allport and Cattell: Early Attempts to List and Describe Traits</vt:lpstr>
      <vt:lpstr>Allport and Cattell: Early Attempts to List and Describe Traits</vt:lpstr>
      <vt:lpstr>Allport and Cattell: Early Attempts to List and Describe Traits</vt:lpstr>
      <vt:lpstr>Modern Trait Theories: The Big Five</vt:lpstr>
      <vt:lpstr>Table: The Big Five</vt:lpstr>
      <vt:lpstr>Current Thoughts on the Trait Perspective</vt:lpstr>
      <vt:lpstr>The Biology of Personality: Behavioral Genetics</vt:lpstr>
      <vt:lpstr>The Biology of Personality: Behavioral Genetics</vt:lpstr>
      <vt:lpstr>Figure: Personalities of Identical and Fraternal Twins</vt:lpstr>
      <vt:lpstr>Current Findings on the Heritability of Personality</vt:lpstr>
      <vt:lpstr>Interviews, Behavioral Assessments, and Personality Inventories</vt:lpstr>
      <vt:lpstr>Interviews, Behavioral Assessments, and Personality Inventories</vt:lpstr>
      <vt:lpstr>Interviews, Behavioral Assessments, and Personality Inventories </vt:lpstr>
      <vt:lpstr>Projective Tests</vt:lpstr>
      <vt:lpstr>Figure :Rorschach Inkblot Example</vt:lpstr>
      <vt:lpstr>Figure: Thematic Apperception Test Example</vt:lpstr>
      <vt:lpstr>Projective Tests</vt:lpstr>
      <vt:lpstr>Table: Who Uses What Method?</vt:lpstr>
      <vt:lpstr>Determinants of Personality</vt:lpstr>
      <vt:lpstr>Determinants: Environmental </vt:lpstr>
      <vt:lpstr>Determinants-Biological </vt:lpstr>
      <vt:lpstr>Determinants- Situational</vt:lpstr>
      <vt:lpstr>Determinants- Situational</vt:lpstr>
      <vt:lpstr>Determinants- Situational</vt:lpstr>
      <vt:lpstr>Determinants- Situational</vt:lpstr>
      <vt:lpstr>Determinants- Culture and Religion</vt:lpstr>
      <vt:lpstr>Determinants-Social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S.K Verma</dc:creator>
  <cp:lastModifiedBy>RAHI AGARWAL 9921103145</cp:lastModifiedBy>
  <cp:revision>132</cp:revision>
  <dcterms:created xsi:type="dcterms:W3CDTF">2016-02-26T12:12:00Z</dcterms:created>
  <dcterms:modified xsi:type="dcterms:W3CDTF">2023-05-20T02:34:12Z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08B9DFE72A224B49AB7E1879DF98BC18</vt:lpwstr>
  </property>
  <property fmtid="{D5CDD505-2E9C-101B-9397-08002B2CF9AE}" pid="3" name="KSOProductBuildVer">
    <vt:lpwstr>1033-11.2.0.11537</vt:lpwstr>
  </property>
</Properties>
</file>