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74" r:id="rId4"/>
    <p:sldId id="289" r:id="rId6"/>
    <p:sldId id="290" r:id="rId7"/>
    <p:sldId id="291" r:id="rId8"/>
    <p:sldId id="292" r:id="rId9"/>
    <p:sldId id="293" r:id="rId10"/>
    <p:sldId id="283" r:id="rId11"/>
    <p:sldId id="285" r:id="rId12"/>
    <p:sldId id="287" r:id="rId13"/>
    <p:sldId id="320" r:id="rId14"/>
    <p:sldId id="321" r:id="rId15"/>
    <p:sldId id="322" r:id="rId16"/>
    <p:sldId id="323" r:id="rId17"/>
    <p:sldId id="324" r:id="rId18"/>
    <p:sldId id="325" r:id="rId19"/>
    <p:sldId id="326" r:id="rId20"/>
    <p:sldId id="327" r:id="rId21"/>
    <p:sldId id="328" r:id="rId22"/>
    <p:sldId id="329" r:id="rId23"/>
    <p:sldId id="330" r:id="rId24"/>
    <p:sldId id="333" r:id="rId25"/>
    <p:sldId id="294" r:id="rId26"/>
    <p:sldId id="296" r:id="rId27"/>
    <p:sldId id="297" r:id="rId28"/>
    <p:sldId id="270" r:id="rId29"/>
    <p:sldId id="259" r:id="rId30"/>
    <p:sldId id="261" r:id="rId31"/>
    <p:sldId id="264" r:id="rId32"/>
    <p:sldId id="268" r:id="rId33"/>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6415"/>
  </p:normalViewPr>
  <p:slideViewPr>
    <p:cSldViewPr showGuides="1">
      <p:cViewPr varScale="1">
        <p:scale>
          <a:sx n="88" d="100"/>
          <a:sy n="88" d="100"/>
        </p:scale>
        <p:origin x="-146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7FD1562-B319-4474-96D1-39DAFAF092A5}"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fld id="{9A0DB2DC-4C9A-4742-B13C-FB6460FD3503}" type="slidenum">
              <a:rPr lang="en-US" altLang="en-US" sz="1200" dirty="0">
                <a:latin typeface="Calibri" panose="020F0502020204030204" pitchFamily="34" charset="0"/>
              </a:rPr>
            </a:fld>
            <a:endParaRPr lang="en-US"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p:nvPr/>
        </p:nvSpPr>
        <p:spPr>
          <a:xfrm>
            <a:off x="3886200" y="0"/>
            <a:ext cx="2971800" cy="457200"/>
          </a:xfrm>
          <a:prstGeom prst="rect">
            <a:avLst/>
          </a:prstGeom>
          <a:noFill/>
          <a:ln w="12700">
            <a:noFill/>
          </a:ln>
        </p:spPr>
        <p:txBody>
          <a:bodyPr wrap="none" anchor="ctr" anchorCtr="0"/>
          <a:p>
            <a:pPr lvl="0" eaLnBrk="1" hangingPunct="1"/>
            <a:endParaRPr lang="en-US" altLang="en-US" dirty="0">
              <a:latin typeface="Calibri" panose="020F0502020204030204" pitchFamily="34" charset="0"/>
            </a:endParaRPr>
          </a:p>
        </p:txBody>
      </p:sp>
      <p:sp>
        <p:nvSpPr>
          <p:cNvPr id="48131" name="Rectangle 3"/>
          <p:cNvSpPr/>
          <p:nvPr/>
        </p:nvSpPr>
        <p:spPr>
          <a:xfrm>
            <a:off x="3886200" y="8686800"/>
            <a:ext cx="2971800" cy="457200"/>
          </a:xfrm>
          <a:prstGeom prst="rect">
            <a:avLst/>
          </a:prstGeom>
          <a:noFill/>
          <a:ln w="12700">
            <a:noFill/>
          </a:ln>
        </p:spPr>
        <p:txBody>
          <a:bodyPr lIns="19050" tIns="0" rIns="19050" bIns="0" anchor="b" anchorCtr="0"/>
          <a:p>
            <a:pPr lvl="0" algn="r"/>
            <a:r>
              <a:rPr lang="en-US" altLang="en-US" sz="1000" i="1" dirty="0">
                <a:latin typeface="Times New Roman" panose="02020603050405020304" pitchFamily="18" charset="0"/>
              </a:rPr>
              <a:t>2</a:t>
            </a:r>
            <a:endParaRPr lang="en-US" altLang="en-US" sz="1000" i="1" dirty="0">
              <a:latin typeface="Times New Roman" panose="02020603050405020304" pitchFamily="18" charset="0"/>
            </a:endParaRPr>
          </a:p>
        </p:txBody>
      </p:sp>
      <p:sp>
        <p:nvSpPr>
          <p:cNvPr id="48132" name="Rectangle 4"/>
          <p:cNvSpPr/>
          <p:nvPr/>
        </p:nvSpPr>
        <p:spPr>
          <a:xfrm>
            <a:off x="0" y="8686800"/>
            <a:ext cx="2971800" cy="457200"/>
          </a:xfrm>
          <a:prstGeom prst="rect">
            <a:avLst/>
          </a:prstGeom>
          <a:noFill/>
          <a:ln w="12700">
            <a:noFill/>
          </a:ln>
        </p:spPr>
        <p:txBody>
          <a:bodyPr wrap="none" anchor="ctr" anchorCtr="0"/>
          <a:p>
            <a:pPr lvl="0" eaLnBrk="1" hangingPunct="1"/>
            <a:endParaRPr lang="en-US" altLang="en-US" dirty="0">
              <a:latin typeface="Calibri" panose="020F0502020204030204" pitchFamily="34" charset="0"/>
            </a:endParaRPr>
          </a:p>
        </p:txBody>
      </p:sp>
      <p:sp>
        <p:nvSpPr>
          <p:cNvPr id="48133" name="Rectangle 5"/>
          <p:cNvSpPr/>
          <p:nvPr/>
        </p:nvSpPr>
        <p:spPr>
          <a:xfrm>
            <a:off x="0" y="0"/>
            <a:ext cx="2971800" cy="457200"/>
          </a:xfrm>
          <a:prstGeom prst="rect">
            <a:avLst/>
          </a:prstGeom>
          <a:noFill/>
          <a:ln w="12700">
            <a:noFill/>
          </a:ln>
        </p:spPr>
        <p:txBody>
          <a:bodyPr wrap="none" anchor="ctr" anchorCtr="0"/>
          <a:p>
            <a:pPr lvl="0" eaLnBrk="1" hangingPunct="1"/>
            <a:endParaRPr lang="en-US" altLang="en-US" dirty="0">
              <a:latin typeface="Calibri" panose="020F0502020204030204" pitchFamily="34" charset="0"/>
            </a:endParaRPr>
          </a:p>
        </p:txBody>
      </p:sp>
      <p:sp>
        <p:nvSpPr>
          <p:cNvPr id="48134" name="Rectangle 6"/>
          <p:cNvSpPr/>
          <p:nvPr/>
        </p:nvSpPr>
        <p:spPr>
          <a:xfrm>
            <a:off x="3886200" y="0"/>
            <a:ext cx="2971800" cy="457200"/>
          </a:xfrm>
          <a:prstGeom prst="rect">
            <a:avLst/>
          </a:prstGeom>
          <a:noFill/>
          <a:ln w="12700">
            <a:noFill/>
          </a:ln>
        </p:spPr>
        <p:txBody>
          <a:bodyPr wrap="none" anchor="ctr" anchorCtr="0"/>
          <a:p>
            <a:pPr lvl="0" eaLnBrk="1" hangingPunct="1"/>
            <a:endParaRPr lang="en-US" altLang="en-US" dirty="0">
              <a:latin typeface="Calibri" panose="020F0502020204030204" pitchFamily="34" charset="0"/>
            </a:endParaRPr>
          </a:p>
        </p:txBody>
      </p:sp>
      <p:sp>
        <p:nvSpPr>
          <p:cNvPr id="48135" name="Rectangle 7"/>
          <p:cNvSpPr/>
          <p:nvPr/>
        </p:nvSpPr>
        <p:spPr>
          <a:xfrm>
            <a:off x="3886200" y="8686800"/>
            <a:ext cx="2971800" cy="457200"/>
          </a:xfrm>
          <a:prstGeom prst="rect">
            <a:avLst/>
          </a:prstGeom>
          <a:noFill/>
          <a:ln w="12700">
            <a:noFill/>
          </a:ln>
        </p:spPr>
        <p:txBody>
          <a:bodyPr lIns="19050" tIns="0" rIns="19050" bIns="0" anchor="b" anchorCtr="0"/>
          <a:p>
            <a:pPr lvl="0" algn="r"/>
            <a:r>
              <a:rPr lang="en-US" altLang="en-US" sz="1000" i="1" dirty="0">
                <a:latin typeface="Times New Roman" panose="02020603050405020304" pitchFamily="18" charset="0"/>
              </a:rPr>
              <a:t>2</a:t>
            </a:r>
            <a:endParaRPr lang="en-US" altLang="en-US" sz="1000" i="1" dirty="0">
              <a:latin typeface="Times New Roman" panose="02020603050405020304" pitchFamily="18" charset="0"/>
            </a:endParaRPr>
          </a:p>
        </p:txBody>
      </p:sp>
      <p:sp>
        <p:nvSpPr>
          <p:cNvPr id="48136" name="Rectangle 8"/>
          <p:cNvSpPr/>
          <p:nvPr/>
        </p:nvSpPr>
        <p:spPr>
          <a:xfrm>
            <a:off x="0" y="8686800"/>
            <a:ext cx="2971800" cy="457200"/>
          </a:xfrm>
          <a:prstGeom prst="rect">
            <a:avLst/>
          </a:prstGeom>
          <a:noFill/>
          <a:ln w="12700">
            <a:noFill/>
          </a:ln>
        </p:spPr>
        <p:txBody>
          <a:bodyPr wrap="none" anchor="ctr" anchorCtr="0"/>
          <a:p>
            <a:pPr lvl="0" eaLnBrk="1" hangingPunct="1"/>
            <a:endParaRPr lang="en-US" altLang="en-US" dirty="0">
              <a:latin typeface="Calibri" panose="020F0502020204030204" pitchFamily="34" charset="0"/>
            </a:endParaRPr>
          </a:p>
        </p:txBody>
      </p:sp>
      <p:sp>
        <p:nvSpPr>
          <p:cNvPr id="48137" name="Rectangle 9"/>
          <p:cNvSpPr/>
          <p:nvPr/>
        </p:nvSpPr>
        <p:spPr>
          <a:xfrm>
            <a:off x="0" y="0"/>
            <a:ext cx="2971800" cy="457200"/>
          </a:xfrm>
          <a:prstGeom prst="rect">
            <a:avLst/>
          </a:prstGeom>
          <a:noFill/>
          <a:ln w="12700">
            <a:noFill/>
          </a:ln>
        </p:spPr>
        <p:txBody>
          <a:bodyPr wrap="none" anchor="ctr" anchorCtr="0"/>
          <a:p>
            <a:pPr lvl="0" eaLnBrk="1" hangingPunct="1"/>
            <a:endParaRPr lang="en-US" altLang="en-US" dirty="0">
              <a:latin typeface="Calibri" panose="020F0502020204030204" pitchFamily="34" charset="0"/>
            </a:endParaRPr>
          </a:p>
        </p:txBody>
      </p:sp>
      <p:sp>
        <p:nvSpPr>
          <p:cNvPr id="48138" name="Rectangle 10"/>
          <p:cNvSpPr/>
          <p:nvPr>
            <p:ph type="body" idx="1"/>
          </p:nvPr>
        </p:nvSpPr>
        <p:spPr>
          <a:xfrm>
            <a:off x="914400" y="4343400"/>
            <a:ext cx="5029200" cy="4114800"/>
          </a:xfrm>
          <a:noFill/>
          <a:ln>
            <a:noFill/>
          </a:ln>
        </p:spPr>
        <p:txBody>
          <a:bodyPr wrap="square" lIns="90488" tIns="44450" rIns="90488" bIns="44450" anchor="t" anchorCtr="0"/>
          <a:p>
            <a:pPr lvl="0" eaLnBrk="1" hangingPunct="1">
              <a:spcBef>
                <a:spcPct val="0"/>
              </a:spcBef>
            </a:pPr>
            <a:endParaRPr lang="en-US" altLang="en-US" dirty="0"/>
          </a:p>
        </p:txBody>
      </p:sp>
      <p:sp>
        <p:nvSpPr>
          <p:cNvPr id="48139" name="Rectangle 11"/>
          <p:cNvSpPr>
            <a:spLocks noTextEdit="1"/>
          </p:cNvSpPr>
          <p:nvPr>
            <p:ph type="sldImg"/>
          </p:nvPr>
        </p:nvSpPr>
        <p:spPr>
          <a:xfrm>
            <a:off x="1152525" y="692150"/>
            <a:ext cx="4552950" cy="3416300"/>
          </a:xfrm>
          <a:ln>
            <a:solidFill>
              <a:schemeClr val="tx1">
                <a:alpha val="100000"/>
              </a:schemeClr>
            </a:solidFill>
            <a:miter lim="800000"/>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p:nvPr/>
        </p:nvSpPr>
        <p:spPr>
          <a:xfrm>
            <a:off x="3886200" y="0"/>
            <a:ext cx="2971800" cy="457200"/>
          </a:xfrm>
          <a:prstGeom prst="rect">
            <a:avLst/>
          </a:prstGeom>
          <a:noFill/>
          <a:ln w="12700">
            <a:noFill/>
          </a:ln>
        </p:spPr>
        <p:txBody>
          <a:bodyPr wrap="none" anchor="ctr" anchorCtr="0"/>
          <a:p>
            <a:pPr lvl="0" eaLnBrk="1" hangingPunct="1"/>
            <a:endParaRPr lang="en-US" altLang="en-US" dirty="0">
              <a:latin typeface="Calibri" panose="020F0502020204030204" pitchFamily="34" charset="0"/>
            </a:endParaRPr>
          </a:p>
        </p:txBody>
      </p:sp>
      <p:sp>
        <p:nvSpPr>
          <p:cNvPr id="49155" name="Rectangle 3"/>
          <p:cNvSpPr/>
          <p:nvPr/>
        </p:nvSpPr>
        <p:spPr>
          <a:xfrm>
            <a:off x="3886200" y="8686800"/>
            <a:ext cx="2971800" cy="457200"/>
          </a:xfrm>
          <a:prstGeom prst="rect">
            <a:avLst/>
          </a:prstGeom>
          <a:noFill/>
          <a:ln w="12700">
            <a:noFill/>
          </a:ln>
        </p:spPr>
        <p:txBody>
          <a:bodyPr lIns="19050" tIns="0" rIns="19050" bIns="0" anchor="b" anchorCtr="0"/>
          <a:p>
            <a:pPr lvl="0" algn="r"/>
            <a:r>
              <a:rPr lang="en-US" altLang="en-US" sz="1000" i="1" dirty="0">
                <a:latin typeface="Times New Roman" panose="02020603050405020304" pitchFamily="18" charset="0"/>
              </a:rPr>
              <a:t>2</a:t>
            </a:r>
            <a:endParaRPr lang="en-US" altLang="en-US" sz="1000" i="1" dirty="0">
              <a:latin typeface="Times New Roman" panose="02020603050405020304" pitchFamily="18" charset="0"/>
            </a:endParaRPr>
          </a:p>
        </p:txBody>
      </p:sp>
      <p:sp>
        <p:nvSpPr>
          <p:cNvPr id="49156" name="Rectangle 4"/>
          <p:cNvSpPr/>
          <p:nvPr/>
        </p:nvSpPr>
        <p:spPr>
          <a:xfrm>
            <a:off x="0" y="8686800"/>
            <a:ext cx="2971800" cy="457200"/>
          </a:xfrm>
          <a:prstGeom prst="rect">
            <a:avLst/>
          </a:prstGeom>
          <a:noFill/>
          <a:ln w="12700">
            <a:noFill/>
          </a:ln>
        </p:spPr>
        <p:txBody>
          <a:bodyPr wrap="none" anchor="ctr" anchorCtr="0"/>
          <a:p>
            <a:pPr lvl="0" eaLnBrk="1" hangingPunct="1"/>
            <a:endParaRPr lang="en-US" altLang="en-US" dirty="0">
              <a:latin typeface="Calibri" panose="020F0502020204030204" pitchFamily="34" charset="0"/>
            </a:endParaRPr>
          </a:p>
        </p:txBody>
      </p:sp>
      <p:sp>
        <p:nvSpPr>
          <p:cNvPr id="49157" name="Rectangle 5"/>
          <p:cNvSpPr/>
          <p:nvPr/>
        </p:nvSpPr>
        <p:spPr>
          <a:xfrm>
            <a:off x="0" y="0"/>
            <a:ext cx="2971800" cy="457200"/>
          </a:xfrm>
          <a:prstGeom prst="rect">
            <a:avLst/>
          </a:prstGeom>
          <a:noFill/>
          <a:ln w="12700">
            <a:noFill/>
          </a:ln>
        </p:spPr>
        <p:txBody>
          <a:bodyPr wrap="none" anchor="ctr" anchorCtr="0"/>
          <a:p>
            <a:pPr lvl="0" eaLnBrk="1" hangingPunct="1"/>
            <a:endParaRPr lang="en-US" altLang="en-US" dirty="0">
              <a:latin typeface="Calibri" panose="020F0502020204030204" pitchFamily="34" charset="0"/>
            </a:endParaRPr>
          </a:p>
        </p:txBody>
      </p:sp>
      <p:sp>
        <p:nvSpPr>
          <p:cNvPr id="49158" name="Rectangle 6"/>
          <p:cNvSpPr/>
          <p:nvPr/>
        </p:nvSpPr>
        <p:spPr>
          <a:xfrm>
            <a:off x="3886200" y="0"/>
            <a:ext cx="2971800" cy="457200"/>
          </a:xfrm>
          <a:prstGeom prst="rect">
            <a:avLst/>
          </a:prstGeom>
          <a:noFill/>
          <a:ln w="12700">
            <a:noFill/>
          </a:ln>
        </p:spPr>
        <p:txBody>
          <a:bodyPr wrap="none" anchor="ctr" anchorCtr="0"/>
          <a:p>
            <a:pPr lvl="0" eaLnBrk="1" hangingPunct="1"/>
            <a:endParaRPr lang="en-US" altLang="en-US" dirty="0">
              <a:latin typeface="Calibri" panose="020F0502020204030204" pitchFamily="34" charset="0"/>
            </a:endParaRPr>
          </a:p>
        </p:txBody>
      </p:sp>
      <p:sp>
        <p:nvSpPr>
          <p:cNvPr id="49159" name="Rectangle 7"/>
          <p:cNvSpPr/>
          <p:nvPr/>
        </p:nvSpPr>
        <p:spPr>
          <a:xfrm>
            <a:off x="3886200" y="8686800"/>
            <a:ext cx="2971800" cy="457200"/>
          </a:xfrm>
          <a:prstGeom prst="rect">
            <a:avLst/>
          </a:prstGeom>
          <a:noFill/>
          <a:ln w="12700">
            <a:noFill/>
          </a:ln>
        </p:spPr>
        <p:txBody>
          <a:bodyPr lIns="19050" tIns="0" rIns="19050" bIns="0" anchor="b" anchorCtr="0"/>
          <a:p>
            <a:pPr lvl="0" algn="r"/>
            <a:r>
              <a:rPr lang="en-US" altLang="en-US" sz="1000" i="1" dirty="0">
                <a:latin typeface="Times New Roman" panose="02020603050405020304" pitchFamily="18" charset="0"/>
              </a:rPr>
              <a:t>2</a:t>
            </a:r>
            <a:endParaRPr lang="en-US" altLang="en-US" sz="1000" i="1" dirty="0">
              <a:latin typeface="Times New Roman" panose="02020603050405020304" pitchFamily="18" charset="0"/>
            </a:endParaRPr>
          </a:p>
        </p:txBody>
      </p:sp>
      <p:sp>
        <p:nvSpPr>
          <p:cNvPr id="49160" name="Rectangle 8"/>
          <p:cNvSpPr/>
          <p:nvPr/>
        </p:nvSpPr>
        <p:spPr>
          <a:xfrm>
            <a:off x="0" y="8686800"/>
            <a:ext cx="2971800" cy="457200"/>
          </a:xfrm>
          <a:prstGeom prst="rect">
            <a:avLst/>
          </a:prstGeom>
          <a:noFill/>
          <a:ln w="12700">
            <a:noFill/>
          </a:ln>
        </p:spPr>
        <p:txBody>
          <a:bodyPr wrap="none" anchor="ctr" anchorCtr="0"/>
          <a:p>
            <a:pPr lvl="0" eaLnBrk="1" hangingPunct="1"/>
            <a:endParaRPr lang="en-US" altLang="en-US" dirty="0">
              <a:latin typeface="Calibri" panose="020F0502020204030204" pitchFamily="34" charset="0"/>
            </a:endParaRPr>
          </a:p>
        </p:txBody>
      </p:sp>
      <p:sp>
        <p:nvSpPr>
          <p:cNvPr id="49161" name="Rectangle 9"/>
          <p:cNvSpPr/>
          <p:nvPr/>
        </p:nvSpPr>
        <p:spPr>
          <a:xfrm>
            <a:off x="0" y="0"/>
            <a:ext cx="2971800" cy="457200"/>
          </a:xfrm>
          <a:prstGeom prst="rect">
            <a:avLst/>
          </a:prstGeom>
          <a:noFill/>
          <a:ln w="12700">
            <a:noFill/>
          </a:ln>
        </p:spPr>
        <p:txBody>
          <a:bodyPr wrap="none" anchor="ctr" anchorCtr="0"/>
          <a:p>
            <a:pPr lvl="0" eaLnBrk="1" hangingPunct="1"/>
            <a:endParaRPr lang="en-US" altLang="en-US" dirty="0">
              <a:latin typeface="Calibri" panose="020F0502020204030204" pitchFamily="34" charset="0"/>
            </a:endParaRPr>
          </a:p>
        </p:txBody>
      </p:sp>
      <p:sp>
        <p:nvSpPr>
          <p:cNvPr id="49162" name="Rectangle 10"/>
          <p:cNvSpPr/>
          <p:nvPr>
            <p:ph type="body" idx="1"/>
          </p:nvPr>
        </p:nvSpPr>
        <p:spPr>
          <a:xfrm>
            <a:off x="914400" y="4343400"/>
            <a:ext cx="5029200" cy="4114800"/>
          </a:xfrm>
          <a:noFill/>
          <a:ln>
            <a:noFill/>
          </a:ln>
        </p:spPr>
        <p:txBody>
          <a:bodyPr wrap="square" lIns="90488" tIns="44450" rIns="90488" bIns="44450" anchor="t" anchorCtr="0"/>
          <a:p>
            <a:pPr lvl="0" eaLnBrk="1" hangingPunct="1">
              <a:spcBef>
                <a:spcPct val="0"/>
              </a:spcBef>
            </a:pPr>
            <a:endParaRPr lang="en-US" altLang="en-US" dirty="0"/>
          </a:p>
        </p:txBody>
      </p:sp>
      <p:sp>
        <p:nvSpPr>
          <p:cNvPr id="49163" name="Rectangle 11"/>
          <p:cNvSpPr>
            <a:spLocks noTextEdit="1"/>
          </p:cNvSpPr>
          <p:nvPr>
            <p:ph type="sldImg"/>
          </p:nvPr>
        </p:nvSpPr>
        <p:spPr>
          <a:xfrm>
            <a:off x="1152525" y="692150"/>
            <a:ext cx="4552950" cy="3416300"/>
          </a:xfrm>
          <a:ln>
            <a:solidFill>
              <a:schemeClr val="tx1">
                <a:alpha val="100000"/>
              </a:schemeClr>
            </a:solidFill>
            <a:miter lim="800000"/>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p:nvPr/>
        </p:nvSpPr>
        <p:spPr>
          <a:xfrm>
            <a:off x="3886200" y="0"/>
            <a:ext cx="2971800" cy="457200"/>
          </a:xfrm>
          <a:prstGeom prst="rect">
            <a:avLst/>
          </a:prstGeom>
          <a:noFill/>
          <a:ln w="12700">
            <a:noFill/>
          </a:ln>
        </p:spPr>
        <p:txBody>
          <a:bodyPr wrap="none" anchor="ctr" anchorCtr="0"/>
          <a:p>
            <a:pPr lvl="0" eaLnBrk="1" hangingPunct="1"/>
            <a:endParaRPr lang="en-US" altLang="en-US" dirty="0">
              <a:latin typeface="Calibri" panose="020F0502020204030204" pitchFamily="34" charset="0"/>
            </a:endParaRPr>
          </a:p>
        </p:txBody>
      </p:sp>
      <p:sp>
        <p:nvSpPr>
          <p:cNvPr id="51203" name="Rectangle 3"/>
          <p:cNvSpPr/>
          <p:nvPr/>
        </p:nvSpPr>
        <p:spPr>
          <a:xfrm>
            <a:off x="3886200" y="8686800"/>
            <a:ext cx="2971800" cy="457200"/>
          </a:xfrm>
          <a:prstGeom prst="rect">
            <a:avLst/>
          </a:prstGeom>
          <a:noFill/>
          <a:ln w="12700">
            <a:noFill/>
          </a:ln>
        </p:spPr>
        <p:txBody>
          <a:bodyPr lIns="19050" tIns="0" rIns="19050" bIns="0" anchor="b" anchorCtr="0"/>
          <a:p>
            <a:pPr lvl="0" algn="r"/>
            <a:r>
              <a:rPr lang="en-US" altLang="en-US" sz="1000" i="1" dirty="0">
                <a:latin typeface="Times New Roman" panose="02020603050405020304" pitchFamily="18" charset="0"/>
              </a:rPr>
              <a:t>2</a:t>
            </a:r>
            <a:endParaRPr lang="en-US" altLang="en-US" sz="1000" i="1" dirty="0">
              <a:latin typeface="Times New Roman" panose="02020603050405020304" pitchFamily="18" charset="0"/>
            </a:endParaRPr>
          </a:p>
        </p:txBody>
      </p:sp>
      <p:sp>
        <p:nvSpPr>
          <p:cNvPr id="51204" name="Rectangle 4"/>
          <p:cNvSpPr/>
          <p:nvPr/>
        </p:nvSpPr>
        <p:spPr>
          <a:xfrm>
            <a:off x="0" y="8686800"/>
            <a:ext cx="2971800" cy="457200"/>
          </a:xfrm>
          <a:prstGeom prst="rect">
            <a:avLst/>
          </a:prstGeom>
          <a:noFill/>
          <a:ln w="12700">
            <a:noFill/>
          </a:ln>
        </p:spPr>
        <p:txBody>
          <a:bodyPr wrap="none" anchor="ctr" anchorCtr="0"/>
          <a:p>
            <a:pPr lvl="0" eaLnBrk="1" hangingPunct="1"/>
            <a:endParaRPr lang="en-US" altLang="en-US" dirty="0">
              <a:latin typeface="Calibri" panose="020F0502020204030204" pitchFamily="34" charset="0"/>
            </a:endParaRPr>
          </a:p>
        </p:txBody>
      </p:sp>
      <p:sp>
        <p:nvSpPr>
          <p:cNvPr id="51205" name="Rectangle 5"/>
          <p:cNvSpPr/>
          <p:nvPr/>
        </p:nvSpPr>
        <p:spPr>
          <a:xfrm>
            <a:off x="0" y="0"/>
            <a:ext cx="2971800" cy="457200"/>
          </a:xfrm>
          <a:prstGeom prst="rect">
            <a:avLst/>
          </a:prstGeom>
          <a:noFill/>
          <a:ln w="12700">
            <a:noFill/>
          </a:ln>
        </p:spPr>
        <p:txBody>
          <a:bodyPr wrap="none" anchor="ctr" anchorCtr="0"/>
          <a:p>
            <a:pPr lvl="0" eaLnBrk="1" hangingPunct="1"/>
            <a:endParaRPr lang="en-US" altLang="en-US" dirty="0">
              <a:latin typeface="Calibri" panose="020F0502020204030204" pitchFamily="34" charset="0"/>
            </a:endParaRPr>
          </a:p>
        </p:txBody>
      </p:sp>
      <p:sp>
        <p:nvSpPr>
          <p:cNvPr id="51206" name="Rectangle 6"/>
          <p:cNvSpPr/>
          <p:nvPr/>
        </p:nvSpPr>
        <p:spPr>
          <a:xfrm>
            <a:off x="3886200" y="0"/>
            <a:ext cx="2971800" cy="457200"/>
          </a:xfrm>
          <a:prstGeom prst="rect">
            <a:avLst/>
          </a:prstGeom>
          <a:noFill/>
          <a:ln w="12700">
            <a:noFill/>
          </a:ln>
        </p:spPr>
        <p:txBody>
          <a:bodyPr wrap="none" anchor="ctr" anchorCtr="0"/>
          <a:p>
            <a:pPr lvl="0" eaLnBrk="1" hangingPunct="1"/>
            <a:endParaRPr lang="en-US" altLang="en-US" dirty="0">
              <a:latin typeface="Calibri" panose="020F0502020204030204" pitchFamily="34" charset="0"/>
            </a:endParaRPr>
          </a:p>
        </p:txBody>
      </p:sp>
      <p:sp>
        <p:nvSpPr>
          <p:cNvPr id="51207" name="Rectangle 7"/>
          <p:cNvSpPr/>
          <p:nvPr/>
        </p:nvSpPr>
        <p:spPr>
          <a:xfrm>
            <a:off x="3886200" y="8686800"/>
            <a:ext cx="2971800" cy="457200"/>
          </a:xfrm>
          <a:prstGeom prst="rect">
            <a:avLst/>
          </a:prstGeom>
          <a:noFill/>
          <a:ln w="12700">
            <a:noFill/>
          </a:ln>
        </p:spPr>
        <p:txBody>
          <a:bodyPr lIns="19050" tIns="0" rIns="19050" bIns="0" anchor="b" anchorCtr="0"/>
          <a:p>
            <a:pPr lvl="0" algn="r"/>
            <a:r>
              <a:rPr lang="en-US" altLang="en-US" sz="1000" i="1" dirty="0">
                <a:latin typeface="Times New Roman" panose="02020603050405020304" pitchFamily="18" charset="0"/>
              </a:rPr>
              <a:t>2</a:t>
            </a:r>
            <a:endParaRPr lang="en-US" altLang="en-US" sz="1000" i="1" dirty="0">
              <a:latin typeface="Times New Roman" panose="02020603050405020304" pitchFamily="18" charset="0"/>
            </a:endParaRPr>
          </a:p>
        </p:txBody>
      </p:sp>
      <p:sp>
        <p:nvSpPr>
          <p:cNvPr id="51208" name="Rectangle 8"/>
          <p:cNvSpPr/>
          <p:nvPr/>
        </p:nvSpPr>
        <p:spPr>
          <a:xfrm>
            <a:off x="0" y="8686800"/>
            <a:ext cx="2971800" cy="457200"/>
          </a:xfrm>
          <a:prstGeom prst="rect">
            <a:avLst/>
          </a:prstGeom>
          <a:noFill/>
          <a:ln w="12700">
            <a:noFill/>
          </a:ln>
        </p:spPr>
        <p:txBody>
          <a:bodyPr wrap="none" anchor="ctr" anchorCtr="0"/>
          <a:p>
            <a:pPr lvl="0" eaLnBrk="1" hangingPunct="1"/>
            <a:endParaRPr lang="en-US" altLang="en-US" dirty="0">
              <a:latin typeface="Calibri" panose="020F0502020204030204" pitchFamily="34" charset="0"/>
            </a:endParaRPr>
          </a:p>
        </p:txBody>
      </p:sp>
      <p:sp>
        <p:nvSpPr>
          <p:cNvPr id="51209" name="Rectangle 9"/>
          <p:cNvSpPr/>
          <p:nvPr/>
        </p:nvSpPr>
        <p:spPr>
          <a:xfrm>
            <a:off x="0" y="0"/>
            <a:ext cx="2971800" cy="457200"/>
          </a:xfrm>
          <a:prstGeom prst="rect">
            <a:avLst/>
          </a:prstGeom>
          <a:noFill/>
          <a:ln w="12700">
            <a:noFill/>
          </a:ln>
        </p:spPr>
        <p:txBody>
          <a:bodyPr wrap="none" anchor="ctr" anchorCtr="0"/>
          <a:p>
            <a:pPr lvl="0" eaLnBrk="1" hangingPunct="1"/>
            <a:endParaRPr lang="en-US" altLang="en-US" dirty="0">
              <a:latin typeface="Calibri" panose="020F0502020204030204" pitchFamily="34" charset="0"/>
            </a:endParaRPr>
          </a:p>
        </p:txBody>
      </p:sp>
      <p:sp>
        <p:nvSpPr>
          <p:cNvPr id="51210" name="Rectangle 10"/>
          <p:cNvSpPr/>
          <p:nvPr>
            <p:ph type="body" idx="1"/>
          </p:nvPr>
        </p:nvSpPr>
        <p:spPr>
          <a:xfrm>
            <a:off x="914400" y="4343400"/>
            <a:ext cx="5029200" cy="4114800"/>
          </a:xfrm>
          <a:noFill/>
          <a:ln>
            <a:noFill/>
          </a:ln>
        </p:spPr>
        <p:txBody>
          <a:bodyPr wrap="square" lIns="90488" tIns="44450" rIns="90488" bIns="44450" anchor="t" anchorCtr="0"/>
          <a:p>
            <a:pPr lvl="0" eaLnBrk="1" hangingPunct="1">
              <a:spcBef>
                <a:spcPct val="0"/>
              </a:spcBef>
            </a:pPr>
            <a:endParaRPr lang="en-US" altLang="en-US" dirty="0"/>
          </a:p>
        </p:txBody>
      </p:sp>
      <p:sp>
        <p:nvSpPr>
          <p:cNvPr id="51211" name="Rectangle 11"/>
          <p:cNvSpPr>
            <a:spLocks noTextEdit="1"/>
          </p:cNvSpPr>
          <p:nvPr>
            <p:ph type="sldImg"/>
          </p:nvPr>
        </p:nvSpPr>
        <p:spPr>
          <a:xfrm>
            <a:off x="1152525" y="692150"/>
            <a:ext cx="4552950" cy="3416300"/>
          </a:xfrm>
          <a:ln>
            <a:solidFill>
              <a:schemeClr val="tx1">
                <a:alpha val="100000"/>
              </a:schemeClr>
            </a:solidFill>
            <a:miter lim="800000"/>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p:nvPr/>
        </p:nvSpPr>
        <p:spPr>
          <a:xfrm>
            <a:off x="3886200" y="0"/>
            <a:ext cx="2971800" cy="457200"/>
          </a:xfrm>
          <a:prstGeom prst="rect">
            <a:avLst/>
          </a:prstGeom>
          <a:noFill/>
          <a:ln w="12700">
            <a:noFill/>
          </a:ln>
        </p:spPr>
        <p:txBody>
          <a:bodyPr wrap="none" anchor="ctr" anchorCtr="0"/>
          <a:p>
            <a:pPr lvl="0" eaLnBrk="1" hangingPunct="1"/>
            <a:endParaRPr lang="en-US" altLang="en-US" dirty="0">
              <a:latin typeface="Calibri" panose="020F0502020204030204" pitchFamily="34" charset="0"/>
            </a:endParaRPr>
          </a:p>
        </p:txBody>
      </p:sp>
      <p:sp>
        <p:nvSpPr>
          <p:cNvPr id="52227" name="Rectangle 3"/>
          <p:cNvSpPr/>
          <p:nvPr/>
        </p:nvSpPr>
        <p:spPr>
          <a:xfrm>
            <a:off x="3886200" y="8686800"/>
            <a:ext cx="2971800" cy="457200"/>
          </a:xfrm>
          <a:prstGeom prst="rect">
            <a:avLst/>
          </a:prstGeom>
          <a:noFill/>
          <a:ln w="12700">
            <a:noFill/>
          </a:ln>
        </p:spPr>
        <p:txBody>
          <a:bodyPr lIns="19050" tIns="0" rIns="19050" bIns="0" anchor="b" anchorCtr="0"/>
          <a:p>
            <a:pPr lvl="0" algn="r" eaLnBrk="1" hangingPunct="1"/>
            <a:r>
              <a:rPr lang="en-US" altLang="en-US" sz="1000" i="1" dirty="0">
                <a:latin typeface="Calibri" panose="020F0502020204030204" pitchFamily="34" charset="0"/>
              </a:rPr>
              <a:t>2</a:t>
            </a:r>
            <a:endParaRPr lang="en-US" altLang="en-US" sz="1000" i="1" dirty="0">
              <a:latin typeface="Calibri" panose="020F0502020204030204" pitchFamily="34" charset="0"/>
            </a:endParaRPr>
          </a:p>
        </p:txBody>
      </p:sp>
      <p:sp>
        <p:nvSpPr>
          <p:cNvPr id="52228" name="Rectangle 4"/>
          <p:cNvSpPr/>
          <p:nvPr/>
        </p:nvSpPr>
        <p:spPr>
          <a:xfrm>
            <a:off x="0" y="8686800"/>
            <a:ext cx="2971800" cy="457200"/>
          </a:xfrm>
          <a:prstGeom prst="rect">
            <a:avLst/>
          </a:prstGeom>
          <a:noFill/>
          <a:ln w="12700">
            <a:noFill/>
          </a:ln>
        </p:spPr>
        <p:txBody>
          <a:bodyPr wrap="none" anchor="ctr" anchorCtr="0"/>
          <a:p>
            <a:pPr lvl="0" eaLnBrk="1" hangingPunct="1"/>
            <a:endParaRPr lang="en-US" altLang="en-US" dirty="0">
              <a:latin typeface="Calibri" panose="020F0502020204030204" pitchFamily="34" charset="0"/>
            </a:endParaRPr>
          </a:p>
        </p:txBody>
      </p:sp>
      <p:sp>
        <p:nvSpPr>
          <p:cNvPr id="52229" name="Rectangle 5"/>
          <p:cNvSpPr/>
          <p:nvPr/>
        </p:nvSpPr>
        <p:spPr>
          <a:xfrm>
            <a:off x="0" y="0"/>
            <a:ext cx="2971800" cy="457200"/>
          </a:xfrm>
          <a:prstGeom prst="rect">
            <a:avLst/>
          </a:prstGeom>
          <a:noFill/>
          <a:ln w="12700">
            <a:noFill/>
          </a:ln>
        </p:spPr>
        <p:txBody>
          <a:bodyPr wrap="none" anchor="ctr" anchorCtr="0"/>
          <a:p>
            <a:pPr lvl="0" eaLnBrk="1" hangingPunct="1"/>
            <a:endParaRPr lang="en-US" altLang="en-US" dirty="0">
              <a:latin typeface="Calibri" panose="020F0502020204030204" pitchFamily="34" charset="0"/>
            </a:endParaRPr>
          </a:p>
        </p:txBody>
      </p:sp>
      <p:sp>
        <p:nvSpPr>
          <p:cNvPr id="52230" name="Rectangle 6"/>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en-US" dirty="0"/>
          </a:p>
        </p:txBody>
      </p:sp>
      <p:sp>
        <p:nvSpPr>
          <p:cNvPr id="52231" name="Rectangle 7"/>
          <p:cNvSpPr>
            <a:spLocks noTextEdit="1"/>
          </p:cNvSpPr>
          <p:nvPr>
            <p:ph type="sldImg"/>
          </p:nvPr>
        </p:nvSpPr>
        <p:spPr>
          <a:xfrm>
            <a:off x="1150938" y="692150"/>
            <a:ext cx="4556125" cy="3416300"/>
          </a:xfrm>
          <a:ln>
            <a:solidFill>
              <a:srgbClr val="000000">
                <a:alpha val="100000"/>
              </a:srgbClr>
            </a:solidFill>
            <a:miter lim="800000"/>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p:nvPr/>
        </p:nvSpPr>
        <p:spPr>
          <a:xfrm>
            <a:off x="3886200" y="0"/>
            <a:ext cx="2971800" cy="457200"/>
          </a:xfrm>
          <a:prstGeom prst="rect">
            <a:avLst/>
          </a:prstGeom>
          <a:noFill/>
          <a:ln w="12700">
            <a:noFill/>
          </a:ln>
        </p:spPr>
        <p:txBody>
          <a:bodyPr wrap="none" anchor="ctr" anchorCtr="0"/>
          <a:p>
            <a:pPr lvl="0" eaLnBrk="1" hangingPunct="1"/>
            <a:endParaRPr lang="en-US" altLang="en-US" dirty="0">
              <a:latin typeface="Calibri" panose="020F0502020204030204" pitchFamily="34" charset="0"/>
            </a:endParaRPr>
          </a:p>
        </p:txBody>
      </p:sp>
      <p:sp>
        <p:nvSpPr>
          <p:cNvPr id="54275" name="Rectangle 3"/>
          <p:cNvSpPr/>
          <p:nvPr/>
        </p:nvSpPr>
        <p:spPr>
          <a:xfrm>
            <a:off x="3886200" y="8686800"/>
            <a:ext cx="2971800" cy="457200"/>
          </a:xfrm>
          <a:prstGeom prst="rect">
            <a:avLst/>
          </a:prstGeom>
          <a:noFill/>
          <a:ln w="12700">
            <a:noFill/>
          </a:ln>
        </p:spPr>
        <p:txBody>
          <a:bodyPr lIns="19050" tIns="0" rIns="19050" bIns="0" anchor="b" anchorCtr="0"/>
          <a:p>
            <a:pPr lvl="0" algn="r" eaLnBrk="1" hangingPunct="1"/>
            <a:r>
              <a:rPr lang="en-US" altLang="en-US" sz="1000" i="1" dirty="0">
                <a:latin typeface="Calibri" panose="020F0502020204030204" pitchFamily="34" charset="0"/>
              </a:rPr>
              <a:t>4</a:t>
            </a:r>
            <a:endParaRPr lang="en-US" altLang="en-US" sz="1000" i="1" dirty="0">
              <a:latin typeface="Calibri" panose="020F0502020204030204" pitchFamily="34" charset="0"/>
            </a:endParaRPr>
          </a:p>
        </p:txBody>
      </p:sp>
      <p:sp>
        <p:nvSpPr>
          <p:cNvPr id="54276" name="Rectangle 4"/>
          <p:cNvSpPr/>
          <p:nvPr/>
        </p:nvSpPr>
        <p:spPr>
          <a:xfrm>
            <a:off x="0" y="8686800"/>
            <a:ext cx="2971800" cy="457200"/>
          </a:xfrm>
          <a:prstGeom prst="rect">
            <a:avLst/>
          </a:prstGeom>
          <a:noFill/>
          <a:ln w="12700">
            <a:noFill/>
          </a:ln>
        </p:spPr>
        <p:txBody>
          <a:bodyPr wrap="none" anchor="ctr" anchorCtr="0"/>
          <a:p>
            <a:pPr lvl="0" eaLnBrk="1" hangingPunct="1"/>
            <a:endParaRPr lang="en-US" altLang="en-US" dirty="0">
              <a:latin typeface="Calibri" panose="020F0502020204030204" pitchFamily="34" charset="0"/>
            </a:endParaRPr>
          </a:p>
        </p:txBody>
      </p:sp>
      <p:sp>
        <p:nvSpPr>
          <p:cNvPr id="54277" name="Rectangle 5"/>
          <p:cNvSpPr/>
          <p:nvPr/>
        </p:nvSpPr>
        <p:spPr>
          <a:xfrm>
            <a:off x="0" y="0"/>
            <a:ext cx="2971800" cy="457200"/>
          </a:xfrm>
          <a:prstGeom prst="rect">
            <a:avLst/>
          </a:prstGeom>
          <a:noFill/>
          <a:ln w="12700">
            <a:noFill/>
          </a:ln>
        </p:spPr>
        <p:txBody>
          <a:bodyPr wrap="none" anchor="ctr" anchorCtr="0"/>
          <a:p>
            <a:pPr lvl="0" eaLnBrk="1" hangingPunct="1"/>
            <a:endParaRPr lang="en-US" altLang="en-US" dirty="0">
              <a:latin typeface="Calibri" panose="020F0502020204030204" pitchFamily="34" charset="0"/>
            </a:endParaRPr>
          </a:p>
        </p:txBody>
      </p:sp>
      <p:sp>
        <p:nvSpPr>
          <p:cNvPr id="54278" name="Rectangle 6"/>
          <p:cNvSpPr>
            <a:spLocks noGrp="1"/>
          </p:cNvSpPr>
          <p:nvPr>
            <p:ph type="body" idx="1"/>
          </p:nvPr>
        </p:nvSpPr>
        <p:spPr>
          <a:noFill/>
          <a:ln>
            <a:noFill/>
          </a:ln>
        </p:spPr>
        <p:txBody>
          <a:bodyPr wrap="square" lIns="91440" tIns="45720" rIns="91440" bIns="45720" anchor="t" anchorCtr="0"/>
          <a:p>
            <a:pPr lvl="0" eaLnBrk="1" hangingPunct="1">
              <a:spcBef>
                <a:spcPct val="0"/>
              </a:spcBef>
            </a:pPr>
            <a:r>
              <a:rPr lang="en-US" altLang="en-US" dirty="0"/>
              <a:t>Stress has been related to many specific health problems.  High blood pressure and the anger associated with stress has  been shown to be related to heart attacks and strokes.  Stress can lead to ulcers and other gastrointestinal disorders. Stress also decreases the immune system. Thus it has been shown to increase the risk of colds and to decrease survival from many diseases - even cancer.  </a:t>
            </a:r>
            <a:endParaRPr lang="en-US" altLang="en-US" dirty="0"/>
          </a:p>
          <a:p>
            <a:pPr lvl="0" eaLnBrk="1" hangingPunct="1">
              <a:spcBef>
                <a:spcPct val="0"/>
              </a:spcBef>
            </a:pPr>
            <a:endParaRPr lang="en-US" altLang="en-US" dirty="0"/>
          </a:p>
          <a:p>
            <a:pPr lvl="0" eaLnBrk="1" hangingPunct="1">
              <a:spcBef>
                <a:spcPct val="0"/>
              </a:spcBef>
            </a:pPr>
            <a:r>
              <a:rPr lang="en-US" altLang="en-US" dirty="0"/>
              <a:t>Stress also reduces a persons quality of life: Independent of the health effects is the drag it puts on a person's lifestyle. </a:t>
            </a:r>
            <a:endParaRPr lang="en-US" altLang="en-US" dirty="0"/>
          </a:p>
          <a:p>
            <a:pPr lvl="0" eaLnBrk="1" hangingPunct="1">
              <a:spcBef>
                <a:spcPct val="0"/>
              </a:spcBef>
            </a:pPr>
            <a:endParaRPr lang="en-US" altLang="en-US" dirty="0"/>
          </a:p>
        </p:txBody>
      </p:sp>
      <p:sp>
        <p:nvSpPr>
          <p:cNvPr id="54279" name="Rectangle 7"/>
          <p:cNvSpPr>
            <a:spLocks noTextEdit="1"/>
          </p:cNvSpPr>
          <p:nvPr>
            <p:ph type="sldImg"/>
          </p:nvPr>
        </p:nvSpPr>
        <p:spPr>
          <a:xfrm>
            <a:off x="1150938" y="692150"/>
            <a:ext cx="4556125" cy="3416300"/>
          </a:xfrm>
          <a:ln>
            <a:solidFill>
              <a:srgbClr val="000000">
                <a:alpha val="100000"/>
              </a:srgbClr>
            </a:solidFill>
            <a:miter lim="800000"/>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p:nvPr/>
        </p:nvSpPr>
        <p:spPr>
          <a:xfrm>
            <a:off x="3886200" y="0"/>
            <a:ext cx="2971800" cy="457200"/>
          </a:xfrm>
          <a:prstGeom prst="rect">
            <a:avLst/>
          </a:prstGeom>
          <a:noFill/>
          <a:ln w="12700">
            <a:noFill/>
          </a:ln>
        </p:spPr>
        <p:txBody>
          <a:bodyPr wrap="none" anchor="ctr" anchorCtr="0"/>
          <a:p>
            <a:pPr lvl="0" eaLnBrk="1" hangingPunct="1"/>
            <a:endParaRPr lang="en-US" altLang="en-US" dirty="0">
              <a:latin typeface="Calibri" panose="020F0502020204030204" pitchFamily="34" charset="0"/>
            </a:endParaRPr>
          </a:p>
        </p:txBody>
      </p:sp>
      <p:sp>
        <p:nvSpPr>
          <p:cNvPr id="55299" name="Rectangle 3"/>
          <p:cNvSpPr/>
          <p:nvPr/>
        </p:nvSpPr>
        <p:spPr>
          <a:xfrm>
            <a:off x="3886200" y="8686800"/>
            <a:ext cx="2971800" cy="457200"/>
          </a:xfrm>
          <a:prstGeom prst="rect">
            <a:avLst/>
          </a:prstGeom>
          <a:noFill/>
          <a:ln w="12700">
            <a:noFill/>
          </a:ln>
        </p:spPr>
        <p:txBody>
          <a:bodyPr lIns="19050" tIns="0" rIns="19050" bIns="0" anchor="b" anchorCtr="0"/>
          <a:p>
            <a:pPr lvl="0" algn="r" eaLnBrk="1" hangingPunct="1"/>
            <a:r>
              <a:rPr lang="en-US" altLang="en-US" sz="1000" i="1" dirty="0">
                <a:latin typeface="Calibri" panose="020F0502020204030204" pitchFamily="34" charset="0"/>
              </a:rPr>
              <a:t>5</a:t>
            </a:r>
            <a:endParaRPr lang="en-US" altLang="en-US" sz="1000" i="1" dirty="0">
              <a:latin typeface="Calibri" panose="020F0502020204030204" pitchFamily="34" charset="0"/>
            </a:endParaRPr>
          </a:p>
        </p:txBody>
      </p:sp>
      <p:sp>
        <p:nvSpPr>
          <p:cNvPr id="55300" name="Rectangle 4"/>
          <p:cNvSpPr/>
          <p:nvPr/>
        </p:nvSpPr>
        <p:spPr>
          <a:xfrm>
            <a:off x="0" y="8686800"/>
            <a:ext cx="2971800" cy="457200"/>
          </a:xfrm>
          <a:prstGeom prst="rect">
            <a:avLst/>
          </a:prstGeom>
          <a:noFill/>
          <a:ln w="12700">
            <a:noFill/>
          </a:ln>
        </p:spPr>
        <p:txBody>
          <a:bodyPr wrap="none" anchor="ctr" anchorCtr="0"/>
          <a:p>
            <a:pPr lvl="0" eaLnBrk="1" hangingPunct="1"/>
            <a:endParaRPr lang="en-US" altLang="en-US" dirty="0">
              <a:latin typeface="Calibri" panose="020F0502020204030204" pitchFamily="34" charset="0"/>
            </a:endParaRPr>
          </a:p>
        </p:txBody>
      </p:sp>
      <p:sp>
        <p:nvSpPr>
          <p:cNvPr id="55301" name="Rectangle 5"/>
          <p:cNvSpPr/>
          <p:nvPr/>
        </p:nvSpPr>
        <p:spPr>
          <a:xfrm>
            <a:off x="0" y="0"/>
            <a:ext cx="2971800" cy="457200"/>
          </a:xfrm>
          <a:prstGeom prst="rect">
            <a:avLst/>
          </a:prstGeom>
          <a:noFill/>
          <a:ln w="12700">
            <a:noFill/>
          </a:ln>
        </p:spPr>
        <p:txBody>
          <a:bodyPr wrap="none" anchor="ctr" anchorCtr="0"/>
          <a:p>
            <a:pPr lvl="0" eaLnBrk="1" hangingPunct="1"/>
            <a:endParaRPr lang="en-US" altLang="en-US" dirty="0">
              <a:latin typeface="Calibri" panose="020F0502020204030204" pitchFamily="34" charset="0"/>
            </a:endParaRPr>
          </a:p>
        </p:txBody>
      </p:sp>
      <p:sp>
        <p:nvSpPr>
          <p:cNvPr id="55302" name="Rectangle 6"/>
          <p:cNvSpPr>
            <a:spLocks noGrp="1"/>
          </p:cNvSpPr>
          <p:nvPr>
            <p:ph type="body" idx="1"/>
          </p:nvPr>
        </p:nvSpPr>
        <p:spPr>
          <a:noFill/>
          <a:ln>
            <a:noFill/>
          </a:ln>
        </p:spPr>
        <p:txBody>
          <a:bodyPr wrap="square" lIns="91440" tIns="45720" rIns="91440" bIns="45720" anchor="t" anchorCtr="0"/>
          <a:p>
            <a:pPr lvl="0" eaLnBrk="1" hangingPunct="1">
              <a:spcBef>
                <a:spcPct val="0"/>
              </a:spcBef>
            </a:pPr>
            <a:r>
              <a:rPr lang="en-US" altLang="en-US" dirty="0"/>
              <a:t>This slide answers how stress leads to illness:</a:t>
            </a:r>
            <a:endParaRPr lang="en-US" altLang="en-US" dirty="0"/>
          </a:p>
          <a:p>
            <a:pPr lvl="0" eaLnBrk="1" hangingPunct="1">
              <a:spcBef>
                <a:spcPct val="0"/>
              </a:spcBef>
            </a:pPr>
            <a:r>
              <a:rPr lang="en-US" altLang="en-US" dirty="0"/>
              <a:t>Direct route: In this path the bodies response to stress activates other systems in the body and directly influences our health</a:t>
            </a:r>
            <a:endParaRPr lang="en-US" altLang="en-US" dirty="0"/>
          </a:p>
          <a:p>
            <a:pPr lvl="0" eaLnBrk="1" hangingPunct="1">
              <a:spcBef>
                <a:spcPct val="0"/>
              </a:spcBef>
            </a:pPr>
            <a:r>
              <a:rPr lang="en-US" altLang="en-US" dirty="0"/>
              <a:t>	- Type A behavior - high blood pressure</a:t>
            </a:r>
            <a:endParaRPr lang="en-US" altLang="en-US" dirty="0"/>
          </a:p>
          <a:p>
            <a:pPr lvl="0" eaLnBrk="1" hangingPunct="1">
              <a:spcBef>
                <a:spcPct val="0"/>
              </a:spcBef>
            </a:pPr>
            <a:r>
              <a:rPr lang="en-US" altLang="en-US" dirty="0"/>
              <a:t>	- decreased immune system function</a:t>
            </a:r>
            <a:endParaRPr lang="en-US" altLang="en-US" dirty="0"/>
          </a:p>
          <a:p>
            <a:pPr lvl="0" eaLnBrk="1" hangingPunct="1">
              <a:spcBef>
                <a:spcPct val="0"/>
              </a:spcBef>
            </a:pPr>
            <a:r>
              <a:rPr lang="en-US" altLang="en-US" dirty="0"/>
              <a:t>Indirect route: In this path the stress causes us to change our behaviors and these behaviors then can compromise our health.</a:t>
            </a:r>
            <a:endParaRPr lang="en-US" altLang="en-US" dirty="0"/>
          </a:p>
          <a:p>
            <a:pPr lvl="0" eaLnBrk="1" hangingPunct="1">
              <a:spcBef>
                <a:spcPct val="0"/>
              </a:spcBef>
            </a:pPr>
            <a:r>
              <a:rPr lang="en-US" altLang="en-US" dirty="0"/>
              <a:t>	- tendency for less positive behaviors</a:t>
            </a:r>
            <a:endParaRPr lang="en-US" altLang="en-US" dirty="0"/>
          </a:p>
          <a:p>
            <a:pPr lvl="0" eaLnBrk="1" hangingPunct="1">
              <a:spcBef>
                <a:spcPct val="0"/>
              </a:spcBef>
            </a:pPr>
            <a:r>
              <a:rPr lang="en-US" altLang="en-US" dirty="0"/>
              <a:t>	- tendency for more negative behaviors</a:t>
            </a:r>
            <a:endParaRPr lang="en-US" altLang="en-US" dirty="0"/>
          </a:p>
          <a:p>
            <a:pPr lvl="0" eaLnBrk="1" hangingPunct="1">
              <a:spcBef>
                <a:spcPct val="0"/>
              </a:spcBef>
            </a:pPr>
            <a:r>
              <a:rPr lang="en-US" altLang="en-US" dirty="0"/>
              <a:t>Most likely the combination of direct and indirect plays the greatest role on our health.</a:t>
            </a:r>
            <a:endParaRPr lang="en-US" altLang="en-US" dirty="0"/>
          </a:p>
          <a:p>
            <a:pPr lvl="0" eaLnBrk="1" hangingPunct="1">
              <a:spcBef>
                <a:spcPct val="0"/>
              </a:spcBef>
            </a:pPr>
            <a:endParaRPr lang="en-US" altLang="en-US" dirty="0"/>
          </a:p>
        </p:txBody>
      </p:sp>
      <p:sp>
        <p:nvSpPr>
          <p:cNvPr id="55303" name="Rectangle 7"/>
          <p:cNvSpPr>
            <a:spLocks noTextEdit="1"/>
          </p:cNvSpPr>
          <p:nvPr>
            <p:ph type="sldImg"/>
          </p:nvPr>
        </p:nvSpPr>
        <p:spPr>
          <a:xfrm>
            <a:off x="1150938" y="692150"/>
            <a:ext cx="4556125" cy="3416300"/>
          </a:xfrm>
          <a:ln>
            <a:solidFill>
              <a:srgbClr val="000000">
                <a:alpha val="100000"/>
              </a:srgbClr>
            </a:solidFill>
            <a:miter lim="800000"/>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a:p>
        </p:txBody>
      </p:sp>
      <p:sp>
        <p:nvSpPr>
          <p:cNvPr id="14" name="Date Placeholder 29"/>
          <p:cNvSpPr>
            <a:spLocks noGrp="1"/>
          </p:cNvSpPr>
          <p:nvPr>
            <p:ph type="dt" sz="half" idx="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C1B8B76-72F3-491D-9EA4-3031FEE4965A}" type="datetimeFigureOut">
              <a:rPr kumimoji="0" lang="en-U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15" name="Footer Placeholder 18"/>
          <p:cNvSpPr>
            <a:spLocks noGrp="1"/>
          </p:cNvSpPr>
          <p:nvPr>
            <p:ph type="ftr" sz="quarter" idx="3"/>
          </p:nvPr>
        </p:nvSpPr>
        <p:spPr>
          <a:xfrm>
            <a:off x="2667000" y="6356350"/>
            <a:ext cx="3352800" cy="365125"/>
          </a:xfrm>
          <a:prstGeom prst="rect">
            <a:avLst/>
          </a:prstGeom>
        </p:spPr>
        <p:txBody>
          <a:bodyPr vert="horz" lIns="0" tIns="0" rIns="0" bIns="0"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16" name="Slide Number Placeholder 26"/>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
            <a:pPr algn="r" eaLnBrk="1" hangingPunct="1"/>
            <a:fld id="{9A0DB2DC-4C9A-4742-B13C-FB6460FD3503}" type="slidenum">
              <a:rPr lang="en-US" altLang="en-US" dirty="0">
                <a:solidFill>
                  <a:srgbClr val="D1EAEE"/>
                </a:solidFill>
                <a:latin typeface="Constantia" panose="02030602050306030303" pitchFamily="18" charset="0"/>
              </a:rPr>
            </a:fld>
            <a:endParaRPr lang="en-US" altLang="en-US" dirty="0">
              <a:solidFill>
                <a:srgbClr val="D1EAEE"/>
              </a:solidFill>
              <a:latin typeface="Constantia" panose="02030602050306030303" pitchFamily="18"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DA38657-0BC5-46D8-AE08-D1E0F7BFDE3E}" type="datetimeFigureOut">
              <a:rPr kumimoji="0" lang="en-U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DA38657-0BC5-46D8-AE08-D1E0F7BFDE3E}" type="datetimeFigureOut">
              <a:rPr kumimoji="0" lang="en-U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DA38657-0BC5-46D8-AE08-D1E0F7BFDE3E}" type="datetimeFigureOut">
              <a:rPr kumimoji="0" lang="en-U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endParaRPr lang="en-US"/>
          </a:p>
        </p:txBody>
      </p:sp>
      <p:sp>
        <p:nvSpPr>
          <p:cNvPr id="14" name="Date Placeholder 3"/>
          <p:cNvSpPr>
            <a:spLocks noGrp="1"/>
          </p:cNvSpPr>
          <p:nvPr>
            <p:ph type="dt" sz="half" idx="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582C48F-2E6E-4872-8610-60FFB39343AB}" type="datetimeFigureOut">
              <a:rPr kumimoji="0" lang="en-U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15" name="Footer Placeholder 4"/>
          <p:cNvSpPr>
            <a:spLocks noGrp="1"/>
          </p:cNvSpPr>
          <p:nvPr>
            <p:ph type="ftr" sz="quarter" idx="3"/>
          </p:nvPr>
        </p:nvSpPr>
        <p:spPr>
          <a:xfrm>
            <a:off x="2667000" y="6356350"/>
            <a:ext cx="3352800" cy="365125"/>
          </a:xfrm>
          <a:prstGeom prst="rect">
            <a:avLst/>
          </a:prstGeom>
        </p:spPr>
        <p:txBody>
          <a:bodyPr vert="horz" lIns="0" tIns="0" rIns="0" bIns="0"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16" name="Slide Number Placeholder 5"/>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
            <a:pPr algn="r" eaLnBrk="1" hangingPunct="1"/>
            <a:fld id="{9A0DB2DC-4C9A-4742-B13C-FB6460FD3503}" type="slidenum">
              <a:rPr lang="en-US" altLang="en-US" dirty="0">
                <a:solidFill>
                  <a:srgbClr val="D1EAEE"/>
                </a:solidFill>
                <a:latin typeface="Constantia" panose="02030602050306030303" pitchFamily="18" charset="0"/>
              </a:rPr>
            </a:fld>
            <a:endParaRPr lang="en-US" altLang="en-US" dirty="0">
              <a:solidFill>
                <a:srgbClr val="D1EAEE"/>
              </a:solidFill>
              <a:latin typeface="Constantia" panose="02030602050306030303" pitchFamily="18"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DA38657-0BC5-46D8-AE08-D1E0F7BFDE3E}" type="datetimeFigureOut">
              <a:rPr kumimoji="0" lang="en-U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endParaRPr lang="en-US"/>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endParaRPr lang="en-US"/>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DA38657-0BC5-46D8-AE08-D1E0F7BFDE3E}" type="datetimeFigureOut">
              <a:rPr kumimoji="0" lang="en-U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DA38657-0BC5-46D8-AE08-D1E0F7BFDE3E}" type="datetimeFigureOut">
              <a:rPr kumimoji="0" lang="en-U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DA38657-0BC5-46D8-AE08-D1E0F7BFDE3E}" type="datetimeFigureOut">
              <a:rPr kumimoji="0" lang="en-U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endParaRPr lang="en-US"/>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DA38657-0BC5-46D8-AE08-D1E0F7BFDE3E}" type="datetimeFigureOut">
              <a:rPr kumimoji="0" lang="en-U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14" name="Snip and Round Single Corner Rectangle 13"/>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Right Triangle 14"/>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Freeform 15"/>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7" name="Freeform 16"/>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kumimoji="0" lang="en-US" sz="3200"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Date Placeholder 4"/>
          <p:cNvSpPr>
            <a:spLocks noGrp="1"/>
          </p:cNvSpPr>
          <p:nvPr>
            <p:ph type="dt" sz="half" idx="1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E913F199-159F-4CFF-A2CA-C1828FA4A29D}" type="datetimeFigureOut">
              <a:rPr kumimoji="0" lang="en-U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20" name="Footer Placeholder 5"/>
          <p:cNvSpPr>
            <a:spLocks noGrp="1"/>
          </p:cNvSpPr>
          <p:nvPr>
            <p:ph type="ftr" sz="quarter" idx="3"/>
          </p:nvPr>
        </p:nvSpPr>
        <p:spPr>
          <a:xfrm>
            <a:off x="2667000" y="6356350"/>
            <a:ext cx="3352800" cy="365125"/>
          </a:xfrm>
          <a:prstGeom prst="rect">
            <a:avLst/>
          </a:prstGeom>
        </p:spPr>
        <p:txBody>
          <a:bodyPr vert="horz" lIns="0" tIns="0" rIns="0" bIns="0"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21" name="Slide Number Placeholder 6"/>
          <p:cNvSpPr>
            <a:spLocks noGrp="1"/>
          </p:cNvSpPr>
          <p:nvPr>
            <p:ph type="sldNum" sz="quarter" idx="4"/>
          </p:nvPr>
        </p:nvSpPr>
        <p:spPr>
          <a:xfrm>
            <a:off x="8077200" y="6356350"/>
            <a:ext cx="609600" cy="365125"/>
          </a:xfrm>
          <a:prstGeom prst="rect">
            <a:avLst/>
          </a:prstGeom>
        </p:spPr>
        <p:txBody>
          <a:bodyPr vert="horz" wrap="square" lIns="0" tIns="0" rIns="0" bIns="0" numCol="1" anchor="b" anchorCtr="0" compatLnSpc="1"/>
          <a:p>
            <a:pPr algn="r" eaLnBrk="1" hangingPunct="1"/>
            <a:fld id="{9A0DB2DC-4C9A-4742-B13C-FB6460FD3503}" type="slidenum">
              <a:rPr lang="en-US" altLang="en-US" dirty="0">
                <a:latin typeface="Constantia" panose="02030602050306030303" pitchFamily="18" charset="0"/>
              </a:rPr>
            </a:fld>
            <a:endParaRPr lang="en-US" altLang="en-US" dirty="0">
              <a:latin typeface="Constantia" panose="02030602050306030303"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7" name="Freeform 6"/>
          <p:cNvSpPr/>
          <p:nvPr/>
        </p:nvSpPr>
        <p:spPr bwMode="auto">
          <a:xfrm>
            <a:off x="-9525" y="-7937"/>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Freeform 7"/>
          <p:cNvSpPr/>
          <p:nvPr/>
        </p:nvSpPr>
        <p:spPr bwMode="auto">
          <a:xfrm>
            <a:off x="4381500" y="-793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76" name="Title Placeholder 8"/>
          <p:cNvSpPr>
            <a:spLocks noGrp="1"/>
          </p:cNvSpPr>
          <p:nvPr>
            <p:ph type="title"/>
          </p:nvPr>
        </p:nvSpPr>
        <p:spPr>
          <a:xfrm>
            <a:off x="457200" y="704850"/>
            <a:ext cx="8229600" cy="1143000"/>
          </a:xfrm>
          <a:prstGeom prst="rect">
            <a:avLst/>
          </a:prstGeom>
          <a:noFill/>
          <a:ln w="9525">
            <a:noFill/>
          </a:ln>
        </p:spPr>
        <p:txBody>
          <a:bodyPr lIns="0" rIns="0" bIns="0" anchor="b" anchorCtr="0"/>
          <a:p>
            <a:pPr lvl="0"/>
            <a:r>
              <a:rPr lang="en-US" altLang="en-US" dirty="0"/>
              <a:t>Click to edit Master title style</a:t>
            </a:r>
            <a:endParaRPr lang="en-US" altLang="en-US" dirty="0"/>
          </a:p>
        </p:txBody>
      </p:sp>
      <p:sp>
        <p:nvSpPr>
          <p:cNvPr id="3077" name="Text Placeholder 29"/>
          <p:cNvSpPr>
            <a:spLocks noGrp="1"/>
          </p:cNvSpPr>
          <p:nvPr>
            <p:ph type="body" idx="1"/>
          </p:nvPr>
        </p:nvSpPr>
        <p:spPr>
          <a:xfrm>
            <a:off x="457200" y="1935163"/>
            <a:ext cx="8229600" cy="4389437"/>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DA38657-0BC5-46D8-AE08-D1E0F7BFDE3E}" type="datetimeFigureOut">
              <a:rPr kumimoji="0" lang="en-U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lstStyle>
            <a:lvl1pPr algn="r">
              <a:defRPr sz="1200">
                <a:solidFill>
                  <a:srgbClr val="045C75"/>
                </a:solidFill>
                <a:latin typeface="Constantia" panose="02030602050306030303" pitchFamily="18" charset="0"/>
              </a:defRPr>
            </a:lvl1pPr>
          </a:lstStyle>
          <a:p>
            <a:pPr lvl="0" eaLnBrk="1" hangingPunct="1"/>
            <a:fld id="{9A0DB2DC-4C9A-4742-B13C-FB6460FD3503}" type="slidenum">
              <a:rPr lang="en-US" altLang="en-US" dirty="0"/>
            </a:fld>
            <a:endParaRPr lang="en-US" altLang="en-US" dirty="0">
              <a:latin typeface="Arial" panose="020B0604020202020204" pitchFamily="34" charset="0"/>
            </a:endParaRPr>
          </a:p>
        </p:txBody>
      </p:sp>
      <p:grpSp>
        <p:nvGrpSpPr>
          <p:cNvPr id="3081" name="Group 1"/>
          <p:cNvGrpSpPr/>
          <p:nvPr/>
        </p:nvGrpSpPr>
        <p:grpSpPr>
          <a:xfrm>
            <a:off x="-19050" y="203200"/>
            <a:ext cx="9180513" cy="647700"/>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anose="020F0502020204030204" pitchFamily="34" charset="0"/>
        </a:defRPr>
      </a:lvl2pPr>
      <a:lvl3pPr algn="l" rtl="0" eaLnBrk="0" fontAlgn="base" hangingPunct="0">
        <a:spcBef>
          <a:spcPct val="0"/>
        </a:spcBef>
        <a:spcAft>
          <a:spcPct val="0"/>
        </a:spcAft>
        <a:defRPr sz="5000">
          <a:solidFill>
            <a:schemeClr val="tx2"/>
          </a:solidFill>
          <a:latin typeface="Calibri" panose="020F0502020204030204" pitchFamily="34" charset="0"/>
        </a:defRPr>
      </a:lvl3pPr>
      <a:lvl4pPr algn="l" rtl="0" eaLnBrk="0" fontAlgn="base" hangingPunct="0">
        <a:spcBef>
          <a:spcPct val="0"/>
        </a:spcBef>
        <a:spcAft>
          <a:spcPct val="0"/>
        </a:spcAft>
        <a:defRPr sz="5000">
          <a:solidFill>
            <a:schemeClr val="tx2"/>
          </a:solidFill>
          <a:latin typeface="Calibri" panose="020F0502020204030204" pitchFamily="34" charset="0"/>
        </a:defRPr>
      </a:lvl4pPr>
      <a:lvl5pPr algn="l" rtl="0" eaLnBrk="0" fontAlgn="base" hangingPunct="0">
        <a:spcBef>
          <a:spcPct val="0"/>
        </a:spcBef>
        <a:spcAft>
          <a:spcPct val="0"/>
        </a:spcAft>
        <a:defRPr sz="5000">
          <a:solidFill>
            <a:schemeClr val="tx2"/>
          </a:solidFill>
          <a:latin typeface="Calibri" panose="020F0502020204030204" pitchFamily="34" charset="0"/>
        </a:defRPr>
      </a:lvl5pPr>
      <a:lvl6pPr marL="457200" algn="l" rtl="0" fontAlgn="base">
        <a:spcBef>
          <a:spcPct val="0"/>
        </a:spcBef>
        <a:spcAft>
          <a:spcPct val="0"/>
        </a:spcAft>
        <a:defRPr sz="5000">
          <a:solidFill>
            <a:schemeClr val="tx2"/>
          </a:solidFill>
          <a:latin typeface="Calibri" panose="020F0502020204030204" pitchFamily="34" charset="0"/>
        </a:defRPr>
      </a:lvl6pPr>
      <a:lvl7pPr marL="914400" algn="l" rtl="0" fontAlgn="base">
        <a:spcBef>
          <a:spcPct val="0"/>
        </a:spcBef>
        <a:spcAft>
          <a:spcPct val="0"/>
        </a:spcAft>
        <a:defRPr sz="5000">
          <a:solidFill>
            <a:schemeClr val="tx2"/>
          </a:solidFill>
          <a:latin typeface="Calibri" panose="020F0502020204030204" pitchFamily="34" charset="0"/>
        </a:defRPr>
      </a:lvl7pPr>
      <a:lvl8pPr marL="1371600" algn="l" rtl="0" fontAlgn="base">
        <a:spcBef>
          <a:spcPct val="0"/>
        </a:spcBef>
        <a:spcAft>
          <a:spcPct val="0"/>
        </a:spcAft>
        <a:defRPr sz="5000">
          <a:solidFill>
            <a:schemeClr val="tx2"/>
          </a:solidFill>
          <a:latin typeface="Calibri" panose="020F0502020204030204" pitchFamily="34" charset="0"/>
        </a:defRPr>
      </a:lvl8pPr>
      <a:lvl9pPr marL="1828800" algn="l" rtl="0" fontAlgn="base">
        <a:spcBef>
          <a:spcPct val="0"/>
        </a:spcBef>
        <a:spcAft>
          <a:spcPct val="0"/>
        </a:spcAft>
        <a:defRPr sz="5000">
          <a:solidFill>
            <a:schemeClr val="tx2"/>
          </a:solidFill>
          <a:latin typeface="Calibri" panose="020F0502020204030204"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bwMode="auto">
          <a:ln>
            <a:miter lim="800000"/>
          </a:ln>
          <a:effectLst/>
          <a:sp3d prstMaterial="plastic"/>
        </p:spPr>
        <p:txBody>
          <a:bodyPr vert="horz" wrap="square" lIns="0" tIns="0" rIns="18288" bIns="0" numCol="1" anchor="b" anchorCtr="0" compatLnSpc="1">
            <a:normAutofit/>
            <a:scene3d>
              <a:camera prst="orthographicFront"/>
              <a:lightRig rig="freezing" dir="t">
                <a:rot lat="0" lon="0" rev="5640000"/>
              </a:lightRig>
            </a:scene3d>
            <a:sp3d prstMaterial="flat">
              <a:bevelT w="38100" h="38100"/>
              <a:contourClr>
                <a:schemeClr val="tx2"/>
              </a:contourClr>
            </a:sp3d>
          </a:body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en-US" sz="56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t>Psychology of Adjustment</a:t>
            </a:r>
            <a:endParaRPr kumimoji="0" lang="en-US" sz="56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7171" name="Subtitle 2"/>
          <p:cNvSpPr>
            <a:spLocks noGrp="1"/>
          </p:cNvSpPr>
          <p:nvPr>
            <p:ph type="subTitle" idx="1"/>
          </p:nvPr>
        </p:nvSpPr>
        <p:spPr>
          <a:xfrm>
            <a:off x="533400" y="3228975"/>
            <a:ext cx="7854950" cy="1752600"/>
          </a:xfrm>
        </p:spPr>
        <p:txBody>
          <a:bodyPr vert="horz" wrap="square" lIns="0" tIns="45720" rIns="18288" bIns="45720" anchor="t" anchorCtr="0"/>
          <a:p>
            <a:pPr marR="0" eaLnBrk="1" hangingPunct="1">
              <a:buClr>
                <a:srgbClr val="0BD0D9"/>
              </a:buClr>
              <a:buSzPct val="95000"/>
            </a:pPr>
            <a:r>
              <a:rPr lang="en-US" altLang="en-US" kern="1200" dirty="0">
                <a:latin typeface="+mn-lt"/>
                <a:ea typeface="+mn-ea"/>
                <a:cs typeface="+mn-cs"/>
              </a:rPr>
              <a:t>Psychotherapies : Anxiety, Depression and Stress</a:t>
            </a:r>
            <a:endParaRPr lang="en-US" altLang="en-US" kern="1200" dirty="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1090" name="Rectangle 2"/>
          <p:cNvSpPr>
            <a:spLocks noGrp="1" noChangeArrowheads="1"/>
          </p:cNvSpPr>
          <p:nvPr>
            <p:ph type="title"/>
          </p:nvPr>
        </p:nvSpPr>
        <p:spPr>
          <a:xfrm>
            <a:off x="762000" y="457200"/>
            <a:ext cx="7189788" cy="762000"/>
          </a:xfrm>
        </p:spPr>
        <p:txBody>
          <a:bodyPr vert="horz" wrap="square" lIns="0" tIns="45720" rIns="0" bIns="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en-US" sz="5400" b="0" i="0" u="none" strike="noStrike" kern="1200" cap="none" spc="0" normalizeH="0" baseline="0" noProof="0">
                <a:ln>
                  <a:noFill/>
                </a:ln>
                <a:solidFill>
                  <a:schemeClr val="tx2"/>
                </a:solidFill>
                <a:effectLst/>
                <a:uLnTx/>
                <a:uFillTx/>
                <a:latin typeface="+mj-lt"/>
                <a:ea typeface="+mj-ea"/>
                <a:cs typeface="+mj-cs"/>
              </a:rPr>
              <a:t>Anxiety Disorders</a:t>
            </a:r>
            <a:endParaRPr kumimoji="0" lang="en-US" altLang="en-US" sz="5400" b="0" i="0" u="none" strike="noStrike" kern="1200" cap="none" spc="0" normalizeH="0" baseline="0" noProof="0">
              <a:ln>
                <a:noFill/>
              </a:ln>
              <a:solidFill>
                <a:schemeClr val="tx2"/>
              </a:solidFill>
              <a:effectLst/>
              <a:uLnTx/>
              <a:uFillTx/>
              <a:latin typeface="+mj-lt"/>
              <a:ea typeface="+mj-ea"/>
              <a:cs typeface="+mj-cs"/>
            </a:endParaRPr>
          </a:p>
        </p:txBody>
      </p:sp>
      <p:grpSp>
        <p:nvGrpSpPr>
          <p:cNvPr id="17411" name="Group 3"/>
          <p:cNvGrpSpPr/>
          <p:nvPr/>
        </p:nvGrpSpPr>
        <p:grpSpPr>
          <a:xfrm>
            <a:off x="838200" y="1905000"/>
            <a:ext cx="8077200" cy="4513263"/>
            <a:chOff x="230" y="1127"/>
            <a:chExt cx="5426" cy="3082"/>
          </a:xfrm>
        </p:grpSpPr>
        <p:sp>
          <p:nvSpPr>
            <p:cNvPr id="17412" name="Text Box 4"/>
            <p:cNvSpPr txBox="1"/>
            <p:nvPr/>
          </p:nvSpPr>
          <p:spPr>
            <a:xfrm>
              <a:off x="230" y="1127"/>
              <a:ext cx="3605" cy="438"/>
            </a:xfrm>
            <a:prstGeom prst="rect">
              <a:avLst/>
            </a:prstGeom>
            <a:noFill/>
            <a:ln w="9525">
              <a:noFill/>
            </a:ln>
          </p:spPr>
          <p:txBody>
            <a:bodyPr wrap="none">
              <a:spAutoFit/>
            </a:bodyPr>
            <a:p>
              <a:r>
                <a:rPr lang="en-US" altLang="en-US" dirty="0">
                  <a:latin typeface="Constantia" panose="02030602050306030303" pitchFamily="18" charset="0"/>
                </a:rPr>
                <a:t>Common Obsessions and Compulsions Among</a:t>
              </a:r>
              <a:endParaRPr lang="en-US" altLang="en-US" dirty="0">
                <a:latin typeface="Constantia" panose="02030602050306030303" pitchFamily="18" charset="0"/>
              </a:endParaRPr>
            </a:p>
            <a:p>
              <a:r>
                <a:rPr lang="en-US" altLang="en-US" dirty="0">
                  <a:latin typeface="Constantia" panose="02030602050306030303" pitchFamily="18" charset="0"/>
                </a:rPr>
                <a:t>People With Obsessive-Compulsive Disorder</a:t>
              </a:r>
              <a:endParaRPr lang="en-US" altLang="en-US" sz="2400" dirty="0">
                <a:latin typeface="Constantia" panose="02030602050306030303" pitchFamily="18" charset="0"/>
              </a:endParaRPr>
            </a:p>
          </p:txBody>
        </p:sp>
        <p:sp>
          <p:nvSpPr>
            <p:cNvPr id="17413" name="Line 5"/>
            <p:cNvSpPr/>
            <p:nvPr/>
          </p:nvSpPr>
          <p:spPr>
            <a:xfrm>
              <a:off x="288" y="1584"/>
              <a:ext cx="5232" cy="0"/>
            </a:xfrm>
            <a:prstGeom prst="line">
              <a:avLst/>
            </a:prstGeom>
            <a:ln w="38100" cap="flat" cmpd="sng">
              <a:solidFill>
                <a:schemeClr val="accent1"/>
              </a:solidFill>
              <a:prstDash val="solid"/>
              <a:headEnd type="none" w="med" len="med"/>
              <a:tailEnd type="none" w="med" len="med"/>
            </a:ln>
          </p:spPr>
        </p:sp>
        <p:sp>
          <p:nvSpPr>
            <p:cNvPr id="17414" name="Text Box 6"/>
            <p:cNvSpPr txBox="1"/>
            <p:nvPr/>
          </p:nvSpPr>
          <p:spPr>
            <a:xfrm>
              <a:off x="240" y="1585"/>
              <a:ext cx="1374" cy="396"/>
            </a:xfrm>
            <a:prstGeom prst="rect">
              <a:avLst/>
            </a:prstGeom>
            <a:noFill/>
            <a:ln w="9525">
              <a:noFill/>
            </a:ln>
          </p:spPr>
          <p:txBody>
            <a:bodyPr>
              <a:spAutoFit/>
            </a:bodyPr>
            <a:p>
              <a:r>
                <a:rPr lang="en-US" altLang="en-US" sz="1600" dirty="0">
                  <a:latin typeface="Constantia" panose="02030602050306030303" pitchFamily="18" charset="0"/>
                </a:rPr>
                <a:t>Thought or Behavior</a:t>
              </a:r>
              <a:endParaRPr lang="en-US" altLang="en-US" sz="1600" dirty="0">
                <a:latin typeface="Constantia" panose="02030602050306030303" pitchFamily="18" charset="0"/>
              </a:endParaRPr>
            </a:p>
          </p:txBody>
        </p:sp>
        <p:sp>
          <p:nvSpPr>
            <p:cNvPr id="17415" name="Text Box 7"/>
            <p:cNvSpPr txBox="1"/>
            <p:nvPr/>
          </p:nvSpPr>
          <p:spPr>
            <a:xfrm>
              <a:off x="4228" y="1585"/>
              <a:ext cx="1428" cy="396"/>
            </a:xfrm>
            <a:prstGeom prst="rect">
              <a:avLst/>
            </a:prstGeom>
            <a:noFill/>
            <a:ln w="9525">
              <a:noFill/>
            </a:ln>
          </p:spPr>
          <p:txBody>
            <a:bodyPr wrap="none">
              <a:spAutoFit/>
            </a:bodyPr>
            <a:p>
              <a:r>
                <a:rPr lang="en-US" altLang="en-US" sz="1600" dirty="0">
                  <a:latin typeface="Constantia" panose="02030602050306030303" pitchFamily="18" charset="0"/>
                </a:rPr>
                <a:t>Percentage*</a:t>
              </a:r>
              <a:endParaRPr lang="en-US" altLang="en-US" sz="1600" dirty="0">
                <a:latin typeface="Constantia" panose="02030602050306030303" pitchFamily="18" charset="0"/>
              </a:endParaRPr>
            </a:p>
            <a:p>
              <a:r>
                <a:rPr lang="en-US" altLang="en-US" sz="1600" dirty="0">
                  <a:latin typeface="Constantia" panose="02030602050306030303" pitchFamily="18" charset="0"/>
                </a:rPr>
                <a:t>Reporting Symptom</a:t>
              </a:r>
              <a:endParaRPr lang="en-US" altLang="en-US" sz="1600" dirty="0">
                <a:latin typeface="Constantia" panose="02030602050306030303" pitchFamily="18" charset="0"/>
              </a:endParaRPr>
            </a:p>
          </p:txBody>
        </p:sp>
        <p:sp>
          <p:nvSpPr>
            <p:cNvPr id="17416" name="Line 8"/>
            <p:cNvSpPr/>
            <p:nvPr/>
          </p:nvSpPr>
          <p:spPr>
            <a:xfrm>
              <a:off x="288" y="1968"/>
              <a:ext cx="5232" cy="0"/>
            </a:xfrm>
            <a:prstGeom prst="line">
              <a:avLst/>
            </a:prstGeom>
            <a:ln w="28575" cap="flat" cmpd="sng">
              <a:solidFill>
                <a:srgbClr val="0099FF"/>
              </a:solidFill>
              <a:prstDash val="solid"/>
              <a:headEnd type="none" w="med" len="med"/>
              <a:tailEnd type="none" w="med" len="med"/>
            </a:ln>
          </p:spPr>
        </p:sp>
        <p:sp>
          <p:nvSpPr>
            <p:cNvPr id="17417" name="Text Box 9"/>
            <p:cNvSpPr txBox="1"/>
            <p:nvPr/>
          </p:nvSpPr>
          <p:spPr>
            <a:xfrm>
              <a:off x="240" y="1948"/>
              <a:ext cx="2256" cy="230"/>
            </a:xfrm>
            <a:prstGeom prst="rect">
              <a:avLst/>
            </a:prstGeom>
            <a:noFill/>
            <a:ln w="9525">
              <a:noFill/>
            </a:ln>
          </p:spPr>
          <p:txBody>
            <a:bodyPr wrap="none">
              <a:spAutoFit/>
            </a:bodyPr>
            <a:p>
              <a:r>
                <a:rPr lang="en-US" altLang="en-US" sz="1600" i="1" dirty="0">
                  <a:latin typeface="Constantia" panose="02030602050306030303" pitchFamily="18" charset="0"/>
                </a:rPr>
                <a:t>Obsessions (repetitive thoughts)</a:t>
              </a:r>
              <a:endParaRPr lang="en-US" altLang="en-US" sz="2400" dirty="0">
                <a:latin typeface="Constantia" panose="02030602050306030303" pitchFamily="18" charset="0"/>
              </a:endParaRPr>
            </a:p>
          </p:txBody>
        </p:sp>
        <p:sp>
          <p:nvSpPr>
            <p:cNvPr id="17418" name="Line 10"/>
            <p:cNvSpPr/>
            <p:nvPr/>
          </p:nvSpPr>
          <p:spPr>
            <a:xfrm>
              <a:off x="288" y="2208"/>
              <a:ext cx="5232" cy="0"/>
            </a:xfrm>
            <a:prstGeom prst="line">
              <a:avLst/>
            </a:prstGeom>
            <a:ln w="28575" cap="flat" cmpd="sng">
              <a:solidFill>
                <a:srgbClr val="0099FF"/>
              </a:solidFill>
              <a:prstDash val="solid"/>
              <a:headEnd type="none" w="med" len="med"/>
              <a:tailEnd type="none" w="med" len="med"/>
            </a:ln>
          </p:spPr>
        </p:sp>
        <p:sp>
          <p:nvSpPr>
            <p:cNvPr id="17419" name="Text Box 11"/>
            <p:cNvSpPr txBox="1"/>
            <p:nvPr/>
          </p:nvSpPr>
          <p:spPr>
            <a:xfrm>
              <a:off x="480" y="2188"/>
              <a:ext cx="4782" cy="230"/>
            </a:xfrm>
            <a:prstGeom prst="rect">
              <a:avLst/>
            </a:prstGeom>
            <a:noFill/>
            <a:ln w="9525">
              <a:noFill/>
            </a:ln>
          </p:spPr>
          <p:txBody>
            <a:bodyPr>
              <a:spAutoFit/>
            </a:bodyPr>
            <a:p>
              <a:r>
                <a:rPr lang="en-US" altLang="en-US" sz="1600" dirty="0">
                  <a:latin typeface="Constantia" panose="02030602050306030303" pitchFamily="18" charset="0"/>
                </a:rPr>
                <a:t>Concern with dirt, germs, or toxins                                                          40</a:t>
              </a:r>
              <a:endParaRPr lang="en-US" altLang="en-US" sz="1600" dirty="0">
                <a:latin typeface="Constantia" panose="02030602050306030303" pitchFamily="18" charset="0"/>
              </a:endParaRPr>
            </a:p>
          </p:txBody>
        </p:sp>
        <p:sp>
          <p:nvSpPr>
            <p:cNvPr id="17420" name="Text Box 12"/>
            <p:cNvSpPr txBox="1"/>
            <p:nvPr/>
          </p:nvSpPr>
          <p:spPr>
            <a:xfrm>
              <a:off x="480" y="2428"/>
              <a:ext cx="4782" cy="230"/>
            </a:xfrm>
            <a:prstGeom prst="rect">
              <a:avLst/>
            </a:prstGeom>
            <a:noFill/>
            <a:ln w="9525">
              <a:noFill/>
            </a:ln>
          </p:spPr>
          <p:txBody>
            <a:bodyPr>
              <a:spAutoFit/>
            </a:bodyPr>
            <a:p>
              <a:r>
                <a:rPr lang="en-US" altLang="en-US" sz="1600" dirty="0">
                  <a:latin typeface="Constantia" panose="02030602050306030303" pitchFamily="18" charset="0"/>
                </a:rPr>
                <a:t>Something terrible happening (fire, death, illness)                                 40</a:t>
              </a:r>
              <a:endParaRPr lang="en-US" altLang="en-US" sz="1600" dirty="0">
                <a:latin typeface="Constantia" panose="02030602050306030303" pitchFamily="18" charset="0"/>
              </a:endParaRPr>
            </a:p>
          </p:txBody>
        </p:sp>
        <p:sp>
          <p:nvSpPr>
            <p:cNvPr id="17421" name="Line 13"/>
            <p:cNvSpPr/>
            <p:nvPr/>
          </p:nvSpPr>
          <p:spPr>
            <a:xfrm>
              <a:off x="288" y="2448"/>
              <a:ext cx="5232" cy="0"/>
            </a:xfrm>
            <a:prstGeom prst="line">
              <a:avLst/>
            </a:prstGeom>
            <a:ln w="28575" cap="flat" cmpd="sng">
              <a:solidFill>
                <a:srgbClr val="0099FF"/>
              </a:solidFill>
              <a:prstDash val="solid"/>
              <a:headEnd type="none" w="med" len="med"/>
              <a:tailEnd type="none" w="med" len="med"/>
            </a:ln>
          </p:spPr>
        </p:sp>
        <p:sp>
          <p:nvSpPr>
            <p:cNvPr id="17422" name="Text Box 14"/>
            <p:cNvSpPr txBox="1"/>
            <p:nvPr/>
          </p:nvSpPr>
          <p:spPr>
            <a:xfrm>
              <a:off x="480" y="2668"/>
              <a:ext cx="4782" cy="229"/>
            </a:xfrm>
            <a:prstGeom prst="rect">
              <a:avLst/>
            </a:prstGeom>
            <a:noFill/>
            <a:ln w="9525">
              <a:noFill/>
            </a:ln>
          </p:spPr>
          <p:txBody>
            <a:bodyPr>
              <a:spAutoFit/>
            </a:bodyPr>
            <a:p>
              <a:r>
                <a:rPr lang="en-US" altLang="en-US" sz="1600" dirty="0">
                  <a:latin typeface="Constantia" panose="02030602050306030303" pitchFamily="18" charset="0"/>
                </a:rPr>
                <a:t>Symmetry order, or exactness                                                                  24</a:t>
              </a:r>
              <a:endParaRPr lang="en-US" altLang="en-US" sz="1600" dirty="0">
                <a:latin typeface="Constantia" panose="02030602050306030303" pitchFamily="18" charset="0"/>
              </a:endParaRPr>
            </a:p>
          </p:txBody>
        </p:sp>
        <p:sp>
          <p:nvSpPr>
            <p:cNvPr id="17423" name="Line 15"/>
            <p:cNvSpPr/>
            <p:nvPr/>
          </p:nvSpPr>
          <p:spPr>
            <a:xfrm>
              <a:off x="288" y="2688"/>
              <a:ext cx="5232" cy="0"/>
            </a:xfrm>
            <a:prstGeom prst="line">
              <a:avLst/>
            </a:prstGeom>
            <a:ln w="28575" cap="flat" cmpd="sng">
              <a:solidFill>
                <a:srgbClr val="0099FF"/>
              </a:solidFill>
              <a:prstDash val="solid"/>
              <a:headEnd type="none" w="med" len="med"/>
              <a:tailEnd type="none" w="med" len="med"/>
            </a:ln>
          </p:spPr>
        </p:sp>
        <p:sp>
          <p:nvSpPr>
            <p:cNvPr id="17424" name="Text Box 16"/>
            <p:cNvSpPr txBox="1"/>
            <p:nvPr/>
          </p:nvSpPr>
          <p:spPr>
            <a:xfrm>
              <a:off x="480" y="3140"/>
              <a:ext cx="4782" cy="397"/>
            </a:xfrm>
            <a:prstGeom prst="rect">
              <a:avLst/>
            </a:prstGeom>
            <a:noFill/>
            <a:ln w="9525">
              <a:noFill/>
            </a:ln>
          </p:spPr>
          <p:txBody>
            <a:bodyPr>
              <a:spAutoFit/>
            </a:bodyPr>
            <a:p>
              <a:r>
                <a:rPr lang="en-US" altLang="en-US" sz="1600" dirty="0">
                  <a:latin typeface="Constantia" panose="02030602050306030303" pitchFamily="18" charset="0"/>
                </a:rPr>
                <a:t>Excessive hand washing, bathing, tooth brushing,                                85</a:t>
              </a:r>
              <a:endParaRPr lang="en-US" altLang="en-US" sz="1600" dirty="0">
                <a:latin typeface="Constantia" panose="02030602050306030303" pitchFamily="18" charset="0"/>
              </a:endParaRPr>
            </a:p>
            <a:p>
              <a:r>
                <a:rPr lang="en-US" altLang="en-US" sz="1600" dirty="0">
                  <a:latin typeface="Constantia" panose="02030602050306030303" pitchFamily="18" charset="0"/>
                </a:rPr>
                <a:t>or grooming</a:t>
              </a:r>
              <a:endParaRPr lang="en-US" altLang="en-US" sz="1600" dirty="0">
                <a:latin typeface="Constantia" panose="02030602050306030303" pitchFamily="18" charset="0"/>
              </a:endParaRPr>
            </a:p>
          </p:txBody>
        </p:sp>
        <p:sp>
          <p:nvSpPr>
            <p:cNvPr id="17425" name="Line 17"/>
            <p:cNvSpPr/>
            <p:nvPr/>
          </p:nvSpPr>
          <p:spPr>
            <a:xfrm>
              <a:off x="288" y="3168"/>
              <a:ext cx="5232" cy="0"/>
            </a:xfrm>
            <a:prstGeom prst="line">
              <a:avLst/>
            </a:prstGeom>
            <a:ln w="28575" cap="flat" cmpd="sng">
              <a:solidFill>
                <a:srgbClr val="0099FF"/>
              </a:solidFill>
              <a:prstDash val="solid"/>
              <a:headEnd type="none" w="med" len="med"/>
              <a:tailEnd type="none" w="med" len="med"/>
            </a:ln>
          </p:spPr>
        </p:sp>
        <p:sp>
          <p:nvSpPr>
            <p:cNvPr id="17426" name="Line 18"/>
            <p:cNvSpPr/>
            <p:nvPr/>
          </p:nvSpPr>
          <p:spPr>
            <a:xfrm>
              <a:off x="288" y="2928"/>
              <a:ext cx="5232" cy="0"/>
            </a:xfrm>
            <a:prstGeom prst="line">
              <a:avLst/>
            </a:prstGeom>
            <a:ln w="28575" cap="flat" cmpd="sng">
              <a:solidFill>
                <a:srgbClr val="0099FF"/>
              </a:solidFill>
              <a:prstDash val="solid"/>
              <a:headEnd type="none" w="med" len="med"/>
              <a:tailEnd type="none" w="med" len="med"/>
            </a:ln>
          </p:spPr>
        </p:sp>
        <p:sp>
          <p:nvSpPr>
            <p:cNvPr id="17427" name="Text Box 19"/>
            <p:cNvSpPr txBox="1"/>
            <p:nvPr/>
          </p:nvSpPr>
          <p:spPr>
            <a:xfrm>
              <a:off x="240" y="2908"/>
              <a:ext cx="2408" cy="230"/>
            </a:xfrm>
            <a:prstGeom prst="rect">
              <a:avLst/>
            </a:prstGeom>
            <a:noFill/>
            <a:ln w="9525">
              <a:noFill/>
            </a:ln>
          </p:spPr>
          <p:txBody>
            <a:bodyPr wrap="none">
              <a:spAutoFit/>
            </a:bodyPr>
            <a:p>
              <a:r>
                <a:rPr lang="en-US" altLang="en-US" sz="1600" i="1" dirty="0">
                  <a:latin typeface="Constantia" panose="02030602050306030303" pitchFamily="18" charset="0"/>
                </a:rPr>
                <a:t>Compulsions (repetitive behaviors)</a:t>
              </a:r>
              <a:endParaRPr lang="en-US" altLang="en-US" sz="2400" dirty="0">
                <a:latin typeface="Constantia" panose="02030602050306030303" pitchFamily="18" charset="0"/>
              </a:endParaRPr>
            </a:p>
          </p:txBody>
        </p:sp>
        <p:sp>
          <p:nvSpPr>
            <p:cNvPr id="17428" name="Text Box 20"/>
            <p:cNvSpPr txBox="1"/>
            <p:nvPr/>
          </p:nvSpPr>
          <p:spPr>
            <a:xfrm>
              <a:off x="480" y="3494"/>
              <a:ext cx="4782" cy="396"/>
            </a:xfrm>
            <a:prstGeom prst="rect">
              <a:avLst/>
            </a:prstGeom>
            <a:noFill/>
            <a:ln w="9525">
              <a:noFill/>
            </a:ln>
          </p:spPr>
          <p:txBody>
            <a:bodyPr>
              <a:spAutoFit/>
            </a:bodyPr>
            <a:p>
              <a:r>
                <a:rPr lang="en-US" altLang="en-US" sz="1600" dirty="0">
                  <a:latin typeface="Constantia" panose="02030602050306030303" pitchFamily="18" charset="0"/>
                </a:rPr>
                <a:t>Repeating rituals (in/out of a door,                                                           51</a:t>
              </a:r>
              <a:endParaRPr lang="en-US" altLang="en-US" sz="1600" dirty="0">
                <a:latin typeface="Constantia" panose="02030602050306030303" pitchFamily="18" charset="0"/>
              </a:endParaRPr>
            </a:p>
            <a:p>
              <a:r>
                <a:rPr lang="en-US" altLang="en-US" sz="1600" dirty="0">
                  <a:latin typeface="Constantia" panose="02030602050306030303" pitchFamily="18" charset="0"/>
                </a:rPr>
                <a:t>up/down from a chair)</a:t>
              </a:r>
              <a:endParaRPr lang="en-US" altLang="en-US" sz="1600" dirty="0">
                <a:latin typeface="Constantia" panose="02030602050306030303" pitchFamily="18" charset="0"/>
              </a:endParaRPr>
            </a:p>
          </p:txBody>
        </p:sp>
        <p:sp>
          <p:nvSpPr>
            <p:cNvPr id="17429" name="Line 21"/>
            <p:cNvSpPr/>
            <p:nvPr/>
          </p:nvSpPr>
          <p:spPr>
            <a:xfrm>
              <a:off x="288" y="3494"/>
              <a:ext cx="5232" cy="0"/>
            </a:xfrm>
            <a:prstGeom prst="line">
              <a:avLst/>
            </a:prstGeom>
            <a:ln w="28575" cap="flat" cmpd="sng">
              <a:solidFill>
                <a:srgbClr val="0099FF"/>
              </a:solidFill>
              <a:prstDash val="solid"/>
              <a:headEnd type="none" w="med" len="med"/>
              <a:tailEnd type="none" w="med" len="med"/>
            </a:ln>
          </p:spPr>
        </p:sp>
        <p:sp>
          <p:nvSpPr>
            <p:cNvPr id="17430" name="Text Box 22"/>
            <p:cNvSpPr txBox="1"/>
            <p:nvPr/>
          </p:nvSpPr>
          <p:spPr>
            <a:xfrm>
              <a:off x="480" y="3810"/>
              <a:ext cx="4782" cy="399"/>
            </a:xfrm>
            <a:prstGeom prst="rect">
              <a:avLst/>
            </a:prstGeom>
            <a:noFill/>
            <a:ln w="9525">
              <a:noFill/>
            </a:ln>
          </p:spPr>
          <p:txBody>
            <a:bodyPr>
              <a:spAutoFit/>
            </a:bodyPr>
            <a:p>
              <a:r>
                <a:rPr lang="en-US" altLang="en-US" sz="1600" dirty="0">
                  <a:latin typeface="Constantia" panose="02030602050306030303" pitchFamily="18" charset="0"/>
                </a:rPr>
                <a:t>Checking doors, locks, appliances,                                                          46 </a:t>
              </a:r>
              <a:endParaRPr lang="en-US" altLang="en-US" sz="1600" dirty="0">
                <a:latin typeface="Constantia" panose="02030602050306030303" pitchFamily="18" charset="0"/>
              </a:endParaRPr>
            </a:p>
            <a:p>
              <a:r>
                <a:rPr lang="en-US" altLang="en-US" sz="1600" dirty="0">
                  <a:latin typeface="Constantia" panose="02030602050306030303" pitchFamily="18" charset="0"/>
                </a:rPr>
                <a:t>car brake, homework</a:t>
              </a:r>
              <a:endParaRPr lang="en-US" altLang="en-US" sz="1600" dirty="0">
                <a:latin typeface="Constantia" panose="02030602050306030303" pitchFamily="18" charset="0"/>
              </a:endParaRPr>
            </a:p>
          </p:txBody>
        </p:sp>
        <p:sp>
          <p:nvSpPr>
            <p:cNvPr id="17431" name="Line 23"/>
            <p:cNvSpPr/>
            <p:nvPr/>
          </p:nvSpPr>
          <p:spPr>
            <a:xfrm>
              <a:off x="288" y="3840"/>
              <a:ext cx="5232" cy="0"/>
            </a:xfrm>
            <a:prstGeom prst="line">
              <a:avLst/>
            </a:prstGeom>
            <a:ln w="28575" cap="flat" cmpd="sng">
              <a:solidFill>
                <a:srgbClr val="0099FF"/>
              </a:solidFill>
              <a:prstDash val="solid"/>
              <a:headEnd type="none" w="med" len="med"/>
              <a:tailEnd type="none" w="med" len="med"/>
            </a:ln>
          </p:spPr>
        </p:sp>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Content Placeholder 2"/>
          <p:cNvSpPr>
            <a:spLocks noGrp="1"/>
          </p:cNvSpPr>
          <p:nvPr>
            <p:ph idx="1"/>
          </p:nvPr>
        </p:nvSpPr>
        <p:spPr>
          <a:xfrm>
            <a:off x="533400" y="838200"/>
            <a:ext cx="8229600" cy="3459163"/>
          </a:xfrm>
        </p:spPr>
        <p:txBody>
          <a:bodyPr vert="horz" wrap="square" lIns="91440" tIns="45720" rIns="91440" bIns="45720" anchor="t" anchorCtr="0"/>
          <a:p>
            <a:pPr algn="ctr" eaLnBrk="1" hangingPunct="1">
              <a:buNone/>
            </a:pPr>
            <a:r>
              <a:rPr lang="en-US" altLang="en-US" sz="4800" dirty="0"/>
              <a:t>Depression</a:t>
            </a:r>
            <a:endParaRPr lang="en-US" altLang="en-US" sz="4800" dirty="0"/>
          </a:p>
          <a:p>
            <a:pPr algn="ctr" eaLnBrk="1" hangingPunct="1">
              <a:buNone/>
            </a:pPr>
            <a:r>
              <a:rPr lang="en-US" altLang="en-US" sz="4800" dirty="0"/>
              <a:t>Depression is a mental health disorder characterized by persistent feelings of sadness, loss of interest or pleasure in activities</a:t>
            </a:r>
            <a:endParaRPr lang="en-US" altLang="en-US" sz="4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7" name="Rectangle 2"/>
          <p:cNvSpPr>
            <a:spLocks noGrp="1"/>
          </p:cNvSpPr>
          <p:nvPr>
            <p:ph type="title"/>
          </p:nvPr>
        </p:nvSpPr>
        <p:spPr/>
        <p:txBody>
          <a:bodyPr vert="horz" wrap="square" lIns="0" tIns="45720" rIns="0" bIns="0" anchor="b" anchorCtr="0"/>
          <a:p>
            <a:pPr eaLnBrk="1" hangingPunct="1"/>
            <a:r>
              <a:rPr lang="en-US" altLang="en-US" dirty="0"/>
              <a:t>Symptoms of Depression</a:t>
            </a:r>
            <a:endParaRPr lang="en-US" altLang="en-US" dirty="0"/>
          </a:p>
        </p:txBody>
      </p:sp>
      <p:sp>
        <p:nvSpPr>
          <p:cNvPr id="1028" name="Rectangle 3"/>
          <p:cNvSpPr>
            <a:spLocks noGrp="1"/>
          </p:cNvSpPr>
          <p:nvPr>
            <p:ph idx="1"/>
          </p:nvPr>
        </p:nvSpPr>
        <p:spPr>
          <a:xfrm>
            <a:off x="1257300" y="1981200"/>
            <a:ext cx="5295900" cy="4114800"/>
          </a:xfrm>
        </p:spPr>
        <p:txBody>
          <a:bodyPr vert="horz" wrap="square" lIns="91440" tIns="45720" rIns="91440" bIns="45720" anchor="t" anchorCtr="0"/>
          <a:p>
            <a:pPr eaLnBrk="1" hangingPunct="1">
              <a:lnSpc>
                <a:spcPct val="90000"/>
              </a:lnSpc>
            </a:pPr>
            <a:r>
              <a:rPr lang="en-US" altLang="en-US" sz="3600" dirty="0"/>
              <a:t>Vary from person to person</a:t>
            </a:r>
            <a:endParaRPr lang="en-US" altLang="en-US" sz="3600" dirty="0"/>
          </a:p>
          <a:p>
            <a:pPr eaLnBrk="1" hangingPunct="1">
              <a:lnSpc>
                <a:spcPct val="90000"/>
              </a:lnSpc>
              <a:buFont typeface="Wingdings" panose="05000000000000000000" pitchFamily="2" charset="2"/>
              <a:buNone/>
            </a:pPr>
            <a:endParaRPr lang="en-US" altLang="en-US" sz="3600" dirty="0"/>
          </a:p>
          <a:p>
            <a:pPr eaLnBrk="1" hangingPunct="1">
              <a:lnSpc>
                <a:spcPct val="90000"/>
              </a:lnSpc>
            </a:pPr>
            <a:r>
              <a:rPr lang="en-US" altLang="en-US" sz="3600" dirty="0"/>
              <a:t>2 key signs are loss of interest in things you like to do and sadness or irritability</a:t>
            </a:r>
            <a:endParaRPr lang="en-US" altLang="en-US" sz="3600" dirty="0"/>
          </a:p>
        </p:txBody>
      </p:sp>
      <p:graphicFrame>
        <p:nvGraphicFramePr>
          <p:cNvPr id="1026" name="Object 2"/>
          <p:cNvGraphicFramePr>
            <a:graphicFrameLocks noChangeAspect="1"/>
          </p:cNvGraphicFramePr>
          <p:nvPr/>
        </p:nvGraphicFramePr>
        <p:xfrm>
          <a:off x="6273800" y="1524000"/>
          <a:ext cx="2870200" cy="4953000"/>
        </p:xfrm>
        <a:graphic>
          <a:graphicData uri="http://schemas.openxmlformats.org/presentationml/2006/ole">
            <mc:AlternateContent xmlns:mc="http://schemas.openxmlformats.org/markup-compatibility/2006">
              <mc:Choice xmlns:v="urn:schemas-microsoft-com:vml" Requires="v">
                <p:oleObj spid="_x0000_s3076" name="" r:id="rId1" imgW="2285365" imgH="3943985" progId="MS_ClipArt_Gallery.5">
                  <p:embed/>
                </p:oleObj>
              </mc:Choice>
              <mc:Fallback>
                <p:oleObj name="" r:id="rId1" imgW="2285365" imgH="3943985" progId="MS_ClipArt_Gallery.5">
                  <p:embed/>
                  <p:pic>
                    <p:nvPicPr>
                      <p:cNvPr id="0" name="Picture 3075"/>
                      <p:cNvPicPr/>
                      <p:nvPr/>
                    </p:nvPicPr>
                    <p:blipFill>
                      <a:blip r:embed="rId2"/>
                      <a:stretch>
                        <a:fillRect/>
                      </a:stretch>
                    </p:blipFill>
                    <p:spPr>
                      <a:xfrm>
                        <a:off x="6273800" y="1524000"/>
                        <a:ext cx="2870200" cy="4953000"/>
                      </a:xfrm>
                      <a:prstGeom prst="rect">
                        <a:avLst/>
                      </a:prstGeom>
                      <a:noFill/>
                      <a:ln w="38100">
                        <a:noFill/>
                        <a:miter/>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p:txBody>
          <a:bodyPr vert="horz" wrap="square" lIns="0" tIns="45720" rIns="0" bIns="0" anchor="b" anchorCtr="0"/>
          <a:p>
            <a:pPr eaLnBrk="1" hangingPunct="1"/>
            <a:r>
              <a:rPr lang="en-US" altLang="en-US" dirty="0"/>
              <a:t>Additional Signs include:</a:t>
            </a:r>
            <a:endParaRPr lang="en-US" altLang="en-US" dirty="0"/>
          </a:p>
        </p:txBody>
      </p:sp>
      <p:sp>
        <p:nvSpPr>
          <p:cNvPr id="19459" name="Rectangle 3"/>
          <p:cNvSpPr>
            <a:spLocks noGrp="1"/>
          </p:cNvSpPr>
          <p:nvPr>
            <p:ph idx="1"/>
          </p:nvPr>
        </p:nvSpPr>
        <p:spPr>
          <a:xfrm>
            <a:off x="1295400" y="1981200"/>
            <a:ext cx="7734300" cy="4876800"/>
          </a:xfrm>
        </p:spPr>
        <p:txBody>
          <a:bodyPr vert="horz" wrap="square" lIns="91440" tIns="45720" rIns="91440" bIns="45720" anchor="t" anchorCtr="0"/>
          <a:p>
            <a:pPr eaLnBrk="1" hangingPunct="1">
              <a:lnSpc>
                <a:spcPct val="90000"/>
              </a:lnSpc>
            </a:pPr>
            <a:r>
              <a:rPr lang="en-US" altLang="en-US" sz="2800" dirty="0"/>
              <a:t>Changes in feelings which may include:</a:t>
            </a:r>
            <a:endParaRPr lang="en-US" altLang="en-US" sz="2800" dirty="0"/>
          </a:p>
          <a:p>
            <a:pPr lvl="1" eaLnBrk="1" hangingPunct="1">
              <a:lnSpc>
                <a:spcPct val="90000"/>
              </a:lnSpc>
            </a:pPr>
            <a:r>
              <a:rPr lang="en-US" altLang="en-US" dirty="0"/>
              <a:t>Feeling empty</a:t>
            </a:r>
            <a:endParaRPr lang="en-US" altLang="en-US" dirty="0"/>
          </a:p>
          <a:p>
            <a:pPr lvl="1" eaLnBrk="1" hangingPunct="1">
              <a:lnSpc>
                <a:spcPct val="90000"/>
              </a:lnSpc>
            </a:pPr>
            <a:r>
              <a:rPr lang="en-US" altLang="en-US" dirty="0"/>
              <a:t>Inability to enjoy anything</a:t>
            </a:r>
            <a:endParaRPr lang="en-US" altLang="en-US" dirty="0"/>
          </a:p>
          <a:p>
            <a:pPr lvl="1" eaLnBrk="1" hangingPunct="1">
              <a:lnSpc>
                <a:spcPct val="90000"/>
              </a:lnSpc>
            </a:pPr>
            <a:r>
              <a:rPr lang="en-US" altLang="en-US" dirty="0"/>
              <a:t>Hopelessness</a:t>
            </a:r>
            <a:endParaRPr lang="en-US" altLang="en-US" dirty="0"/>
          </a:p>
          <a:p>
            <a:pPr lvl="1" eaLnBrk="1" hangingPunct="1">
              <a:lnSpc>
                <a:spcPct val="90000"/>
              </a:lnSpc>
            </a:pPr>
            <a:r>
              <a:rPr lang="en-US" altLang="en-US" dirty="0"/>
              <a:t>Loss of sexual desire</a:t>
            </a:r>
            <a:endParaRPr lang="en-US" altLang="en-US" dirty="0"/>
          </a:p>
          <a:p>
            <a:pPr lvl="1" eaLnBrk="1" hangingPunct="1">
              <a:lnSpc>
                <a:spcPct val="90000"/>
              </a:lnSpc>
            </a:pPr>
            <a:r>
              <a:rPr lang="en-US" altLang="en-US" dirty="0"/>
              <a:t>Loss of warm feelings for family or friends</a:t>
            </a:r>
            <a:endParaRPr lang="en-US" altLang="en-US" dirty="0"/>
          </a:p>
          <a:p>
            <a:pPr lvl="1" eaLnBrk="1" hangingPunct="1">
              <a:lnSpc>
                <a:spcPct val="90000"/>
              </a:lnSpc>
            </a:pPr>
            <a:r>
              <a:rPr lang="en-US" altLang="en-US" dirty="0"/>
              <a:t>Feelings of self blame or guilt</a:t>
            </a:r>
            <a:endParaRPr lang="en-US" altLang="en-US" dirty="0"/>
          </a:p>
          <a:p>
            <a:pPr lvl="1" eaLnBrk="1" hangingPunct="1">
              <a:lnSpc>
                <a:spcPct val="90000"/>
              </a:lnSpc>
            </a:pPr>
            <a:r>
              <a:rPr lang="en-US" altLang="en-US" dirty="0"/>
              <a:t>Loss of self esteem</a:t>
            </a:r>
            <a:endParaRPr lang="en-US" altLang="en-US" dirty="0"/>
          </a:p>
          <a:p>
            <a:pPr lvl="1" eaLnBrk="1" hangingPunct="1">
              <a:lnSpc>
                <a:spcPct val="90000"/>
              </a:lnSpc>
            </a:pPr>
            <a:r>
              <a:rPr lang="en-US" altLang="en-US" dirty="0"/>
              <a:t>Inexplicable crying spells, sadness or irritability</a:t>
            </a: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p:txBody>
          <a:bodyPr vert="horz" wrap="square" lIns="0" tIns="45720" rIns="0" bIns="0" anchor="b" anchorCtr="0"/>
          <a:p>
            <a:pPr eaLnBrk="1" hangingPunct="1"/>
            <a:r>
              <a:rPr lang="en-US" altLang="en-US" sz="4000" b="1" dirty="0"/>
              <a:t>Changes in behavior and attitude</a:t>
            </a:r>
            <a:endParaRPr lang="en-US" altLang="en-US" sz="4000" b="1" dirty="0"/>
          </a:p>
        </p:txBody>
      </p:sp>
      <p:sp>
        <p:nvSpPr>
          <p:cNvPr id="20483" name="Rectangle 3"/>
          <p:cNvSpPr>
            <a:spLocks noGrp="1"/>
          </p:cNvSpPr>
          <p:nvPr>
            <p:ph idx="1"/>
          </p:nvPr>
        </p:nvSpPr>
        <p:spPr>
          <a:xfrm>
            <a:off x="1371600" y="2286000"/>
            <a:ext cx="7772400" cy="4114800"/>
          </a:xfrm>
        </p:spPr>
        <p:txBody>
          <a:bodyPr vert="horz" wrap="square" lIns="91440" tIns="45720" rIns="91440" bIns="45720" anchor="t" anchorCtr="0"/>
          <a:p>
            <a:pPr eaLnBrk="1" hangingPunct="1"/>
            <a:r>
              <a:rPr lang="en-US" altLang="en-US" dirty="0"/>
              <a:t>These may include:</a:t>
            </a:r>
            <a:endParaRPr lang="en-US" altLang="en-US" dirty="0"/>
          </a:p>
          <a:p>
            <a:pPr lvl="1" eaLnBrk="1" hangingPunct="1"/>
            <a:r>
              <a:rPr lang="en-US" altLang="en-US" dirty="0"/>
              <a:t>General slowing down</a:t>
            </a:r>
            <a:endParaRPr lang="en-US" altLang="en-US" dirty="0"/>
          </a:p>
          <a:p>
            <a:pPr lvl="1" eaLnBrk="1" hangingPunct="1"/>
            <a:r>
              <a:rPr lang="en-US" altLang="en-US" dirty="0"/>
              <a:t>Neglect of responsibilities and appearance</a:t>
            </a:r>
            <a:endParaRPr lang="en-US" altLang="en-US" dirty="0"/>
          </a:p>
          <a:p>
            <a:pPr lvl="1" eaLnBrk="1" hangingPunct="1"/>
            <a:r>
              <a:rPr lang="en-US" altLang="en-US" dirty="0"/>
              <a:t>Poor memory</a:t>
            </a:r>
            <a:endParaRPr lang="en-US" altLang="en-US" dirty="0"/>
          </a:p>
          <a:p>
            <a:pPr lvl="1" eaLnBrk="1" hangingPunct="1"/>
            <a:r>
              <a:rPr lang="en-US" altLang="en-US" dirty="0"/>
              <a:t>Inability to concentrate</a:t>
            </a:r>
            <a:endParaRPr lang="en-US" altLang="en-US" dirty="0"/>
          </a:p>
          <a:p>
            <a:pPr lvl="1" eaLnBrk="1" hangingPunct="1"/>
            <a:r>
              <a:rPr lang="en-US" altLang="en-US" dirty="0"/>
              <a:t>Suicidal thoughts, feelings or behaviors</a:t>
            </a:r>
            <a:endParaRPr lang="en-US" altLang="en-US" dirty="0"/>
          </a:p>
          <a:p>
            <a:pPr lvl="1" eaLnBrk="1" hangingPunct="1"/>
            <a:r>
              <a:rPr lang="en-US" altLang="en-US" dirty="0"/>
              <a:t>Difficulty making decisions</a:t>
            </a:r>
            <a:endParaRPr lang="en-US" altLang="en-US" dirty="0"/>
          </a:p>
          <a:p>
            <a:pPr lvl="1" eaLnBrk="1" hangingPunct="1">
              <a:buFont typeface="Wingdings" panose="05000000000000000000" pitchFamily="2" charset="2"/>
              <a:buNone/>
            </a:pPr>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a:xfrm>
            <a:off x="1371600" y="457200"/>
            <a:ext cx="7772400" cy="1143000"/>
          </a:xfrm>
        </p:spPr>
        <p:txBody>
          <a:bodyPr vert="horz" wrap="square" lIns="0" tIns="45720" rIns="0" bIns="0" anchor="b" anchorCtr="0"/>
          <a:p>
            <a:pPr eaLnBrk="1" hangingPunct="1"/>
            <a:r>
              <a:rPr lang="en-US" altLang="en-US" dirty="0"/>
              <a:t>Physical Complaints</a:t>
            </a:r>
            <a:endParaRPr lang="en-US" altLang="en-US" dirty="0"/>
          </a:p>
        </p:txBody>
      </p:sp>
      <p:sp>
        <p:nvSpPr>
          <p:cNvPr id="21507" name="Rectangle 3"/>
          <p:cNvSpPr>
            <a:spLocks noGrp="1"/>
          </p:cNvSpPr>
          <p:nvPr>
            <p:ph idx="1"/>
          </p:nvPr>
        </p:nvSpPr>
        <p:spPr>
          <a:xfrm>
            <a:off x="2590800" y="1447800"/>
            <a:ext cx="6096000" cy="5410200"/>
          </a:xfrm>
          <a:ln>
            <a:solidFill>
              <a:schemeClr val="bg1">
                <a:alpha val="100000"/>
              </a:schemeClr>
            </a:solidFill>
            <a:miter/>
          </a:ln>
        </p:spPr>
        <p:txBody>
          <a:bodyPr vert="horz" wrap="square" lIns="91440" tIns="45720" rIns="91440" bIns="45720" anchor="t" anchorCtr="0"/>
          <a:p>
            <a:pPr eaLnBrk="1" hangingPunct="1"/>
            <a:r>
              <a:rPr lang="en-US" altLang="en-US" b="1" dirty="0"/>
              <a:t>These may include:</a:t>
            </a:r>
            <a:endParaRPr lang="en-US" altLang="en-US" b="1" dirty="0"/>
          </a:p>
          <a:p>
            <a:pPr lvl="1" eaLnBrk="1" hangingPunct="1"/>
            <a:r>
              <a:rPr lang="en-US" altLang="en-US" dirty="0"/>
              <a:t>Sleep disturbances such as early morning waking, sleeping too much or insomnia</a:t>
            </a:r>
            <a:endParaRPr lang="en-US" altLang="en-US" dirty="0"/>
          </a:p>
          <a:p>
            <a:pPr lvl="1" eaLnBrk="1" hangingPunct="1"/>
            <a:r>
              <a:rPr lang="en-US" altLang="en-US" dirty="0"/>
              <a:t>Lack of energy</a:t>
            </a:r>
            <a:endParaRPr lang="en-US" altLang="en-US" dirty="0"/>
          </a:p>
          <a:p>
            <a:pPr lvl="1" eaLnBrk="1" hangingPunct="1"/>
            <a:r>
              <a:rPr lang="en-US" altLang="en-US" dirty="0"/>
              <a:t>Loss of appetite</a:t>
            </a:r>
            <a:endParaRPr lang="en-US" altLang="en-US" dirty="0"/>
          </a:p>
          <a:p>
            <a:pPr lvl="1" eaLnBrk="1" hangingPunct="1"/>
            <a:r>
              <a:rPr lang="en-US" altLang="en-US" dirty="0"/>
              <a:t>Weight loss or gain</a:t>
            </a:r>
            <a:endParaRPr lang="en-US" altLang="en-US" dirty="0"/>
          </a:p>
          <a:p>
            <a:pPr lvl="1" eaLnBrk="1" hangingPunct="1"/>
            <a:r>
              <a:rPr lang="en-US" altLang="en-US" dirty="0"/>
              <a:t>Unexplained headaches or backaches</a:t>
            </a:r>
            <a:endParaRPr lang="en-US" altLang="en-US" dirty="0"/>
          </a:p>
          <a:p>
            <a:pPr lvl="1" eaLnBrk="1" hangingPunct="1"/>
            <a:r>
              <a:rPr lang="en-US" altLang="en-US" dirty="0"/>
              <a:t>Stomachaches, indigestion or changes in bowl habits</a:t>
            </a:r>
            <a:endParaRPr lang="en-US" altLang="en-US" dirty="0"/>
          </a:p>
        </p:txBody>
      </p:sp>
      <p:pic>
        <p:nvPicPr>
          <p:cNvPr id="21508" name="Picture 5" descr="j0157055"/>
          <p:cNvPicPr>
            <a:picLocks noChangeAspect="1"/>
          </p:cNvPicPr>
          <p:nvPr/>
        </p:nvPicPr>
        <p:blipFill>
          <a:blip r:embed="rId1"/>
          <a:stretch>
            <a:fillRect/>
          </a:stretch>
        </p:blipFill>
        <p:spPr>
          <a:xfrm>
            <a:off x="0" y="3833813"/>
            <a:ext cx="2963863" cy="3024187"/>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xfrm>
            <a:off x="76200" y="0"/>
            <a:ext cx="7772400" cy="859155"/>
          </a:xfrm>
        </p:spPr>
        <p:txBody>
          <a:bodyPr vert="horz" wrap="square" lIns="0" tIns="45720" rIns="0" bIns="0" anchor="b" anchorCtr="0"/>
          <a:p>
            <a:pPr eaLnBrk="1" hangingPunct="1"/>
            <a:r>
              <a:rPr lang="en-US" altLang="en-US" sz="4000" b="1" dirty="0"/>
              <a:t>Common Types of Depression</a:t>
            </a:r>
            <a:endParaRPr lang="en-US" altLang="en-US" sz="4000" b="1" dirty="0"/>
          </a:p>
        </p:txBody>
      </p:sp>
      <p:sp>
        <p:nvSpPr>
          <p:cNvPr id="22531" name="Rectangle 3"/>
          <p:cNvSpPr>
            <a:spLocks noGrp="1"/>
          </p:cNvSpPr>
          <p:nvPr>
            <p:ph idx="1"/>
          </p:nvPr>
        </p:nvSpPr>
        <p:spPr>
          <a:xfrm>
            <a:off x="685800" y="1828800"/>
            <a:ext cx="7772400" cy="4114800"/>
          </a:xfrm>
        </p:spPr>
        <p:txBody>
          <a:bodyPr vert="horz" wrap="square" lIns="91440" tIns="45720" rIns="91440" bIns="45720" anchor="t" anchorCtr="0"/>
          <a:p>
            <a:pPr eaLnBrk="1" hangingPunct="1"/>
            <a:r>
              <a:rPr lang="en-US" altLang="en-US" sz="4000" b="1" dirty="0"/>
              <a:t>Major Depression</a:t>
            </a:r>
            <a:endParaRPr lang="en-US" altLang="en-US" sz="4000" b="1" dirty="0"/>
          </a:p>
          <a:p>
            <a:pPr eaLnBrk="1" hangingPunct="1"/>
            <a:r>
              <a:rPr lang="en-US" altLang="en-US" sz="4000" b="1" dirty="0"/>
              <a:t>Dysthymia</a:t>
            </a:r>
            <a:endParaRPr lang="en-US" altLang="en-US" sz="4000" b="1" dirty="0"/>
          </a:p>
          <a:p>
            <a:pPr eaLnBrk="1" hangingPunct="1"/>
            <a:r>
              <a:rPr lang="en-US" altLang="en-US" sz="4000" b="1" dirty="0"/>
              <a:t>Bipolar Disorder</a:t>
            </a:r>
            <a:endParaRPr lang="en-US" altLang="en-US" sz="4000" b="1" dirty="0"/>
          </a:p>
          <a:p>
            <a:pPr eaLnBrk="1" hangingPunct="1"/>
            <a:r>
              <a:rPr lang="en-US" altLang="en-US" sz="4000" b="1" dirty="0"/>
              <a:t>Seasonal Affective Disorder (SAD)</a:t>
            </a:r>
            <a:endParaRPr lang="en-US" altLang="en-US" sz="40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xfrm>
            <a:off x="0" y="0"/>
            <a:ext cx="7772400" cy="982980"/>
          </a:xfrm>
        </p:spPr>
        <p:txBody>
          <a:bodyPr vert="horz" wrap="square" lIns="0" tIns="45720" rIns="0" bIns="0" anchor="b" anchorCtr="0"/>
          <a:p>
            <a:pPr eaLnBrk="1" hangingPunct="1"/>
            <a:r>
              <a:rPr lang="en-US" altLang="en-US" dirty="0"/>
              <a:t>Major Depression</a:t>
            </a:r>
            <a:endParaRPr lang="en-US" altLang="en-US" dirty="0"/>
          </a:p>
        </p:txBody>
      </p:sp>
      <p:sp>
        <p:nvSpPr>
          <p:cNvPr id="23555" name="Rectangle 3"/>
          <p:cNvSpPr>
            <a:spLocks noGrp="1"/>
          </p:cNvSpPr>
          <p:nvPr>
            <p:ph idx="1"/>
          </p:nvPr>
        </p:nvSpPr>
        <p:spPr>
          <a:xfrm>
            <a:off x="76200" y="1600200"/>
            <a:ext cx="7772400" cy="4114800"/>
          </a:xfrm>
        </p:spPr>
        <p:txBody>
          <a:bodyPr vert="horz" wrap="square" lIns="91440" tIns="45720" rIns="91440" bIns="45720" anchor="t" anchorCtr="0"/>
          <a:p>
            <a:pPr eaLnBrk="1" hangingPunct="1">
              <a:lnSpc>
                <a:spcPct val="90000"/>
              </a:lnSpc>
            </a:pPr>
            <a:r>
              <a:rPr lang="en-US" altLang="en-US" sz="2800" b="1" dirty="0"/>
              <a:t>This type causes symptoms that may:</a:t>
            </a:r>
            <a:endParaRPr lang="en-US" altLang="en-US" sz="2800" b="1" dirty="0"/>
          </a:p>
          <a:p>
            <a:pPr lvl="1" eaLnBrk="1" hangingPunct="1">
              <a:lnSpc>
                <a:spcPct val="90000"/>
              </a:lnSpc>
            </a:pPr>
            <a:r>
              <a:rPr lang="en-US" altLang="en-US" b="1" dirty="0"/>
              <a:t>Begin suddenly, possibly triggered by a loss, crisis or change</a:t>
            </a:r>
            <a:endParaRPr lang="en-US" altLang="en-US" b="1" dirty="0"/>
          </a:p>
          <a:p>
            <a:pPr lvl="1" eaLnBrk="1" hangingPunct="1">
              <a:lnSpc>
                <a:spcPct val="90000"/>
              </a:lnSpc>
            </a:pPr>
            <a:r>
              <a:rPr lang="en-US" altLang="en-US" b="1" dirty="0"/>
              <a:t>Interfere with normal functioning</a:t>
            </a:r>
            <a:endParaRPr lang="en-US" altLang="en-US" b="1" dirty="0"/>
          </a:p>
          <a:p>
            <a:pPr lvl="1" eaLnBrk="1" hangingPunct="1">
              <a:lnSpc>
                <a:spcPct val="90000"/>
              </a:lnSpc>
            </a:pPr>
            <a:r>
              <a:rPr lang="en-US" altLang="en-US" b="1" dirty="0"/>
              <a:t>Continue for months or years</a:t>
            </a:r>
            <a:endParaRPr lang="en-US" altLang="en-US" b="1" dirty="0"/>
          </a:p>
          <a:p>
            <a:pPr lvl="1" eaLnBrk="1" hangingPunct="1">
              <a:lnSpc>
                <a:spcPct val="90000"/>
              </a:lnSpc>
            </a:pPr>
            <a:r>
              <a:rPr lang="en-US" altLang="en-US" b="1" dirty="0"/>
              <a:t>It is possible for a person to have only one episode of major depression. It is more common for episodes to be long lasting or to occur several times during a person’s life</a:t>
            </a:r>
            <a:endParaRPr lang="en-US" altLang="en-US" b="1" dirty="0"/>
          </a:p>
          <a:p>
            <a:pPr lvl="1" eaLnBrk="1" hangingPunct="1">
              <a:lnSpc>
                <a:spcPct val="90000"/>
              </a:lnSpc>
            </a:pPr>
            <a:endParaRPr lang="en-US" altLang="en-US" b="1" dirty="0"/>
          </a:p>
          <a:p>
            <a:pPr lvl="1" eaLnBrk="1" hangingPunct="1">
              <a:lnSpc>
                <a:spcPct val="90000"/>
              </a:lnSpc>
            </a:pPr>
            <a:r>
              <a:rPr lang="en-IN" altLang="en-US" b="1" dirty="0"/>
              <a:t>Eg :- A person experiencing a prolonged period of intense sadness, loss of interest, changes in appetite and sleep patterns, feelings of worthlessness, and thoughts of death or suicide.</a:t>
            </a:r>
            <a:endParaRPr lang="en-IN" alt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0" y="0"/>
            <a:ext cx="7772400" cy="1143000"/>
          </a:xfrm>
        </p:spPr>
        <p:txBody>
          <a:bodyPr vert="horz" wrap="square" lIns="0" tIns="45720" rIns="0" bIns="0" anchor="b" anchorCtr="0"/>
          <a:p>
            <a:pPr eaLnBrk="1" hangingPunct="1"/>
            <a:r>
              <a:rPr lang="en-US" altLang="en-US" dirty="0"/>
              <a:t>Dysthymia</a:t>
            </a:r>
            <a:endParaRPr lang="en-US" altLang="en-US" dirty="0"/>
          </a:p>
        </p:txBody>
      </p:sp>
      <p:sp>
        <p:nvSpPr>
          <p:cNvPr id="24579" name="Rectangle 3"/>
          <p:cNvSpPr>
            <a:spLocks noGrp="1"/>
          </p:cNvSpPr>
          <p:nvPr>
            <p:ph idx="1"/>
          </p:nvPr>
        </p:nvSpPr>
        <p:spPr>
          <a:xfrm>
            <a:off x="304800" y="1371600"/>
            <a:ext cx="7772400" cy="4114800"/>
          </a:xfrm>
        </p:spPr>
        <p:txBody>
          <a:bodyPr vert="horz" wrap="square" lIns="91440" tIns="45720" rIns="91440" bIns="45720" anchor="t" anchorCtr="0"/>
          <a:p>
            <a:pPr eaLnBrk="1" hangingPunct="1"/>
            <a:r>
              <a:rPr lang="en-US" altLang="en-US" sz="1800" dirty="0"/>
              <a:t>People with this illness are mildly depressed for years. They function fairly well on a daily basis but their relationships suffer over time.</a:t>
            </a:r>
            <a:endParaRPr lang="en-US" altLang="en-US" sz="1800" dirty="0"/>
          </a:p>
          <a:p>
            <a:pPr eaLnBrk="1" hangingPunct="1"/>
            <a:endParaRPr lang="en-US" altLang="en-US" sz="1800" dirty="0"/>
          </a:p>
          <a:p>
            <a:pPr eaLnBrk="1" hangingPunct="1"/>
            <a:r>
              <a:rPr lang="en-US" altLang="en-US" sz="1800" dirty="0"/>
              <a:t>Sarah has been experiencing a persistent low mood for the past two years. She often feels sad, empty, and lacks motivation to engage in activities she used to enjoy, such as spending time with friends or pursuing hobbies. Even though there may be moments of temporary relief, her overall mood remains consistently low.</a:t>
            </a:r>
            <a:endParaRPr lang="en-US" alt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a:xfrm>
            <a:off x="76200" y="76200"/>
            <a:ext cx="7772400" cy="858520"/>
          </a:xfrm>
        </p:spPr>
        <p:txBody>
          <a:bodyPr vert="horz" wrap="square" lIns="0" tIns="45720" rIns="0" bIns="0" anchor="b" anchorCtr="0"/>
          <a:p>
            <a:pPr eaLnBrk="1" hangingPunct="1"/>
            <a:r>
              <a:rPr lang="en-US" altLang="en-US" dirty="0"/>
              <a:t>Bipolar Disorder</a:t>
            </a:r>
            <a:endParaRPr lang="en-US" altLang="en-US" dirty="0"/>
          </a:p>
        </p:txBody>
      </p:sp>
      <p:sp>
        <p:nvSpPr>
          <p:cNvPr id="25603" name="Rectangle 3"/>
          <p:cNvSpPr>
            <a:spLocks noGrp="1"/>
          </p:cNvSpPr>
          <p:nvPr>
            <p:ph idx="1"/>
          </p:nvPr>
        </p:nvSpPr>
        <p:spPr>
          <a:xfrm>
            <a:off x="76200" y="1143000"/>
            <a:ext cx="8153400" cy="4114800"/>
          </a:xfrm>
        </p:spPr>
        <p:txBody>
          <a:bodyPr vert="horz" wrap="square" lIns="91440" tIns="45720" rIns="91440" bIns="45720" anchor="t" anchorCtr="0"/>
          <a:p>
            <a:pPr eaLnBrk="1" hangingPunct="1">
              <a:lnSpc>
                <a:spcPct val="90000"/>
              </a:lnSpc>
            </a:pPr>
            <a:r>
              <a:rPr lang="en-US" altLang="en-US" dirty="0"/>
              <a:t>People with this type of illness change back and forth between periods of depression and periods of mania (an extreme high). </a:t>
            </a:r>
            <a:endParaRPr lang="en-US" altLang="en-US" dirty="0"/>
          </a:p>
          <a:p>
            <a:pPr eaLnBrk="1" hangingPunct="1">
              <a:lnSpc>
                <a:spcPct val="90000"/>
              </a:lnSpc>
            </a:pPr>
            <a:r>
              <a:rPr lang="en-US" altLang="en-US" dirty="0"/>
              <a:t>Symptoms of mania may include:</a:t>
            </a:r>
            <a:endParaRPr lang="en-US" altLang="en-US" dirty="0"/>
          </a:p>
          <a:p>
            <a:pPr lvl="1" eaLnBrk="1" hangingPunct="1">
              <a:lnSpc>
                <a:spcPct val="90000"/>
              </a:lnSpc>
            </a:pPr>
            <a:r>
              <a:rPr lang="en-US" altLang="en-US" dirty="0"/>
              <a:t>Less need for sleep</a:t>
            </a:r>
            <a:endParaRPr lang="en-US" altLang="en-US" dirty="0"/>
          </a:p>
          <a:p>
            <a:pPr lvl="1" eaLnBrk="1" hangingPunct="1">
              <a:lnSpc>
                <a:spcPct val="90000"/>
              </a:lnSpc>
            </a:pPr>
            <a:r>
              <a:rPr lang="en-US" altLang="en-US" dirty="0"/>
              <a:t>Overconfidence</a:t>
            </a:r>
            <a:endParaRPr lang="en-US" altLang="en-US" dirty="0"/>
          </a:p>
          <a:p>
            <a:pPr lvl="1" eaLnBrk="1" hangingPunct="1">
              <a:lnSpc>
                <a:spcPct val="90000"/>
              </a:lnSpc>
            </a:pPr>
            <a:r>
              <a:rPr lang="en-US" altLang="en-US" dirty="0"/>
              <a:t>Racing thoughts</a:t>
            </a:r>
            <a:endParaRPr lang="en-US" altLang="en-US" dirty="0"/>
          </a:p>
          <a:p>
            <a:pPr lvl="1" eaLnBrk="1" hangingPunct="1">
              <a:lnSpc>
                <a:spcPct val="90000"/>
              </a:lnSpc>
            </a:pPr>
            <a:r>
              <a:rPr lang="en-US" altLang="en-US" dirty="0"/>
              <a:t>Reckless behavior</a:t>
            </a:r>
            <a:endParaRPr lang="en-US" altLang="en-US" dirty="0"/>
          </a:p>
          <a:p>
            <a:pPr lvl="1" eaLnBrk="1" hangingPunct="1">
              <a:lnSpc>
                <a:spcPct val="90000"/>
              </a:lnSpc>
            </a:pPr>
            <a:r>
              <a:rPr lang="en-US" altLang="en-US" dirty="0"/>
              <a:t>Increased energy</a:t>
            </a:r>
            <a:endParaRPr lang="en-US" altLang="en-US" dirty="0"/>
          </a:p>
          <a:p>
            <a:pPr lvl="1" eaLnBrk="1" hangingPunct="1">
              <a:lnSpc>
                <a:spcPct val="90000"/>
              </a:lnSpc>
            </a:pPr>
            <a:r>
              <a:rPr lang="en-US" altLang="en-US" dirty="0"/>
              <a:t>Mood changes are usually gradual, but can be sudden</a:t>
            </a:r>
            <a:endParaRPr lang="en-US" altLang="en-US" dirty="0"/>
          </a:p>
          <a:p>
            <a:pPr lvl="1" eaLnBrk="1" hangingPunct="1">
              <a:lnSpc>
                <a:spcPct val="90000"/>
              </a:lnSpc>
            </a:pPr>
            <a:r>
              <a:rPr lang="en-IN" altLang="en-US" dirty="0"/>
              <a:t>EG :- </a:t>
            </a:r>
            <a:r>
              <a:rPr lang="en-US" altLang="en-US" dirty="0"/>
              <a:t>A person experiencing episodes of depression with feelings of sadness, low energy, and hopelessness, followed by periods of elevated mood, increased energy, impulsivity, and risky behavior.</a:t>
            </a:r>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6"/>
          <p:cNvSpPr>
            <a:spLocks noGrp="1"/>
          </p:cNvSpPr>
          <p:nvPr>
            <p:ph type="title"/>
          </p:nvPr>
        </p:nvSpPr>
        <p:spPr>
          <a:xfrm>
            <a:off x="533400" y="0"/>
            <a:ext cx="8229600" cy="914400"/>
          </a:xfrm>
        </p:spPr>
        <p:txBody>
          <a:bodyPr vert="horz" wrap="square" lIns="90488" tIns="44450" rIns="90488" bIns="44450" anchor="ctr" anchorCtr="0"/>
          <a:p>
            <a:pPr eaLnBrk="1" hangingPunct="1"/>
            <a:r>
              <a:rPr lang="en-US" altLang="en-US" sz="3600" dirty="0"/>
              <a:t>What Is Psychological disorder?</a:t>
            </a:r>
            <a:endParaRPr lang="en-US" altLang="en-US" sz="3600" dirty="0"/>
          </a:p>
        </p:txBody>
      </p:sp>
      <p:sp>
        <p:nvSpPr>
          <p:cNvPr id="240654" name="Rectangle 14"/>
          <p:cNvSpPr>
            <a:spLocks noGrp="1"/>
          </p:cNvSpPr>
          <p:nvPr>
            <p:ph idx="1"/>
          </p:nvPr>
        </p:nvSpPr>
        <p:spPr>
          <a:xfrm>
            <a:off x="304800" y="1219200"/>
            <a:ext cx="8610600" cy="2133600"/>
          </a:xfrm>
        </p:spPr>
        <p:txBody>
          <a:bodyPr vert="horz" wrap="square" lIns="91440" tIns="45720" rIns="91440" bIns="45720" anchor="t" anchorCtr="0"/>
          <a:p>
            <a:pPr eaLnBrk="1" hangingPunct="1"/>
            <a:r>
              <a:rPr lang="en-US" altLang="en-US" sz="2800" dirty="0"/>
              <a:t> Any pattern of behavior that causes people significant distress, causes them to harm others, or harms their ability to function in daily life.</a:t>
            </a:r>
            <a:endParaRPr lang="en-US" altLang="en-US" sz="2800" dirty="0"/>
          </a:p>
          <a:p>
            <a:pPr lvl="2" eaLnBrk="1" hangingPunct="1">
              <a:buNone/>
            </a:pPr>
            <a:endParaRPr lang="en-US" altLang="en-US" sz="2000" dirty="0"/>
          </a:p>
        </p:txBody>
      </p:sp>
      <p:sp>
        <p:nvSpPr>
          <p:cNvPr id="8196" name="Rectangle 2"/>
          <p:cNvSpPr/>
          <p:nvPr/>
        </p:nvSpPr>
        <p:spPr>
          <a:xfrm>
            <a:off x="685800" y="6248400"/>
            <a:ext cx="1905000" cy="457200"/>
          </a:xfrm>
          <a:prstGeom prst="rect">
            <a:avLst/>
          </a:prstGeom>
          <a:noFill/>
          <a:ln w="12700">
            <a:noFill/>
          </a:ln>
        </p:spPr>
        <p:txBody>
          <a:bodyPr wrap="none" anchor="ctr" anchorCtr="0"/>
          <a:p>
            <a:pPr eaLnBrk="1" hangingPunct="1"/>
            <a:endParaRPr lang="en-US" altLang="en-US" dirty="0">
              <a:latin typeface="Constantia" panose="02030602050306030303" pitchFamily="18" charset="0"/>
            </a:endParaRPr>
          </a:p>
        </p:txBody>
      </p:sp>
      <p:sp>
        <p:nvSpPr>
          <p:cNvPr id="8197" name="Rectangle 3"/>
          <p:cNvSpPr/>
          <p:nvPr/>
        </p:nvSpPr>
        <p:spPr>
          <a:xfrm>
            <a:off x="3124200" y="6248400"/>
            <a:ext cx="2895600" cy="457200"/>
          </a:xfrm>
          <a:prstGeom prst="rect">
            <a:avLst/>
          </a:prstGeom>
          <a:noFill/>
          <a:ln w="12700">
            <a:noFill/>
          </a:ln>
        </p:spPr>
        <p:txBody>
          <a:bodyPr wrap="none" anchor="ctr" anchorCtr="0"/>
          <a:p>
            <a:pPr eaLnBrk="1" hangingPunct="1"/>
            <a:endParaRPr lang="en-US" altLang="en-US" dirty="0">
              <a:latin typeface="Constantia" panose="02030602050306030303" pitchFamily="18" charset="0"/>
            </a:endParaRPr>
          </a:p>
        </p:txBody>
      </p:sp>
      <p:sp>
        <p:nvSpPr>
          <p:cNvPr id="8198" name="Rectangle 4"/>
          <p:cNvSpPr/>
          <p:nvPr/>
        </p:nvSpPr>
        <p:spPr>
          <a:xfrm>
            <a:off x="685800" y="6248400"/>
            <a:ext cx="1905000" cy="457200"/>
          </a:xfrm>
          <a:prstGeom prst="rect">
            <a:avLst/>
          </a:prstGeom>
          <a:noFill/>
          <a:ln w="12700">
            <a:noFill/>
          </a:ln>
        </p:spPr>
        <p:txBody>
          <a:bodyPr wrap="none" anchor="ctr" anchorCtr="0"/>
          <a:p>
            <a:pPr eaLnBrk="1" hangingPunct="1"/>
            <a:endParaRPr lang="en-US" altLang="en-US" dirty="0">
              <a:latin typeface="Constantia" panose="02030602050306030303" pitchFamily="18" charset="0"/>
            </a:endParaRPr>
          </a:p>
        </p:txBody>
      </p:sp>
      <p:sp>
        <p:nvSpPr>
          <p:cNvPr id="8199" name="Rectangle 5"/>
          <p:cNvSpPr/>
          <p:nvPr/>
        </p:nvSpPr>
        <p:spPr>
          <a:xfrm>
            <a:off x="3124200" y="6248400"/>
            <a:ext cx="2895600" cy="457200"/>
          </a:xfrm>
          <a:prstGeom prst="rect">
            <a:avLst/>
          </a:prstGeom>
          <a:noFill/>
          <a:ln w="12700">
            <a:noFill/>
          </a:ln>
        </p:spPr>
        <p:txBody>
          <a:bodyPr wrap="none" anchor="ctr" anchorCtr="0"/>
          <a:p>
            <a:pPr eaLnBrk="1" hangingPunct="1"/>
            <a:endParaRPr lang="en-US" altLang="en-US" dirty="0">
              <a:latin typeface="Constantia" panose="02030602050306030303" pitchFamily="18"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0654">
                                            <p:txEl>
                                              <p:charRg st="0" end="144"/>
                                            </p:txEl>
                                          </p:spTgt>
                                        </p:tgtEl>
                                        <p:attrNameLst>
                                          <p:attrName>style.visibility</p:attrName>
                                        </p:attrNameLst>
                                      </p:cBhvr>
                                      <p:to>
                                        <p:strVal val="visible"/>
                                      </p:to>
                                    </p:set>
                                    <p:animEffect transition="in" filter="strips(downRight)">
                                      <p:cBhvr>
                                        <p:cTn id="7" dur="500"/>
                                        <p:tgtEl>
                                          <p:spTgt spid="240654">
                                            <p:txEl>
                                              <p:charRg st="0" end="14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5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xfrm>
            <a:off x="0" y="0"/>
            <a:ext cx="8229600" cy="777875"/>
          </a:xfrm>
        </p:spPr>
        <p:txBody>
          <a:bodyPr vert="horz" wrap="square" lIns="0" tIns="45720" rIns="0" bIns="0" anchor="b" anchorCtr="0"/>
          <a:p>
            <a:pPr eaLnBrk="1" hangingPunct="1"/>
            <a:r>
              <a:rPr lang="en-US" altLang="en-US" dirty="0"/>
              <a:t>Season Affective Disorder</a:t>
            </a:r>
            <a:endParaRPr lang="en-US" altLang="en-US" dirty="0"/>
          </a:p>
        </p:txBody>
      </p:sp>
      <p:sp>
        <p:nvSpPr>
          <p:cNvPr id="26627" name="Rectangle 3"/>
          <p:cNvSpPr>
            <a:spLocks noGrp="1"/>
          </p:cNvSpPr>
          <p:nvPr>
            <p:ph idx="1"/>
          </p:nvPr>
        </p:nvSpPr>
        <p:spPr>
          <a:xfrm>
            <a:off x="76200" y="837883"/>
            <a:ext cx="8229600" cy="4389437"/>
          </a:xfrm>
        </p:spPr>
        <p:txBody>
          <a:bodyPr vert="horz" wrap="square" lIns="91440" tIns="45720" rIns="91440" bIns="45720" anchor="t" anchorCtr="0"/>
          <a:p>
            <a:pPr eaLnBrk="1" hangingPunct="1"/>
            <a:r>
              <a:rPr lang="en-US" altLang="en-US" dirty="0"/>
              <a:t>This is a depression that results from changes in the season. Most cases begin in the fall or winter, or when there is a decrease in sunlight.</a:t>
            </a:r>
            <a:endParaRPr lang="en-US" altLang="en-US" dirty="0"/>
          </a:p>
          <a:p>
            <a:pPr eaLnBrk="1" hangingPunct="1"/>
            <a:endParaRPr lang="en-US" altLang="en-US" dirty="0"/>
          </a:p>
          <a:p>
            <a:pPr eaLnBrk="1" hangingPunct="1"/>
            <a:r>
              <a:rPr lang="en-IN" altLang="en-US" dirty="0"/>
              <a:t>EG :- </a:t>
            </a:r>
            <a:r>
              <a:rPr lang="en-US" altLang="en-US" dirty="0"/>
              <a:t>A person experiencing recurrent episodes of depression during winter months, feeling increased fatigue, appetite changes (particularly craving carbohydrates), and a lack of motivation.</a:t>
            </a: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a:xfrm>
            <a:off x="0" y="76200"/>
            <a:ext cx="8229600" cy="400685"/>
          </a:xfrm>
        </p:spPr>
        <p:txBody>
          <a:bodyPr vert="horz" wrap="square" lIns="0" tIns="45720" rIns="0" bIns="0" anchor="b" anchorCtr="0"/>
          <a:p>
            <a:pPr eaLnBrk="1" hangingPunct="1"/>
            <a:r>
              <a:rPr lang="en-US" altLang="en-US" sz="2800" b="1" dirty="0"/>
              <a:t>Things to do</a:t>
            </a:r>
            <a:endParaRPr lang="en-US" altLang="en-US" sz="2800" b="1" dirty="0"/>
          </a:p>
        </p:txBody>
      </p:sp>
      <p:sp>
        <p:nvSpPr>
          <p:cNvPr id="27651" name="Rectangle 3"/>
          <p:cNvSpPr>
            <a:spLocks noGrp="1"/>
          </p:cNvSpPr>
          <p:nvPr>
            <p:ph idx="1"/>
          </p:nvPr>
        </p:nvSpPr>
        <p:spPr>
          <a:xfrm>
            <a:off x="152400" y="609283"/>
            <a:ext cx="8229600" cy="4389437"/>
          </a:xfrm>
        </p:spPr>
        <p:txBody>
          <a:bodyPr vert="horz" wrap="square" lIns="91440" tIns="45720" rIns="91440" bIns="45720" anchor="t" anchorCtr="0"/>
          <a:p>
            <a:pPr eaLnBrk="1" hangingPunct="1"/>
            <a:r>
              <a:rPr lang="en-US" altLang="en-US" sz="2000" dirty="0"/>
              <a:t>Reduce or eliminate the use of alcohol or drugs</a:t>
            </a:r>
            <a:endParaRPr lang="en-US" altLang="en-US" sz="2000" dirty="0"/>
          </a:p>
          <a:p>
            <a:pPr eaLnBrk="1" hangingPunct="1"/>
            <a:r>
              <a:rPr lang="en-US" altLang="en-US" sz="2000" dirty="0"/>
              <a:t>Exercise or engage in some form of physical activity</a:t>
            </a:r>
            <a:endParaRPr lang="en-US" altLang="en-US" sz="2000" dirty="0"/>
          </a:p>
          <a:p>
            <a:pPr eaLnBrk="1" hangingPunct="1"/>
            <a:r>
              <a:rPr lang="en-US" altLang="en-US" sz="2000" dirty="0"/>
              <a:t>Eat a proper, well-balanced diet</a:t>
            </a:r>
            <a:endParaRPr lang="en-US" altLang="en-US" sz="2000" dirty="0"/>
          </a:p>
          <a:p>
            <a:pPr eaLnBrk="1" hangingPunct="1"/>
            <a:r>
              <a:rPr lang="en-US" altLang="en-US" sz="2000" dirty="0"/>
              <a:t>Obtain an adequate amount of sleep</a:t>
            </a:r>
            <a:endParaRPr lang="en-US" altLang="en-US" sz="2000" dirty="0"/>
          </a:p>
          <a:p>
            <a:pPr eaLnBrk="1" hangingPunct="1"/>
            <a:r>
              <a:rPr lang="en-US" altLang="en-US" sz="2000" dirty="0"/>
              <a:t>Seek emotional support from family and friends</a:t>
            </a:r>
            <a:endParaRPr lang="en-US" altLang="en-US" sz="2000" dirty="0"/>
          </a:p>
          <a:p>
            <a:pPr eaLnBrk="1" hangingPunct="1"/>
            <a:r>
              <a:rPr lang="en-US" altLang="en-US" sz="2000" dirty="0"/>
              <a:t>Focus on positive aspects of your life</a:t>
            </a:r>
            <a:endParaRPr lang="en-US" altLang="en-US" sz="2000" dirty="0"/>
          </a:p>
          <a:p>
            <a:pPr eaLnBrk="1" hangingPunct="1"/>
            <a:r>
              <a:rPr lang="en-US" altLang="en-US" sz="2000" dirty="0"/>
              <a:t>Pace yourself, modify your schedule, and set realistic goals</a:t>
            </a:r>
            <a:endParaRPr lang="en-US" altLang="en-US" sz="2000" dirty="0"/>
          </a:p>
          <a:p>
            <a:pPr eaLnBrk="1" hangingPunct="1"/>
            <a:endParaRPr lang="en-US" altLang="en-US" sz="2000" dirty="0"/>
          </a:p>
          <a:p>
            <a:pPr marL="0" indent="0" eaLnBrk="1" hangingPunct="1">
              <a:buNone/>
            </a:pPr>
            <a:r>
              <a:rPr lang="en-US" altLang="en-US" sz="2400" b="1" dirty="0">
                <a:sym typeface="+mn-ea"/>
              </a:rPr>
              <a:t>Things to Avoid</a:t>
            </a:r>
            <a:endParaRPr lang="en-US" altLang="en-US" sz="2400" b="1" dirty="0">
              <a:sym typeface="+mn-ea"/>
            </a:endParaRPr>
          </a:p>
          <a:p>
            <a:pPr marL="0" indent="0" eaLnBrk="1" hangingPunct="1">
              <a:buNone/>
            </a:pPr>
            <a:endParaRPr lang="en-US" altLang="en-US" sz="2400" b="1" dirty="0"/>
          </a:p>
          <a:p>
            <a:pPr marL="0" indent="0" eaLnBrk="1" hangingPunct="1">
              <a:buNone/>
            </a:pPr>
            <a:r>
              <a:rPr lang="en-US" altLang="en-US" sz="2000" dirty="0">
                <a:sym typeface="+mn-ea"/>
              </a:rPr>
              <a:t>Don’t make long-term commitments or important decisions unless necessary</a:t>
            </a:r>
            <a:endParaRPr lang="en-US" altLang="en-US" sz="2000" dirty="0"/>
          </a:p>
          <a:p>
            <a:pPr eaLnBrk="1" hangingPunct="1"/>
            <a:r>
              <a:rPr lang="en-US" altLang="en-US" sz="2000" dirty="0">
                <a:sym typeface="+mn-ea"/>
              </a:rPr>
              <a:t>Don’t assume things are hopeless</a:t>
            </a:r>
            <a:endParaRPr lang="en-US" altLang="en-US" sz="2000" dirty="0"/>
          </a:p>
          <a:p>
            <a:pPr eaLnBrk="1" hangingPunct="1"/>
            <a:r>
              <a:rPr lang="en-US" altLang="en-US" sz="2000" dirty="0">
                <a:sym typeface="+mn-ea"/>
              </a:rPr>
              <a:t>Don’t engage in “emotional reasoning” (i.e.: because I feel awful, my life is terrible)</a:t>
            </a:r>
            <a:endParaRPr lang="en-US" altLang="en-US" sz="2000" dirty="0"/>
          </a:p>
          <a:p>
            <a:pPr eaLnBrk="1" hangingPunct="1"/>
            <a:r>
              <a:rPr lang="en-US" altLang="en-US" sz="2000" dirty="0">
                <a:sym typeface="+mn-ea"/>
              </a:rPr>
              <a:t>Don’t assume responsibility for events which are outside of your control</a:t>
            </a:r>
            <a:endParaRPr lang="en-US" altLang="en-US" sz="2000" dirty="0"/>
          </a:p>
          <a:p>
            <a:pPr eaLnBrk="1" hangingPunct="1"/>
            <a:r>
              <a:rPr lang="en-US" altLang="en-US" sz="2000" dirty="0">
                <a:sym typeface="+mn-ea"/>
              </a:rPr>
              <a:t>Don’t avoid treatment as a way of coping</a:t>
            </a:r>
            <a:endParaRPr lang="en-US" altLang="en-US" sz="2000" dirty="0"/>
          </a:p>
          <a:p>
            <a:pPr eaLnBrk="1" hangingPunct="1"/>
            <a:endParaRPr lang="en-US" alt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noChangeArrowheads="1"/>
          </p:cNvSpPr>
          <p:nvPr>
            <p:ph type="title"/>
          </p:nvPr>
        </p:nvSpPr>
        <p:spPr>
          <a:xfrm>
            <a:off x="76200" y="0"/>
            <a:ext cx="8229600" cy="470535"/>
          </a:xfrm>
        </p:spPr>
        <p:txBody>
          <a:bodyPr vert="horz" wrap="square" lIns="0" tIns="45720" rIns="0" bIns="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665" b="1" i="0" u="none" strike="noStrike" kern="1200" cap="none" spc="0" normalizeH="0" baseline="0" noProof="0">
                <a:ln>
                  <a:noFill/>
                </a:ln>
                <a:solidFill>
                  <a:schemeClr val="tx2"/>
                </a:solidFill>
                <a:effectLst/>
                <a:uLnTx/>
                <a:uFillTx/>
                <a:latin typeface="+mj-lt"/>
                <a:ea typeface="+mj-ea"/>
                <a:cs typeface="+mj-cs"/>
              </a:rPr>
              <a:t>Intervening with a depressed friend</a:t>
            </a:r>
            <a:endParaRPr kumimoji="0" lang="en-US" sz="2665" b="1" i="0" u="none" strike="noStrike" kern="1200" cap="none" spc="0" normalizeH="0" baseline="0" noProof="0">
              <a:ln>
                <a:noFill/>
              </a:ln>
              <a:solidFill>
                <a:schemeClr val="tx2"/>
              </a:solidFill>
              <a:effectLst/>
              <a:uLnTx/>
              <a:uFillTx/>
              <a:latin typeface="+mj-lt"/>
              <a:ea typeface="+mj-ea"/>
              <a:cs typeface="+mj-cs"/>
            </a:endParaRPr>
          </a:p>
        </p:txBody>
      </p:sp>
      <p:sp>
        <p:nvSpPr>
          <p:cNvPr id="29699" name="Rectangle 3"/>
          <p:cNvSpPr>
            <a:spLocks noGrp="1"/>
          </p:cNvSpPr>
          <p:nvPr>
            <p:ph idx="1"/>
          </p:nvPr>
        </p:nvSpPr>
        <p:spPr>
          <a:xfrm>
            <a:off x="102235" y="762000"/>
            <a:ext cx="8660765" cy="5212080"/>
          </a:xfrm>
        </p:spPr>
        <p:txBody>
          <a:bodyPr vert="horz" wrap="square" lIns="91440" tIns="45720" rIns="91440" bIns="45720" anchor="t" anchorCtr="0"/>
          <a:p>
            <a:pPr eaLnBrk="1" hangingPunct="1"/>
            <a:r>
              <a:rPr lang="en-US" altLang="en-US" sz="1600" dirty="0"/>
              <a:t>Be empathetic and understanding</a:t>
            </a:r>
            <a:endParaRPr lang="en-US" altLang="en-US" sz="1600" dirty="0"/>
          </a:p>
          <a:p>
            <a:pPr eaLnBrk="1" hangingPunct="1"/>
            <a:r>
              <a:rPr lang="en-US" altLang="en-US" sz="1600" dirty="0"/>
              <a:t>Don’t try to “cheer up” a depressed person</a:t>
            </a:r>
            <a:endParaRPr lang="en-US" altLang="en-US" sz="1600" dirty="0"/>
          </a:p>
          <a:p>
            <a:pPr eaLnBrk="1" hangingPunct="1"/>
            <a:r>
              <a:rPr lang="en-US" altLang="en-US" sz="1600" dirty="0"/>
              <a:t>Avoid critical or shaming statements</a:t>
            </a:r>
            <a:endParaRPr lang="en-US" altLang="en-US" sz="1600" dirty="0"/>
          </a:p>
          <a:p>
            <a:pPr eaLnBrk="1" hangingPunct="1"/>
            <a:r>
              <a:rPr lang="en-US" altLang="en-US" sz="1600" dirty="0"/>
              <a:t>Challenge expressions of hopelessness</a:t>
            </a:r>
            <a:endParaRPr lang="en-US" altLang="en-US" sz="1600" dirty="0"/>
          </a:p>
          <a:p>
            <a:pPr eaLnBrk="1" hangingPunct="1"/>
            <a:r>
              <a:rPr lang="en-US" altLang="en-US" sz="1600" dirty="0"/>
              <a:t>Empathize with feelings of sadness, grief, anger and frustration</a:t>
            </a:r>
            <a:endParaRPr lang="en-US" altLang="en-US" sz="1600" dirty="0"/>
          </a:p>
          <a:p>
            <a:pPr marL="0" indent="0" eaLnBrk="1" hangingPunct="1">
              <a:buNone/>
            </a:pPr>
            <a:endParaRPr lang="en-US" altLang="en-US" sz="2400" dirty="0"/>
          </a:p>
          <a:p>
            <a:pPr marL="0" indent="0" eaLnBrk="1" hangingPunct="1">
              <a:buNone/>
            </a:pPr>
            <a:r>
              <a:rPr lang="en-US" altLang="en-US" sz="2400" b="1" dirty="0">
                <a:latin typeface="Constantia" panose="02030602050306030303" pitchFamily="18" charset="0"/>
                <a:sym typeface="+mn-ea"/>
              </a:rPr>
              <a:t>Helping a depressed friend…</a:t>
            </a:r>
            <a:endParaRPr lang="en-US" altLang="en-US" sz="2400" b="1" dirty="0">
              <a:latin typeface="Constantia" panose="02030602050306030303" pitchFamily="18" charset="0"/>
            </a:endParaRPr>
          </a:p>
          <a:p>
            <a:pPr eaLnBrk="1" hangingPunct="1"/>
            <a:endParaRPr lang="en-US" altLang="en-US" sz="1600" dirty="0"/>
          </a:p>
          <a:p>
            <a:pPr eaLnBrk="1" hangingPunct="1"/>
            <a:r>
              <a:rPr lang="en-US" altLang="en-US" sz="1600" dirty="0">
                <a:sym typeface="+mn-ea"/>
              </a:rPr>
              <a:t>Don’t argue about how bad things are</a:t>
            </a:r>
            <a:endParaRPr lang="en-US" altLang="en-US" sz="1600" dirty="0"/>
          </a:p>
          <a:p>
            <a:pPr eaLnBrk="1" hangingPunct="1"/>
            <a:r>
              <a:rPr lang="en-US" altLang="en-US" sz="1600" dirty="0">
                <a:sym typeface="+mn-ea"/>
              </a:rPr>
              <a:t>Don’t insist that depression or sadness are the wrong feelings to be experiencing</a:t>
            </a:r>
            <a:endParaRPr lang="en-US" altLang="en-US" sz="1600" dirty="0"/>
          </a:p>
          <a:p>
            <a:pPr eaLnBrk="1" hangingPunct="1"/>
            <a:r>
              <a:rPr lang="en-US" altLang="en-US" sz="1600" dirty="0">
                <a:sym typeface="+mn-ea"/>
              </a:rPr>
              <a:t>Don’t become angry even though your efforts may be resisted or rejected</a:t>
            </a:r>
            <a:endParaRPr lang="en-US" altLang="en-US" sz="1600" dirty="0"/>
          </a:p>
          <a:p>
            <a:pPr eaLnBrk="1" hangingPunct="1">
              <a:lnSpc>
                <a:spcPct val="90000"/>
              </a:lnSpc>
            </a:pPr>
            <a:r>
              <a:rPr lang="en-US" altLang="en-US" sz="1600" dirty="0">
                <a:sym typeface="+mn-ea"/>
              </a:rPr>
              <a:t>Advocate for their recovery from depression</a:t>
            </a:r>
            <a:endParaRPr lang="en-US" altLang="en-US" sz="1600" dirty="0"/>
          </a:p>
          <a:p>
            <a:pPr eaLnBrk="1" hangingPunct="1">
              <a:lnSpc>
                <a:spcPct val="90000"/>
              </a:lnSpc>
            </a:pPr>
            <a:r>
              <a:rPr lang="en-US" altLang="en-US" sz="1600" dirty="0">
                <a:sym typeface="+mn-ea"/>
              </a:rPr>
              <a:t>Emphasize that depression is treatable</a:t>
            </a:r>
            <a:endParaRPr lang="en-US" altLang="en-US" sz="1600" dirty="0"/>
          </a:p>
          <a:p>
            <a:pPr eaLnBrk="1" hangingPunct="1">
              <a:lnSpc>
                <a:spcPct val="90000"/>
              </a:lnSpc>
            </a:pPr>
            <a:r>
              <a:rPr lang="en-US" altLang="en-US" sz="1600" dirty="0">
                <a:sym typeface="+mn-ea"/>
              </a:rPr>
              <a:t>Seek consultation</a:t>
            </a:r>
            <a:endParaRPr lang="en-US" altLang="en-US" sz="1600" dirty="0"/>
          </a:p>
          <a:p>
            <a:pPr eaLnBrk="1" hangingPunct="1">
              <a:lnSpc>
                <a:spcPct val="90000"/>
              </a:lnSpc>
            </a:pPr>
            <a:r>
              <a:rPr lang="en-US" altLang="en-US" sz="1600" dirty="0">
                <a:sym typeface="+mn-ea"/>
              </a:rPr>
              <a:t>Encourage them to seek help, go with them to the counseling center</a:t>
            </a:r>
            <a:endParaRPr lang="en-US" altLang="en-US" sz="1600" dirty="0"/>
          </a:p>
          <a:p>
            <a:pPr eaLnBrk="1" hangingPunct="1">
              <a:lnSpc>
                <a:spcPct val="90000"/>
              </a:lnSpc>
            </a:pPr>
            <a:r>
              <a:rPr lang="en-US" altLang="en-US" sz="1600" dirty="0">
                <a:sym typeface="+mn-ea"/>
              </a:rPr>
              <a:t>Be supportive of counselor or doctor suggestions</a:t>
            </a:r>
            <a:endParaRPr lang="en-US" altLang="en-US" sz="1600" dirty="0"/>
          </a:p>
          <a:p>
            <a:pPr eaLnBrk="1" hangingPunct="1"/>
            <a:endParaRPr lang="en-US" altLang="en-US" sz="1600" dirty="0"/>
          </a:p>
          <a:p>
            <a:pPr eaLnBrk="1" hangingPunct="1"/>
            <a:endParaRPr lang="en-US" altLang="en-US" sz="1600" dirty="0"/>
          </a:p>
          <a:p>
            <a:pPr eaLnBrk="1" hangingPunct="1"/>
            <a:endParaRPr lang="en-US" altLang="en-US" sz="1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p:nvPr/>
        </p:nvSpPr>
        <p:spPr>
          <a:xfrm>
            <a:off x="685800" y="6248400"/>
            <a:ext cx="1905000" cy="457200"/>
          </a:xfrm>
          <a:prstGeom prst="rect">
            <a:avLst/>
          </a:prstGeom>
          <a:noFill/>
          <a:ln w="12700">
            <a:noFill/>
          </a:ln>
        </p:spPr>
        <p:txBody>
          <a:bodyPr wrap="none" anchor="ctr" anchorCtr="0"/>
          <a:p>
            <a:pPr eaLnBrk="1" hangingPunct="1"/>
            <a:endParaRPr lang="en-US" altLang="en-US" dirty="0">
              <a:latin typeface="Constantia" panose="02030602050306030303" pitchFamily="18" charset="0"/>
            </a:endParaRPr>
          </a:p>
        </p:txBody>
      </p:sp>
      <p:sp>
        <p:nvSpPr>
          <p:cNvPr id="32771" name="Rectangle 3"/>
          <p:cNvSpPr/>
          <p:nvPr/>
        </p:nvSpPr>
        <p:spPr>
          <a:xfrm>
            <a:off x="3124200" y="6248400"/>
            <a:ext cx="2895600" cy="457200"/>
          </a:xfrm>
          <a:prstGeom prst="rect">
            <a:avLst/>
          </a:prstGeom>
          <a:noFill/>
          <a:ln w="12700">
            <a:noFill/>
          </a:ln>
        </p:spPr>
        <p:txBody>
          <a:bodyPr wrap="none" anchor="ctr" anchorCtr="0"/>
          <a:p>
            <a:pPr eaLnBrk="1" hangingPunct="1"/>
            <a:endParaRPr lang="en-US" altLang="en-US" dirty="0">
              <a:latin typeface="Constantia" panose="02030602050306030303" pitchFamily="18" charset="0"/>
            </a:endParaRPr>
          </a:p>
        </p:txBody>
      </p:sp>
      <p:sp>
        <p:nvSpPr>
          <p:cNvPr id="65540" name="Rectangle 4"/>
          <p:cNvSpPr>
            <a:spLocks noGrp="1" noChangeArrowheads="1"/>
          </p:cNvSpPr>
          <p:nvPr>
            <p:ph type="ctrTitle"/>
          </p:nvPr>
        </p:nvSpPr>
        <p:spPr bwMode="auto">
          <a:xfrm>
            <a:off x="0" y="667385"/>
            <a:ext cx="9144000" cy="4678045"/>
          </a:xfrm>
          <a:ln>
            <a:miter lim="800000"/>
          </a:ln>
          <a:effectLst/>
          <a:sp3d prstMaterial="plastic"/>
        </p:spPr>
        <p:txBody>
          <a:bodyPr vert="horz" wrap="square" lIns="0" tIns="0" rIns="18288" bIns="0" numCol="1" anchor="b" anchorCtr="0" compatLnSpc="1">
            <a:normAutofit fontScale="90000"/>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0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Impact" panose="020B0806030902050204" pitchFamily="34" charset="0"/>
                <a:ea typeface="+mj-ea"/>
                <a:cs typeface="+mj-cs"/>
              </a:rPr>
              <a:t>Stress</a:t>
            </a:r>
            <a:br>
              <a:rPr kumimoji="0" lang="en-US" sz="311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Impact" panose="020B0806030902050204" pitchFamily="34" charset="0"/>
                <a:ea typeface="+mj-ea"/>
                <a:cs typeface="+mj-cs"/>
              </a:rPr>
            </a:br>
            <a:br>
              <a:rPr kumimoji="0" lang="en-US" sz="311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Impact" panose="020B0806030902050204" pitchFamily="34" charset="0"/>
                <a:ea typeface="+mj-ea"/>
                <a:cs typeface="+mj-cs"/>
              </a:rPr>
            </a:br>
            <a:r>
              <a:rPr kumimoji="0" lang="en-US" sz="3110" b="1" i="0" u="none"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Arial Rounded MT Bold" panose="020F0704030504030204" charset="0"/>
                <a:ea typeface="+mj-ea"/>
                <a:cs typeface="Arial Rounded MT Bold" panose="020F0704030504030204" charset="0"/>
              </a:rPr>
              <a:t>Stress refers to the body's physiological and psychological response to demanding or challenging situations. It is a natural reaction that can occur when individuals encounter changes, pressures, or threats, whether real or perceived.</a:t>
            </a:r>
            <a:br>
              <a:rPr kumimoji="0" lang="en-US" sz="3110" b="1" i="0" u="none"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Arial Rounded MT Bold" panose="020F0704030504030204" charset="0"/>
                <a:ea typeface="+mj-ea"/>
                <a:cs typeface="Arial Rounded MT Bold" panose="020F0704030504030204" charset="0"/>
              </a:rPr>
            </a:br>
            <a:r>
              <a:rPr lang="en-US" altLang="en-US" sz="3110" dirty="0">
                <a:sym typeface="+mn-ea"/>
              </a:rPr>
              <a:t>The American Academy of Family Physicians estimates that 60% of the problems brought to physicians in the U.S. are stress related.  Many are the result of stress; others are made worse or last longer because of it.</a:t>
            </a:r>
            <a:br>
              <a:rPr lang="en-US" altLang="en-US" sz="3110" dirty="0"/>
            </a:br>
            <a:endParaRPr kumimoji="0" lang="en-US" sz="3110" b="1" i="0" u="none" strike="noStrike" kern="1200" cap="none" spc="0" normalizeH="0" baseline="0" noProof="0" dirty="0">
              <a:ln>
                <a:noFill/>
              </a:ln>
              <a:solidFill>
                <a:schemeClr val="bg1"/>
              </a:solidFill>
              <a:effectLst>
                <a:outerShdw blurRad="38100" dist="25400" dir="5400000" algn="tl" rotWithShape="0">
                  <a:srgbClr val="000000">
                    <a:alpha val="43000"/>
                  </a:srgbClr>
                </a:outerShdw>
              </a:effectLst>
              <a:uLnTx/>
              <a:uFillTx/>
              <a:latin typeface="Arial Rounded MT Bold" panose="020F0704030504030204" charset="0"/>
              <a:ea typeface="+mj-ea"/>
              <a:cs typeface="Arial Rounded MT Bold" panose="020F0704030504030204"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Rectangle 2"/>
          <p:cNvSpPr/>
          <p:nvPr/>
        </p:nvSpPr>
        <p:spPr>
          <a:xfrm>
            <a:off x="685800" y="6248400"/>
            <a:ext cx="1905000" cy="457200"/>
          </a:xfrm>
          <a:prstGeom prst="rect">
            <a:avLst/>
          </a:prstGeom>
          <a:noFill/>
          <a:ln w="12700">
            <a:noFill/>
          </a:ln>
        </p:spPr>
        <p:txBody>
          <a:bodyPr wrap="none" anchor="ctr" anchorCtr="0"/>
          <a:p>
            <a:pPr eaLnBrk="1" hangingPunct="1"/>
            <a:endParaRPr lang="en-US" altLang="en-US" dirty="0">
              <a:latin typeface="Constantia" panose="02030602050306030303" pitchFamily="18" charset="0"/>
            </a:endParaRPr>
          </a:p>
        </p:txBody>
      </p:sp>
      <p:sp>
        <p:nvSpPr>
          <p:cNvPr id="2052" name="Rectangle 3"/>
          <p:cNvSpPr/>
          <p:nvPr/>
        </p:nvSpPr>
        <p:spPr>
          <a:xfrm>
            <a:off x="3124200" y="6248400"/>
            <a:ext cx="2895600" cy="457200"/>
          </a:xfrm>
          <a:prstGeom prst="rect">
            <a:avLst/>
          </a:prstGeom>
          <a:noFill/>
          <a:ln w="12700">
            <a:noFill/>
          </a:ln>
        </p:spPr>
        <p:txBody>
          <a:bodyPr wrap="none" anchor="ctr" anchorCtr="0"/>
          <a:p>
            <a:pPr eaLnBrk="1" hangingPunct="1"/>
            <a:endParaRPr lang="en-US" altLang="en-US" dirty="0">
              <a:latin typeface="Constantia" panose="02030602050306030303" pitchFamily="18" charset="0"/>
            </a:endParaRPr>
          </a:p>
        </p:txBody>
      </p:sp>
      <p:sp>
        <p:nvSpPr>
          <p:cNvPr id="10244" name="Rectangle 4"/>
          <p:cNvSpPr>
            <a:spLocks noGrp="1" noChangeArrowheads="1"/>
          </p:cNvSpPr>
          <p:nvPr>
            <p:ph type="title"/>
          </p:nvPr>
        </p:nvSpPr>
        <p:spPr/>
        <p:txBody>
          <a:bodyPr vert="horz" wrap="square" lIns="0" tIns="45720" rIns="0" bIns="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5000" b="0" i="0" u="none" strike="noStrike" kern="1200" cap="none" spc="0" normalizeH="0" baseline="0" noProof="0" dirty="0">
                <a:ln>
                  <a:noFill/>
                </a:ln>
                <a:solidFill>
                  <a:schemeClr val="tx2"/>
                </a:solidFill>
                <a:effectLst/>
                <a:uLnTx/>
                <a:uFillTx/>
                <a:latin typeface="+mj-lt"/>
                <a:ea typeface="+mj-ea"/>
                <a:cs typeface="+mj-cs"/>
              </a:rPr>
              <a:t>Health Problems with Excessive Stress</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10245" name="Rectangle 5"/>
          <p:cNvSpPr>
            <a:spLocks noGrp="1"/>
          </p:cNvSpPr>
          <p:nvPr>
            <p:ph idx="1"/>
          </p:nvPr>
        </p:nvSpPr>
        <p:spPr/>
        <p:txBody>
          <a:bodyPr vert="horz" wrap="square" lIns="91440" tIns="45720" rIns="91440" bIns="45720" anchor="t" anchorCtr="0"/>
          <a:p>
            <a:pPr eaLnBrk="1" hangingPunct="1"/>
            <a:r>
              <a:rPr lang="en-US" altLang="en-US" dirty="0"/>
              <a:t>CHD and stroke</a:t>
            </a:r>
            <a:endParaRPr lang="en-US" altLang="en-US" dirty="0"/>
          </a:p>
          <a:p>
            <a:pPr eaLnBrk="1" hangingPunct="1"/>
            <a:r>
              <a:rPr lang="en-US" altLang="en-US" dirty="0"/>
              <a:t>Gastrointestinal problems such as ulcers</a:t>
            </a:r>
            <a:endParaRPr lang="en-US" altLang="en-US" dirty="0"/>
          </a:p>
          <a:p>
            <a:pPr eaLnBrk="1" hangingPunct="1"/>
            <a:r>
              <a:rPr lang="en-US" altLang="en-US" dirty="0"/>
              <a:t>Impaired immune system</a:t>
            </a:r>
            <a:endParaRPr lang="en-US" altLang="en-US" dirty="0"/>
          </a:p>
          <a:p>
            <a:pPr eaLnBrk="1" hangingPunct="1"/>
            <a:r>
              <a:rPr lang="en-US" altLang="en-US" dirty="0"/>
              <a:t>Insomnia, headache</a:t>
            </a:r>
            <a:endParaRPr lang="en-US" altLang="en-US" dirty="0"/>
          </a:p>
          <a:p>
            <a:pPr eaLnBrk="1" hangingPunct="1"/>
            <a:r>
              <a:rPr lang="en-US" altLang="en-US" dirty="0"/>
              <a:t>Backache</a:t>
            </a:r>
            <a:endParaRPr lang="en-US" altLang="en-US" dirty="0"/>
          </a:p>
          <a:p>
            <a:pPr eaLnBrk="1" hangingPunct="1"/>
            <a:r>
              <a:rPr lang="en-US" altLang="en-US" dirty="0"/>
              <a:t>Drug &amp; alcohol use</a:t>
            </a:r>
            <a:endParaRPr lang="en-US" altLang="en-US" dirty="0"/>
          </a:p>
        </p:txBody>
      </p:sp>
      <p:graphicFrame>
        <p:nvGraphicFramePr>
          <p:cNvPr id="2050" name="Object 2"/>
          <p:cNvGraphicFramePr>
            <a:graphicFrameLocks noChangeAspect="1"/>
          </p:cNvGraphicFramePr>
          <p:nvPr/>
        </p:nvGraphicFramePr>
        <p:xfrm>
          <a:off x="5867400" y="3429000"/>
          <a:ext cx="2971800" cy="2497138"/>
        </p:xfrm>
        <a:graphic>
          <a:graphicData uri="http://schemas.openxmlformats.org/presentationml/2006/ole">
            <mc:AlternateContent xmlns:mc="http://schemas.openxmlformats.org/markup-compatibility/2006">
              <mc:Choice xmlns:v="urn:schemas-microsoft-com:vml" Requires="v">
                <p:oleObj spid="_x0000_s3077" name="" r:id="rId1" imgW="1428750" imgH="1200150" progId="MS_ClipArt_Gallery.2">
                  <p:embed/>
                </p:oleObj>
              </mc:Choice>
              <mc:Fallback>
                <p:oleObj name="" r:id="rId1" imgW="1428750" imgH="1200150" progId="MS_ClipArt_Gallery.2">
                  <p:embed/>
                  <p:pic>
                    <p:nvPicPr>
                      <p:cNvPr id="0" name="Picture 3076"/>
                      <p:cNvPicPr/>
                      <p:nvPr/>
                    </p:nvPicPr>
                    <p:blipFill>
                      <a:blip r:embed="rId2"/>
                      <a:stretch>
                        <a:fillRect/>
                      </a:stretch>
                    </p:blipFill>
                    <p:spPr>
                      <a:xfrm>
                        <a:off x="5867400" y="3429000"/>
                        <a:ext cx="2971800" cy="2497138"/>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5">
                                            <p:txEl>
                                              <p:charRg st="0" end="15"/>
                                            </p:txEl>
                                          </p:spTgt>
                                        </p:tgtEl>
                                        <p:attrNameLst>
                                          <p:attrName>style.visibility</p:attrName>
                                        </p:attrNameLst>
                                      </p:cBhvr>
                                      <p:to>
                                        <p:strVal val="visible"/>
                                      </p:to>
                                    </p:set>
                                    <p:anim calcmode="lin" valueType="num">
                                      <p:cBhvr additive="base">
                                        <p:cTn id="7" dur="500" fill="hold"/>
                                        <p:tgtEl>
                                          <p:spTgt spid="10245">
                                            <p:txEl>
                                              <p:charRg st="0" end="1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5">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5">
                                            <p:txEl>
                                              <p:charRg st="15" end="56"/>
                                            </p:txEl>
                                          </p:spTgt>
                                        </p:tgtEl>
                                        <p:attrNameLst>
                                          <p:attrName>style.visibility</p:attrName>
                                        </p:attrNameLst>
                                      </p:cBhvr>
                                      <p:to>
                                        <p:strVal val="visible"/>
                                      </p:to>
                                    </p:set>
                                    <p:anim calcmode="lin" valueType="num">
                                      <p:cBhvr additive="base">
                                        <p:cTn id="13" dur="500" fill="hold"/>
                                        <p:tgtEl>
                                          <p:spTgt spid="10245">
                                            <p:txEl>
                                              <p:charRg st="15" end="5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5">
                                            <p:txEl>
                                              <p:charRg st="15" end="5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5">
                                            <p:txEl>
                                              <p:charRg st="56" end="79"/>
                                            </p:txEl>
                                          </p:spTgt>
                                        </p:tgtEl>
                                        <p:attrNameLst>
                                          <p:attrName>style.visibility</p:attrName>
                                        </p:attrNameLst>
                                      </p:cBhvr>
                                      <p:to>
                                        <p:strVal val="visible"/>
                                      </p:to>
                                    </p:set>
                                    <p:anim calcmode="lin" valueType="num">
                                      <p:cBhvr additive="base">
                                        <p:cTn id="19" dur="500" fill="hold"/>
                                        <p:tgtEl>
                                          <p:spTgt spid="10245">
                                            <p:txEl>
                                              <p:charRg st="56" end="7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5">
                                            <p:txEl>
                                              <p:charRg st="56" end="79"/>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5">
                                            <p:txEl>
                                              <p:charRg st="79" end="98"/>
                                            </p:txEl>
                                          </p:spTgt>
                                        </p:tgtEl>
                                        <p:attrNameLst>
                                          <p:attrName>style.visibility</p:attrName>
                                        </p:attrNameLst>
                                      </p:cBhvr>
                                      <p:to>
                                        <p:strVal val="visible"/>
                                      </p:to>
                                    </p:set>
                                    <p:anim calcmode="lin" valueType="num">
                                      <p:cBhvr additive="base">
                                        <p:cTn id="25" dur="500" fill="hold"/>
                                        <p:tgtEl>
                                          <p:spTgt spid="10245">
                                            <p:txEl>
                                              <p:charRg st="79" end="98"/>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5">
                                            <p:txEl>
                                              <p:charRg st="79" end="98"/>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5">
                                            <p:txEl>
                                              <p:charRg st="98" end="107"/>
                                            </p:txEl>
                                          </p:spTgt>
                                        </p:tgtEl>
                                        <p:attrNameLst>
                                          <p:attrName>style.visibility</p:attrName>
                                        </p:attrNameLst>
                                      </p:cBhvr>
                                      <p:to>
                                        <p:strVal val="visible"/>
                                      </p:to>
                                    </p:set>
                                    <p:anim calcmode="lin" valueType="num">
                                      <p:cBhvr additive="base">
                                        <p:cTn id="31" dur="500" fill="hold"/>
                                        <p:tgtEl>
                                          <p:spTgt spid="10245">
                                            <p:txEl>
                                              <p:charRg st="98" end="10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5">
                                            <p:txEl>
                                              <p:charRg st="98" end="107"/>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5">
                                            <p:txEl>
                                              <p:charRg st="107" end="126"/>
                                            </p:txEl>
                                          </p:spTgt>
                                        </p:tgtEl>
                                        <p:attrNameLst>
                                          <p:attrName>style.visibility</p:attrName>
                                        </p:attrNameLst>
                                      </p:cBhvr>
                                      <p:to>
                                        <p:strVal val="visible"/>
                                      </p:to>
                                    </p:set>
                                    <p:anim calcmode="lin" valueType="num">
                                      <p:cBhvr additive="base">
                                        <p:cTn id="37" dur="500" fill="hold"/>
                                        <p:tgtEl>
                                          <p:spTgt spid="10245">
                                            <p:txEl>
                                              <p:charRg st="107" end="12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5">
                                            <p:txEl>
                                              <p:charRg st="107" end="12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p:nvPr/>
        </p:nvSpPr>
        <p:spPr>
          <a:xfrm>
            <a:off x="685800" y="6248400"/>
            <a:ext cx="1905000" cy="457200"/>
          </a:xfrm>
          <a:prstGeom prst="rect">
            <a:avLst/>
          </a:prstGeom>
          <a:noFill/>
          <a:ln w="12700">
            <a:noFill/>
          </a:ln>
        </p:spPr>
        <p:txBody>
          <a:bodyPr wrap="none" anchor="ctr" anchorCtr="0"/>
          <a:p>
            <a:pPr eaLnBrk="1" hangingPunct="1"/>
            <a:endParaRPr lang="en-US" altLang="en-US" dirty="0">
              <a:latin typeface="Constantia" panose="02030602050306030303" pitchFamily="18" charset="0"/>
            </a:endParaRPr>
          </a:p>
        </p:txBody>
      </p:sp>
      <p:sp>
        <p:nvSpPr>
          <p:cNvPr id="34819" name="Rectangle 3"/>
          <p:cNvSpPr/>
          <p:nvPr/>
        </p:nvSpPr>
        <p:spPr>
          <a:xfrm>
            <a:off x="3124200" y="6248400"/>
            <a:ext cx="2895600" cy="457200"/>
          </a:xfrm>
          <a:prstGeom prst="rect">
            <a:avLst/>
          </a:prstGeom>
          <a:noFill/>
          <a:ln w="12700">
            <a:noFill/>
          </a:ln>
        </p:spPr>
        <p:txBody>
          <a:bodyPr wrap="none" anchor="ctr" anchorCtr="0"/>
          <a:p>
            <a:pPr eaLnBrk="1" hangingPunct="1"/>
            <a:endParaRPr lang="en-US" altLang="en-US" dirty="0">
              <a:latin typeface="Constantia" panose="02030602050306030303" pitchFamily="18" charset="0"/>
            </a:endParaRPr>
          </a:p>
        </p:txBody>
      </p:sp>
      <p:sp>
        <p:nvSpPr>
          <p:cNvPr id="34820" name="Rectangle 4"/>
          <p:cNvSpPr>
            <a:spLocks noGrp="1"/>
          </p:cNvSpPr>
          <p:nvPr>
            <p:ph type="title"/>
          </p:nvPr>
        </p:nvSpPr>
        <p:spPr/>
        <p:txBody>
          <a:bodyPr vert="horz" wrap="square" lIns="0" tIns="45720" rIns="0" bIns="0" anchor="b" anchorCtr="0"/>
          <a:p>
            <a:pPr eaLnBrk="1" hangingPunct="1"/>
            <a:r>
              <a:rPr lang="en-US" altLang="en-US" dirty="0"/>
              <a:t>How Stress Promotes Illness</a:t>
            </a:r>
            <a:endParaRPr lang="en-US" altLang="en-US" dirty="0"/>
          </a:p>
        </p:txBody>
      </p:sp>
      <p:sp>
        <p:nvSpPr>
          <p:cNvPr id="12293" name="Rectangle 5"/>
          <p:cNvSpPr>
            <a:spLocks noGrp="1"/>
          </p:cNvSpPr>
          <p:nvPr>
            <p:ph idx="1"/>
          </p:nvPr>
        </p:nvSpPr>
        <p:spPr>
          <a:xfrm>
            <a:off x="685800" y="1828800"/>
            <a:ext cx="7772400" cy="4419600"/>
          </a:xfrm>
        </p:spPr>
        <p:txBody>
          <a:bodyPr vert="horz" wrap="square" lIns="91440" tIns="45720" rIns="91440" bIns="45720" anchor="t" anchorCtr="0"/>
          <a:p>
            <a:pPr eaLnBrk="1" hangingPunct="1"/>
            <a:r>
              <a:rPr lang="en-US" altLang="en-US" sz="2800" dirty="0"/>
              <a:t>Direct effect</a:t>
            </a:r>
            <a:endParaRPr lang="en-US" altLang="en-US" sz="2800" dirty="0"/>
          </a:p>
          <a:p>
            <a:pPr lvl="1" eaLnBrk="1" hangingPunct="1"/>
            <a:r>
              <a:rPr lang="en-US" altLang="en-US" dirty="0"/>
              <a:t>Raises blood pressure</a:t>
            </a:r>
            <a:endParaRPr lang="en-US" altLang="en-US" dirty="0"/>
          </a:p>
          <a:p>
            <a:pPr lvl="1" eaLnBrk="1" hangingPunct="1"/>
            <a:r>
              <a:rPr lang="en-US" altLang="en-US" dirty="0"/>
              <a:t>Impairs immune system</a:t>
            </a:r>
            <a:endParaRPr lang="en-US" altLang="en-US" dirty="0"/>
          </a:p>
          <a:p>
            <a:pPr eaLnBrk="1" hangingPunct="1"/>
            <a:r>
              <a:rPr lang="en-US" altLang="en-US" sz="2800" dirty="0"/>
              <a:t>Indirect effect</a:t>
            </a:r>
            <a:endParaRPr lang="en-US" altLang="en-US" sz="2800" dirty="0"/>
          </a:p>
          <a:p>
            <a:pPr lvl="1" eaLnBrk="1" hangingPunct="1"/>
            <a:r>
              <a:rPr lang="en-US" altLang="en-US" dirty="0"/>
              <a:t>Less positive behaviors </a:t>
            </a:r>
            <a:br>
              <a:rPr lang="en-US" altLang="en-US" dirty="0"/>
            </a:br>
            <a:r>
              <a:rPr lang="en-US" altLang="en-US" dirty="0"/>
              <a:t>(exercise, healthy diet, </a:t>
            </a:r>
            <a:r>
              <a:rPr lang="en-IN" altLang="en-US" dirty="0"/>
              <a:t>adequate</a:t>
            </a:r>
            <a:r>
              <a:rPr lang="en-US" altLang="en-US" dirty="0"/>
              <a:t> sleep)</a:t>
            </a:r>
            <a:endParaRPr lang="en-US" altLang="en-US" dirty="0"/>
          </a:p>
          <a:p>
            <a:pPr lvl="1" eaLnBrk="1" hangingPunct="1"/>
            <a:r>
              <a:rPr lang="en-US" altLang="en-US" dirty="0"/>
              <a:t>More negative behaviors </a:t>
            </a:r>
            <a:br>
              <a:rPr lang="en-US" altLang="en-US" dirty="0"/>
            </a:br>
            <a:r>
              <a:rPr lang="en-US" altLang="en-US" dirty="0"/>
              <a:t>(drinking, smoking, unhealthy diet)</a:t>
            </a:r>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3">
                                            <p:txEl>
                                              <p:charRg st="0" end="14"/>
                                            </p:txEl>
                                          </p:spTgt>
                                        </p:tgtEl>
                                        <p:attrNameLst>
                                          <p:attrName>style.visibility</p:attrName>
                                        </p:attrNameLst>
                                      </p:cBhvr>
                                      <p:to>
                                        <p:strVal val="visible"/>
                                      </p:to>
                                    </p:set>
                                    <p:anim calcmode="lin" valueType="num">
                                      <p:cBhvr additive="base">
                                        <p:cTn id="7" dur="500" fill="hold"/>
                                        <p:tgtEl>
                                          <p:spTgt spid="12293">
                                            <p:txEl>
                                              <p:charRg st="0" end="1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3">
                                            <p:txEl>
                                              <p:charRg st="0" end="14"/>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293">
                                            <p:txEl>
                                              <p:charRg st="14" end="36"/>
                                            </p:txEl>
                                          </p:spTgt>
                                        </p:tgtEl>
                                        <p:attrNameLst>
                                          <p:attrName>style.visibility</p:attrName>
                                        </p:attrNameLst>
                                      </p:cBhvr>
                                      <p:to>
                                        <p:strVal val="visible"/>
                                      </p:to>
                                    </p:set>
                                    <p:anim calcmode="lin" valueType="num">
                                      <p:cBhvr additive="base">
                                        <p:cTn id="11" dur="500" fill="hold"/>
                                        <p:tgtEl>
                                          <p:spTgt spid="12293">
                                            <p:txEl>
                                              <p:charRg st="14" end="36"/>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293">
                                            <p:txEl>
                                              <p:charRg st="14" end="36"/>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293">
                                            <p:txEl>
                                              <p:charRg st="36" end="58"/>
                                            </p:txEl>
                                          </p:spTgt>
                                        </p:tgtEl>
                                        <p:attrNameLst>
                                          <p:attrName>style.visibility</p:attrName>
                                        </p:attrNameLst>
                                      </p:cBhvr>
                                      <p:to>
                                        <p:strVal val="visible"/>
                                      </p:to>
                                    </p:set>
                                    <p:anim calcmode="lin" valueType="num">
                                      <p:cBhvr additive="base">
                                        <p:cTn id="15" dur="500" fill="hold"/>
                                        <p:tgtEl>
                                          <p:spTgt spid="12293">
                                            <p:txEl>
                                              <p:charRg st="36" end="58"/>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2293">
                                            <p:txEl>
                                              <p:charRg st="36" end="58"/>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2293">
                                            <p:txEl>
                                              <p:charRg st="58" end="74"/>
                                            </p:txEl>
                                          </p:spTgt>
                                        </p:tgtEl>
                                        <p:attrNameLst>
                                          <p:attrName>style.visibility</p:attrName>
                                        </p:attrNameLst>
                                      </p:cBhvr>
                                      <p:to>
                                        <p:strVal val="visible"/>
                                      </p:to>
                                    </p:set>
                                    <p:anim calcmode="lin" valueType="num">
                                      <p:cBhvr additive="base">
                                        <p:cTn id="21" dur="500" fill="hold"/>
                                        <p:tgtEl>
                                          <p:spTgt spid="12293">
                                            <p:txEl>
                                              <p:charRg st="58" end="7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2293">
                                            <p:txEl>
                                              <p:charRg st="58" end="74"/>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2293">
                                            <p:txEl>
                                              <p:charRg st="74" end="139"/>
                                            </p:txEl>
                                          </p:spTgt>
                                        </p:tgtEl>
                                        <p:attrNameLst>
                                          <p:attrName>style.visibility</p:attrName>
                                        </p:attrNameLst>
                                      </p:cBhvr>
                                      <p:to>
                                        <p:strVal val="visible"/>
                                      </p:to>
                                    </p:set>
                                    <p:anim calcmode="lin" valueType="num">
                                      <p:cBhvr additive="base">
                                        <p:cTn id="25" dur="500" fill="hold"/>
                                        <p:tgtEl>
                                          <p:spTgt spid="12293">
                                            <p:txEl>
                                              <p:charRg st="74" end="139"/>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93">
                                            <p:txEl>
                                              <p:charRg st="74" end="139"/>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2293">
                                            <p:txEl>
                                              <p:charRg st="139" end="200"/>
                                            </p:txEl>
                                          </p:spTgt>
                                        </p:tgtEl>
                                        <p:attrNameLst>
                                          <p:attrName>style.visibility</p:attrName>
                                        </p:attrNameLst>
                                      </p:cBhvr>
                                      <p:to>
                                        <p:strVal val="visible"/>
                                      </p:to>
                                    </p:set>
                                    <p:anim calcmode="lin" valueType="num">
                                      <p:cBhvr additive="base">
                                        <p:cTn id="29" dur="500" fill="hold"/>
                                        <p:tgtEl>
                                          <p:spTgt spid="12293">
                                            <p:txEl>
                                              <p:charRg st="139" end="20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2293">
                                            <p:txEl>
                                              <p:charRg st="139" end="20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Content Placeholder 2"/>
          <p:cNvSpPr>
            <a:spLocks noGrp="1"/>
          </p:cNvSpPr>
          <p:nvPr>
            <p:ph idx="1"/>
          </p:nvPr>
        </p:nvSpPr>
        <p:spPr/>
        <p:txBody>
          <a:bodyPr vert="horz" wrap="square" lIns="91440" tIns="45720" rIns="91440" bIns="45720" anchor="t" anchorCtr="0"/>
          <a:p>
            <a:pPr eaLnBrk="1" hangingPunct="1">
              <a:buNone/>
            </a:pPr>
            <a:endParaRPr lang="en-US" altLang="en-US" dirty="0"/>
          </a:p>
          <a:p>
            <a:pPr eaLnBrk="1" hangingPunct="1">
              <a:buNone/>
            </a:pPr>
            <a:endParaRPr lang="en-US" altLang="en-US" dirty="0"/>
          </a:p>
          <a:p>
            <a:pPr algn="ctr" eaLnBrk="1" hangingPunct="1">
              <a:buNone/>
            </a:pPr>
            <a:r>
              <a:rPr lang="en-US" altLang="en-US" sz="6000" dirty="0"/>
              <a:t>Psycho Therapies</a:t>
            </a:r>
            <a:endParaRPr lang="en-US" altLang="en-US" sz="6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type="title"/>
          </p:nvPr>
        </p:nvSpPr>
        <p:spPr>
          <a:xfrm>
            <a:off x="0" y="228600"/>
            <a:ext cx="8229600" cy="418465"/>
          </a:xfrm>
        </p:spPr>
        <p:txBody>
          <a:bodyPr vert="horz" wrap="square" lIns="0" tIns="45720" rIns="0" bIns="0" anchor="b" anchorCtr="0"/>
          <a:p>
            <a:pPr algn="ctr" eaLnBrk="1" hangingPunct="1"/>
            <a:r>
              <a:rPr lang="en-US" altLang="en-US" b="1" dirty="0"/>
              <a:t>Cognitive Therapy</a:t>
            </a:r>
            <a:endParaRPr lang="en-US" altLang="en-US" dirty="0"/>
          </a:p>
        </p:txBody>
      </p:sp>
      <p:sp>
        <p:nvSpPr>
          <p:cNvPr id="36867" name="Rectangle 3"/>
          <p:cNvSpPr>
            <a:spLocks noGrp="1"/>
          </p:cNvSpPr>
          <p:nvPr>
            <p:ph idx="1"/>
          </p:nvPr>
        </p:nvSpPr>
        <p:spPr>
          <a:xfrm>
            <a:off x="381000" y="532765"/>
            <a:ext cx="8229600" cy="4770755"/>
          </a:xfrm>
        </p:spPr>
        <p:txBody>
          <a:bodyPr vert="horz" wrap="square" lIns="91440" tIns="45720" rIns="91440" bIns="45720" anchor="t" anchorCtr="0"/>
          <a:p>
            <a:pPr eaLnBrk="1" hangingPunct="1">
              <a:lnSpc>
                <a:spcPct val="90000"/>
              </a:lnSpc>
            </a:pPr>
            <a:r>
              <a:rPr lang="en-US" altLang="en-US" dirty="0"/>
              <a:t>Tries to teach people more positive ways of thinking.  Attempts to replace negative thoughts with rational responses.</a:t>
            </a:r>
            <a:endParaRPr lang="en-US" altLang="en-US" dirty="0"/>
          </a:p>
          <a:p>
            <a:pPr eaLnBrk="1" hangingPunct="1">
              <a:lnSpc>
                <a:spcPct val="90000"/>
              </a:lnSpc>
            </a:pPr>
            <a:r>
              <a:rPr lang="en-US" altLang="en-US" sz="2800" b="1" dirty="0"/>
              <a:t>Internalized Sentences:</a:t>
            </a:r>
            <a:r>
              <a:rPr lang="en-US" altLang="en-US" dirty="0"/>
              <a:t>  refers to the underlying thoughts or beliefs that individuals have internalized and consistently repeat to themselves</a:t>
            </a:r>
            <a:r>
              <a:rPr lang="en-IN" altLang="en-US" dirty="0"/>
              <a:t> it can significantly impact a person's emotions, behavior, and overall thought process.</a:t>
            </a:r>
            <a:endParaRPr lang="en-IN" altLang="en-US" dirty="0"/>
          </a:p>
          <a:p>
            <a:pPr eaLnBrk="1" hangingPunct="1">
              <a:lnSpc>
                <a:spcPct val="90000"/>
              </a:lnSpc>
            </a:pPr>
            <a:endParaRPr lang="en-IN" altLang="en-US" dirty="0"/>
          </a:p>
          <a:p>
            <a:pPr eaLnBrk="1" hangingPunct="1">
              <a:lnSpc>
                <a:spcPct val="90000"/>
              </a:lnSpc>
            </a:pPr>
            <a:r>
              <a:rPr lang="en-US" altLang="en-US" b="1" dirty="0">
                <a:sym typeface="+mn-ea"/>
              </a:rPr>
              <a:t>Thought Processes:</a:t>
            </a:r>
            <a:r>
              <a:rPr lang="en-US" altLang="en-US" dirty="0">
                <a:sym typeface="+mn-ea"/>
              </a:rPr>
              <a:t>  Need to change thoughts from being internalized</a:t>
            </a:r>
            <a:r>
              <a:rPr lang="en-IN" altLang="en-US" dirty="0">
                <a:sym typeface="+mn-ea"/>
              </a:rPr>
              <a:t> to</a:t>
            </a:r>
            <a:r>
              <a:rPr lang="en-US" altLang="en-US" dirty="0">
                <a:sym typeface="+mn-ea"/>
              </a:rPr>
              <a:t> stable and global.</a:t>
            </a:r>
            <a:endParaRPr lang="en-US" altLang="en-US" dirty="0">
              <a:sym typeface="+mn-ea"/>
            </a:endParaRPr>
          </a:p>
          <a:p>
            <a:pPr eaLnBrk="1" hangingPunct="1">
              <a:lnSpc>
                <a:spcPct val="90000"/>
              </a:lnSpc>
            </a:pPr>
            <a:endParaRPr lang="en-US" altLang="en-US" dirty="0"/>
          </a:p>
          <a:p>
            <a:pPr eaLnBrk="1" hangingPunct="1">
              <a:lnSpc>
                <a:spcPct val="90000"/>
              </a:lnSpc>
            </a:pPr>
            <a:r>
              <a:rPr lang="en-US" altLang="en-US" b="1" dirty="0">
                <a:sym typeface="+mn-ea"/>
              </a:rPr>
              <a:t>Rational-Emotive Therapy:</a:t>
            </a:r>
            <a:r>
              <a:rPr lang="en-US" altLang="en-US" dirty="0">
                <a:sym typeface="+mn-ea"/>
              </a:rPr>
              <a:t>  it is not events themselves that cause emotional and behavioral disturbances, but rather our irrational beliefs and interpretations about those events. </a:t>
            </a:r>
            <a:endParaRPr lang="en-IN" altLang="en-US" dirty="0"/>
          </a:p>
          <a:p>
            <a:pPr eaLnBrk="1" hangingPunct="1">
              <a:lnSpc>
                <a:spcPct val="90000"/>
              </a:lnSpc>
            </a:pPr>
            <a:endParaRPr lang="en-I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p:nvPr>
        </p:nvSpPr>
        <p:spPr>
          <a:xfrm>
            <a:off x="152400" y="152400"/>
            <a:ext cx="8229600" cy="435610"/>
          </a:xfrm>
        </p:spPr>
        <p:txBody>
          <a:bodyPr vert="horz" wrap="square" lIns="0" tIns="45720" rIns="0" bIns="0" anchor="b" anchorCtr="0"/>
          <a:p>
            <a:pPr algn="ctr" eaLnBrk="1" hangingPunct="1"/>
            <a:r>
              <a:rPr lang="en-US" altLang="en-US" b="1" dirty="0"/>
              <a:t>Humanistic Therapy</a:t>
            </a:r>
            <a:endParaRPr lang="en-US" altLang="en-US" dirty="0"/>
          </a:p>
        </p:txBody>
      </p:sp>
      <p:sp>
        <p:nvSpPr>
          <p:cNvPr id="38915" name="Rectangle 3"/>
          <p:cNvSpPr>
            <a:spLocks noGrp="1"/>
          </p:cNvSpPr>
          <p:nvPr>
            <p:ph idx="1"/>
          </p:nvPr>
        </p:nvSpPr>
        <p:spPr>
          <a:xfrm>
            <a:off x="119380" y="654685"/>
            <a:ext cx="8567420" cy="5669915"/>
          </a:xfrm>
        </p:spPr>
        <p:txBody>
          <a:bodyPr vert="horz" wrap="square" lIns="91440" tIns="45720" rIns="91440" bIns="45720" anchor="t" anchorCtr="0"/>
          <a:p>
            <a:pPr eaLnBrk="1" hangingPunct="1"/>
            <a:r>
              <a:rPr lang="en-US" altLang="en-US" sz="2400" dirty="0"/>
              <a:t>Try to move one toward self-fulfillment and to take responsibility for their actions.</a:t>
            </a:r>
            <a:endParaRPr lang="en-US" altLang="en-US" sz="2400" dirty="0"/>
          </a:p>
          <a:p>
            <a:pPr eaLnBrk="1" hangingPunct="1"/>
            <a:r>
              <a:rPr lang="en-US" altLang="en-US" sz="2400" b="1" dirty="0"/>
              <a:t>Client-Centered Therapy:</a:t>
            </a:r>
            <a:r>
              <a:rPr lang="en-US" altLang="en-US" sz="2400" dirty="0"/>
              <a:t>  (Rogers), listening with genuine acceptance to help them begin to heal themselves (non-directive).</a:t>
            </a:r>
            <a:endParaRPr lang="en-US" altLang="en-US" sz="2400" dirty="0"/>
          </a:p>
          <a:p>
            <a:pPr eaLnBrk="1" hangingPunct="1"/>
            <a:r>
              <a:rPr lang="en-US" altLang="en-US" sz="2400" b="1" dirty="0">
                <a:sym typeface="+mn-ea"/>
              </a:rPr>
              <a:t>Existential Therapy:</a:t>
            </a:r>
            <a:r>
              <a:rPr lang="en-US" altLang="en-US" sz="2400" dirty="0">
                <a:sym typeface="+mn-ea"/>
              </a:rPr>
              <a:t>  Helps clients find meaning in existence.  Gives them the power to control their own destinies.</a:t>
            </a:r>
            <a:endParaRPr lang="en-US" altLang="en-US" sz="2400" dirty="0"/>
          </a:p>
          <a:p>
            <a:pPr eaLnBrk="1" hangingPunct="1"/>
            <a:r>
              <a:rPr lang="en-US" altLang="en-US" sz="2400" b="1" dirty="0">
                <a:sym typeface="+mn-ea"/>
              </a:rPr>
              <a:t>Active Listening:</a:t>
            </a:r>
            <a:r>
              <a:rPr lang="en-US" altLang="en-US" sz="2400" dirty="0">
                <a:sym typeface="+mn-ea"/>
              </a:rPr>
              <a:t>   therapist's deliberate and focused attention to the client's verbal and non-verbal communication, with the aim of truly understanding their experiences and perspectives.</a:t>
            </a:r>
            <a:endParaRPr lang="en-US" altLang="en-US" sz="2400" dirty="0">
              <a:sym typeface="+mn-ea"/>
            </a:endParaRPr>
          </a:p>
          <a:p>
            <a:pPr eaLnBrk="1" hangingPunct="1"/>
            <a:r>
              <a:rPr lang="en-US" altLang="en-US" sz="2400" b="1" dirty="0">
                <a:sym typeface="+mn-ea"/>
              </a:rPr>
              <a:t>Unconditional Positive Regard:</a:t>
            </a:r>
            <a:r>
              <a:rPr lang="en-US" altLang="en-US" sz="2400" dirty="0">
                <a:sym typeface="+mn-ea"/>
              </a:rPr>
              <a:t>  Therapists must be warm and show unshakeable regard for their client.  They must be genuine and honest.</a:t>
            </a:r>
            <a:endParaRPr lang="en-US" altLang="en-US" sz="2400" dirty="0"/>
          </a:p>
          <a:p>
            <a:pPr eaLnBrk="1" hangingPunct="1"/>
            <a:endParaRPr lang="en-US" altLang="en-US" sz="2400" dirty="0">
              <a:sym typeface="+mn-ea"/>
            </a:endParaRPr>
          </a:p>
          <a:p>
            <a:pPr eaLnBrk="1" hangingPunct="1"/>
            <a:endParaRPr lang="en-US" alt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type="title"/>
          </p:nvPr>
        </p:nvSpPr>
        <p:spPr>
          <a:xfrm>
            <a:off x="76200" y="76200"/>
            <a:ext cx="8229600" cy="407035"/>
          </a:xfrm>
        </p:spPr>
        <p:txBody>
          <a:bodyPr vert="horz" wrap="square" lIns="0" tIns="45720" rIns="0" bIns="0" anchor="b" anchorCtr="0"/>
          <a:p>
            <a:pPr algn="l" eaLnBrk="1" hangingPunct="1"/>
            <a:r>
              <a:rPr lang="en-US" altLang="en-US" sz="3200" b="1" dirty="0"/>
              <a:t>Group Therapy</a:t>
            </a:r>
            <a:endParaRPr lang="en-US" altLang="en-US" sz="3200" dirty="0"/>
          </a:p>
        </p:txBody>
      </p:sp>
      <p:sp>
        <p:nvSpPr>
          <p:cNvPr id="41987" name="Rectangle 3"/>
          <p:cNvSpPr>
            <a:spLocks noGrp="1"/>
          </p:cNvSpPr>
          <p:nvPr>
            <p:ph idx="1"/>
          </p:nvPr>
        </p:nvSpPr>
        <p:spPr>
          <a:xfrm>
            <a:off x="76200" y="533400"/>
            <a:ext cx="8229600" cy="6266180"/>
          </a:xfrm>
        </p:spPr>
        <p:txBody>
          <a:bodyPr vert="horz" wrap="square" lIns="91440" tIns="45720" rIns="91440" bIns="45720" anchor="t" anchorCtr="0"/>
          <a:p>
            <a:pPr eaLnBrk="1" hangingPunct="1"/>
            <a:r>
              <a:rPr lang="en-US" altLang="en-US" sz="2400" dirty="0"/>
              <a:t>Helps patients express their problems and show that they are not alone in suffering from this illness.</a:t>
            </a:r>
            <a:endParaRPr lang="en-US" altLang="en-US" sz="2400" dirty="0"/>
          </a:p>
          <a:p>
            <a:pPr eaLnBrk="1" hangingPunct="1"/>
            <a:endParaRPr lang="en-US" altLang="en-US" sz="2400" dirty="0"/>
          </a:p>
          <a:p>
            <a:pPr marL="0" indent="0" eaLnBrk="1" hangingPunct="1">
              <a:buNone/>
            </a:pPr>
            <a:r>
              <a:rPr lang="en-US" altLang="en-US" sz="2400" b="1" dirty="0">
                <a:sym typeface="+mn-ea"/>
              </a:rPr>
              <a:t>Gestalt Therapy</a:t>
            </a:r>
            <a:endParaRPr lang="en-US" altLang="en-US" sz="2400" dirty="0"/>
          </a:p>
          <a:p>
            <a:pPr eaLnBrk="1" hangingPunct="1"/>
            <a:r>
              <a:rPr lang="en-US" altLang="en-US" sz="2400" dirty="0">
                <a:sym typeface="+mn-ea"/>
              </a:rPr>
              <a:t> Gestalt therapy is a form of psychotherapy that emphasizes the present moment experience, self-awareness, and personal responsibility. </a:t>
            </a:r>
            <a:endParaRPr lang="en-US" altLang="en-US" sz="2400" dirty="0">
              <a:sym typeface="+mn-ea"/>
            </a:endParaRPr>
          </a:p>
          <a:p>
            <a:pPr marL="0" indent="0" eaLnBrk="1" hangingPunct="1">
              <a:buNone/>
            </a:pPr>
            <a:r>
              <a:rPr lang="en-US" altLang="en-US" sz="2400" b="1" dirty="0">
                <a:sym typeface="+mn-ea"/>
              </a:rPr>
              <a:t>Family Therapy</a:t>
            </a:r>
            <a:endParaRPr lang="en-US" altLang="en-US" sz="2400" dirty="0"/>
          </a:p>
          <a:p>
            <a:pPr eaLnBrk="1" hangingPunct="1"/>
            <a:r>
              <a:rPr lang="en-US" altLang="en-US" sz="2400" dirty="0">
                <a:sym typeface="+mn-ea"/>
              </a:rPr>
              <a:t>Usually used to help children and adolescents.  Role-Play, facilitate good communication.</a:t>
            </a:r>
            <a:endParaRPr lang="en-US" altLang="en-US" sz="2400" dirty="0"/>
          </a:p>
          <a:p>
            <a:pPr eaLnBrk="1" hangingPunct="1"/>
            <a:endParaRPr lang="en-US" altLang="en-US" sz="2400" dirty="0"/>
          </a:p>
          <a:p>
            <a:pPr marL="0" indent="0" eaLnBrk="1" hangingPunct="1">
              <a:buNone/>
            </a:pPr>
            <a:r>
              <a:rPr lang="en-US" altLang="en-US" sz="2400" b="1" dirty="0">
                <a:sym typeface="+mn-ea"/>
              </a:rPr>
              <a:t>Eclectic Approach</a:t>
            </a:r>
            <a:endParaRPr lang="en-US" altLang="en-US" sz="2400" dirty="0"/>
          </a:p>
          <a:p>
            <a:pPr eaLnBrk="1" hangingPunct="1"/>
            <a:r>
              <a:rPr lang="en-US" altLang="en-US" sz="2400" dirty="0">
                <a:sym typeface="+mn-ea"/>
              </a:rPr>
              <a:t>Combine one or more treatments to most effectively treat the client.  More popular type of treatment.</a:t>
            </a:r>
            <a:endParaRPr lang="en-US" altLang="en-US" sz="2400" dirty="0"/>
          </a:p>
          <a:p>
            <a:pPr eaLnBrk="1" hangingPunct="1"/>
            <a:endParaRPr lang="en-US" altLang="en-US" sz="2400" dirty="0"/>
          </a:p>
          <a:p>
            <a:pPr marL="0" indent="0" eaLnBrk="1" hangingPunct="1">
              <a:buNone/>
            </a:pPr>
            <a:endParaRPr lang="en-US"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p:txBody>
          <a:bodyPr vert="horz" wrap="square" lIns="0" tIns="45720" rIns="0" bIns="0" anchor="b" anchorCtr="0"/>
          <a:p>
            <a:pPr eaLnBrk="1" hangingPunct="1"/>
            <a:r>
              <a:rPr lang="en-US" altLang="en-US" dirty="0"/>
              <a:t>Anxiety Disorders</a:t>
            </a:r>
            <a:endParaRPr lang="en-US" altLang="en-US" dirty="0"/>
          </a:p>
        </p:txBody>
      </p:sp>
      <p:sp>
        <p:nvSpPr>
          <p:cNvPr id="9219" name="Rectangle 3"/>
          <p:cNvSpPr>
            <a:spLocks noGrp="1"/>
          </p:cNvSpPr>
          <p:nvPr>
            <p:ph idx="1"/>
          </p:nvPr>
        </p:nvSpPr>
        <p:spPr/>
        <p:txBody>
          <a:bodyPr vert="horz" wrap="square" lIns="91440" tIns="45720" rIns="91440" bIns="45720" anchor="t" anchorCtr="0"/>
          <a:p>
            <a:pPr eaLnBrk="1" hangingPunct="1">
              <a:lnSpc>
                <a:spcPct val="80000"/>
              </a:lnSpc>
            </a:pPr>
            <a:r>
              <a:rPr lang="en-US" altLang="en-US" sz="2800" dirty="0"/>
              <a:t>Definition of anxiety</a:t>
            </a:r>
            <a:endParaRPr lang="en-US" altLang="en-US" sz="2800" dirty="0"/>
          </a:p>
          <a:p>
            <a:pPr lvl="1" eaLnBrk="1" hangingPunct="1">
              <a:lnSpc>
                <a:spcPct val="80000"/>
              </a:lnSpc>
            </a:pPr>
            <a:r>
              <a:rPr lang="en-US" altLang="en-US" dirty="0"/>
              <a:t>Anxiety is a normal and common human emotion characterized by feelings of fear, worry, and unease accompanied by predictable physiological changes</a:t>
            </a:r>
            <a:endParaRPr lang="en-US" altLang="en-US" dirty="0"/>
          </a:p>
          <a:p>
            <a:pPr lvl="1" eaLnBrk="1" hangingPunct="1">
              <a:lnSpc>
                <a:spcPct val="80000"/>
              </a:lnSpc>
            </a:pPr>
            <a:r>
              <a:rPr lang="en-US" altLang="en-US" dirty="0"/>
              <a:t>Two levels </a:t>
            </a:r>
            <a:endParaRPr lang="en-US" altLang="en-US" dirty="0"/>
          </a:p>
          <a:p>
            <a:pPr lvl="2" eaLnBrk="1" hangingPunct="1">
              <a:lnSpc>
                <a:spcPct val="80000"/>
              </a:lnSpc>
            </a:pPr>
            <a:r>
              <a:rPr lang="en-US" altLang="en-US" sz="2000" dirty="0"/>
              <a:t>Subjective feelings</a:t>
            </a:r>
            <a:endParaRPr lang="en-US" altLang="en-US" sz="2000" dirty="0"/>
          </a:p>
          <a:p>
            <a:pPr lvl="3" eaLnBrk="1" hangingPunct="1">
              <a:lnSpc>
                <a:spcPct val="80000"/>
              </a:lnSpc>
            </a:pPr>
            <a:r>
              <a:rPr lang="en-US" altLang="en-US" sz="1800" dirty="0"/>
              <a:t>Dread</a:t>
            </a:r>
            <a:endParaRPr lang="en-US" altLang="en-US" sz="1800" dirty="0"/>
          </a:p>
          <a:p>
            <a:pPr lvl="3" eaLnBrk="1" hangingPunct="1">
              <a:lnSpc>
                <a:spcPct val="80000"/>
              </a:lnSpc>
            </a:pPr>
            <a:r>
              <a:rPr lang="en-US" altLang="en-US" sz="1800" dirty="0"/>
              <a:t>Fear</a:t>
            </a:r>
            <a:endParaRPr lang="en-US" altLang="en-US" sz="1800" dirty="0"/>
          </a:p>
          <a:p>
            <a:pPr lvl="2" eaLnBrk="1" hangingPunct="1">
              <a:lnSpc>
                <a:spcPct val="80000"/>
              </a:lnSpc>
            </a:pPr>
            <a:r>
              <a:rPr lang="en-US" altLang="en-US" sz="2000" dirty="0"/>
              <a:t>Physiological responses</a:t>
            </a:r>
            <a:endParaRPr lang="en-US" altLang="en-US" sz="2000" dirty="0"/>
          </a:p>
          <a:p>
            <a:pPr lvl="3" eaLnBrk="1" hangingPunct="1">
              <a:lnSpc>
                <a:spcPct val="80000"/>
              </a:lnSpc>
            </a:pPr>
            <a:r>
              <a:rPr lang="en-US" altLang="en-US" sz="1800" dirty="0"/>
              <a:t>Increased muscle tension</a:t>
            </a:r>
            <a:endParaRPr lang="en-US" altLang="en-US" sz="1800" dirty="0"/>
          </a:p>
          <a:p>
            <a:pPr lvl="3" eaLnBrk="1" hangingPunct="1">
              <a:lnSpc>
                <a:spcPct val="80000"/>
              </a:lnSpc>
            </a:pPr>
            <a:r>
              <a:rPr lang="en-US" altLang="en-US" sz="1800" dirty="0"/>
              <a:t>rapid breathing</a:t>
            </a:r>
            <a:endParaRPr lang="en-US" altLang="en-US" sz="1800" dirty="0"/>
          </a:p>
          <a:p>
            <a:pPr lvl="3" eaLnBrk="1" hangingPunct="1">
              <a:lnSpc>
                <a:spcPct val="80000"/>
              </a:lnSpc>
            </a:pPr>
            <a:r>
              <a:rPr lang="en-US" altLang="en-US" sz="1800" dirty="0"/>
              <a:t>Increased perspiration</a:t>
            </a:r>
            <a:endParaRPr lang="en-US" altLang="en-US" sz="1800" dirty="0"/>
          </a:p>
          <a:p>
            <a:pPr lvl="3" eaLnBrk="1" hangingPunct="1">
              <a:lnSpc>
                <a:spcPct val="80000"/>
              </a:lnSpc>
            </a:pPr>
            <a:r>
              <a:rPr lang="en-US" altLang="en-US" sz="1800" dirty="0"/>
              <a:t>Drying of the mouth</a:t>
            </a:r>
            <a:endParaRPr lang="en-US" altLang="en-US" sz="1800" dirty="0"/>
          </a:p>
          <a:p>
            <a:pPr lvl="3" eaLnBrk="1" hangingPunct="1">
              <a:lnSpc>
                <a:spcPct val="80000"/>
              </a:lnSpc>
            </a:pPr>
            <a:endParaRPr lang="en-US" altLang="en-US" sz="1800" dirty="0"/>
          </a:p>
          <a:p>
            <a:pPr lvl="3" eaLnBrk="1" hangingPunct="1">
              <a:lnSpc>
                <a:spcPct val="80000"/>
              </a:lnSpc>
            </a:pPr>
            <a:r>
              <a:rPr lang="en-US" altLang="en-US" sz="1800" dirty="0"/>
              <a:t>Sympathetic response</a:t>
            </a:r>
            <a:endParaRPr lang="en-US"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charRg st="113" end="12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charRg st="125" end="14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charRg st="145" end="15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19">
                                            <p:txEl>
                                              <p:charRg st="151" end="15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19">
                                            <p:txEl>
                                              <p:charRg st="156" end="18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219">
                                            <p:txEl>
                                              <p:charRg st="180" end="20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219">
                                            <p:txEl>
                                              <p:charRg st="205" end="22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219">
                                            <p:txEl>
                                              <p:charRg st="229" end="25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219">
                                            <p:txEl>
                                              <p:charRg st="252" end="27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219">
                                            <p:txEl>
                                              <p:charRg st="273" end="29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type="title"/>
          </p:nvPr>
        </p:nvSpPr>
        <p:spPr>
          <a:xfrm>
            <a:off x="152400" y="76200"/>
            <a:ext cx="8229600" cy="662305"/>
          </a:xfrm>
        </p:spPr>
        <p:txBody>
          <a:bodyPr vert="horz" wrap="square" lIns="0" tIns="45720" rIns="0" bIns="0" anchor="b" anchorCtr="0"/>
          <a:p>
            <a:pPr algn="ctr" eaLnBrk="1" hangingPunct="1"/>
            <a:r>
              <a:rPr lang="en-US" altLang="en-US" dirty="0"/>
              <a:t>Effectiveness of Psychotherapy</a:t>
            </a:r>
            <a:endParaRPr lang="en-US" altLang="en-US" dirty="0"/>
          </a:p>
        </p:txBody>
      </p:sp>
      <p:sp>
        <p:nvSpPr>
          <p:cNvPr id="46083" name="Rectangle 3"/>
          <p:cNvSpPr>
            <a:spLocks noGrp="1"/>
          </p:cNvSpPr>
          <p:nvPr>
            <p:ph idx="1"/>
          </p:nvPr>
        </p:nvSpPr>
        <p:spPr>
          <a:xfrm>
            <a:off x="457200" y="1036320"/>
            <a:ext cx="8229600" cy="5288280"/>
          </a:xfrm>
        </p:spPr>
        <p:txBody>
          <a:bodyPr vert="horz" wrap="square" lIns="91440" tIns="45720" rIns="91440" bIns="45720" anchor="t" anchorCtr="0"/>
          <a:p>
            <a:pPr eaLnBrk="1" hangingPunct="1"/>
            <a:r>
              <a:rPr lang="en-US" altLang="en-US" dirty="0"/>
              <a:t>Good Relationships with therapist seems to be more effective than type of treatment used.</a:t>
            </a:r>
            <a:endParaRPr lang="en-US" altLang="en-US" dirty="0"/>
          </a:p>
          <a:p>
            <a:pPr eaLnBrk="1" hangingPunct="1"/>
            <a:r>
              <a:rPr lang="en-US" altLang="en-US" b="1" dirty="0"/>
              <a:t>Efficacy for Various Mental Health Conditions</a:t>
            </a:r>
            <a:endParaRPr lang="en-US" altLang="en-US" b="1" dirty="0"/>
          </a:p>
          <a:p>
            <a:pPr eaLnBrk="1" hangingPunct="1"/>
            <a:r>
              <a:rPr lang="en-US" altLang="en-US" b="1" dirty="0"/>
              <a:t>Comparable to Medication</a:t>
            </a:r>
            <a:endParaRPr lang="en-US" altLang="en-US" b="1" dirty="0"/>
          </a:p>
          <a:p>
            <a:pPr eaLnBrk="1" hangingPunct="1"/>
            <a:r>
              <a:rPr lang="en-US" altLang="en-US" b="1" dirty="0"/>
              <a:t>Long-Term Benefits</a:t>
            </a:r>
            <a:endParaRPr lang="en-US" altLang="en-US" b="1" dirty="0"/>
          </a:p>
          <a:p>
            <a:pPr eaLnBrk="1" hangingPunct="1"/>
            <a:r>
              <a:rPr lang="en-US" altLang="en-US" b="1" dirty="0"/>
              <a:t> develop coping skills, increase self-awareness, </a:t>
            </a:r>
            <a:endParaRPr lang="en-US" altLang="en-US" b="1" dirty="0"/>
          </a:p>
          <a:p>
            <a:pPr eaLnBrk="1" hangingPunct="1"/>
            <a:r>
              <a:rPr lang="en-US" altLang="en-US" sz="3600" b="1" dirty="0"/>
              <a:t>Alternatives:</a:t>
            </a:r>
            <a:r>
              <a:rPr lang="en-US" altLang="en-US" dirty="0"/>
              <a:t>  Encounter Groups, self-help tapes, books</a:t>
            </a:r>
            <a:endParaRPr lang="en-US" altLang="en-US" dirty="0"/>
          </a:p>
          <a:p>
            <a:pPr marL="0" indent="0" eaLnBrk="1" hangingPunct="1">
              <a:buNone/>
            </a:pP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0" y="76200"/>
            <a:ext cx="8229600" cy="841375"/>
          </a:xfrm>
        </p:spPr>
        <p:txBody>
          <a:bodyPr vert="horz" wrap="square" lIns="0" tIns="45720" rIns="0" bIns="0" anchor="b" anchorCtr="0"/>
          <a:p>
            <a:pPr eaLnBrk="1" hangingPunct="1"/>
            <a:r>
              <a:rPr lang="en-US" altLang="en-US" dirty="0"/>
              <a:t>Anxiety Disorders</a:t>
            </a:r>
            <a:endParaRPr lang="en-US" altLang="en-US" dirty="0"/>
          </a:p>
        </p:txBody>
      </p:sp>
      <p:sp>
        <p:nvSpPr>
          <p:cNvPr id="10243" name="Rectangle 3"/>
          <p:cNvSpPr>
            <a:spLocks noGrp="1"/>
          </p:cNvSpPr>
          <p:nvPr>
            <p:ph idx="1"/>
          </p:nvPr>
        </p:nvSpPr>
        <p:spPr>
          <a:xfrm>
            <a:off x="152400" y="1234440"/>
            <a:ext cx="8229600" cy="4969510"/>
          </a:xfrm>
        </p:spPr>
        <p:txBody>
          <a:bodyPr vert="horz" wrap="square" lIns="91440" tIns="45720" rIns="91440" bIns="45720" anchor="t" anchorCtr="0"/>
          <a:p>
            <a:pPr eaLnBrk="1" hangingPunct="1">
              <a:lnSpc>
                <a:spcPct val="90000"/>
              </a:lnSpc>
            </a:pPr>
            <a:r>
              <a:rPr lang="en-US" altLang="en-US" sz="2800" dirty="0"/>
              <a:t>Major symptom of anxiety</a:t>
            </a:r>
            <a:endParaRPr lang="en-US" altLang="en-US" sz="2800" dirty="0"/>
          </a:p>
          <a:p>
            <a:pPr lvl="1" eaLnBrk="1" hangingPunct="1">
              <a:lnSpc>
                <a:spcPct val="90000"/>
              </a:lnSpc>
            </a:pPr>
            <a:r>
              <a:rPr lang="en-US" altLang="en-US" b="1" dirty="0"/>
              <a:t>Feeling of anxiety coupled with avoidance behavior</a:t>
            </a:r>
            <a:endParaRPr lang="en-US" altLang="en-US" b="1" dirty="0"/>
          </a:p>
          <a:p>
            <a:pPr lvl="2" eaLnBrk="1" hangingPunct="1">
              <a:lnSpc>
                <a:spcPct val="90000"/>
              </a:lnSpc>
            </a:pPr>
            <a:r>
              <a:rPr lang="en-US" altLang="en-US" sz="2000" b="1" dirty="0"/>
              <a:t>Attempt to avoid situations that seems to produce anxiety</a:t>
            </a:r>
            <a:endParaRPr lang="en-US" altLang="en-US" sz="2000" b="1" dirty="0"/>
          </a:p>
          <a:p>
            <a:pPr lvl="2" eaLnBrk="1" hangingPunct="1">
              <a:lnSpc>
                <a:spcPct val="90000"/>
              </a:lnSpc>
            </a:pPr>
            <a:r>
              <a:rPr lang="en-US" altLang="en-US" sz="2000" b="1" dirty="0"/>
              <a:t>Sleep Disturbances</a:t>
            </a:r>
            <a:endParaRPr lang="en-US" altLang="en-US" sz="2000" b="1" dirty="0"/>
          </a:p>
          <a:p>
            <a:pPr lvl="2" eaLnBrk="1" hangingPunct="1">
              <a:lnSpc>
                <a:spcPct val="90000"/>
              </a:lnSpc>
            </a:pPr>
            <a:r>
              <a:rPr lang="en-US" altLang="en-US" sz="2000" b="1" dirty="0"/>
              <a:t>Restlessness and Irritability: Feeling on edge, restless, or easily irritated</a:t>
            </a:r>
            <a:endParaRPr lang="en-US" altLang="en-US" sz="2000" b="1" dirty="0"/>
          </a:p>
          <a:p>
            <a:pPr lvl="2" eaLnBrk="1" hangingPunct="1">
              <a:lnSpc>
                <a:spcPct val="90000"/>
              </a:lnSpc>
            </a:pPr>
            <a:r>
              <a:rPr lang="en-US" altLang="en-US" sz="2000" b="1" dirty="0"/>
              <a:t> Problems with concentration, focus, or memory can be a symptom of anxiety</a:t>
            </a:r>
            <a:endParaRPr lang="en-US" altLang="en-US" sz="2000" b="1" dirty="0"/>
          </a:p>
          <a:p>
            <a:pPr lvl="2" eaLnBrk="1" hangingPunct="1">
              <a:lnSpc>
                <a:spcPct val="90000"/>
              </a:lnSpc>
            </a:pPr>
            <a:r>
              <a:rPr lang="en-US" altLang="en-US" sz="2000" b="1" dirty="0"/>
              <a:t>Excessive Worry</a:t>
            </a:r>
            <a:endParaRPr lang="en-US" altLang="en-US" sz="2000" b="1" dirty="0"/>
          </a:p>
          <a:p>
            <a:pPr marL="0" indent="0" eaLnBrk="1" hangingPunct="1">
              <a:lnSpc>
                <a:spcPct val="90000"/>
              </a:lnSpc>
              <a:buNone/>
            </a:pPr>
            <a:endParaRPr lang="en-US" altLang="en-US" sz="2800" dirty="0"/>
          </a:p>
          <a:p>
            <a:pPr lvl="1" eaLnBrk="1" hangingPunct="1">
              <a:lnSpc>
                <a:spcPct val="90000"/>
              </a:lnSpc>
            </a:pPr>
            <a:r>
              <a:rPr lang="en-US" altLang="en-US" dirty="0"/>
              <a:t>Perhaps as many as 25-30% of people will experience an anxiety disorder at some time in their lives.</a:t>
            </a:r>
            <a:endParaRPr lang="en-US" altLang="en-US" dirty="0"/>
          </a:p>
          <a:p>
            <a:pPr eaLnBrk="1" hangingPunct="1">
              <a:lnSpc>
                <a:spcPct val="90000"/>
              </a:lnSpc>
            </a:pPr>
            <a:r>
              <a:rPr lang="en-US" altLang="en-US" sz="2800" dirty="0"/>
              <a:t>more common in women</a:t>
            </a:r>
            <a:endParaRPr lang="en-US" altLang="en-US" sz="2800" dirty="0"/>
          </a:p>
          <a:p>
            <a:pPr eaLnBrk="1" hangingPunct="1">
              <a:lnSpc>
                <a:spcPct val="90000"/>
              </a:lnSpc>
            </a:pPr>
            <a:endParaRPr lang="en-US" altLang="en-US" sz="2800" dirty="0"/>
          </a:p>
          <a:p>
            <a:pPr lvl="1" eaLnBrk="1" hangingPunct="1">
              <a:lnSpc>
                <a:spcPct val="90000"/>
              </a:lnSpc>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charRg st="181" end="28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charRg st="282" end="30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a:xfrm>
            <a:off x="0" y="-76200"/>
            <a:ext cx="8229600" cy="765810"/>
          </a:xfrm>
        </p:spPr>
        <p:txBody>
          <a:bodyPr vert="horz" wrap="square" lIns="0" tIns="45720" rIns="0" bIns="0" anchor="b" anchorCtr="0"/>
          <a:p>
            <a:pPr eaLnBrk="1" hangingPunct="1"/>
            <a:r>
              <a:rPr lang="en-US" altLang="en-US" dirty="0"/>
              <a:t>Four anxiety disorders</a:t>
            </a:r>
            <a:endParaRPr lang="en-US" altLang="en-US" dirty="0"/>
          </a:p>
        </p:txBody>
      </p:sp>
      <p:sp>
        <p:nvSpPr>
          <p:cNvPr id="11267" name="Rectangle 3"/>
          <p:cNvSpPr>
            <a:spLocks noGrp="1"/>
          </p:cNvSpPr>
          <p:nvPr>
            <p:ph idx="1"/>
          </p:nvPr>
        </p:nvSpPr>
        <p:spPr>
          <a:xfrm>
            <a:off x="152400" y="837883"/>
            <a:ext cx="8229600" cy="4389437"/>
          </a:xfrm>
        </p:spPr>
        <p:txBody>
          <a:bodyPr vert="horz" wrap="square" lIns="91440" tIns="45720" rIns="91440" bIns="45720" anchor="t" anchorCtr="0"/>
          <a:p>
            <a:pPr eaLnBrk="1" hangingPunct="1"/>
            <a:r>
              <a:rPr lang="en-US" altLang="en-US" dirty="0"/>
              <a:t>1) Generalized anxiety disorder (GAD)</a:t>
            </a:r>
            <a:endParaRPr lang="en-US" altLang="en-US" dirty="0"/>
          </a:p>
          <a:p>
            <a:pPr eaLnBrk="1" hangingPunct="1"/>
            <a:r>
              <a:rPr lang="en-US" altLang="en-US" dirty="0"/>
              <a:t> GAD is characterized by excessive and uncontrollable worry about various aspects of life, including work, relationships, health, and everyday situations</a:t>
            </a:r>
            <a:endParaRPr lang="en-US" altLang="en-US" dirty="0"/>
          </a:p>
          <a:p>
            <a:pPr eaLnBrk="1" hangingPunct="1"/>
            <a:endParaRPr lang="en-US" altLang="en-US" dirty="0"/>
          </a:p>
          <a:p>
            <a:pPr lvl="1" eaLnBrk="1" hangingPunct="1"/>
            <a:r>
              <a:rPr lang="en-US" altLang="en-US" dirty="0"/>
              <a:t>Unrealistic, excessive, persistent worry</a:t>
            </a:r>
            <a:endParaRPr lang="en-US" altLang="en-US" dirty="0"/>
          </a:p>
          <a:p>
            <a:pPr lvl="1" eaLnBrk="1" hangingPunct="1"/>
            <a:r>
              <a:rPr lang="en-US" altLang="en-US" dirty="0"/>
              <a:t>An intense anxiety that is diffuse</a:t>
            </a:r>
            <a:endParaRPr lang="en-US" altLang="en-US" dirty="0"/>
          </a:p>
          <a:p>
            <a:pPr lvl="2" eaLnBrk="1" hangingPunct="1"/>
            <a:r>
              <a:rPr lang="en-US" altLang="en-US" dirty="0"/>
              <a:t>Not brought on by anything specific</a:t>
            </a:r>
            <a:endParaRPr lang="en-US" altLang="en-US" dirty="0"/>
          </a:p>
          <a:p>
            <a:pPr lvl="2" eaLnBrk="1" hangingPunct="1"/>
            <a:r>
              <a:rPr lang="en-US" altLang="en-US" dirty="0"/>
              <a:t>No clear insight to what is causing the anxiety</a:t>
            </a:r>
            <a:endParaRPr lang="en-US" altLang="en-US" dirty="0"/>
          </a:p>
          <a:p>
            <a:pPr lvl="2" eaLnBrk="1" hangingPunct="1"/>
            <a:endParaRPr lang="en-US" altLang="en-US" dirty="0"/>
          </a:p>
          <a:p>
            <a:pPr lvl="2" eaLnBrk="1" hangingPunct="1"/>
            <a:endParaRPr lang="en-US" altLang="en-US" dirty="0"/>
          </a:p>
          <a:p>
            <a:pPr lvl="2" eaLnBrk="1" hangingPunct="1"/>
            <a:r>
              <a:rPr lang="en-US" altLang="en-US" dirty="0"/>
              <a:t> For example, a person with GAD may constantly worry about minor things like making mistakes, being late, or future events, even when there is no imminent threat.</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charRg st="38" end="7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charRg st="87" end="12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7">
                                            <p:txEl>
                                              <p:charRg st="122" end="15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67">
                                            <p:txEl>
                                              <p:charRg st="158" end="20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7">
                                            <p:txEl>
                                              <p:char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0" y="-76200"/>
            <a:ext cx="8229600" cy="707390"/>
          </a:xfrm>
        </p:spPr>
        <p:txBody>
          <a:bodyPr vert="horz" wrap="square" lIns="0" tIns="45720" rIns="0" bIns="0" anchor="b" anchorCtr="0"/>
          <a:p>
            <a:pPr eaLnBrk="1" hangingPunct="1"/>
            <a:r>
              <a:rPr lang="en-US" altLang="en-US" dirty="0"/>
              <a:t>2) Panic Disorder</a:t>
            </a:r>
            <a:endParaRPr lang="en-US" altLang="en-US" dirty="0"/>
          </a:p>
        </p:txBody>
      </p:sp>
      <p:sp>
        <p:nvSpPr>
          <p:cNvPr id="12291" name="Rectangle 3"/>
          <p:cNvSpPr>
            <a:spLocks noGrp="1" noChangeArrowheads="1"/>
          </p:cNvSpPr>
          <p:nvPr>
            <p:ph idx="1"/>
          </p:nvPr>
        </p:nvSpPr>
        <p:spPr>
          <a:xfrm>
            <a:off x="264795" y="533400"/>
            <a:ext cx="7964805" cy="6399530"/>
          </a:xfrm>
        </p:spPr>
        <p:txBody>
          <a:bodyPr vert="horz" wrap="square" lIns="91440" tIns="45720" rIns="91440" bIns="45720" numCol="1" anchor="t" anchorCtr="0" compatLnSpc="1">
            <a:normAutofit/>
          </a:bodyPr>
          <a:lstStyle/>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Panic attacks are intense episodes of fear or discomfort accompanied by physical symptoms such as rapid heartbeat, shortness of breath, chest pain,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Char char=""/>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For instance, a person with panic disorder may experience recurring panic attacks characterized by a pounding heart, difficulty breathing,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Char char=""/>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Recurrent, unpredictable, unprovoked onset of sudden, intense anxiety.</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640080" marR="0" lvl="1" indent="-247015" algn="l" defTabSz="914400" rtl="0" eaLnBrk="1" fontAlgn="auto" latinLnBrk="0" hangingPunct="1">
              <a:lnSpc>
                <a:spcPct val="80000"/>
              </a:lnSpc>
              <a:spcBef>
                <a:spcPct val="20000"/>
              </a:spcBef>
              <a:spcAft>
                <a:spcPts val="0"/>
              </a:spcAft>
              <a:buClr>
                <a:schemeClr val="accent1"/>
              </a:buClr>
              <a:buSzPct val="85000"/>
              <a:buFont typeface="Wingdings 2" panose="05020102010507070707"/>
              <a:buChar char=""/>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Can last from seconds to hours</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640080" marR="0" lvl="1" indent="-247015" algn="l" defTabSz="914400" rtl="0" eaLnBrk="1" fontAlgn="auto" latinLnBrk="0" hangingPunct="1">
              <a:lnSpc>
                <a:spcPct val="80000"/>
              </a:lnSpc>
              <a:spcBef>
                <a:spcPct val="20000"/>
              </a:spcBef>
              <a:spcAft>
                <a:spcPts val="0"/>
              </a:spcAft>
              <a:buClr>
                <a:schemeClr val="accent1"/>
              </a:buClr>
              <a:buSzPct val="85000"/>
              <a:buFont typeface="Wingdings 2" panose="05020102010507070707"/>
              <a:buChar char=""/>
              <a:defRPr/>
            </a:pPr>
            <a:r>
              <a:rPr kumimoji="0" lang="en-US" sz="2000" b="0" i="0" u="none" strike="noStrike" kern="1200" cap="none" spc="0" normalizeH="0" baseline="0" noProof="0" dirty="0">
                <a:ln>
                  <a:noFill/>
                </a:ln>
                <a:solidFill>
                  <a:schemeClr val="tx1"/>
                </a:solidFill>
                <a:effectLst/>
                <a:uLnTx/>
                <a:uFillTx/>
                <a:latin typeface="+mn-lt"/>
                <a:ea typeface="+mn-ea"/>
                <a:cs typeface="+mn-cs"/>
              </a:rPr>
              <a:t>No particular stimulus to bring it on</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640080" marR="0" lvl="1" indent="-247015" algn="l" defTabSz="914400" rtl="0" eaLnBrk="1" fontAlgn="auto" latinLnBrk="0" hangingPunct="1">
              <a:lnSpc>
                <a:spcPct val="80000"/>
              </a:lnSpc>
              <a:spcBef>
                <a:spcPct val="20000"/>
              </a:spcBef>
              <a:spcAft>
                <a:spcPts val="0"/>
              </a:spcAft>
              <a:buClr>
                <a:schemeClr val="accent1"/>
              </a:buClr>
              <a:buSzPct val="85000"/>
              <a:buFont typeface="Wingdings 2" panose="05020102010507070707"/>
              <a:buChar char=""/>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Char char=""/>
              <a:defRPr/>
            </a:pPr>
            <a:r>
              <a:rPr kumimoji="0" lang="en-US" sz="2600" b="0" i="0" u="none" strike="noStrike" kern="1200" cap="none" spc="0" normalizeH="0" baseline="0" noProof="0" dirty="0">
                <a:ln>
                  <a:noFill/>
                </a:ln>
                <a:solidFill>
                  <a:schemeClr val="tx1"/>
                </a:solidFill>
                <a:effectLst/>
                <a:uLnTx/>
                <a:uFillTx/>
                <a:latin typeface="+mn-lt"/>
                <a:ea typeface="+mn-ea"/>
                <a:cs typeface="+mn-cs"/>
              </a:rPr>
              <a:t>More acute than GAD</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Char char=""/>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1.5-3.5% of the population</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panose="05020102010507070707"/>
              <a:buChar char=""/>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charRg st="141" end="16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charRg st="162" end="18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charRg st="190" end="23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91">
                                            <p:txEl>
                                              <p:charRg st="234" end="28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291">
                                            <p:txEl>
                                              <p:charRg st="284" end="32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291">
                                            <p:txEl>
                                              <p:charRg st="329" end="36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a:xfrm>
            <a:off x="0" y="0"/>
            <a:ext cx="8229600" cy="600710"/>
          </a:xfrm>
        </p:spPr>
        <p:txBody>
          <a:bodyPr vert="horz" wrap="square" lIns="0" tIns="45720" rIns="0" bIns="0" anchor="b" anchorCtr="0"/>
          <a:p>
            <a:pPr eaLnBrk="1" hangingPunct="1"/>
            <a:r>
              <a:rPr lang="en-US" altLang="en-US" dirty="0"/>
              <a:t>3) Phobic Disorders</a:t>
            </a:r>
            <a:endParaRPr lang="en-US" altLang="en-US" dirty="0"/>
          </a:p>
        </p:txBody>
      </p:sp>
      <p:sp>
        <p:nvSpPr>
          <p:cNvPr id="13315" name="Rectangle 3"/>
          <p:cNvSpPr>
            <a:spLocks noGrp="1"/>
          </p:cNvSpPr>
          <p:nvPr>
            <p:ph idx="1"/>
          </p:nvPr>
        </p:nvSpPr>
        <p:spPr>
          <a:xfrm>
            <a:off x="76200" y="685800"/>
            <a:ext cx="8955405" cy="6092190"/>
          </a:xfrm>
        </p:spPr>
        <p:txBody>
          <a:bodyPr vert="horz" wrap="square" lIns="91440" tIns="45720" rIns="91440" bIns="45720" anchor="t" anchorCtr="0"/>
          <a:p>
            <a:pPr eaLnBrk="1" hangingPunct="1">
              <a:lnSpc>
                <a:spcPct val="80000"/>
              </a:lnSpc>
            </a:pPr>
            <a:r>
              <a:rPr lang="en-US" altLang="en-US" sz="2000" dirty="0"/>
              <a:t>A persistent and excessive fear of some object, activity, or situation that consistently leads a person to avoid it.</a:t>
            </a:r>
            <a:endParaRPr lang="en-US" altLang="en-US" sz="2000" dirty="0"/>
          </a:p>
          <a:p>
            <a:pPr lvl="1" eaLnBrk="1" hangingPunct="1">
              <a:lnSpc>
                <a:spcPct val="80000"/>
              </a:lnSpc>
            </a:pPr>
            <a:r>
              <a:rPr lang="en-US" altLang="en-US" sz="1800" dirty="0"/>
              <a:t>No real or significant threat involved</a:t>
            </a:r>
            <a:endParaRPr lang="en-US" altLang="en-US" sz="1800" dirty="0"/>
          </a:p>
          <a:p>
            <a:pPr lvl="1" eaLnBrk="1" hangingPunct="1">
              <a:lnSpc>
                <a:spcPct val="80000"/>
              </a:lnSpc>
            </a:pPr>
            <a:r>
              <a:rPr lang="en-US" altLang="en-US" sz="1800" dirty="0"/>
              <a:t>The fear is unreasonable</a:t>
            </a:r>
            <a:endParaRPr lang="en-US" altLang="en-US" sz="1800" dirty="0"/>
          </a:p>
          <a:p>
            <a:pPr marL="393700" lvl="1" indent="0" eaLnBrk="1" hangingPunct="1">
              <a:lnSpc>
                <a:spcPct val="80000"/>
              </a:lnSpc>
              <a:buNone/>
            </a:pPr>
            <a:endParaRPr lang="en-US" altLang="en-US" sz="1800" dirty="0"/>
          </a:p>
          <a:p>
            <a:pPr eaLnBrk="1" hangingPunct="1">
              <a:lnSpc>
                <a:spcPct val="80000"/>
              </a:lnSpc>
            </a:pPr>
            <a:r>
              <a:rPr lang="en-US" altLang="en-US" sz="2000" dirty="0"/>
              <a:t>Two main categories of phobic disorders</a:t>
            </a:r>
            <a:endParaRPr lang="en-US" altLang="en-US" sz="2000" dirty="0"/>
          </a:p>
          <a:p>
            <a:pPr lvl="1" eaLnBrk="1" hangingPunct="1">
              <a:lnSpc>
                <a:spcPct val="80000"/>
              </a:lnSpc>
            </a:pPr>
            <a:r>
              <a:rPr lang="en-US" altLang="en-US" sz="1800" dirty="0"/>
              <a:t>Specific Phobias</a:t>
            </a:r>
            <a:endParaRPr lang="en-US" altLang="en-US" sz="1800" dirty="0"/>
          </a:p>
          <a:p>
            <a:pPr lvl="2" eaLnBrk="1" hangingPunct="1">
              <a:lnSpc>
                <a:spcPct val="80000"/>
              </a:lnSpc>
            </a:pPr>
            <a:r>
              <a:rPr lang="en-US" altLang="en-US" sz="1600" dirty="0"/>
              <a:t>Animals</a:t>
            </a:r>
            <a:endParaRPr lang="en-US" altLang="en-US" sz="1600" dirty="0"/>
          </a:p>
          <a:p>
            <a:pPr lvl="2" eaLnBrk="1" hangingPunct="1">
              <a:lnSpc>
                <a:spcPct val="80000"/>
              </a:lnSpc>
            </a:pPr>
            <a:r>
              <a:rPr lang="en-US" altLang="en-US" sz="1600" dirty="0"/>
              <a:t>Physical environment – storms, heights</a:t>
            </a:r>
            <a:endParaRPr lang="en-US" altLang="en-US" sz="1600" dirty="0"/>
          </a:p>
          <a:p>
            <a:pPr lvl="2" eaLnBrk="1" hangingPunct="1">
              <a:lnSpc>
                <a:spcPct val="80000"/>
              </a:lnSpc>
            </a:pPr>
            <a:r>
              <a:rPr lang="en-US" altLang="en-US" sz="1600" dirty="0"/>
              <a:t>Blood, injection, or injury</a:t>
            </a:r>
            <a:endParaRPr lang="en-US" altLang="en-US" sz="1600" dirty="0"/>
          </a:p>
          <a:p>
            <a:pPr lvl="2" eaLnBrk="1" hangingPunct="1">
              <a:lnSpc>
                <a:spcPct val="80000"/>
              </a:lnSpc>
            </a:pPr>
            <a:r>
              <a:rPr lang="en-US" altLang="en-US" sz="1600" dirty="0"/>
              <a:t>Specific situations – tunnels, airplanes</a:t>
            </a:r>
            <a:endParaRPr lang="en-US" altLang="en-US" sz="1600" dirty="0"/>
          </a:p>
          <a:p>
            <a:pPr lvl="2" eaLnBrk="1" hangingPunct="1">
              <a:lnSpc>
                <a:spcPct val="80000"/>
              </a:lnSpc>
            </a:pPr>
            <a:endParaRPr lang="en-US" altLang="en-US" sz="1600" dirty="0"/>
          </a:p>
          <a:p>
            <a:pPr marL="668020" lvl="2" indent="0" eaLnBrk="1" hangingPunct="1">
              <a:lnSpc>
                <a:spcPct val="80000"/>
              </a:lnSpc>
              <a:buNone/>
            </a:pPr>
            <a:r>
              <a:rPr lang="en-US" altLang="en-US" sz="1800" dirty="0"/>
              <a:t>Social phobias</a:t>
            </a:r>
            <a:endParaRPr lang="en-US" altLang="en-US" sz="1800" dirty="0"/>
          </a:p>
          <a:p>
            <a:pPr lvl="2" eaLnBrk="1" hangingPunct="1">
              <a:lnSpc>
                <a:spcPct val="80000"/>
              </a:lnSpc>
            </a:pPr>
            <a:r>
              <a:rPr lang="en-US" altLang="en-US" sz="1600" dirty="0"/>
              <a:t>Persistent fears of social or performance situations in which embarrassment could occur</a:t>
            </a:r>
            <a:endParaRPr lang="en-US" altLang="en-US" sz="1600" dirty="0"/>
          </a:p>
          <a:p>
            <a:pPr lvl="3" eaLnBrk="1" hangingPunct="1">
              <a:lnSpc>
                <a:spcPct val="80000"/>
              </a:lnSpc>
            </a:pPr>
            <a:r>
              <a:rPr lang="en-US" altLang="en-US" sz="1400" dirty="0"/>
              <a:t>Public speaking</a:t>
            </a:r>
            <a:endParaRPr lang="en-US" altLang="en-US" sz="1400" dirty="0"/>
          </a:p>
          <a:p>
            <a:pPr lvl="3" eaLnBrk="1" hangingPunct="1">
              <a:lnSpc>
                <a:spcPct val="80000"/>
              </a:lnSpc>
            </a:pPr>
            <a:endParaRPr lang="en-US" altLang="en-US" sz="2400" dirty="0"/>
          </a:p>
          <a:p>
            <a:pPr marL="977900" lvl="3" indent="0" eaLnBrk="1" hangingPunct="1">
              <a:lnSpc>
                <a:spcPct val="80000"/>
              </a:lnSpc>
              <a:buNone/>
            </a:pPr>
            <a:r>
              <a:rPr lang="en-US" altLang="en-US" sz="2400" dirty="0"/>
              <a:t>For instance, someone with a specific phobia of dogs (cynophobia) may avoid parks or change their route to avoid encountering dogs.</a:t>
            </a:r>
            <a:endParaRPr lang="en-US" altLang="en-US" sz="2400" dirty="0"/>
          </a:p>
          <a:p>
            <a:pPr lvl="3" eaLnBrk="1" hangingPunct="1">
              <a:lnSpc>
                <a:spcPct val="80000"/>
              </a:lnSpc>
            </a:pP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charRg st="221" end="23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charRg st="238" end="24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charRg st="246" end="28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xEl>
                                              <p:charRg st="285" end="3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5">
                                            <p:txEl>
                                              <p:charRg st="313" end="35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315">
                                            <p:txEl>
                                              <p:char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315">
                                            <p:txEl>
                                              <p:charRg st="369" end="45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315">
                                            <p:txEl>
                                              <p:charRg st="457" end="47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315">
                                            <p:txEl>
                                              <p:char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2630" name="Rectangle 6"/>
          <p:cNvSpPr>
            <a:spLocks noGrp="1" noChangeArrowheads="1"/>
          </p:cNvSpPr>
          <p:nvPr>
            <p:ph type="title"/>
          </p:nvPr>
        </p:nvSpPr>
        <p:spPr>
          <a:xfrm>
            <a:off x="76200" y="0"/>
            <a:ext cx="8229600" cy="762000"/>
          </a:xfrm>
        </p:spPr>
        <p:txBody>
          <a:bodyPr vert="horz" wrap="square" lIns="90488" tIns="44450" rIns="90488" bIns="44450" numCol="1" anchor="ctr"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5000" b="0" i="0" u="none" strike="noStrike" kern="1200" cap="none" spc="0" normalizeH="0" baseline="0" noProof="0" dirty="0">
                <a:ln>
                  <a:noFill/>
                </a:ln>
                <a:solidFill>
                  <a:schemeClr val="tx2"/>
                </a:solidFill>
                <a:effectLst/>
                <a:uLnTx/>
                <a:uFillTx/>
                <a:latin typeface="+mj-lt"/>
                <a:ea typeface="+mj-ea"/>
                <a:cs typeface="+mj-cs"/>
              </a:rPr>
              <a:t>4)Obsessive compulsive disorder</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282632" name="Rectangle 8"/>
          <p:cNvSpPr>
            <a:spLocks noGrp="1"/>
          </p:cNvSpPr>
          <p:nvPr>
            <p:ph idx="1"/>
          </p:nvPr>
        </p:nvSpPr>
        <p:spPr>
          <a:xfrm>
            <a:off x="228600" y="1066800"/>
            <a:ext cx="8947150" cy="5579745"/>
          </a:xfrm>
        </p:spPr>
        <p:txBody>
          <a:bodyPr vert="horz" wrap="square" lIns="91440" tIns="45720" rIns="91440" bIns="45720" anchor="t" anchorCtr="0"/>
          <a:p>
            <a:pPr eaLnBrk="1" hangingPunct="1"/>
            <a:r>
              <a:rPr lang="en-US" altLang="en-US" sz="2000" dirty="0"/>
              <a:t>Obsessive compulsive disorder (OCD)</a:t>
            </a:r>
            <a:endParaRPr lang="en-US" altLang="en-US" sz="2000" dirty="0"/>
          </a:p>
          <a:p>
            <a:pPr lvl="1" eaLnBrk="1" hangingPunct="1"/>
            <a:r>
              <a:rPr lang="en-US" altLang="en-US" sz="2000" dirty="0"/>
              <a:t>An anxiety disorder in which a person suffers form obsessions and/or compulsions</a:t>
            </a:r>
            <a:endParaRPr lang="en-US" altLang="en-US" sz="2000" dirty="0"/>
          </a:p>
          <a:p>
            <a:pPr lvl="1" eaLnBrk="1" hangingPunct="1"/>
            <a:r>
              <a:rPr lang="en-US" altLang="en-US" sz="2000" dirty="0"/>
              <a:t>Obsessions</a:t>
            </a:r>
            <a:endParaRPr lang="en-US" altLang="en-US" sz="2000" dirty="0"/>
          </a:p>
          <a:p>
            <a:pPr lvl="2" eaLnBrk="1" hangingPunct="1"/>
            <a:r>
              <a:rPr lang="en-US" altLang="en-US" sz="2000" dirty="0"/>
              <a:t>A persistent, recurring</a:t>
            </a:r>
            <a:r>
              <a:rPr lang="en-IN" altLang="en-US" sz="2000" dirty="0"/>
              <a:t> </a:t>
            </a:r>
            <a:r>
              <a:rPr lang="en-US" altLang="en-US" sz="2000" dirty="0"/>
              <a:t>impulse that invades consciousness and causes great distress</a:t>
            </a:r>
            <a:endParaRPr lang="en-US" altLang="en-US" sz="2000" dirty="0"/>
          </a:p>
          <a:p>
            <a:pPr lvl="1" eaLnBrk="1" hangingPunct="1"/>
            <a:r>
              <a:rPr lang="en-US" altLang="en-US" sz="2000" dirty="0"/>
              <a:t>People with obsessions might worry about contamination or about whether they performed a a certain act, such as turning off the stove or locking the door</a:t>
            </a:r>
            <a:endParaRPr lang="en-US" altLang="en-US" sz="2000" dirty="0"/>
          </a:p>
          <a:p>
            <a:pPr marL="393700" lvl="1" indent="0" eaLnBrk="1" hangingPunct="1">
              <a:buNone/>
            </a:pPr>
            <a:r>
              <a:rPr lang="en-US" altLang="en-US" sz="2000" dirty="0"/>
              <a:t>an obsession related to cleanliness and a compulsion to repeatedly wash their hands. They might have an intense fear of germs</a:t>
            </a:r>
            <a:endParaRPr lang="en-US" altLang="en-US" sz="2000" dirty="0"/>
          </a:p>
          <a:p>
            <a:pPr lvl="1" eaLnBrk="1" hangingPunct="1"/>
            <a:r>
              <a:rPr lang="en-US" altLang="en-US" sz="2000" dirty="0">
                <a:sym typeface="+mn-ea"/>
              </a:rPr>
              <a:t>Compulsion</a:t>
            </a:r>
            <a:endParaRPr lang="en-US" altLang="en-US" sz="2000" dirty="0"/>
          </a:p>
          <a:p>
            <a:pPr lvl="2" eaLnBrk="1" hangingPunct="1"/>
            <a:r>
              <a:rPr lang="en-US" altLang="en-US" sz="2000" dirty="0">
                <a:sym typeface="+mn-ea"/>
              </a:rPr>
              <a:t>A persistent, irresistible urge to perform an act or ritual repeatedly</a:t>
            </a:r>
            <a:endParaRPr lang="en-US" altLang="en-US" sz="2000" dirty="0"/>
          </a:p>
          <a:p>
            <a:pPr lvl="1" eaLnBrk="1" hangingPunct="1"/>
            <a:r>
              <a:rPr lang="en-US" altLang="en-US" sz="2000" dirty="0">
                <a:sym typeface="+mn-ea"/>
              </a:rPr>
              <a:t>People with OCD realize their behavior is not normal; but they simply cannot help themselves</a:t>
            </a:r>
            <a:endParaRPr lang="en-US" altLang="en-US" sz="2000" dirty="0"/>
          </a:p>
          <a:p>
            <a:pPr marL="393700" lvl="1" indent="0" eaLnBrk="1" hangingPunct="1">
              <a:buNone/>
            </a:pPr>
            <a:endParaRPr lang="en-US" altLang="en-US" sz="2000" dirty="0"/>
          </a:p>
          <a:p>
            <a:pPr eaLnBrk="1" hangingPunct="1"/>
            <a:endParaRPr lang="en-US" altLang="en-US" sz="2000" dirty="0"/>
          </a:p>
        </p:txBody>
      </p:sp>
      <p:sp>
        <p:nvSpPr>
          <p:cNvPr id="14340" name="Rectangle 2"/>
          <p:cNvSpPr/>
          <p:nvPr/>
        </p:nvSpPr>
        <p:spPr>
          <a:xfrm>
            <a:off x="685800" y="6248400"/>
            <a:ext cx="1905000" cy="457200"/>
          </a:xfrm>
          <a:prstGeom prst="rect">
            <a:avLst/>
          </a:prstGeom>
          <a:noFill/>
          <a:ln w="12700">
            <a:noFill/>
          </a:ln>
        </p:spPr>
        <p:txBody>
          <a:bodyPr wrap="none" anchor="ctr" anchorCtr="0"/>
          <a:p>
            <a:pPr eaLnBrk="1" hangingPunct="1"/>
            <a:endParaRPr lang="en-US" altLang="en-US" dirty="0">
              <a:latin typeface="Constantia" panose="02030602050306030303" pitchFamily="18" charset="0"/>
            </a:endParaRPr>
          </a:p>
        </p:txBody>
      </p:sp>
      <p:sp>
        <p:nvSpPr>
          <p:cNvPr id="14341" name="Rectangle 3"/>
          <p:cNvSpPr/>
          <p:nvPr/>
        </p:nvSpPr>
        <p:spPr>
          <a:xfrm>
            <a:off x="3124200" y="6248400"/>
            <a:ext cx="2895600" cy="457200"/>
          </a:xfrm>
          <a:prstGeom prst="rect">
            <a:avLst/>
          </a:prstGeom>
          <a:noFill/>
          <a:ln w="12700">
            <a:noFill/>
          </a:ln>
        </p:spPr>
        <p:txBody>
          <a:bodyPr wrap="none" anchor="ctr" anchorCtr="0"/>
          <a:p>
            <a:pPr eaLnBrk="1" hangingPunct="1"/>
            <a:endParaRPr lang="en-US" altLang="en-US" dirty="0">
              <a:latin typeface="Constantia" panose="02030602050306030303" pitchFamily="18" charset="0"/>
            </a:endParaRPr>
          </a:p>
        </p:txBody>
      </p:sp>
      <p:sp>
        <p:nvSpPr>
          <p:cNvPr id="14342" name="Rectangle 4"/>
          <p:cNvSpPr/>
          <p:nvPr/>
        </p:nvSpPr>
        <p:spPr>
          <a:xfrm>
            <a:off x="685800" y="6248400"/>
            <a:ext cx="1905000" cy="457200"/>
          </a:xfrm>
          <a:prstGeom prst="rect">
            <a:avLst/>
          </a:prstGeom>
          <a:noFill/>
          <a:ln w="12700">
            <a:noFill/>
          </a:ln>
        </p:spPr>
        <p:txBody>
          <a:bodyPr wrap="none" anchor="ctr" anchorCtr="0"/>
          <a:p>
            <a:pPr eaLnBrk="1" hangingPunct="1"/>
            <a:endParaRPr lang="en-US" altLang="en-US" dirty="0">
              <a:latin typeface="Constantia" panose="02030602050306030303" pitchFamily="18" charset="0"/>
            </a:endParaRPr>
          </a:p>
        </p:txBody>
      </p:sp>
      <p:sp>
        <p:nvSpPr>
          <p:cNvPr id="14343" name="Rectangle 5"/>
          <p:cNvSpPr/>
          <p:nvPr/>
        </p:nvSpPr>
        <p:spPr>
          <a:xfrm>
            <a:off x="3124200" y="6248400"/>
            <a:ext cx="2895600" cy="457200"/>
          </a:xfrm>
          <a:prstGeom prst="rect">
            <a:avLst/>
          </a:prstGeom>
          <a:noFill/>
          <a:ln w="12700">
            <a:noFill/>
          </a:ln>
        </p:spPr>
        <p:txBody>
          <a:bodyPr wrap="none" anchor="ctr" anchorCtr="0"/>
          <a:p>
            <a:pPr eaLnBrk="1" hangingPunct="1"/>
            <a:endParaRPr lang="en-US" altLang="en-US" dirty="0">
              <a:latin typeface="Constantia" panose="02030602050306030303" pitchFamily="18"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82632">
                                            <p:txEl>
                                              <p:charRg st="0" end="36"/>
                                            </p:txEl>
                                          </p:spTgt>
                                        </p:tgtEl>
                                        <p:attrNameLst>
                                          <p:attrName>style.visibility</p:attrName>
                                        </p:attrNameLst>
                                      </p:cBhvr>
                                      <p:to>
                                        <p:strVal val="visible"/>
                                      </p:to>
                                    </p:set>
                                    <p:animEffect transition="in" filter="strips(downRight)">
                                      <p:cBhvr>
                                        <p:cTn id="7" dur="500"/>
                                        <p:tgtEl>
                                          <p:spTgt spid="282632">
                                            <p:txEl>
                                              <p:charRg st="0" end="36"/>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282632">
                                            <p:txEl>
                                              <p:charRg st="36" end="117"/>
                                            </p:txEl>
                                          </p:spTgt>
                                        </p:tgtEl>
                                        <p:attrNameLst>
                                          <p:attrName>style.visibility</p:attrName>
                                        </p:attrNameLst>
                                      </p:cBhvr>
                                      <p:to>
                                        <p:strVal val="visible"/>
                                      </p:to>
                                    </p:set>
                                    <p:animEffect transition="in" filter="strips(downRight)">
                                      <p:cBhvr>
                                        <p:cTn id="10" dur="500"/>
                                        <p:tgtEl>
                                          <p:spTgt spid="282632">
                                            <p:txEl>
                                              <p:charRg st="36" end="117"/>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282632">
                                            <p:txEl>
                                              <p:charRg st="117" end="128"/>
                                            </p:txEl>
                                          </p:spTgt>
                                        </p:tgtEl>
                                        <p:attrNameLst>
                                          <p:attrName>style.visibility</p:attrName>
                                        </p:attrNameLst>
                                      </p:cBhvr>
                                      <p:to>
                                        <p:strVal val="visible"/>
                                      </p:to>
                                    </p:set>
                                    <p:animEffect transition="in" filter="strips(downRight)">
                                      <p:cBhvr>
                                        <p:cTn id="13" dur="500"/>
                                        <p:tgtEl>
                                          <p:spTgt spid="282632">
                                            <p:txEl>
                                              <p:charRg st="117" end="128"/>
                                            </p:txEl>
                                          </p:spTgt>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282632">
                                            <p:txEl>
                                              <p:charRg st="128" end="244"/>
                                            </p:txEl>
                                          </p:spTgt>
                                        </p:tgtEl>
                                        <p:attrNameLst>
                                          <p:attrName>style.visibility</p:attrName>
                                        </p:attrNameLst>
                                      </p:cBhvr>
                                      <p:to>
                                        <p:strVal val="visible"/>
                                      </p:to>
                                    </p:set>
                                    <p:animEffect transition="in" filter="strips(downRight)">
                                      <p:cBhvr>
                                        <p:cTn id="16" dur="500"/>
                                        <p:tgtEl>
                                          <p:spTgt spid="282632">
                                            <p:txEl>
                                              <p:charRg st="128" end="244"/>
                                            </p:txEl>
                                          </p:spTgt>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282632">
                                            <p:txEl>
                                              <p:charRg st="244" end="398"/>
                                            </p:txEl>
                                          </p:spTgt>
                                        </p:tgtEl>
                                        <p:attrNameLst>
                                          <p:attrName>style.visibility</p:attrName>
                                        </p:attrNameLst>
                                      </p:cBhvr>
                                      <p:to>
                                        <p:strVal val="visible"/>
                                      </p:to>
                                    </p:set>
                                    <p:animEffect transition="in" filter="strips(downRight)">
                                      <p:cBhvr>
                                        <p:cTn id="19" dur="500"/>
                                        <p:tgtEl>
                                          <p:spTgt spid="282632">
                                            <p:txEl>
                                              <p:charRg st="244" end="398"/>
                                            </p:txEl>
                                          </p:spTgt>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282632">
                                            <p:txEl>
                                              <p:charRg st="5" end="5"/>
                                            </p:txEl>
                                          </p:spTgt>
                                        </p:tgtEl>
                                        <p:attrNameLst>
                                          <p:attrName>style.visibility</p:attrName>
                                        </p:attrNameLst>
                                      </p:cBhvr>
                                      <p:to>
                                        <p:strVal val="visible"/>
                                      </p:to>
                                    </p:set>
                                    <p:animEffect transition="in" filter="strips(downRight)">
                                      <p:cBhvr>
                                        <p:cTn id="22" dur="500"/>
                                        <p:tgtEl>
                                          <p:spTgt spid="282632">
                                            <p:txEl>
                                              <p:char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3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8630" name="Rectangle 4102"/>
          <p:cNvSpPr>
            <a:spLocks noGrp="1" noChangeArrowheads="1"/>
          </p:cNvSpPr>
          <p:nvPr>
            <p:ph type="title"/>
          </p:nvPr>
        </p:nvSpPr>
        <p:spPr>
          <a:xfrm>
            <a:off x="533400" y="457200"/>
            <a:ext cx="8229600" cy="762000"/>
          </a:xfrm>
        </p:spPr>
        <p:txBody>
          <a:bodyPr vert="horz" wrap="square" lIns="90488" tIns="44450" rIns="90488" bIns="44450" numCol="1" anchor="ctr"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5000" b="0" i="0" u="none" strike="noStrike" kern="1200" cap="none" spc="0" normalizeH="0" baseline="0" noProof="0">
                <a:ln>
                  <a:noFill/>
                </a:ln>
                <a:solidFill>
                  <a:schemeClr val="tx2"/>
                </a:solidFill>
                <a:effectLst/>
                <a:uLnTx/>
                <a:uFillTx/>
                <a:latin typeface="+mj-lt"/>
                <a:ea typeface="+mj-ea"/>
                <a:cs typeface="+mj-cs"/>
              </a:rPr>
              <a:t>Anxiety Disorders</a:t>
            </a:r>
            <a:endParaRPr kumimoji="0" lang="en-US" sz="5000" b="0" i="0" u="none" strike="noStrike" kern="1200" cap="none" spc="0" normalizeH="0" baseline="0" noProof="0">
              <a:ln>
                <a:noFill/>
              </a:ln>
              <a:solidFill>
                <a:schemeClr val="tx2"/>
              </a:solidFill>
              <a:effectLst/>
              <a:uLnTx/>
              <a:uFillTx/>
              <a:latin typeface="+mj-lt"/>
              <a:ea typeface="+mj-ea"/>
              <a:cs typeface="+mj-cs"/>
            </a:endParaRPr>
          </a:p>
        </p:txBody>
      </p:sp>
      <p:sp>
        <p:nvSpPr>
          <p:cNvPr id="16387" name="Rectangle 4098"/>
          <p:cNvSpPr/>
          <p:nvPr/>
        </p:nvSpPr>
        <p:spPr>
          <a:xfrm>
            <a:off x="685800" y="6248400"/>
            <a:ext cx="1905000" cy="457200"/>
          </a:xfrm>
          <a:prstGeom prst="rect">
            <a:avLst/>
          </a:prstGeom>
          <a:noFill/>
          <a:ln w="12700">
            <a:noFill/>
          </a:ln>
        </p:spPr>
        <p:txBody>
          <a:bodyPr wrap="none" anchor="ctr" anchorCtr="0"/>
          <a:p>
            <a:pPr eaLnBrk="1" hangingPunct="1"/>
            <a:endParaRPr lang="en-US" altLang="en-US" dirty="0">
              <a:latin typeface="Constantia" panose="02030602050306030303" pitchFamily="18" charset="0"/>
            </a:endParaRPr>
          </a:p>
        </p:txBody>
      </p:sp>
      <p:sp>
        <p:nvSpPr>
          <p:cNvPr id="16388" name="Rectangle 4099"/>
          <p:cNvSpPr/>
          <p:nvPr/>
        </p:nvSpPr>
        <p:spPr>
          <a:xfrm>
            <a:off x="3124200" y="6248400"/>
            <a:ext cx="2895600" cy="457200"/>
          </a:xfrm>
          <a:prstGeom prst="rect">
            <a:avLst/>
          </a:prstGeom>
          <a:noFill/>
          <a:ln w="12700">
            <a:noFill/>
          </a:ln>
        </p:spPr>
        <p:txBody>
          <a:bodyPr wrap="none" anchor="ctr" anchorCtr="0"/>
          <a:p>
            <a:pPr eaLnBrk="1" hangingPunct="1"/>
            <a:endParaRPr lang="en-US" altLang="en-US" dirty="0">
              <a:latin typeface="Constantia" panose="02030602050306030303" pitchFamily="18" charset="0"/>
            </a:endParaRPr>
          </a:p>
        </p:txBody>
      </p:sp>
      <p:sp>
        <p:nvSpPr>
          <p:cNvPr id="16389" name="Rectangle 4100"/>
          <p:cNvSpPr/>
          <p:nvPr/>
        </p:nvSpPr>
        <p:spPr>
          <a:xfrm>
            <a:off x="685800" y="6248400"/>
            <a:ext cx="1905000" cy="457200"/>
          </a:xfrm>
          <a:prstGeom prst="rect">
            <a:avLst/>
          </a:prstGeom>
          <a:noFill/>
          <a:ln w="12700">
            <a:noFill/>
          </a:ln>
        </p:spPr>
        <p:txBody>
          <a:bodyPr wrap="none" anchor="ctr" anchorCtr="0"/>
          <a:p>
            <a:pPr eaLnBrk="1" hangingPunct="1"/>
            <a:endParaRPr lang="en-US" altLang="en-US" dirty="0">
              <a:latin typeface="Constantia" panose="02030602050306030303" pitchFamily="18" charset="0"/>
            </a:endParaRPr>
          </a:p>
        </p:txBody>
      </p:sp>
      <p:sp>
        <p:nvSpPr>
          <p:cNvPr id="16390" name="Rectangle 4101"/>
          <p:cNvSpPr/>
          <p:nvPr/>
        </p:nvSpPr>
        <p:spPr>
          <a:xfrm>
            <a:off x="3124200" y="6248400"/>
            <a:ext cx="2895600" cy="457200"/>
          </a:xfrm>
          <a:prstGeom prst="rect">
            <a:avLst/>
          </a:prstGeom>
          <a:noFill/>
          <a:ln w="12700">
            <a:noFill/>
          </a:ln>
        </p:spPr>
        <p:txBody>
          <a:bodyPr wrap="none" anchor="ctr" anchorCtr="0"/>
          <a:p>
            <a:pPr eaLnBrk="1" hangingPunct="1"/>
            <a:endParaRPr lang="en-US" altLang="en-US" dirty="0">
              <a:latin typeface="Constantia" panose="02030602050306030303" pitchFamily="18" charset="0"/>
            </a:endParaRPr>
          </a:p>
        </p:txBody>
      </p:sp>
      <p:pic>
        <p:nvPicPr>
          <p:cNvPr id="538633" name="Picture 4105"/>
          <p:cNvPicPr>
            <a:picLocks noChangeAspect="1"/>
          </p:cNvPicPr>
          <p:nvPr/>
        </p:nvPicPr>
        <p:blipFill>
          <a:blip r:embed="rId1"/>
          <a:stretch>
            <a:fillRect/>
          </a:stretch>
        </p:blipFill>
        <p:spPr>
          <a:xfrm>
            <a:off x="1676400" y="1828800"/>
            <a:ext cx="6096000" cy="4572000"/>
          </a:xfrm>
          <a:prstGeom prst="rect">
            <a:avLst/>
          </a:prstGeom>
          <a:noFill/>
          <a:ln w="9525">
            <a:noFill/>
          </a:ln>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38633"/>
                                        </p:tgtEl>
                                        <p:attrNameLst>
                                          <p:attrName>style.visibility</p:attrName>
                                        </p:attrNameLst>
                                      </p:cBhvr>
                                      <p:to>
                                        <p:strVal val="visible"/>
                                      </p:to>
                                    </p:set>
                                    <p:animEffect transition="in" filter="strips(downRight)">
                                      <p:cBhvr>
                                        <p:cTn id="7" dur="500"/>
                                        <p:tgtEl>
                                          <p:spTgt spid="538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11421</Words>
  <Application>WPS Presentation</Application>
  <PresentationFormat>On-screen Show (4:3)</PresentationFormat>
  <Paragraphs>324</Paragraphs>
  <Slides>30</Slides>
  <Notes>8</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30</vt:i4>
      </vt:variant>
    </vt:vector>
  </HeadingPairs>
  <TitlesOfParts>
    <vt:vector size="45" baseType="lpstr">
      <vt:lpstr>Arial</vt:lpstr>
      <vt:lpstr>SimSun</vt:lpstr>
      <vt:lpstr>Wingdings</vt:lpstr>
      <vt:lpstr>Constantia</vt:lpstr>
      <vt:lpstr>Calibri</vt:lpstr>
      <vt:lpstr>Wingdings 2</vt:lpstr>
      <vt:lpstr>Wingdings 2</vt:lpstr>
      <vt:lpstr>Times New Roman</vt:lpstr>
      <vt:lpstr>Microsoft YaHei</vt:lpstr>
      <vt:lpstr>Arial Unicode MS</vt:lpstr>
      <vt:lpstr>Impact</vt:lpstr>
      <vt:lpstr>Arial Rounded MT Bold</vt:lpstr>
      <vt:lpstr>Flow</vt:lpstr>
      <vt:lpstr>MS_ClipArt_Gallery.5</vt:lpstr>
      <vt:lpstr>MS_ClipArt_Gallery.2</vt:lpstr>
      <vt:lpstr>Psychology of Adjustment</vt:lpstr>
      <vt:lpstr>What Is Psychological disorder?</vt:lpstr>
      <vt:lpstr>Anxiety Disorders</vt:lpstr>
      <vt:lpstr>Anxiety Disorders</vt:lpstr>
      <vt:lpstr>Four anxiety disorders</vt:lpstr>
      <vt:lpstr>2) Panic Disorder</vt:lpstr>
      <vt:lpstr>3) Phobic Disorders</vt:lpstr>
      <vt:lpstr>4)Obsessive compulsive disorder</vt:lpstr>
      <vt:lpstr>Anxiety Disorders</vt:lpstr>
      <vt:lpstr>Anxiety Disorders</vt:lpstr>
      <vt:lpstr>PowerPoint 演示文稿</vt:lpstr>
      <vt:lpstr>Symptoms of Depression</vt:lpstr>
      <vt:lpstr>Additional Signs include:</vt:lpstr>
      <vt:lpstr>Changes in behavior and attitude</vt:lpstr>
      <vt:lpstr>Physical Complaints</vt:lpstr>
      <vt:lpstr>Common Types of Depression</vt:lpstr>
      <vt:lpstr>Major Depression</vt:lpstr>
      <vt:lpstr>Dysthymia</vt:lpstr>
      <vt:lpstr>Bipolar Disorder</vt:lpstr>
      <vt:lpstr>Season Affective Disorder</vt:lpstr>
      <vt:lpstr>Things to do</vt:lpstr>
      <vt:lpstr>Intervening with a depressed friend</vt:lpstr>
      <vt:lpstr>Stress  Stress refers to the body's physiological and psychological response to demanding or challenging situations. It is a natural reaction that can occur when individuals encounter changes, pressures, or threats, whether real or perceived. The American Academy of Family Physicians estimates that 60% of the problems brought to physicians in the U.S. are stress related.  Many are the result of stress; others are made worse or last longer because of it. </vt:lpstr>
      <vt:lpstr>Health Problems with Excessive Stress</vt:lpstr>
      <vt:lpstr>How Stress Promotes Illness</vt:lpstr>
      <vt:lpstr>PowerPoint 演示文稿</vt:lpstr>
      <vt:lpstr>Cognitive Therapy</vt:lpstr>
      <vt:lpstr>Humanistic Therapy</vt:lpstr>
      <vt:lpstr>Group Therapy</vt:lpstr>
      <vt:lpstr>Effectiveness of Psychotherapy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ruchi.gautam</dc:creator>
  <cp:lastModifiedBy>RAHI AGARWAL 9921103145</cp:lastModifiedBy>
  <cp:revision>56</cp:revision>
  <dcterms:created xsi:type="dcterms:W3CDTF">2016-04-27T06:51:00Z</dcterms:created>
  <dcterms:modified xsi:type="dcterms:W3CDTF">2023-05-19T16:22:16Z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5C0D5F971E6C4A10AC458CE141445381</vt:lpwstr>
  </property>
  <property fmtid="{D5CDD505-2E9C-101B-9397-08002B2CF9AE}" pid="3" name="KSOProductBuildVer">
    <vt:lpwstr>1033-11.2.0.11537</vt:lpwstr>
  </property>
</Properties>
</file>