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25" r:id="rId4"/>
    <p:sldId id="326" r:id="rId5"/>
    <p:sldId id="257" r:id="rId7"/>
    <p:sldId id="258" r:id="rId8"/>
    <p:sldId id="259" r:id="rId9"/>
    <p:sldId id="287" r:id="rId10"/>
    <p:sldId id="324" r:id="rId11"/>
    <p:sldId id="323" r:id="rId12"/>
    <p:sldId id="307" r:id="rId13"/>
    <p:sldId id="308" r:id="rId14"/>
    <p:sldId id="309" r:id="rId15"/>
    <p:sldId id="310" r:id="rId16"/>
    <p:sldId id="311" r:id="rId17"/>
    <p:sldId id="312" r:id="rId18"/>
    <p:sldId id="288" r:id="rId19"/>
    <p:sldId id="289" r:id="rId20"/>
    <p:sldId id="290" r:id="rId21"/>
    <p:sldId id="267" r:id="rId22"/>
    <p:sldId id="329" r:id="rId23"/>
    <p:sldId id="330" r:id="rId24"/>
    <p:sldId id="294" r:id="rId25"/>
    <p:sldId id="331" r:id="rId26"/>
    <p:sldId id="279" r:id="rId27"/>
    <p:sldId id="295" r:id="rId28"/>
    <p:sldId id="280" r:id="rId29"/>
    <p:sldId id="282" r:id="rId30"/>
    <p:sldId id="296" r:id="rId31"/>
    <p:sldId id="328" r:id="rId32"/>
    <p:sldId id="291" r:id="rId33"/>
    <p:sldId id="283" r:id="rId34"/>
    <p:sldId id="292" r:id="rId35"/>
    <p:sldId id="293"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991" autoAdjust="0"/>
  </p:normalViewPr>
  <p:slideViewPr>
    <p:cSldViewPr>
      <p:cViewPr varScale="1">
        <p:scale>
          <a:sx n="74" d="100"/>
          <a:sy n="74" d="100"/>
        </p:scale>
        <p:origin x="-185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A6BE45-8D9B-478D-8EF6-8066F5EAC11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8BD30-0F7B-4DA8-877F-3FC321E6E05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C73423E-6F79-4585-93E5-7DB89734211F}" type="slidenum">
              <a:rPr lang="en-US"/>
            </a:fld>
            <a:endParaRPr lang="en-US"/>
          </a:p>
        </p:txBody>
      </p:sp>
      <p:sp>
        <p:nvSpPr>
          <p:cNvPr id="81923" name="Rectangle 2"/>
          <p:cNvSpPr>
            <a:spLocks noGrp="1" noChangeArrowheads="1"/>
          </p:cNvSpPr>
          <p:nvPr>
            <p:ph type="body" idx="1"/>
          </p:nvPr>
        </p:nvSpPr>
        <p:spPr>
          <a:noFill/>
        </p:spPr>
        <p:txBody>
          <a:bodyPr lIns="90488" tIns="44450" rIns="90488" bIns="44450"/>
          <a:lstStyle/>
          <a:p>
            <a:endParaRPr lang="en-US"/>
          </a:p>
        </p:txBody>
      </p:sp>
      <p:sp>
        <p:nvSpPr>
          <p:cNvPr id="81924"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the Ifetch and </a:t>
            </a:r>
            <a:r>
              <a:rPr lang="en-US" dirty="0" err="1"/>
              <a:t>Reg</a:t>
            </a:r>
            <a:r>
              <a:rPr lang="en-US" dirty="0"/>
              <a:t>/Decode stages are the same as all other instructions.</a:t>
            </a:r>
            <a:endParaRPr lang="en-US" dirty="0"/>
          </a:p>
          <a:p>
            <a:r>
              <a:rPr lang="en-US" dirty="0"/>
              <a:t>The Exec stage of the store instruction  calculates the memory address.</a:t>
            </a:r>
            <a:endParaRPr lang="en-US" dirty="0"/>
          </a:p>
          <a:p>
            <a:r>
              <a:rPr lang="en-US" dirty="0"/>
              <a:t>Once the address is calculated, the store instruction will write the data it read from the register file back at the </a:t>
            </a:r>
            <a:r>
              <a:rPr lang="en-US" dirty="0" err="1"/>
              <a:t>Reg</a:t>
            </a:r>
            <a:r>
              <a:rPr lang="en-US" dirty="0"/>
              <a:t>/Decode stage into the data memory  during the </a:t>
            </a:r>
            <a:r>
              <a:rPr lang="en-US" dirty="0" err="1"/>
              <a:t>Mem</a:t>
            </a:r>
            <a:r>
              <a:rPr lang="en-US" dirty="0"/>
              <a:t> stage.</a:t>
            </a:r>
            <a:endParaRPr lang="en-US" dirty="0"/>
          </a:p>
          <a:p>
            <a:r>
              <a:rPr lang="en-US" dirty="0"/>
              <a:t>Notice that unlike the load instruction which takes five cycles to accomplish its task, the Store instruction only takes four cycles or four </a:t>
            </a:r>
            <a:r>
              <a:rPr lang="en-US" b="1" dirty="0"/>
              <a:t>pipe stages</a:t>
            </a:r>
            <a:r>
              <a:rPr lang="en-US" dirty="0"/>
              <a:t>.</a:t>
            </a:r>
            <a:endParaRPr lang="en-US" dirty="0"/>
          </a:p>
          <a:p>
            <a:r>
              <a:rPr lang="en-US" dirty="0"/>
              <a:t>In order to keep our pipeline diagram looks more uniform, however, we will keep the </a:t>
            </a:r>
            <a:r>
              <a:rPr lang="en-US" dirty="0" err="1"/>
              <a:t>Wr</a:t>
            </a:r>
            <a:r>
              <a:rPr lang="en-US" dirty="0"/>
              <a:t> stage for the store instruction in the pipeline diagram.</a:t>
            </a:r>
            <a:endParaRPr lang="en-US" dirty="0"/>
          </a:p>
          <a:p>
            <a:r>
              <a:rPr lang="en-US" dirty="0"/>
              <a:t>But keep in mind that as far as the pipelined control and pipelined datapath are concerned, the store instruction requires NOTHING to be done once it finishes its </a:t>
            </a:r>
            <a:r>
              <a:rPr lang="en-US" dirty="0" err="1"/>
              <a:t>Mem</a:t>
            </a:r>
            <a:r>
              <a:rPr lang="en-US" dirty="0"/>
              <a:t> stage.</a:t>
            </a:r>
            <a:endParaRPr lang="en-US" dirty="0"/>
          </a:p>
          <a:p>
            <a:endParaRPr lang="en-US" dirty="0"/>
          </a:p>
        </p:txBody>
      </p:sp>
      <p:sp>
        <p:nvSpPr>
          <p:cNvPr id="4" name="Slide Number Placeholder 3"/>
          <p:cNvSpPr>
            <a:spLocks noGrp="1"/>
          </p:cNvSpPr>
          <p:nvPr>
            <p:ph type="sldNum" sz="quarter" idx="10"/>
          </p:nvPr>
        </p:nvSpPr>
        <p:spPr/>
        <p:txBody>
          <a:bodyPr/>
          <a:lstStyle/>
          <a:p>
            <a:fld id="{1368BD30-0F7B-4DA8-877F-3FC321E6E05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store instruction, the branch instruction only consists of four pipe stages.</a:t>
            </a:r>
            <a:endParaRPr lang="en-US" dirty="0"/>
          </a:p>
          <a:p>
            <a:r>
              <a:rPr lang="en-US" dirty="0"/>
              <a:t>Ifetch and </a:t>
            </a:r>
            <a:r>
              <a:rPr lang="en-US" dirty="0" err="1"/>
              <a:t>Reg</a:t>
            </a:r>
            <a:r>
              <a:rPr lang="en-US" dirty="0"/>
              <a:t>/decode are the same as all other instructions because we do not know what instruction we have at this point.  We have not finish decoding the instruction yet.</a:t>
            </a:r>
            <a:endParaRPr lang="en-US" dirty="0"/>
          </a:p>
          <a:p>
            <a:r>
              <a:rPr lang="en-US" dirty="0"/>
              <a:t>During the Execute stage of the pipeline, the BEQ instruction will use the ALU to compare the two register operands it fetched during the </a:t>
            </a:r>
            <a:r>
              <a:rPr lang="en-US" dirty="0" err="1"/>
              <a:t>Reg</a:t>
            </a:r>
            <a:r>
              <a:rPr lang="en-US" dirty="0"/>
              <a:t>/Dec stage.</a:t>
            </a:r>
            <a:endParaRPr lang="en-US" dirty="0"/>
          </a:p>
          <a:p>
            <a:r>
              <a:rPr lang="en-US" dirty="0"/>
              <a:t>At the same time, a separate adder is used to calculate the branch target address.</a:t>
            </a:r>
            <a:endParaRPr lang="en-US" dirty="0"/>
          </a:p>
          <a:p>
            <a:r>
              <a:rPr lang="en-US" dirty="0"/>
              <a:t>If the registers we compared during the Execute stage </a:t>
            </a:r>
            <a:r>
              <a:rPr lang="en-US" dirty="0" smtClean="0"/>
              <a:t>have </a:t>
            </a:r>
            <a:r>
              <a:rPr lang="en-US" dirty="0"/>
              <a:t>the same value, the branch is taken.</a:t>
            </a:r>
            <a:endParaRPr lang="en-US" dirty="0"/>
          </a:p>
          <a:p>
            <a:r>
              <a:rPr lang="en-US" dirty="0"/>
              <a:t>That is, the branch target address we calculated earlier </a:t>
            </a:r>
            <a:r>
              <a:rPr lang="en-US" dirty="0" smtClean="0"/>
              <a:t>will </a:t>
            </a:r>
            <a:r>
              <a:rPr lang="en-US" dirty="0"/>
              <a:t>be written into the Program Counter.</a:t>
            </a:r>
            <a:endParaRPr lang="en-US" dirty="0"/>
          </a:p>
          <a:p>
            <a:r>
              <a:rPr lang="en-US" dirty="0"/>
              <a:t>Once again, similar to the Store instruction, the BEQ instruction will require </a:t>
            </a:r>
            <a:r>
              <a:rPr lang="en-US" b="1" dirty="0"/>
              <a:t>NEITHER  the </a:t>
            </a:r>
            <a:r>
              <a:rPr lang="en-US" b="1" dirty="0">
                <a:solidFill>
                  <a:srgbClr val="FF0000"/>
                </a:solidFill>
              </a:rPr>
              <a:t>pipelined control </a:t>
            </a:r>
            <a:r>
              <a:rPr lang="en-US" b="1" dirty="0"/>
              <a:t>nor the pipelined datapath </a:t>
            </a:r>
            <a:r>
              <a:rPr lang="en-US" dirty="0"/>
              <a:t>to do ANY thing once it finishes its </a:t>
            </a:r>
            <a:r>
              <a:rPr lang="en-US" dirty="0" err="1"/>
              <a:t>Mem</a:t>
            </a:r>
            <a:r>
              <a:rPr lang="en-US" dirty="0"/>
              <a:t> stage</a:t>
            </a:r>
            <a:r>
              <a:rPr lang="en-US" dirty="0" smtClean="0"/>
              <a:t>.</a:t>
            </a:r>
            <a:endParaRPr lang="en-US" dirty="0"/>
          </a:p>
        </p:txBody>
      </p:sp>
      <p:sp>
        <p:nvSpPr>
          <p:cNvPr id="4" name="Slide Number Placeholder 3"/>
          <p:cNvSpPr>
            <a:spLocks noGrp="1"/>
          </p:cNvSpPr>
          <p:nvPr>
            <p:ph type="sldNum" sz="quarter" idx="10"/>
          </p:nvPr>
        </p:nvSpPr>
        <p:spPr/>
        <p:txBody>
          <a:bodyPr/>
          <a:lstStyle/>
          <a:p>
            <a:fld id="{1368BD30-0F7B-4DA8-877F-3FC321E6E059}"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a:t>Before actually building the pipelined datapath and control we first briefly examine these potential hazards individually…</a:t>
            </a:r>
            <a:endParaRPr lang="en-US" sz="1200" dirty="0"/>
          </a:p>
          <a:p>
            <a:endParaRPr lang="en-US" dirty="0"/>
          </a:p>
        </p:txBody>
      </p:sp>
      <p:sp>
        <p:nvSpPr>
          <p:cNvPr id="4" name="Slide Number Placeholder 3"/>
          <p:cNvSpPr>
            <a:spLocks noGrp="1"/>
          </p:cNvSpPr>
          <p:nvPr>
            <p:ph type="sldNum" sz="quarter" idx="10"/>
          </p:nvPr>
        </p:nvSpPr>
        <p:spPr/>
        <p:txBody>
          <a:bodyPr/>
          <a:lstStyle/>
          <a:p>
            <a:fld id="{1368BD30-0F7B-4DA8-877F-3FC321E6E059}"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68BD30-0F7B-4DA8-877F-3FC321E6E05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here, each of these five steps will take one clock cycle to complete. </a:t>
            </a:r>
            <a:endParaRPr lang="en-US" dirty="0"/>
          </a:p>
          <a:p>
            <a:r>
              <a:rPr lang="en-US" dirty="0"/>
              <a:t>And in pipeline terminology, each step is referred to as one stage of the pipeline.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368BD30-0F7B-4DA8-877F-3FC321E6E05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how pipeline work with an analogy:</a:t>
            </a:r>
            <a:endParaRPr lang="en-US" dirty="0"/>
          </a:p>
          <a:p>
            <a:r>
              <a:rPr lang="en-US" dirty="0"/>
              <a:t>In the</a:t>
            </a:r>
            <a:r>
              <a:rPr lang="en-US" baseline="0" dirty="0"/>
              <a:t> T1</a:t>
            </a:r>
            <a:r>
              <a:rPr lang="en-US" dirty="0"/>
              <a:t> exam, there were five problems. For simplicity, let’s say there are five of faculty members who have to check</a:t>
            </a:r>
            <a:r>
              <a:rPr lang="en-US" baseline="0" dirty="0"/>
              <a:t> the</a:t>
            </a:r>
            <a:r>
              <a:rPr lang="en-US" dirty="0"/>
              <a:t> big pile of answer</a:t>
            </a:r>
            <a:r>
              <a:rPr lang="en-US" baseline="0" dirty="0"/>
              <a:t> sheets</a:t>
            </a:r>
            <a:r>
              <a:rPr lang="en-US" dirty="0"/>
              <a:t>. </a:t>
            </a:r>
            <a:endParaRPr lang="en-US" dirty="0"/>
          </a:p>
          <a:p>
            <a:r>
              <a:rPr lang="en-US" dirty="0"/>
              <a:t>The most efficient way to do this is to assign one problem to each</a:t>
            </a:r>
            <a:r>
              <a:rPr lang="en-US" baseline="0" dirty="0"/>
              <a:t> faculty,</a:t>
            </a:r>
            <a:r>
              <a:rPr lang="en-US" dirty="0"/>
              <a:t> so that EACH faculty ONLY has to grade one particular problem and be very efficient at it.</a:t>
            </a:r>
            <a:endParaRPr lang="en-US" dirty="0"/>
          </a:p>
          <a:p>
            <a:r>
              <a:rPr lang="en-US" dirty="0"/>
              <a:t>Now </a:t>
            </a:r>
            <a:r>
              <a:rPr lang="en-US" b="1" dirty="0"/>
              <a:t>as soon as </a:t>
            </a:r>
            <a:r>
              <a:rPr lang="en-US" dirty="0"/>
              <a:t>that person finish grading the </a:t>
            </a:r>
            <a:r>
              <a:rPr lang="en-US" u="sng" dirty="0"/>
              <a:t>problem assigned to him</a:t>
            </a:r>
            <a:r>
              <a:rPr lang="en-US" dirty="0"/>
              <a:t>, he can just pass the answer</a:t>
            </a:r>
            <a:r>
              <a:rPr lang="en-US" baseline="0" dirty="0"/>
              <a:t> sheet</a:t>
            </a:r>
            <a:r>
              <a:rPr lang="en-US" dirty="0"/>
              <a:t> to the next person so the </a:t>
            </a:r>
            <a:r>
              <a:rPr lang="en-US" b="1" dirty="0"/>
              <a:t>next problem </a:t>
            </a:r>
            <a:r>
              <a:rPr lang="en-US" dirty="0"/>
              <a:t>can be graded.</a:t>
            </a:r>
            <a:endParaRPr lang="en-US" dirty="0"/>
          </a:p>
          <a:p>
            <a:r>
              <a:rPr lang="en-US" dirty="0"/>
              <a:t>Assume each problem takes half an hour to grade, then each individual answer</a:t>
            </a:r>
            <a:r>
              <a:rPr lang="en-US" baseline="0" dirty="0"/>
              <a:t> sheet</a:t>
            </a:r>
            <a:r>
              <a:rPr lang="en-US" dirty="0"/>
              <a:t> still takes 2.5 hours to grade but with 5 people working together, the big pile of </a:t>
            </a:r>
            <a:r>
              <a:rPr lang="en-US" dirty="0" err="1"/>
              <a:t>answersheets</a:t>
            </a:r>
            <a:r>
              <a:rPr lang="en-US" dirty="0"/>
              <a:t> can be done much quicker than if they have to be graded by a single faculty.</a:t>
            </a:r>
            <a:endParaRPr lang="en-US" dirty="0"/>
          </a:p>
          <a:p>
            <a:endParaRPr lang="en-US" dirty="0"/>
          </a:p>
          <a:p>
            <a:r>
              <a:rPr lang="en-US" dirty="0"/>
              <a:t>Similarly, the load instruction has five stages. So if the datapath has 5 independent functional units that are specialized to work on each stage, then as soon as the first load instruction finishes </a:t>
            </a:r>
            <a:r>
              <a:rPr lang="en-US" b="1" dirty="0"/>
              <a:t>its first stage</a:t>
            </a:r>
            <a:r>
              <a:rPr lang="en-US" dirty="0"/>
              <a:t>, we can </a:t>
            </a:r>
            <a:r>
              <a:rPr lang="en-US" b="1" dirty="0"/>
              <a:t>start</a:t>
            </a:r>
            <a:r>
              <a:rPr lang="en-US" dirty="0"/>
              <a:t> the second load instruction.</a:t>
            </a:r>
            <a:endParaRPr lang="en-US" dirty="0"/>
          </a:p>
          <a:p>
            <a:endParaRPr lang="en-US" dirty="0"/>
          </a:p>
          <a:p>
            <a:r>
              <a:rPr lang="en-US" dirty="0"/>
              <a:t>If we look at one Load instruction at a time, we will notice that each Load still takes five cycles to complete in the pipeline processor, just like the multiple cycle processor.</a:t>
            </a:r>
            <a:endParaRPr lang="en-US" dirty="0"/>
          </a:p>
          <a:p>
            <a:r>
              <a:rPr lang="en-US" dirty="0"/>
              <a:t>However, if we look at the big picture, we will notice that over the same period of time, the pipeline processor can complete many  more instructions (throughput) than the multiple cycle processor because the pipeline processor will start working on the next instruction before the previous one finishes.</a:t>
            </a:r>
            <a:endParaRPr lang="en-US" dirty="0"/>
          </a:p>
          <a:p>
            <a:endParaRPr lang="en-US" dirty="0"/>
          </a:p>
        </p:txBody>
      </p:sp>
      <p:sp>
        <p:nvSpPr>
          <p:cNvPr id="4" name="Slide Number Placeholder 3"/>
          <p:cNvSpPr>
            <a:spLocks noGrp="1"/>
          </p:cNvSpPr>
          <p:nvPr>
            <p:ph type="sldNum" sz="quarter" idx="10"/>
          </p:nvPr>
        </p:nvSpPr>
        <p:spPr/>
        <p:txBody>
          <a:bodyPr/>
          <a:lstStyle/>
          <a:p>
            <a:fld id="{1368BD30-0F7B-4DA8-877F-3FC321E6E05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we have treated Register File’s read and write ports as separate functional units because the register file allows us to read and write at the same time.</a:t>
            </a:r>
            <a:endParaRPr lang="en-US" dirty="0"/>
          </a:p>
          <a:p>
            <a:r>
              <a:rPr lang="en-US" dirty="0"/>
              <a:t>Notice that as soon as the </a:t>
            </a:r>
            <a:r>
              <a:rPr lang="en-US" b="1" dirty="0"/>
              <a:t>1st load </a:t>
            </a:r>
            <a:r>
              <a:rPr lang="en-US" dirty="0"/>
              <a:t>finishes its Ifetch stage, it no longer needs the Instruction Memory. Consequently, the </a:t>
            </a:r>
            <a:r>
              <a:rPr lang="en-US" b="1" dirty="0"/>
              <a:t>2nd load </a:t>
            </a:r>
            <a:r>
              <a:rPr lang="en-US" dirty="0"/>
              <a:t>can start using the Instruction Memory (2nd Ifetch).</a:t>
            </a:r>
            <a:endParaRPr lang="en-US" dirty="0"/>
          </a:p>
          <a:p>
            <a:r>
              <a:rPr lang="en-US" dirty="0"/>
              <a:t>Furthermore, since each functional unit is only used ONCE per instruction, we will not have any conflict down the pipeline (Exec-</a:t>
            </a:r>
            <a:r>
              <a:rPr lang="en-US" dirty="0" err="1"/>
              <a:t>Ifet</a:t>
            </a:r>
            <a:r>
              <a:rPr lang="en-US" dirty="0"/>
              <a:t>, </a:t>
            </a:r>
            <a:r>
              <a:rPr lang="en-US" dirty="0" err="1"/>
              <a:t>Mem</a:t>
            </a:r>
            <a:r>
              <a:rPr lang="en-US" dirty="0"/>
              <a:t>-Exec, </a:t>
            </a:r>
            <a:r>
              <a:rPr lang="en-US" dirty="0" err="1"/>
              <a:t>Wr-Mem</a:t>
            </a:r>
            <a:r>
              <a:rPr lang="en-US" dirty="0"/>
              <a:t>) either.</a:t>
            </a:r>
            <a:endParaRPr lang="en-US" dirty="0"/>
          </a:p>
          <a:p>
            <a:r>
              <a:rPr lang="en-US" dirty="0"/>
              <a:t>Lets point out the performance advantages of pipelining:</a:t>
            </a:r>
            <a:endParaRPr lang="en-US" dirty="0"/>
          </a:p>
          <a:p>
            <a:r>
              <a:rPr lang="en-US" dirty="0"/>
              <a:t>If these 3 load instructions are to be executed by the multiple cycle processor, it will take 15 cycles. But with pipelining, it only takes 7 cycles. This (7 cycles), however, is not the best way to look at the performance advantages of pipelining.</a:t>
            </a:r>
            <a:endParaRPr lang="en-US" dirty="0"/>
          </a:p>
          <a:p>
            <a:r>
              <a:rPr lang="en-US" dirty="0"/>
              <a:t>A better way to look at this is that  we have one instruction enters the pipeline every cycle so we will have one instruction coming out of the pipeline (</a:t>
            </a:r>
            <a:r>
              <a:rPr lang="en-US" dirty="0" err="1"/>
              <a:t>Wr</a:t>
            </a:r>
            <a:r>
              <a:rPr lang="en-US" dirty="0"/>
              <a:t> stages) every cycle.</a:t>
            </a:r>
            <a:endParaRPr lang="en-US" dirty="0"/>
          </a:p>
          <a:p>
            <a:r>
              <a:rPr lang="en-US" dirty="0"/>
              <a:t>Consequently, the “effective” (or average) number of cycles per instruction is now ONE even though it takes a total of 5 cycles to complete each instruction.</a:t>
            </a:r>
            <a:endParaRPr lang="en-US" dirty="0"/>
          </a:p>
        </p:txBody>
      </p:sp>
      <p:sp>
        <p:nvSpPr>
          <p:cNvPr id="4" name="Slide Number Placeholder 3"/>
          <p:cNvSpPr>
            <a:spLocks noGrp="1"/>
          </p:cNvSpPr>
          <p:nvPr>
            <p:ph type="sldNum" sz="quarter" idx="10"/>
          </p:nvPr>
        </p:nvSpPr>
        <p:spPr/>
        <p:txBody>
          <a:bodyPr/>
          <a:lstStyle/>
          <a:p>
            <a:fld id="{1368BD30-0F7B-4DA8-877F-3FC321E6E05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R-type instructions.</a:t>
            </a:r>
            <a:endParaRPr lang="en-US" dirty="0"/>
          </a:p>
          <a:p>
            <a:r>
              <a:rPr lang="en-US" dirty="0"/>
              <a:t>The R-type instruction does NOT access data memory so it only takes four clock cycles, or in our new pipeline terminology, four stages to complete.</a:t>
            </a:r>
            <a:endParaRPr lang="en-US" dirty="0"/>
          </a:p>
          <a:p>
            <a:r>
              <a:rPr lang="en-US" dirty="0"/>
              <a:t>The Ifetch and </a:t>
            </a:r>
            <a:r>
              <a:rPr lang="en-US" dirty="0" err="1"/>
              <a:t>Reg</a:t>
            </a:r>
            <a:r>
              <a:rPr lang="en-US" dirty="0"/>
              <a:t>/Dec stages are identical to the Load instructions.  Well they have to be because at this point, we do not know we have a R-type instruction yet.</a:t>
            </a:r>
            <a:endParaRPr lang="en-US" dirty="0"/>
          </a:p>
          <a:p>
            <a:r>
              <a:rPr lang="en-US" dirty="0"/>
              <a:t>Instead of calculating the effective address during the Exec stage, the R-type instruction will use the ALU to operate on the register operands.</a:t>
            </a:r>
            <a:endParaRPr lang="en-US" dirty="0"/>
          </a:p>
          <a:p>
            <a:r>
              <a:rPr lang="en-US" dirty="0"/>
              <a:t>The result of this ALU operation is written back to the register file during the </a:t>
            </a:r>
            <a:r>
              <a:rPr lang="en-US" dirty="0" err="1"/>
              <a:t>Wr</a:t>
            </a:r>
            <a:r>
              <a:rPr lang="en-US" dirty="0"/>
              <a:t> back stage.</a:t>
            </a:r>
            <a:endParaRPr lang="en-US" dirty="0"/>
          </a:p>
          <a:p>
            <a:endParaRPr lang="en-US" dirty="0"/>
          </a:p>
        </p:txBody>
      </p:sp>
      <p:sp>
        <p:nvSpPr>
          <p:cNvPr id="4" name="Slide Number Placeholder 3"/>
          <p:cNvSpPr>
            <a:spLocks noGrp="1"/>
          </p:cNvSpPr>
          <p:nvPr>
            <p:ph type="sldNum" sz="quarter" idx="10"/>
          </p:nvPr>
        </p:nvSpPr>
        <p:spPr/>
        <p:txBody>
          <a:bodyPr/>
          <a:lstStyle/>
          <a:p>
            <a:fld id="{1368BD30-0F7B-4DA8-877F-3FC321E6E05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happened if we try to pipeline the R-type instructions with the Load instructions?</a:t>
            </a:r>
            <a:endParaRPr lang="en-US" dirty="0"/>
          </a:p>
          <a:p>
            <a:r>
              <a:rPr lang="en-US" dirty="0"/>
              <a:t>Well, we have a problem here: We end up having two instructions trying to write to the register file at the same time!</a:t>
            </a:r>
            <a:endParaRPr lang="en-US" dirty="0"/>
          </a:p>
          <a:p>
            <a:r>
              <a:rPr lang="en-US" dirty="0"/>
              <a:t>Why do we have this problem (the write “bubble”)?</a:t>
            </a:r>
            <a:endParaRPr lang="en-US" dirty="0"/>
          </a:p>
          <a:p>
            <a:endParaRPr lang="en-US" dirty="0"/>
          </a:p>
        </p:txBody>
      </p:sp>
      <p:sp>
        <p:nvSpPr>
          <p:cNvPr id="4" name="Slide Number Placeholder 3"/>
          <p:cNvSpPr>
            <a:spLocks noGrp="1"/>
          </p:cNvSpPr>
          <p:nvPr>
            <p:ph type="sldNum" sz="quarter" idx="10"/>
          </p:nvPr>
        </p:nvSpPr>
        <p:spPr/>
        <p:txBody>
          <a:bodyPr/>
          <a:lstStyle/>
          <a:p>
            <a:fld id="{1368BD30-0F7B-4DA8-877F-3FC321E6E05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a:t>
            </a:r>
            <a:r>
              <a:rPr lang="en-US" baseline="0" dirty="0"/>
              <a:t> explained, </a:t>
            </a:r>
            <a:r>
              <a:rPr lang="en-US" dirty="0"/>
              <a:t>in order for pipeline to work perfectly, each functional unit can ONLY be used once per instruction.</a:t>
            </a:r>
            <a:endParaRPr lang="en-US" dirty="0"/>
          </a:p>
          <a:p>
            <a:r>
              <a:rPr lang="en-US" dirty="0"/>
              <a:t>This is a necessary but NOT sufficient condition for pipeline to work.</a:t>
            </a:r>
            <a:endParaRPr lang="en-US" dirty="0"/>
          </a:p>
          <a:p>
            <a:r>
              <a:rPr lang="en-US" dirty="0"/>
              <a:t>The other condition to prevent pipeline stall is that each functional unit must be used </a:t>
            </a:r>
            <a:r>
              <a:rPr lang="en-US" b="1" dirty="0"/>
              <a:t>at the same stage for all instructions</a:t>
            </a:r>
            <a:r>
              <a:rPr lang="en-US" dirty="0"/>
              <a:t>.</a:t>
            </a:r>
            <a:endParaRPr lang="en-US" dirty="0"/>
          </a:p>
          <a:p>
            <a:r>
              <a:rPr lang="en-US" dirty="0"/>
              <a:t>For example here, the load instruction uses the Register File’s </a:t>
            </a:r>
            <a:r>
              <a:rPr lang="en-US" dirty="0" err="1"/>
              <a:t>Wr</a:t>
            </a:r>
            <a:r>
              <a:rPr lang="en-US" dirty="0"/>
              <a:t> port during its 5th stage but the R-type instruction right now will use the Register File’s port during its 4th stage.</a:t>
            </a:r>
            <a:endParaRPr lang="en-US" dirty="0"/>
          </a:p>
          <a:p>
            <a:r>
              <a:rPr lang="en-US" dirty="0"/>
              <a:t>This (5 versus 4) is what caused problem.  How do we solve it?  </a:t>
            </a:r>
            <a:endParaRPr lang="en-US" dirty="0"/>
          </a:p>
        </p:txBody>
      </p:sp>
      <p:sp>
        <p:nvSpPr>
          <p:cNvPr id="4" name="Slide Number Placeholder 3"/>
          <p:cNvSpPr>
            <a:spLocks noGrp="1"/>
          </p:cNvSpPr>
          <p:nvPr>
            <p:ph type="sldNum" sz="quarter" idx="10"/>
          </p:nvPr>
        </p:nvSpPr>
        <p:spPr/>
        <p:txBody>
          <a:bodyPr/>
          <a:lstStyle/>
          <a:p>
            <a:fld id="{1368BD30-0F7B-4DA8-877F-3FC321E6E05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insert a “bubble” into the pipeline </a:t>
            </a:r>
            <a:r>
              <a:rPr lang="en-US" b="1" dirty="0"/>
              <a:t>AFTER</a:t>
            </a:r>
            <a:r>
              <a:rPr lang="en-US" dirty="0"/>
              <a:t> the load instruction to push back </a:t>
            </a:r>
            <a:r>
              <a:rPr lang="en-US" u="sng" dirty="0"/>
              <a:t>every instruction after the load that are already in the pipeline by one cycle.</a:t>
            </a:r>
            <a:endParaRPr lang="en-US" u="sng" dirty="0"/>
          </a:p>
          <a:p>
            <a:r>
              <a:rPr lang="en-US" dirty="0"/>
              <a:t>At the same time, the bubble will </a:t>
            </a:r>
            <a:r>
              <a:rPr lang="en-US" b="1" dirty="0"/>
              <a:t>also delay </a:t>
            </a:r>
            <a:r>
              <a:rPr lang="en-US" dirty="0"/>
              <a:t>the Instruction Fetch of the instruction that is about to enter the pipeline by one cycle.</a:t>
            </a:r>
            <a:endParaRPr lang="en-US" dirty="0"/>
          </a:p>
          <a:p>
            <a:r>
              <a:rPr lang="en-US" dirty="0"/>
              <a:t>Needless to say, the control logic to accomplish this can be complex. Furthermore, this solution also has a negative impact on performance.</a:t>
            </a:r>
            <a:endParaRPr lang="en-US" dirty="0"/>
          </a:p>
          <a:p>
            <a:endParaRPr lang="en-US" dirty="0"/>
          </a:p>
          <a:p>
            <a:r>
              <a:rPr lang="en-US" dirty="0"/>
              <a:t>Notice that due to the “extra” stage (</a:t>
            </a:r>
            <a:r>
              <a:rPr lang="en-US" dirty="0" err="1"/>
              <a:t>Mem</a:t>
            </a:r>
            <a:r>
              <a:rPr lang="en-US" dirty="0"/>
              <a:t>) that the Load instruction has, we will not have one instruction finishes every cycle (see the Cycle 5).</a:t>
            </a:r>
            <a:endParaRPr lang="en-US" dirty="0"/>
          </a:p>
          <a:p>
            <a:r>
              <a:rPr lang="en-US" dirty="0"/>
              <a:t>Consequently, a mix of load and R-type instruction will </a:t>
            </a:r>
            <a:r>
              <a:rPr lang="en-US" b="1" dirty="0"/>
              <a:t>NOT</a:t>
            </a:r>
            <a:r>
              <a:rPr lang="en-US" dirty="0"/>
              <a:t> have an average CPI of 1 because in effect, the Load instruction has an effective CPI of 2.</a:t>
            </a:r>
            <a:endParaRPr lang="en-US" dirty="0"/>
          </a:p>
          <a:p>
            <a:endParaRPr lang="en-US" dirty="0"/>
          </a:p>
          <a:p>
            <a:r>
              <a:rPr lang="en-US" dirty="0"/>
              <a:t>So this is not a Good  idea  and therefore Let’s try something else.</a:t>
            </a:r>
            <a:endParaRPr lang="en-US" dirty="0"/>
          </a:p>
          <a:p>
            <a:endParaRPr lang="en-US" dirty="0"/>
          </a:p>
        </p:txBody>
      </p:sp>
      <p:sp>
        <p:nvSpPr>
          <p:cNvPr id="4" name="Slide Number Placeholder 3"/>
          <p:cNvSpPr>
            <a:spLocks noGrp="1"/>
          </p:cNvSpPr>
          <p:nvPr>
            <p:ph type="sldNum" sz="quarter" idx="10"/>
          </p:nvPr>
        </p:nvSpPr>
        <p:spPr/>
        <p:txBody>
          <a:bodyPr/>
          <a:lstStyle/>
          <a:p>
            <a:fld id="{1368BD30-0F7B-4DA8-877F-3FC321E6E05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we can do is to add a “</a:t>
            </a:r>
            <a:r>
              <a:rPr lang="en-US" dirty="0" err="1"/>
              <a:t>Nop</a:t>
            </a:r>
            <a:r>
              <a:rPr lang="en-US" dirty="0"/>
              <a:t>” stage to the R-type instruction pipeline to delay its register file write by one cycle.</a:t>
            </a:r>
            <a:endParaRPr lang="en-US" dirty="0"/>
          </a:p>
          <a:p>
            <a:r>
              <a:rPr lang="en-US" dirty="0"/>
              <a:t>Now the R-type instruction ALSO uses the register file’s </a:t>
            </a:r>
            <a:r>
              <a:rPr lang="en-US" dirty="0" err="1"/>
              <a:t>witer</a:t>
            </a:r>
            <a:r>
              <a:rPr lang="en-US" dirty="0"/>
              <a:t> port at its 5th stage so we eliminate the write conflict with the load instruction.</a:t>
            </a:r>
            <a:endParaRPr lang="en-US" dirty="0"/>
          </a:p>
          <a:p>
            <a:r>
              <a:rPr lang="en-US" dirty="0"/>
              <a:t>This is a much </a:t>
            </a:r>
            <a:r>
              <a:rPr lang="en-US" b="1" dirty="0"/>
              <a:t>simpler solution </a:t>
            </a:r>
            <a:r>
              <a:rPr lang="en-US" dirty="0"/>
              <a:t>as far as the control logic is concerned. As far as performance is concerned, we also gets back to having one instruction completes per cycle.</a:t>
            </a:r>
            <a:endParaRPr lang="en-US" dirty="0"/>
          </a:p>
          <a:p>
            <a:endParaRPr lang="en-US" dirty="0"/>
          </a:p>
          <a:p>
            <a:r>
              <a:rPr lang="en-US" dirty="0"/>
              <a:t>By making each individual R-type instruction takes 5 cycles instead of 4 cycles to finish, our overall performance is actually becomes better.</a:t>
            </a:r>
            <a:endParaRPr lang="en-US" dirty="0"/>
          </a:p>
          <a:p>
            <a:r>
              <a:rPr lang="en-US" dirty="0"/>
              <a:t>The reason for this higher performance is that we end up having  a more efficient pipeline.</a:t>
            </a:r>
            <a:endParaRPr lang="en-US" dirty="0"/>
          </a:p>
          <a:p>
            <a:endParaRPr lang="en-US" dirty="0"/>
          </a:p>
        </p:txBody>
      </p:sp>
      <p:sp>
        <p:nvSpPr>
          <p:cNvPr id="4" name="Slide Number Placeholder 3"/>
          <p:cNvSpPr>
            <a:spLocks noGrp="1"/>
          </p:cNvSpPr>
          <p:nvPr>
            <p:ph type="sldNum" sz="quarter" idx="10"/>
          </p:nvPr>
        </p:nvSpPr>
        <p:spPr/>
        <p:txBody>
          <a:bodyPr/>
          <a:lstStyle/>
          <a:p>
            <a:fld id="{1368BD30-0F7B-4DA8-877F-3FC321E6E05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MIPS Pipeline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23862" y="762000"/>
            <a:ext cx="8415337" cy="457200"/>
          </a:xfrm>
          <a:noFill/>
        </p:spPr>
        <p:txBody>
          <a:bodyPr>
            <a:normAutofit fontScale="90000"/>
          </a:bodyPr>
          <a:lstStyle/>
          <a:p>
            <a:pPr algn="just"/>
            <a:r>
              <a:rPr lang="en-US" sz="3600" dirty="0"/>
              <a:t>Pipelining the R-type and Load Instruction</a:t>
            </a:r>
            <a:endParaRPr lang="en-US" sz="3600" dirty="0"/>
          </a:p>
        </p:txBody>
      </p:sp>
      <p:sp>
        <p:nvSpPr>
          <p:cNvPr id="3" name="Rectangle 3"/>
          <p:cNvSpPr txBox="1">
            <a:spLocks noChangeArrowheads="1"/>
          </p:cNvSpPr>
          <p:nvPr/>
        </p:nvSpPr>
        <p:spPr>
          <a:xfrm>
            <a:off x="419100" y="5697537"/>
            <a:ext cx="8191500" cy="627063"/>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t>We have a problem:</a:t>
            </a:r>
            <a:endParaRPr lang="en-US" sz="2000"/>
          </a:p>
          <a:p>
            <a:pPr lvl="1"/>
            <a:r>
              <a:rPr lang="en-US" sz="1800"/>
              <a:t>Two instructions try to write to the register file at the same time!</a:t>
            </a:r>
            <a:endParaRPr lang="en-US" sz="1800"/>
          </a:p>
        </p:txBody>
      </p:sp>
      <p:sp>
        <p:nvSpPr>
          <p:cNvPr id="4" name="Rectangle 4"/>
          <p:cNvSpPr>
            <a:spLocks noChangeArrowheads="1"/>
          </p:cNvSpPr>
          <p:nvPr/>
        </p:nvSpPr>
        <p:spPr bwMode="auto">
          <a:xfrm>
            <a:off x="214313" y="2192337"/>
            <a:ext cx="62677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Clock</a:t>
            </a:r>
            <a:endParaRPr lang="en-US" sz="1600"/>
          </a:p>
        </p:txBody>
      </p:sp>
      <p:grpSp>
        <p:nvGrpSpPr>
          <p:cNvPr id="5" name="Group 52"/>
          <p:cNvGrpSpPr/>
          <p:nvPr/>
        </p:nvGrpSpPr>
        <p:grpSpPr bwMode="auto">
          <a:xfrm>
            <a:off x="622300" y="2179637"/>
            <a:ext cx="7912100" cy="254000"/>
            <a:chOff x="392" y="664"/>
            <a:chExt cx="4984" cy="160"/>
          </a:xfrm>
        </p:grpSpPr>
        <p:grpSp>
          <p:nvGrpSpPr>
            <p:cNvPr id="6" name="Group 9"/>
            <p:cNvGrpSpPr/>
            <p:nvPr/>
          </p:nvGrpSpPr>
          <p:grpSpPr bwMode="auto">
            <a:xfrm>
              <a:off x="624" y="664"/>
              <a:ext cx="520" cy="160"/>
              <a:chOff x="624" y="664"/>
              <a:chExt cx="520" cy="160"/>
            </a:xfrm>
          </p:grpSpPr>
          <p:sp>
            <p:nvSpPr>
              <p:cNvPr id="49" name="Line 5"/>
              <p:cNvSpPr>
                <a:spLocks noChangeShapeType="1"/>
              </p:cNvSpPr>
              <p:nvPr/>
            </p:nvSpPr>
            <p:spPr bwMode="auto">
              <a:xfrm>
                <a:off x="632" y="816"/>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0" name="Line 6"/>
              <p:cNvSpPr>
                <a:spLocks noChangeShapeType="1"/>
              </p:cNvSpPr>
              <p:nvPr/>
            </p:nvSpPr>
            <p:spPr bwMode="auto">
              <a:xfrm>
                <a:off x="624" y="68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1" name="Line 7"/>
              <p:cNvSpPr>
                <a:spLocks noChangeShapeType="1"/>
              </p:cNvSpPr>
              <p:nvPr/>
            </p:nvSpPr>
            <p:spPr bwMode="auto">
              <a:xfrm flipV="1">
                <a:off x="912" y="66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2" name="Line 8"/>
              <p:cNvSpPr>
                <a:spLocks noChangeShapeType="1"/>
              </p:cNvSpPr>
              <p:nvPr/>
            </p:nvSpPr>
            <p:spPr bwMode="auto">
              <a:xfrm>
                <a:off x="920" y="67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7" name="Group 14"/>
            <p:cNvGrpSpPr/>
            <p:nvPr/>
          </p:nvGrpSpPr>
          <p:grpSpPr bwMode="auto">
            <a:xfrm>
              <a:off x="1152" y="664"/>
              <a:ext cx="520" cy="160"/>
              <a:chOff x="1152" y="664"/>
              <a:chExt cx="520" cy="160"/>
            </a:xfrm>
          </p:grpSpPr>
          <p:sp>
            <p:nvSpPr>
              <p:cNvPr id="45" name="Line 10"/>
              <p:cNvSpPr>
                <a:spLocks noChangeShapeType="1"/>
              </p:cNvSpPr>
              <p:nvPr/>
            </p:nvSpPr>
            <p:spPr bwMode="auto">
              <a:xfrm>
                <a:off x="1160" y="816"/>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6" name="Line 11"/>
              <p:cNvSpPr>
                <a:spLocks noChangeShapeType="1"/>
              </p:cNvSpPr>
              <p:nvPr/>
            </p:nvSpPr>
            <p:spPr bwMode="auto">
              <a:xfrm>
                <a:off x="1152" y="68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7" name="Line 12"/>
              <p:cNvSpPr>
                <a:spLocks noChangeShapeType="1"/>
              </p:cNvSpPr>
              <p:nvPr/>
            </p:nvSpPr>
            <p:spPr bwMode="auto">
              <a:xfrm flipV="1">
                <a:off x="1440" y="66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8" name="Line 13"/>
              <p:cNvSpPr>
                <a:spLocks noChangeShapeType="1"/>
              </p:cNvSpPr>
              <p:nvPr/>
            </p:nvSpPr>
            <p:spPr bwMode="auto">
              <a:xfrm>
                <a:off x="1448" y="67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8" name="Group 19"/>
            <p:cNvGrpSpPr/>
            <p:nvPr/>
          </p:nvGrpSpPr>
          <p:grpSpPr bwMode="auto">
            <a:xfrm>
              <a:off x="1680" y="664"/>
              <a:ext cx="520" cy="160"/>
              <a:chOff x="1680" y="664"/>
              <a:chExt cx="520" cy="160"/>
            </a:xfrm>
          </p:grpSpPr>
          <p:sp>
            <p:nvSpPr>
              <p:cNvPr id="41" name="Line 15"/>
              <p:cNvSpPr>
                <a:spLocks noChangeShapeType="1"/>
              </p:cNvSpPr>
              <p:nvPr/>
            </p:nvSpPr>
            <p:spPr bwMode="auto">
              <a:xfrm>
                <a:off x="1688" y="816"/>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2" name="Line 16"/>
              <p:cNvSpPr>
                <a:spLocks noChangeShapeType="1"/>
              </p:cNvSpPr>
              <p:nvPr/>
            </p:nvSpPr>
            <p:spPr bwMode="auto">
              <a:xfrm>
                <a:off x="1680" y="68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3" name="Line 17"/>
              <p:cNvSpPr>
                <a:spLocks noChangeShapeType="1"/>
              </p:cNvSpPr>
              <p:nvPr/>
            </p:nvSpPr>
            <p:spPr bwMode="auto">
              <a:xfrm flipV="1">
                <a:off x="1968" y="66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4" name="Line 18"/>
              <p:cNvSpPr>
                <a:spLocks noChangeShapeType="1"/>
              </p:cNvSpPr>
              <p:nvPr/>
            </p:nvSpPr>
            <p:spPr bwMode="auto">
              <a:xfrm>
                <a:off x="1976" y="67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24"/>
            <p:cNvGrpSpPr/>
            <p:nvPr/>
          </p:nvGrpSpPr>
          <p:grpSpPr bwMode="auto">
            <a:xfrm>
              <a:off x="2208" y="664"/>
              <a:ext cx="520" cy="160"/>
              <a:chOff x="2208" y="664"/>
              <a:chExt cx="520" cy="160"/>
            </a:xfrm>
          </p:grpSpPr>
          <p:sp>
            <p:nvSpPr>
              <p:cNvPr id="37" name="Line 20"/>
              <p:cNvSpPr>
                <a:spLocks noChangeShapeType="1"/>
              </p:cNvSpPr>
              <p:nvPr/>
            </p:nvSpPr>
            <p:spPr bwMode="auto">
              <a:xfrm>
                <a:off x="2216" y="816"/>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 name="Line 21"/>
              <p:cNvSpPr>
                <a:spLocks noChangeShapeType="1"/>
              </p:cNvSpPr>
              <p:nvPr/>
            </p:nvSpPr>
            <p:spPr bwMode="auto">
              <a:xfrm>
                <a:off x="2208" y="68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Line 22"/>
              <p:cNvSpPr>
                <a:spLocks noChangeShapeType="1"/>
              </p:cNvSpPr>
              <p:nvPr/>
            </p:nvSpPr>
            <p:spPr bwMode="auto">
              <a:xfrm flipV="1">
                <a:off x="2496" y="66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23"/>
              <p:cNvSpPr>
                <a:spLocks noChangeShapeType="1"/>
              </p:cNvSpPr>
              <p:nvPr/>
            </p:nvSpPr>
            <p:spPr bwMode="auto">
              <a:xfrm>
                <a:off x="2504" y="67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29"/>
            <p:cNvGrpSpPr/>
            <p:nvPr/>
          </p:nvGrpSpPr>
          <p:grpSpPr bwMode="auto">
            <a:xfrm>
              <a:off x="2736" y="664"/>
              <a:ext cx="520" cy="160"/>
              <a:chOff x="2736" y="664"/>
              <a:chExt cx="520" cy="160"/>
            </a:xfrm>
          </p:grpSpPr>
          <p:sp>
            <p:nvSpPr>
              <p:cNvPr id="33" name="Line 25"/>
              <p:cNvSpPr>
                <a:spLocks noChangeShapeType="1"/>
              </p:cNvSpPr>
              <p:nvPr/>
            </p:nvSpPr>
            <p:spPr bwMode="auto">
              <a:xfrm>
                <a:off x="2744" y="816"/>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 name="Line 26"/>
              <p:cNvSpPr>
                <a:spLocks noChangeShapeType="1"/>
              </p:cNvSpPr>
              <p:nvPr/>
            </p:nvSpPr>
            <p:spPr bwMode="auto">
              <a:xfrm>
                <a:off x="2736" y="68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 name="Line 27"/>
              <p:cNvSpPr>
                <a:spLocks noChangeShapeType="1"/>
              </p:cNvSpPr>
              <p:nvPr/>
            </p:nvSpPr>
            <p:spPr bwMode="auto">
              <a:xfrm flipV="1">
                <a:off x="3024" y="66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 name="Line 28"/>
              <p:cNvSpPr>
                <a:spLocks noChangeShapeType="1"/>
              </p:cNvSpPr>
              <p:nvPr/>
            </p:nvSpPr>
            <p:spPr bwMode="auto">
              <a:xfrm>
                <a:off x="3032" y="67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1" name="Group 34"/>
            <p:cNvGrpSpPr/>
            <p:nvPr/>
          </p:nvGrpSpPr>
          <p:grpSpPr bwMode="auto">
            <a:xfrm>
              <a:off x="3264" y="664"/>
              <a:ext cx="520" cy="160"/>
              <a:chOff x="3264" y="664"/>
              <a:chExt cx="520" cy="160"/>
            </a:xfrm>
          </p:grpSpPr>
          <p:sp>
            <p:nvSpPr>
              <p:cNvPr id="29" name="Line 30"/>
              <p:cNvSpPr>
                <a:spLocks noChangeShapeType="1"/>
              </p:cNvSpPr>
              <p:nvPr/>
            </p:nvSpPr>
            <p:spPr bwMode="auto">
              <a:xfrm>
                <a:off x="3272" y="816"/>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 name="Line 31"/>
              <p:cNvSpPr>
                <a:spLocks noChangeShapeType="1"/>
              </p:cNvSpPr>
              <p:nvPr/>
            </p:nvSpPr>
            <p:spPr bwMode="auto">
              <a:xfrm>
                <a:off x="3264" y="68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 name="Line 32"/>
              <p:cNvSpPr>
                <a:spLocks noChangeShapeType="1"/>
              </p:cNvSpPr>
              <p:nvPr/>
            </p:nvSpPr>
            <p:spPr bwMode="auto">
              <a:xfrm flipV="1">
                <a:off x="3552" y="66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Line 33"/>
              <p:cNvSpPr>
                <a:spLocks noChangeShapeType="1"/>
              </p:cNvSpPr>
              <p:nvPr/>
            </p:nvSpPr>
            <p:spPr bwMode="auto">
              <a:xfrm>
                <a:off x="3560" y="67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2" name="Group 39"/>
            <p:cNvGrpSpPr/>
            <p:nvPr/>
          </p:nvGrpSpPr>
          <p:grpSpPr bwMode="auto">
            <a:xfrm>
              <a:off x="3792" y="664"/>
              <a:ext cx="520" cy="160"/>
              <a:chOff x="3792" y="664"/>
              <a:chExt cx="520" cy="160"/>
            </a:xfrm>
          </p:grpSpPr>
          <p:sp>
            <p:nvSpPr>
              <p:cNvPr id="25" name="Line 35"/>
              <p:cNvSpPr>
                <a:spLocks noChangeShapeType="1"/>
              </p:cNvSpPr>
              <p:nvPr/>
            </p:nvSpPr>
            <p:spPr bwMode="auto">
              <a:xfrm>
                <a:off x="3800" y="816"/>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36"/>
              <p:cNvSpPr>
                <a:spLocks noChangeShapeType="1"/>
              </p:cNvSpPr>
              <p:nvPr/>
            </p:nvSpPr>
            <p:spPr bwMode="auto">
              <a:xfrm>
                <a:off x="3792" y="68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 name="Line 37"/>
              <p:cNvSpPr>
                <a:spLocks noChangeShapeType="1"/>
              </p:cNvSpPr>
              <p:nvPr/>
            </p:nvSpPr>
            <p:spPr bwMode="auto">
              <a:xfrm flipV="1">
                <a:off x="4080" y="66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 name="Line 38"/>
              <p:cNvSpPr>
                <a:spLocks noChangeShapeType="1"/>
              </p:cNvSpPr>
              <p:nvPr/>
            </p:nvSpPr>
            <p:spPr bwMode="auto">
              <a:xfrm>
                <a:off x="4088" y="67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 name="Group 44"/>
            <p:cNvGrpSpPr/>
            <p:nvPr/>
          </p:nvGrpSpPr>
          <p:grpSpPr bwMode="auto">
            <a:xfrm>
              <a:off x="4320" y="664"/>
              <a:ext cx="520" cy="160"/>
              <a:chOff x="4320" y="664"/>
              <a:chExt cx="520" cy="160"/>
            </a:xfrm>
          </p:grpSpPr>
          <p:sp>
            <p:nvSpPr>
              <p:cNvPr id="21" name="Line 40"/>
              <p:cNvSpPr>
                <a:spLocks noChangeShapeType="1"/>
              </p:cNvSpPr>
              <p:nvPr/>
            </p:nvSpPr>
            <p:spPr bwMode="auto">
              <a:xfrm>
                <a:off x="4328" y="816"/>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 name="Line 41"/>
              <p:cNvSpPr>
                <a:spLocks noChangeShapeType="1"/>
              </p:cNvSpPr>
              <p:nvPr/>
            </p:nvSpPr>
            <p:spPr bwMode="auto">
              <a:xfrm>
                <a:off x="4320" y="68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42"/>
              <p:cNvSpPr>
                <a:spLocks noChangeShapeType="1"/>
              </p:cNvSpPr>
              <p:nvPr/>
            </p:nvSpPr>
            <p:spPr bwMode="auto">
              <a:xfrm flipV="1">
                <a:off x="4608" y="66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43"/>
              <p:cNvSpPr>
                <a:spLocks noChangeShapeType="1"/>
              </p:cNvSpPr>
              <p:nvPr/>
            </p:nvSpPr>
            <p:spPr bwMode="auto">
              <a:xfrm>
                <a:off x="4616" y="67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4" name="Line 45"/>
            <p:cNvSpPr>
              <a:spLocks noChangeShapeType="1"/>
            </p:cNvSpPr>
            <p:nvPr/>
          </p:nvSpPr>
          <p:spPr bwMode="auto">
            <a:xfrm>
              <a:off x="392" y="67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 name="Group 50"/>
            <p:cNvGrpSpPr/>
            <p:nvPr/>
          </p:nvGrpSpPr>
          <p:grpSpPr bwMode="auto">
            <a:xfrm>
              <a:off x="4848" y="664"/>
              <a:ext cx="520" cy="160"/>
              <a:chOff x="4848" y="664"/>
              <a:chExt cx="520" cy="160"/>
            </a:xfrm>
          </p:grpSpPr>
          <p:sp>
            <p:nvSpPr>
              <p:cNvPr id="17" name="Line 46"/>
              <p:cNvSpPr>
                <a:spLocks noChangeShapeType="1"/>
              </p:cNvSpPr>
              <p:nvPr/>
            </p:nvSpPr>
            <p:spPr bwMode="auto">
              <a:xfrm>
                <a:off x="4856" y="816"/>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47"/>
              <p:cNvSpPr>
                <a:spLocks noChangeShapeType="1"/>
              </p:cNvSpPr>
              <p:nvPr/>
            </p:nvSpPr>
            <p:spPr bwMode="auto">
              <a:xfrm>
                <a:off x="4848" y="68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48"/>
              <p:cNvSpPr>
                <a:spLocks noChangeShapeType="1"/>
              </p:cNvSpPr>
              <p:nvPr/>
            </p:nvSpPr>
            <p:spPr bwMode="auto">
              <a:xfrm flipV="1">
                <a:off x="5136" y="664"/>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 name="Line 49"/>
              <p:cNvSpPr>
                <a:spLocks noChangeShapeType="1"/>
              </p:cNvSpPr>
              <p:nvPr/>
            </p:nvSpPr>
            <p:spPr bwMode="auto">
              <a:xfrm>
                <a:off x="5144" y="672"/>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6" name="Line 51"/>
            <p:cNvSpPr>
              <a:spLocks noChangeShapeType="1"/>
            </p:cNvSpPr>
            <p:nvPr/>
          </p:nvSpPr>
          <p:spPr bwMode="auto">
            <a:xfrm>
              <a:off x="5376" y="680"/>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3" name="Line 53"/>
          <p:cNvSpPr>
            <a:spLocks noChangeShapeType="1"/>
          </p:cNvSpPr>
          <p:nvPr/>
        </p:nvSpPr>
        <p:spPr bwMode="auto">
          <a:xfrm flipV="1">
            <a:off x="990600" y="17986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4" name="Line 54"/>
          <p:cNvSpPr>
            <a:spLocks noChangeShapeType="1"/>
          </p:cNvSpPr>
          <p:nvPr/>
        </p:nvSpPr>
        <p:spPr bwMode="auto">
          <a:xfrm flipV="1">
            <a:off x="1828800" y="17986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5" name="Rectangle 55"/>
          <p:cNvSpPr>
            <a:spLocks noChangeArrowheads="1"/>
          </p:cNvSpPr>
          <p:nvPr/>
        </p:nvSpPr>
        <p:spPr bwMode="auto">
          <a:xfrm>
            <a:off x="1052513" y="18113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1</a:t>
            </a:r>
            <a:endParaRPr lang="en-US" sz="1600"/>
          </a:p>
        </p:txBody>
      </p:sp>
      <p:sp>
        <p:nvSpPr>
          <p:cNvPr id="56" name="Rectangle 56"/>
          <p:cNvSpPr>
            <a:spLocks noChangeArrowheads="1"/>
          </p:cNvSpPr>
          <p:nvPr/>
        </p:nvSpPr>
        <p:spPr bwMode="auto">
          <a:xfrm>
            <a:off x="1814513" y="18113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2</a:t>
            </a:r>
            <a:endParaRPr lang="en-US" sz="1600"/>
          </a:p>
        </p:txBody>
      </p:sp>
      <p:sp>
        <p:nvSpPr>
          <p:cNvPr id="57" name="Line 57"/>
          <p:cNvSpPr>
            <a:spLocks noChangeShapeType="1"/>
          </p:cNvSpPr>
          <p:nvPr/>
        </p:nvSpPr>
        <p:spPr bwMode="auto">
          <a:xfrm flipV="1">
            <a:off x="2667000" y="17986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8" name="Line 58"/>
          <p:cNvSpPr>
            <a:spLocks noChangeShapeType="1"/>
          </p:cNvSpPr>
          <p:nvPr/>
        </p:nvSpPr>
        <p:spPr bwMode="auto">
          <a:xfrm flipV="1">
            <a:off x="3505200" y="17986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9" name="Line 59"/>
          <p:cNvSpPr>
            <a:spLocks noChangeShapeType="1"/>
          </p:cNvSpPr>
          <p:nvPr/>
        </p:nvSpPr>
        <p:spPr bwMode="auto">
          <a:xfrm flipV="1">
            <a:off x="4343400" y="17986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0" name="Line 60"/>
          <p:cNvSpPr>
            <a:spLocks noChangeShapeType="1"/>
          </p:cNvSpPr>
          <p:nvPr/>
        </p:nvSpPr>
        <p:spPr bwMode="auto">
          <a:xfrm flipV="1">
            <a:off x="5181600" y="17986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1" name="Line 61"/>
          <p:cNvSpPr>
            <a:spLocks noChangeShapeType="1"/>
          </p:cNvSpPr>
          <p:nvPr/>
        </p:nvSpPr>
        <p:spPr bwMode="auto">
          <a:xfrm flipV="1">
            <a:off x="6019800" y="17986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2" name="Line 62"/>
          <p:cNvSpPr>
            <a:spLocks noChangeShapeType="1"/>
          </p:cNvSpPr>
          <p:nvPr/>
        </p:nvSpPr>
        <p:spPr bwMode="auto">
          <a:xfrm flipV="1">
            <a:off x="6858000" y="17986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3" name="Line 63"/>
          <p:cNvSpPr>
            <a:spLocks noChangeShapeType="1"/>
          </p:cNvSpPr>
          <p:nvPr/>
        </p:nvSpPr>
        <p:spPr bwMode="auto">
          <a:xfrm flipV="1">
            <a:off x="7696200" y="17986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4" name="Line 64"/>
          <p:cNvSpPr>
            <a:spLocks noChangeShapeType="1"/>
          </p:cNvSpPr>
          <p:nvPr/>
        </p:nvSpPr>
        <p:spPr bwMode="auto">
          <a:xfrm flipV="1">
            <a:off x="8534400" y="17986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5" name="Rectangle 65"/>
          <p:cNvSpPr>
            <a:spLocks noChangeArrowheads="1"/>
          </p:cNvSpPr>
          <p:nvPr/>
        </p:nvSpPr>
        <p:spPr bwMode="auto">
          <a:xfrm>
            <a:off x="2728913" y="18113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3</a:t>
            </a:r>
            <a:endParaRPr lang="en-US" sz="1600"/>
          </a:p>
        </p:txBody>
      </p:sp>
      <p:sp>
        <p:nvSpPr>
          <p:cNvPr id="66" name="Rectangle 66"/>
          <p:cNvSpPr>
            <a:spLocks noChangeArrowheads="1"/>
          </p:cNvSpPr>
          <p:nvPr/>
        </p:nvSpPr>
        <p:spPr bwMode="auto">
          <a:xfrm>
            <a:off x="3490913" y="18113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4</a:t>
            </a:r>
            <a:endParaRPr lang="en-US" sz="1600"/>
          </a:p>
        </p:txBody>
      </p:sp>
      <p:sp>
        <p:nvSpPr>
          <p:cNvPr id="67" name="Rectangle 67"/>
          <p:cNvSpPr>
            <a:spLocks noChangeArrowheads="1"/>
          </p:cNvSpPr>
          <p:nvPr/>
        </p:nvSpPr>
        <p:spPr bwMode="auto">
          <a:xfrm>
            <a:off x="4329113" y="18113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5</a:t>
            </a:r>
            <a:endParaRPr lang="en-US" sz="1600"/>
          </a:p>
        </p:txBody>
      </p:sp>
      <p:sp>
        <p:nvSpPr>
          <p:cNvPr id="68" name="Rectangle 68"/>
          <p:cNvSpPr>
            <a:spLocks noChangeArrowheads="1"/>
          </p:cNvSpPr>
          <p:nvPr/>
        </p:nvSpPr>
        <p:spPr bwMode="auto">
          <a:xfrm>
            <a:off x="5167313" y="18113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6</a:t>
            </a:r>
            <a:endParaRPr lang="en-US" sz="1600"/>
          </a:p>
        </p:txBody>
      </p:sp>
      <p:sp>
        <p:nvSpPr>
          <p:cNvPr id="69" name="Rectangle 69"/>
          <p:cNvSpPr>
            <a:spLocks noChangeArrowheads="1"/>
          </p:cNvSpPr>
          <p:nvPr/>
        </p:nvSpPr>
        <p:spPr bwMode="auto">
          <a:xfrm>
            <a:off x="6005513" y="18113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7</a:t>
            </a:r>
            <a:endParaRPr lang="en-US" sz="1600"/>
          </a:p>
        </p:txBody>
      </p:sp>
      <p:sp>
        <p:nvSpPr>
          <p:cNvPr id="70" name="Rectangle 70"/>
          <p:cNvSpPr>
            <a:spLocks noChangeArrowheads="1"/>
          </p:cNvSpPr>
          <p:nvPr/>
        </p:nvSpPr>
        <p:spPr bwMode="auto">
          <a:xfrm>
            <a:off x="6843713" y="18113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8</a:t>
            </a:r>
            <a:endParaRPr lang="en-US" sz="1600"/>
          </a:p>
        </p:txBody>
      </p:sp>
      <p:sp>
        <p:nvSpPr>
          <p:cNvPr id="71" name="Rectangle 71"/>
          <p:cNvSpPr>
            <a:spLocks noChangeArrowheads="1"/>
          </p:cNvSpPr>
          <p:nvPr/>
        </p:nvSpPr>
        <p:spPr bwMode="auto">
          <a:xfrm>
            <a:off x="7681913" y="18113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9</a:t>
            </a:r>
            <a:endParaRPr lang="en-US" sz="1600"/>
          </a:p>
        </p:txBody>
      </p:sp>
      <p:grpSp>
        <p:nvGrpSpPr>
          <p:cNvPr id="72" name="Group 74"/>
          <p:cNvGrpSpPr/>
          <p:nvPr/>
        </p:nvGrpSpPr>
        <p:grpSpPr bwMode="auto">
          <a:xfrm>
            <a:off x="1003300" y="2649537"/>
            <a:ext cx="812800" cy="336550"/>
            <a:chOff x="632" y="960"/>
            <a:chExt cx="512" cy="212"/>
          </a:xfrm>
        </p:grpSpPr>
        <p:sp>
          <p:nvSpPr>
            <p:cNvPr id="73" name="Rectangle 72"/>
            <p:cNvSpPr>
              <a:spLocks noChangeArrowheads="1"/>
            </p:cNvSpPr>
            <p:nvPr/>
          </p:nvSpPr>
          <p:spPr bwMode="auto">
            <a:xfrm>
              <a:off x="632" y="96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Rectangle 73"/>
            <p:cNvSpPr>
              <a:spLocks noChangeArrowheads="1"/>
            </p:cNvSpPr>
            <p:nvPr/>
          </p:nvSpPr>
          <p:spPr bwMode="auto">
            <a:xfrm>
              <a:off x="673" y="960"/>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75" name="Group 77"/>
          <p:cNvGrpSpPr/>
          <p:nvPr/>
        </p:nvGrpSpPr>
        <p:grpSpPr bwMode="auto">
          <a:xfrm>
            <a:off x="1814513" y="2649537"/>
            <a:ext cx="903287" cy="333375"/>
            <a:chOff x="1143" y="960"/>
            <a:chExt cx="569" cy="210"/>
          </a:xfrm>
        </p:grpSpPr>
        <p:sp>
          <p:nvSpPr>
            <p:cNvPr id="76" name="Rectangle 75"/>
            <p:cNvSpPr>
              <a:spLocks noChangeArrowheads="1"/>
            </p:cNvSpPr>
            <p:nvPr/>
          </p:nvSpPr>
          <p:spPr bwMode="auto">
            <a:xfrm>
              <a:off x="1160" y="96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7" name="Rectangle 76"/>
            <p:cNvSpPr>
              <a:spLocks noChangeArrowheads="1"/>
            </p:cNvSpPr>
            <p:nvPr/>
          </p:nvSpPr>
          <p:spPr bwMode="auto">
            <a:xfrm>
              <a:off x="1143" y="960"/>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78" name="Group 80"/>
          <p:cNvGrpSpPr/>
          <p:nvPr/>
        </p:nvGrpSpPr>
        <p:grpSpPr bwMode="auto">
          <a:xfrm>
            <a:off x="2679700" y="2649537"/>
            <a:ext cx="812800" cy="336550"/>
            <a:chOff x="1688" y="960"/>
            <a:chExt cx="512" cy="212"/>
          </a:xfrm>
        </p:grpSpPr>
        <p:sp>
          <p:nvSpPr>
            <p:cNvPr id="79" name="Rectangle 78"/>
            <p:cNvSpPr>
              <a:spLocks noChangeArrowheads="1"/>
            </p:cNvSpPr>
            <p:nvPr/>
          </p:nvSpPr>
          <p:spPr bwMode="auto">
            <a:xfrm>
              <a:off x="1688" y="96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0" name="Rectangle 79"/>
            <p:cNvSpPr>
              <a:spLocks noChangeArrowheads="1"/>
            </p:cNvSpPr>
            <p:nvPr/>
          </p:nvSpPr>
          <p:spPr bwMode="auto">
            <a:xfrm>
              <a:off x="1767" y="960"/>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81" name="Group 83"/>
          <p:cNvGrpSpPr/>
          <p:nvPr/>
        </p:nvGrpSpPr>
        <p:grpSpPr bwMode="auto">
          <a:xfrm>
            <a:off x="3517900" y="2649537"/>
            <a:ext cx="812800" cy="336550"/>
            <a:chOff x="2216" y="960"/>
            <a:chExt cx="512" cy="212"/>
          </a:xfrm>
        </p:grpSpPr>
        <p:sp>
          <p:nvSpPr>
            <p:cNvPr id="82" name="Rectangle 81"/>
            <p:cNvSpPr>
              <a:spLocks noChangeArrowheads="1"/>
            </p:cNvSpPr>
            <p:nvPr/>
          </p:nvSpPr>
          <p:spPr bwMode="auto">
            <a:xfrm>
              <a:off x="2216" y="96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3" name="Rectangle 82"/>
            <p:cNvSpPr>
              <a:spLocks noChangeArrowheads="1"/>
            </p:cNvSpPr>
            <p:nvPr/>
          </p:nvSpPr>
          <p:spPr bwMode="auto">
            <a:xfrm>
              <a:off x="2295" y="960"/>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84" name="Rectangle 84"/>
          <p:cNvSpPr>
            <a:spLocks noChangeArrowheads="1"/>
          </p:cNvSpPr>
          <p:nvPr/>
        </p:nvSpPr>
        <p:spPr bwMode="auto">
          <a:xfrm>
            <a:off x="290513" y="2649537"/>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grpSp>
        <p:nvGrpSpPr>
          <p:cNvPr id="85" name="Group 87"/>
          <p:cNvGrpSpPr/>
          <p:nvPr/>
        </p:nvGrpSpPr>
        <p:grpSpPr bwMode="auto">
          <a:xfrm>
            <a:off x="1841500" y="3106737"/>
            <a:ext cx="812800" cy="336550"/>
            <a:chOff x="1160" y="1248"/>
            <a:chExt cx="512" cy="212"/>
          </a:xfrm>
        </p:grpSpPr>
        <p:sp>
          <p:nvSpPr>
            <p:cNvPr id="86" name="Rectangle 85"/>
            <p:cNvSpPr>
              <a:spLocks noChangeArrowheads="1"/>
            </p:cNvSpPr>
            <p:nvPr/>
          </p:nvSpPr>
          <p:spPr bwMode="auto">
            <a:xfrm>
              <a:off x="1160" y="12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7" name="Rectangle 86"/>
            <p:cNvSpPr>
              <a:spLocks noChangeArrowheads="1"/>
            </p:cNvSpPr>
            <p:nvPr/>
          </p:nvSpPr>
          <p:spPr bwMode="auto">
            <a:xfrm>
              <a:off x="1201" y="124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88" name="Group 90"/>
          <p:cNvGrpSpPr/>
          <p:nvPr/>
        </p:nvGrpSpPr>
        <p:grpSpPr bwMode="auto">
          <a:xfrm>
            <a:off x="2652713" y="3106737"/>
            <a:ext cx="903287" cy="333375"/>
            <a:chOff x="1671" y="1248"/>
            <a:chExt cx="569" cy="210"/>
          </a:xfrm>
        </p:grpSpPr>
        <p:sp>
          <p:nvSpPr>
            <p:cNvPr id="89" name="Rectangle 88"/>
            <p:cNvSpPr>
              <a:spLocks noChangeArrowheads="1"/>
            </p:cNvSpPr>
            <p:nvPr/>
          </p:nvSpPr>
          <p:spPr bwMode="auto">
            <a:xfrm>
              <a:off x="1688" y="12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0" name="Rectangle 89"/>
            <p:cNvSpPr>
              <a:spLocks noChangeArrowheads="1"/>
            </p:cNvSpPr>
            <p:nvPr/>
          </p:nvSpPr>
          <p:spPr bwMode="auto">
            <a:xfrm>
              <a:off x="1671" y="124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91" name="Group 93"/>
          <p:cNvGrpSpPr/>
          <p:nvPr/>
        </p:nvGrpSpPr>
        <p:grpSpPr bwMode="auto">
          <a:xfrm>
            <a:off x="3517900" y="3106737"/>
            <a:ext cx="812800" cy="336550"/>
            <a:chOff x="2216" y="1248"/>
            <a:chExt cx="512" cy="212"/>
          </a:xfrm>
        </p:grpSpPr>
        <p:sp>
          <p:nvSpPr>
            <p:cNvPr id="92" name="Rectangle 91"/>
            <p:cNvSpPr>
              <a:spLocks noChangeArrowheads="1"/>
            </p:cNvSpPr>
            <p:nvPr/>
          </p:nvSpPr>
          <p:spPr bwMode="auto">
            <a:xfrm>
              <a:off x="2216" y="12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3" name="Rectangle 92"/>
            <p:cNvSpPr>
              <a:spLocks noChangeArrowheads="1"/>
            </p:cNvSpPr>
            <p:nvPr/>
          </p:nvSpPr>
          <p:spPr bwMode="auto">
            <a:xfrm>
              <a:off x="2295" y="124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94" name="Group 96"/>
          <p:cNvGrpSpPr/>
          <p:nvPr/>
        </p:nvGrpSpPr>
        <p:grpSpPr bwMode="auto">
          <a:xfrm>
            <a:off x="4356100" y="3106737"/>
            <a:ext cx="812800" cy="336550"/>
            <a:chOff x="2744" y="1248"/>
            <a:chExt cx="512" cy="212"/>
          </a:xfrm>
        </p:grpSpPr>
        <p:sp>
          <p:nvSpPr>
            <p:cNvPr id="95" name="Rectangle 94"/>
            <p:cNvSpPr>
              <a:spLocks noChangeArrowheads="1"/>
            </p:cNvSpPr>
            <p:nvPr/>
          </p:nvSpPr>
          <p:spPr bwMode="auto">
            <a:xfrm>
              <a:off x="2744" y="12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6" name="Rectangle 95"/>
            <p:cNvSpPr>
              <a:spLocks noChangeArrowheads="1"/>
            </p:cNvSpPr>
            <p:nvPr/>
          </p:nvSpPr>
          <p:spPr bwMode="auto">
            <a:xfrm>
              <a:off x="2823" y="124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97" name="Rectangle 97"/>
          <p:cNvSpPr>
            <a:spLocks noChangeArrowheads="1"/>
          </p:cNvSpPr>
          <p:nvPr/>
        </p:nvSpPr>
        <p:spPr bwMode="auto">
          <a:xfrm>
            <a:off x="1052513" y="3106737"/>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grpSp>
        <p:nvGrpSpPr>
          <p:cNvPr id="98" name="Group 113"/>
          <p:cNvGrpSpPr/>
          <p:nvPr/>
        </p:nvGrpSpPr>
        <p:grpSpPr bwMode="auto">
          <a:xfrm>
            <a:off x="2679700" y="3563937"/>
            <a:ext cx="4165600" cy="336550"/>
            <a:chOff x="1688" y="1536"/>
            <a:chExt cx="2624" cy="212"/>
          </a:xfrm>
        </p:grpSpPr>
        <p:grpSp>
          <p:nvGrpSpPr>
            <p:cNvPr id="99" name="Group 100"/>
            <p:cNvGrpSpPr/>
            <p:nvPr/>
          </p:nvGrpSpPr>
          <p:grpSpPr bwMode="auto">
            <a:xfrm>
              <a:off x="1688" y="1536"/>
              <a:ext cx="512" cy="212"/>
              <a:chOff x="1688" y="1536"/>
              <a:chExt cx="512" cy="212"/>
            </a:xfrm>
          </p:grpSpPr>
          <p:sp>
            <p:nvSpPr>
              <p:cNvPr id="112" name="Rectangle 98"/>
              <p:cNvSpPr>
                <a:spLocks noChangeArrowheads="1"/>
              </p:cNvSpPr>
              <p:nvPr/>
            </p:nvSpPr>
            <p:spPr bwMode="auto">
              <a:xfrm>
                <a:off x="1688" y="154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3" name="Rectangle 99"/>
              <p:cNvSpPr>
                <a:spLocks noChangeArrowheads="1"/>
              </p:cNvSpPr>
              <p:nvPr/>
            </p:nvSpPr>
            <p:spPr bwMode="auto">
              <a:xfrm>
                <a:off x="1729" y="1536"/>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100" name="Group 103"/>
            <p:cNvGrpSpPr/>
            <p:nvPr/>
          </p:nvGrpSpPr>
          <p:grpSpPr bwMode="auto">
            <a:xfrm>
              <a:off x="2199" y="1536"/>
              <a:ext cx="569" cy="210"/>
              <a:chOff x="2199" y="1536"/>
              <a:chExt cx="569" cy="210"/>
            </a:xfrm>
          </p:grpSpPr>
          <p:sp>
            <p:nvSpPr>
              <p:cNvPr id="110" name="Rectangle 101"/>
              <p:cNvSpPr>
                <a:spLocks noChangeArrowheads="1"/>
              </p:cNvSpPr>
              <p:nvPr/>
            </p:nvSpPr>
            <p:spPr bwMode="auto">
              <a:xfrm>
                <a:off x="2216" y="154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Rectangle 102"/>
              <p:cNvSpPr>
                <a:spLocks noChangeArrowheads="1"/>
              </p:cNvSpPr>
              <p:nvPr/>
            </p:nvSpPr>
            <p:spPr bwMode="auto">
              <a:xfrm>
                <a:off x="2199" y="1536"/>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101" name="Group 106"/>
            <p:cNvGrpSpPr/>
            <p:nvPr/>
          </p:nvGrpSpPr>
          <p:grpSpPr bwMode="auto">
            <a:xfrm>
              <a:off x="2744" y="1536"/>
              <a:ext cx="512" cy="212"/>
              <a:chOff x="2744" y="1536"/>
              <a:chExt cx="512" cy="212"/>
            </a:xfrm>
          </p:grpSpPr>
          <p:sp>
            <p:nvSpPr>
              <p:cNvPr id="108" name="Rectangle 104"/>
              <p:cNvSpPr>
                <a:spLocks noChangeArrowheads="1"/>
              </p:cNvSpPr>
              <p:nvPr/>
            </p:nvSpPr>
            <p:spPr bwMode="auto">
              <a:xfrm>
                <a:off x="2744" y="154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9" name="Rectangle 105"/>
              <p:cNvSpPr>
                <a:spLocks noChangeArrowheads="1"/>
              </p:cNvSpPr>
              <p:nvPr/>
            </p:nvSpPr>
            <p:spPr bwMode="auto">
              <a:xfrm>
                <a:off x="2823" y="1536"/>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02" name="Group 109"/>
            <p:cNvGrpSpPr/>
            <p:nvPr/>
          </p:nvGrpSpPr>
          <p:grpSpPr bwMode="auto">
            <a:xfrm>
              <a:off x="3272" y="1536"/>
              <a:ext cx="512" cy="210"/>
              <a:chOff x="3272" y="1536"/>
              <a:chExt cx="512" cy="210"/>
            </a:xfrm>
          </p:grpSpPr>
          <p:sp>
            <p:nvSpPr>
              <p:cNvPr id="106" name="Rectangle 107"/>
              <p:cNvSpPr>
                <a:spLocks noChangeArrowheads="1"/>
              </p:cNvSpPr>
              <p:nvPr/>
            </p:nvSpPr>
            <p:spPr bwMode="auto">
              <a:xfrm>
                <a:off x="3272" y="154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7" name="Rectangle 108"/>
              <p:cNvSpPr>
                <a:spLocks noChangeArrowheads="1"/>
              </p:cNvSpPr>
              <p:nvPr/>
            </p:nvSpPr>
            <p:spPr bwMode="auto">
              <a:xfrm>
                <a:off x="3351" y="1536"/>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103" name="Group 112"/>
            <p:cNvGrpSpPr/>
            <p:nvPr/>
          </p:nvGrpSpPr>
          <p:grpSpPr bwMode="auto">
            <a:xfrm>
              <a:off x="3800" y="1536"/>
              <a:ext cx="512" cy="212"/>
              <a:chOff x="3800" y="1536"/>
              <a:chExt cx="512" cy="212"/>
            </a:xfrm>
          </p:grpSpPr>
          <p:sp>
            <p:nvSpPr>
              <p:cNvPr id="104" name="Rectangle 110"/>
              <p:cNvSpPr>
                <a:spLocks noChangeArrowheads="1"/>
              </p:cNvSpPr>
              <p:nvPr/>
            </p:nvSpPr>
            <p:spPr bwMode="auto">
              <a:xfrm>
                <a:off x="3800" y="154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Rectangle 111"/>
              <p:cNvSpPr>
                <a:spLocks noChangeArrowheads="1"/>
              </p:cNvSpPr>
              <p:nvPr/>
            </p:nvSpPr>
            <p:spPr bwMode="auto">
              <a:xfrm>
                <a:off x="3879" y="1536"/>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grpSp>
      <p:sp>
        <p:nvSpPr>
          <p:cNvPr id="114" name="Rectangle 114"/>
          <p:cNvSpPr>
            <a:spLocks noChangeArrowheads="1"/>
          </p:cNvSpPr>
          <p:nvPr/>
        </p:nvSpPr>
        <p:spPr bwMode="auto">
          <a:xfrm>
            <a:off x="2043113" y="3563937"/>
            <a:ext cx="58349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Load</a:t>
            </a:r>
            <a:endParaRPr lang="en-US" sz="1600"/>
          </a:p>
        </p:txBody>
      </p:sp>
      <p:grpSp>
        <p:nvGrpSpPr>
          <p:cNvPr id="115" name="Group 117"/>
          <p:cNvGrpSpPr/>
          <p:nvPr/>
        </p:nvGrpSpPr>
        <p:grpSpPr bwMode="auto">
          <a:xfrm>
            <a:off x="3517900" y="4021137"/>
            <a:ext cx="812800" cy="336550"/>
            <a:chOff x="2216" y="1824"/>
            <a:chExt cx="512" cy="212"/>
          </a:xfrm>
        </p:grpSpPr>
        <p:sp>
          <p:nvSpPr>
            <p:cNvPr id="116" name="Rectangle 115"/>
            <p:cNvSpPr>
              <a:spLocks noChangeArrowheads="1"/>
            </p:cNvSpPr>
            <p:nvPr/>
          </p:nvSpPr>
          <p:spPr bwMode="auto">
            <a:xfrm>
              <a:off x="2216" y="183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7" name="Rectangle 116"/>
            <p:cNvSpPr>
              <a:spLocks noChangeArrowheads="1"/>
            </p:cNvSpPr>
            <p:nvPr/>
          </p:nvSpPr>
          <p:spPr bwMode="auto">
            <a:xfrm>
              <a:off x="2257" y="1824"/>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118" name="Group 120"/>
          <p:cNvGrpSpPr/>
          <p:nvPr/>
        </p:nvGrpSpPr>
        <p:grpSpPr bwMode="auto">
          <a:xfrm>
            <a:off x="4329113" y="4021137"/>
            <a:ext cx="903287" cy="333375"/>
            <a:chOff x="2727" y="1824"/>
            <a:chExt cx="569" cy="210"/>
          </a:xfrm>
        </p:grpSpPr>
        <p:sp>
          <p:nvSpPr>
            <p:cNvPr id="119" name="Rectangle 118"/>
            <p:cNvSpPr>
              <a:spLocks noChangeArrowheads="1"/>
            </p:cNvSpPr>
            <p:nvPr/>
          </p:nvSpPr>
          <p:spPr bwMode="auto">
            <a:xfrm>
              <a:off x="2744" y="183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0" name="Rectangle 119"/>
            <p:cNvSpPr>
              <a:spLocks noChangeArrowheads="1"/>
            </p:cNvSpPr>
            <p:nvPr/>
          </p:nvSpPr>
          <p:spPr bwMode="auto">
            <a:xfrm>
              <a:off x="2727" y="1824"/>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121" name="Group 123"/>
          <p:cNvGrpSpPr/>
          <p:nvPr/>
        </p:nvGrpSpPr>
        <p:grpSpPr bwMode="auto">
          <a:xfrm>
            <a:off x="5194300" y="4021137"/>
            <a:ext cx="812800" cy="336550"/>
            <a:chOff x="3272" y="1824"/>
            <a:chExt cx="512" cy="212"/>
          </a:xfrm>
        </p:grpSpPr>
        <p:sp>
          <p:nvSpPr>
            <p:cNvPr id="122" name="Rectangle 121"/>
            <p:cNvSpPr>
              <a:spLocks noChangeArrowheads="1"/>
            </p:cNvSpPr>
            <p:nvPr/>
          </p:nvSpPr>
          <p:spPr bwMode="auto">
            <a:xfrm>
              <a:off x="3272" y="183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 name="Rectangle 122"/>
            <p:cNvSpPr>
              <a:spLocks noChangeArrowheads="1"/>
            </p:cNvSpPr>
            <p:nvPr/>
          </p:nvSpPr>
          <p:spPr bwMode="auto">
            <a:xfrm>
              <a:off x="3351" y="1824"/>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24" name="Group 126"/>
          <p:cNvGrpSpPr/>
          <p:nvPr/>
        </p:nvGrpSpPr>
        <p:grpSpPr bwMode="auto">
          <a:xfrm>
            <a:off x="6032500" y="4021137"/>
            <a:ext cx="812800" cy="336550"/>
            <a:chOff x="3800" y="1824"/>
            <a:chExt cx="512" cy="212"/>
          </a:xfrm>
        </p:grpSpPr>
        <p:sp>
          <p:nvSpPr>
            <p:cNvPr id="125" name="Rectangle 124"/>
            <p:cNvSpPr>
              <a:spLocks noChangeArrowheads="1"/>
            </p:cNvSpPr>
            <p:nvPr/>
          </p:nvSpPr>
          <p:spPr bwMode="auto">
            <a:xfrm>
              <a:off x="3800" y="183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6" name="Rectangle 125"/>
            <p:cNvSpPr>
              <a:spLocks noChangeArrowheads="1"/>
            </p:cNvSpPr>
            <p:nvPr/>
          </p:nvSpPr>
          <p:spPr bwMode="auto">
            <a:xfrm>
              <a:off x="3879" y="1824"/>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127" name="Rectangle 127"/>
          <p:cNvSpPr>
            <a:spLocks noChangeArrowheads="1"/>
          </p:cNvSpPr>
          <p:nvPr/>
        </p:nvSpPr>
        <p:spPr bwMode="auto">
          <a:xfrm>
            <a:off x="2805113" y="4021137"/>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grpSp>
        <p:nvGrpSpPr>
          <p:cNvPr id="128" name="Group 130"/>
          <p:cNvGrpSpPr/>
          <p:nvPr/>
        </p:nvGrpSpPr>
        <p:grpSpPr bwMode="auto">
          <a:xfrm>
            <a:off x="4356100" y="4478337"/>
            <a:ext cx="812800" cy="336550"/>
            <a:chOff x="2744" y="2112"/>
            <a:chExt cx="512" cy="212"/>
          </a:xfrm>
        </p:grpSpPr>
        <p:sp>
          <p:nvSpPr>
            <p:cNvPr id="129" name="Rectangle 128"/>
            <p:cNvSpPr>
              <a:spLocks noChangeArrowheads="1"/>
            </p:cNvSpPr>
            <p:nvPr/>
          </p:nvSpPr>
          <p:spPr bwMode="auto">
            <a:xfrm>
              <a:off x="2744" y="212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0" name="Rectangle 129"/>
            <p:cNvSpPr>
              <a:spLocks noChangeArrowheads="1"/>
            </p:cNvSpPr>
            <p:nvPr/>
          </p:nvSpPr>
          <p:spPr bwMode="auto">
            <a:xfrm>
              <a:off x="2785" y="2112"/>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131" name="Group 133"/>
          <p:cNvGrpSpPr/>
          <p:nvPr/>
        </p:nvGrpSpPr>
        <p:grpSpPr bwMode="auto">
          <a:xfrm>
            <a:off x="5167313" y="4478337"/>
            <a:ext cx="903287" cy="333375"/>
            <a:chOff x="3255" y="2112"/>
            <a:chExt cx="569" cy="210"/>
          </a:xfrm>
        </p:grpSpPr>
        <p:sp>
          <p:nvSpPr>
            <p:cNvPr id="132" name="Rectangle 131"/>
            <p:cNvSpPr>
              <a:spLocks noChangeArrowheads="1"/>
            </p:cNvSpPr>
            <p:nvPr/>
          </p:nvSpPr>
          <p:spPr bwMode="auto">
            <a:xfrm>
              <a:off x="3272" y="212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3" name="Rectangle 132"/>
            <p:cNvSpPr>
              <a:spLocks noChangeArrowheads="1"/>
            </p:cNvSpPr>
            <p:nvPr/>
          </p:nvSpPr>
          <p:spPr bwMode="auto">
            <a:xfrm>
              <a:off x="3255" y="2112"/>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134" name="Group 136"/>
          <p:cNvGrpSpPr/>
          <p:nvPr/>
        </p:nvGrpSpPr>
        <p:grpSpPr bwMode="auto">
          <a:xfrm>
            <a:off x="6032500" y="4478337"/>
            <a:ext cx="812800" cy="336550"/>
            <a:chOff x="3800" y="2112"/>
            <a:chExt cx="512" cy="212"/>
          </a:xfrm>
        </p:grpSpPr>
        <p:sp>
          <p:nvSpPr>
            <p:cNvPr id="135" name="Rectangle 134"/>
            <p:cNvSpPr>
              <a:spLocks noChangeArrowheads="1"/>
            </p:cNvSpPr>
            <p:nvPr/>
          </p:nvSpPr>
          <p:spPr bwMode="auto">
            <a:xfrm>
              <a:off x="3800" y="212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6" name="Rectangle 135"/>
            <p:cNvSpPr>
              <a:spLocks noChangeArrowheads="1"/>
            </p:cNvSpPr>
            <p:nvPr/>
          </p:nvSpPr>
          <p:spPr bwMode="auto">
            <a:xfrm>
              <a:off x="3879" y="2112"/>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37" name="Group 139"/>
          <p:cNvGrpSpPr/>
          <p:nvPr/>
        </p:nvGrpSpPr>
        <p:grpSpPr bwMode="auto">
          <a:xfrm>
            <a:off x="6870700" y="4478337"/>
            <a:ext cx="812800" cy="336550"/>
            <a:chOff x="4328" y="2112"/>
            <a:chExt cx="512" cy="212"/>
          </a:xfrm>
        </p:grpSpPr>
        <p:sp>
          <p:nvSpPr>
            <p:cNvPr id="138" name="Rectangle 137"/>
            <p:cNvSpPr>
              <a:spLocks noChangeArrowheads="1"/>
            </p:cNvSpPr>
            <p:nvPr/>
          </p:nvSpPr>
          <p:spPr bwMode="auto">
            <a:xfrm>
              <a:off x="4328" y="212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9" name="Rectangle 138"/>
            <p:cNvSpPr>
              <a:spLocks noChangeArrowheads="1"/>
            </p:cNvSpPr>
            <p:nvPr/>
          </p:nvSpPr>
          <p:spPr bwMode="auto">
            <a:xfrm>
              <a:off x="4407" y="211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140" name="Rectangle 140"/>
          <p:cNvSpPr>
            <a:spLocks noChangeArrowheads="1"/>
          </p:cNvSpPr>
          <p:nvPr/>
        </p:nvSpPr>
        <p:spPr bwMode="auto">
          <a:xfrm>
            <a:off x="3643313" y="4478337"/>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sp>
        <p:nvSpPr>
          <p:cNvPr id="141" name="Line 141"/>
          <p:cNvSpPr>
            <a:spLocks noChangeShapeType="1"/>
          </p:cNvSpPr>
          <p:nvPr/>
        </p:nvSpPr>
        <p:spPr bwMode="auto">
          <a:xfrm flipV="1">
            <a:off x="5181600" y="2484437"/>
            <a:ext cx="0" cy="5588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2" name="Line 142"/>
          <p:cNvSpPr>
            <a:spLocks noChangeShapeType="1"/>
          </p:cNvSpPr>
          <p:nvPr/>
        </p:nvSpPr>
        <p:spPr bwMode="auto">
          <a:xfrm flipV="1">
            <a:off x="6858000" y="2484437"/>
            <a:ext cx="0" cy="10160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3" name="Line 143"/>
          <p:cNvSpPr>
            <a:spLocks noChangeShapeType="1"/>
          </p:cNvSpPr>
          <p:nvPr/>
        </p:nvSpPr>
        <p:spPr bwMode="auto">
          <a:xfrm flipV="1">
            <a:off x="8534400" y="2484437"/>
            <a:ext cx="0" cy="19304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4" name="Line 144"/>
          <p:cNvSpPr>
            <a:spLocks noChangeShapeType="1"/>
          </p:cNvSpPr>
          <p:nvPr/>
        </p:nvSpPr>
        <p:spPr bwMode="auto">
          <a:xfrm flipV="1">
            <a:off x="6019800" y="2484437"/>
            <a:ext cx="0" cy="10160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5" name="Line 145"/>
          <p:cNvSpPr>
            <a:spLocks noChangeShapeType="1"/>
          </p:cNvSpPr>
          <p:nvPr/>
        </p:nvSpPr>
        <p:spPr bwMode="auto">
          <a:xfrm flipV="1">
            <a:off x="7696200" y="2484437"/>
            <a:ext cx="0" cy="19304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Oval 146"/>
          <p:cNvSpPr>
            <a:spLocks noChangeArrowheads="1"/>
          </p:cNvSpPr>
          <p:nvPr/>
        </p:nvSpPr>
        <p:spPr bwMode="auto">
          <a:xfrm>
            <a:off x="6026150" y="3341687"/>
            <a:ext cx="825500" cy="1054100"/>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7" name="Line 147"/>
          <p:cNvSpPr>
            <a:spLocks noChangeShapeType="1"/>
          </p:cNvSpPr>
          <p:nvPr/>
        </p:nvSpPr>
        <p:spPr bwMode="auto">
          <a:xfrm flipV="1">
            <a:off x="6477000" y="2865437"/>
            <a:ext cx="0" cy="48260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8" name="Rectangle 148"/>
          <p:cNvSpPr>
            <a:spLocks noChangeArrowheads="1"/>
          </p:cNvSpPr>
          <p:nvPr/>
        </p:nvSpPr>
        <p:spPr bwMode="auto">
          <a:xfrm>
            <a:off x="6157913" y="2573337"/>
            <a:ext cx="245779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dirty="0"/>
              <a:t>Oops!  We have a problem!</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00100" y="609600"/>
            <a:ext cx="8115300" cy="457200"/>
          </a:xfrm>
          <a:noFill/>
        </p:spPr>
        <p:txBody>
          <a:bodyPr>
            <a:normAutofit fontScale="90000"/>
          </a:bodyPr>
          <a:lstStyle/>
          <a:p>
            <a:pPr algn="just"/>
            <a:r>
              <a:rPr lang="en-US" sz="3600"/>
              <a:t>Important Observation</a:t>
            </a:r>
            <a:endParaRPr lang="en-US" sz="3600"/>
          </a:p>
        </p:txBody>
      </p:sp>
      <p:sp>
        <p:nvSpPr>
          <p:cNvPr id="3" name="Rectangle 3"/>
          <p:cNvSpPr txBox="1">
            <a:spLocks noChangeArrowheads="1"/>
          </p:cNvSpPr>
          <p:nvPr/>
        </p:nvSpPr>
        <p:spPr>
          <a:xfrm>
            <a:off x="495300" y="1676400"/>
            <a:ext cx="8191500" cy="2506663"/>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Each functional unit can only be used </a:t>
            </a:r>
            <a:r>
              <a:rPr lang="en-US" sz="2400" b="1" dirty="0"/>
              <a:t>once per instruction</a:t>
            </a:r>
            <a:endParaRPr lang="en-US" sz="2400" b="1" dirty="0"/>
          </a:p>
          <a:p>
            <a:r>
              <a:rPr lang="en-US" sz="2400" dirty="0"/>
              <a:t>Each functional unit must be used at the same stage for all instructions:</a:t>
            </a:r>
            <a:endParaRPr lang="en-US" sz="2400" dirty="0"/>
          </a:p>
          <a:p>
            <a:pPr lvl="1"/>
            <a:r>
              <a:rPr lang="en-US" sz="2000" dirty="0"/>
              <a:t>Load uses Register File’s Write Port during  its 5th stage</a:t>
            </a:r>
            <a:endParaRPr lang="en-US" sz="2000" dirty="0"/>
          </a:p>
          <a:p>
            <a:pPr lvl="1">
              <a:buFontTx/>
              <a:buNone/>
            </a:pPr>
            <a:endParaRPr lang="en-US" sz="2000" dirty="0"/>
          </a:p>
          <a:p>
            <a:pPr lvl="1">
              <a:buFontTx/>
              <a:buNone/>
            </a:pPr>
            <a:endParaRPr lang="en-US" sz="2000" dirty="0"/>
          </a:p>
          <a:p>
            <a:pPr lvl="1">
              <a:buFontTx/>
              <a:buNone/>
            </a:pPr>
            <a:endParaRPr lang="en-US" sz="2000" dirty="0"/>
          </a:p>
          <a:p>
            <a:pPr lvl="1"/>
            <a:r>
              <a:rPr lang="en-US" sz="2000" dirty="0"/>
              <a:t>But R-type uses Register File’s Write Port during its 4th stage</a:t>
            </a:r>
            <a:endParaRPr lang="en-US" sz="2000" dirty="0"/>
          </a:p>
        </p:txBody>
      </p:sp>
      <p:grpSp>
        <p:nvGrpSpPr>
          <p:cNvPr id="4" name="Group 26"/>
          <p:cNvGrpSpPr/>
          <p:nvPr/>
        </p:nvGrpSpPr>
        <p:grpSpPr bwMode="auto">
          <a:xfrm>
            <a:off x="1966913" y="3168650"/>
            <a:ext cx="4802187" cy="641350"/>
            <a:chOff x="1239" y="1536"/>
            <a:chExt cx="3025" cy="404"/>
          </a:xfrm>
        </p:grpSpPr>
        <p:grpSp>
          <p:nvGrpSpPr>
            <p:cNvPr id="5" name="Group 19"/>
            <p:cNvGrpSpPr/>
            <p:nvPr/>
          </p:nvGrpSpPr>
          <p:grpSpPr bwMode="auto">
            <a:xfrm>
              <a:off x="1640" y="1728"/>
              <a:ext cx="2624" cy="212"/>
              <a:chOff x="1640" y="1728"/>
              <a:chExt cx="2624" cy="212"/>
            </a:xfrm>
          </p:grpSpPr>
          <p:grpSp>
            <p:nvGrpSpPr>
              <p:cNvPr id="12" name="Group 6"/>
              <p:cNvGrpSpPr/>
              <p:nvPr/>
            </p:nvGrpSpPr>
            <p:grpSpPr bwMode="auto">
              <a:xfrm>
                <a:off x="1640" y="1728"/>
                <a:ext cx="512" cy="212"/>
                <a:chOff x="1640" y="1728"/>
                <a:chExt cx="512" cy="212"/>
              </a:xfrm>
            </p:grpSpPr>
            <p:sp>
              <p:nvSpPr>
                <p:cNvPr id="25" name="Rectangle 4"/>
                <p:cNvSpPr>
                  <a:spLocks noChangeArrowheads="1"/>
                </p:cNvSpPr>
                <p:nvPr/>
              </p:nvSpPr>
              <p:spPr bwMode="auto">
                <a:xfrm>
                  <a:off x="1640" y="173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Rectangle 5"/>
                <p:cNvSpPr>
                  <a:spLocks noChangeArrowheads="1"/>
                </p:cNvSpPr>
                <p:nvPr/>
              </p:nvSpPr>
              <p:spPr bwMode="auto">
                <a:xfrm>
                  <a:off x="1681" y="172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13" name="Group 9"/>
              <p:cNvGrpSpPr/>
              <p:nvPr/>
            </p:nvGrpSpPr>
            <p:grpSpPr bwMode="auto">
              <a:xfrm>
                <a:off x="2151" y="1728"/>
                <a:ext cx="569" cy="210"/>
                <a:chOff x="2151" y="1728"/>
                <a:chExt cx="569" cy="210"/>
              </a:xfrm>
            </p:grpSpPr>
            <p:sp>
              <p:nvSpPr>
                <p:cNvPr id="23" name="Rectangle 7"/>
                <p:cNvSpPr>
                  <a:spLocks noChangeArrowheads="1"/>
                </p:cNvSpPr>
                <p:nvPr/>
              </p:nvSpPr>
              <p:spPr bwMode="auto">
                <a:xfrm>
                  <a:off x="2168" y="173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Rectangle 8"/>
                <p:cNvSpPr>
                  <a:spLocks noChangeArrowheads="1"/>
                </p:cNvSpPr>
                <p:nvPr/>
              </p:nvSpPr>
              <p:spPr bwMode="auto">
                <a:xfrm>
                  <a:off x="2151" y="172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14" name="Group 12"/>
              <p:cNvGrpSpPr/>
              <p:nvPr/>
            </p:nvGrpSpPr>
            <p:grpSpPr bwMode="auto">
              <a:xfrm>
                <a:off x="2696" y="1728"/>
                <a:ext cx="512" cy="212"/>
                <a:chOff x="2696" y="1728"/>
                <a:chExt cx="512" cy="212"/>
              </a:xfrm>
            </p:grpSpPr>
            <p:sp>
              <p:nvSpPr>
                <p:cNvPr id="21" name="Rectangle 10"/>
                <p:cNvSpPr>
                  <a:spLocks noChangeArrowheads="1"/>
                </p:cNvSpPr>
                <p:nvPr/>
              </p:nvSpPr>
              <p:spPr bwMode="auto">
                <a:xfrm>
                  <a:off x="2696" y="173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 name="Rectangle 11"/>
                <p:cNvSpPr>
                  <a:spLocks noChangeArrowheads="1"/>
                </p:cNvSpPr>
                <p:nvPr/>
              </p:nvSpPr>
              <p:spPr bwMode="auto">
                <a:xfrm>
                  <a:off x="2775" y="172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5" name="Group 15"/>
              <p:cNvGrpSpPr/>
              <p:nvPr/>
            </p:nvGrpSpPr>
            <p:grpSpPr bwMode="auto">
              <a:xfrm>
                <a:off x="3224" y="1728"/>
                <a:ext cx="512" cy="210"/>
                <a:chOff x="3224" y="1728"/>
                <a:chExt cx="512" cy="210"/>
              </a:xfrm>
            </p:grpSpPr>
            <p:sp>
              <p:nvSpPr>
                <p:cNvPr id="19" name="Rectangle 13"/>
                <p:cNvSpPr>
                  <a:spLocks noChangeArrowheads="1"/>
                </p:cNvSpPr>
                <p:nvPr/>
              </p:nvSpPr>
              <p:spPr bwMode="auto">
                <a:xfrm>
                  <a:off x="3224" y="173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 name="Rectangle 14"/>
                <p:cNvSpPr>
                  <a:spLocks noChangeArrowheads="1"/>
                </p:cNvSpPr>
                <p:nvPr/>
              </p:nvSpPr>
              <p:spPr bwMode="auto">
                <a:xfrm>
                  <a:off x="3303" y="1728"/>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16" name="Group 18"/>
              <p:cNvGrpSpPr/>
              <p:nvPr/>
            </p:nvGrpSpPr>
            <p:grpSpPr bwMode="auto">
              <a:xfrm>
                <a:off x="3752" y="1728"/>
                <a:ext cx="512" cy="212"/>
                <a:chOff x="3752" y="1728"/>
                <a:chExt cx="512" cy="212"/>
              </a:xfrm>
            </p:grpSpPr>
            <p:sp>
              <p:nvSpPr>
                <p:cNvPr id="17" name="Rectangle 16"/>
                <p:cNvSpPr>
                  <a:spLocks noChangeArrowheads="1"/>
                </p:cNvSpPr>
                <p:nvPr/>
              </p:nvSpPr>
              <p:spPr bwMode="auto">
                <a:xfrm>
                  <a:off x="3752" y="173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Rectangle 17"/>
                <p:cNvSpPr>
                  <a:spLocks noChangeArrowheads="1"/>
                </p:cNvSpPr>
                <p:nvPr/>
              </p:nvSpPr>
              <p:spPr bwMode="auto">
                <a:xfrm>
                  <a:off x="3831" y="172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grpSp>
        <p:sp>
          <p:nvSpPr>
            <p:cNvPr id="6" name="Rectangle 20"/>
            <p:cNvSpPr>
              <a:spLocks noChangeArrowheads="1"/>
            </p:cNvSpPr>
            <p:nvPr/>
          </p:nvSpPr>
          <p:spPr bwMode="auto">
            <a:xfrm>
              <a:off x="1239" y="1728"/>
              <a:ext cx="3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Load</a:t>
              </a:r>
              <a:endParaRPr lang="en-US" sz="1600"/>
            </a:p>
          </p:txBody>
        </p:sp>
        <p:sp>
          <p:nvSpPr>
            <p:cNvPr id="7" name="Rectangle 21"/>
            <p:cNvSpPr>
              <a:spLocks noChangeArrowheads="1"/>
            </p:cNvSpPr>
            <p:nvPr/>
          </p:nvSpPr>
          <p:spPr bwMode="auto">
            <a:xfrm>
              <a:off x="1815" y="1536"/>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1</a:t>
              </a:r>
              <a:endParaRPr lang="en-US" sz="1600"/>
            </a:p>
          </p:txBody>
        </p:sp>
        <p:sp>
          <p:nvSpPr>
            <p:cNvPr id="8" name="Rectangle 22"/>
            <p:cNvSpPr>
              <a:spLocks noChangeArrowheads="1"/>
            </p:cNvSpPr>
            <p:nvPr/>
          </p:nvSpPr>
          <p:spPr bwMode="auto">
            <a:xfrm>
              <a:off x="2343" y="1536"/>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2</a:t>
              </a:r>
              <a:endParaRPr lang="en-US" sz="1600"/>
            </a:p>
          </p:txBody>
        </p:sp>
        <p:sp>
          <p:nvSpPr>
            <p:cNvPr id="9" name="Rectangle 23"/>
            <p:cNvSpPr>
              <a:spLocks noChangeArrowheads="1"/>
            </p:cNvSpPr>
            <p:nvPr/>
          </p:nvSpPr>
          <p:spPr bwMode="auto">
            <a:xfrm>
              <a:off x="2919" y="1536"/>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3</a:t>
              </a:r>
              <a:endParaRPr lang="en-US" sz="1600"/>
            </a:p>
          </p:txBody>
        </p:sp>
        <p:sp>
          <p:nvSpPr>
            <p:cNvPr id="10" name="Rectangle 24"/>
            <p:cNvSpPr>
              <a:spLocks noChangeArrowheads="1"/>
            </p:cNvSpPr>
            <p:nvPr/>
          </p:nvSpPr>
          <p:spPr bwMode="auto">
            <a:xfrm>
              <a:off x="3399" y="1536"/>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4</a:t>
              </a:r>
              <a:endParaRPr lang="en-US" sz="1600"/>
            </a:p>
          </p:txBody>
        </p:sp>
        <p:sp>
          <p:nvSpPr>
            <p:cNvPr id="11" name="Rectangle 25"/>
            <p:cNvSpPr>
              <a:spLocks noChangeArrowheads="1"/>
            </p:cNvSpPr>
            <p:nvPr/>
          </p:nvSpPr>
          <p:spPr bwMode="auto">
            <a:xfrm>
              <a:off x="3927" y="1536"/>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5</a:t>
              </a:r>
              <a:endParaRPr lang="en-US" sz="1600"/>
            </a:p>
          </p:txBody>
        </p:sp>
      </p:grpSp>
      <p:grpSp>
        <p:nvGrpSpPr>
          <p:cNvPr id="27" name="Group 44"/>
          <p:cNvGrpSpPr/>
          <p:nvPr/>
        </p:nvGrpSpPr>
        <p:grpSpPr bwMode="auto">
          <a:xfrm>
            <a:off x="1890713" y="4845050"/>
            <a:ext cx="4040187" cy="641350"/>
            <a:chOff x="1191" y="2448"/>
            <a:chExt cx="2545" cy="404"/>
          </a:xfrm>
        </p:grpSpPr>
        <p:grpSp>
          <p:nvGrpSpPr>
            <p:cNvPr id="28" name="Group 29"/>
            <p:cNvGrpSpPr/>
            <p:nvPr/>
          </p:nvGrpSpPr>
          <p:grpSpPr bwMode="auto">
            <a:xfrm>
              <a:off x="1640" y="2640"/>
              <a:ext cx="512" cy="212"/>
              <a:chOff x="1640" y="2640"/>
              <a:chExt cx="512" cy="212"/>
            </a:xfrm>
          </p:grpSpPr>
          <p:sp>
            <p:nvSpPr>
              <p:cNvPr id="43" name="Rectangle 27"/>
              <p:cNvSpPr>
                <a:spLocks noChangeArrowheads="1"/>
              </p:cNvSpPr>
              <p:nvPr/>
            </p:nvSpPr>
            <p:spPr bwMode="auto">
              <a:xfrm>
                <a:off x="1640" y="264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4" name="Rectangle 28"/>
              <p:cNvSpPr>
                <a:spLocks noChangeArrowheads="1"/>
              </p:cNvSpPr>
              <p:nvPr/>
            </p:nvSpPr>
            <p:spPr bwMode="auto">
              <a:xfrm>
                <a:off x="1681" y="2640"/>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29" name="Group 32"/>
            <p:cNvGrpSpPr/>
            <p:nvPr/>
          </p:nvGrpSpPr>
          <p:grpSpPr bwMode="auto">
            <a:xfrm>
              <a:off x="2151" y="2640"/>
              <a:ext cx="569" cy="210"/>
              <a:chOff x="2151" y="2640"/>
              <a:chExt cx="569" cy="210"/>
            </a:xfrm>
          </p:grpSpPr>
          <p:sp>
            <p:nvSpPr>
              <p:cNvPr id="41" name="Rectangle 30"/>
              <p:cNvSpPr>
                <a:spLocks noChangeArrowheads="1"/>
              </p:cNvSpPr>
              <p:nvPr/>
            </p:nvSpPr>
            <p:spPr bwMode="auto">
              <a:xfrm>
                <a:off x="2168" y="264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2" name="Rectangle 31"/>
              <p:cNvSpPr>
                <a:spLocks noChangeArrowheads="1"/>
              </p:cNvSpPr>
              <p:nvPr/>
            </p:nvSpPr>
            <p:spPr bwMode="auto">
              <a:xfrm>
                <a:off x="2151" y="2640"/>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30" name="Group 35"/>
            <p:cNvGrpSpPr/>
            <p:nvPr/>
          </p:nvGrpSpPr>
          <p:grpSpPr bwMode="auto">
            <a:xfrm>
              <a:off x="2696" y="2640"/>
              <a:ext cx="512" cy="212"/>
              <a:chOff x="2696" y="2640"/>
              <a:chExt cx="512" cy="212"/>
            </a:xfrm>
          </p:grpSpPr>
          <p:sp>
            <p:nvSpPr>
              <p:cNvPr id="39" name="Rectangle 33"/>
              <p:cNvSpPr>
                <a:spLocks noChangeArrowheads="1"/>
              </p:cNvSpPr>
              <p:nvPr/>
            </p:nvSpPr>
            <p:spPr bwMode="auto">
              <a:xfrm>
                <a:off x="2696" y="264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Rectangle 34"/>
              <p:cNvSpPr>
                <a:spLocks noChangeArrowheads="1"/>
              </p:cNvSpPr>
              <p:nvPr/>
            </p:nvSpPr>
            <p:spPr bwMode="auto">
              <a:xfrm>
                <a:off x="2775" y="2640"/>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31" name="Group 38"/>
            <p:cNvGrpSpPr/>
            <p:nvPr/>
          </p:nvGrpSpPr>
          <p:grpSpPr bwMode="auto">
            <a:xfrm>
              <a:off x="3224" y="2640"/>
              <a:ext cx="512" cy="212"/>
              <a:chOff x="3224" y="2640"/>
              <a:chExt cx="512" cy="212"/>
            </a:xfrm>
          </p:grpSpPr>
          <p:sp>
            <p:nvSpPr>
              <p:cNvPr id="37" name="Rectangle 36"/>
              <p:cNvSpPr>
                <a:spLocks noChangeArrowheads="1"/>
              </p:cNvSpPr>
              <p:nvPr/>
            </p:nvSpPr>
            <p:spPr bwMode="auto">
              <a:xfrm>
                <a:off x="3224" y="264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 name="Rectangle 37"/>
              <p:cNvSpPr>
                <a:spLocks noChangeArrowheads="1"/>
              </p:cNvSpPr>
              <p:nvPr/>
            </p:nvSpPr>
            <p:spPr bwMode="auto">
              <a:xfrm>
                <a:off x="3303" y="2640"/>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32" name="Rectangle 39"/>
            <p:cNvSpPr>
              <a:spLocks noChangeArrowheads="1"/>
            </p:cNvSpPr>
            <p:nvPr/>
          </p:nvSpPr>
          <p:spPr bwMode="auto">
            <a:xfrm>
              <a:off x="1191" y="2640"/>
              <a:ext cx="4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dirty="0"/>
                <a:t>R-type</a:t>
              </a:r>
              <a:endParaRPr lang="en-US" sz="1600" dirty="0"/>
            </a:p>
          </p:txBody>
        </p:sp>
        <p:sp>
          <p:nvSpPr>
            <p:cNvPr id="33" name="Rectangle 40"/>
            <p:cNvSpPr>
              <a:spLocks noChangeArrowheads="1"/>
            </p:cNvSpPr>
            <p:nvPr/>
          </p:nvSpPr>
          <p:spPr bwMode="auto">
            <a:xfrm>
              <a:off x="1815" y="2448"/>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1</a:t>
              </a:r>
              <a:endParaRPr lang="en-US" sz="1600"/>
            </a:p>
          </p:txBody>
        </p:sp>
        <p:sp>
          <p:nvSpPr>
            <p:cNvPr id="34" name="Rectangle 41"/>
            <p:cNvSpPr>
              <a:spLocks noChangeArrowheads="1"/>
            </p:cNvSpPr>
            <p:nvPr/>
          </p:nvSpPr>
          <p:spPr bwMode="auto">
            <a:xfrm>
              <a:off x="2343" y="2448"/>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2</a:t>
              </a:r>
              <a:endParaRPr lang="en-US" sz="1600"/>
            </a:p>
          </p:txBody>
        </p:sp>
        <p:sp>
          <p:nvSpPr>
            <p:cNvPr id="35" name="Rectangle 42"/>
            <p:cNvSpPr>
              <a:spLocks noChangeArrowheads="1"/>
            </p:cNvSpPr>
            <p:nvPr/>
          </p:nvSpPr>
          <p:spPr bwMode="auto">
            <a:xfrm>
              <a:off x="2919" y="2448"/>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3</a:t>
              </a:r>
              <a:endParaRPr lang="en-US" sz="1600"/>
            </a:p>
          </p:txBody>
        </p:sp>
        <p:sp>
          <p:nvSpPr>
            <p:cNvPr id="36" name="Rectangle 43"/>
            <p:cNvSpPr>
              <a:spLocks noChangeArrowheads="1"/>
            </p:cNvSpPr>
            <p:nvPr/>
          </p:nvSpPr>
          <p:spPr bwMode="auto">
            <a:xfrm>
              <a:off x="3399" y="2448"/>
              <a:ext cx="1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4</a:t>
              </a:r>
              <a:endParaRPr lang="en-US" sz="160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04800" y="808036"/>
            <a:ext cx="7962900" cy="411163"/>
          </a:xfrm>
          <a:noFill/>
        </p:spPr>
        <p:txBody>
          <a:bodyPr>
            <a:normAutofit fontScale="90000"/>
          </a:bodyPr>
          <a:lstStyle/>
          <a:p>
            <a:pPr algn="just"/>
            <a:r>
              <a:rPr lang="en-US" sz="3600" dirty="0"/>
              <a:t>Solution 1: Insert “Bubble” into the Pipeline</a:t>
            </a:r>
            <a:endParaRPr lang="en-US" sz="3600" dirty="0"/>
          </a:p>
        </p:txBody>
      </p:sp>
      <p:sp>
        <p:nvSpPr>
          <p:cNvPr id="3" name="Rectangle 3"/>
          <p:cNvSpPr txBox="1">
            <a:spLocks noChangeArrowheads="1"/>
          </p:cNvSpPr>
          <p:nvPr/>
        </p:nvSpPr>
        <p:spPr>
          <a:xfrm>
            <a:off x="419100" y="4846637"/>
            <a:ext cx="8191500" cy="1477963"/>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Insert a “bubble” into the pipeline to prevent 2 writes at the same cycle</a:t>
            </a:r>
            <a:endParaRPr lang="en-US" sz="2000" dirty="0"/>
          </a:p>
          <a:p>
            <a:pPr lvl="1"/>
            <a:r>
              <a:rPr lang="en-US" sz="1800" dirty="0"/>
              <a:t>The control logic  can be complex</a:t>
            </a:r>
            <a:endParaRPr lang="en-US" sz="1800" dirty="0"/>
          </a:p>
          <a:p>
            <a:r>
              <a:rPr lang="en-US" sz="2000" dirty="0"/>
              <a:t>No instruction is completed during Cycle 5:</a:t>
            </a:r>
            <a:endParaRPr lang="en-US" sz="2000" dirty="0"/>
          </a:p>
          <a:p>
            <a:pPr lvl="1"/>
            <a:r>
              <a:rPr lang="en-US" sz="1800" dirty="0"/>
              <a:t>The “Effective” CPI for load is 2</a:t>
            </a:r>
            <a:endParaRPr lang="en-US" sz="1800" dirty="0"/>
          </a:p>
        </p:txBody>
      </p:sp>
      <p:sp>
        <p:nvSpPr>
          <p:cNvPr id="4" name="Rectangle 4"/>
          <p:cNvSpPr>
            <a:spLocks noChangeArrowheads="1"/>
          </p:cNvSpPr>
          <p:nvPr/>
        </p:nvSpPr>
        <p:spPr bwMode="auto">
          <a:xfrm>
            <a:off x="214313" y="1874837"/>
            <a:ext cx="62677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Clock</a:t>
            </a:r>
            <a:endParaRPr lang="en-US" sz="1600"/>
          </a:p>
        </p:txBody>
      </p:sp>
      <p:grpSp>
        <p:nvGrpSpPr>
          <p:cNvPr id="5" name="Group 52"/>
          <p:cNvGrpSpPr/>
          <p:nvPr/>
        </p:nvGrpSpPr>
        <p:grpSpPr bwMode="auto">
          <a:xfrm>
            <a:off x="622300" y="1862137"/>
            <a:ext cx="7912100" cy="254000"/>
            <a:chOff x="392" y="808"/>
            <a:chExt cx="4984" cy="160"/>
          </a:xfrm>
        </p:grpSpPr>
        <p:grpSp>
          <p:nvGrpSpPr>
            <p:cNvPr id="6" name="Group 9"/>
            <p:cNvGrpSpPr/>
            <p:nvPr/>
          </p:nvGrpSpPr>
          <p:grpSpPr bwMode="auto">
            <a:xfrm>
              <a:off x="624" y="808"/>
              <a:ext cx="520" cy="160"/>
              <a:chOff x="624" y="808"/>
              <a:chExt cx="520" cy="160"/>
            </a:xfrm>
          </p:grpSpPr>
          <p:sp>
            <p:nvSpPr>
              <p:cNvPr id="49" name="Line 5"/>
              <p:cNvSpPr>
                <a:spLocks noChangeShapeType="1"/>
              </p:cNvSpPr>
              <p:nvPr/>
            </p:nvSpPr>
            <p:spPr bwMode="auto">
              <a:xfrm>
                <a:off x="632" y="960"/>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0" name="Line 6"/>
              <p:cNvSpPr>
                <a:spLocks noChangeShapeType="1"/>
              </p:cNvSpPr>
              <p:nvPr/>
            </p:nvSpPr>
            <p:spPr bwMode="auto">
              <a:xfrm>
                <a:off x="624" y="824"/>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1" name="Line 7"/>
              <p:cNvSpPr>
                <a:spLocks noChangeShapeType="1"/>
              </p:cNvSpPr>
              <p:nvPr/>
            </p:nvSpPr>
            <p:spPr bwMode="auto">
              <a:xfrm flipV="1">
                <a:off x="912" y="808"/>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2" name="Line 8"/>
              <p:cNvSpPr>
                <a:spLocks noChangeShapeType="1"/>
              </p:cNvSpPr>
              <p:nvPr/>
            </p:nvSpPr>
            <p:spPr bwMode="auto">
              <a:xfrm>
                <a:off x="920" y="81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7" name="Group 14"/>
            <p:cNvGrpSpPr/>
            <p:nvPr/>
          </p:nvGrpSpPr>
          <p:grpSpPr bwMode="auto">
            <a:xfrm>
              <a:off x="1152" y="808"/>
              <a:ext cx="520" cy="160"/>
              <a:chOff x="1152" y="808"/>
              <a:chExt cx="520" cy="160"/>
            </a:xfrm>
          </p:grpSpPr>
          <p:sp>
            <p:nvSpPr>
              <p:cNvPr id="45" name="Line 10"/>
              <p:cNvSpPr>
                <a:spLocks noChangeShapeType="1"/>
              </p:cNvSpPr>
              <p:nvPr/>
            </p:nvSpPr>
            <p:spPr bwMode="auto">
              <a:xfrm>
                <a:off x="1160" y="960"/>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6" name="Line 11"/>
              <p:cNvSpPr>
                <a:spLocks noChangeShapeType="1"/>
              </p:cNvSpPr>
              <p:nvPr/>
            </p:nvSpPr>
            <p:spPr bwMode="auto">
              <a:xfrm>
                <a:off x="1152" y="824"/>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7" name="Line 12"/>
              <p:cNvSpPr>
                <a:spLocks noChangeShapeType="1"/>
              </p:cNvSpPr>
              <p:nvPr/>
            </p:nvSpPr>
            <p:spPr bwMode="auto">
              <a:xfrm flipV="1">
                <a:off x="1440" y="808"/>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8" name="Line 13"/>
              <p:cNvSpPr>
                <a:spLocks noChangeShapeType="1"/>
              </p:cNvSpPr>
              <p:nvPr/>
            </p:nvSpPr>
            <p:spPr bwMode="auto">
              <a:xfrm>
                <a:off x="1448" y="81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8" name="Group 19"/>
            <p:cNvGrpSpPr/>
            <p:nvPr/>
          </p:nvGrpSpPr>
          <p:grpSpPr bwMode="auto">
            <a:xfrm>
              <a:off x="1680" y="808"/>
              <a:ext cx="520" cy="160"/>
              <a:chOff x="1680" y="808"/>
              <a:chExt cx="520" cy="160"/>
            </a:xfrm>
          </p:grpSpPr>
          <p:sp>
            <p:nvSpPr>
              <p:cNvPr id="41" name="Line 15"/>
              <p:cNvSpPr>
                <a:spLocks noChangeShapeType="1"/>
              </p:cNvSpPr>
              <p:nvPr/>
            </p:nvSpPr>
            <p:spPr bwMode="auto">
              <a:xfrm>
                <a:off x="1688" y="960"/>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2" name="Line 16"/>
              <p:cNvSpPr>
                <a:spLocks noChangeShapeType="1"/>
              </p:cNvSpPr>
              <p:nvPr/>
            </p:nvSpPr>
            <p:spPr bwMode="auto">
              <a:xfrm>
                <a:off x="1680" y="824"/>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3" name="Line 17"/>
              <p:cNvSpPr>
                <a:spLocks noChangeShapeType="1"/>
              </p:cNvSpPr>
              <p:nvPr/>
            </p:nvSpPr>
            <p:spPr bwMode="auto">
              <a:xfrm flipV="1">
                <a:off x="1968" y="808"/>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4" name="Line 18"/>
              <p:cNvSpPr>
                <a:spLocks noChangeShapeType="1"/>
              </p:cNvSpPr>
              <p:nvPr/>
            </p:nvSpPr>
            <p:spPr bwMode="auto">
              <a:xfrm>
                <a:off x="1976" y="81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24"/>
            <p:cNvGrpSpPr/>
            <p:nvPr/>
          </p:nvGrpSpPr>
          <p:grpSpPr bwMode="auto">
            <a:xfrm>
              <a:off x="2208" y="808"/>
              <a:ext cx="520" cy="160"/>
              <a:chOff x="2208" y="808"/>
              <a:chExt cx="520" cy="160"/>
            </a:xfrm>
          </p:grpSpPr>
          <p:sp>
            <p:nvSpPr>
              <p:cNvPr id="37" name="Line 20"/>
              <p:cNvSpPr>
                <a:spLocks noChangeShapeType="1"/>
              </p:cNvSpPr>
              <p:nvPr/>
            </p:nvSpPr>
            <p:spPr bwMode="auto">
              <a:xfrm>
                <a:off x="2216" y="960"/>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 name="Line 21"/>
              <p:cNvSpPr>
                <a:spLocks noChangeShapeType="1"/>
              </p:cNvSpPr>
              <p:nvPr/>
            </p:nvSpPr>
            <p:spPr bwMode="auto">
              <a:xfrm>
                <a:off x="2208" y="824"/>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Line 22"/>
              <p:cNvSpPr>
                <a:spLocks noChangeShapeType="1"/>
              </p:cNvSpPr>
              <p:nvPr/>
            </p:nvSpPr>
            <p:spPr bwMode="auto">
              <a:xfrm flipV="1">
                <a:off x="2496" y="808"/>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23"/>
              <p:cNvSpPr>
                <a:spLocks noChangeShapeType="1"/>
              </p:cNvSpPr>
              <p:nvPr/>
            </p:nvSpPr>
            <p:spPr bwMode="auto">
              <a:xfrm>
                <a:off x="2504" y="81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29"/>
            <p:cNvGrpSpPr/>
            <p:nvPr/>
          </p:nvGrpSpPr>
          <p:grpSpPr bwMode="auto">
            <a:xfrm>
              <a:off x="2736" y="808"/>
              <a:ext cx="520" cy="160"/>
              <a:chOff x="2736" y="808"/>
              <a:chExt cx="520" cy="160"/>
            </a:xfrm>
          </p:grpSpPr>
          <p:sp>
            <p:nvSpPr>
              <p:cNvPr id="33" name="Line 25"/>
              <p:cNvSpPr>
                <a:spLocks noChangeShapeType="1"/>
              </p:cNvSpPr>
              <p:nvPr/>
            </p:nvSpPr>
            <p:spPr bwMode="auto">
              <a:xfrm>
                <a:off x="2744" y="960"/>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 name="Line 26"/>
              <p:cNvSpPr>
                <a:spLocks noChangeShapeType="1"/>
              </p:cNvSpPr>
              <p:nvPr/>
            </p:nvSpPr>
            <p:spPr bwMode="auto">
              <a:xfrm>
                <a:off x="2736" y="824"/>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 name="Line 27"/>
              <p:cNvSpPr>
                <a:spLocks noChangeShapeType="1"/>
              </p:cNvSpPr>
              <p:nvPr/>
            </p:nvSpPr>
            <p:spPr bwMode="auto">
              <a:xfrm flipV="1">
                <a:off x="3024" y="808"/>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 name="Line 28"/>
              <p:cNvSpPr>
                <a:spLocks noChangeShapeType="1"/>
              </p:cNvSpPr>
              <p:nvPr/>
            </p:nvSpPr>
            <p:spPr bwMode="auto">
              <a:xfrm>
                <a:off x="3032" y="81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1" name="Group 34"/>
            <p:cNvGrpSpPr/>
            <p:nvPr/>
          </p:nvGrpSpPr>
          <p:grpSpPr bwMode="auto">
            <a:xfrm>
              <a:off x="3264" y="808"/>
              <a:ext cx="520" cy="160"/>
              <a:chOff x="3264" y="808"/>
              <a:chExt cx="520" cy="160"/>
            </a:xfrm>
          </p:grpSpPr>
          <p:sp>
            <p:nvSpPr>
              <p:cNvPr id="29" name="Line 30"/>
              <p:cNvSpPr>
                <a:spLocks noChangeShapeType="1"/>
              </p:cNvSpPr>
              <p:nvPr/>
            </p:nvSpPr>
            <p:spPr bwMode="auto">
              <a:xfrm>
                <a:off x="3272" y="960"/>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 name="Line 31"/>
              <p:cNvSpPr>
                <a:spLocks noChangeShapeType="1"/>
              </p:cNvSpPr>
              <p:nvPr/>
            </p:nvSpPr>
            <p:spPr bwMode="auto">
              <a:xfrm>
                <a:off x="3264" y="824"/>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 name="Line 32"/>
              <p:cNvSpPr>
                <a:spLocks noChangeShapeType="1"/>
              </p:cNvSpPr>
              <p:nvPr/>
            </p:nvSpPr>
            <p:spPr bwMode="auto">
              <a:xfrm flipV="1">
                <a:off x="3552" y="808"/>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Line 33"/>
              <p:cNvSpPr>
                <a:spLocks noChangeShapeType="1"/>
              </p:cNvSpPr>
              <p:nvPr/>
            </p:nvSpPr>
            <p:spPr bwMode="auto">
              <a:xfrm>
                <a:off x="3560" y="81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2" name="Group 39"/>
            <p:cNvGrpSpPr/>
            <p:nvPr/>
          </p:nvGrpSpPr>
          <p:grpSpPr bwMode="auto">
            <a:xfrm>
              <a:off x="3792" y="808"/>
              <a:ext cx="520" cy="160"/>
              <a:chOff x="3792" y="808"/>
              <a:chExt cx="520" cy="160"/>
            </a:xfrm>
          </p:grpSpPr>
          <p:sp>
            <p:nvSpPr>
              <p:cNvPr id="25" name="Line 35"/>
              <p:cNvSpPr>
                <a:spLocks noChangeShapeType="1"/>
              </p:cNvSpPr>
              <p:nvPr/>
            </p:nvSpPr>
            <p:spPr bwMode="auto">
              <a:xfrm>
                <a:off x="3800" y="960"/>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36"/>
              <p:cNvSpPr>
                <a:spLocks noChangeShapeType="1"/>
              </p:cNvSpPr>
              <p:nvPr/>
            </p:nvSpPr>
            <p:spPr bwMode="auto">
              <a:xfrm>
                <a:off x="3792" y="824"/>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 name="Line 37"/>
              <p:cNvSpPr>
                <a:spLocks noChangeShapeType="1"/>
              </p:cNvSpPr>
              <p:nvPr/>
            </p:nvSpPr>
            <p:spPr bwMode="auto">
              <a:xfrm flipV="1">
                <a:off x="4080" y="808"/>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 name="Line 38"/>
              <p:cNvSpPr>
                <a:spLocks noChangeShapeType="1"/>
              </p:cNvSpPr>
              <p:nvPr/>
            </p:nvSpPr>
            <p:spPr bwMode="auto">
              <a:xfrm>
                <a:off x="4088" y="81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 name="Group 44"/>
            <p:cNvGrpSpPr/>
            <p:nvPr/>
          </p:nvGrpSpPr>
          <p:grpSpPr bwMode="auto">
            <a:xfrm>
              <a:off x="4320" y="808"/>
              <a:ext cx="520" cy="160"/>
              <a:chOff x="4320" y="808"/>
              <a:chExt cx="520" cy="160"/>
            </a:xfrm>
          </p:grpSpPr>
          <p:sp>
            <p:nvSpPr>
              <p:cNvPr id="21" name="Line 40"/>
              <p:cNvSpPr>
                <a:spLocks noChangeShapeType="1"/>
              </p:cNvSpPr>
              <p:nvPr/>
            </p:nvSpPr>
            <p:spPr bwMode="auto">
              <a:xfrm>
                <a:off x="4328" y="960"/>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 name="Line 41"/>
              <p:cNvSpPr>
                <a:spLocks noChangeShapeType="1"/>
              </p:cNvSpPr>
              <p:nvPr/>
            </p:nvSpPr>
            <p:spPr bwMode="auto">
              <a:xfrm>
                <a:off x="4320" y="824"/>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42"/>
              <p:cNvSpPr>
                <a:spLocks noChangeShapeType="1"/>
              </p:cNvSpPr>
              <p:nvPr/>
            </p:nvSpPr>
            <p:spPr bwMode="auto">
              <a:xfrm flipV="1">
                <a:off x="4608" y="808"/>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43"/>
              <p:cNvSpPr>
                <a:spLocks noChangeShapeType="1"/>
              </p:cNvSpPr>
              <p:nvPr/>
            </p:nvSpPr>
            <p:spPr bwMode="auto">
              <a:xfrm>
                <a:off x="4616" y="81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4" name="Line 45"/>
            <p:cNvSpPr>
              <a:spLocks noChangeShapeType="1"/>
            </p:cNvSpPr>
            <p:nvPr/>
          </p:nvSpPr>
          <p:spPr bwMode="auto">
            <a:xfrm>
              <a:off x="392" y="81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 name="Group 50"/>
            <p:cNvGrpSpPr/>
            <p:nvPr/>
          </p:nvGrpSpPr>
          <p:grpSpPr bwMode="auto">
            <a:xfrm>
              <a:off x="4848" y="808"/>
              <a:ext cx="520" cy="160"/>
              <a:chOff x="4848" y="808"/>
              <a:chExt cx="520" cy="160"/>
            </a:xfrm>
          </p:grpSpPr>
          <p:sp>
            <p:nvSpPr>
              <p:cNvPr id="17" name="Line 46"/>
              <p:cNvSpPr>
                <a:spLocks noChangeShapeType="1"/>
              </p:cNvSpPr>
              <p:nvPr/>
            </p:nvSpPr>
            <p:spPr bwMode="auto">
              <a:xfrm>
                <a:off x="4856" y="960"/>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47"/>
              <p:cNvSpPr>
                <a:spLocks noChangeShapeType="1"/>
              </p:cNvSpPr>
              <p:nvPr/>
            </p:nvSpPr>
            <p:spPr bwMode="auto">
              <a:xfrm>
                <a:off x="4848" y="824"/>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48"/>
              <p:cNvSpPr>
                <a:spLocks noChangeShapeType="1"/>
              </p:cNvSpPr>
              <p:nvPr/>
            </p:nvSpPr>
            <p:spPr bwMode="auto">
              <a:xfrm flipV="1">
                <a:off x="5136" y="808"/>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 name="Line 49"/>
              <p:cNvSpPr>
                <a:spLocks noChangeShapeType="1"/>
              </p:cNvSpPr>
              <p:nvPr/>
            </p:nvSpPr>
            <p:spPr bwMode="auto">
              <a:xfrm>
                <a:off x="5144" y="816"/>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6" name="Line 51"/>
            <p:cNvSpPr>
              <a:spLocks noChangeShapeType="1"/>
            </p:cNvSpPr>
            <p:nvPr/>
          </p:nvSpPr>
          <p:spPr bwMode="auto">
            <a:xfrm>
              <a:off x="5376" y="824"/>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3" name="Line 53"/>
          <p:cNvSpPr>
            <a:spLocks noChangeShapeType="1"/>
          </p:cNvSpPr>
          <p:nvPr/>
        </p:nvSpPr>
        <p:spPr bwMode="auto">
          <a:xfrm flipV="1">
            <a:off x="990600" y="14811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4" name="Line 54"/>
          <p:cNvSpPr>
            <a:spLocks noChangeShapeType="1"/>
          </p:cNvSpPr>
          <p:nvPr/>
        </p:nvSpPr>
        <p:spPr bwMode="auto">
          <a:xfrm flipV="1">
            <a:off x="1828800" y="14811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5" name="Rectangle 55"/>
          <p:cNvSpPr>
            <a:spLocks noChangeArrowheads="1"/>
          </p:cNvSpPr>
          <p:nvPr/>
        </p:nvSpPr>
        <p:spPr bwMode="auto">
          <a:xfrm>
            <a:off x="1052513" y="14938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1</a:t>
            </a:r>
            <a:endParaRPr lang="en-US" sz="1600"/>
          </a:p>
        </p:txBody>
      </p:sp>
      <p:sp>
        <p:nvSpPr>
          <p:cNvPr id="56" name="Rectangle 56"/>
          <p:cNvSpPr>
            <a:spLocks noChangeArrowheads="1"/>
          </p:cNvSpPr>
          <p:nvPr/>
        </p:nvSpPr>
        <p:spPr bwMode="auto">
          <a:xfrm>
            <a:off x="1814513" y="14938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2</a:t>
            </a:r>
            <a:endParaRPr lang="en-US" sz="1600"/>
          </a:p>
        </p:txBody>
      </p:sp>
      <p:sp>
        <p:nvSpPr>
          <p:cNvPr id="57" name="Line 57"/>
          <p:cNvSpPr>
            <a:spLocks noChangeShapeType="1"/>
          </p:cNvSpPr>
          <p:nvPr/>
        </p:nvSpPr>
        <p:spPr bwMode="auto">
          <a:xfrm flipV="1">
            <a:off x="2667000" y="14811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8" name="Line 58"/>
          <p:cNvSpPr>
            <a:spLocks noChangeShapeType="1"/>
          </p:cNvSpPr>
          <p:nvPr/>
        </p:nvSpPr>
        <p:spPr bwMode="auto">
          <a:xfrm flipV="1">
            <a:off x="3505200" y="14811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9" name="Line 59"/>
          <p:cNvSpPr>
            <a:spLocks noChangeShapeType="1"/>
          </p:cNvSpPr>
          <p:nvPr/>
        </p:nvSpPr>
        <p:spPr bwMode="auto">
          <a:xfrm flipV="1">
            <a:off x="4343400" y="14811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0" name="Line 60"/>
          <p:cNvSpPr>
            <a:spLocks noChangeShapeType="1"/>
          </p:cNvSpPr>
          <p:nvPr/>
        </p:nvSpPr>
        <p:spPr bwMode="auto">
          <a:xfrm flipV="1">
            <a:off x="5181600" y="14811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1" name="Line 61"/>
          <p:cNvSpPr>
            <a:spLocks noChangeShapeType="1"/>
          </p:cNvSpPr>
          <p:nvPr/>
        </p:nvSpPr>
        <p:spPr bwMode="auto">
          <a:xfrm flipV="1">
            <a:off x="6019800" y="14811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2" name="Line 62"/>
          <p:cNvSpPr>
            <a:spLocks noChangeShapeType="1"/>
          </p:cNvSpPr>
          <p:nvPr/>
        </p:nvSpPr>
        <p:spPr bwMode="auto">
          <a:xfrm flipV="1">
            <a:off x="6858000" y="14811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3" name="Line 63"/>
          <p:cNvSpPr>
            <a:spLocks noChangeShapeType="1"/>
          </p:cNvSpPr>
          <p:nvPr/>
        </p:nvSpPr>
        <p:spPr bwMode="auto">
          <a:xfrm flipV="1">
            <a:off x="7696200" y="14811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4" name="Line 64"/>
          <p:cNvSpPr>
            <a:spLocks noChangeShapeType="1"/>
          </p:cNvSpPr>
          <p:nvPr/>
        </p:nvSpPr>
        <p:spPr bwMode="auto">
          <a:xfrm flipV="1">
            <a:off x="8534400" y="14811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5" name="Rectangle 65"/>
          <p:cNvSpPr>
            <a:spLocks noChangeArrowheads="1"/>
          </p:cNvSpPr>
          <p:nvPr/>
        </p:nvSpPr>
        <p:spPr bwMode="auto">
          <a:xfrm>
            <a:off x="2728913" y="14938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3</a:t>
            </a:r>
            <a:endParaRPr lang="en-US" sz="1600"/>
          </a:p>
        </p:txBody>
      </p:sp>
      <p:sp>
        <p:nvSpPr>
          <p:cNvPr id="66" name="Rectangle 66"/>
          <p:cNvSpPr>
            <a:spLocks noChangeArrowheads="1"/>
          </p:cNvSpPr>
          <p:nvPr/>
        </p:nvSpPr>
        <p:spPr bwMode="auto">
          <a:xfrm>
            <a:off x="3490913" y="14938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4</a:t>
            </a:r>
            <a:endParaRPr lang="en-US" sz="1600"/>
          </a:p>
        </p:txBody>
      </p:sp>
      <p:sp>
        <p:nvSpPr>
          <p:cNvPr id="67" name="Rectangle 67"/>
          <p:cNvSpPr>
            <a:spLocks noChangeArrowheads="1"/>
          </p:cNvSpPr>
          <p:nvPr/>
        </p:nvSpPr>
        <p:spPr bwMode="auto">
          <a:xfrm>
            <a:off x="4329113" y="14938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5</a:t>
            </a:r>
            <a:endParaRPr lang="en-US" sz="1600"/>
          </a:p>
        </p:txBody>
      </p:sp>
      <p:sp>
        <p:nvSpPr>
          <p:cNvPr id="68" name="Rectangle 68"/>
          <p:cNvSpPr>
            <a:spLocks noChangeArrowheads="1"/>
          </p:cNvSpPr>
          <p:nvPr/>
        </p:nvSpPr>
        <p:spPr bwMode="auto">
          <a:xfrm>
            <a:off x="5167313" y="14938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6</a:t>
            </a:r>
            <a:endParaRPr lang="en-US" sz="1600"/>
          </a:p>
        </p:txBody>
      </p:sp>
      <p:sp>
        <p:nvSpPr>
          <p:cNvPr id="69" name="Rectangle 69"/>
          <p:cNvSpPr>
            <a:spLocks noChangeArrowheads="1"/>
          </p:cNvSpPr>
          <p:nvPr/>
        </p:nvSpPr>
        <p:spPr bwMode="auto">
          <a:xfrm>
            <a:off x="6005513" y="14938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7</a:t>
            </a:r>
            <a:endParaRPr lang="en-US" sz="1600"/>
          </a:p>
        </p:txBody>
      </p:sp>
      <p:sp>
        <p:nvSpPr>
          <p:cNvPr id="70" name="Rectangle 70"/>
          <p:cNvSpPr>
            <a:spLocks noChangeArrowheads="1"/>
          </p:cNvSpPr>
          <p:nvPr/>
        </p:nvSpPr>
        <p:spPr bwMode="auto">
          <a:xfrm>
            <a:off x="6843713" y="14938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8</a:t>
            </a:r>
            <a:endParaRPr lang="en-US" sz="1600"/>
          </a:p>
        </p:txBody>
      </p:sp>
      <p:sp>
        <p:nvSpPr>
          <p:cNvPr id="71" name="Rectangle 71"/>
          <p:cNvSpPr>
            <a:spLocks noChangeArrowheads="1"/>
          </p:cNvSpPr>
          <p:nvPr/>
        </p:nvSpPr>
        <p:spPr bwMode="auto">
          <a:xfrm>
            <a:off x="7681913" y="14938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9</a:t>
            </a:r>
            <a:endParaRPr lang="en-US" sz="1600"/>
          </a:p>
        </p:txBody>
      </p:sp>
      <p:grpSp>
        <p:nvGrpSpPr>
          <p:cNvPr id="72" name="Group 74"/>
          <p:cNvGrpSpPr/>
          <p:nvPr/>
        </p:nvGrpSpPr>
        <p:grpSpPr bwMode="auto">
          <a:xfrm>
            <a:off x="4356100" y="3703637"/>
            <a:ext cx="812800" cy="336550"/>
            <a:chOff x="2744" y="1968"/>
            <a:chExt cx="512" cy="212"/>
          </a:xfrm>
        </p:grpSpPr>
        <p:sp>
          <p:nvSpPr>
            <p:cNvPr id="73" name="Rectangle 72"/>
            <p:cNvSpPr>
              <a:spLocks noChangeArrowheads="1"/>
            </p:cNvSpPr>
            <p:nvPr/>
          </p:nvSpPr>
          <p:spPr bwMode="auto">
            <a:xfrm>
              <a:off x="2744" y="197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Rectangle 73"/>
            <p:cNvSpPr>
              <a:spLocks noChangeArrowheads="1"/>
            </p:cNvSpPr>
            <p:nvPr/>
          </p:nvSpPr>
          <p:spPr bwMode="auto">
            <a:xfrm>
              <a:off x="2785" y="196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75" name="Group 77"/>
          <p:cNvGrpSpPr/>
          <p:nvPr/>
        </p:nvGrpSpPr>
        <p:grpSpPr bwMode="auto">
          <a:xfrm>
            <a:off x="6005513" y="3703637"/>
            <a:ext cx="903287" cy="333375"/>
            <a:chOff x="3783" y="1968"/>
            <a:chExt cx="569" cy="210"/>
          </a:xfrm>
        </p:grpSpPr>
        <p:sp>
          <p:nvSpPr>
            <p:cNvPr id="76" name="Rectangle 75"/>
            <p:cNvSpPr>
              <a:spLocks noChangeArrowheads="1"/>
            </p:cNvSpPr>
            <p:nvPr/>
          </p:nvSpPr>
          <p:spPr bwMode="auto">
            <a:xfrm>
              <a:off x="3800" y="197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7" name="Rectangle 76"/>
            <p:cNvSpPr>
              <a:spLocks noChangeArrowheads="1"/>
            </p:cNvSpPr>
            <p:nvPr/>
          </p:nvSpPr>
          <p:spPr bwMode="auto">
            <a:xfrm>
              <a:off x="3783" y="196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78" name="Group 80"/>
          <p:cNvGrpSpPr/>
          <p:nvPr/>
        </p:nvGrpSpPr>
        <p:grpSpPr bwMode="auto">
          <a:xfrm>
            <a:off x="6870700" y="3703637"/>
            <a:ext cx="812800" cy="336550"/>
            <a:chOff x="4328" y="1968"/>
            <a:chExt cx="512" cy="212"/>
          </a:xfrm>
        </p:grpSpPr>
        <p:sp>
          <p:nvSpPr>
            <p:cNvPr id="79" name="Rectangle 78"/>
            <p:cNvSpPr>
              <a:spLocks noChangeArrowheads="1"/>
            </p:cNvSpPr>
            <p:nvPr/>
          </p:nvSpPr>
          <p:spPr bwMode="auto">
            <a:xfrm>
              <a:off x="4328" y="197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0" name="Rectangle 79"/>
            <p:cNvSpPr>
              <a:spLocks noChangeArrowheads="1"/>
            </p:cNvSpPr>
            <p:nvPr/>
          </p:nvSpPr>
          <p:spPr bwMode="auto">
            <a:xfrm>
              <a:off x="4407" y="196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81" name="Group 83"/>
          <p:cNvGrpSpPr/>
          <p:nvPr/>
        </p:nvGrpSpPr>
        <p:grpSpPr bwMode="auto">
          <a:xfrm>
            <a:off x="7708900" y="3703637"/>
            <a:ext cx="812800" cy="336550"/>
            <a:chOff x="4856" y="1968"/>
            <a:chExt cx="512" cy="212"/>
          </a:xfrm>
        </p:grpSpPr>
        <p:sp>
          <p:nvSpPr>
            <p:cNvPr id="82" name="Rectangle 81"/>
            <p:cNvSpPr>
              <a:spLocks noChangeArrowheads="1"/>
            </p:cNvSpPr>
            <p:nvPr/>
          </p:nvSpPr>
          <p:spPr bwMode="auto">
            <a:xfrm>
              <a:off x="4856" y="197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3" name="Rectangle 82"/>
            <p:cNvSpPr>
              <a:spLocks noChangeArrowheads="1"/>
            </p:cNvSpPr>
            <p:nvPr/>
          </p:nvSpPr>
          <p:spPr bwMode="auto">
            <a:xfrm>
              <a:off x="4935" y="196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84" name="Rectangle 84"/>
          <p:cNvSpPr>
            <a:spLocks noChangeArrowheads="1"/>
          </p:cNvSpPr>
          <p:nvPr/>
        </p:nvSpPr>
        <p:spPr bwMode="auto">
          <a:xfrm>
            <a:off x="3643313" y="3703637"/>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grpSp>
        <p:nvGrpSpPr>
          <p:cNvPr id="85" name="Group 87"/>
          <p:cNvGrpSpPr/>
          <p:nvPr/>
        </p:nvGrpSpPr>
        <p:grpSpPr bwMode="auto">
          <a:xfrm>
            <a:off x="6032500" y="4084637"/>
            <a:ext cx="812800" cy="336550"/>
            <a:chOff x="3800" y="2208"/>
            <a:chExt cx="512" cy="212"/>
          </a:xfrm>
        </p:grpSpPr>
        <p:sp>
          <p:nvSpPr>
            <p:cNvPr id="86" name="Rectangle 85"/>
            <p:cNvSpPr>
              <a:spLocks noChangeArrowheads="1"/>
            </p:cNvSpPr>
            <p:nvPr/>
          </p:nvSpPr>
          <p:spPr bwMode="auto">
            <a:xfrm>
              <a:off x="3800" y="22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7" name="Rectangle 86"/>
            <p:cNvSpPr>
              <a:spLocks noChangeArrowheads="1"/>
            </p:cNvSpPr>
            <p:nvPr/>
          </p:nvSpPr>
          <p:spPr bwMode="auto">
            <a:xfrm>
              <a:off x="3841" y="220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88" name="Group 90"/>
          <p:cNvGrpSpPr/>
          <p:nvPr/>
        </p:nvGrpSpPr>
        <p:grpSpPr bwMode="auto">
          <a:xfrm>
            <a:off x="6843713" y="4084637"/>
            <a:ext cx="903287" cy="333375"/>
            <a:chOff x="4311" y="2208"/>
            <a:chExt cx="569" cy="210"/>
          </a:xfrm>
        </p:grpSpPr>
        <p:sp>
          <p:nvSpPr>
            <p:cNvPr id="89" name="Rectangle 88"/>
            <p:cNvSpPr>
              <a:spLocks noChangeArrowheads="1"/>
            </p:cNvSpPr>
            <p:nvPr/>
          </p:nvSpPr>
          <p:spPr bwMode="auto">
            <a:xfrm>
              <a:off x="4328" y="22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0" name="Rectangle 89"/>
            <p:cNvSpPr>
              <a:spLocks noChangeArrowheads="1"/>
            </p:cNvSpPr>
            <p:nvPr/>
          </p:nvSpPr>
          <p:spPr bwMode="auto">
            <a:xfrm>
              <a:off x="4311" y="220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91" name="Group 93"/>
          <p:cNvGrpSpPr/>
          <p:nvPr/>
        </p:nvGrpSpPr>
        <p:grpSpPr bwMode="auto">
          <a:xfrm>
            <a:off x="7708900" y="4084637"/>
            <a:ext cx="812800" cy="336550"/>
            <a:chOff x="4856" y="2208"/>
            <a:chExt cx="512" cy="212"/>
          </a:xfrm>
        </p:grpSpPr>
        <p:sp>
          <p:nvSpPr>
            <p:cNvPr id="92" name="Rectangle 91"/>
            <p:cNvSpPr>
              <a:spLocks noChangeArrowheads="1"/>
            </p:cNvSpPr>
            <p:nvPr/>
          </p:nvSpPr>
          <p:spPr bwMode="auto">
            <a:xfrm>
              <a:off x="4856" y="22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3" name="Rectangle 92"/>
            <p:cNvSpPr>
              <a:spLocks noChangeArrowheads="1"/>
            </p:cNvSpPr>
            <p:nvPr/>
          </p:nvSpPr>
          <p:spPr bwMode="auto">
            <a:xfrm>
              <a:off x="4935" y="220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94" name="Group 109"/>
          <p:cNvGrpSpPr/>
          <p:nvPr/>
        </p:nvGrpSpPr>
        <p:grpSpPr bwMode="auto">
          <a:xfrm>
            <a:off x="1841500" y="2560637"/>
            <a:ext cx="4165600" cy="336550"/>
            <a:chOff x="1160" y="1248"/>
            <a:chExt cx="2624" cy="212"/>
          </a:xfrm>
        </p:grpSpPr>
        <p:grpSp>
          <p:nvGrpSpPr>
            <p:cNvPr id="95" name="Group 96"/>
            <p:cNvGrpSpPr/>
            <p:nvPr/>
          </p:nvGrpSpPr>
          <p:grpSpPr bwMode="auto">
            <a:xfrm>
              <a:off x="1160" y="1248"/>
              <a:ext cx="512" cy="212"/>
              <a:chOff x="1160" y="1248"/>
              <a:chExt cx="512" cy="212"/>
            </a:xfrm>
          </p:grpSpPr>
          <p:sp>
            <p:nvSpPr>
              <p:cNvPr id="108" name="Rectangle 94"/>
              <p:cNvSpPr>
                <a:spLocks noChangeArrowheads="1"/>
              </p:cNvSpPr>
              <p:nvPr/>
            </p:nvSpPr>
            <p:spPr bwMode="auto">
              <a:xfrm>
                <a:off x="1160" y="12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9" name="Rectangle 95"/>
              <p:cNvSpPr>
                <a:spLocks noChangeArrowheads="1"/>
              </p:cNvSpPr>
              <p:nvPr/>
            </p:nvSpPr>
            <p:spPr bwMode="auto">
              <a:xfrm>
                <a:off x="1201" y="124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96" name="Group 99"/>
            <p:cNvGrpSpPr/>
            <p:nvPr/>
          </p:nvGrpSpPr>
          <p:grpSpPr bwMode="auto">
            <a:xfrm>
              <a:off x="1671" y="1248"/>
              <a:ext cx="569" cy="210"/>
              <a:chOff x="1671" y="1248"/>
              <a:chExt cx="569" cy="210"/>
            </a:xfrm>
          </p:grpSpPr>
          <p:sp>
            <p:nvSpPr>
              <p:cNvPr id="106" name="Rectangle 97"/>
              <p:cNvSpPr>
                <a:spLocks noChangeArrowheads="1"/>
              </p:cNvSpPr>
              <p:nvPr/>
            </p:nvSpPr>
            <p:spPr bwMode="auto">
              <a:xfrm>
                <a:off x="1688" y="12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7" name="Rectangle 98"/>
              <p:cNvSpPr>
                <a:spLocks noChangeArrowheads="1"/>
              </p:cNvSpPr>
              <p:nvPr/>
            </p:nvSpPr>
            <p:spPr bwMode="auto">
              <a:xfrm>
                <a:off x="1671" y="124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97" name="Group 102"/>
            <p:cNvGrpSpPr/>
            <p:nvPr/>
          </p:nvGrpSpPr>
          <p:grpSpPr bwMode="auto">
            <a:xfrm>
              <a:off x="2216" y="1248"/>
              <a:ext cx="512" cy="212"/>
              <a:chOff x="2216" y="1248"/>
              <a:chExt cx="512" cy="212"/>
            </a:xfrm>
          </p:grpSpPr>
          <p:sp>
            <p:nvSpPr>
              <p:cNvPr id="104" name="Rectangle 100"/>
              <p:cNvSpPr>
                <a:spLocks noChangeArrowheads="1"/>
              </p:cNvSpPr>
              <p:nvPr/>
            </p:nvSpPr>
            <p:spPr bwMode="auto">
              <a:xfrm>
                <a:off x="2216" y="12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Rectangle 101"/>
              <p:cNvSpPr>
                <a:spLocks noChangeArrowheads="1"/>
              </p:cNvSpPr>
              <p:nvPr/>
            </p:nvSpPr>
            <p:spPr bwMode="auto">
              <a:xfrm>
                <a:off x="2295" y="124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98" name="Group 105"/>
            <p:cNvGrpSpPr/>
            <p:nvPr/>
          </p:nvGrpSpPr>
          <p:grpSpPr bwMode="auto">
            <a:xfrm>
              <a:off x="2744" y="1248"/>
              <a:ext cx="512" cy="210"/>
              <a:chOff x="2744" y="1248"/>
              <a:chExt cx="512" cy="210"/>
            </a:xfrm>
          </p:grpSpPr>
          <p:sp>
            <p:nvSpPr>
              <p:cNvPr id="102" name="Rectangle 103"/>
              <p:cNvSpPr>
                <a:spLocks noChangeArrowheads="1"/>
              </p:cNvSpPr>
              <p:nvPr/>
            </p:nvSpPr>
            <p:spPr bwMode="auto">
              <a:xfrm>
                <a:off x="2744" y="12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3" name="Rectangle 104"/>
              <p:cNvSpPr>
                <a:spLocks noChangeArrowheads="1"/>
              </p:cNvSpPr>
              <p:nvPr/>
            </p:nvSpPr>
            <p:spPr bwMode="auto">
              <a:xfrm>
                <a:off x="2823" y="1248"/>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99" name="Group 108"/>
            <p:cNvGrpSpPr/>
            <p:nvPr/>
          </p:nvGrpSpPr>
          <p:grpSpPr bwMode="auto">
            <a:xfrm>
              <a:off x="3272" y="1248"/>
              <a:ext cx="512" cy="212"/>
              <a:chOff x="3272" y="1248"/>
              <a:chExt cx="512" cy="212"/>
            </a:xfrm>
          </p:grpSpPr>
          <p:sp>
            <p:nvSpPr>
              <p:cNvPr id="100" name="Rectangle 106"/>
              <p:cNvSpPr>
                <a:spLocks noChangeArrowheads="1"/>
              </p:cNvSpPr>
              <p:nvPr/>
            </p:nvSpPr>
            <p:spPr bwMode="auto">
              <a:xfrm>
                <a:off x="3272" y="12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1" name="Rectangle 107"/>
              <p:cNvSpPr>
                <a:spLocks noChangeArrowheads="1"/>
              </p:cNvSpPr>
              <p:nvPr/>
            </p:nvSpPr>
            <p:spPr bwMode="auto">
              <a:xfrm>
                <a:off x="3351" y="124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grpSp>
      <p:sp>
        <p:nvSpPr>
          <p:cNvPr id="110" name="Rectangle 110"/>
          <p:cNvSpPr>
            <a:spLocks noChangeArrowheads="1"/>
          </p:cNvSpPr>
          <p:nvPr/>
        </p:nvSpPr>
        <p:spPr bwMode="auto">
          <a:xfrm>
            <a:off x="1204913" y="2560637"/>
            <a:ext cx="58349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Load</a:t>
            </a:r>
            <a:endParaRPr lang="en-US" sz="1600"/>
          </a:p>
        </p:txBody>
      </p:sp>
      <p:grpSp>
        <p:nvGrpSpPr>
          <p:cNvPr id="111" name="Group 113"/>
          <p:cNvGrpSpPr/>
          <p:nvPr/>
        </p:nvGrpSpPr>
        <p:grpSpPr bwMode="auto">
          <a:xfrm>
            <a:off x="2679700" y="2941637"/>
            <a:ext cx="812800" cy="336550"/>
            <a:chOff x="1688" y="1488"/>
            <a:chExt cx="512" cy="212"/>
          </a:xfrm>
        </p:grpSpPr>
        <p:sp>
          <p:nvSpPr>
            <p:cNvPr id="112" name="Rectangle 111"/>
            <p:cNvSpPr>
              <a:spLocks noChangeArrowheads="1"/>
            </p:cNvSpPr>
            <p:nvPr/>
          </p:nvSpPr>
          <p:spPr bwMode="auto">
            <a:xfrm>
              <a:off x="1688" y="149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3" name="Rectangle 112"/>
            <p:cNvSpPr>
              <a:spLocks noChangeArrowheads="1"/>
            </p:cNvSpPr>
            <p:nvPr/>
          </p:nvSpPr>
          <p:spPr bwMode="auto">
            <a:xfrm>
              <a:off x="1729" y="148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114" name="Group 116"/>
          <p:cNvGrpSpPr/>
          <p:nvPr/>
        </p:nvGrpSpPr>
        <p:grpSpPr bwMode="auto">
          <a:xfrm>
            <a:off x="3490913" y="2941637"/>
            <a:ext cx="903287" cy="333375"/>
            <a:chOff x="2199" y="1488"/>
            <a:chExt cx="569" cy="210"/>
          </a:xfrm>
        </p:grpSpPr>
        <p:sp>
          <p:nvSpPr>
            <p:cNvPr id="115" name="Rectangle 114"/>
            <p:cNvSpPr>
              <a:spLocks noChangeArrowheads="1"/>
            </p:cNvSpPr>
            <p:nvPr/>
          </p:nvSpPr>
          <p:spPr bwMode="auto">
            <a:xfrm>
              <a:off x="2216" y="149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Rectangle 115"/>
            <p:cNvSpPr>
              <a:spLocks noChangeArrowheads="1"/>
            </p:cNvSpPr>
            <p:nvPr/>
          </p:nvSpPr>
          <p:spPr bwMode="auto">
            <a:xfrm>
              <a:off x="2199" y="148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117" name="Group 119"/>
          <p:cNvGrpSpPr/>
          <p:nvPr/>
        </p:nvGrpSpPr>
        <p:grpSpPr bwMode="auto">
          <a:xfrm>
            <a:off x="4356100" y="2941637"/>
            <a:ext cx="812800" cy="336550"/>
            <a:chOff x="2744" y="1488"/>
            <a:chExt cx="512" cy="212"/>
          </a:xfrm>
        </p:grpSpPr>
        <p:sp>
          <p:nvSpPr>
            <p:cNvPr id="118" name="Rectangle 117"/>
            <p:cNvSpPr>
              <a:spLocks noChangeArrowheads="1"/>
            </p:cNvSpPr>
            <p:nvPr/>
          </p:nvSpPr>
          <p:spPr bwMode="auto">
            <a:xfrm>
              <a:off x="2744" y="149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9" name="Rectangle 118"/>
            <p:cNvSpPr>
              <a:spLocks noChangeArrowheads="1"/>
            </p:cNvSpPr>
            <p:nvPr/>
          </p:nvSpPr>
          <p:spPr bwMode="auto">
            <a:xfrm>
              <a:off x="2823" y="148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20" name="Group 122"/>
          <p:cNvGrpSpPr/>
          <p:nvPr/>
        </p:nvGrpSpPr>
        <p:grpSpPr bwMode="auto">
          <a:xfrm>
            <a:off x="6032500" y="2941637"/>
            <a:ext cx="812800" cy="336550"/>
            <a:chOff x="3800" y="1488"/>
            <a:chExt cx="512" cy="212"/>
          </a:xfrm>
        </p:grpSpPr>
        <p:sp>
          <p:nvSpPr>
            <p:cNvPr id="121" name="Rectangle 120"/>
            <p:cNvSpPr>
              <a:spLocks noChangeArrowheads="1"/>
            </p:cNvSpPr>
            <p:nvPr/>
          </p:nvSpPr>
          <p:spPr bwMode="auto">
            <a:xfrm>
              <a:off x="3800" y="149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2" name="Rectangle 121"/>
            <p:cNvSpPr>
              <a:spLocks noChangeArrowheads="1"/>
            </p:cNvSpPr>
            <p:nvPr/>
          </p:nvSpPr>
          <p:spPr bwMode="auto">
            <a:xfrm>
              <a:off x="3879" y="148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123" name="Rectangle 123"/>
          <p:cNvSpPr>
            <a:spLocks noChangeArrowheads="1"/>
          </p:cNvSpPr>
          <p:nvPr/>
        </p:nvSpPr>
        <p:spPr bwMode="auto">
          <a:xfrm>
            <a:off x="1966913" y="3017837"/>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grpSp>
        <p:nvGrpSpPr>
          <p:cNvPr id="124" name="Group 126"/>
          <p:cNvGrpSpPr/>
          <p:nvPr/>
        </p:nvGrpSpPr>
        <p:grpSpPr bwMode="auto">
          <a:xfrm>
            <a:off x="3517900" y="3322637"/>
            <a:ext cx="812800" cy="336550"/>
            <a:chOff x="2216" y="1728"/>
            <a:chExt cx="512" cy="212"/>
          </a:xfrm>
        </p:grpSpPr>
        <p:sp>
          <p:nvSpPr>
            <p:cNvPr id="125" name="Rectangle 124"/>
            <p:cNvSpPr>
              <a:spLocks noChangeArrowheads="1"/>
            </p:cNvSpPr>
            <p:nvPr/>
          </p:nvSpPr>
          <p:spPr bwMode="auto">
            <a:xfrm>
              <a:off x="2216" y="173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6" name="Rectangle 125"/>
            <p:cNvSpPr>
              <a:spLocks noChangeArrowheads="1"/>
            </p:cNvSpPr>
            <p:nvPr/>
          </p:nvSpPr>
          <p:spPr bwMode="auto">
            <a:xfrm>
              <a:off x="2257" y="172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127" name="Group 129"/>
          <p:cNvGrpSpPr/>
          <p:nvPr/>
        </p:nvGrpSpPr>
        <p:grpSpPr bwMode="auto">
          <a:xfrm>
            <a:off x="4329113" y="3322637"/>
            <a:ext cx="903287" cy="333375"/>
            <a:chOff x="2727" y="1728"/>
            <a:chExt cx="569" cy="210"/>
          </a:xfrm>
        </p:grpSpPr>
        <p:sp>
          <p:nvSpPr>
            <p:cNvPr id="128" name="Rectangle 127"/>
            <p:cNvSpPr>
              <a:spLocks noChangeArrowheads="1"/>
            </p:cNvSpPr>
            <p:nvPr/>
          </p:nvSpPr>
          <p:spPr bwMode="auto">
            <a:xfrm>
              <a:off x="2744" y="173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9" name="Rectangle 128"/>
            <p:cNvSpPr>
              <a:spLocks noChangeArrowheads="1"/>
            </p:cNvSpPr>
            <p:nvPr/>
          </p:nvSpPr>
          <p:spPr bwMode="auto">
            <a:xfrm>
              <a:off x="2727" y="172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130" name="Group 132"/>
          <p:cNvGrpSpPr/>
          <p:nvPr/>
        </p:nvGrpSpPr>
        <p:grpSpPr bwMode="auto">
          <a:xfrm>
            <a:off x="6032500" y="3322637"/>
            <a:ext cx="812800" cy="336550"/>
            <a:chOff x="3800" y="1728"/>
            <a:chExt cx="512" cy="212"/>
          </a:xfrm>
        </p:grpSpPr>
        <p:sp>
          <p:nvSpPr>
            <p:cNvPr id="131" name="Rectangle 130"/>
            <p:cNvSpPr>
              <a:spLocks noChangeArrowheads="1"/>
            </p:cNvSpPr>
            <p:nvPr/>
          </p:nvSpPr>
          <p:spPr bwMode="auto">
            <a:xfrm>
              <a:off x="3800" y="173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2" name="Rectangle 131"/>
            <p:cNvSpPr>
              <a:spLocks noChangeArrowheads="1"/>
            </p:cNvSpPr>
            <p:nvPr/>
          </p:nvSpPr>
          <p:spPr bwMode="auto">
            <a:xfrm>
              <a:off x="3879" y="172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33" name="Group 135"/>
          <p:cNvGrpSpPr/>
          <p:nvPr/>
        </p:nvGrpSpPr>
        <p:grpSpPr bwMode="auto">
          <a:xfrm>
            <a:off x="6870700" y="3322637"/>
            <a:ext cx="812800" cy="336550"/>
            <a:chOff x="4328" y="1728"/>
            <a:chExt cx="512" cy="212"/>
          </a:xfrm>
        </p:grpSpPr>
        <p:sp>
          <p:nvSpPr>
            <p:cNvPr id="134" name="Rectangle 133"/>
            <p:cNvSpPr>
              <a:spLocks noChangeArrowheads="1"/>
            </p:cNvSpPr>
            <p:nvPr/>
          </p:nvSpPr>
          <p:spPr bwMode="auto">
            <a:xfrm>
              <a:off x="4328" y="173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5" name="Rectangle 134"/>
            <p:cNvSpPr>
              <a:spLocks noChangeArrowheads="1"/>
            </p:cNvSpPr>
            <p:nvPr/>
          </p:nvSpPr>
          <p:spPr bwMode="auto">
            <a:xfrm>
              <a:off x="4407" y="172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136" name="Rectangle 136"/>
          <p:cNvSpPr>
            <a:spLocks noChangeArrowheads="1"/>
          </p:cNvSpPr>
          <p:nvPr/>
        </p:nvSpPr>
        <p:spPr bwMode="auto">
          <a:xfrm>
            <a:off x="2805113" y="3398837"/>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sp>
        <p:nvSpPr>
          <p:cNvPr id="137" name="Line 137"/>
          <p:cNvSpPr>
            <a:spLocks noChangeShapeType="1"/>
          </p:cNvSpPr>
          <p:nvPr/>
        </p:nvSpPr>
        <p:spPr bwMode="auto">
          <a:xfrm flipV="1">
            <a:off x="7696200" y="2166937"/>
            <a:ext cx="0" cy="12446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8" name="Line 138"/>
          <p:cNvSpPr>
            <a:spLocks noChangeShapeType="1"/>
          </p:cNvSpPr>
          <p:nvPr/>
        </p:nvSpPr>
        <p:spPr bwMode="auto">
          <a:xfrm flipV="1">
            <a:off x="6858000" y="2166937"/>
            <a:ext cx="0" cy="7874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9" name="Line 139"/>
          <p:cNvSpPr>
            <a:spLocks noChangeShapeType="1"/>
          </p:cNvSpPr>
          <p:nvPr/>
        </p:nvSpPr>
        <p:spPr bwMode="auto">
          <a:xfrm flipV="1">
            <a:off x="8534400" y="2166937"/>
            <a:ext cx="0" cy="1473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0" name="Oval 140"/>
          <p:cNvSpPr>
            <a:spLocks noChangeArrowheads="1"/>
          </p:cNvSpPr>
          <p:nvPr/>
        </p:nvSpPr>
        <p:spPr bwMode="auto">
          <a:xfrm>
            <a:off x="5187950" y="2947987"/>
            <a:ext cx="825500" cy="1511300"/>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1" name="Rectangle 141"/>
          <p:cNvSpPr>
            <a:spLocks noChangeArrowheads="1"/>
          </p:cNvSpPr>
          <p:nvPr/>
        </p:nvSpPr>
        <p:spPr bwMode="auto">
          <a:xfrm>
            <a:off x="5167313" y="3322637"/>
            <a:ext cx="84799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Pipeline</a:t>
            </a:r>
            <a:endParaRPr lang="en-US" sz="1600"/>
          </a:p>
        </p:txBody>
      </p:sp>
      <p:sp>
        <p:nvSpPr>
          <p:cNvPr id="142" name="Rectangle 142"/>
          <p:cNvSpPr>
            <a:spLocks noChangeArrowheads="1"/>
          </p:cNvSpPr>
          <p:nvPr/>
        </p:nvSpPr>
        <p:spPr bwMode="auto">
          <a:xfrm>
            <a:off x="5243513" y="3703637"/>
            <a:ext cx="76623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Bubble</a:t>
            </a:r>
            <a:endParaRPr lang="en-US" sz="1600"/>
          </a:p>
        </p:txBody>
      </p:sp>
      <p:grpSp>
        <p:nvGrpSpPr>
          <p:cNvPr id="143" name="Group 145"/>
          <p:cNvGrpSpPr/>
          <p:nvPr/>
        </p:nvGrpSpPr>
        <p:grpSpPr bwMode="auto">
          <a:xfrm>
            <a:off x="1003300" y="2179637"/>
            <a:ext cx="812800" cy="336550"/>
            <a:chOff x="632" y="1008"/>
            <a:chExt cx="512" cy="212"/>
          </a:xfrm>
        </p:grpSpPr>
        <p:sp>
          <p:nvSpPr>
            <p:cNvPr id="144" name="Rectangle 143"/>
            <p:cNvSpPr>
              <a:spLocks noChangeArrowheads="1"/>
            </p:cNvSpPr>
            <p:nvPr/>
          </p:nvSpPr>
          <p:spPr bwMode="auto">
            <a:xfrm>
              <a:off x="632"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5" name="Rectangle 144"/>
            <p:cNvSpPr>
              <a:spLocks noChangeArrowheads="1"/>
            </p:cNvSpPr>
            <p:nvPr/>
          </p:nvSpPr>
          <p:spPr bwMode="auto">
            <a:xfrm>
              <a:off x="673" y="100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146" name="Group 148"/>
          <p:cNvGrpSpPr/>
          <p:nvPr/>
        </p:nvGrpSpPr>
        <p:grpSpPr bwMode="auto">
          <a:xfrm>
            <a:off x="1814513" y="2179637"/>
            <a:ext cx="903287" cy="333375"/>
            <a:chOff x="1143" y="1008"/>
            <a:chExt cx="569" cy="210"/>
          </a:xfrm>
        </p:grpSpPr>
        <p:sp>
          <p:nvSpPr>
            <p:cNvPr id="147" name="Rectangle 146"/>
            <p:cNvSpPr>
              <a:spLocks noChangeArrowheads="1"/>
            </p:cNvSpPr>
            <p:nvPr/>
          </p:nvSpPr>
          <p:spPr bwMode="auto">
            <a:xfrm>
              <a:off x="1160"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8" name="Rectangle 147"/>
            <p:cNvSpPr>
              <a:spLocks noChangeArrowheads="1"/>
            </p:cNvSpPr>
            <p:nvPr/>
          </p:nvSpPr>
          <p:spPr bwMode="auto">
            <a:xfrm>
              <a:off x="1143" y="100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149" name="Group 151"/>
          <p:cNvGrpSpPr/>
          <p:nvPr/>
        </p:nvGrpSpPr>
        <p:grpSpPr bwMode="auto">
          <a:xfrm>
            <a:off x="2679700" y="2179637"/>
            <a:ext cx="812800" cy="336550"/>
            <a:chOff x="1688" y="1008"/>
            <a:chExt cx="512" cy="212"/>
          </a:xfrm>
        </p:grpSpPr>
        <p:sp>
          <p:nvSpPr>
            <p:cNvPr id="150" name="Rectangle 149"/>
            <p:cNvSpPr>
              <a:spLocks noChangeArrowheads="1"/>
            </p:cNvSpPr>
            <p:nvPr/>
          </p:nvSpPr>
          <p:spPr bwMode="auto">
            <a:xfrm>
              <a:off x="1688"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1" name="Rectangle 150"/>
            <p:cNvSpPr>
              <a:spLocks noChangeArrowheads="1"/>
            </p:cNvSpPr>
            <p:nvPr/>
          </p:nvSpPr>
          <p:spPr bwMode="auto">
            <a:xfrm>
              <a:off x="1767" y="100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52" name="Group 154"/>
          <p:cNvGrpSpPr/>
          <p:nvPr/>
        </p:nvGrpSpPr>
        <p:grpSpPr bwMode="auto">
          <a:xfrm>
            <a:off x="3517900" y="2179637"/>
            <a:ext cx="812800" cy="336550"/>
            <a:chOff x="2216" y="1008"/>
            <a:chExt cx="512" cy="212"/>
          </a:xfrm>
        </p:grpSpPr>
        <p:sp>
          <p:nvSpPr>
            <p:cNvPr id="153" name="Rectangle 152"/>
            <p:cNvSpPr>
              <a:spLocks noChangeArrowheads="1"/>
            </p:cNvSpPr>
            <p:nvPr/>
          </p:nvSpPr>
          <p:spPr bwMode="auto">
            <a:xfrm>
              <a:off x="2216"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4" name="Rectangle 153"/>
            <p:cNvSpPr>
              <a:spLocks noChangeArrowheads="1"/>
            </p:cNvSpPr>
            <p:nvPr/>
          </p:nvSpPr>
          <p:spPr bwMode="auto">
            <a:xfrm>
              <a:off x="2295" y="100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155" name="Line 155"/>
          <p:cNvSpPr>
            <a:spLocks noChangeShapeType="1"/>
          </p:cNvSpPr>
          <p:nvPr/>
        </p:nvSpPr>
        <p:spPr bwMode="auto">
          <a:xfrm flipV="1">
            <a:off x="6019800" y="21669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6" name="Line 156"/>
          <p:cNvSpPr>
            <a:spLocks noChangeShapeType="1"/>
          </p:cNvSpPr>
          <p:nvPr/>
        </p:nvSpPr>
        <p:spPr bwMode="auto">
          <a:xfrm flipV="1">
            <a:off x="5181600" y="21669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81000" y="457200"/>
            <a:ext cx="8191500" cy="381000"/>
          </a:xfrm>
          <a:noFill/>
        </p:spPr>
        <p:txBody>
          <a:bodyPr>
            <a:noAutofit/>
          </a:bodyPr>
          <a:lstStyle/>
          <a:p>
            <a:pPr algn="just"/>
            <a:r>
              <a:rPr lang="en-US" sz="3000" dirty="0"/>
              <a:t>Solution 2: Delay R-type’s Write by One </a:t>
            </a:r>
            <a:r>
              <a:rPr lang="en-US" sz="3000" dirty="0" smtClean="0"/>
              <a:t>Cycle (</a:t>
            </a:r>
            <a:r>
              <a:rPr lang="en-US" sz="3000" dirty="0" smtClean="0">
                <a:solidFill>
                  <a:srgbClr val="FF0000"/>
                </a:solidFill>
              </a:rPr>
              <a:t>NOP</a:t>
            </a:r>
            <a:r>
              <a:rPr lang="en-US" sz="3000" dirty="0" smtClean="0"/>
              <a:t>)</a:t>
            </a:r>
            <a:endParaRPr lang="en-US" sz="3000" dirty="0"/>
          </a:p>
        </p:txBody>
      </p:sp>
      <p:sp>
        <p:nvSpPr>
          <p:cNvPr id="3" name="Rectangle 3"/>
          <p:cNvSpPr txBox="1">
            <a:spLocks noChangeArrowheads="1"/>
          </p:cNvSpPr>
          <p:nvPr/>
        </p:nvSpPr>
        <p:spPr>
          <a:xfrm>
            <a:off x="342900" y="1066800"/>
            <a:ext cx="8191500" cy="969963"/>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Delay R-type’s register </a:t>
            </a:r>
            <a:r>
              <a:rPr lang="en-US" sz="2000" dirty="0">
                <a:solidFill>
                  <a:srgbClr val="FF0000"/>
                </a:solidFill>
              </a:rPr>
              <a:t>write</a:t>
            </a:r>
            <a:r>
              <a:rPr lang="en-US" sz="2000" dirty="0"/>
              <a:t> by one cycle:</a:t>
            </a:r>
            <a:endParaRPr lang="en-US" sz="2000" dirty="0"/>
          </a:p>
          <a:p>
            <a:pPr lvl="1"/>
            <a:r>
              <a:rPr lang="en-US" sz="1800" dirty="0"/>
              <a:t>Now R-type instructions also use </a:t>
            </a:r>
            <a:r>
              <a:rPr lang="en-US" sz="1800" dirty="0" err="1"/>
              <a:t>Reg</a:t>
            </a:r>
            <a:r>
              <a:rPr lang="en-US" sz="1800" dirty="0"/>
              <a:t> File’s write port at Stage 5</a:t>
            </a:r>
            <a:endParaRPr lang="en-US" sz="1800" dirty="0"/>
          </a:p>
          <a:p>
            <a:pPr lvl="1"/>
            <a:r>
              <a:rPr lang="en-US" sz="1800" dirty="0" err="1"/>
              <a:t>Mem</a:t>
            </a:r>
            <a:r>
              <a:rPr lang="en-US" sz="1800" dirty="0"/>
              <a:t> stage is a NOP stage: nothing is being done</a:t>
            </a:r>
            <a:endParaRPr lang="en-US" sz="1800" dirty="0"/>
          </a:p>
        </p:txBody>
      </p:sp>
      <p:sp>
        <p:nvSpPr>
          <p:cNvPr id="4" name="Rectangle 4"/>
          <p:cNvSpPr>
            <a:spLocks noChangeArrowheads="1"/>
          </p:cNvSpPr>
          <p:nvPr/>
        </p:nvSpPr>
        <p:spPr bwMode="auto">
          <a:xfrm>
            <a:off x="214313" y="3886200"/>
            <a:ext cx="62677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Clock</a:t>
            </a:r>
            <a:endParaRPr lang="en-US" sz="1600"/>
          </a:p>
        </p:txBody>
      </p:sp>
      <p:grpSp>
        <p:nvGrpSpPr>
          <p:cNvPr id="5" name="Group 52"/>
          <p:cNvGrpSpPr/>
          <p:nvPr/>
        </p:nvGrpSpPr>
        <p:grpSpPr bwMode="auto">
          <a:xfrm>
            <a:off x="622300" y="3873500"/>
            <a:ext cx="7912100" cy="254000"/>
            <a:chOff x="392" y="2152"/>
            <a:chExt cx="4984" cy="160"/>
          </a:xfrm>
        </p:grpSpPr>
        <p:grpSp>
          <p:nvGrpSpPr>
            <p:cNvPr id="6" name="Group 9"/>
            <p:cNvGrpSpPr/>
            <p:nvPr/>
          </p:nvGrpSpPr>
          <p:grpSpPr bwMode="auto">
            <a:xfrm>
              <a:off x="624" y="2152"/>
              <a:ext cx="520" cy="160"/>
              <a:chOff x="624" y="2152"/>
              <a:chExt cx="520" cy="160"/>
            </a:xfrm>
          </p:grpSpPr>
          <p:sp>
            <p:nvSpPr>
              <p:cNvPr id="49" name="Line 5"/>
              <p:cNvSpPr>
                <a:spLocks noChangeShapeType="1"/>
              </p:cNvSpPr>
              <p:nvPr/>
            </p:nvSpPr>
            <p:spPr bwMode="auto">
              <a:xfrm>
                <a:off x="632" y="230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0" name="Line 6"/>
              <p:cNvSpPr>
                <a:spLocks noChangeShapeType="1"/>
              </p:cNvSpPr>
              <p:nvPr/>
            </p:nvSpPr>
            <p:spPr bwMode="auto">
              <a:xfrm>
                <a:off x="624" y="216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1" name="Line 7"/>
              <p:cNvSpPr>
                <a:spLocks noChangeShapeType="1"/>
              </p:cNvSpPr>
              <p:nvPr/>
            </p:nvSpPr>
            <p:spPr bwMode="auto">
              <a:xfrm flipV="1">
                <a:off x="912" y="215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2" name="Line 8"/>
              <p:cNvSpPr>
                <a:spLocks noChangeShapeType="1"/>
              </p:cNvSpPr>
              <p:nvPr/>
            </p:nvSpPr>
            <p:spPr bwMode="auto">
              <a:xfrm>
                <a:off x="920" y="216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7" name="Group 14"/>
            <p:cNvGrpSpPr/>
            <p:nvPr/>
          </p:nvGrpSpPr>
          <p:grpSpPr bwMode="auto">
            <a:xfrm>
              <a:off x="1152" y="2152"/>
              <a:ext cx="520" cy="160"/>
              <a:chOff x="1152" y="2152"/>
              <a:chExt cx="520" cy="160"/>
            </a:xfrm>
          </p:grpSpPr>
          <p:sp>
            <p:nvSpPr>
              <p:cNvPr id="45" name="Line 10"/>
              <p:cNvSpPr>
                <a:spLocks noChangeShapeType="1"/>
              </p:cNvSpPr>
              <p:nvPr/>
            </p:nvSpPr>
            <p:spPr bwMode="auto">
              <a:xfrm>
                <a:off x="1160" y="230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6" name="Line 11"/>
              <p:cNvSpPr>
                <a:spLocks noChangeShapeType="1"/>
              </p:cNvSpPr>
              <p:nvPr/>
            </p:nvSpPr>
            <p:spPr bwMode="auto">
              <a:xfrm>
                <a:off x="1152" y="216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7" name="Line 12"/>
              <p:cNvSpPr>
                <a:spLocks noChangeShapeType="1"/>
              </p:cNvSpPr>
              <p:nvPr/>
            </p:nvSpPr>
            <p:spPr bwMode="auto">
              <a:xfrm flipV="1">
                <a:off x="1440" y="215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8" name="Line 13"/>
              <p:cNvSpPr>
                <a:spLocks noChangeShapeType="1"/>
              </p:cNvSpPr>
              <p:nvPr/>
            </p:nvSpPr>
            <p:spPr bwMode="auto">
              <a:xfrm>
                <a:off x="1448" y="216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8" name="Group 19"/>
            <p:cNvGrpSpPr/>
            <p:nvPr/>
          </p:nvGrpSpPr>
          <p:grpSpPr bwMode="auto">
            <a:xfrm>
              <a:off x="1680" y="2152"/>
              <a:ext cx="520" cy="160"/>
              <a:chOff x="1680" y="2152"/>
              <a:chExt cx="520" cy="160"/>
            </a:xfrm>
          </p:grpSpPr>
          <p:sp>
            <p:nvSpPr>
              <p:cNvPr id="41" name="Line 15"/>
              <p:cNvSpPr>
                <a:spLocks noChangeShapeType="1"/>
              </p:cNvSpPr>
              <p:nvPr/>
            </p:nvSpPr>
            <p:spPr bwMode="auto">
              <a:xfrm>
                <a:off x="1688" y="230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2" name="Line 16"/>
              <p:cNvSpPr>
                <a:spLocks noChangeShapeType="1"/>
              </p:cNvSpPr>
              <p:nvPr/>
            </p:nvSpPr>
            <p:spPr bwMode="auto">
              <a:xfrm>
                <a:off x="1680" y="216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3" name="Line 17"/>
              <p:cNvSpPr>
                <a:spLocks noChangeShapeType="1"/>
              </p:cNvSpPr>
              <p:nvPr/>
            </p:nvSpPr>
            <p:spPr bwMode="auto">
              <a:xfrm flipV="1">
                <a:off x="1968" y="215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4" name="Line 18"/>
              <p:cNvSpPr>
                <a:spLocks noChangeShapeType="1"/>
              </p:cNvSpPr>
              <p:nvPr/>
            </p:nvSpPr>
            <p:spPr bwMode="auto">
              <a:xfrm>
                <a:off x="1976" y="216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24"/>
            <p:cNvGrpSpPr/>
            <p:nvPr/>
          </p:nvGrpSpPr>
          <p:grpSpPr bwMode="auto">
            <a:xfrm>
              <a:off x="2208" y="2152"/>
              <a:ext cx="520" cy="160"/>
              <a:chOff x="2208" y="2152"/>
              <a:chExt cx="520" cy="160"/>
            </a:xfrm>
          </p:grpSpPr>
          <p:sp>
            <p:nvSpPr>
              <p:cNvPr id="37" name="Line 20"/>
              <p:cNvSpPr>
                <a:spLocks noChangeShapeType="1"/>
              </p:cNvSpPr>
              <p:nvPr/>
            </p:nvSpPr>
            <p:spPr bwMode="auto">
              <a:xfrm>
                <a:off x="2216" y="230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 name="Line 21"/>
              <p:cNvSpPr>
                <a:spLocks noChangeShapeType="1"/>
              </p:cNvSpPr>
              <p:nvPr/>
            </p:nvSpPr>
            <p:spPr bwMode="auto">
              <a:xfrm>
                <a:off x="2208" y="216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Line 22"/>
              <p:cNvSpPr>
                <a:spLocks noChangeShapeType="1"/>
              </p:cNvSpPr>
              <p:nvPr/>
            </p:nvSpPr>
            <p:spPr bwMode="auto">
              <a:xfrm flipV="1">
                <a:off x="2496" y="215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23"/>
              <p:cNvSpPr>
                <a:spLocks noChangeShapeType="1"/>
              </p:cNvSpPr>
              <p:nvPr/>
            </p:nvSpPr>
            <p:spPr bwMode="auto">
              <a:xfrm>
                <a:off x="2504" y="216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29"/>
            <p:cNvGrpSpPr/>
            <p:nvPr/>
          </p:nvGrpSpPr>
          <p:grpSpPr bwMode="auto">
            <a:xfrm>
              <a:off x="2736" y="2152"/>
              <a:ext cx="520" cy="160"/>
              <a:chOff x="2736" y="2152"/>
              <a:chExt cx="520" cy="160"/>
            </a:xfrm>
          </p:grpSpPr>
          <p:sp>
            <p:nvSpPr>
              <p:cNvPr id="33" name="Line 25"/>
              <p:cNvSpPr>
                <a:spLocks noChangeShapeType="1"/>
              </p:cNvSpPr>
              <p:nvPr/>
            </p:nvSpPr>
            <p:spPr bwMode="auto">
              <a:xfrm>
                <a:off x="2744" y="230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 name="Line 26"/>
              <p:cNvSpPr>
                <a:spLocks noChangeShapeType="1"/>
              </p:cNvSpPr>
              <p:nvPr/>
            </p:nvSpPr>
            <p:spPr bwMode="auto">
              <a:xfrm>
                <a:off x="2736" y="216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 name="Line 27"/>
              <p:cNvSpPr>
                <a:spLocks noChangeShapeType="1"/>
              </p:cNvSpPr>
              <p:nvPr/>
            </p:nvSpPr>
            <p:spPr bwMode="auto">
              <a:xfrm flipV="1">
                <a:off x="3024" y="215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 name="Line 28"/>
              <p:cNvSpPr>
                <a:spLocks noChangeShapeType="1"/>
              </p:cNvSpPr>
              <p:nvPr/>
            </p:nvSpPr>
            <p:spPr bwMode="auto">
              <a:xfrm>
                <a:off x="3032" y="216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1" name="Group 34"/>
            <p:cNvGrpSpPr/>
            <p:nvPr/>
          </p:nvGrpSpPr>
          <p:grpSpPr bwMode="auto">
            <a:xfrm>
              <a:off x="3264" y="2152"/>
              <a:ext cx="520" cy="160"/>
              <a:chOff x="3264" y="2152"/>
              <a:chExt cx="520" cy="160"/>
            </a:xfrm>
          </p:grpSpPr>
          <p:sp>
            <p:nvSpPr>
              <p:cNvPr id="29" name="Line 30"/>
              <p:cNvSpPr>
                <a:spLocks noChangeShapeType="1"/>
              </p:cNvSpPr>
              <p:nvPr/>
            </p:nvSpPr>
            <p:spPr bwMode="auto">
              <a:xfrm>
                <a:off x="3272" y="230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 name="Line 31"/>
              <p:cNvSpPr>
                <a:spLocks noChangeShapeType="1"/>
              </p:cNvSpPr>
              <p:nvPr/>
            </p:nvSpPr>
            <p:spPr bwMode="auto">
              <a:xfrm>
                <a:off x="3264" y="216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 name="Line 32"/>
              <p:cNvSpPr>
                <a:spLocks noChangeShapeType="1"/>
              </p:cNvSpPr>
              <p:nvPr/>
            </p:nvSpPr>
            <p:spPr bwMode="auto">
              <a:xfrm flipV="1">
                <a:off x="3552" y="215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Line 33"/>
              <p:cNvSpPr>
                <a:spLocks noChangeShapeType="1"/>
              </p:cNvSpPr>
              <p:nvPr/>
            </p:nvSpPr>
            <p:spPr bwMode="auto">
              <a:xfrm>
                <a:off x="3560" y="216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2" name="Group 39"/>
            <p:cNvGrpSpPr/>
            <p:nvPr/>
          </p:nvGrpSpPr>
          <p:grpSpPr bwMode="auto">
            <a:xfrm>
              <a:off x="3792" y="2152"/>
              <a:ext cx="520" cy="160"/>
              <a:chOff x="3792" y="2152"/>
              <a:chExt cx="520" cy="160"/>
            </a:xfrm>
          </p:grpSpPr>
          <p:sp>
            <p:nvSpPr>
              <p:cNvPr id="25" name="Line 35"/>
              <p:cNvSpPr>
                <a:spLocks noChangeShapeType="1"/>
              </p:cNvSpPr>
              <p:nvPr/>
            </p:nvSpPr>
            <p:spPr bwMode="auto">
              <a:xfrm>
                <a:off x="3800" y="230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36"/>
              <p:cNvSpPr>
                <a:spLocks noChangeShapeType="1"/>
              </p:cNvSpPr>
              <p:nvPr/>
            </p:nvSpPr>
            <p:spPr bwMode="auto">
              <a:xfrm>
                <a:off x="3792" y="216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 name="Line 37"/>
              <p:cNvSpPr>
                <a:spLocks noChangeShapeType="1"/>
              </p:cNvSpPr>
              <p:nvPr/>
            </p:nvSpPr>
            <p:spPr bwMode="auto">
              <a:xfrm flipV="1">
                <a:off x="4080" y="215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 name="Line 38"/>
              <p:cNvSpPr>
                <a:spLocks noChangeShapeType="1"/>
              </p:cNvSpPr>
              <p:nvPr/>
            </p:nvSpPr>
            <p:spPr bwMode="auto">
              <a:xfrm>
                <a:off x="4088" y="216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 name="Group 44"/>
            <p:cNvGrpSpPr/>
            <p:nvPr/>
          </p:nvGrpSpPr>
          <p:grpSpPr bwMode="auto">
            <a:xfrm>
              <a:off x="4320" y="2152"/>
              <a:ext cx="520" cy="160"/>
              <a:chOff x="4320" y="2152"/>
              <a:chExt cx="520" cy="160"/>
            </a:xfrm>
          </p:grpSpPr>
          <p:sp>
            <p:nvSpPr>
              <p:cNvPr id="21" name="Line 40"/>
              <p:cNvSpPr>
                <a:spLocks noChangeShapeType="1"/>
              </p:cNvSpPr>
              <p:nvPr/>
            </p:nvSpPr>
            <p:spPr bwMode="auto">
              <a:xfrm>
                <a:off x="4328" y="230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 name="Line 41"/>
              <p:cNvSpPr>
                <a:spLocks noChangeShapeType="1"/>
              </p:cNvSpPr>
              <p:nvPr/>
            </p:nvSpPr>
            <p:spPr bwMode="auto">
              <a:xfrm>
                <a:off x="4320" y="216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42"/>
              <p:cNvSpPr>
                <a:spLocks noChangeShapeType="1"/>
              </p:cNvSpPr>
              <p:nvPr/>
            </p:nvSpPr>
            <p:spPr bwMode="auto">
              <a:xfrm flipV="1">
                <a:off x="4608" y="215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43"/>
              <p:cNvSpPr>
                <a:spLocks noChangeShapeType="1"/>
              </p:cNvSpPr>
              <p:nvPr/>
            </p:nvSpPr>
            <p:spPr bwMode="auto">
              <a:xfrm>
                <a:off x="4616" y="216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4" name="Line 45"/>
            <p:cNvSpPr>
              <a:spLocks noChangeShapeType="1"/>
            </p:cNvSpPr>
            <p:nvPr/>
          </p:nvSpPr>
          <p:spPr bwMode="auto">
            <a:xfrm>
              <a:off x="392" y="216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 name="Group 50"/>
            <p:cNvGrpSpPr/>
            <p:nvPr/>
          </p:nvGrpSpPr>
          <p:grpSpPr bwMode="auto">
            <a:xfrm>
              <a:off x="4848" y="2152"/>
              <a:ext cx="520" cy="160"/>
              <a:chOff x="4848" y="2152"/>
              <a:chExt cx="520" cy="160"/>
            </a:xfrm>
          </p:grpSpPr>
          <p:sp>
            <p:nvSpPr>
              <p:cNvPr id="17" name="Line 46"/>
              <p:cNvSpPr>
                <a:spLocks noChangeShapeType="1"/>
              </p:cNvSpPr>
              <p:nvPr/>
            </p:nvSpPr>
            <p:spPr bwMode="auto">
              <a:xfrm>
                <a:off x="4856" y="230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47"/>
              <p:cNvSpPr>
                <a:spLocks noChangeShapeType="1"/>
              </p:cNvSpPr>
              <p:nvPr/>
            </p:nvSpPr>
            <p:spPr bwMode="auto">
              <a:xfrm>
                <a:off x="4848" y="216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48"/>
              <p:cNvSpPr>
                <a:spLocks noChangeShapeType="1"/>
              </p:cNvSpPr>
              <p:nvPr/>
            </p:nvSpPr>
            <p:spPr bwMode="auto">
              <a:xfrm flipV="1">
                <a:off x="5136" y="215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 name="Line 49"/>
              <p:cNvSpPr>
                <a:spLocks noChangeShapeType="1"/>
              </p:cNvSpPr>
              <p:nvPr/>
            </p:nvSpPr>
            <p:spPr bwMode="auto">
              <a:xfrm>
                <a:off x="5144" y="216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6" name="Line 51"/>
            <p:cNvSpPr>
              <a:spLocks noChangeShapeType="1"/>
            </p:cNvSpPr>
            <p:nvPr/>
          </p:nvSpPr>
          <p:spPr bwMode="auto">
            <a:xfrm>
              <a:off x="5376" y="216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3" name="Line 53"/>
          <p:cNvSpPr>
            <a:spLocks noChangeShapeType="1"/>
          </p:cNvSpPr>
          <p:nvPr/>
        </p:nvSpPr>
        <p:spPr bwMode="auto">
          <a:xfrm flipV="1">
            <a:off x="990600" y="34925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4" name="Line 54"/>
          <p:cNvSpPr>
            <a:spLocks noChangeShapeType="1"/>
          </p:cNvSpPr>
          <p:nvPr/>
        </p:nvSpPr>
        <p:spPr bwMode="auto">
          <a:xfrm flipV="1">
            <a:off x="1828800" y="34925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5" name="Rectangle 55"/>
          <p:cNvSpPr>
            <a:spLocks noChangeArrowheads="1"/>
          </p:cNvSpPr>
          <p:nvPr/>
        </p:nvSpPr>
        <p:spPr bwMode="auto">
          <a:xfrm>
            <a:off x="1052513" y="350520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1</a:t>
            </a:r>
            <a:endParaRPr lang="en-US" sz="1600"/>
          </a:p>
        </p:txBody>
      </p:sp>
      <p:sp>
        <p:nvSpPr>
          <p:cNvPr id="56" name="Rectangle 56"/>
          <p:cNvSpPr>
            <a:spLocks noChangeArrowheads="1"/>
          </p:cNvSpPr>
          <p:nvPr/>
        </p:nvSpPr>
        <p:spPr bwMode="auto">
          <a:xfrm>
            <a:off x="1814513" y="350520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2</a:t>
            </a:r>
            <a:endParaRPr lang="en-US" sz="1600"/>
          </a:p>
        </p:txBody>
      </p:sp>
      <p:sp>
        <p:nvSpPr>
          <p:cNvPr id="57" name="Line 57"/>
          <p:cNvSpPr>
            <a:spLocks noChangeShapeType="1"/>
          </p:cNvSpPr>
          <p:nvPr/>
        </p:nvSpPr>
        <p:spPr bwMode="auto">
          <a:xfrm flipV="1">
            <a:off x="2667000" y="34925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8" name="Line 58"/>
          <p:cNvSpPr>
            <a:spLocks noChangeShapeType="1"/>
          </p:cNvSpPr>
          <p:nvPr/>
        </p:nvSpPr>
        <p:spPr bwMode="auto">
          <a:xfrm flipV="1">
            <a:off x="3505200" y="34925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9" name="Line 59"/>
          <p:cNvSpPr>
            <a:spLocks noChangeShapeType="1"/>
          </p:cNvSpPr>
          <p:nvPr/>
        </p:nvSpPr>
        <p:spPr bwMode="auto">
          <a:xfrm flipV="1">
            <a:off x="4343400" y="34925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0" name="Line 60"/>
          <p:cNvSpPr>
            <a:spLocks noChangeShapeType="1"/>
          </p:cNvSpPr>
          <p:nvPr/>
        </p:nvSpPr>
        <p:spPr bwMode="auto">
          <a:xfrm flipV="1">
            <a:off x="5181600" y="34925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1" name="Line 61"/>
          <p:cNvSpPr>
            <a:spLocks noChangeShapeType="1"/>
          </p:cNvSpPr>
          <p:nvPr/>
        </p:nvSpPr>
        <p:spPr bwMode="auto">
          <a:xfrm flipV="1">
            <a:off x="6019800" y="34925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2" name="Line 62"/>
          <p:cNvSpPr>
            <a:spLocks noChangeShapeType="1"/>
          </p:cNvSpPr>
          <p:nvPr/>
        </p:nvSpPr>
        <p:spPr bwMode="auto">
          <a:xfrm flipV="1">
            <a:off x="6858000" y="34925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3" name="Line 63"/>
          <p:cNvSpPr>
            <a:spLocks noChangeShapeType="1"/>
          </p:cNvSpPr>
          <p:nvPr/>
        </p:nvSpPr>
        <p:spPr bwMode="auto">
          <a:xfrm flipV="1">
            <a:off x="7696200" y="34925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4" name="Line 64"/>
          <p:cNvSpPr>
            <a:spLocks noChangeShapeType="1"/>
          </p:cNvSpPr>
          <p:nvPr/>
        </p:nvSpPr>
        <p:spPr bwMode="auto">
          <a:xfrm flipV="1">
            <a:off x="8534400" y="349250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5" name="Rectangle 65"/>
          <p:cNvSpPr>
            <a:spLocks noChangeArrowheads="1"/>
          </p:cNvSpPr>
          <p:nvPr/>
        </p:nvSpPr>
        <p:spPr bwMode="auto">
          <a:xfrm>
            <a:off x="2728913" y="350520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3</a:t>
            </a:r>
            <a:endParaRPr lang="en-US" sz="1600"/>
          </a:p>
        </p:txBody>
      </p:sp>
      <p:sp>
        <p:nvSpPr>
          <p:cNvPr id="66" name="Rectangle 66"/>
          <p:cNvSpPr>
            <a:spLocks noChangeArrowheads="1"/>
          </p:cNvSpPr>
          <p:nvPr/>
        </p:nvSpPr>
        <p:spPr bwMode="auto">
          <a:xfrm>
            <a:off x="3490913" y="350520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4</a:t>
            </a:r>
            <a:endParaRPr lang="en-US" sz="1600"/>
          </a:p>
        </p:txBody>
      </p:sp>
      <p:sp>
        <p:nvSpPr>
          <p:cNvPr id="67" name="Rectangle 67"/>
          <p:cNvSpPr>
            <a:spLocks noChangeArrowheads="1"/>
          </p:cNvSpPr>
          <p:nvPr/>
        </p:nvSpPr>
        <p:spPr bwMode="auto">
          <a:xfrm>
            <a:off x="4329113" y="350520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5</a:t>
            </a:r>
            <a:endParaRPr lang="en-US" sz="1600"/>
          </a:p>
        </p:txBody>
      </p:sp>
      <p:sp>
        <p:nvSpPr>
          <p:cNvPr id="68" name="Rectangle 68"/>
          <p:cNvSpPr>
            <a:spLocks noChangeArrowheads="1"/>
          </p:cNvSpPr>
          <p:nvPr/>
        </p:nvSpPr>
        <p:spPr bwMode="auto">
          <a:xfrm>
            <a:off x="5167313" y="350520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6</a:t>
            </a:r>
            <a:endParaRPr lang="en-US" sz="1600"/>
          </a:p>
        </p:txBody>
      </p:sp>
      <p:sp>
        <p:nvSpPr>
          <p:cNvPr id="69" name="Rectangle 69"/>
          <p:cNvSpPr>
            <a:spLocks noChangeArrowheads="1"/>
          </p:cNvSpPr>
          <p:nvPr/>
        </p:nvSpPr>
        <p:spPr bwMode="auto">
          <a:xfrm>
            <a:off x="6005513" y="350520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7</a:t>
            </a:r>
            <a:endParaRPr lang="en-US" sz="1600"/>
          </a:p>
        </p:txBody>
      </p:sp>
      <p:sp>
        <p:nvSpPr>
          <p:cNvPr id="70" name="Rectangle 70"/>
          <p:cNvSpPr>
            <a:spLocks noChangeArrowheads="1"/>
          </p:cNvSpPr>
          <p:nvPr/>
        </p:nvSpPr>
        <p:spPr bwMode="auto">
          <a:xfrm>
            <a:off x="6843713" y="350520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8</a:t>
            </a:r>
            <a:endParaRPr lang="en-US" sz="1600"/>
          </a:p>
        </p:txBody>
      </p:sp>
      <p:sp>
        <p:nvSpPr>
          <p:cNvPr id="71" name="Rectangle 71"/>
          <p:cNvSpPr>
            <a:spLocks noChangeArrowheads="1"/>
          </p:cNvSpPr>
          <p:nvPr/>
        </p:nvSpPr>
        <p:spPr bwMode="auto">
          <a:xfrm>
            <a:off x="7681913" y="350520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9</a:t>
            </a:r>
            <a:endParaRPr lang="en-US" sz="1600"/>
          </a:p>
        </p:txBody>
      </p:sp>
      <p:grpSp>
        <p:nvGrpSpPr>
          <p:cNvPr id="72" name="Group 74"/>
          <p:cNvGrpSpPr/>
          <p:nvPr/>
        </p:nvGrpSpPr>
        <p:grpSpPr bwMode="auto">
          <a:xfrm>
            <a:off x="1003300" y="4343400"/>
            <a:ext cx="812800" cy="336550"/>
            <a:chOff x="632" y="2448"/>
            <a:chExt cx="512" cy="212"/>
          </a:xfrm>
        </p:grpSpPr>
        <p:sp>
          <p:nvSpPr>
            <p:cNvPr id="73" name="Rectangle 72"/>
            <p:cNvSpPr>
              <a:spLocks noChangeArrowheads="1"/>
            </p:cNvSpPr>
            <p:nvPr/>
          </p:nvSpPr>
          <p:spPr bwMode="auto">
            <a:xfrm>
              <a:off x="632" y="24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Rectangle 73"/>
            <p:cNvSpPr>
              <a:spLocks noChangeArrowheads="1"/>
            </p:cNvSpPr>
            <p:nvPr/>
          </p:nvSpPr>
          <p:spPr bwMode="auto">
            <a:xfrm>
              <a:off x="673" y="244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75" name="Group 77"/>
          <p:cNvGrpSpPr/>
          <p:nvPr/>
        </p:nvGrpSpPr>
        <p:grpSpPr bwMode="auto">
          <a:xfrm>
            <a:off x="1814513" y="4343400"/>
            <a:ext cx="903287" cy="333375"/>
            <a:chOff x="1143" y="2448"/>
            <a:chExt cx="569" cy="210"/>
          </a:xfrm>
        </p:grpSpPr>
        <p:sp>
          <p:nvSpPr>
            <p:cNvPr id="76" name="Rectangle 75"/>
            <p:cNvSpPr>
              <a:spLocks noChangeArrowheads="1"/>
            </p:cNvSpPr>
            <p:nvPr/>
          </p:nvSpPr>
          <p:spPr bwMode="auto">
            <a:xfrm>
              <a:off x="1160" y="24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7" name="Rectangle 76"/>
            <p:cNvSpPr>
              <a:spLocks noChangeArrowheads="1"/>
            </p:cNvSpPr>
            <p:nvPr/>
          </p:nvSpPr>
          <p:spPr bwMode="auto">
            <a:xfrm>
              <a:off x="1143" y="244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78" name="Group 80"/>
          <p:cNvGrpSpPr/>
          <p:nvPr/>
        </p:nvGrpSpPr>
        <p:grpSpPr bwMode="auto">
          <a:xfrm>
            <a:off x="3517900" y="4343400"/>
            <a:ext cx="812800" cy="333375"/>
            <a:chOff x="2216" y="2448"/>
            <a:chExt cx="512" cy="210"/>
          </a:xfrm>
        </p:grpSpPr>
        <p:sp>
          <p:nvSpPr>
            <p:cNvPr id="79" name="Rectangle 78"/>
            <p:cNvSpPr>
              <a:spLocks noChangeArrowheads="1"/>
            </p:cNvSpPr>
            <p:nvPr/>
          </p:nvSpPr>
          <p:spPr bwMode="auto">
            <a:xfrm>
              <a:off x="2216" y="24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0" name="Rectangle 79"/>
            <p:cNvSpPr>
              <a:spLocks noChangeArrowheads="1"/>
            </p:cNvSpPr>
            <p:nvPr/>
          </p:nvSpPr>
          <p:spPr bwMode="auto">
            <a:xfrm>
              <a:off x="2295" y="2448"/>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81" name="Group 83"/>
          <p:cNvGrpSpPr/>
          <p:nvPr/>
        </p:nvGrpSpPr>
        <p:grpSpPr bwMode="auto">
          <a:xfrm>
            <a:off x="4356100" y="4343400"/>
            <a:ext cx="812800" cy="336550"/>
            <a:chOff x="2744" y="2448"/>
            <a:chExt cx="512" cy="212"/>
          </a:xfrm>
        </p:grpSpPr>
        <p:sp>
          <p:nvSpPr>
            <p:cNvPr id="82" name="Rectangle 81"/>
            <p:cNvSpPr>
              <a:spLocks noChangeArrowheads="1"/>
            </p:cNvSpPr>
            <p:nvPr/>
          </p:nvSpPr>
          <p:spPr bwMode="auto">
            <a:xfrm>
              <a:off x="2744" y="24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3" name="Rectangle 82"/>
            <p:cNvSpPr>
              <a:spLocks noChangeArrowheads="1"/>
            </p:cNvSpPr>
            <p:nvPr/>
          </p:nvSpPr>
          <p:spPr bwMode="auto">
            <a:xfrm>
              <a:off x="2823" y="244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84" name="Rectangle 84"/>
          <p:cNvSpPr>
            <a:spLocks noChangeArrowheads="1"/>
          </p:cNvSpPr>
          <p:nvPr/>
        </p:nvSpPr>
        <p:spPr bwMode="auto">
          <a:xfrm>
            <a:off x="290513" y="4343400"/>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grpSp>
        <p:nvGrpSpPr>
          <p:cNvPr id="85" name="Group 87"/>
          <p:cNvGrpSpPr/>
          <p:nvPr/>
        </p:nvGrpSpPr>
        <p:grpSpPr bwMode="auto">
          <a:xfrm>
            <a:off x="1841500" y="4800600"/>
            <a:ext cx="812800" cy="336550"/>
            <a:chOff x="1160" y="2736"/>
            <a:chExt cx="512" cy="212"/>
          </a:xfrm>
        </p:grpSpPr>
        <p:sp>
          <p:nvSpPr>
            <p:cNvPr id="86" name="Rectangle 85"/>
            <p:cNvSpPr>
              <a:spLocks noChangeArrowheads="1"/>
            </p:cNvSpPr>
            <p:nvPr/>
          </p:nvSpPr>
          <p:spPr bwMode="auto">
            <a:xfrm>
              <a:off x="1160" y="274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7" name="Rectangle 86"/>
            <p:cNvSpPr>
              <a:spLocks noChangeArrowheads="1"/>
            </p:cNvSpPr>
            <p:nvPr/>
          </p:nvSpPr>
          <p:spPr bwMode="auto">
            <a:xfrm>
              <a:off x="1201" y="2736"/>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88" name="Group 90"/>
          <p:cNvGrpSpPr/>
          <p:nvPr/>
        </p:nvGrpSpPr>
        <p:grpSpPr bwMode="auto">
          <a:xfrm>
            <a:off x="2652713" y="4800600"/>
            <a:ext cx="903287" cy="333375"/>
            <a:chOff x="1671" y="2736"/>
            <a:chExt cx="569" cy="210"/>
          </a:xfrm>
        </p:grpSpPr>
        <p:sp>
          <p:nvSpPr>
            <p:cNvPr id="89" name="Rectangle 88"/>
            <p:cNvSpPr>
              <a:spLocks noChangeArrowheads="1"/>
            </p:cNvSpPr>
            <p:nvPr/>
          </p:nvSpPr>
          <p:spPr bwMode="auto">
            <a:xfrm>
              <a:off x="1688" y="274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0" name="Rectangle 89"/>
            <p:cNvSpPr>
              <a:spLocks noChangeArrowheads="1"/>
            </p:cNvSpPr>
            <p:nvPr/>
          </p:nvSpPr>
          <p:spPr bwMode="auto">
            <a:xfrm>
              <a:off x="1671" y="2736"/>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91" name="Group 93"/>
          <p:cNvGrpSpPr/>
          <p:nvPr/>
        </p:nvGrpSpPr>
        <p:grpSpPr bwMode="auto">
          <a:xfrm>
            <a:off x="4356100" y="4800600"/>
            <a:ext cx="812800" cy="333375"/>
            <a:chOff x="2744" y="2736"/>
            <a:chExt cx="512" cy="210"/>
          </a:xfrm>
        </p:grpSpPr>
        <p:sp>
          <p:nvSpPr>
            <p:cNvPr id="92" name="Rectangle 91"/>
            <p:cNvSpPr>
              <a:spLocks noChangeArrowheads="1"/>
            </p:cNvSpPr>
            <p:nvPr/>
          </p:nvSpPr>
          <p:spPr bwMode="auto">
            <a:xfrm>
              <a:off x="2744" y="274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3" name="Rectangle 92"/>
            <p:cNvSpPr>
              <a:spLocks noChangeArrowheads="1"/>
            </p:cNvSpPr>
            <p:nvPr/>
          </p:nvSpPr>
          <p:spPr bwMode="auto">
            <a:xfrm>
              <a:off x="2823" y="2736"/>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94" name="Group 96"/>
          <p:cNvGrpSpPr/>
          <p:nvPr/>
        </p:nvGrpSpPr>
        <p:grpSpPr bwMode="auto">
          <a:xfrm>
            <a:off x="5194300" y="4800600"/>
            <a:ext cx="812800" cy="336550"/>
            <a:chOff x="3272" y="2736"/>
            <a:chExt cx="512" cy="212"/>
          </a:xfrm>
        </p:grpSpPr>
        <p:sp>
          <p:nvSpPr>
            <p:cNvPr id="95" name="Rectangle 94"/>
            <p:cNvSpPr>
              <a:spLocks noChangeArrowheads="1"/>
            </p:cNvSpPr>
            <p:nvPr/>
          </p:nvSpPr>
          <p:spPr bwMode="auto">
            <a:xfrm>
              <a:off x="3272" y="274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6" name="Rectangle 95"/>
            <p:cNvSpPr>
              <a:spLocks noChangeArrowheads="1"/>
            </p:cNvSpPr>
            <p:nvPr/>
          </p:nvSpPr>
          <p:spPr bwMode="auto">
            <a:xfrm>
              <a:off x="3351" y="2736"/>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97" name="Rectangle 97"/>
          <p:cNvSpPr>
            <a:spLocks noChangeArrowheads="1"/>
          </p:cNvSpPr>
          <p:nvPr/>
        </p:nvSpPr>
        <p:spPr bwMode="auto">
          <a:xfrm>
            <a:off x="1052513" y="4800600"/>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grpSp>
        <p:nvGrpSpPr>
          <p:cNvPr id="98" name="Group 100"/>
          <p:cNvGrpSpPr/>
          <p:nvPr/>
        </p:nvGrpSpPr>
        <p:grpSpPr bwMode="auto">
          <a:xfrm>
            <a:off x="2679700" y="5257800"/>
            <a:ext cx="812800" cy="336550"/>
            <a:chOff x="1688" y="3024"/>
            <a:chExt cx="512" cy="212"/>
          </a:xfrm>
        </p:grpSpPr>
        <p:sp>
          <p:nvSpPr>
            <p:cNvPr id="99" name="Rectangle 98"/>
            <p:cNvSpPr>
              <a:spLocks noChangeArrowheads="1"/>
            </p:cNvSpPr>
            <p:nvPr/>
          </p:nvSpPr>
          <p:spPr bwMode="auto">
            <a:xfrm>
              <a:off x="1688" y="303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0" name="Rectangle 99"/>
            <p:cNvSpPr>
              <a:spLocks noChangeArrowheads="1"/>
            </p:cNvSpPr>
            <p:nvPr/>
          </p:nvSpPr>
          <p:spPr bwMode="auto">
            <a:xfrm>
              <a:off x="1729" y="3024"/>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101" name="Group 103"/>
          <p:cNvGrpSpPr/>
          <p:nvPr/>
        </p:nvGrpSpPr>
        <p:grpSpPr bwMode="auto">
          <a:xfrm>
            <a:off x="3490913" y="5257800"/>
            <a:ext cx="903287" cy="333375"/>
            <a:chOff x="2199" y="3024"/>
            <a:chExt cx="569" cy="210"/>
          </a:xfrm>
        </p:grpSpPr>
        <p:sp>
          <p:nvSpPr>
            <p:cNvPr id="102" name="Rectangle 101"/>
            <p:cNvSpPr>
              <a:spLocks noChangeArrowheads="1"/>
            </p:cNvSpPr>
            <p:nvPr/>
          </p:nvSpPr>
          <p:spPr bwMode="auto">
            <a:xfrm>
              <a:off x="2216" y="303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3" name="Rectangle 102"/>
            <p:cNvSpPr>
              <a:spLocks noChangeArrowheads="1"/>
            </p:cNvSpPr>
            <p:nvPr/>
          </p:nvSpPr>
          <p:spPr bwMode="auto">
            <a:xfrm>
              <a:off x="2199" y="3024"/>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104" name="Group 106"/>
          <p:cNvGrpSpPr/>
          <p:nvPr/>
        </p:nvGrpSpPr>
        <p:grpSpPr bwMode="auto">
          <a:xfrm>
            <a:off x="4356100" y="5257800"/>
            <a:ext cx="812800" cy="336550"/>
            <a:chOff x="2744" y="3024"/>
            <a:chExt cx="512" cy="212"/>
          </a:xfrm>
        </p:grpSpPr>
        <p:sp>
          <p:nvSpPr>
            <p:cNvPr id="105" name="Rectangle 104"/>
            <p:cNvSpPr>
              <a:spLocks noChangeArrowheads="1"/>
            </p:cNvSpPr>
            <p:nvPr/>
          </p:nvSpPr>
          <p:spPr bwMode="auto">
            <a:xfrm>
              <a:off x="2744" y="303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Rectangle 105"/>
            <p:cNvSpPr>
              <a:spLocks noChangeArrowheads="1"/>
            </p:cNvSpPr>
            <p:nvPr/>
          </p:nvSpPr>
          <p:spPr bwMode="auto">
            <a:xfrm>
              <a:off x="2823" y="3024"/>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07" name="Group 109"/>
          <p:cNvGrpSpPr/>
          <p:nvPr/>
        </p:nvGrpSpPr>
        <p:grpSpPr bwMode="auto">
          <a:xfrm>
            <a:off x="5194300" y="5257800"/>
            <a:ext cx="812800" cy="333375"/>
            <a:chOff x="3272" y="3024"/>
            <a:chExt cx="512" cy="210"/>
          </a:xfrm>
        </p:grpSpPr>
        <p:sp>
          <p:nvSpPr>
            <p:cNvPr id="108" name="Rectangle 107"/>
            <p:cNvSpPr>
              <a:spLocks noChangeArrowheads="1"/>
            </p:cNvSpPr>
            <p:nvPr/>
          </p:nvSpPr>
          <p:spPr bwMode="auto">
            <a:xfrm>
              <a:off x="3272" y="303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9" name="Rectangle 108"/>
            <p:cNvSpPr>
              <a:spLocks noChangeArrowheads="1"/>
            </p:cNvSpPr>
            <p:nvPr/>
          </p:nvSpPr>
          <p:spPr bwMode="auto">
            <a:xfrm>
              <a:off x="3351" y="302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110" name="Group 112"/>
          <p:cNvGrpSpPr/>
          <p:nvPr/>
        </p:nvGrpSpPr>
        <p:grpSpPr bwMode="auto">
          <a:xfrm>
            <a:off x="6032500" y="5257800"/>
            <a:ext cx="812800" cy="336550"/>
            <a:chOff x="3800" y="3024"/>
            <a:chExt cx="512" cy="212"/>
          </a:xfrm>
        </p:grpSpPr>
        <p:sp>
          <p:nvSpPr>
            <p:cNvPr id="111" name="Rectangle 110"/>
            <p:cNvSpPr>
              <a:spLocks noChangeArrowheads="1"/>
            </p:cNvSpPr>
            <p:nvPr/>
          </p:nvSpPr>
          <p:spPr bwMode="auto">
            <a:xfrm>
              <a:off x="3800" y="303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2" name="Rectangle 111"/>
            <p:cNvSpPr>
              <a:spLocks noChangeArrowheads="1"/>
            </p:cNvSpPr>
            <p:nvPr/>
          </p:nvSpPr>
          <p:spPr bwMode="auto">
            <a:xfrm>
              <a:off x="3879" y="3024"/>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113" name="Rectangle 113"/>
          <p:cNvSpPr>
            <a:spLocks noChangeArrowheads="1"/>
          </p:cNvSpPr>
          <p:nvPr/>
        </p:nvSpPr>
        <p:spPr bwMode="auto">
          <a:xfrm>
            <a:off x="2043113" y="5257800"/>
            <a:ext cx="58349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Load</a:t>
            </a:r>
            <a:endParaRPr lang="en-US" sz="1600"/>
          </a:p>
        </p:txBody>
      </p:sp>
      <p:grpSp>
        <p:nvGrpSpPr>
          <p:cNvPr id="114" name="Group 116"/>
          <p:cNvGrpSpPr/>
          <p:nvPr/>
        </p:nvGrpSpPr>
        <p:grpSpPr bwMode="auto">
          <a:xfrm>
            <a:off x="3517900" y="5715000"/>
            <a:ext cx="812800" cy="336550"/>
            <a:chOff x="2216" y="3312"/>
            <a:chExt cx="512" cy="212"/>
          </a:xfrm>
        </p:grpSpPr>
        <p:sp>
          <p:nvSpPr>
            <p:cNvPr id="115" name="Rectangle 114"/>
            <p:cNvSpPr>
              <a:spLocks noChangeArrowheads="1"/>
            </p:cNvSpPr>
            <p:nvPr/>
          </p:nvSpPr>
          <p:spPr bwMode="auto">
            <a:xfrm>
              <a:off x="2216" y="332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Rectangle 115"/>
            <p:cNvSpPr>
              <a:spLocks noChangeArrowheads="1"/>
            </p:cNvSpPr>
            <p:nvPr/>
          </p:nvSpPr>
          <p:spPr bwMode="auto">
            <a:xfrm>
              <a:off x="2257" y="3312"/>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117" name="Group 119"/>
          <p:cNvGrpSpPr/>
          <p:nvPr/>
        </p:nvGrpSpPr>
        <p:grpSpPr bwMode="auto">
          <a:xfrm>
            <a:off x="4329113" y="5715000"/>
            <a:ext cx="903287" cy="333375"/>
            <a:chOff x="2727" y="3312"/>
            <a:chExt cx="569" cy="210"/>
          </a:xfrm>
        </p:grpSpPr>
        <p:sp>
          <p:nvSpPr>
            <p:cNvPr id="118" name="Rectangle 117"/>
            <p:cNvSpPr>
              <a:spLocks noChangeArrowheads="1"/>
            </p:cNvSpPr>
            <p:nvPr/>
          </p:nvSpPr>
          <p:spPr bwMode="auto">
            <a:xfrm>
              <a:off x="2744" y="332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9" name="Rectangle 118"/>
            <p:cNvSpPr>
              <a:spLocks noChangeArrowheads="1"/>
            </p:cNvSpPr>
            <p:nvPr/>
          </p:nvSpPr>
          <p:spPr bwMode="auto">
            <a:xfrm>
              <a:off x="2727" y="3312"/>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120" name="Group 122"/>
          <p:cNvGrpSpPr/>
          <p:nvPr/>
        </p:nvGrpSpPr>
        <p:grpSpPr bwMode="auto">
          <a:xfrm>
            <a:off x="6032500" y="5715000"/>
            <a:ext cx="812800" cy="333375"/>
            <a:chOff x="3800" y="3312"/>
            <a:chExt cx="512" cy="210"/>
          </a:xfrm>
        </p:grpSpPr>
        <p:sp>
          <p:nvSpPr>
            <p:cNvPr id="121" name="Rectangle 120"/>
            <p:cNvSpPr>
              <a:spLocks noChangeArrowheads="1"/>
            </p:cNvSpPr>
            <p:nvPr/>
          </p:nvSpPr>
          <p:spPr bwMode="auto">
            <a:xfrm>
              <a:off x="3800" y="332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2" name="Rectangle 121"/>
            <p:cNvSpPr>
              <a:spLocks noChangeArrowheads="1"/>
            </p:cNvSpPr>
            <p:nvPr/>
          </p:nvSpPr>
          <p:spPr bwMode="auto">
            <a:xfrm>
              <a:off x="3879" y="3312"/>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123" name="Group 125"/>
          <p:cNvGrpSpPr/>
          <p:nvPr/>
        </p:nvGrpSpPr>
        <p:grpSpPr bwMode="auto">
          <a:xfrm>
            <a:off x="6870700" y="5715000"/>
            <a:ext cx="812800" cy="336550"/>
            <a:chOff x="4328" y="3312"/>
            <a:chExt cx="512" cy="212"/>
          </a:xfrm>
        </p:grpSpPr>
        <p:sp>
          <p:nvSpPr>
            <p:cNvPr id="124" name="Rectangle 123"/>
            <p:cNvSpPr>
              <a:spLocks noChangeArrowheads="1"/>
            </p:cNvSpPr>
            <p:nvPr/>
          </p:nvSpPr>
          <p:spPr bwMode="auto">
            <a:xfrm>
              <a:off x="4328" y="332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5" name="Rectangle 124"/>
            <p:cNvSpPr>
              <a:spLocks noChangeArrowheads="1"/>
            </p:cNvSpPr>
            <p:nvPr/>
          </p:nvSpPr>
          <p:spPr bwMode="auto">
            <a:xfrm>
              <a:off x="4407" y="331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126" name="Rectangle 126"/>
          <p:cNvSpPr>
            <a:spLocks noChangeArrowheads="1"/>
          </p:cNvSpPr>
          <p:nvPr/>
        </p:nvSpPr>
        <p:spPr bwMode="auto">
          <a:xfrm>
            <a:off x="2805113" y="5715000"/>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grpSp>
        <p:nvGrpSpPr>
          <p:cNvPr id="127" name="Group 129"/>
          <p:cNvGrpSpPr/>
          <p:nvPr/>
        </p:nvGrpSpPr>
        <p:grpSpPr bwMode="auto">
          <a:xfrm>
            <a:off x="4356100" y="6172200"/>
            <a:ext cx="812800" cy="336550"/>
            <a:chOff x="2744" y="3600"/>
            <a:chExt cx="512" cy="212"/>
          </a:xfrm>
        </p:grpSpPr>
        <p:sp>
          <p:nvSpPr>
            <p:cNvPr id="128" name="Rectangle 127"/>
            <p:cNvSpPr>
              <a:spLocks noChangeArrowheads="1"/>
            </p:cNvSpPr>
            <p:nvPr/>
          </p:nvSpPr>
          <p:spPr bwMode="auto">
            <a:xfrm>
              <a:off x="2744" y="360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9" name="Rectangle 128"/>
            <p:cNvSpPr>
              <a:spLocks noChangeArrowheads="1"/>
            </p:cNvSpPr>
            <p:nvPr/>
          </p:nvSpPr>
          <p:spPr bwMode="auto">
            <a:xfrm>
              <a:off x="2785" y="3600"/>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130" name="Group 132"/>
          <p:cNvGrpSpPr/>
          <p:nvPr/>
        </p:nvGrpSpPr>
        <p:grpSpPr bwMode="auto">
          <a:xfrm>
            <a:off x="5167313" y="6172200"/>
            <a:ext cx="903287" cy="333375"/>
            <a:chOff x="3255" y="3600"/>
            <a:chExt cx="569" cy="210"/>
          </a:xfrm>
        </p:grpSpPr>
        <p:sp>
          <p:nvSpPr>
            <p:cNvPr id="131" name="Rectangle 130"/>
            <p:cNvSpPr>
              <a:spLocks noChangeArrowheads="1"/>
            </p:cNvSpPr>
            <p:nvPr/>
          </p:nvSpPr>
          <p:spPr bwMode="auto">
            <a:xfrm>
              <a:off x="3272" y="360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2" name="Rectangle 131"/>
            <p:cNvSpPr>
              <a:spLocks noChangeArrowheads="1"/>
            </p:cNvSpPr>
            <p:nvPr/>
          </p:nvSpPr>
          <p:spPr bwMode="auto">
            <a:xfrm>
              <a:off x="3255" y="3600"/>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133" name="Group 135"/>
          <p:cNvGrpSpPr/>
          <p:nvPr/>
        </p:nvGrpSpPr>
        <p:grpSpPr bwMode="auto">
          <a:xfrm>
            <a:off x="6870700" y="6172200"/>
            <a:ext cx="812800" cy="333375"/>
            <a:chOff x="4328" y="3600"/>
            <a:chExt cx="512" cy="210"/>
          </a:xfrm>
        </p:grpSpPr>
        <p:sp>
          <p:nvSpPr>
            <p:cNvPr id="134" name="Rectangle 133"/>
            <p:cNvSpPr>
              <a:spLocks noChangeArrowheads="1"/>
            </p:cNvSpPr>
            <p:nvPr/>
          </p:nvSpPr>
          <p:spPr bwMode="auto">
            <a:xfrm>
              <a:off x="4328" y="360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5" name="Rectangle 134"/>
            <p:cNvSpPr>
              <a:spLocks noChangeArrowheads="1"/>
            </p:cNvSpPr>
            <p:nvPr/>
          </p:nvSpPr>
          <p:spPr bwMode="auto">
            <a:xfrm>
              <a:off x="4407" y="3600"/>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136" name="Group 138"/>
          <p:cNvGrpSpPr/>
          <p:nvPr/>
        </p:nvGrpSpPr>
        <p:grpSpPr bwMode="auto">
          <a:xfrm>
            <a:off x="7708900" y="6172200"/>
            <a:ext cx="812800" cy="336550"/>
            <a:chOff x="4856" y="3600"/>
            <a:chExt cx="512" cy="212"/>
          </a:xfrm>
        </p:grpSpPr>
        <p:sp>
          <p:nvSpPr>
            <p:cNvPr id="137" name="Rectangle 136"/>
            <p:cNvSpPr>
              <a:spLocks noChangeArrowheads="1"/>
            </p:cNvSpPr>
            <p:nvPr/>
          </p:nvSpPr>
          <p:spPr bwMode="auto">
            <a:xfrm>
              <a:off x="4856" y="360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8" name="Rectangle 137"/>
            <p:cNvSpPr>
              <a:spLocks noChangeArrowheads="1"/>
            </p:cNvSpPr>
            <p:nvPr/>
          </p:nvSpPr>
          <p:spPr bwMode="auto">
            <a:xfrm>
              <a:off x="4935" y="3600"/>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139" name="Rectangle 139"/>
          <p:cNvSpPr>
            <a:spLocks noChangeArrowheads="1"/>
          </p:cNvSpPr>
          <p:nvPr/>
        </p:nvSpPr>
        <p:spPr bwMode="auto">
          <a:xfrm>
            <a:off x="3643313" y="6172200"/>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sp>
        <p:nvSpPr>
          <p:cNvPr id="140" name="Line 140"/>
          <p:cNvSpPr>
            <a:spLocks noChangeShapeType="1"/>
          </p:cNvSpPr>
          <p:nvPr/>
        </p:nvSpPr>
        <p:spPr bwMode="auto">
          <a:xfrm flipV="1">
            <a:off x="6858000" y="4178300"/>
            <a:ext cx="0" cy="10160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1" name="Line 141"/>
          <p:cNvSpPr>
            <a:spLocks noChangeShapeType="1"/>
          </p:cNvSpPr>
          <p:nvPr/>
        </p:nvSpPr>
        <p:spPr bwMode="auto">
          <a:xfrm flipV="1">
            <a:off x="8534400" y="4178300"/>
            <a:ext cx="0" cy="19304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2" name="Line 142"/>
          <p:cNvSpPr>
            <a:spLocks noChangeShapeType="1"/>
          </p:cNvSpPr>
          <p:nvPr/>
        </p:nvSpPr>
        <p:spPr bwMode="auto">
          <a:xfrm flipV="1">
            <a:off x="6019800" y="4178300"/>
            <a:ext cx="0" cy="5588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3" name="Line 143"/>
          <p:cNvSpPr>
            <a:spLocks noChangeShapeType="1"/>
          </p:cNvSpPr>
          <p:nvPr/>
        </p:nvSpPr>
        <p:spPr bwMode="auto">
          <a:xfrm flipV="1">
            <a:off x="7696200" y="4178300"/>
            <a:ext cx="0" cy="1473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44" name="Group 146"/>
          <p:cNvGrpSpPr/>
          <p:nvPr/>
        </p:nvGrpSpPr>
        <p:grpSpPr bwMode="auto">
          <a:xfrm>
            <a:off x="2374900" y="2590800"/>
            <a:ext cx="812800" cy="336550"/>
            <a:chOff x="1496" y="1344"/>
            <a:chExt cx="512" cy="212"/>
          </a:xfrm>
        </p:grpSpPr>
        <p:sp>
          <p:nvSpPr>
            <p:cNvPr id="145" name="Rectangle 144"/>
            <p:cNvSpPr>
              <a:spLocks noChangeArrowheads="1"/>
            </p:cNvSpPr>
            <p:nvPr/>
          </p:nvSpPr>
          <p:spPr bwMode="auto">
            <a:xfrm>
              <a:off x="1496" y="135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Rectangle 145"/>
            <p:cNvSpPr>
              <a:spLocks noChangeArrowheads="1"/>
            </p:cNvSpPr>
            <p:nvPr/>
          </p:nvSpPr>
          <p:spPr bwMode="auto">
            <a:xfrm>
              <a:off x="1537" y="1344"/>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147" name="Group 149"/>
          <p:cNvGrpSpPr/>
          <p:nvPr/>
        </p:nvGrpSpPr>
        <p:grpSpPr bwMode="auto">
          <a:xfrm>
            <a:off x="3186113" y="2590800"/>
            <a:ext cx="903287" cy="333375"/>
            <a:chOff x="2007" y="1344"/>
            <a:chExt cx="569" cy="210"/>
          </a:xfrm>
        </p:grpSpPr>
        <p:sp>
          <p:nvSpPr>
            <p:cNvPr id="148" name="Rectangle 147"/>
            <p:cNvSpPr>
              <a:spLocks noChangeArrowheads="1"/>
            </p:cNvSpPr>
            <p:nvPr/>
          </p:nvSpPr>
          <p:spPr bwMode="auto">
            <a:xfrm>
              <a:off x="2024" y="135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Rectangle 148"/>
            <p:cNvSpPr>
              <a:spLocks noChangeArrowheads="1"/>
            </p:cNvSpPr>
            <p:nvPr/>
          </p:nvSpPr>
          <p:spPr bwMode="auto">
            <a:xfrm>
              <a:off x="2007" y="1344"/>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150" name="Group 152"/>
          <p:cNvGrpSpPr/>
          <p:nvPr/>
        </p:nvGrpSpPr>
        <p:grpSpPr bwMode="auto">
          <a:xfrm>
            <a:off x="4051300" y="2590800"/>
            <a:ext cx="812800" cy="336550"/>
            <a:chOff x="2552" y="1344"/>
            <a:chExt cx="512" cy="212"/>
          </a:xfrm>
        </p:grpSpPr>
        <p:sp>
          <p:nvSpPr>
            <p:cNvPr id="151" name="Rectangle 150"/>
            <p:cNvSpPr>
              <a:spLocks noChangeArrowheads="1"/>
            </p:cNvSpPr>
            <p:nvPr/>
          </p:nvSpPr>
          <p:spPr bwMode="auto">
            <a:xfrm>
              <a:off x="2552" y="135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2" name="Rectangle 151"/>
            <p:cNvSpPr>
              <a:spLocks noChangeArrowheads="1"/>
            </p:cNvSpPr>
            <p:nvPr/>
          </p:nvSpPr>
          <p:spPr bwMode="auto">
            <a:xfrm>
              <a:off x="2631" y="1344"/>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53" name="Group 155"/>
          <p:cNvGrpSpPr/>
          <p:nvPr/>
        </p:nvGrpSpPr>
        <p:grpSpPr bwMode="auto">
          <a:xfrm>
            <a:off x="5727700" y="2590800"/>
            <a:ext cx="812800" cy="336550"/>
            <a:chOff x="3608" y="1344"/>
            <a:chExt cx="512" cy="212"/>
          </a:xfrm>
        </p:grpSpPr>
        <p:sp>
          <p:nvSpPr>
            <p:cNvPr id="154" name="Rectangle 153"/>
            <p:cNvSpPr>
              <a:spLocks noChangeArrowheads="1"/>
            </p:cNvSpPr>
            <p:nvPr/>
          </p:nvSpPr>
          <p:spPr bwMode="auto">
            <a:xfrm>
              <a:off x="3608" y="135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5" name="Rectangle 154"/>
            <p:cNvSpPr>
              <a:spLocks noChangeArrowheads="1"/>
            </p:cNvSpPr>
            <p:nvPr/>
          </p:nvSpPr>
          <p:spPr bwMode="auto">
            <a:xfrm>
              <a:off x="3687" y="1344"/>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156" name="Rectangle 156"/>
          <p:cNvSpPr>
            <a:spLocks noChangeArrowheads="1"/>
          </p:cNvSpPr>
          <p:nvPr/>
        </p:nvSpPr>
        <p:spPr bwMode="auto">
          <a:xfrm>
            <a:off x="1662113" y="2590800"/>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dirty="0"/>
              <a:t>R-type</a:t>
            </a:r>
            <a:endParaRPr lang="en-US" sz="1600" dirty="0"/>
          </a:p>
        </p:txBody>
      </p:sp>
      <p:sp>
        <p:nvSpPr>
          <p:cNvPr id="157" name="Rectangle 157"/>
          <p:cNvSpPr>
            <a:spLocks noChangeArrowheads="1"/>
          </p:cNvSpPr>
          <p:nvPr/>
        </p:nvSpPr>
        <p:spPr bwMode="auto">
          <a:xfrm>
            <a:off x="4889500" y="2603500"/>
            <a:ext cx="812800" cy="279400"/>
          </a:xfrm>
          <a:prstGeom prst="rect">
            <a:avLst/>
          </a:prstGeom>
          <a:noFill/>
          <a:ln w="254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8" name="Rectangle 158"/>
          <p:cNvSpPr>
            <a:spLocks noChangeArrowheads="1"/>
          </p:cNvSpPr>
          <p:nvPr/>
        </p:nvSpPr>
        <p:spPr bwMode="auto">
          <a:xfrm>
            <a:off x="5014913" y="2590800"/>
            <a:ext cx="6334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nvGrpSpPr>
          <p:cNvPr id="159" name="Group 161"/>
          <p:cNvGrpSpPr/>
          <p:nvPr/>
        </p:nvGrpSpPr>
        <p:grpSpPr bwMode="auto">
          <a:xfrm>
            <a:off x="5194300" y="5715000"/>
            <a:ext cx="812800" cy="336550"/>
            <a:chOff x="3272" y="3312"/>
            <a:chExt cx="512" cy="212"/>
          </a:xfrm>
        </p:grpSpPr>
        <p:sp>
          <p:nvSpPr>
            <p:cNvPr id="160" name="Rectangle 159"/>
            <p:cNvSpPr>
              <a:spLocks noChangeArrowheads="1"/>
            </p:cNvSpPr>
            <p:nvPr/>
          </p:nvSpPr>
          <p:spPr bwMode="auto">
            <a:xfrm>
              <a:off x="3272" y="332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1" name="Rectangle 160"/>
            <p:cNvSpPr>
              <a:spLocks noChangeArrowheads="1"/>
            </p:cNvSpPr>
            <p:nvPr/>
          </p:nvSpPr>
          <p:spPr bwMode="auto">
            <a:xfrm>
              <a:off x="3351" y="3312"/>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62" name="Group 164"/>
          <p:cNvGrpSpPr/>
          <p:nvPr/>
        </p:nvGrpSpPr>
        <p:grpSpPr bwMode="auto">
          <a:xfrm>
            <a:off x="6032500" y="6172200"/>
            <a:ext cx="812800" cy="336550"/>
            <a:chOff x="3800" y="3600"/>
            <a:chExt cx="512" cy="212"/>
          </a:xfrm>
        </p:grpSpPr>
        <p:sp>
          <p:nvSpPr>
            <p:cNvPr id="163" name="Rectangle 162"/>
            <p:cNvSpPr>
              <a:spLocks noChangeArrowheads="1"/>
            </p:cNvSpPr>
            <p:nvPr/>
          </p:nvSpPr>
          <p:spPr bwMode="auto">
            <a:xfrm>
              <a:off x="3800" y="3608"/>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4" name="Rectangle 163"/>
            <p:cNvSpPr>
              <a:spLocks noChangeArrowheads="1"/>
            </p:cNvSpPr>
            <p:nvPr/>
          </p:nvSpPr>
          <p:spPr bwMode="auto">
            <a:xfrm>
              <a:off x="3879" y="3600"/>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65" name="Group 167"/>
          <p:cNvGrpSpPr/>
          <p:nvPr/>
        </p:nvGrpSpPr>
        <p:grpSpPr bwMode="auto">
          <a:xfrm>
            <a:off x="2679700" y="4343400"/>
            <a:ext cx="812800" cy="336550"/>
            <a:chOff x="1688" y="2448"/>
            <a:chExt cx="512" cy="212"/>
          </a:xfrm>
        </p:grpSpPr>
        <p:sp>
          <p:nvSpPr>
            <p:cNvPr id="166" name="Rectangle 165"/>
            <p:cNvSpPr>
              <a:spLocks noChangeArrowheads="1"/>
            </p:cNvSpPr>
            <p:nvPr/>
          </p:nvSpPr>
          <p:spPr bwMode="auto">
            <a:xfrm>
              <a:off x="1688" y="245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7" name="Rectangle 166"/>
            <p:cNvSpPr>
              <a:spLocks noChangeArrowheads="1"/>
            </p:cNvSpPr>
            <p:nvPr/>
          </p:nvSpPr>
          <p:spPr bwMode="auto">
            <a:xfrm>
              <a:off x="1767" y="244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168" name="Group 170"/>
          <p:cNvGrpSpPr/>
          <p:nvPr/>
        </p:nvGrpSpPr>
        <p:grpSpPr bwMode="auto">
          <a:xfrm>
            <a:off x="3517900" y="4800600"/>
            <a:ext cx="812800" cy="336550"/>
            <a:chOff x="2216" y="2736"/>
            <a:chExt cx="512" cy="212"/>
          </a:xfrm>
        </p:grpSpPr>
        <p:sp>
          <p:nvSpPr>
            <p:cNvPr id="169" name="Rectangle 168"/>
            <p:cNvSpPr>
              <a:spLocks noChangeArrowheads="1"/>
            </p:cNvSpPr>
            <p:nvPr/>
          </p:nvSpPr>
          <p:spPr bwMode="auto">
            <a:xfrm>
              <a:off x="2216" y="274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0" name="Rectangle 169"/>
            <p:cNvSpPr>
              <a:spLocks noChangeArrowheads="1"/>
            </p:cNvSpPr>
            <p:nvPr/>
          </p:nvSpPr>
          <p:spPr bwMode="auto">
            <a:xfrm>
              <a:off x="2295" y="2736"/>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sp>
        <p:nvSpPr>
          <p:cNvPr id="171" name="Rectangle 171"/>
          <p:cNvSpPr>
            <a:spLocks noChangeArrowheads="1"/>
          </p:cNvSpPr>
          <p:nvPr/>
        </p:nvSpPr>
        <p:spPr bwMode="auto">
          <a:xfrm>
            <a:off x="2652713" y="2286000"/>
            <a:ext cx="2869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1</a:t>
            </a:r>
            <a:endParaRPr lang="en-US" sz="1600"/>
          </a:p>
        </p:txBody>
      </p:sp>
      <p:sp>
        <p:nvSpPr>
          <p:cNvPr id="172" name="Rectangle 172"/>
          <p:cNvSpPr>
            <a:spLocks noChangeArrowheads="1"/>
          </p:cNvSpPr>
          <p:nvPr/>
        </p:nvSpPr>
        <p:spPr bwMode="auto">
          <a:xfrm>
            <a:off x="3567113" y="2286000"/>
            <a:ext cx="2869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2</a:t>
            </a:r>
            <a:endParaRPr lang="en-US" sz="1600"/>
          </a:p>
        </p:txBody>
      </p:sp>
      <p:sp>
        <p:nvSpPr>
          <p:cNvPr id="173" name="Rectangle 173"/>
          <p:cNvSpPr>
            <a:spLocks noChangeArrowheads="1"/>
          </p:cNvSpPr>
          <p:nvPr/>
        </p:nvSpPr>
        <p:spPr bwMode="auto">
          <a:xfrm>
            <a:off x="4329113" y="2286000"/>
            <a:ext cx="2869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3</a:t>
            </a:r>
            <a:endParaRPr lang="en-US" sz="1600"/>
          </a:p>
        </p:txBody>
      </p:sp>
      <p:sp>
        <p:nvSpPr>
          <p:cNvPr id="174" name="Rectangle 174"/>
          <p:cNvSpPr>
            <a:spLocks noChangeArrowheads="1"/>
          </p:cNvSpPr>
          <p:nvPr/>
        </p:nvSpPr>
        <p:spPr bwMode="auto">
          <a:xfrm>
            <a:off x="5167313" y="2286000"/>
            <a:ext cx="2869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4</a:t>
            </a:r>
            <a:endParaRPr lang="en-US" sz="1600"/>
          </a:p>
        </p:txBody>
      </p:sp>
      <p:sp>
        <p:nvSpPr>
          <p:cNvPr id="175" name="Rectangle 175"/>
          <p:cNvSpPr>
            <a:spLocks noChangeArrowheads="1"/>
          </p:cNvSpPr>
          <p:nvPr/>
        </p:nvSpPr>
        <p:spPr bwMode="auto">
          <a:xfrm>
            <a:off x="6005513" y="2286000"/>
            <a:ext cx="2869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5</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00100" y="609600"/>
            <a:ext cx="7658100" cy="257175"/>
          </a:xfrm>
          <a:noFill/>
        </p:spPr>
        <p:txBody>
          <a:bodyPr>
            <a:normAutofit fontScale="90000"/>
          </a:bodyPr>
          <a:lstStyle/>
          <a:p>
            <a:pPr algn="just"/>
            <a:r>
              <a:rPr lang="en-US" sz="3600" dirty="0"/>
              <a:t>The Four Stages of Store</a:t>
            </a:r>
            <a:endParaRPr lang="en-US" sz="3600" dirty="0"/>
          </a:p>
        </p:txBody>
      </p:sp>
      <p:sp>
        <p:nvSpPr>
          <p:cNvPr id="3" name="Rectangle 3"/>
          <p:cNvSpPr txBox="1">
            <a:spLocks noChangeArrowheads="1"/>
          </p:cNvSpPr>
          <p:nvPr/>
        </p:nvSpPr>
        <p:spPr>
          <a:xfrm>
            <a:off x="495300" y="3095625"/>
            <a:ext cx="8191500" cy="2847975"/>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a:t>Ifetch: Instruction Fetch</a:t>
            </a:r>
            <a:endParaRPr lang="en-US" sz="2400"/>
          </a:p>
          <a:p>
            <a:pPr lvl="1"/>
            <a:r>
              <a:rPr lang="en-US" sz="2400"/>
              <a:t>Fetch the instruction from the Instruction Memory</a:t>
            </a:r>
            <a:endParaRPr lang="en-US" sz="2400"/>
          </a:p>
          <a:p>
            <a:r>
              <a:rPr lang="en-US" sz="2400"/>
              <a:t>Reg/Dec: Registers Fetch  and Instruction Decode</a:t>
            </a:r>
            <a:endParaRPr lang="en-US" sz="2400"/>
          </a:p>
          <a:p>
            <a:r>
              <a:rPr lang="en-US" sz="2400"/>
              <a:t>Exec: Calculate the memory address</a:t>
            </a:r>
            <a:endParaRPr lang="en-US" sz="2400"/>
          </a:p>
          <a:p>
            <a:r>
              <a:rPr lang="en-US" sz="2400"/>
              <a:t>Mem: Write the data into the Data Memory</a:t>
            </a:r>
            <a:endParaRPr lang="en-US" sz="2400"/>
          </a:p>
        </p:txBody>
      </p:sp>
      <p:grpSp>
        <p:nvGrpSpPr>
          <p:cNvPr id="4" name="Group 8"/>
          <p:cNvGrpSpPr/>
          <p:nvPr/>
        </p:nvGrpSpPr>
        <p:grpSpPr bwMode="auto">
          <a:xfrm>
            <a:off x="1981200" y="1787525"/>
            <a:ext cx="825500" cy="254000"/>
            <a:chOff x="1248" y="712"/>
            <a:chExt cx="520" cy="160"/>
          </a:xfrm>
        </p:grpSpPr>
        <p:sp>
          <p:nvSpPr>
            <p:cNvPr id="5" name="Line 4"/>
            <p:cNvSpPr>
              <a:spLocks noChangeShapeType="1"/>
            </p:cNvSpPr>
            <p:nvPr/>
          </p:nvSpPr>
          <p:spPr bwMode="auto">
            <a:xfrm>
              <a:off x="1256"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5"/>
            <p:cNvSpPr>
              <a:spLocks noChangeShapeType="1"/>
            </p:cNvSpPr>
            <p:nvPr/>
          </p:nvSpPr>
          <p:spPr bwMode="auto">
            <a:xfrm>
              <a:off x="1248"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6"/>
            <p:cNvSpPr>
              <a:spLocks noChangeShapeType="1"/>
            </p:cNvSpPr>
            <p:nvPr/>
          </p:nvSpPr>
          <p:spPr bwMode="auto">
            <a:xfrm flipV="1">
              <a:off x="1536"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
            <p:cNvSpPr>
              <a:spLocks noChangeShapeType="1"/>
            </p:cNvSpPr>
            <p:nvPr/>
          </p:nvSpPr>
          <p:spPr bwMode="auto">
            <a:xfrm>
              <a:off x="1544"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3"/>
          <p:cNvGrpSpPr/>
          <p:nvPr/>
        </p:nvGrpSpPr>
        <p:grpSpPr bwMode="auto">
          <a:xfrm>
            <a:off x="2819400" y="1787525"/>
            <a:ext cx="825500" cy="254000"/>
            <a:chOff x="1776" y="712"/>
            <a:chExt cx="520" cy="160"/>
          </a:xfrm>
        </p:grpSpPr>
        <p:sp>
          <p:nvSpPr>
            <p:cNvPr id="10" name="Line 9"/>
            <p:cNvSpPr>
              <a:spLocks noChangeShapeType="1"/>
            </p:cNvSpPr>
            <p:nvPr/>
          </p:nvSpPr>
          <p:spPr bwMode="auto">
            <a:xfrm>
              <a:off x="1784"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
            <p:cNvSpPr>
              <a:spLocks noChangeShapeType="1"/>
            </p:cNvSpPr>
            <p:nvPr/>
          </p:nvSpPr>
          <p:spPr bwMode="auto">
            <a:xfrm>
              <a:off x="1776"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1"/>
            <p:cNvSpPr>
              <a:spLocks noChangeShapeType="1"/>
            </p:cNvSpPr>
            <p:nvPr/>
          </p:nvSpPr>
          <p:spPr bwMode="auto">
            <a:xfrm flipV="1">
              <a:off x="2064"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2"/>
            <p:cNvSpPr>
              <a:spLocks noChangeShapeType="1"/>
            </p:cNvSpPr>
            <p:nvPr/>
          </p:nvSpPr>
          <p:spPr bwMode="auto">
            <a:xfrm>
              <a:off x="2072"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18"/>
          <p:cNvGrpSpPr/>
          <p:nvPr/>
        </p:nvGrpSpPr>
        <p:grpSpPr bwMode="auto">
          <a:xfrm>
            <a:off x="3657600" y="1787525"/>
            <a:ext cx="825500" cy="254000"/>
            <a:chOff x="2304" y="712"/>
            <a:chExt cx="520" cy="160"/>
          </a:xfrm>
        </p:grpSpPr>
        <p:sp>
          <p:nvSpPr>
            <p:cNvPr id="15" name="Line 14"/>
            <p:cNvSpPr>
              <a:spLocks noChangeShapeType="1"/>
            </p:cNvSpPr>
            <p:nvPr/>
          </p:nvSpPr>
          <p:spPr bwMode="auto">
            <a:xfrm>
              <a:off x="2312"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5"/>
            <p:cNvSpPr>
              <a:spLocks noChangeShapeType="1"/>
            </p:cNvSpPr>
            <p:nvPr/>
          </p:nvSpPr>
          <p:spPr bwMode="auto">
            <a:xfrm>
              <a:off x="2304"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6"/>
            <p:cNvSpPr>
              <a:spLocks noChangeShapeType="1"/>
            </p:cNvSpPr>
            <p:nvPr/>
          </p:nvSpPr>
          <p:spPr bwMode="auto">
            <a:xfrm flipV="1">
              <a:off x="2592"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7"/>
            <p:cNvSpPr>
              <a:spLocks noChangeShapeType="1"/>
            </p:cNvSpPr>
            <p:nvPr/>
          </p:nvSpPr>
          <p:spPr bwMode="auto">
            <a:xfrm>
              <a:off x="2600"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23"/>
          <p:cNvGrpSpPr/>
          <p:nvPr/>
        </p:nvGrpSpPr>
        <p:grpSpPr bwMode="auto">
          <a:xfrm>
            <a:off x="4495800" y="1787525"/>
            <a:ext cx="825500" cy="254000"/>
            <a:chOff x="2832" y="712"/>
            <a:chExt cx="520" cy="160"/>
          </a:xfrm>
        </p:grpSpPr>
        <p:sp>
          <p:nvSpPr>
            <p:cNvPr id="20" name="Line 19"/>
            <p:cNvSpPr>
              <a:spLocks noChangeShapeType="1"/>
            </p:cNvSpPr>
            <p:nvPr/>
          </p:nvSpPr>
          <p:spPr bwMode="auto">
            <a:xfrm>
              <a:off x="2840"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
            <p:cNvSpPr>
              <a:spLocks noChangeShapeType="1"/>
            </p:cNvSpPr>
            <p:nvPr/>
          </p:nvSpPr>
          <p:spPr bwMode="auto">
            <a:xfrm>
              <a:off x="2832"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1"/>
            <p:cNvSpPr>
              <a:spLocks noChangeShapeType="1"/>
            </p:cNvSpPr>
            <p:nvPr/>
          </p:nvSpPr>
          <p:spPr bwMode="auto">
            <a:xfrm flipV="1">
              <a:off x="3120"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a:off x="3128"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Line 24"/>
          <p:cNvSpPr>
            <a:spLocks noChangeShapeType="1"/>
          </p:cNvSpPr>
          <p:nvPr/>
        </p:nvSpPr>
        <p:spPr bwMode="auto">
          <a:xfrm>
            <a:off x="5346700" y="2028825"/>
            <a:ext cx="431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5334000" y="1812925"/>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612900" y="1800225"/>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V="1">
            <a:off x="1981200" y="1406525"/>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8"/>
          <p:cNvSpPr>
            <a:spLocks noChangeShapeType="1"/>
          </p:cNvSpPr>
          <p:nvPr/>
        </p:nvSpPr>
        <p:spPr bwMode="auto">
          <a:xfrm flipV="1">
            <a:off x="2819400" y="1406525"/>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9"/>
          <p:cNvSpPr>
            <a:spLocks noChangeArrowheads="1"/>
          </p:cNvSpPr>
          <p:nvPr/>
        </p:nvSpPr>
        <p:spPr bwMode="auto">
          <a:xfrm>
            <a:off x="2043113" y="1419225"/>
            <a:ext cx="84343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Cycle 1</a:t>
            </a:r>
            <a:endParaRPr lang="en-US"/>
          </a:p>
        </p:txBody>
      </p:sp>
      <p:sp>
        <p:nvSpPr>
          <p:cNvPr id="30" name="Rectangle 30"/>
          <p:cNvSpPr>
            <a:spLocks noChangeArrowheads="1"/>
          </p:cNvSpPr>
          <p:nvPr/>
        </p:nvSpPr>
        <p:spPr bwMode="auto">
          <a:xfrm>
            <a:off x="2805113" y="1419225"/>
            <a:ext cx="84343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Cycle 2</a:t>
            </a:r>
            <a:endParaRPr lang="en-US"/>
          </a:p>
        </p:txBody>
      </p:sp>
      <p:sp>
        <p:nvSpPr>
          <p:cNvPr id="31" name="Line 31"/>
          <p:cNvSpPr>
            <a:spLocks noChangeShapeType="1"/>
          </p:cNvSpPr>
          <p:nvPr/>
        </p:nvSpPr>
        <p:spPr bwMode="auto">
          <a:xfrm flipV="1">
            <a:off x="3657600" y="1406525"/>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2"/>
          <p:cNvSpPr>
            <a:spLocks noChangeShapeType="1"/>
          </p:cNvSpPr>
          <p:nvPr/>
        </p:nvSpPr>
        <p:spPr bwMode="auto">
          <a:xfrm flipV="1">
            <a:off x="4495800" y="1406525"/>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3"/>
          <p:cNvSpPr>
            <a:spLocks noChangeShapeType="1"/>
          </p:cNvSpPr>
          <p:nvPr/>
        </p:nvSpPr>
        <p:spPr bwMode="auto">
          <a:xfrm flipV="1">
            <a:off x="5334000" y="1406525"/>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34"/>
          <p:cNvSpPr>
            <a:spLocks noChangeArrowheads="1"/>
          </p:cNvSpPr>
          <p:nvPr/>
        </p:nvSpPr>
        <p:spPr bwMode="auto">
          <a:xfrm>
            <a:off x="3719513" y="1419225"/>
            <a:ext cx="84343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Cycle 3</a:t>
            </a:r>
            <a:endParaRPr lang="en-US"/>
          </a:p>
        </p:txBody>
      </p:sp>
      <p:sp>
        <p:nvSpPr>
          <p:cNvPr id="35" name="Rectangle 35"/>
          <p:cNvSpPr>
            <a:spLocks noChangeArrowheads="1"/>
          </p:cNvSpPr>
          <p:nvPr/>
        </p:nvSpPr>
        <p:spPr bwMode="auto">
          <a:xfrm>
            <a:off x="4481513" y="1419225"/>
            <a:ext cx="84343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Cycle 4</a:t>
            </a:r>
            <a:endParaRPr lang="en-US"/>
          </a:p>
        </p:txBody>
      </p:sp>
      <p:grpSp>
        <p:nvGrpSpPr>
          <p:cNvPr id="36" name="Group 38"/>
          <p:cNvGrpSpPr/>
          <p:nvPr/>
        </p:nvGrpSpPr>
        <p:grpSpPr bwMode="auto">
          <a:xfrm>
            <a:off x="1993900" y="2257427"/>
            <a:ext cx="812800" cy="366713"/>
            <a:chOff x="1256" y="1008"/>
            <a:chExt cx="512" cy="231"/>
          </a:xfrm>
        </p:grpSpPr>
        <p:sp>
          <p:nvSpPr>
            <p:cNvPr id="37" name="Rectangle 36"/>
            <p:cNvSpPr>
              <a:spLocks noChangeArrowheads="1"/>
            </p:cNvSpPr>
            <p:nvPr/>
          </p:nvSpPr>
          <p:spPr bwMode="auto">
            <a:xfrm>
              <a:off x="1256"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37"/>
            <p:cNvSpPr>
              <a:spLocks noChangeArrowheads="1"/>
            </p:cNvSpPr>
            <p:nvPr/>
          </p:nvSpPr>
          <p:spPr bwMode="auto">
            <a:xfrm>
              <a:off x="1297" y="1008"/>
              <a:ext cx="4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Ifetch</a:t>
              </a:r>
              <a:endParaRPr lang="en-US"/>
            </a:p>
          </p:txBody>
        </p:sp>
      </p:grpSp>
      <p:grpSp>
        <p:nvGrpSpPr>
          <p:cNvPr id="39" name="Group 41"/>
          <p:cNvGrpSpPr/>
          <p:nvPr/>
        </p:nvGrpSpPr>
        <p:grpSpPr bwMode="auto">
          <a:xfrm>
            <a:off x="2805113" y="2257427"/>
            <a:ext cx="982662" cy="366713"/>
            <a:chOff x="1767" y="1008"/>
            <a:chExt cx="619" cy="231"/>
          </a:xfrm>
        </p:grpSpPr>
        <p:sp>
          <p:nvSpPr>
            <p:cNvPr id="40" name="Rectangle 39"/>
            <p:cNvSpPr>
              <a:spLocks noChangeArrowheads="1"/>
            </p:cNvSpPr>
            <p:nvPr/>
          </p:nvSpPr>
          <p:spPr bwMode="auto">
            <a:xfrm>
              <a:off x="1784"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40"/>
            <p:cNvSpPr>
              <a:spLocks noChangeArrowheads="1"/>
            </p:cNvSpPr>
            <p:nvPr/>
          </p:nvSpPr>
          <p:spPr bwMode="auto">
            <a:xfrm>
              <a:off x="1767" y="1008"/>
              <a:ext cx="61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Reg/Dec</a:t>
              </a:r>
              <a:endParaRPr lang="en-US"/>
            </a:p>
          </p:txBody>
        </p:sp>
      </p:grpSp>
      <p:grpSp>
        <p:nvGrpSpPr>
          <p:cNvPr id="42" name="Group 44"/>
          <p:cNvGrpSpPr/>
          <p:nvPr/>
        </p:nvGrpSpPr>
        <p:grpSpPr bwMode="auto">
          <a:xfrm>
            <a:off x="3670300" y="2257427"/>
            <a:ext cx="812800" cy="366713"/>
            <a:chOff x="2312" y="1008"/>
            <a:chExt cx="512" cy="231"/>
          </a:xfrm>
        </p:grpSpPr>
        <p:sp>
          <p:nvSpPr>
            <p:cNvPr id="43" name="Rectangle 42"/>
            <p:cNvSpPr>
              <a:spLocks noChangeArrowheads="1"/>
            </p:cNvSpPr>
            <p:nvPr/>
          </p:nvSpPr>
          <p:spPr bwMode="auto">
            <a:xfrm>
              <a:off x="2312"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43"/>
            <p:cNvSpPr>
              <a:spLocks noChangeArrowheads="1"/>
            </p:cNvSpPr>
            <p:nvPr/>
          </p:nvSpPr>
          <p:spPr bwMode="auto">
            <a:xfrm>
              <a:off x="2391" y="1008"/>
              <a:ext cx="37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Exec</a:t>
              </a:r>
              <a:endParaRPr lang="en-US"/>
            </a:p>
          </p:txBody>
        </p:sp>
      </p:grpSp>
      <p:grpSp>
        <p:nvGrpSpPr>
          <p:cNvPr id="45" name="Group 47"/>
          <p:cNvGrpSpPr/>
          <p:nvPr/>
        </p:nvGrpSpPr>
        <p:grpSpPr bwMode="auto">
          <a:xfrm>
            <a:off x="4508500" y="2257427"/>
            <a:ext cx="812800" cy="366713"/>
            <a:chOff x="2840" y="1008"/>
            <a:chExt cx="512" cy="231"/>
          </a:xfrm>
        </p:grpSpPr>
        <p:sp>
          <p:nvSpPr>
            <p:cNvPr id="46" name="Rectangle 45"/>
            <p:cNvSpPr>
              <a:spLocks noChangeArrowheads="1"/>
            </p:cNvSpPr>
            <p:nvPr/>
          </p:nvSpPr>
          <p:spPr bwMode="auto">
            <a:xfrm>
              <a:off x="2840"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Rectangle 46"/>
            <p:cNvSpPr>
              <a:spLocks noChangeArrowheads="1"/>
            </p:cNvSpPr>
            <p:nvPr/>
          </p:nvSpPr>
          <p:spPr bwMode="auto">
            <a:xfrm>
              <a:off x="2919" y="1008"/>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Mem</a:t>
              </a:r>
              <a:endParaRPr lang="en-US"/>
            </a:p>
          </p:txBody>
        </p:sp>
      </p:grpSp>
      <p:sp>
        <p:nvSpPr>
          <p:cNvPr id="48" name="Rectangle 48"/>
          <p:cNvSpPr>
            <a:spLocks noChangeArrowheads="1"/>
          </p:cNvSpPr>
          <p:nvPr/>
        </p:nvSpPr>
        <p:spPr bwMode="auto">
          <a:xfrm>
            <a:off x="1357313" y="2257425"/>
            <a:ext cx="67762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Store</a:t>
            </a:r>
            <a:endParaRPr lang="en-US"/>
          </a:p>
        </p:txBody>
      </p:sp>
      <p:sp>
        <p:nvSpPr>
          <p:cNvPr id="49" name="Rectangle 49"/>
          <p:cNvSpPr>
            <a:spLocks noChangeArrowheads="1"/>
          </p:cNvSpPr>
          <p:nvPr/>
        </p:nvSpPr>
        <p:spPr bwMode="auto">
          <a:xfrm>
            <a:off x="5346700" y="2270125"/>
            <a:ext cx="812800" cy="279400"/>
          </a:xfrm>
          <a:prstGeom prst="rect">
            <a:avLst/>
          </a:prstGeom>
          <a:noFill/>
          <a:ln w="254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50"/>
          <p:cNvSpPr>
            <a:spLocks noChangeArrowheads="1"/>
          </p:cNvSpPr>
          <p:nvPr/>
        </p:nvSpPr>
        <p:spPr bwMode="auto">
          <a:xfrm>
            <a:off x="5472113" y="2257425"/>
            <a:ext cx="46134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Wr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00100" y="727075"/>
            <a:ext cx="7848600" cy="187325"/>
          </a:xfrm>
          <a:noFill/>
        </p:spPr>
        <p:txBody>
          <a:bodyPr>
            <a:normAutofit fontScale="90000"/>
          </a:bodyPr>
          <a:lstStyle/>
          <a:p>
            <a:pPr algn="just"/>
            <a:r>
              <a:rPr lang="en-US" sz="3600" dirty="0"/>
              <a:t>The Four Stages of </a:t>
            </a:r>
            <a:r>
              <a:rPr lang="en-US" sz="3600" dirty="0" err="1"/>
              <a:t>Beq</a:t>
            </a:r>
            <a:endParaRPr lang="en-US" sz="3600" dirty="0"/>
          </a:p>
        </p:txBody>
      </p:sp>
      <p:sp>
        <p:nvSpPr>
          <p:cNvPr id="3" name="Rectangle 3"/>
          <p:cNvSpPr txBox="1">
            <a:spLocks noChangeArrowheads="1"/>
          </p:cNvSpPr>
          <p:nvPr/>
        </p:nvSpPr>
        <p:spPr>
          <a:xfrm>
            <a:off x="457200" y="2632075"/>
            <a:ext cx="8191500" cy="4073525"/>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Ifetch: Instruction Fetch</a:t>
            </a:r>
            <a:endParaRPr lang="en-US" sz="2400" dirty="0"/>
          </a:p>
          <a:p>
            <a:pPr lvl="1"/>
            <a:r>
              <a:rPr lang="en-US" sz="2400" dirty="0"/>
              <a:t>Fetch the instruction from the Instruction Memory</a:t>
            </a:r>
            <a:endParaRPr lang="en-US" sz="2400" dirty="0"/>
          </a:p>
          <a:p>
            <a:r>
              <a:rPr lang="en-US" sz="2400" dirty="0" err="1"/>
              <a:t>Reg</a:t>
            </a:r>
            <a:r>
              <a:rPr lang="en-US" sz="2400" dirty="0"/>
              <a:t>/Dec: Registers Fetch  and Instruction Decode</a:t>
            </a:r>
            <a:endParaRPr lang="en-US" sz="2400" dirty="0"/>
          </a:p>
          <a:p>
            <a:r>
              <a:rPr lang="en-US" sz="2400" dirty="0"/>
              <a:t>Exec: ALU compares the two register operands</a:t>
            </a:r>
            <a:endParaRPr lang="en-US" sz="2400" dirty="0"/>
          </a:p>
          <a:p>
            <a:pPr lvl="1"/>
            <a:r>
              <a:rPr lang="en-US" sz="2400" dirty="0"/>
              <a:t>Adder calculates the branch target address</a:t>
            </a:r>
            <a:endParaRPr lang="en-US" sz="2400" dirty="0"/>
          </a:p>
          <a:p>
            <a:r>
              <a:rPr lang="en-US" sz="2400" dirty="0" err="1"/>
              <a:t>Mem</a:t>
            </a:r>
            <a:r>
              <a:rPr lang="en-US" sz="2400" dirty="0"/>
              <a:t>: If the registers we compared in the Exec stage are the same,</a:t>
            </a:r>
            <a:endParaRPr lang="en-US" sz="2400" dirty="0"/>
          </a:p>
          <a:p>
            <a:pPr lvl="1"/>
            <a:r>
              <a:rPr lang="en-US" sz="2400" dirty="0"/>
              <a:t>Write the branch target address into the PC</a:t>
            </a:r>
            <a:endParaRPr lang="en-US" sz="2400" dirty="0"/>
          </a:p>
        </p:txBody>
      </p:sp>
      <p:grpSp>
        <p:nvGrpSpPr>
          <p:cNvPr id="4" name="Group 8"/>
          <p:cNvGrpSpPr/>
          <p:nvPr/>
        </p:nvGrpSpPr>
        <p:grpSpPr bwMode="auto">
          <a:xfrm>
            <a:off x="1981200" y="1628775"/>
            <a:ext cx="825500" cy="254000"/>
            <a:chOff x="1248" y="712"/>
            <a:chExt cx="520" cy="160"/>
          </a:xfrm>
        </p:grpSpPr>
        <p:sp>
          <p:nvSpPr>
            <p:cNvPr id="5" name="Line 4"/>
            <p:cNvSpPr>
              <a:spLocks noChangeShapeType="1"/>
            </p:cNvSpPr>
            <p:nvPr/>
          </p:nvSpPr>
          <p:spPr bwMode="auto">
            <a:xfrm>
              <a:off x="1256"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 name="Line 5"/>
            <p:cNvSpPr>
              <a:spLocks noChangeShapeType="1"/>
            </p:cNvSpPr>
            <p:nvPr/>
          </p:nvSpPr>
          <p:spPr bwMode="auto">
            <a:xfrm>
              <a:off x="1248"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 name="Line 6"/>
            <p:cNvSpPr>
              <a:spLocks noChangeShapeType="1"/>
            </p:cNvSpPr>
            <p:nvPr/>
          </p:nvSpPr>
          <p:spPr bwMode="auto">
            <a:xfrm flipV="1">
              <a:off x="1536"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 name="Line 7"/>
            <p:cNvSpPr>
              <a:spLocks noChangeShapeType="1"/>
            </p:cNvSpPr>
            <p:nvPr/>
          </p:nvSpPr>
          <p:spPr bwMode="auto">
            <a:xfrm>
              <a:off x="1544"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13"/>
          <p:cNvGrpSpPr/>
          <p:nvPr/>
        </p:nvGrpSpPr>
        <p:grpSpPr bwMode="auto">
          <a:xfrm>
            <a:off x="2819400" y="1628775"/>
            <a:ext cx="825500" cy="254000"/>
            <a:chOff x="1776" y="712"/>
            <a:chExt cx="520" cy="160"/>
          </a:xfrm>
        </p:grpSpPr>
        <p:sp>
          <p:nvSpPr>
            <p:cNvPr id="10" name="Line 9"/>
            <p:cNvSpPr>
              <a:spLocks noChangeShapeType="1"/>
            </p:cNvSpPr>
            <p:nvPr/>
          </p:nvSpPr>
          <p:spPr bwMode="auto">
            <a:xfrm>
              <a:off x="1784"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 name="Line 10"/>
            <p:cNvSpPr>
              <a:spLocks noChangeShapeType="1"/>
            </p:cNvSpPr>
            <p:nvPr/>
          </p:nvSpPr>
          <p:spPr bwMode="auto">
            <a:xfrm>
              <a:off x="1776"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 name="Line 11"/>
            <p:cNvSpPr>
              <a:spLocks noChangeShapeType="1"/>
            </p:cNvSpPr>
            <p:nvPr/>
          </p:nvSpPr>
          <p:spPr bwMode="auto">
            <a:xfrm flipV="1">
              <a:off x="2064"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 name="Line 12"/>
            <p:cNvSpPr>
              <a:spLocks noChangeShapeType="1"/>
            </p:cNvSpPr>
            <p:nvPr/>
          </p:nvSpPr>
          <p:spPr bwMode="auto">
            <a:xfrm>
              <a:off x="2072"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 name="Group 18"/>
          <p:cNvGrpSpPr/>
          <p:nvPr/>
        </p:nvGrpSpPr>
        <p:grpSpPr bwMode="auto">
          <a:xfrm>
            <a:off x="3657600" y="1628775"/>
            <a:ext cx="825500" cy="254000"/>
            <a:chOff x="2304" y="712"/>
            <a:chExt cx="520" cy="160"/>
          </a:xfrm>
        </p:grpSpPr>
        <p:sp>
          <p:nvSpPr>
            <p:cNvPr id="15" name="Line 14"/>
            <p:cNvSpPr>
              <a:spLocks noChangeShapeType="1"/>
            </p:cNvSpPr>
            <p:nvPr/>
          </p:nvSpPr>
          <p:spPr bwMode="auto">
            <a:xfrm>
              <a:off x="2312"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 name="Line 15"/>
            <p:cNvSpPr>
              <a:spLocks noChangeShapeType="1"/>
            </p:cNvSpPr>
            <p:nvPr/>
          </p:nvSpPr>
          <p:spPr bwMode="auto">
            <a:xfrm>
              <a:off x="2304"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 name="Line 16"/>
            <p:cNvSpPr>
              <a:spLocks noChangeShapeType="1"/>
            </p:cNvSpPr>
            <p:nvPr/>
          </p:nvSpPr>
          <p:spPr bwMode="auto">
            <a:xfrm flipV="1">
              <a:off x="2592"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7"/>
            <p:cNvSpPr>
              <a:spLocks noChangeShapeType="1"/>
            </p:cNvSpPr>
            <p:nvPr/>
          </p:nvSpPr>
          <p:spPr bwMode="auto">
            <a:xfrm>
              <a:off x="2600"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9" name="Group 23"/>
          <p:cNvGrpSpPr/>
          <p:nvPr/>
        </p:nvGrpSpPr>
        <p:grpSpPr bwMode="auto">
          <a:xfrm>
            <a:off x="4495800" y="1628775"/>
            <a:ext cx="825500" cy="254000"/>
            <a:chOff x="2832" y="712"/>
            <a:chExt cx="520" cy="160"/>
          </a:xfrm>
        </p:grpSpPr>
        <p:sp>
          <p:nvSpPr>
            <p:cNvPr id="20" name="Line 19"/>
            <p:cNvSpPr>
              <a:spLocks noChangeShapeType="1"/>
            </p:cNvSpPr>
            <p:nvPr/>
          </p:nvSpPr>
          <p:spPr bwMode="auto">
            <a:xfrm>
              <a:off x="2840"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 name="Line 20"/>
            <p:cNvSpPr>
              <a:spLocks noChangeShapeType="1"/>
            </p:cNvSpPr>
            <p:nvPr/>
          </p:nvSpPr>
          <p:spPr bwMode="auto">
            <a:xfrm>
              <a:off x="2832"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 name="Line 21"/>
            <p:cNvSpPr>
              <a:spLocks noChangeShapeType="1"/>
            </p:cNvSpPr>
            <p:nvPr/>
          </p:nvSpPr>
          <p:spPr bwMode="auto">
            <a:xfrm flipV="1">
              <a:off x="3120"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22"/>
            <p:cNvSpPr>
              <a:spLocks noChangeShapeType="1"/>
            </p:cNvSpPr>
            <p:nvPr/>
          </p:nvSpPr>
          <p:spPr bwMode="auto">
            <a:xfrm>
              <a:off x="3128"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4" name="Line 24"/>
          <p:cNvSpPr>
            <a:spLocks noChangeShapeType="1"/>
          </p:cNvSpPr>
          <p:nvPr/>
        </p:nvSpPr>
        <p:spPr bwMode="auto">
          <a:xfrm>
            <a:off x="5346700" y="1870075"/>
            <a:ext cx="431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 name="Line 25"/>
          <p:cNvSpPr>
            <a:spLocks noChangeShapeType="1"/>
          </p:cNvSpPr>
          <p:nvPr/>
        </p:nvSpPr>
        <p:spPr bwMode="auto">
          <a:xfrm>
            <a:off x="5334000" y="1654175"/>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26"/>
          <p:cNvSpPr>
            <a:spLocks noChangeShapeType="1"/>
          </p:cNvSpPr>
          <p:nvPr/>
        </p:nvSpPr>
        <p:spPr bwMode="auto">
          <a:xfrm>
            <a:off x="1612900" y="1641475"/>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 name="Line 27"/>
          <p:cNvSpPr>
            <a:spLocks noChangeShapeType="1"/>
          </p:cNvSpPr>
          <p:nvPr/>
        </p:nvSpPr>
        <p:spPr bwMode="auto">
          <a:xfrm flipV="1">
            <a:off x="1981200" y="1247775"/>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 name="Line 28"/>
          <p:cNvSpPr>
            <a:spLocks noChangeShapeType="1"/>
          </p:cNvSpPr>
          <p:nvPr/>
        </p:nvSpPr>
        <p:spPr bwMode="auto">
          <a:xfrm flipV="1">
            <a:off x="2819400" y="1247775"/>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Rectangle 29"/>
          <p:cNvSpPr>
            <a:spLocks noChangeArrowheads="1"/>
          </p:cNvSpPr>
          <p:nvPr/>
        </p:nvSpPr>
        <p:spPr bwMode="auto">
          <a:xfrm>
            <a:off x="2043113" y="1260475"/>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1</a:t>
            </a:r>
            <a:endParaRPr lang="en-US" sz="1600"/>
          </a:p>
        </p:txBody>
      </p:sp>
      <p:sp>
        <p:nvSpPr>
          <p:cNvPr id="30" name="Rectangle 30"/>
          <p:cNvSpPr>
            <a:spLocks noChangeArrowheads="1"/>
          </p:cNvSpPr>
          <p:nvPr/>
        </p:nvSpPr>
        <p:spPr bwMode="auto">
          <a:xfrm>
            <a:off x="2805113" y="1260475"/>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2</a:t>
            </a:r>
            <a:endParaRPr lang="en-US" sz="1600"/>
          </a:p>
        </p:txBody>
      </p:sp>
      <p:sp>
        <p:nvSpPr>
          <p:cNvPr id="31" name="Line 31"/>
          <p:cNvSpPr>
            <a:spLocks noChangeShapeType="1"/>
          </p:cNvSpPr>
          <p:nvPr/>
        </p:nvSpPr>
        <p:spPr bwMode="auto">
          <a:xfrm flipV="1">
            <a:off x="3657600" y="1247775"/>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Line 32"/>
          <p:cNvSpPr>
            <a:spLocks noChangeShapeType="1"/>
          </p:cNvSpPr>
          <p:nvPr/>
        </p:nvSpPr>
        <p:spPr bwMode="auto">
          <a:xfrm flipV="1">
            <a:off x="4495800" y="1247775"/>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Line 33"/>
          <p:cNvSpPr>
            <a:spLocks noChangeShapeType="1"/>
          </p:cNvSpPr>
          <p:nvPr/>
        </p:nvSpPr>
        <p:spPr bwMode="auto">
          <a:xfrm flipV="1">
            <a:off x="5334000" y="1247775"/>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 name="Rectangle 34"/>
          <p:cNvSpPr>
            <a:spLocks noChangeArrowheads="1"/>
          </p:cNvSpPr>
          <p:nvPr/>
        </p:nvSpPr>
        <p:spPr bwMode="auto">
          <a:xfrm>
            <a:off x="3719513" y="1260475"/>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3</a:t>
            </a:r>
            <a:endParaRPr lang="en-US" sz="1600"/>
          </a:p>
        </p:txBody>
      </p:sp>
      <p:sp>
        <p:nvSpPr>
          <p:cNvPr id="35" name="Rectangle 35"/>
          <p:cNvSpPr>
            <a:spLocks noChangeArrowheads="1"/>
          </p:cNvSpPr>
          <p:nvPr/>
        </p:nvSpPr>
        <p:spPr bwMode="auto">
          <a:xfrm>
            <a:off x="4481513" y="1260475"/>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4</a:t>
            </a:r>
            <a:endParaRPr lang="en-US" sz="1600"/>
          </a:p>
        </p:txBody>
      </p:sp>
      <p:grpSp>
        <p:nvGrpSpPr>
          <p:cNvPr id="36" name="Group 38"/>
          <p:cNvGrpSpPr/>
          <p:nvPr/>
        </p:nvGrpSpPr>
        <p:grpSpPr bwMode="auto">
          <a:xfrm>
            <a:off x="1993900" y="2098675"/>
            <a:ext cx="812800" cy="336550"/>
            <a:chOff x="1256" y="1008"/>
            <a:chExt cx="512" cy="212"/>
          </a:xfrm>
        </p:grpSpPr>
        <p:sp>
          <p:nvSpPr>
            <p:cNvPr id="37" name="Rectangle 36"/>
            <p:cNvSpPr>
              <a:spLocks noChangeArrowheads="1"/>
            </p:cNvSpPr>
            <p:nvPr/>
          </p:nvSpPr>
          <p:spPr bwMode="auto">
            <a:xfrm>
              <a:off x="1256"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 name="Rectangle 37"/>
            <p:cNvSpPr>
              <a:spLocks noChangeArrowheads="1"/>
            </p:cNvSpPr>
            <p:nvPr/>
          </p:nvSpPr>
          <p:spPr bwMode="auto">
            <a:xfrm>
              <a:off x="1297" y="100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39" name="Group 41"/>
          <p:cNvGrpSpPr/>
          <p:nvPr/>
        </p:nvGrpSpPr>
        <p:grpSpPr bwMode="auto">
          <a:xfrm>
            <a:off x="2805113" y="2098675"/>
            <a:ext cx="903287" cy="333375"/>
            <a:chOff x="1767" y="1008"/>
            <a:chExt cx="569" cy="210"/>
          </a:xfrm>
        </p:grpSpPr>
        <p:sp>
          <p:nvSpPr>
            <p:cNvPr id="40" name="Rectangle 39"/>
            <p:cNvSpPr>
              <a:spLocks noChangeArrowheads="1"/>
            </p:cNvSpPr>
            <p:nvPr/>
          </p:nvSpPr>
          <p:spPr bwMode="auto">
            <a:xfrm>
              <a:off x="1784"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 name="Rectangle 40"/>
            <p:cNvSpPr>
              <a:spLocks noChangeArrowheads="1"/>
            </p:cNvSpPr>
            <p:nvPr/>
          </p:nvSpPr>
          <p:spPr bwMode="auto">
            <a:xfrm>
              <a:off x="1767" y="100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42" name="Group 44"/>
          <p:cNvGrpSpPr/>
          <p:nvPr/>
        </p:nvGrpSpPr>
        <p:grpSpPr bwMode="auto">
          <a:xfrm>
            <a:off x="3670300" y="2098675"/>
            <a:ext cx="812800" cy="336550"/>
            <a:chOff x="2312" y="1008"/>
            <a:chExt cx="512" cy="212"/>
          </a:xfrm>
        </p:grpSpPr>
        <p:sp>
          <p:nvSpPr>
            <p:cNvPr id="43" name="Rectangle 42"/>
            <p:cNvSpPr>
              <a:spLocks noChangeArrowheads="1"/>
            </p:cNvSpPr>
            <p:nvPr/>
          </p:nvSpPr>
          <p:spPr bwMode="auto">
            <a:xfrm>
              <a:off x="2312"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4" name="Rectangle 43"/>
            <p:cNvSpPr>
              <a:spLocks noChangeArrowheads="1"/>
            </p:cNvSpPr>
            <p:nvPr/>
          </p:nvSpPr>
          <p:spPr bwMode="auto">
            <a:xfrm>
              <a:off x="2391" y="100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45" name="Group 47"/>
          <p:cNvGrpSpPr/>
          <p:nvPr/>
        </p:nvGrpSpPr>
        <p:grpSpPr bwMode="auto">
          <a:xfrm>
            <a:off x="4508500" y="2098675"/>
            <a:ext cx="812800" cy="333375"/>
            <a:chOff x="2840" y="1008"/>
            <a:chExt cx="512" cy="210"/>
          </a:xfrm>
        </p:grpSpPr>
        <p:sp>
          <p:nvSpPr>
            <p:cNvPr id="46" name="Rectangle 45"/>
            <p:cNvSpPr>
              <a:spLocks noChangeArrowheads="1"/>
            </p:cNvSpPr>
            <p:nvPr/>
          </p:nvSpPr>
          <p:spPr bwMode="auto">
            <a:xfrm>
              <a:off x="2840"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7" name="Rectangle 46"/>
            <p:cNvSpPr>
              <a:spLocks noChangeArrowheads="1"/>
            </p:cNvSpPr>
            <p:nvPr/>
          </p:nvSpPr>
          <p:spPr bwMode="auto">
            <a:xfrm>
              <a:off x="2919" y="1008"/>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sp>
        <p:nvSpPr>
          <p:cNvPr id="48" name="Rectangle 48"/>
          <p:cNvSpPr>
            <a:spLocks noChangeArrowheads="1"/>
          </p:cNvSpPr>
          <p:nvPr/>
        </p:nvSpPr>
        <p:spPr bwMode="auto">
          <a:xfrm>
            <a:off x="1509713" y="2098675"/>
            <a:ext cx="519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Beq</a:t>
            </a:r>
            <a:endParaRPr lang="en-US" sz="1600"/>
          </a:p>
        </p:txBody>
      </p:sp>
      <p:sp>
        <p:nvSpPr>
          <p:cNvPr id="49" name="Rectangle 49"/>
          <p:cNvSpPr>
            <a:spLocks noChangeArrowheads="1"/>
          </p:cNvSpPr>
          <p:nvPr/>
        </p:nvSpPr>
        <p:spPr bwMode="auto">
          <a:xfrm>
            <a:off x="5346700" y="2111375"/>
            <a:ext cx="812800" cy="279400"/>
          </a:xfrm>
          <a:prstGeom prst="rect">
            <a:avLst/>
          </a:prstGeom>
          <a:noFill/>
          <a:ln w="254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0" name="Rectangle 50"/>
          <p:cNvSpPr>
            <a:spLocks noChangeArrowheads="1"/>
          </p:cNvSpPr>
          <p:nvPr/>
        </p:nvSpPr>
        <p:spPr bwMode="auto">
          <a:xfrm>
            <a:off x="5472113" y="2098675"/>
            <a:ext cx="43159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457200"/>
            <a:ext cx="8486775"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noAutofit/>
          </a:bodyPr>
          <a:lstStyle/>
          <a:p>
            <a:pPr algn="l"/>
            <a:br>
              <a:rPr lang="en-US" sz="3600" dirty="0"/>
            </a:br>
            <a:br>
              <a:rPr lang="en-US" sz="3600" dirty="0"/>
            </a:br>
            <a:r>
              <a:rPr lang="en-US" sz="3600" dirty="0"/>
              <a:t>Pipelining MIPS</a:t>
            </a:r>
            <a:br>
              <a:rPr lang="en-US" sz="3600" dirty="0"/>
            </a:br>
            <a:br>
              <a:rPr lang="en-US" sz="3600" dirty="0"/>
            </a:br>
            <a:endParaRPr lang="en-US" sz="3600" dirty="0"/>
          </a:p>
        </p:txBody>
      </p:sp>
      <p:sp>
        <p:nvSpPr>
          <p:cNvPr id="3" name="Rectangle 3"/>
          <p:cNvSpPr txBox="1">
            <a:spLocks noChangeArrowheads="1"/>
          </p:cNvSpPr>
          <p:nvPr/>
        </p:nvSpPr>
        <p:spPr>
          <a:xfrm>
            <a:off x="762000" y="1981200"/>
            <a:ext cx="7772400" cy="411480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800" dirty="0"/>
              <a:t>What makes it easy with MIPS?</a:t>
            </a:r>
            <a:endParaRPr lang="en-US" sz="2800" dirty="0"/>
          </a:p>
          <a:p>
            <a:pPr lvl="1" algn="just"/>
            <a:r>
              <a:rPr lang="en-US" sz="2400" dirty="0"/>
              <a:t>all instructions are same length</a:t>
            </a:r>
            <a:endParaRPr lang="en-US" sz="2400" dirty="0"/>
          </a:p>
          <a:p>
            <a:pPr lvl="2" algn="just"/>
            <a:r>
              <a:rPr lang="en-US" sz="2000" dirty="0"/>
              <a:t>so fetch and decode stages are similar for all instructions</a:t>
            </a:r>
            <a:endParaRPr lang="en-US" sz="2000" dirty="0"/>
          </a:p>
          <a:p>
            <a:pPr lvl="1" algn="just"/>
            <a:r>
              <a:rPr lang="en-US" sz="2400" dirty="0"/>
              <a:t>just a few instruction formats</a:t>
            </a:r>
            <a:endParaRPr lang="en-US" sz="2400" dirty="0"/>
          </a:p>
          <a:p>
            <a:pPr lvl="2" algn="just"/>
            <a:r>
              <a:rPr lang="en-US" sz="2000" dirty="0"/>
              <a:t>simplifies instruction decode and makes it possible in one stage</a:t>
            </a:r>
            <a:endParaRPr lang="en-US" sz="2000" dirty="0"/>
          </a:p>
          <a:p>
            <a:pPr lvl="1" algn="just"/>
            <a:r>
              <a:rPr lang="en-US" sz="2400" dirty="0"/>
              <a:t>memory operands appear only in load/stores</a:t>
            </a:r>
            <a:endParaRPr lang="en-US" sz="2400" dirty="0"/>
          </a:p>
          <a:p>
            <a:pPr lvl="2" algn="just"/>
            <a:r>
              <a:rPr lang="en-US" sz="2000" dirty="0"/>
              <a:t>so memory access can be deferred to exactly one later stage</a:t>
            </a:r>
            <a:endParaRPr lang="en-US" sz="2000" dirty="0"/>
          </a:p>
          <a:p>
            <a:pPr lvl="1" algn="just"/>
            <a:r>
              <a:rPr lang="en-US" sz="2400" dirty="0"/>
              <a:t>operands are aligned in memory</a:t>
            </a:r>
            <a:endParaRPr lang="en-US" sz="2400" dirty="0"/>
          </a:p>
          <a:p>
            <a:pPr lvl="2" algn="just"/>
            <a:r>
              <a:rPr lang="en-US" sz="2000" dirty="0"/>
              <a:t>one data transfer instruction requires one memory access stage</a:t>
            </a:r>
            <a:endParaRPr lang="en-US" sz="2000" dirty="0"/>
          </a:p>
          <a:p>
            <a:pPr lvl="2" algn="just">
              <a:buFont typeface="Wingdings" panose="05000000000000000000" pitchFamily="2" charset="2"/>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a:spLocks noGrp="1" noChangeArrowheads="1"/>
          </p:cNvSpPr>
          <p:nvPr>
            <p:ph type="title"/>
          </p:nvPr>
        </p:nvSpPr>
        <p:spPr>
          <a:xfrm>
            <a:off x="609600" y="381000"/>
            <a:ext cx="7793037" cy="1143000"/>
          </a:xfrm>
        </p:spPr>
        <p:txBody>
          <a:bodyPr>
            <a:normAutofit/>
          </a:bodyPr>
          <a:lstStyle/>
          <a:p>
            <a:pPr algn="l"/>
            <a:r>
              <a:rPr lang="en-US" sz="3600" dirty="0"/>
              <a:t>Pipelining MIPS</a:t>
            </a:r>
            <a:endParaRPr lang="en-US" sz="3600" dirty="0"/>
          </a:p>
        </p:txBody>
      </p:sp>
      <p:sp>
        <p:nvSpPr>
          <p:cNvPr id="3" name="Rectangle 1027"/>
          <p:cNvSpPr txBox="1">
            <a:spLocks noChangeArrowheads="1"/>
          </p:cNvSpPr>
          <p:nvPr/>
        </p:nvSpPr>
        <p:spPr>
          <a:xfrm>
            <a:off x="793750" y="1676400"/>
            <a:ext cx="7969250" cy="5029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dirty="0"/>
              <a:t>What makes it hard?</a:t>
            </a:r>
            <a:endParaRPr lang="en-US" sz="2800" b="1" dirty="0"/>
          </a:p>
          <a:p>
            <a:pPr lvl="1"/>
            <a:r>
              <a:rPr lang="en-US" sz="2400" b="1" i="1" dirty="0">
                <a:solidFill>
                  <a:srgbClr val="0070C0"/>
                </a:solidFill>
              </a:rPr>
              <a:t>Structural hazards</a:t>
            </a:r>
            <a:r>
              <a:rPr lang="en-US" sz="2400" dirty="0"/>
              <a:t>: different instructions, at different stages, in the pipeline want to use the same hardware resource</a:t>
            </a:r>
            <a:endParaRPr lang="en-US" sz="2400" dirty="0"/>
          </a:p>
          <a:p>
            <a:pPr lvl="1"/>
            <a:r>
              <a:rPr lang="en-US" sz="2400" b="1" i="1" dirty="0">
                <a:solidFill>
                  <a:srgbClr val="0070C0"/>
                </a:solidFill>
              </a:rPr>
              <a:t>Control hazards</a:t>
            </a:r>
            <a:r>
              <a:rPr lang="en-US" sz="2400" b="1" dirty="0">
                <a:solidFill>
                  <a:srgbClr val="0070C0"/>
                </a:solidFill>
              </a:rPr>
              <a:t>:</a:t>
            </a:r>
            <a:r>
              <a:rPr lang="en-US" sz="2400" dirty="0"/>
              <a:t> succeeding instruction, to put into pipeline, depends on the outcome of a previous branch instruction, already in pipeline</a:t>
            </a:r>
            <a:endParaRPr lang="en-US" sz="2400" dirty="0"/>
          </a:p>
          <a:p>
            <a:pPr lvl="1"/>
            <a:r>
              <a:rPr lang="en-US" sz="2400" b="1" i="1" dirty="0">
                <a:solidFill>
                  <a:srgbClr val="0070C0"/>
                </a:solidFill>
              </a:rPr>
              <a:t>Data hazards</a:t>
            </a:r>
            <a:r>
              <a:rPr lang="en-US" sz="2400" b="1" dirty="0">
                <a:solidFill>
                  <a:srgbClr val="0070C0"/>
                </a:solidFill>
              </a:rPr>
              <a:t>: </a:t>
            </a:r>
            <a:r>
              <a:rPr lang="en-US" sz="2400" dirty="0"/>
              <a:t>an instruction in the pipeline requires data to be computed by a previous instruction still in the pipeline</a:t>
            </a:r>
            <a:endParaRPr lang="en-US" sz="2400" dirty="0"/>
          </a:p>
          <a:p>
            <a:pPr lvl="1">
              <a:buFont typeface="Wingdings" panose="05000000000000000000" pitchFamily="2" charset="2"/>
              <a:buNone/>
            </a:pP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76200"/>
            <a:ext cx="7793037" cy="1143000"/>
          </a:xfrm>
        </p:spPr>
        <p:txBody>
          <a:bodyPr>
            <a:normAutofit fontScale="90000"/>
          </a:bodyPr>
          <a:lstStyle/>
          <a:p>
            <a:pPr algn="l"/>
            <a:br>
              <a:rPr lang="en-US" dirty="0"/>
            </a:br>
            <a:br>
              <a:rPr lang="en-US" dirty="0"/>
            </a:br>
            <a:br>
              <a:rPr lang="en-US" dirty="0"/>
            </a:br>
            <a:r>
              <a:rPr lang="en-US" dirty="0"/>
              <a:t>Structural Hazards</a:t>
            </a:r>
            <a:br>
              <a:rPr lang="en-US" dirty="0"/>
            </a:br>
            <a:br>
              <a:rPr lang="en-US" dirty="0"/>
            </a:br>
            <a:endParaRPr lang="en-US" dirty="0"/>
          </a:p>
        </p:txBody>
      </p:sp>
      <p:sp>
        <p:nvSpPr>
          <p:cNvPr id="3" name="Rectangle 3"/>
          <p:cNvSpPr txBox="1">
            <a:spLocks noChangeArrowheads="1"/>
          </p:cNvSpPr>
          <p:nvPr/>
        </p:nvSpPr>
        <p:spPr>
          <a:xfrm>
            <a:off x="477837" y="1371600"/>
            <a:ext cx="7848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sz="2400" i="1" dirty="0"/>
              <a:t>Structural hazard</a:t>
            </a:r>
            <a:r>
              <a:rPr lang="en-US" sz="2400" dirty="0"/>
              <a:t>: inadequate hardware to </a:t>
            </a:r>
            <a:r>
              <a:rPr lang="en-US" sz="2400" dirty="0">
                <a:solidFill>
                  <a:srgbClr val="FF0000"/>
                </a:solidFill>
              </a:rPr>
              <a:t>simultaneously</a:t>
            </a:r>
            <a:r>
              <a:rPr lang="en-US" sz="2400" dirty="0"/>
              <a:t> support all instructions in the pipeline in the same clock cycle</a:t>
            </a:r>
            <a:endParaRPr lang="en-US" sz="2400" dirty="0"/>
          </a:p>
          <a:p>
            <a:pPr>
              <a:lnSpc>
                <a:spcPct val="90000"/>
              </a:lnSpc>
            </a:pPr>
            <a:r>
              <a:rPr lang="en-US" sz="2000" dirty="0"/>
              <a:t>E.g.,  suppose </a:t>
            </a:r>
            <a:r>
              <a:rPr lang="en-US" sz="2000" i="1" dirty="0"/>
              <a:t>single  </a:t>
            </a:r>
            <a:r>
              <a:rPr lang="en-US" sz="2000" dirty="0"/>
              <a:t>instruction/ data memory in pipeline below with </a:t>
            </a:r>
            <a:r>
              <a:rPr lang="en-US" sz="2000" i="1" u="sng" dirty="0"/>
              <a:t>one read port</a:t>
            </a:r>
            <a:r>
              <a:rPr lang="en-US" sz="2000" i="1" dirty="0"/>
              <a:t> only</a:t>
            </a:r>
            <a:endParaRPr lang="en-US" sz="2000" i="1" dirty="0"/>
          </a:p>
          <a:p>
            <a:pPr lvl="1">
              <a:lnSpc>
                <a:spcPct val="90000"/>
              </a:lnSpc>
            </a:pPr>
            <a:r>
              <a:rPr lang="en-US" sz="1800" dirty="0"/>
              <a:t>then a structural hazard between first and fourth </a:t>
            </a:r>
            <a:r>
              <a:rPr lang="en-US" sz="1800" dirty="0" err="1">
                <a:latin typeface="Courier New" panose="02070309020205020404" pitchFamily="49" charset="0"/>
              </a:rPr>
              <a:t>lw</a:t>
            </a:r>
            <a:r>
              <a:rPr lang="en-US" sz="1800" dirty="0"/>
              <a:t> instructions</a:t>
            </a: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a:lnSpc>
                <a:spcPct val="90000"/>
              </a:lnSpc>
            </a:pPr>
            <a:endParaRPr lang="en-US" sz="2000" i="1" dirty="0"/>
          </a:p>
          <a:p>
            <a:pPr>
              <a:lnSpc>
                <a:spcPct val="90000"/>
              </a:lnSpc>
            </a:pPr>
            <a:endParaRPr lang="en-US" sz="2000" i="1" dirty="0"/>
          </a:p>
          <a:p>
            <a:pPr>
              <a:lnSpc>
                <a:spcPct val="90000"/>
              </a:lnSpc>
            </a:pPr>
            <a:r>
              <a:rPr lang="en-US" sz="2000" i="1" dirty="0">
                <a:solidFill>
                  <a:srgbClr val="FF0000"/>
                </a:solidFill>
                <a:latin typeface="Times New Roman" panose="02020603050405020304" pitchFamily="18" charset="0"/>
                <a:cs typeface="Times New Roman" panose="02020603050405020304" pitchFamily="18" charset="0"/>
              </a:rPr>
              <a:t>MIPS was designed to be pipelined</a:t>
            </a:r>
            <a:r>
              <a:rPr lang="en-US" sz="2000" dirty="0">
                <a:solidFill>
                  <a:srgbClr val="FF0000"/>
                </a:solidFill>
                <a:latin typeface="Times New Roman" panose="02020603050405020304" pitchFamily="18" charset="0"/>
                <a:cs typeface="Times New Roman" panose="02020603050405020304" pitchFamily="18" charset="0"/>
              </a:rPr>
              <a:t>: structural hazards are easy to avoid!</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Rectangle 17"/>
          <p:cNvSpPr>
            <a:spLocks noChangeArrowheads="1"/>
          </p:cNvSpPr>
          <p:nvPr/>
        </p:nvSpPr>
        <p:spPr bwMode="auto">
          <a:xfrm>
            <a:off x="2330450" y="3270250"/>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5" name="Rectangle 37"/>
          <p:cNvSpPr>
            <a:spLocks noChangeArrowheads="1"/>
          </p:cNvSpPr>
          <p:nvPr/>
        </p:nvSpPr>
        <p:spPr bwMode="auto">
          <a:xfrm>
            <a:off x="3587750" y="3270250"/>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6" name="Rectangle 66"/>
          <p:cNvSpPr>
            <a:spLocks noChangeArrowheads="1"/>
          </p:cNvSpPr>
          <p:nvPr/>
        </p:nvSpPr>
        <p:spPr bwMode="auto">
          <a:xfrm>
            <a:off x="4551362" y="3640138"/>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7" name="Rectangle 87"/>
          <p:cNvSpPr>
            <a:spLocks noChangeArrowheads="1"/>
          </p:cNvSpPr>
          <p:nvPr/>
        </p:nvSpPr>
        <p:spPr bwMode="auto">
          <a:xfrm>
            <a:off x="5808662" y="3640138"/>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8" name="Rectangle 116"/>
          <p:cNvSpPr>
            <a:spLocks noChangeArrowheads="1"/>
          </p:cNvSpPr>
          <p:nvPr/>
        </p:nvSpPr>
        <p:spPr bwMode="auto">
          <a:xfrm>
            <a:off x="6772275" y="4010025"/>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grpSp>
        <p:nvGrpSpPr>
          <p:cNvPr id="9" name="Group 537"/>
          <p:cNvGrpSpPr/>
          <p:nvPr/>
        </p:nvGrpSpPr>
        <p:grpSpPr bwMode="auto">
          <a:xfrm>
            <a:off x="679450" y="2674938"/>
            <a:ext cx="3749675" cy="3263900"/>
            <a:chOff x="847" y="1685"/>
            <a:chExt cx="2362" cy="2056"/>
          </a:xfrm>
        </p:grpSpPr>
        <p:sp>
          <p:nvSpPr>
            <p:cNvPr id="10" name="Rectangle 227"/>
            <p:cNvSpPr>
              <a:spLocks noChangeArrowheads="1"/>
            </p:cNvSpPr>
            <p:nvPr/>
          </p:nvSpPr>
          <p:spPr bwMode="auto">
            <a:xfrm>
              <a:off x="847" y="1685"/>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11" name="Rectangle 234"/>
            <p:cNvSpPr>
              <a:spLocks noChangeArrowheads="1"/>
            </p:cNvSpPr>
            <p:nvPr/>
          </p:nvSpPr>
          <p:spPr bwMode="auto">
            <a:xfrm>
              <a:off x="1145" y="1685"/>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12" name="Rectangle 250"/>
            <p:cNvSpPr>
              <a:spLocks noChangeArrowheads="1"/>
            </p:cNvSpPr>
            <p:nvPr/>
          </p:nvSpPr>
          <p:spPr bwMode="auto">
            <a:xfrm>
              <a:off x="1029" y="1869"/>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13" name="Rectangle 279"/>
            <p:cNvSpPr>
              <a:spLocks noChangeArrowheads="1"/>
            </p:cNvSpPr>
            <p:nvPr/>
          </p:nvSpPr>
          <p:spPr bwMode="auto">
            <a:xfrm>
              <a:off x="1894" y="3354"/>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14" name="Rectangle 299"/>
            <p:cNvSpPr>
              <a:spLocks noChangeArrowheads="1"/>
            </p:cNvSpPr>
            <p:nvPr/>
          </p:nvSpPr>
          <p:spPr bwMode="auto">
            <a:xfrm>
              <a:off x="2859" y="3354"/>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15" name="Rectangle 396"/>
            <p:cNvSpPr>
              <a:spLocks noChangeArrowheads="1"/>
            </p:cNvSpPr>
            <p:nvPr/>
          </p:nvSpPr>
          <p:spPr bwMode="auto">
            <a:xfrm>
              <a:off x="3209" y="3587"/>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grpSp>
      <p:sp>
        <p:nvSpPr>
          <p:cNvPr id="16" name="Rectangle 226"/>
          <p:cNvSpPr>
            <a:spLocks noChangeArrowheads="1"/>
          </p:cNvSpPr>
          <p:nvPr/>
        </p:nvSpPr>
        <p:spPr bwMode="auto">
          <a:xfrm>
            <a:off x="7031037" y="3690938"/>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17" name="Rectangle 426"/>
          <p:cNvSpPr>
            <a:spLocks noChangeArrowheads="1"/>
          </p:cNvSpPr>
          <p:nvPr/>
        </p:nvSpPr>
        <p:spPr bwMode="auto">
          <a:xfrm>
            <a:off x="3578225" y="5507038"/>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18" name="Rectangle 445"/>
          <p:cNvSpPr>
            <a:spLocks noChangeArrowheads="1"/>
          </p:cNvSpPr>
          <p:nvPr/>
        </p:nvSpPr>
        <p:spPr bwMode="auto">
          <a:xfrm>
            <a:off x="5110162" y="5507038"/>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19" name="Rectangle 492"/>
          <p:cNvSpPr>
            <a:spLocks noChangeArrowheads="1"/>
          </p:cNvSpPr>
          <p:nvPr/>
        </p:nvSpPr>
        <p:spPr bwMode="auto">
          <a:xfrm>
            <a:off x="3859212" y="4940300"/>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20" name="Rectangle 510"/>
          <p:cNvSpPr>
            <a:spLocks noChangeArrowheads="1"/>
          </p:cNvSpPr>
          <p:nvPr/>
        </p:nvSpPr>
        <p:spPr bwMode="auto">
          <a:xfrm>
            <a:off x="1339850" y="4341813"/>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21" name="Rectangle 516"/>
          <p:cNvSpPr>
            <a:spLocks noChangeArrowheads="1"/>
          </p:cNvSpPr>
          <p:nvPr/>
        </p:nvSpPr>
        <p:spPr bwMode="auto">
          <a:xfrm>
            <a:off x="1098550" y="4486275"/>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grpSp>
        <p:nvGrpSpPr>
          <p:cNvPr id="22" name="Group 604"/>
          <p:cNvGrpSpPr/>
          <p:nvPr/>
        </p:nvGrpSpPr>
        <p:grpSpPr bwMode="auto">
          <a:xfrm>
            <a:off x="1544637" y="3297238"/>
            <a:ext cx="5651500" cy="2265362"/>
            <a:chOff x="929" y="2642"/>
            <a:chExt cx="3560" cy="1427"/>
          </a:xfrm>
        </p:grpSpPr>
        <p:sp>
          <p:nvSpPr>
            <p:cNvPr id="23" name="Freeform 204"/>
            <p:cNvSpPr/>
            <p:nvPr/>
          </p:nvSpPr>
          <p:spPr bwMode="auto">
            <a:xfrm>
              <a:off x="4329" y="2812"/>
              <a:ext cx="39" cy="39"/>
            </a:xfrm>
            <a:custGeom>
              <a:avLst/>
              <a:gdLst>
                <a:gd name="T0" fmla="*/ 0 w 39"/>
                <a:gd name="T1" fmla="*/ 0 h 39"/>
                <a:gd name="T2" fmla="*/ 0 w 39"/>
                <a:gd name="T3" fmla="*/ 39 h 39"/>
                <a:gd name="T4" fmla="*/ 39 w 39"/>
                <a:gd name="T5" fmla="*/ 18 h 39"/>
                <a:gd name="T6" fmla="*/ 0 w 39"/>
                <a:gd name="T7" fmla="*/ 0 h 39"/>
                <a:gd name="T8" fmla="*/ 0 w 39"/>
                <a:gd name="T9" fmla="*/ 0 h 39"/>
              </a:gdLst>
              <a:ahLst/>
              <a:cxnLst>
                <a:cxn ang="0">
                  <a:pos x="T0" y="T1"/>
                </a:cxn>
                <a:cxn ang="0">
                  <a:pos x="T2" y="T3"/>
                </a:cxn>
                <a:cxn ang="0">
                  <a:pos x="T4" y="T5"/>
                </a:cxn>
                <a:cxn ang="0">
                  <a:pos x="T6" y="T7"/>
                </a:cxn>
                <a:cxn ang="0">
                  <a:pos x="T8" y="T9"/>
                </a:cxn>
              </a:cxnLst>
              <a:rect l="0" t="0" r="r" b="b"/>
              <a:pathLst>
                <a:path w="39" h="39">
                  <a:moveTo>
                    <a:pt x="0" y="0"/>
                  </a:moveTo>
                  <a:lnTo>
                    <a:pt x="0" y="39"/>
                  </a:lnTo>
                  <a:lnTo>
                    <a:pt x="39" y="18"/>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4" name="Line 205"/>
            <p:cNvSpPr>
              <a:spLocks noChangeShapeType="1"/>
            </p:cNvSpPr>
            <p:nvPr/>
          </p:nvSpPr>
          <p:spPr bwMode="auto">
            <a:xfrm>
              <a:off x="1643" y="2833"/>
              <a:ext cx="2695" cy="2"/>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25" name="Line 207"/>
            <p:cNvSpPr>
              <a:spLocks noChangeShapeType="1"/>
            </p:cNvSpPr>
            <p:nvPr/>
          </p:nvSpPr>
          <p:spPr bwMode="auto">
            <a:xfrm flipV="1">
              <a:off x="1978" y="2837"/>
              <a:ext cx="3" cy="3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26" name="Rectangle 208"/>
            <p:cNvSpPr>
              <a:spLocks noChangeArrowheads="1"/>
            </p:cNvSpPr>
            <p:nvPr/>
          </p:nvSpPr>
          <p:spPr bwMode="auto">
            <a:xfrm>
              <a:off x="1955" y="27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27" name="Line 209"/>
            <p:cNvSpPr>
              <a:spLocks noChangeShapeType="1"/>
            </p:cNvSpPr>
            <p:nvPr/>
          </p:nvSpPr>
          <p:spPr bwMode="auto">
            <a:xfrm flipV="1">
              <a:off x="2328" y="2837"/>
              <a:ext cx="3" cy="3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28" name="Rectangle 210"/>
            <p:cNvSpPr>
              <a:spLocks noChangeArrowheads="1"/>
            </p:cNvSpPr>
            <p:nvPr/>
          </p:nvSpPr>
          <p:spPr bwMode="auto">
            <a:xfrm>
              <a:off x="2305" y="27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4</a:t>
              </a:r>
              <a:endParaRPr lang="en-US" sz="1600"/>
            </a:p>
          </p:txBody>
        </p:sp>
        <p:sp>
          <p:nvSpPr>
            <p:cNvPr id="29" name="Line 211"/>
            <p:cNvSpPr>
              <a:spLocks noChangeShapeType="1"/>
            </p:cNvSpPr>
            <p:nvPr/>
          </p:nvSpPr>
          <p:spPr bwMode="auto">
            <a:xfrm flipV="1">
              <a:off x="2678" y="2837"/>
              <a:ext cx="2" cy="3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0" name="Rectangle 212"/>
            <p:cNvSpPr>
              <a:spLocks noChangeArrowheads="1"/>
            </p:cNvSpPr>
            <p:nvPr/>
          </p:nvSpPr>
          <p:spPr bwMode="auto">
            <a:xfrm>
              <a:off x="2655" y="27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6</a:t>
              </a:r>
              <a:endParaRPr lang="en-US" sz="1600"/>
            </a:p>
          </p:txBody>
        </p:sp>
        <p:sp>
          <p:nvSpPr>
            <p:cNvPr id="31" name="Line 213"/>
            <p:cNvSpPr>
              <a:spLocks noChangeShapeType="1"/>
            </p:cNvSpPr>
            <p:nvPr/>
          </p:nvSpPr>
          <p:spPr bwMode="auto">
            <a:xfrm flipV="1">
              <a:off x="3028" y="2837"/>
              <a:ext cx="2" cy="3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2" name="Rectangle 214"/>
            <p:cNvSpPr>
              <a:spLocks noChangeArrowheads="1"/>
            </p:cNvSpPr>
            <p:nvPr/>
          </p:nvSpPr>
          <p:spPr bwMode="auto">
            <a:xfrm>
              <a:off x="3004" y="27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8</a:t>
              </a:r>
              <a:endParaRPr lang="en-US" sz="1600"/>
            </a:p>
          </p:txBody>
        </p:sp>
        <p:sp>
          <p:nvSpPr>
            <p:cNvPr id="33" name="Line 215"/>
            <p:cNvSpPr>
              <a:spLocks noChangeShapeType="1"/>
            </p:cNvSpPr>
            <p:nvPr/>
          </p:nvSpPr>
          <p:spPr bwMode="auto">
            <a:xfrm flipV="1">
              <a:off x="3377" y="2837"/>
              <a:ext cx="3" cy="3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4" name="Rectangle 216"/>
            <p:cNvSpPr>
              <a:spLocks noChangeArrowheads="1"/>
            </p:cNvSpPr>
            <p:nvPr/>
          </p:nvSpPr>
          <p:spPr bwMode="auto">
            <a:xfrm>
              <a:off x="3331" y="27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35" name="Rectangle 217"/>
            <p:cNvSpPr>
              <a:spLocks noChangeArrowheads="1"/>
            </p:cNvSpPr>
            <p:nvPr/>
          </p:nvSpPr>
          <p:spPr bwMode="auto">
            <a:xfrm>
              <a:off x="3375" y="27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36" name="Line 218"/>
            <p:cNvSpPr>
              <a:spLocks noChangeShapeType="1"/>
            </p:cNvSpPr>
            <p:nvPr/>
          </p:nvSpPr>
          <p:spPr bwMode="auto">
            <a:xfrm flipV="1">
              <a:off x="3727" y="2837"/>
              <a:ext cx="2" cy="3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7" name="Line 219"/>
            <p:cNvSpPr>
              <a:spLocks noChangeShapeType="1"/>
            </p:cNvSpPr>
            <p:nvPr/>
          </p:nvSpPr>
          <p:spPr bwMode="auto">
            <a:xfrm flipV="1">
              <a:off x="4070" y="2837"/>
              <a:ext cx="1" cy="3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8" name="Rectangle 220"/>
            <p:cNvSpPr>
              <a:spLocks noChangeArrowheads="1"/>
            </p:cNvSpPr>
            <p:nvPr/>
          </p:nvSpPr>
          <p:spPr bwMode="auto">
            <a:xfrm>
              <a:off x="3680" y="27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39" name="Rectangle 221"/>
            <p:cNvSpPr>
              <a:spLocks noChangeArrowheads="1"/>
            </p:cNvSpPr>
            <p:nvPr/>
          </p:nvSpPr>
          <p:spPr bwMode="auto">
            <a:xfrm>
              <a:off x="3725" y="271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40" name="Rectangle 222"/>
            <p:cNvSpPr>
              <a:spLocks noChangeArrowheads="1"/>
            </p:cNvSpPr>
            <p:nvPr/>
          </p:nvSpPr>
          <p:spPr bwMode="auto">
            <a:xfrm>
              <a:off x="4025" y="271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Arial" panose="020B0604020202020204" pitchFamily="34" charset="0"/>
                </a:rPr>
                <a:t>1</a:t>
              </a:r>
              <a:endParaRPr lang="en-US" sz="1600" dirty="0"/>
            </a:p>
          </p:txBody>
        </p:sp>
        <p:sp>
          <p:nvSpPr>
            <p:cNvPr id="41" name="Rectangle 223"/>
            <p:cNvSpPr>
              <a:spLocks noChangeArrowheads="1"/>
            </p:cNvSpPr>
            <p:nvPr/>
          </p:nvSpPr>
          <p:spPr bwMode="auto">
            <a:xfrm>
              <a:off x="4067" y="271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4</a:t>
              </a:r>
              <a:endParaRPr lang="en-US" sz="1600"/>
            </a:p>
          </p:txBody>
        </p:sp>
        <p:sp>
          <p:nvSpPr>
            <p:cNvPr id="42" name="Rectangle 268"/>
            <p:cNvSpPr>
              <a:spLocks noChangeArrowheads="1"/>
            </p:cNvSpPr>
            <p:nvPr/>
          </p:nvSpPr>
          <p:spPr bwMode="auto">
            <a:xfrm>
              <a:off x="1659" y="3003"/>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43" name="Rectangle 269"/>
            <p:cNvSpPr>
              <a:spLocks noChangeArrowheads="1"/>
            </p:cNvSpPr>
            <p:nvPr/>
          </p:nvSpPr>
          <p:spPr bwMode="auto">
            <a:xfrm>
              <a:off x="1678" y="300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44" name="Rectangle 270"/>
            <p:cNvSpPr>
              <a:spLocks noChangeArrowheads="1"/>
            </p:cNvSpPr>
            <p:nvPr/>
          </p:nvSpPr>
          <p:spPr bwMode="auto">
            <a:xfrm>
              <a:off x="1715" y="3003"/>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45" name="Rectangle 271"/>
            <p:cNvSpPr>
              <a:spLocks noChangeArrowheads="1"/>
            </p:cNvSpPr>
            <p:nvPr/>
          </p:nvSpPr>
          <p:spPr bwMode="auto">
            <a:xfrm>
              <a:off x="1750" y="3003"/>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46" name="Rectangle 272"/>
            <p:cNvSpPr>
              <a:spLocks noChangeArrowheads="1"/>
            </p:cNvSpPr>
            <p:nvPr/>
          </p:nvSpPr>
          <p:spPr bwMode="auto">
            <a:xfrm>
              <a:off x="1769" y="3003"/>
              <a:ext cx="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47" name="Rectangle 273"/>
            <p:cNvSpPr>
              <a:spLocks noChangeArrowheads="1"/>
            </p:cNvSpPr>
            <p:nvPr/>
          </p:nvSpPr>
          <p:spPr bwMode="auto">
            <a:xfrm>
              <a:off x="1792" y="300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48" name="Rectangle 274"/>
            <p:cNvSpPr>
              <a:spLocks noChangeArrowheads="1"/>
            </p:cNvSpPr>
            <p:nvPr/>
          </p:nvSpPr>
          <p:spPr bwMode="auto">
            <a:xfrm>
              <a:off x="1829" y="3003"/>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49" name="Rectangle 275"/>
            <p:cNvSpPr>
              <a:spLocks noChangeArrowheads="1"/>
            </p:cNvSpPr>
            <p:nvPr/>
          </p:nvSpPr>
          <p:spPr bwMode="auto">
            <a:xfrm>
              <a:off x="1864" y="3003"/>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50" name="Rectangle 276"/>
            <p:cNvSpPr>
              <a:spLocks noChangeArrowheads="1"/>
            </p:cNvSpPr>
            <p:nvPr/>
          </p:nvSpPr>
          <p:spPr bwMode="auto">
            <a:xfrm>
              <a:off x="1883" y="3003"/>
              <a:ext cx="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51" name="Rectangle 277"/>
            <p:cNvSpPr>
              <a:spLocks noChangeArrowheads="1"/>
            </p:cNvSpPr>
            <p:nvPr/>
          </p:nvSpPr>
          <p:spPr bwMode="auto">
            <a:xfrm>
              <a:off x="1897" y="300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o</a:t>
              </a:r>
              <a:endParaRPr lang="en-US" sz="1600"/>
            </a:p>
          </p:txBody>
        </p:sp>
        <p:sp>
          <p:nvSpPr>
            <p:cNvPr id="52" name="Rectangle 278"/>
            <p:cNvSpPr>
              <a:spLocks noChangeArrowheads="1"/>
            </p:cNvSpPr>
            <p:nvPr/>
          </p:nvSpPr>
          <p:spPr bwMode="auto">
            <a:xfrm>
              <a:off x="1934" y="300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53" name="Rectangle 280"/>
            <p:cNvSpPr>
              <a:spLocks noChangeArrowheads="1"/>
            </p:cNvSpPr>
            <p:nvPr/>
          </p:nvSpPr>
          <p:spPr bwMode="auto">
            <a:xfrm>
              <a:off x="1743" y="3087"/>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f</a:t>
              </a:r>
              <a:endParaRPr lang="en-US" sz="1600"/>
            </a:p>
          </p:txBody>
        </p:sp>
        <p:sp>
          <p:nvSpPr>
            <p:cNvPr id="54" name="Rectangle 281"/>
            <p:cNvSpPr>
              <a:spLocks noChangeArrowheads="1"/>
            </p:cNvSpPr>
            <p:nvPr/>
          </p:nvSpPr>
          <p:spPr bwMode="auto">
            <a:xfrm>
              <a:off x="1762" y="3087"/>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55" name="Rectangle 282"/>
            <p:cNvSpPr>
              <a:spLocks noChangeArrowheads="1"/>
            </p:cNvSpPr>
            <p:nvPr/>
          </p:nvSpPr>
          <p:spPr bwMode="auto">
            <a:xfrm>
              <a:off x="1799" y="3087"/>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56" name="Rectangle 283"/>
            <p:cNvSpPr>
              <a:spLocks noChangeArrowheads="1"/>
            </p:cNvSpPr>
            <p:nvPr/>
          </p:nvSpPr>
          <p:spPr bwMode="auto">
            <a:xfrm>
              <a:off x="1818" y="3087"/>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57" name="Rectangle 284"/>
            <p:cNvSpPr>
              <a:spLocks noChangeArrowheads="1"/>
            </p:cNvSpPr>
            <p:nvPr/>
          </p:nvSpPr>
          <p:spPr bwMode="auto">
            <a:xfrm>
              <a:off x="1853" y="3087"/>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h</a:t>
              </a:r>
              <a:endParaRPr lang="en-US" sz="1600"/>
            </a:p>
          </p:txBody>
        </p:sp>
        <p:sp>
          <p:nvSpPr>
            <p:cNvPr id="58" name="Freeform 285"/>
            <p:cNvSpPr/>
            <p:nvPr/>
          </p:nvSpPr>
          <p:spPr bwMode="auto">
            <a:xfrm>
              <a:off x="1948" y="3241"/>
              <a:ext cx="40" cy="37"/>
            </a:xfrm>
            <a:custGeom>
              <a:avLst/>
              <a:gdLst>
                <a:gd name="T0" fmla="*/ 0 w 40"/>
                <a:gd name="T1" fmla="*/ 37 h 37"/>
                <a:gd name="T2" fmla="*/ 0 w 40"/>
                <a:gd name="T3" fmla="*/ 0 h 37"/>
                <a:gd name="T4" fmla="*/ 40 w 40"/>
                <a:gd name="T5" fmla="*/ 18 h 37"/>
                <a:gd name="T6" fmla="*/ 0 w 40"/>
                <a:gd name="T7" fmla="*/ 37 h 37"/>
                <a:gd name="T8" fmla="*/ 0 w 40"/>
                <a:gd name="T9" fmla="*/ 37 h 37"/>
              </a:gdLst>
              <a:ahLst/>
              <a:cxnLst>
                <a:cxn ang="0">
                  <a:pos x="T0" y="T1"/>
                </a:cxn>
                <a:cxn ang="0">
                  <a:pos x="T2" y="T3"/>
                </a:cxn>
                <a:cxn ang="0">
                  <a:pos x="T4" y="T5"/>
                </a:cxn>
                <a:cxn ang="0">
                  <a:pos x="T6" y="T7"/>
                </a:cxn>
                <a:cxn ang="0">
                  <a:pos x="T8" y="T9"/>
                </a:cxn>
              </a:cxnLst>
              <a:rect l="0" t="0" r="r" b="b"/>
              <a:pathLst>
                <a:path w="40" h="37">
                  <a:moveTo>
                    <a:pt x="0" y="37"/>
                  </a:moveTo>
                  <a:lnTo>
                    <a:pt x="0" y="0"/>
                  </a:lnTo>
                  <a:lnTo>
                    <a:pt x="40" y="18"/>
                  </a:lnTo>
                  <a:lnTo>
                    <a:pt x="0"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9" name="Freeform 286"/>
            <p:cNvSpPr/>
            <p:nvPr/>
          </p:nvSpPr>
          <p:spPr bwMode="auto">
            <a:xfrm>
              <a:off x="1643" y="2968"/>
              <a:ext cx="349" cy="233"/>
            </a:xfrm>
            <a:custGeom>
              <a:avLst/>
              <a:gdLst>
                <a:gd name="T0" fmla="*/ 347 w 349"/>
                <a:gd name="T1" fmla="*/ 233 h 233"/>
                <a:gd name="T2" fmla="*/ 349 w 349"/>
                <a:gd name="T3" fmla="*/ 0 h 233"/>
                <a:gd name="T4" fmla="*/ 0 w 349"/>
                <a:gd name="T5" fmla="*/ 0 h 233"/>
                <a:gd name="T6" fmla="*/ 0 w 349"/>
                <a:gd name="T7" fmla="*/ 233 h 233"/>
                <a:gd name="T8" fmla="*/ 349 w 349"/>
                <a:gd name="T9" fmla="*/ 233 h 233"/>
                <a:gd name="T10" fmla="*/ 349 w 349"/>
                <a:gd name="T11" fmla="*/ 233 h 233"/>
              </a:gdLst>
              <a:ahLst/>
              <a:cxnLst>
                <a:cxn ang="0">
                  <a:pos x="T0" y="T1"/>
                </a:cxn>
                <a:cxn ang="0">
                  <a:pos x="T2" y="T3"/>
                </a:cxn>
                <a:cxn ang="0">
                  <a:pos x="T4" y="T5"/>
                </a:cxn>
                <a:cxn ang="0">
                  <a:pos x="T6" y="T7"/>
                </a:cxn>
                <a:cxn ang="0">
                  <a:pos x="T8" y="T9"/>
                </a:cxn>
                <a:cxn ang="0">
                  <a:pos x="T10" y="T11"/>
                </a:cxn>
              </a:cxnLst>
              <a:rect l="0" t="0" r="r" b="b"/>
              <a:pathLst>
                <a:path w="349" h="233">
                  <a:moveTo>
                    <a:pt x="347" y="233"/>
                  </a:moveTo>
                  <a:lnTo>
                    <a:pt x="349" y="0"/>
                  </a:lnTo>
                  <a:lnTo>
                    <a:pt x="0" y="0"/>
                  </a:lnTo>
                  <a:lnTo>
                    <a:pt x="0" y="233"/>
                  </a:lnTo>
                  <a:lnTo>
                    <a:pt x="349" y="233"/>
                  </a:lnTo>
                  <a:lnTo>
                    <a:pt x="349"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Rectangle 287"/>
            <p:cNvSpPr>
              <a:spLocks noChangeArrowheads="1"/>
            </p:cNvSpPr>
            <p:nvPr/>
          </p:nvSpPr>
          <p:spPr bwMode="auto">
            <a:xfrm>
              <a:off x="2191" y="3045"/>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61" name="Rectangle 288"/>
            <p:cNvSpPr>
              <a:spLocks noChangeArrowheads="1"/>
            </p:cNvSpPr>
            <p:nvPr/>
          </p:nvSpPr>
          <p:spPr bwMode="auto">
            <a:xfrm>
              <a:off x="2240" y="3045"/>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62" name="Rectangle 289"/>
            <p:cNvSpPr>
              <a:spLocks noChangeArrowheads="1"/>
            </p:cNvSpPr>
            <p:nvPr/>
          </p:nvSpPr>
          <p:spPr bwMode="auto">
            <a:xfrm>
              <a:off x="2277" y="3045"/>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63" name="Freeform 290"/>
            <p:cNvSpPr/>
            <p:nvPr/>
          </p:nvSpPr>
          <p:spPr bwMode="auto">
            <a:xfrm>
              <a:off x="2167" y="2968"/>
              <a:ext cx="175" cy="233"/>
            </a:xfrm>
            <a:custGeom>
              <a:avLst/>
              <a:gdLst>
                <a:gd name="T0" fmla="*/ 173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Lst>
              <a:ahLst/>
              <a:cxnLst>
                <a:cxn ang="0">
                  <a:pos x="T0" y="T1"/>
                </a:cxn>
                <a:cxn ang="0">
                  <a:pos x="T2" y="T3"/>
                </a:cxn>
                <a:cxn ang="0">
                  <a:pos x="T4" y="T5"/>
                </a:cxn>
                <a:cxn ang="0">
                  <a:pos x="T6" y="T7"/>
                </a:cxn>
                <a:cxn ang="0">
                  <a:pos x="T8" y="T9"/>
                </a:cxn>
                <a:cxn ang="0">
                  <a:pos x="T10" y="T11"/>
                </a:cxn>
              </a:cxnLst>
              <a:rect l="0" t="0" r="r" b="b"/>
              <a:pathLst>
                <a:path w="175" h="233">
                  <a:moveTo>
                    <a:pt x="173" y="233"/>
                  </a:moveTo>
                  <a:lnTo>
                    <a:pt x="175" y="0"/>
                  </a:lnTo>
                  <a:lnTo>
                    <a:pt x="0" y="0"/>
                  </a:lnTo>
                  <a:lnTo>
                    <a:pt x="0" y="233"/>
                  </a:lnTo>
                  <a:lnTo>
                    <a:pt x="175" y="233"/>
                  </a:lnTo>
                  <a:lnTo>
                    <a:pt x="175"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Rectangle 291"/>
            <p:cNvSpPr>
              <a:spLocks noChangeArrowheads="1"/>
            </p:cNvSpPr>
            <p:nvPr/>
          </p:nvSpPr>
          <p:spPr bwMode="auto">
            <a:xfrm>
              <a:off x="2459" y="3045"/>
              <a:ext cx="4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65" name="Rectangle 292"/>
            <p:cNvSpPr>
              <a:spLocks noChangeArrowheads="1"/>
            </p:cNvSpPr>
            <p:nvPr/>
          </p:nvSpPr>
          <p:spPr bwMode="auto">
            <a:xfrm>
              <a:off x="2503" y="3045"/>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L</a:t>
              </a:r>
              <a:endParaRPr lang="en-US" sz="1600"/>
            </a:p>
          </p:txBody>
        </p:sp>
        <p:sp>
          <p:nvSpPr>
            <p:cNvPr id="66" name="Rectangle 293"/>
            <p:cNvSpPr>
              <a:spLocks noChangeArrowheads="1"/>
            </p:cNvSpPr>
            <p:nvPr/>
          </p:nvSpPr>
          <p:spPr bwMode="auto">
            <a:xfrm>
              <a:off x="2540" y="3045"/>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67" name="Freeform 294"/>
            <p:cNvSpPr/>
            <p:nvPr/>
          </p:nvSpPr>
          <p:spPr bwMode="auto">
            <a:xfrm>
              <a:off x="2342" y="2968"/>
              <a:ext cx="350" cy="233"/>
            </a:xfrm>
            <a:custGeom>
              <a:avLst/>
              <a:gdLst>
                <a:gd name="T0" fmla="*/ 348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Lst>
              <a:ahLst/>
              <a:cxnLst>
                <a:cxn ang="0">
                  <a:pos x="T0" y="T1"/>
                </a:cxn>
                <a:cxn ang="0">
                  <a:pos x="T2" y="T3"/>
                </a:cxn>
                <a:cxn ang="0">
                  <a:pos x="T4" y="T5"/>
                </a:cxn>
                <a:cxn ang="0">
                  <a:pos x="T6" y="T7"/>
                </a:cxn>
                <a:cxn ang="0">
                  <a:pos x="T8" y="T9"/>
                </a:cxn>
                <a:cxn ang="0">
                  <a:pos x="T10" y="T11"/>
                </a:cxn>
              </a:cxnLst>
              <a:rect l="0" t="0" r="r" b="b"/>
              <a:pathLst>
                <a:path w="350" h="233">
                  <a:moveTo>
                    <a:pt x="348" y="233"/>
                  </a:moveTo>
                  <a:lnTo>
                    <a:pt x="350" y="0"/>
                  </a:lnTo>
                  <a:lnTo>
                    <a:pt x="0" y="0"/>
                  </a:lnTo>
                  <a:lnTo>
                    <a:pt x="0" y="233"/>
                  </a:lnTo>
                  <a:lnTo>
                    <a:pt x="350" y="233"/>
                  </a:lnTo>
                  <a:lnTo>
                    <a:pt x="350"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Rectangle 295"/>
            <p:cNvSpPr>
              <a:spLocks noChangeArrowheads="1"/>
            </p:cNvSpPr>
            <p:nvPr/>
          </p:nvSpPr>
          <p:spPr bwMode="auto">
            <a:xfrm>
              <a:off x="2794" y="3003"/>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D</a:t>
              </a:r>
              <a:endParaRPr lang="en-US" sz="1600"/>
            </a:p>
          </p:txBody>
        </p:sp>
        <p:sp>
          <p:nvSpPr>
            <p:cNvPr id="69" name="Rectangle 296"/>
            <p:cNvSpPr>
              <a:spLocks noChangeArrowheads="1"/>
            </p:cNvSpPr>
            <p:nvPr/>
          </p:nvSpPr>
          <p:spPr bwMode="auto">
            <a:xfrm>
              <a:off x="2843" y="300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0" name="Rectangle 297"/>
            <p:cNvSpPr>
              <a:spLocks noChangeArrowheads="1"/>
            </p:cNvSpPr>
            <p:nvPr/>
          </p:nvSpPr>
          <p:spPr bwMode="auto">
            <a:xfrm>
              <a:off x="2883" y="3003"/>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1" name="Rectangle 298"/>
            <p:cNvSpPr>
              <a:spLocks noChangeArrowheads="1"/>
            </p:cNvSpPr>
            <p:nvPr/>
          </p:nvSpPr>
          <p:spPr bwMode="auto">
            <a:xfrm>
              <a:off x="2902" y="300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2" name="Rectangle 300"/>
            <p:cNvSpPr>
              <a:spLocks noChangeArrowheads="1"/>
            </p:cNvSpPr>
            <p:nvPr/>
          </p:nvSpPr>
          <p:spPr bwMode="auto">
            <a:xfrm>
              <a:off x="2762" y="3087"/>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3" name="Rectangle 301"/>
            <p:cNvSpPr>
              <a:spLocks noChangeArrowheads="1"/>
            </p:cNvSpPr>
            <p:nvPr/>
          </p:nvSpPr>
          <p:spPr bwMode="auto">
            <a:xfrm>
              <a:off x="2799" y="3087"/>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4" name="Rectangle 302"/>
            <p:cNvSpPr>
              <a:spLocks noChangeArrowheads="1"/>
            </p:cNvSpPr>
            <p:nvPr/>
          </p:nvSpPr>
          <p:spPr bwMode="auto">
            <a:xfrm>
              <a:off x="2832" y="3087"/>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5" name="Rectangle 303"/>
            <p:cNvSpPr>
              <a:spLocks noChangeArrowheads="1"/>
            </p:cNvSpPr>
            <p:nvPr/>
          </p:nvSpPr>
          <p:spPr bwMode="auto">
            <a:xfrm>
              <a:off x="2867" y="3087"/>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6" name="Rectangle 304"/>
            <p:cNvSpPr>
              <a:spLocks noChangeArrowheads="1"/>
            </p:cNvSpPr>
            <p:nvPr/>
          </p:nvSpPr>
          <p:spPr bwMode="auto">
            <a:xfrm>
              <a:off x="2904" y="3087"/>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7" name="Rectangle 305"/>
            <p:cNvSpPr>
              <a:spLocks noChangeArrowheads="1"/>
            </p:cNvSpPr>
            <p:nvPr/>
          </p:nvSpPr>
          <p:spPr bwMode="auto">
            <a:xfrm>
              <a:off x="2939" y="3087"/>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8" name="Freeform 306"/>
            <p:cNvSpPr/>
            <p:nvPr/>
          </p:nvSpPr>
          <p:spPr bwMode="auto">
            <a:xfrm>
              <a:off x="2692" y="2968"/>
              <a:ext cx="350" cy="233"/>
            </a:xfrm>
            <a:custGeom>
              <a:avLst/>
              <a:gdLst>
                <a:gd name="T0" fmla="*/ 347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Lst>
              <a:ahLst/>
              <a:cxnLst>
                <a:cxn ang="0">
                  <a:pos x="T0" y="T1"/>
                </a:cxn>
                <a:cxn ang="0">
                  <a:pos x="T2" y="T3"/>
                </a:cxn>
                <a:cxn ang="0">
                  <a:pos x="T4" y="T5"/>
                </a:cxn>
                <a:cxn ang="0">
                  <a:pos x="T6" y="T7"/>
                </a:cxn>
                <a:cxn ang="0">
                  <a:pos x="T8" y="T9"/>
                </a:cxn>
                <a:cxn ang="0">
                  <a:pos x="T10" y="T11"/>
                </a:cxn>
              </a:cxnLst>
              <a:rect l="0" t="0" r="r" b="b"/>
              <a:pathLst>
                <a:path w="350" h="233">
                  <a:moveTo>
                    <a:pt x="347" y="233"/>
                  </a:moveTo>
                  <a:lnTo>
                    <a:pt x="350" y="0"/>
                  </a:lnTo>
                  <a:lnTo>
                    <a:pt x="0" y="0"/>
                  </a:lnTo>
                  <a:lnTo>
                    <a:pt x="0" y="233"/>
                  </a:lnTo>
                  <a:lnTo>
                    <a:pt x="350" y="233"/>
                  </a:lnTo>
                  <a:lnTo>
                    <a:pt x="350"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Rectangle 307"/>
            <p:cNvSpPr>
              <a:spLocks noChangeArrowheads="1"/>
            </p:cNvSpPr>
            <p:nvPr/>
          </p:nvSpPr>
          <p:spPr bwMode="auto">
            <a:xfrm>
              <a:off x="3072" y="3045"/>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80" name="Rectangle 308"/>
            <p:cNvSpPr>
              <a:spLocks noChangeArrowheads="1"/>
            </p:cNvSpPr>
            <p:nvPr/>
          </p:nvSpPr>
          <p:spPr bwMode="auto">
            <a:xfrm>
              <a:off x="3121" y="3045"/>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81" name="Rectangle 309"/>
            <p:cNvSpPr>
              <a:spLocks noChangeArrowheads="1"/>
            </p:cNvSpPr>
            <p:nvPr/>
          </p:nvSpPr>
          <p:spPr bwMode="auto">
            <a:xfrm>
              <a:off x="3158" y="3045"/>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82" name="Freeform 310"/>
            <p:cNvSpPr/>
            <p:nvPr/>
          </p:nvSpPr>
          <p:spPr bwMode="auto">
            <a:xfrm>
              <a:off x="3042" y="2968"/>
              <a:ext cx="174" cy="233"/>
            </a:xfrm>
            <a:custGeom>
              <a:avLst/>
              <a:gdLst>
                <a:gd name="T0" fmla="*/ 172 w 174"/>
                <a:gd name="T1" fmla="*/ 233 h 233"/>
                <a:gd name="T2" fmla="*/ 174 w 174"/>
                <a:gd name="T3" fmla="*/ 0 h 233"/>
                <a:gd name="T4" fmla="*/ 0 w 174"/>
                <a:gd name="T5" fmla="*/ 0 h 233"/>
                <a:gd name="T6" fmla="*/ 0 w 174"/>
                <a:gd name="T7" fmla="*/ 233 h 233"/>
                <a:gd name="T8" fmla="*/ 174 w 174"/>
                <a:gd name="T9" fmla="*/ 233 h 233"/>
                <a:gd name="T10" fmla="*/ 174 w 174"/>
                <a:gd name="T11" fmla="*/ 233 h 233"/>
              </a:gdLst>
              <a:ahLst/>
              <a:cxnLst>
                <a:cxn ang="0">
                  <a:pos x="T0" y="T1"/>
                </a:cxn>
                <a:cxn ang="0">
                  <a:pos x="T2" y="T3"/>
                </a:cxn>
                <a:cxn ang="0">
                  <a:pos x="T4" y="T5"/>
                </a:cxn>
                <a:cxn ang="0">
                  <a:pos x="T6" y="T7"/>
                </a:cxn>
                <a:cxn ang="0">
                  <a:pos x="T8" y="T9"/>
                </a:cxn>
                <a:cxn ang="0">
                  <a:pos x="T10" y="T11"/>
                </a:cxn>
              </a:cxnLst>
              <a:rect l="0" t="0" r="r" b="b"/>
              <a:pathLst>
                <a:path w="174" h="233">
                  <a:moveTo>
                    <a:pt x="172" y="233"/>
                  </a:moveTo>
                  <a:lnTo>
                    <a:pt x="174" y="0"/>
                  </a:lnTo>
                  <a:lnTo>
                    <a:pt x="0" y="0"/>
                  </a:lnTo>
                  <a:lnTo>
                    <a:pt x="0" y="233"/>
                  </a:lnTo>
                  <a:lnTo>
                    <a:pt x="174" y="233"/>
                  </a:lnTo>
                  <a:lnTo>
                    <a:pt x="174"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Line 311"/>
            <p:cNvSpPr>
              <a:spLocks noChangeShapeType="1"/>
            </p:cNvSpPr>
            <p:nvPr/>
          </p:nvSpPr>
          <p:spPr bwMode="auto">
            <a:xfrm flipH="1">
              <a:off x="1678" y="3259"/>
              <a:ext cx="284"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84" name="Freeform 312"/>
            <p:cNvSpPr/>
            <p:nvPr/>
          </p:nvSpPr>
          <p:spPr bwMode="auto">
            <a:xfrm>
              <a:off x="1647" y="3241"/>
              <a:ext cx="40" cy="37"/>
            </a:xfrm>
            <a:custGeom>
              <a:avLst/>
              <a:gdLst>
                <a:gd name="T0" fmla="*/ 38 w 40"/>
                <a:gd name="T1" fmla="*/ 37 h 37"/>
                <a:gd name="T2" fmla="*/ 40 w 40"/>
                <a:gd name="T3" fmla="*/ 0 h 37"/>
                <a:gd name="T4" fmla="*/ 0 w 40"/>
                <a:gd name="T5" fmla="*/ 18 h 37"/>
                <a:gd name="T6" fmla="*/ 40 w 40"/>
                <a:gd name="T7" fmla="*/ 37 h 37"/>
                <a:gd name="T8" fmla="*/ 40 w 40"/>
                <a:gd name="T9" fmla="*/ 37 h 37"/>
                <a:gd name="T10" fmla="*/ 38 w 40"/>
                <a:gd name="T11" fmla="*/ 37 h 37"/>
              </a:gdLst>
              <a:ahLst/>
              <a:cxnLst>
                <a:cxn ang="0">
                  <a:pos x="T0" y="T1"/>
                </a:cxn>
                <a:cxn ang="0">
                  <a:pos x="T2" y="T3"/>
                </a:cxn>
                <a:cxn ang="0">
                  <a:pos x="T4" y="T5"/>
                </a:cxn>
                <a:cxn ang="0">
                  <a:pos x="T6" y="T7"/>
                </a:cxn>
                <a:cxn ang="0">
                  <a:pos x="T8" y="T9"/>
                </a:cxn>
                <a:cxn ang="0">
                  <a:pos x="T10" y="T11"/>
                </a:cxn>
              </a:cxnLst>
              <a:rect l="0" t="0" r="r" b="b"/>
              <a:pathLst>
                <a:path w="40" h="37">
                  <a:moveTo>
                    <a:pt x="38" y="37"/>
                  </a:moveTo>
                  <a:lnTo>
                    <a:pt x="40" y="0"/>
                  </a:lnTo>
                  <a:lnTo>
                    <a:pt x="0" y="18"/>
                  </a:lnTo>
                  <a:lnTo>
                    <a:pt x="40" y="37"/>
                  </a:lnTo>
                  <a:lnTo>
                    <a:pt x="40" y="37"/>
                  </a:lnTo>
                  <a:lnTo>
                    <a:pt x="38"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85" name="Rectangle 313"/>
            <p:cNvSpPr>
              <a:spLocks noChangeArrowheads="1"/>
            </p:cNvSpPr>
            <p:nvPr/>
          </p:nvSpPr>
          <p:spPr bwMode="auto">
            <a:xfrm>
              <a:off x="1438" y="2779"/>
              <a:ext cx="4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Arial" panose="020B0604020202020204" pitchFamily="34" charset="0"/>
                </a:rPr>
                <a:t>T</a:t>
              </a:r>
              <a:endParaRPr lang="en-US" sz="1600" dirty="0"/>
            </a:p>
          </p:txBody>
        </p:sp>
        <p:sp>
          <p:nvSpPr>
            <p:cNvPr id="86" name="Rectangle 314"/>
            <p:cNvSpPr>
              <a:spLocks noChangeArrowheads="1"/>
            </p:cNvSpPr>
            <p:nvPr/>
          </p:nvSpPr>
          <p:spPr bwMode="auto">
            <a:xfrm>
              <a:off x="1484" y="2779"/>
              <a:ext cx="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87" name="Rectangle 315"/>
            <p:cNvSpPr>
              <a:spLocks noChangeArrowheads="1"/>
            </p:cNvSpPr>
            <p:nvPr/>
          </p:nvSpPr>
          <p:spPr bwMode="auto">
            <a:xfrm>
              <a:off x="1503" y="2779"/>
              <a:ext cx="6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m</a:t>
              </a:r>
              <a:endParaRPr lang="en-US" sz="1600"/>
            </a:p>
          </p:txBody>
        </p:sp>
        <p:sp>
          <p:nvSpPr>
            <p:cNvPr id="88" name="Rectangle 316"/>
            <p:cNvSpPr>
              <a:spLocks noChangeArrowheads="1"/>
            </p:cNvSpPr>
            <p:nvPr/>
          </p:nvSpPr>
          <p:spPr bwMode="auto">
            <a:xfrm>
              <a:off x="1566" y="277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89" name="Rectangle 317"/>
            <p:cNvSpPr>
              <a:spLocks noChangeArrowheads="1"/>
            </p:cNvSpPr>
            <p:nvPr/>
          </p:nvSpPr>
          <p:spPr bwMode="auto">
            <a:xfrm>
              <a:off x="1041" y="3038"/>
              <a:ext cx="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l</a:t>
              </a:r>
              <a:endParaRPr lang="en-US" sz="1600"/>
            </a:p>
          </p:txBody>
        </p:sp>
        <p:sp>
          <p:nvSpPr>
            <p:cNvPr id="90" name="Rectangle 318"/>
            <p:cNvSpPr>
              <a:spLocks noChangeArrowheads="1"/>
            </p:cNvSpPr>
            <p:nvPr/>
          </p:nvSpPr>
          <p:spPr bwMode="auto">
            <a:xfrm>
              <a:off x="1058" y="3038"/>
              <a:ext cx="5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w</a:t>
              </a:r>
              <a:endParaRPr lang="en-US" sz="1600"/>
            </a:p>
          </p:txBody>
        </p:sp>
        <p:sp>
          <p:nvSpPr>
            <p:cNvPr id="91" name="Rectangle 319"/>
            <p:cNvSpPr>
              <a:spLocks noChangeArrowheads="1"/>
            </p:cNvSpPr>
            <p:nvPr/>
          </p:nvSpPr>
          <p:spPr bwMode="auto">
            <a:xfrm>
              <a:off x="1116" y="3038"/>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92" name="Rectangle 320"/>
            <p:cNvSpPr>
              <a:spLocks noChangeArrowheads="1"/>
            </p:cNvSpPr>
            <p:nvPr/>
          </p:nvSpPr>
          <p:spPr bwMode="auto">
            <a:xfrm>
              <a:off x="1137" y="303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93" name="Rectangle 321"/>
            <p:cNvSpPr>
              <a:spLocks noChangeArrowheads="1"/>
            </p:cNvSpPr>
            <p:nvPr/>
          </p:nvSpPr>
          <p:spPr bwMode="auto">
            <a:xfrm>
              <a:off x="1179" y="303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94" name="Rectangle 322"/>
            <p:cNvSpPr>
              <a:spLocks noChangeArrowheads="1"/>
            </p:cNvSpPr>
            <p:nvPr/>
          </p:nvSpPr>
          <p:spPr bwMode="auto">
            <a:xfrm>
              <a:off x="1223" y="3038"/>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95" name="Rectangle 323"/>
            <p:cNvSpPr>
              <a:spLocks noChangeArrowheads="1"/>
            </p:cNvSpPr>
            <p:nvPr/>
          </p:nvSpPr>
          <p:spPr bwMode="auto">
            <a:xfrm>
              <a:off x="1244" y="3038"/>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96" name="Rectangle 324"/>
            <p:cNvSpPr>
              <a:spLocks noChangeArrowheads="1"/>
            </p:cNvSpPr>
            <p:nvPr/>
          </p:nvSpPr>
          <p:spPr bwMode="auto">
            <a:xfrm>
              <a:off x="1265" y="303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97" name="Rectangle 325"/>
            <p:cNvSpPr>
              <a:spLocks noChangeArrowheads="1"/>
            </p:cNvSpPr>
            <p:nvPr/>
          </p:nvSpPr>
          <p:spPr bwMode="auto">
            <a:xfrm>
              <a:off x="1309" y="303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98" name="Rectangle 326"/>
            <p:cNvSpPr>
              <a:spLocks noChangeArrowheads="1"/>
            </p:cNvSpPr>
            <p:nvPr/>
          </p:nvSpPr>
          <p:spPr bwMode="auto">
            <a:xfrm>
              <a:off x="1351" y="303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99" name="Rectangle 327"/>
            <p:cNvSpPr>
              <a:spLocks noChangeArrowheads="1"/>
            </p:cNvSpPr>
            <p:nvPr/>
          </p:nvSpPr>
          <p:spPr bwMode="auto">
            <a:xfrm>
              <a:off x="1396" y="3038"/>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00" name="Rectangle 328"/>
            <p:cNvSpPr>
              <a:spLocks noChangeArrowheads="1"/>
            </p:cNvSpPr>
            <p:nvPr/>
          </p:nvSpPr>
          <p:spPr bwMode="auto">
            <a:xfrm>
              <a:off x="1421" y="303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01" name="Rectangle 329"/>
            <p:cNvSpPr>
              <a:spLocks noChangeArrowheads="1"/>
            </p:cNvSpPr>
            <p:nvPr/>
          </p:nvSpPr>
          <p:spPr bwMode="auto">
            <a:xfrm>
              <a:off x="1466" y="303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102" name="Rectangle 330"/>
            <p:cNvSpPr>
              <a:spLocks noChangeArrowheads="1"/>
            </p:cNvSpPr>
            <p:nvPr/>
          </p:nvSpPr>
          <p:spPr bwMode="auto">
            <a:xfrm>
              <a:off x="1508" y="3038"/>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03" name="Rectangle 331"/>
            <p:cNvSpPr>
              <a:spLocks noChangeArrowheads="1"/>
            </p:cNvSpPr>
            <p:nvPr/>
          </p:nvSpPr>
          <p:spPr bwMode="auto">
            <a:xfrm>
              <a:off x="1041" y="3271"/>
              <a:ext cx="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l</a:t>
              </a:r>
              <a:endParaRPr lang="en-US" sz="1600"/>
            </a:p>
          </p:txBody>
        </p:sp>
        <p:sp>
          <p:nvSpPr>
            <p:cNvPr id="104" name="Rectangle 332"/>
            <p:cNvSpPr>
              <a:spLocks noChangeArrowheads="1"/>
            </p:cNvSpPr>
            <p:nvPr/>
          </p:nvSpPr>
          <p:spPr bwMode="auto">
            <a:xfrm>
              <a:off x="1058" y="3271"/>
              <a:ext cx="5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w</a:t>
              </a:r>
              <a:endParaRPr lang="en-US" sz="1600"/>
            </a:p>
          </p:txBody>
        </p:sp>
        <p:sp>
          <p:nvSpPr>
            <p:cNvPr id="105" name="Rectangle 333"/>
            <p:cNvSpPr>
              <a:spLocks noChangeArrowheads="1"/>
            </p:cNvSpPr>
            <p:nvPr/>
          </p:nvSpPr>
          <p:spPr bwMode="auto">
            <a:xfrm>
              <a:off x="1116" y="3271"/>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106" name="Rectangle 334"/>
            <p:cNvSpPr>
              <a:spLocks noChangeArrowheads="1"/>
            </p:cNvSpPr>
            <p:nvPr/>
          </p:nvSpPr>
          <p:spPr bwMode="auto">
            <a:xfrm>
              <a:off x="1137" y="32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07" name="Rectangle 335"/>
            <p:cNvSpPr>
              <a:spLocks noChangeArrowheads="1"/>
            </p:cNvSpPr>
            <p:nvPr/>
          </p:nvSpPr>
          <p:spPr bwMode="auto">
            <a:xfrm>
              <a:off x="1179" y="32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108" name="Rectangle 336"/>
            <p:cNvSpPr>
              <a:spLocks noChangeArrowheads="1"/>
            </p:cNvSpPr>
            <p:nvPr/>
          </p:nvSpPr>
          <p:spPr bwMode="auto">
            <a:xfrm>
              <a:off x="1223" y="3271"/>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09" name="Rectangle 337"/>
            <p:cNvSpPr>
              <a:spLocks noChangeArrowheads="1"/>
            </p:cNvSpPr>
            <p:nvPr/>
          </p:nvSpPr>
          <p:spPr bwMode="auto">
            <a:xfrm>
              <a:off x="1244" y="3271"/>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110" name="Rectangle 338"/>
            <p:cNvSpPr>
              <a:spLocks noChangeArrowheads="1"/>
            </p:cNvSpPr>
            <p:nvPr/>
          </p:nvSpPr>
          <p:spPr bwMode="auto">
            <a:xfrm>
              <a:off x="1265" y="32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111" name="Rectangle 339"/>
            <p:cNvSpPr>
              <a:spLocks noChangeArrowheads="1"/>
            </p:cNvSpPr>
            <p:nvPr/>
          </p:nvSpPr>
          <p:spPr bwMode="auto">
            <a:xfrm>
              <a:off x="1309" y="32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112" name="Rectangle 340"/>
            <p:cNvSpPr>
              <a:spLocks noChangeArrowheads="1"/>
            </p:cNvSpPr>
            <p:nvPr/>
          </p:nvSpPr>
          <p:spPr bwMode="auto">
            <a:xfrm>
              <a:off x="1351" y="32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113" name="Rectangle 341"/>
            <p:cNvSpPr>
              <a:spLocks noChangeArrowheads="1"/>
            </p:cNvSpPr>
            <p:nvPr/>
          </p:nvSpPr>
          <p:spPr bwMode="auto">
            <a:xfrm>
              <a:off x="1396" y="3271"/>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14" name="Rectangle 342"/>
            <p:cNvSpPr>
              <a:spLocks noChangeArrowheads="1"/>
            </p:cNvSpPr>
            <p:nvPr/>
          </p:nvSpPr>
          <p:spPr bwMode="auto">
            <a:xfrm>
              <a:off x="1421" y="32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15" name="Rectangle 343"/>
            <p:cNvSpPr>
              <a:spLocks noChangeArrowheads="1"/>
            </p:cNvSpPr>
            <p:nvPr/>
          </p:nvSpPr>
          <p:spPr bwMode="auto">
            <a:xfrm>
              <a:off x="1466" y="327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116" name="Rectangle 344"/>
            <p:cNvSpPr>
              <a:spLocks noChangeArrowheads="1"/>
            </p:cNvSpPr>
            <p:nvPr/>
          </p:nvSpPr>
          <p:spPr bwMode="auto">
            <a:xfrm>
              <a:off x="1508" y="3271"/>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17" name="Rectangle 345"/>
            <p:cNvSpPr>
              <a:spLocks noChangeArrowheads="1"/>
            </p:cNvSpPr>
            <p:nvPr/>
          </p:nvSpPr>
          <p:spPr bwMode="auto">
            <a:xfrm>
              <a:off x="1041" y="3504"/>
              <a:ext cx="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l</a:t>
              </a:r>
              <a:endParaRPr lang="en-US" sz="1600"/>
            </a:p>
          </p:txBody>
        </p:sp>
        <p:sp>
          <p:nvSpPr>
            <p:cNvPr id="118" name="Rectangle 346"/>
            <p:cNvSpPr>
              <a:spLocks noChangeArrowheads="1"/>
            </p:cNvSpPr>
            <p:nvPr/>
          </p:nvSpPr>
          <p:spPr bwMode="auto">
            <a:xfrm>
              <a:off x="1058" y="3504"/>
              <a:ext cx="5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w</a:t>
              </a:r>
              <a:endParaRPr lang="en-US" sz="1600"/>
            </a:p>
          </p:txBody>
        </p:sp>
        <p:sp>
          <p:nvSpPr>
            <p:cNvPr id="119" name="Rectangle 347"/>
            <p:cNvSpPr>
              <a:spLocks noChangeArrowheads="1"/>
            </p:cNvSpPr>
            <p:nvPr/>
          </p:nvSpPr>
          <p:spPr bwMode="auto">
            <a:xfrm>
              <a:off x="1116" y="3504"/>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120" name="Rectangle 348"/>
            <p:cNvSpPr>
              <a:spLocks noChangeArrowheads="1"/>
            </p:cNvSpPr>
            <p:nvPr/>
          </p:nvSpPr>
          <p:spPr bwMode="auto">
            <a:xfrm>
              <a:off x="1137" y="350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21" name="Rectangle 349"/>
            <p:cNvSpPr>
              <a:spLocks noChangeArrowheads="1"/>
            </p:cNvSpPr>
            <p:nvPr/>
          </p:nvSpPr>
          <p:spPr bwMode="auto">
            <a:xfrm>
              <a:off x="1179" y="350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3</a:t>
              </a:r>
              <a:endParaRPr lang="en-US" sz="1600"/>
            </a:p>
          </p:txBody>
        </p:sp>
        <p:sp>
          <p:nvSpPr>
            <p:cNvPr id="122" name="Rectangle 350"/>
            <p:cNvSpPr>
              <a:spLocks noChangeArrowheads="1"/>
            </p:cNvSpPr>
            <p:nvPr/>
          </p:nvSpPr>
          <p:spPr bwMode="auto">
            <a:xfrm>
              <a:off x="1223" y="3504"/>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23" name="Rectangle 351"/>
            <p:cNvSpPr>
              <a:spLocks noChangeArrowheads="1"/>
            </p:cNvSpPr>
            <p:nvPr/>
          </p:nvSpPr>
          <p:spPr bwMode="auto">
            <a:xfrm>
              <a:off x="1244" y="3504"/>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124" name="Rectangle 352"/>
            <p:cNvSpPr>
              <a:spLocks noChangeArrowheads="1"/>
            </p:cNvSpPr>
            <p:nvPr/>
          </p:nvSpPr>
          <p:spPr bwMode="auto">
            <a:xfrm>
              <a:off x="1265" y="350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3</a:t>
              </a:r>
              <a:endParaRPr lang="en-US" sz="1600"/>
            </a:p>
          </p:txBody>
        </p:sp>
        <p:sp>
          <p:nvSpPr>
            <p:cNvPr id="125" name="Rectangle 353"/>
            <p:cNvSpPr>
              <a:spLocks noChangeArrowheads="1"/>
            </p:cNvSpPr>
            <p:nvPr/>
          </p:nvSpPr>
          <p:spPr bwMode="auto">
            <a:xfrm>
              <a:off x="1309" y="350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126" name="Rectangle 354"/>
            <p:cNvSpPr>
              <a:spLocks noChangeArrowheads="1"/>
            </p:cNvSpPr>
            <p:nvPr/>
          </p:nvSpPr>
          <p:spPr bwMode="auto">
            <a:xfrm>
              <a:off x="1351" y="350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127" name="Rectangle 355"/>
            <p:cNvSpPr>
              <a:spLocks noChangeArrowheads="1"/>
            </p:cNvSpPr>
            <p:nvPr/>
          </p:nvSpPr>
          <p:spPr bwMode="auto">
            <a:xfrm>
              <a:off x="1396" y="3504"/>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28" name="Rectangle 356"/>
            <p:cNvSpPr>
              <a:spLocks noChangeArrowheads="1"/>
            </p:cNvSpPr>
            <p:nvPr/>
          </p:nvSpPr>
          <p:spPr bwMode="auto">
            <a:xfrm>
              <a:off x="1421" y="350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29" name="Rectangle 357"/>
            <p:cNvSpPr>
              <a:spLocks noChangeArrowheads="1"/>
            </p:cNvSpPr>
            <p:nvPr/>
          </p:nvSpPr>
          <p:spPr bwMode="auto">
            <a:xfrm>
              <a:off x="1466" y="350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130" name="Rectangle 358"/>
            <p:cNvSpPr>
              <a:spLocks noChangeArrowheads="1"/>
            </p:cNvSpPr>
            <p:nvPr/>
          </p:nvSpPr>
          <p:spPr bwMode="auto">
            <a:xfrm>
              <a:off x="1508" y="3504"/>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131" name="Line 359"/>
            <p:cNvSpPr>
              <a:spLocks noChangeShapeType="1"/>
            </p:cNvSpPr>
            <p:nvPr/>
          </p:nvSpPr>
          <p:spPr bwMode="auto">
            <a:xfrm flipH="1">
              <a:off x="960" y="3047"/>
              <a:ext cx="2" cy="889"/>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32" name="Freeform 360"/>
            <p:cNvSpPr/>
            <p:nvPr/>
          </p:nvSpPr>
          <p:spPr bwMode="auto">
            <a:xfrm>
              <a:off x="943" y="3897"/>
              <a:ext cx="40" cy="39"/>
            </a:xfrm>
            <a:custGeom>
              <a:avLst/>
              <a:gdLst>
                <a:gd name="T0" fmla="*/ 38 w 40"/>
                <a:gd name="T1" fmla="*/ 0 h 39"/>
                <a:gd name="T2" fmla="*/ 0 w 40"/>
                <a:gd name="T3" fmla="*/ 0 h 39"/>
                <a:gd name="T4" fmla="*/ 19 w 40"/>
                <a:gd name="T5" fmla="*/ 39 h 39"/>
                <a:gd name="T6" fmla="*/ 40 w 40"/>
                <a:gd name="T7" fmla="*/ 0 h 39"/>
                <a:gd name="T8" fmla="*/ 40 w 40"/>
                <a:gd name="T9" fmla="*/ 0 h 39"/>
                <a:gd name="T10" fmla="*/ 38 w 40"/>
                <a:gd name="T11" fmla="*/ 0 h 39"/>
              </a:gdLst>
              <a:ahLst/>
              <a:cxnLst>
                <a:cxn ang="0">
                  <a:pos x="T0" y="T1"/>
                </a:cxn>
                <a:cxn ang="0">
                  <a:pos x="T2" y="T3"/>
                </a:cxn>
                <a:cxn ang="0">
                  <a:pos x="T4" y="T5"/>
                </a:cxn>
                <a:cxn ang="0">
                  <a:pos x="T6" y="T7"/>
                </a:cxn>
                <a:cxn ang="0">
                  <a:pos x="T8" y="T9"/>
                </a:cxn>
                <a:cxn ang="0">
                  <a:pos x="T10" y="T11"/>
                </a:cxn>
              </a:cxnLst>
              <a:rect l="0" t="0" r="r" b="b"/>
              <a:pathLst>
                <a:path w="40" h="39">
                  <a:moveTo>
                    <a:pt x="38" y="0"/>
                  </a:moveTo>
                  <a:lnTo>
                    <a:pt x="0" y="0"/>
                  </a:lnTo>
                  <a:lnTo>
                    <a:pt x="19" y="39"/>
                  </a:lnTo>
                  <a:lnTo>
                    <a:pt x="40" y="0"/>
                  </a:lnTo>
                  <a:lnTo>
                    <a:pt x="40"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33" name="Rectangle 361"/>
            <p:cNvSpPr>
              <a:spLocks noChangeArrowheads="1"/>
            </p:cNvSpPr>
            <p:nvPr/>
          </p:nvSpPr>
          <p:spPr bwMode="auto">
            <a:xfrm>
              <a:off x="1741" y="327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134" name="Rectangle 362"/>
            <p:cNvSpPr>
              <a:spLocks noChangeArrowheads="1"/>
            </p:cNvSpPr>
            <p:nvPr/>
          </p:nvSpPr>
          <p:spPr bwMode="auto">
            <a:xfrm>
              <a:off x="1783" y="3278"/>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135" name="Rectangle 363"/>
            <p:cNvSpPr>
              <a:spLocks noChangeArrowheads="1"/>
            </p:cNvSpPr>
            <p:nvPr/>
          </p:nvSpPr>
          <p:spPr bwMode="auto">
            <a:xfrm>
              <a:off x="1806" y="327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136" name="Rectangle 364"/>
            <p:cNvSpPr>
              <a:spLocks noChangeArrowheads="1"/>
            </p:cNvSpPr>
            <p:nvPr/>
          </p:nvSpPr>
          <p:spPr bwMode="auto">
            <a:xfrm>
              <a:off x="1848" y="3278"/>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137" name="Rectangle 365"/>
            <p:cNvSpPr>
              <a:spLocks noChangeArrowheads="1"/>
            </p:cNvSpPr>
            <p:nvPr/>
          </p:nvSpPr>
          <p:spPr bwMode="auto">
            <a:xfrm>
              <a:off x="2009" y="3236"/>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138" name="Rectangle 366"/>
            <p:cNvSpPr>
              <a:spLocks noChangeArrowheads="1"/>
            </p:cNvSpPr>
            <p:nvPr/>
          </p:nvSpPr>
          <p:spPr bwMode="auto">
            <a:xfrm>
              <a:off x="2027" y="323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139" name="Rectangle 367"/>
            <p:cNvSpPr>
              <a:spLocks noChangeArrowheads="1"/>
            </p:cNvSpPr>
            <p:nvPr/>
          </p:nvSpPr>
          <p:spPr bwMode="auto">
            <a:xfrm>
              <a:off x="2065" y="3236"/>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140" name="Rectangle 368"/>
            <p:cNvSpPr>
              <a:spLocks noChangeArrowheads="1"/>
            </p:cNvSpPr>
            <p:nvPr/>
          </p:nvSpPr>
          <p:spPr bwMode="auto">
            <a:xfrm>
              <a:off x="2100" y="3236"/>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141" name="Rectangle 369"/>
            <p:cNvSpPr>
              <a:spLocks noChangeArrowheads="1"/>
            </p:cNvSpPr>
            <p:nvPr/>
          </p:nvSpPr>
          <p:spPr bwMode="auto">
            <a:xfrm>
              <a:off x="2118" y="3236"/>
              <a:ext cx="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142" name="Rectangle 370"/>
            <p:cNvSpPr>
              <a:spLocks noChangeArrowheads="1"/>
            </p:cNvSpPr>
            <p:nvPr/>
          </p:nvSpPr>
          <p:spPr bwMode="auto">
            <a:xfrm>
              <a:off x="2142" y="323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143" name="Rectangle 371"/>
            <p:cNvSpPr>
              <a:spLocks noChangeArrowheads="1"/>
            </p:cNvSpPr>
            <p:nvPr/>
          </p:nvSpPr>
          <p:spPr bwMode="auto">
            <a:xfrm>
              <a:off x="2179" y="3236"/>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144" name="Rectangle 372"/>
            <p:cNvSpPr>
              <a:spLocks noChangeArrowheads="1"/>
            </p:cNvSpPr>
            <p:nvPr/>
          </p:nvSpPr>
          <p:spPr bwMode="auto">
            <a:xfrm>
              <a:off x="2214" y="3236"/>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145" name="Rectangle 373"/>
            <p:cNvSpPr>
              <a:spLocks noChangeArrowheads="1"/>
            </p:cNvSpPr>
            <p:nvPr/>
          </p:nvSpPr>
          <p:spPr bwMode="auto">
            <a:xfrm>
              <a:off x="2233" y="3236"/>
              <a:ext cx="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146" name="Rectangle 374"/>
            <p:cNvSpPr>
              <a:spLocks noChangeArrowheads="1"/>
            </p:cNvSpPr>
            <p:nvPr/>
          </p:nvSpPr>
          <p:spPr bwMode="auto">
            <a:xfrm>
              <a:off x="2247" y="323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o</a:t>
              </a:r>
              <a:endParaRPr lang="en-US" sz="1600"/>
            </a:p>
          </p:txBody>
        </p:sp>
        <p:sp>
          <p:nvSpPr>
            <p:cNvPr id="147" name="Rectangle 375"/>
            <p:cNvSpPr>
              <a:spLocks noChangeArrowheads="1"/>
            </p:cNvSpPr>
            <p:nvPr/>
          </p:nvSpPr>
          <p:spPr bwMode="auto">
            <a:xfrm>
              <a:off x="2284" y="323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148" name="Rectangle 376"/>
            <p:cNvSpPr>
              <a:spLocks noChangeArrowheads="1"/>
            </p:cNvSpPr>
            <p:nvPr/>
          </p:nvSpPr>
          <p:spPr bwMode="auto">
            <a:xfrm>
              <a:off x="2324" y="3236"/>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149" name="Rectangle 377"/>
            <p:cNvSpPr>
              <a:spLocks noChangeArrowheads="1"/>
            </p:cNvSpPr>
            <p:nvPr/>
          </p:nvSpPr>
          <p:spPr bwMode="auto">
            <a:xfrm>
              <a:off x="2093" y="3320"/>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f</a:t>
              </a:r>
              <a:endParaRPr lang="en-US" sz="1600"/>
            </a:p>
          </p:txBody>
        </p:sp>
        <p:sp>
          <p:nvSpPr>
            <p:cNvPr id="150" name="Rectangle 378"/>
            <p:cNvSpPr>
              <a:spLocks noChangeArrowheads="1"/>
            </p:cNvSpPr>
            <p:nvPr/>
          </p:nvSpPr>
          <p:spPr bwMode="auto">
            <a:xfrm>
              <a:off x="2111" y="3320"/>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151" name="Rectangle 379"/>
            <p:cNvSpPr>
              <a:spLocks noChangeArrowheads="1"/>
            </p:cNvSpPr>
            <p:nvPr/>
          </p:nvSpPr>
          <p:spPr bwMode="auto">
            <a:xfrm>
              <a:off x="2149" y="3320"/>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152" name="Rectangle 380"/>
            <p:cNvSpPr>
              <a:spLocks noChangeArrowheads="1"/>
            </p:cNvSpPr>
            <p:nvPr/>
          </p:nvSpPr>
          <p:spPr bwMode="auto">
            <a:xfrm>
              <a:off x="2167" y="332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153" name="Rectangle 381"/>
            <p:cNvSpPr>
              <a:spLocks noChangeArrowheads="1"/>
            </p:cNvSpPr>
            <p:nvPr/>
          </p:nvSpPr>
          <p:spPr bwMode="auto">
            <a:xfrm>
              <a:off x="2202" y="3320"/>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h</a:t>
              </a:r>
              <a:endParaRPr lang="en-US" sz="1600"/>
            </a:p>
          </p:txBody>
        </p:sp>
        <p:sp>
          <p:nvSpPr>
            <p:cNvPr id="154" name="Freeform 382"/>
            <p:cNvSpPr/>
            <p:nvPr/>
          </p:nvSpPr>
          <p:spPr bwMode="auto">
            <a:xfrm>
              <a:off x="2298" y="3474"/>
              <a:ext cx="40" cy="37"/>
            </a:xfrm>
            <a:custGeom>
              <a:avLst/>
              <a:gdLst>
                <a:gd name="T0" fmla="*/ 0 w 40"/>
                <a:gd name="T1" fmla="*/ 37 h 37"/>
                <a:gd name="T2" fmla="*/ 0 w 40"/>
                <a:gd name="T3" fmla="*/ 0 h 37"/>
                <a:gd name="T4" fmla="*/ 40 w 40"/>
                <a:gd name="T5" fmla="*/ 18 h 37"/>
                <a:gd name="T6" fmla="*/ 0 w 40"/>
                <a:gd name="T7" fmla="*/ 37 h 37"/>
                <a:gd name="T8" fmla="*/ 0 w 40"/>
                <a:gd name="T9" fmla="*/ 37 h 37"/>
              </a:gdLst>
              <a:ahLst/>
              <a:cxnLst>
                <a:cxn ang="0">
                  <a:pos x="T0" y="T1"/>
                </a:cxn>
                <a:cxn ang="0">
                  <a:pos x="T2" y="T3"/>
                </a:cxn>
                <a:cxn ang="0">
                  <a:pos x="T4" y="T5"/>
                </a:cxn>
                <a:cxn ang="0">
                  <a:pos x="T6" y="T7"/>
                </a:cxn>
                <a:cxn ang="0">
                  <a:pos x="T8" y="T9"/>
                </a:cxn>
              </a:cxnLst>
              <a:rect l="0" t="0" r="r" b="b"/>
              <a:pathLst>
                <a:path w="40" h="37">
                  <a:moveTo>
                    <a:pt x="0" y="37"/>
                  </a:moveTo>
                  <a:lnTo>
                    <a:pt x="0" y="0"/>
                  </a:lnTo>
                  <a:lnTo>
                    <a:pt x="40" y="18"/>
                  </a:lnTo>
                  <a:lnTo>
                    <a:pt x="0"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55" name="Freeform 383"/>
            <p:cNvSpPr/>
            <p:nvPr/>
          </p:nvSpPr>
          <p:spPr bwMode="auto">
            <a:xfrm>
              <a:off x="1992" y="3201"/>
              <a:ext cx="350" cy="233"/>
            </a:xfrm>
            <a:custGeom>
              <a:avLst/>
              <a:gdLst>
                <a:gd name="T0" fmla="*/ 348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Lst>
              <a:ahLst/>
              <a:cxnLst>
                <a:cxn ang="0">
                  <a:pos x="T0" y="T1"/>
                </a:cxn>
                <a:cxn ang="0">
                  <a:pos x="T2" y="T3"/>
                </a:cxn>
                <a:cxn ang="0">
                  <a:pos x="T4" y="T5"/>
                </a:cxn>
                <a:cxn ang="0">
                  <a:pos x="T6" y="T7"/>
                </a:cxn>
                <a:cxn ang="0">
                  <a:pos x="T8" y="T9"/>
                </a:cxn>
                <a:cxn ang="0">
                  <a:pos x="T10" y="T11"/>
                </a:cxn>
              </a:cxnLst>
              <a:rect l="0" t="0" r="r" b="b"/>
              <a:pathLst>
                <a:path w="350" h="233">
                  <a:moveTo>
                    <a:pt x="348" y="233"/>
                  </a:moveTo>
                  <a:lnTo>
                    <a:pt x="350" y="0"/>
                  </a:lnTo>
                  <a:lnTo>
                    <a:pt x="0" y="0"/>
                  </a:lnTo>
                  <a:lnTo>
                    <a:pt x="0" y="233"/>
                  </a:lnTo>
                  <a:lnTo>
                    <a:pt x="350" y="233"/>
                  </a:lnTo>
                  <a:lnTo>
                    <a:pt x="350"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Rectangle 384"/>
            <p:cNvSpPr>
              <a:spLocks noChangeArrowheads="1"/>
            </p:cNvSpPr>
            <p:nvPr/>
          </p:nvSpPr>
          <p:spPr bwMode="auto">
            <a:xfrm>
              <a:off x="2540" y="3278"/>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157" name="Rectangle 385"/>
            <p:cNvSpPr>
              <a:spLocks noChangeArrowheads="1"/>
            </p:cNvSpPr>
            <p:nvPr/>
          </p:nvSpPr>
          <p:spPr bwMode="auto">
            <a:xfrm>
              <a:off x="2589" y="3278"/>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158" name="Rectangle 386"/>
            <p:cNvSpPr>
              <a:spLocks noChangeArrowheads="1"/>
            </p:cNvSpPr>
            <p:nvPr/>
          </p:nvSpPr>
          <p:spPr bwMode="auto">
            <a:xfrm>
              <a:off x="2627" y="3278"/>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159" name="Freeform 387"/>
            <p:cNvSpPr/>
            <p:nvPr/>
          </p:nvSpPr>
          <p:spPr bwMode="auto">
            <a:xfrm>
              <a:off x="2517" y="3201"/>
              <a:ext cx="175" cy="233"/>
            </a:xfrm>
            <a:custGeom>
              <a:avLst/>
              <a:gdLst>
                <a:gd name="T0" fmla="*/ 173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Lst>
              <a:ahLst/>
              <a:cxnLst>
                <a:cxn ang="0">
                  <a:pos x="T0" y="T1"/>
                </a:cxn>
                <a:cxn ang="0">
                  <a:pos x="T2" y="T3"/>
                </a:cxn>
                <a:cxn ang="0">
                  <a:pos x="T4" y="T5"/>
                </a:cxn>
                <a:cxn ang="0">
                  <a:pos x="T6" y="T7"/>
                </a:cxn>
                <a:cxn ang="0">
                  <a:pos x="T8" y="T9"/>
                </a:cxn>
                <a:cxn ang="0">
                  <a:pos x="T10" y="T11"/>
                </a:cxn>
              </a:cxnLst>
              <a:rect l="0" t="0" r="r" b="b"/>
              <a:pathLst>
                <a:path w="175" h="233">
                  <a:moveTo>
                    <a:pt x="173" y="233"/>
                  </a:moveTo>
                  <a:lnTo>
                    <a:pt x="175" y="0"/>
                  </a:lnTo>
                  <a:lnTo>
                    <a:pt x="0" y="0"/>
                  </a:lnTo>
                  <a:lnTo>
                    <a:pt x="0" y="233"/>
                  </a:lnTo>
                  <a:lnTo>
                    <a:pt x="175" y="233"/>
                  </a:lnTo>
                  <a:lnTo>
                    <a:pt x="175"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0" name="Rectangle 388"/>
            <p:cNvSpPr>
              <a:spLocks noChangeArrowheads="1"/>
            </p:cNvSpPr>
            <p:nvPr/>
          </p:nvSpPr>
          <p:spPr bwMode="auto">
            <a:xfrm>
              <a:off x="2808" y="3278"/>
              <a:ext cx="4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161" name="Rectangle 389"/>
            <p:cNvSpPr>
              <a:spLocks noChangeArrowheads="1"/>
            </p:cNvSpPr>
            <p:nvPr/>
          </p:nvSpPr>
          <p:spPr bwMode="auto">
            <a:xfrm>
              <a:off x="2853" y="3278"/>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L</a:t>
              </a:r>
              <a:endParaRPr lang="en-US" sz="1600"/>
            </a:p>
          </p:txBody>
        </p:sp>
        <p:sp>
          <p:nvSpPr>
            <p:cNvPr id="162" name="Rectangle 390"/>
            <p:cNvSpPr>
              <a:spLocks noChangeArrowheads="1"/>
            </p:cNvSpPr>
            <p:nvPr/>
          </p:nvSpPr>
          <p:spPr bwMode="auto">
            <a:xfrm>
              <a:off x="2890" y="3278"/>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163" name="Freeform 391"/>
            <p:cNvSpPr/>
            <p:nvPr/>
          </p:nvSpPr>
          <p:spPr bwMode="auto">
            <a:xfrm>
              <a:off x="2692" y="3201"/>
              <a:ext cx="350" cy="233"/>
            </a:xfrm>
            <a:custGeom>
              <a:avLst/>
              <a:gdLst>
                <a:gd name="T0" fmla="*/ 347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Lst>
              <a:ahLst/>
              <a:cxnLst>
                <a:cxn ang="0">
                  <a:pos x="T0" y="T1"/>
                </a:cxn>
                <a:cxn ang="0">
                  <a:pos x="T2" y="T3"/>
                </a:cxn>
                <a:cxn ang="0">
                  <a:pos x="T4" y="T5"/>
                </a:cxn>
                <a:cxn ang="0">
                  <a:pos x="T6" y="T7"/>
                </a:cxn>
                <a:cxn ang="0">
                  <a:pos x="T8" y="T9"/>
                </a:cxn>
                <a:cxn ang="0">
                  <a:pos x="T10" y="T11"/>
                </a:cxn>
              </a:cxnLst>
              <a:rect l="0" t="0" r="r" b="b"/>
              <a:pathLst>
                <a:path w="350" h="233">
                  <a:moveTo>
                    <a:pt x="347" y="233"/>
                  </a:moveTo>
                  <a:lnTo>
                    <a:pt x="350" y="0"/>
                  </a:lnTo>
                  <a:lnTo>
                    <a:pt x="0" y="0"/>
                  </a:lnTo>
                  <a:lnTo>
                    <a:pt x="0" y="233"/>
                  </a:lnTo>
                  <a:lnTo>
                    <a:pt x="350" y="233"/>
                  </a:lnTo>
                  <a:lnTo>
                    <a:pt x="350"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 name="Rectangle 392"/>
            <p:cNvSpPr>
              <a:spLocks noChangeArrowheads="1"/>
            </p:cNvSpPr>
            <p:nvPr/>
          </p:nvSpPr>
          <p:spPr bwMode="auto">
            <a:xfrm>
              <a:off x="3144" y="3236"/>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D</a:t>
              </a:r>
              <a:endParaRPr lang="en-US" sz="1600"/>
            </a:p>
          </p:txBody>
        </p:sp>
        <p:sp>
          <p:nvSpPr>
            <p:cNvPr id="165" name="Rectangle 393"/>
            <p:cNvSpPr>
              <a:spLocks noChangeArrowheads="1"/>
            </p:cNvSpPr>
            <p:nvPr/>
          </p:nvSpPr>
          <p:spPr bwMode="auto">
            <a:xfrm>
              <a:off x="3193" y="323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166" name="Rectangle 394"/>
            <p:cNvSpPr>
              <a:spLocks noChangeArrowheads="1"/>
            </p:cNvSpPr>
            <p:nvPr/>
          </p:nvSpPr>
          <p:spPr bwMode="auto">
            <a:xfrm>
              <a:off x="3233" y="3236"/>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167" name="Rectangle 395"/>
            <p:cNvSpPr>
              <a:spLocks noChangeArrowheads="1"/>
            </p:cNvSpPr>
            <p:nvPr/>
          </p:nvSpPr>
          <p:spPr bwMode="auto">
            <a:xfrm>
              <a:off x="3251" y="3236"/>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168" name="Rectangle 397"/>
            <p:cNvSpPr>
              <a:spLocks noChangeArrowheads="1"/>
            </p:cNvSpPr>
            <p:nvPr/>
          </p:nvSpPr>
          <p:spPr bwMode="auto">
            <a:xfrm>
              <a:off x="3112" y="3320"/>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169" name="Rectangle 398"/>
            <p:cNvSpPr>
              <a:spLocks noChangeArrowheads="1"/>
            </p:cNvSpPr>
            <p:nvPr/>
          </p:nvSpPr>
          <p:spPr bwMode="auto">
            <a:xfrm>
              <a:off x="3149" y="332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170" name="Rectangle 399"/>
            <p:cNvSpPr>
              <a:spLocks noChangeArrowheads="1"/>
            </p:cNvSpPr>
            <p:nvPr/>
          </p:nvSpPr>
          <p:spPr bwMode="auto">
            <a:xfrm>
              <a:off x="3181" y="332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171" name="Rectangle 400"/>
            <p:cNvSpPr>
              <a:spLocks noChangeArrowheads="1"/>
            </p:cNvSpPr>
            <p:nvPr/>
          </p:nvSpPr>
          <p:spPr bwMode="auto">
            <a:xfrm>
              <a:off x="3216" y="3320"/>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172" name="Rectangle 401"/>
            <p:cNvSpPr>
              <a:spLocks noChangeArrowheads="1"/>
            </p:cNvSpPr>
            <p:nvPr/>
          </p:nvSpPr>
          <p:spPr bwMode="auto">
            <a:xfrm>
              <a:off x="3254" y="332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173" name="Rectangle 402"/>
            <p:cNvSpPr>
              <a:spLocks noChangeArrowheads="1"/>
            </p:cNvSpPr>
            <p:nvPr/>
          </p:nvSpPr>
          <p:spPr bwMode="auto">
            <a:xfrm>
              <a:off x="3289" y="332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174" name="Freeform 403"/>
            <p:cNvSpPr/>
            <p:nvPr/>
          </p:nvSpPr>
          <p:spPr bwMode="auto">
            <a:xfrm>
              <a:off x="3042" y="3201"/>
              <a:ext cx="349" cy="233"/>
            </a:xfrm>
            <a:custGeom>
              <a:avLst/>
              <a:gdLst>
                <a:gd name="T0" fmla="*/ 347 w 349"/>
                <a:gd name="T1" fmla="*/ 233 h 233"/>
                <a:gd name="T2" fmla="*/ 349 w 349"/>
                <a:gd name="T3" fmla="*/ 0 h 233"/>
                <a:gd name="T4" fmla="*/ 0 w 349"/>
                <a:gd name="T5" fmla="*/ 0 h 233"/>
                <a:gd name="T6" fmla="*/ 0 w 349"/>
                <a:gd name="T7" fmla="*/ 233 h 233"/>
                <a:gd name="T8" fmla="*/ 349 w 349"/>
                <a:gd name="T9" fmla="*/ 233 h 233"/>
                <a:gd name="T10" fmla="*/ 349 w 349"/>
                <a:gd name="T11" fmla="*/ 233 h 233"/>
              </a:gdLst>
              <a:ahLst/>
              <a:cxnLst>
                <a:cxn ang="0">
                  <a:pos x="T0" y="T1"/>
                </a:cxn>
                <a:cxn ang="0">
                  <a:pos x="T2" y="T3"/>
                </a:cxn>
                <a:cxn ang="0">
                  <a:pos x="T4" y="T5"/>
                </a:cxn>
                <a:cxn ang="0">
                  <a:pos x="T6" y="T7"/>
                </a:cxn>
                <a:cxn ang="0">
                  <a:pos x="T8" y="T9"/>
                </a:cxn>
                <a:cxn ang="0">
                  <a:pos x="T10" y="T11"/>
                </a:cxn>
              </a:cxnLst>
              <a:rect l="0" t="0" r="r" b="b"/>
              <a:pathLst>
                <a:path w="349" h="233">
                  <a:moveTo>
                    <a:pt x="347" y="233"/>
                  </a:moveTo>
                  <a:lnTo>
                    <a:pt x="349" y="0"/>
                  </a:lnTo>
                  <a:lnTo>
                    <a:pt x="0" y="0"/>
                  </a:lnTo>
                  <a:lnTo>
                    <a:pt x="0" y="233"/>
                  </a:lnTo>
                  <a:lnTo>
                    <a:pt x="349" y="233"/>
                  </a:lnTo>
                  <a:lnTo>
                    <a:pt x="349"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 name="Rectangle 404"/>
            <p:cNvSpPr>
              <a:spLocks noChangeArrowheads="1"/>
            </p:cNvSpPr>
            <p:nvPr/>
          </p:nvSpPr>
          <p:spPr bwMode="auto">
            <a:xfrm>
              <a:off x="3422" y="3278"/>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176" name="Rectangle 405"/>
            <p:cNvSpPr>
              <a:spLocks noChangeArrowheads="1"/>
            </p:cNvSpPr>
            <p:nvPr/>
          </p:nvSpPr>
          <p:spPr bwMode="auto">
            <a:xfrm>
              <a:off x="3471" y="3278"/>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177" name="Rectangle 406"/>
            <p:cNvSpPr>
              <a:spLocks noChangeArrowheads="1"/>
            </p:cNvSpPr>
            <p:nvPr/>
          </p:nvSpPr>
          <p:spPr bwMode="auto">
            <a:xfrm>
              <a:off x="3508" y="3278"/>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178" name="Freeform 408"/>
            <p:cNvSpPr/>
            <p:nvPr/>
          </p:nvSpPr>
          <p:spPr bwMode="auto">
            <a:xfrm>
              <a:off x="3391" y="3201"/>
              <a:ext cx="175" cy="233"/>
            </a:xfrm>
            <a:custGeom>
              <a:avLst/>
              <a:gdLst>
                <a:gd name="T0" fmla="*/ 173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Lst>
              <a:ahLst/>
              <a:cxnLst>
                <a:cxn ang="0">
                  <a:pos x="T0" y="T1"/>
                </a:cxn>
                <a:cxn ang="0">
                  <a:pos x="T2" y="T3"/>
                </a:cxn>
                <a:cxn ang="0">
                  <a:pos x="T4" y="T5"/>
                </a:cxn>
                <a:cxn ang="0">
                  <a:pos x="T6" y="T7"/>
                </a:cxn>
                <a:cxn ang="0">
                  <a:pos x="T8" y="T9"/>
                </a:cxn>
                <a:cxn ang="0">
                  <a:pos x="T10" y="T11"/>
                </a:cxn>
              </a:cxnLst>
              <a:rect l="0" t="0" r="r" b="b"/>
              <a:pathLst>
                <a:path w="175" h="233">
                  <a:moveTo>
                    <a:pt x="173" y="233"/>
                  </a:moveTo>
                  <a:lnTo>
                    <a:pt x="175" y="0"/>
                  </a:lnTo>
                  <a:lnTo>
                    <a:pt x="0" y="0"/>
                  </a:lnTo>
                  <a:lnTo>
                    <a:pt x="0" y="233"/>
                  </a:lnTo>
                  <a:lnTo>
                    <a:pt x="175" y="233"/>
                  </a:lnTo>
                  <a:lnTo>
                    <a:pt x="175"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9" name="Line 409"/>
            <p:cNvSpPr>
              <a:spLocks noChangeShapeType="1"/>
            </p:cNvSpPr>
            <p:nvPr/>
          </p:nvSpPr>
          <p:spPr bwMode="auto">
            <a:xfrm flipH="1">
              <a:off x="2027" y="3492"/>
              <a:ext cx="285"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80" name="Freeform 410"/>
            <p:cNvSpPr/>
            <p:nvPr/>
          </p:nvSpPr>
          <p:spPr bwMode="auto">
            <a:xfrm>
              <a:off x="1997" y="3474"/>
              <a:ext cx="40" cy="37"/>
            </a:xfrm>
            <a:custGeom>
              <a:avLst/>
              <a:gdLst>
                <a:gd name="T0" fmla="*/ 37 w 40"/>
                <a:gd name="T1" fmla="*/ 37 h 37"/>
                <a:gd name="T2" fmla="*/ 40 w 40"/>
                <a:gd name="T3" fmla="*/ 0 h 37"/>
                <a:gd name="T4" fmla="*/ 0 w 40"/>
                <a:gd name="T5" fmla="*/ 18 h 37"/>
                <a:gd name="T6" fmla="*/ 40 w 40"/>
                <a:gd name="T7" fmla="*/ 37 h 37"/>
                <a:gd name="T8" fmla="*/ 40 w 40"/>
                <a:gd name="T9" fmla="*/ 37 h 37"/>
                <a:gd name="T10" fmla="*/ 37 w 40"/>
                <a:gd name="T11" fmla="*/ 37 h 37"/>
              </a:gdLst>
              <a:ahLst/>
              <a:cxnLst>
                <a:cxn ang="0">
                  <a:pos x="T0" y="T1"/>
                </a:cxn>
                <a:cxn ang="0">
                  <a:pos x="T2" y="T3"/>
                </a:cxn>
                <a:cxn ang="0">
                  <a:pos x="T4" y="T5"/>
                </a:cxn>
                <a:cxn ang="0">
                  <a:pos x="T6" y="T7"/>
                </a:cxn>
                <a:cxn ang="0">
                  <a:pos x="T8" y="T9"/>
                </a:cxn>
                <a:cxn ang="0">
                  <a:pos x="T10" y="T11"/>
                </a:cxn>
              </a:cxnLst>
              <a:rect l="0" t="0" r="r" b="b"/>
              <a:pathLst>
                <a:path w="40" h="37">
                  <a:moveTo>
                    <a:pt x="37" y="37"/>
                  </a:moveTo>
                  <a:lnTo>
                    <a:pt x="40" y="0"/>
                  </a:lnTo>
                  <a:lnTo>
                    <a:pt x="0" y="18"/>
                  </a:lnTo>
                  <a:lnTo>
                    <a:pt x="40" y="37"/>
                  </a:lnTo>
                  <a:lnTo>
                    <a:pt x="40" y="37"/>
                  </a:lnTo>
                  <a:lnTo>
                    <a:pt x="37"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81" name="Rectangle 411"/>
            <p:cNvSpPr>
              <a:spLocks noChangeArrowheads="1"/>
            </p:cNvSpPr>
            <p:nvPr/>
          </p:nvSpPr>
          <p:spPr bwMode="auto">
            <a:xfrm>
              <a:off x="2090" y="351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182" name="Rectangle 412"/>
            <p:cNvSpPr>
              <a:spLocks noChangeArrowheads="1"/>
            </p:cNvSpPr>
            <p:nvPr/>
          </p:nvSpPr>
          <p:spPr bwMode="auto">
            <a:xfrm>
              <a:off x="2132" y="3511"/>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183" name="Rectangle 413"/>
            <p:cNvSpPr>
              <a:spLocks noChangeArrowheads="1"/>
            </p:cNvSpPr>
            <p:nvPr/>
          </p:nvSpPr>
          <p:spPr bwMode="auto">
            <a:xfrm>
              <a:off x="2156" y="351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184" name="Rectangle 414"/>
            <p:cNvSpPr>
              <a:spLocks noChangeArrowheads="1"/>
            </p:cNvSpPr>
            <p:nvPr/>
          </p:nvSpPr>
          <p:spPr bwMode="auto">
            <a:xfrm>
              <a:off x="2198" y="3511"/>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185" name="Rectangle 415"/>
            <p:cNvSpPr>
              <a:spLocks noChangeArrowheads="1"/>
            </p:cNvSpPr>
            <p:nvPr/>
          </p:nvSpPr>
          <p:spPr bwMode="auto">
            <a:xfrm>
              <a:off x="2358" y="3469"/>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186" name="Rectangle 416"/>
            <p:cNvSpPr>
              <a:spLocks noChangeArrowheads="1"/>
            </p:cNvSpPr>
            <p:nvPr/>
          </p:nvSpPr>
          <p:spPr bwMode="auto">
            <a:xfrm>
              <a:off x="2377" y="3469"/>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187" name="Rectangle 417"/>
            <p:cNvSpPr>
              <a:spLocks noChangeArrowheads="1"/>
            </p:cNvSpPr>
            <p:nvPr/>
          </p:nvSpPr>
          <p:spPr bwMode="auto">
            <a:xfrm>
              <a:off x="2414" y="3469"/>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188" name="Rectangle 418"/>
            <p:cNvSpPr>
              <a:spLocks noChangeArrowheads="1"/>
            </p:cNvSpPr>
            <p:nvPr/>
          </p:nvSpPr>
          <p:spPr bwMode="auto">
            <a:xfrm>
              <a:off x="2449" y="3469"/>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189" name="Rectangle 419"/>
            <p:cNvSpPr>
              <a:spLocks noChangeArrowheads="1"/>
            </p:cNvSpPr>
            <p:nvPr/>
          </p:nvSpPr>
          <p:spPr bwMode="auto">
            <a:xfrm>
              <a:off x="2468" y="3469"/>
              <a:ext cx="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190" name="Rectangle 420"/>
            <p:cNvSpPr>
              <a:spLocks noChangeArrowheads="1"/>
            </p:cNvSpPr>
            <p:nvPr/>
          </p:nvSpPr>
          <p:spPr bwMode="auto">
            <a:xfrm>
              <a:off x="2491" y="3469"/>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191" name="Rectangle 421"/>
            <p:cNvSpPr>
              <a:spLocks noChangeArrowheads="1"/>
            </p:cNvSpPr>
            <p:nvPr/>
          </p:nvSpPr>
          <p:spPr bwMode="auto">
            <a:xfrm>
              <a:off x="2529" y="3469"/>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192" name="Rectangle 422"/>
            <p:cNvSpPr>
              <a:spLocks noChangeArrowheads="1"/>
            </p:cNvSpPr>
            <p:nvPr/>
          </p:nvSpPr>
          <p:spPr bwMode="auto">
            <a:xfrm>
              <a:off x="2564" y="3469"/>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193" name="Rectangle 423"/>
            <p:cNvSpPr>
              <a:spLocks noChangeArrowheads="1"/>
            </p:cNvSpPr>
            <p:nvPr/>
          </p:nvSpPr>
          <p:spPr bwMode="auto">
            <a:xfrm>
              <a:off x="2582" y="3469"/>
              <a:ext cx="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194" name="Rectangle 424"/>
            <p:cNvSpPr>
              <a:spLocks noChangeArrowheads="1"/>
            </p:cNvSpPr>
            <p:nvPr/>
          </p:nvSpPr>
          <p:spPr bwMode="auto">
            <a:xfrm>
              <a:off x="2596" y="3469"/>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o</a:t>
              </a:r>
              <a:endParaRPr lang="en-US" sz="1600"/>
            </a:p>
          </p:txBody>
        </p:sp>
        <p:sp>
          <p:nvSpPr>
            <p:cNvPr id="195" name="Rectangle 425"/>
            <p:cNvSpPr>
              <a:spLocks noChangeArrowheads="1"/>
            </p:cNvSpPr>
            <p:nvPr/>
          </p:nvSpPr>
          <p:spPr bwMode="auto">
            <a:xfrm>
              <a:off x="2634" y="3469"/>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196" name="Rectangle 427"/>
            <p:cNvSpPr>
              <a:spLocks noChangeArrowheads="1"/>
            </p:cNvSpPr>
            <p:nvPr/>
          </p:nvSpPr>
          <p:spPr bwMode="auto">
            <a:xfrm>
              <a:off x="2442" y="3553"/>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f</a:t>
              </a:r>
              <a:endParaRPr lang="en-US" sz="1600"/>
            </a:p>
          </p:txBody>
        </p:sp>
        <p:sp>
          <p:nvSpPr>
            <p:cNvPr id="197" name="Rectangle 428"/>
            <p:cNvSpPr>
              <a:spLocks noChangeArrowheads="1"/>
            </p:cNvSpPr>
            <p:nvPr/>
          </p:nvSpPr>
          <p:spPr bwMode="auto">
            <a:xfrm>
              <a:off x="2461" y="355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198" name="Rectangle 429"/>
            <p:cNvSpPr>
              <a:spLocks noChangeArrowheads="1"/>
            </p:cNvSpPr>
            <p:nvPr/>
          </p:nvSpPr>
          <p:spPr bwMode="auto">
            <a:xfrm>
              <a:off x="2498" y="3553"/>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199" name="Rectangle 430"/>
            <p:cNvSpPr>
              <a:spLocks noChangeArrowheads="1"/>
            </p:cNvSpPr>
            <p:nvPr/>
          </p:nvSpPr>
          <p:spPr bwMode="auto">
            <a:xfrm>
              <a:off x="2517" y="3553"/>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200" name="Rectangle 431"/>
            <p:cNvSpPr>
              <a:spLocks noChangeArrowheads="1"/>
            </p:cNvSpPr>
            <p:nvPr/>
          </p:nvSpPr>
          <p:spPr bwMode="auto">
            <a:xfrm>
              <a:off x="2552" y="355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h</a:t>
              </a:r>
              <a:endParaRPr lang="en-US" sz="1600"/>
            </a:p>
          </p:txBody>
        </p:sp>
        <p:sp>
          <p:nvSpPr>
            <p:cNvPr id="201" name="Freeform 432"/>
            <p:cNvSpPr/>
            <p:nvPr/>
          </p:nvSpPr>
          <p:spPr bwMode="auto">
            <a:xfrm>
              <a:off x="2342" y="3434"/>
              <a:ext cx="350" cy="233"/>
            </a:xfrm>
            <a:custGeom>
              <a:avLst/>
              <a:gdLst>
                <a:gd name="T0" fmla="*/ 348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Lst>
              <a:ahLst/>
              <a:cxnLst>
                <a:cxn ang="0">
                  <a:pos x="T0" y="T1"/>
                </a:cxn>
                <a:cxn ang="0">
                  <a:pos x="T2" y="T3"/>
                </a:cxn>
                <a:cxn ang="0">
                  <a:pos x="T4" y="T5"/>
                </a:cxn>
                <a:cxn ang="0">
                  <a:pos x="T6" y="T7"/>
                </a:cxn>
                <a:cxn ang="0">
                  <a:pos x="T8" y="T9"/>
                </a:cxn>
                <a:cxn ang="0">
                  <a:pos x="T10" y="T11"/>
                </a:cxn>
              </a:cxnLst>
              <a:rect l="0" t="0" r="r" b="b"/>
              <a:pathLst>
                <a:path w="350" h="233">
                  <a:moveTo>
                    <a:pt x="348" y="233"/>
                  </a:moveTo>
                  <a:lnTo>
                    <a:pt x="350" y="0"/>
                  </a:lnTo>
                  <a:lnTo>
                    <a:pt x="0" y="0"/>
                  </a:lnTo>
                  <a:lnTo>
                    <a:pt x="0" y="233"/>
                  </a:lnTo>
                  <a:lnTo>
                    <a:pt x="350" y="233"/>
                  </a:lnTo>
                  <a:lnTo>
                    <a:pt x="350"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2" name="Rectangle 433"/>
            <p:cNvSpPr>
              <a:spLocks noChangeArrowheads="1"/>
            </p:cNvSpPr>
            <p:nvPr/>
          </p:nvSpPr>
          <p:spPr bwMode="auto">
            <a:xfrm>
              <a:off x="2890" y="3511"/>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203" name="Rectangle 434"/>
            <p:cNvSpPr>
              <a:spLocks noChangeArrowheads="1"/>
            </p:cNvSpPr>
            <p:nvPr/>
          </p:nvSpPr>
          <p:spPr bwMode="auto">
            <a:xfrm>
              <a:off x="2939" y="3511"/>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204" name="Rectangle 435"/>
            <p:cNvSpPr>
              <a:spLocks noChangeArrowheads="1"/>
            </p:cNvSpPr>
            <p:nvPr/>
          </p:nvSpPr>
          <p:spPr bwMode="auto">
            <a:xfrm>
              <a:off x="2976" y="3511"/>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205" name="Freeform 436"/>
            <p:cNvSpPr/>
            <p:nvPr/>
          </p:nvSpPr>
          <p:spPr bwMode="auto">
            <a:xfrm>
              <a:off x="2867" y="3434"/>
              <a:ext cx="175" cy="233"/>
            </a:xfrm>
            <a:custGeom>
              <a:avLst/>
              <a:gdLst>
                <a:gd name="T0" fmla="*/ 172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Lst>
              <a:ahLst/>
              <a:cxnLst>
                <a:cxn ang="0">
                  <a:pos x="T0" y="T1"/>
                </a:cxn>
                <a:cxn ang="0">
                  <a:pos x="T2" y="T3"/>
                </a:cxn>
                <a:cxn ang="0">
                  <a:pos x="T4" y="T5"/>
                </a:cxn>
                <a:cxn ang="0">
                  <a:pos x="T6" y="T7"/>
                </a:cxn>
                <a:cxn ang="0">
                  <a:pos x="T8" y="T9"/>
                </a:cxn>
                <a:cxn ang="0">
                  <a:pos x="T10" y="T11"/>
                </a:cxn>
              </a:cxnLst>
              <a:rect l="0" t="0" r="r" b="b"/>
              <a:pathLst>
                <a:path w="175" h="233">
                  <a:moveTo>
                    <a:pt x="172" y="233"/>
                  </a:moveTo>
                  <a:lnTo>
                    <a:pt x="175" y="0"/>
                  </a:lnTo>
                  <a:lnTo>
                    <a:pt x="0" y="0"/>
                  </a:lnTo>
                  <a:lnTo>
                    <a:pt x="0" y="233"/>
                  </a:lnTo>
                  <a:lnTo>
                    <a:pt x="175" y="233"/>
                  </a:lnTo>
                  <a:lnTo>
                    <a:pt x="175"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6" name="Rectangle 437"/>
            <p:cNvSpPr>
              <a:spLocks noChangeArrowheads="1"/>
            </p:cNvSpPr>
            <p:nvPr/>
          </p:nvSpPr>
          <p:spPr bwMode="auto">
            <a:xfrm>
              <a:off x="3158" y="3511"/>
              <a:ext cx="4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207" name="Rectangle 438"/>
            <p:cNvSpPr>
              <a:spLocks noChangeArrowheads="1"/>
            </p:cNvSpPr>
            <p:nvPr/>
          </p:nvSpPr>
          <p:spPr bwMode="auto">
            <a:xfrm>
              <a:off x="3202" y="3511"/>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L</a:t>
              </a:r>
              <a:endParaRPr lang="en-US" sz="1600"/>
            </a:p>
          </p:txBody>
        </p:sp>
        <p:sp>
          <p:nvSpPr>
            <p:cNvPr id="208" name="Rectangle 439"/>
            <p:cNvSpPr>
              <a:spLocks noChangeArrowheads="1"/>
            </p:cNvSpPr>
            <p:nvPr/>
          </p:nvSpPr>
          <p:spPr bwMode="auto">
            <a:xfrm>
              <a:off x="3240" y="3511"/>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209" name="Freeform 440"/>
            <p:cNvSpPr/>
            <p:nvPr/>
          </p:nvSpPr>
          <p:spPr bwMode="auto">
            <a:xfrm>
              <a:off x="3042" y="3434"/>
              <a:ext cx="349" cy="233"/>
            </a:xfrm>
            <a:custGeom>
              <a:avLst/>
              <a:gdLst>
                <a:gd name="T0" fmla="*/ 347 w 349"/>
                <a:gd name="T1" fmla="*/ 233 h 233"/>
                <a:gd name="T2" fmla="*/ 349 w 349"/>
                <a:gd name="T3" fmla="*/ 0 h 233"/>
                <a:gd name="T4" fmla="*/ 0 w 349"/>
                <a:gd name="T5" fmla="*/ 0 h 233"/>
                <a:gd name="T6" fmla="*/ 0 w 349"/>
                <a:gd name="T7" fmla="*/ 233 h 233"/>
                <a:gd name="T8" fmla="*/ 349 w 349"/>
                <a:gd name="T9" fmla="*/ 233 h 233"/>
                <a:gd name="T10" fmla="*/ 349 w 349"/>
                <a:gd name="T11" fmla="*/ 233 h 233"/>
              </a:gdLst>
              <a:ahLst/>
              <a:cxnLst>
                <a:cxn ang="0">
                  <a:pos x="T0" y="T1"/>
                </a:cxn>
                <a:cxn ang="0">
                  <a:pos x="T2" y="T3"/>
                </a:cxn>
                <a:cxn ang="0">
                  <a:pos x="T4" y="T5"/>
                </a:cxn>
                <a:cxn ang="0">
                  <a:pos x="T6" y="T7"/>
                </a:cxn>
                <a:cxn ang="0">
                  <a:pos x="T8" y="T9"/>
                </a:cxn>
                <a:cxn ang="0">
                  <a:pos x="T10" y="T11"/>
                </a:cxn>
              </a:cxnLst>
              <a:rect l="0" t="0" r="r" b="b"/>
              <a:pathLst>
                <a:path w="349" h="233">
                  <a:moveTo>
                    <a:pt x="347" y="233"/>
                  </a:moveTo>
                  <a:lnTo>
                    <a:pt x="349" y="0"/>
                  </a:lnTo>
                  <a:lnTo>
                    <a:pt x="0" y="0"/>
                  </a:lnTo>
                  <a:lnTo>
                    <a:pt x="0" y="233"/>
                  </a:lnTo>
                  <a:lnTo>
                    <a:pt x="349" y="233"/>
                  </a:lnTo>
                  <a:lnTo>
                    <a:pt x="349"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 name="Rectangle 441"/>
            <p:cNvSpPr>
              <a:spLocks noChangeArrowheads="1"/>
            </p:cNvSpPr>
            <p:nvPr/>
          </p:nvSpPr>
          <p:spPr bwMode="auto">
            <a:xfrm>
              <a:off x="3494" y="3469"/>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D</a:t>
              </a:r>
              <a:endParaRPr lang="en-US" sz="1600"/>
            </a:p>
          </p:txBody>
        </p:sp>
        <p:sp>
          <p:nvSpPr>
            <p:cNvPr id="211" name="Rectangle 442"/>
            <p:cNvSpPr>
              <a:spLocks noChangeArrowheads="1"/>
            </p:cNvSpPr>
            <p:nvPr/>
          </p:nvSpPr>
          <p:spPr bwMode="auto">
            <a:xfrm>
              <a:off x="3543" y="3469"/>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212" name="Rectangle 443"/>
            <p:cNvSpPr>
              <a:spLocks noChangeArrowheads="1"/>
            </p:cNvSpPr>
            <p:nvPr/>
          </p:nvSpPr>
          <p:spPr bwMode="auto">
            <a:xfrm>
              <a:off x="3582" y="3469"/>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213" name="Rectangle 444"/>
            <p:cNvSpPr>
              <a:spLocks noChangeArrowheads="1"/>
            </p:cNvSpPr>
            <p:nvPr/>
          </p:nvSpPr>
          <p:spPr bwMode="auto">
            <a:xfrm>
              <a:off x="3601" y="3469"/>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214" name="Rectangle 446"/>
            <p:cNvSpPr>
              <a:spLocks noChangeArrowheads="1"/>
            </p:cNvSpPr>
            <p:nvPr/>
          </p:nvSpPr>
          <p:spPr bwMode="auto">
            <a:xfrm>
              <a:off x="3461" y="355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215" name="Rectangle 447"/>
            <p:cNvSpPr>
              <a:spLocks noChangeArrowheads="1"/>
            </p:cNvSpPr>
            <p:nvPr/>
          </p:nvSpPr>
          <p:spPr bwMode="auto">
            <a:xfrm>
              <a:off x="3499" y="3553"/>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216" name="Rectangle 448"/>
            <p:cNvSpPr>
              <a:spLocks noChangeArrowheads="1"/>
            </p:cNvSpPr>
            <p:nvPr/>
          </p:nvSpPr>
          <p:spPr bwMode="auto">
            <a:xfrm>
              <a:off x="3531" y="3553"/>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217" name="Rectangle 449"/>
            <p:cNvSpPr>
              <a:spLocks noChangeArrowheads="1"/>
            </p:cNvSpPr>
            <p:nvPr/>
          </p:nvSpPr>
          <p:spPr bwMode="auto">
            <a:xfrm>
              <a:off x="3566" y="3553"/>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218" name="Rectangle 450"/>
            <p:cNvSpPr>
              <a:spLocks noChangeArrowheads="1"/>
            </p:cNvSpPr>
            <p:nvPr/>
          </p:nvSpPr>
          <p:spPr bwMode="auto">
            <a:xfrm>
              <a:off x="3603" y="3553"/>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219" name="Rectangle 451"/>
            <p:cNvSpPr>
              <a:spLocks noChangeArrowheads="1"/>
            </p:cNvSpPr>
            <p:nvPr/>
          </p:nvSpPr>
          <p:spPr bwMode="auto">
            <a:xfrm>
              <a:off x="3638" y="3553"/>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220" name="Freeform 452"/>
            <p:cNvSpPr/>
            <p:nvPr/>
          </p:nvSpPr>
          <p:spPr bwMode="auto">
            <a:xfrm>
              <a:off x="3391" y="3434"/>
              <a:ext cx="350" cy="233"/>
            </a:xfrm>
            <a:custGeom>
              <a:avLst/>
              <a:gdLst>
                <a:gd name="T0" fmla="*/ 348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Lst>
              <a:ahLst/>
              <a:cxnLst>
                <a:cxn ang="0">
                  <a:pos x="T0" y="T1"/>
                </a:cxn>
                <a:cxn ang="0">
                  <a:pos x="T2" y="T3"/>
                </a:cxn>
                <a:cxn ang="0">
                  <a:pos x="T4" y="T5"/>
                </a:cxn>
                <a:cxn ang="0">
                  <a:pos x="T6" y="T7"/>
                </a:cxn>
                <a:cxn ang="0">
                  <a:pos x="T8" y="T9"/>
                </a:cxn>
                <a:cxn ang="0">
                  <a:pos x="T10" y="T11"/>
                </a:cxn>
              </a:cxnLst>
              <a:rect l="0" t="0" r="r" b="b"/>
              <a:pathLst>
                <a:path w="350" h="233">
                  <a:moveTo>
                    <a:pt x="348" y="233"/>
                  </a:moveTo>
                  <a:lnTo>
                    <a:pt x="350" y="0"/>
                  </a:lnTo>
                  <a:lnTo>
                    <a:pt x="0" y="0"/>
                  </a:lnTo>
                  <a:lnTo>
                    <a:pt x="0" y="233"/>
                  </a:lnTo>
                  <a:lnTo>
                    <a:pt x="350" y="233"/>
                  </a:lnTo>
                  <a:lnTo>
                    <a:pt x="350"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 name="Rectangle 453"/>
            <p:cNvSpPr>
              <a:spLocks noChangeArrowheads="1"/>
            </p:cNvSpPr>
            <p:nvPr/>
          </p:nvSpPr>
          <p:spPr bwMode="auto">
            <a:xfrm>
              <a:off x="3771" y="3511"/>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222" name="Rectangle 454"/>
            <p:cNvSpPr>
              <a:spLocks noChangeArrowheads="1"/>
            </p:cNvSpPr>
            <p:nvPr/>
          </p:nvSpPr>
          <p:spPr bwMode="auto">
            <a:xfrm>
              <a:off x="3820" y="3511"/>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223" name="Rectangle 455"/>
            <p:cNvSpPr>
              <a:spLocks noChangeArrowheads="1"/>
            </p:cNvSpPr>
            <p:nvPr/>
          </p:nvSpPr>
          <p:spPr bwMode="auto">
            <a:xfrm>
              <a:off x="3858" y="3511"/>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224" name="Freeform 456"/>
            <p:cNvSpPr/>
            <p:nvPr/>
          </p:nvSpPr>
          <p:spPr bwMode="auto">
            <a:xfrm>
              <a:off x="3741" y="3434"/>
              <a:ext cx="175" cy="233"/>
            </a:xfrm>
            <a:custGeom>
              <a:avLst/>
              <a:gdLst>
                <a:gd name="T0" fmla="*/ 173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Lst>
              <a:ahLst/>
              <a:cxnLst>
                <a:cxn ang="0">
                  <a:pos x="T0" y="T1"/>
                </a:cxn>
                <a:cxn ang="0">
                  <a:pos x="T2" y="T3"/>
                </a:cxn>
                <a:cxn ang="0">
                  <a:pos x="T4" y="T5"/>
                </a:cxn>
                <a:cxn ang="0">
                  <a:pos x="T6" y="T7"/>
                </a:cxn>
                <a:cxn ang="0">
                  <a:pos x="T8" y="T9"/>
                </a:cxn>
                <a:cxn ang="0">
                  <a:pos x="T10" y="T11"/>
                </a:cxn>
              </a:cxnLst>
              <a:rect l="0" t="0" r="r" b="b"/>
              <a:pathLst>
                <a:path w="175" h="233">
                  <a:moveTo>
                    <a:pt x="173" y="233"/>
                  </a:moveTo>
                  <a:lnTo>
                    <a:pt x="175" y="0"/>
                  </a:lnTo>
                  <a:lnTo>
                    <a:pt x="0" y="0"/>
                  </a:lnTo>
                  <a:lnTo>
                    <a:pt x="0" y="233"/>
                  </a:lnTo>
                  <a:lnTo>
                    <a:pt x="175" y="233"/>
                  </a:lnTo>
                  <a:lnTo>
                    <a:pt x="175"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25" name="Group 580"/>
            <p:cNvGrpSpPr/>
            <p:nvPr/>
          </p:nvGrpSpPr>
          <p:grpSpPr bwMode="auto">
            <a:xfrm>
              <a:off x="2689" y="3936"/>
              <a:ext cx="1727" cy="133"/>
              <a:chOff x="672" y="3995"/>
              <a:chExt cx="1727" cy="133"/>
            </a:xfrm>
          </p:grpSpPr>
          <p:sp>
            <p:nvSpPr>
              <p:cNvPr id="328" name="Freeform 457"/>
              <p:cNvSpPr/>
              <p:nvPr/>
            </p:nvSpPr>
            <p:spPr bwMode="auto">
              <a:xfrm>
                <a:off x="973" y="3995"/>
                <a:ext cx="39" cy="37"/>
              </a:xfrm>
              <a:custGeom>
                <a:avLst/>
                <a:gdLst>
                  <a:gd name="T0" fmla="*/ 0 w 39"/>
                  <a:gd name="T1" fmla="*/ 37 h 37"/>
                  <a:gd name="T2" fmla="*/ 0 w 39"/>
                  <a:gd name="T3" fmla="*/ 0 h 37"/>
                  <a:gd name="T4" fmla="*/ 39 w 39"/>
                  <a:gd name="T5" fmla="*/ 18 h 37"/>
                  <a:gd name="T6" fmla="*/ 0 w 39"/>
                  <a:gd name="T7" fmla="*/ 37 h 37"/>
                  <a:gd name="T8" fmla="*/ 0 w 39"/>
                  <a:gd name="T9" fmla="*/ 37 h 37"/>
                </a:gdLst>
                <a:ahLst/>
                <a:cxnLst>
                  <a:cxn ang="0">
                    <a:pos x="T0" y="T1"/>
                  </a:cxn>
                  <a:cxn ang="0">
                    <a:pos x="T2" y="T3"/>
                  </a:cxn>
                  <a:cxn ang="0">
                    <a:pos x="T4" y="T5"/>
                  </a:cxn>
                  <a:cxn ang="0">
                    <a:pos x="T6" y="T7"/>
                  </a:cxn>
                  <a:cxn ang="0">
                    <a:pos x="T8" y="T9"/>
                  </a:cxn>
                </a:cxnLst>
                <a:rect l="0" t="0" r="r" b="b"/>
                <a:pathLst>
                  <a:path w="39" h="37">
                    <a:moveTo>
                      <a:pt x="0" y="37"/>
                    </a:moveTo>
                    <a:lnTo>
                      <a:pt x="0" y="0"/>
                    </a:lnTo>
                    <a:lnTo>
                      <a:pt x="39" y="18"/>
                    </a:lnTo>
                    <a:lnTo>
                      <a:pt x="0"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29" name="Line 458"/>
              <p:cNvSpPr>
                <a:spLocks noChangeShapeType="1"/>
              </p:cNvSpPr>
              <p:nvPr/>
            </p:nvSpPr>
            <p:spPr bwMode="auto">
              <a:xfrm flipH="1">
                <a:off x="702" y="4013"/>
                <a:ext cx="285"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30" name="Freeform 459"/>
              <p:cNvSpPr/>
              <p:nvPr/>
            </p:nvSpPr>
            <p:spPr bwMode="auto">
              <a:xfrm>
                <a:off x="672" y="3995"/>
                <a:ext cx="39" cy="37"/>
              </a:xfrm>
              <a:custGeom>
                <a:avLst/>
                <a:gdLst>
                  <a:gd name="T0" fmla="*/ 37 w 39"/>
                  <a:gd name="T1" fmla="*/ 37 h 37"/>
                  <a:gd name="T2" fmla="*/ 39 w 39"/>
                  <a:gd name="T3" fmla="*/ 0 h 37"/>
                  <a:gd name="T4" fmla="*/ 0 w 39"/>
                  <a:gd name="T5" fmla="*/ 18 h 37"/>
                  <a:gd name="T6" fmla="*/ 39 w 39"/>
                  <a:gd name="T7" fmla="*/ 37 h 37"/>
                  <a:gd name="T8" fmla="*/ 39 w 39"/>
                  <a:gd name="T9" fmla="*/ 37 h 37"/>
                  <a:gd name="T10" fmla="*/ 37 w 39"/>
                  <a:gd name="T11" fmla="*/ 37 h 37"/>
                </a:gdLst>
                <a:ahLst/>
                <a:cxnLst>
                  <a:cxn ang="0">
                    <a:pos x="T0" y="T1"/>
                  </a:cxn>
                  <a:cxn ang="0">
                    <a:pos x="T2" y="T3"/>
                  </a:cxn>
                  <a:cxn ang="0">
                    <a:pos x="T4" y="T5"/>
                  </a:cxn>
                  <a:cxn ang="0">
                    <a:pos x="T6" y="T7"/>
                  </a:cxn>
                  <a:cxn ang="0">
                    <a:pos x="T8" y="T9"/>
                  </a:cxn>
                  <a:cxn ang="0">
                    <a:pos x="T10" y="T11"/>
                  </a:cxn>
                </a:cxnLst>
                <a:rect l="0" t="0" r="r" b="b"/>
                <a:pathLst>
                  <a:path w="39" h="37">
                    <a:moveTo>
                      <a:pt x="37" y="37"/>
                    </a:moveTo>
                    <a:lnTo>
                      <a:pt x="39" y="0"/>
                    </a:lnTo>
                    <a:lnTo>
                      <a:pt x="0" y="18"/>
                    </a:lnTo>
                    <a:lnTo>
                      <a:pt x="39" y="37"/>
                    </a:lnTo>
                    <a:lnTo>
                      <a:pt x="39" y="37"/>
                    </a:lnTo>
                    <a:lnTo>
                      <a:pt x="37"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31" name="Rectangle 460"/>
              <p:cNvSpPr>
                <a:spLocks noChangeArrowheads="1"/>
              </p:cNvSpPr>
              <p:nvPr/>
            </p:nvSpPr>
            <p:spPr bwMode="auto">
              <a:xfrm>
                <a:off x="765" y="403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332" name="Rectangle 461"/>
              <p:cNvSpPr>
                <a:spLocks noChangeArrowheads="1"/>
              </p:cNvSpPr>
              <p:nvPr/>
            </p:nvSpPr>
            <p:spPr bwMode="auto">
              <a:xfrm>
                <a:off x="807" y="4032"/>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333" name="Rectangle 462"/>
              <p:cNvSpPr>
                <a:spLocks noChangeArrowheads="1"/>
              </p:cNvSpPr>
              <p:nvPr/>
            </p:nvSpPr>
            <p:spPr bwMode="auto">
              <a:xfrm>
                <a:off x="830" y="403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334" name="Rectangle 463"/>
              <p:cNvSpPr>
                <a:spLocks noChangeArrowheads="1"/>
              </p:cNvSpPr>
              <p:nvPr/>
            </p:nvSpPr>
            <p:spPr bwMode="auto">
              <a:xfrm>
                <a:off x="872" y="4032"/>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335" name="Freeform 464"/>
              <p:cNvSpPr/>
              <p:nvPr/>
            </p:nvSpPr>
            <p:spPr bwMode="auto">
              <a:xfrm>
                <a:off x="1318" y="3995"/>
                <a:ext cx="39" cy="37"/>
              </a:xfrm>
              <a:custGeom>
                <a:avLst/>
                <a:gdLst>
                  <a:gd name="T0" fmla="*/ 0 w 39"/>
                  <a:gd name="T1" fmla="*/ 37 h 37"/>
                  <a:gd name="T2" fmla="*/ 2 w 39"/>
                  <a:gd name="T3" fmla="*/ 0 h 37"/>
                  <a:gd name="T4" fmla="*/ 39 w 39"/>
                  <a:gd name="T5" fmla="*/ 18 h 37"/>
                  <a:gd name="T6" fmla="*/ 2 w 39"/>
                  <a:gd name="T7" fmla="*/ 37 h 37"/>
                  <a:gd name="T8" fmla="*/ 2 w 39"/>
                  <a:gd name="T9" fmla="*/ 37 h 37"/>
                  <a:gd name="T10" fmla="*/ 0 w 39"/>
                  <a:gd name="T11" fmla="*/ 37 h 37"/>
                </a:gdLst>
                <a:ahLst/>
                <a:cxnLst>
                  <a:cxn ang="0">
                    <a:pos x="T0" y="T1"/>
                  </a:cxn>
                  <a:cxn ang="0">
                    <a:pos x="T2" y="T3"/>
                  </a:cxn>
                  <a:cxn ang="0">
                    <a:pos x="T4" y="T5"/>
                  </a:cxn>
                  <a:cxn ang="0">
                    <a:pos x="T6" y="T7"/>
                  </a:cxn>
                  <a:cxn ang="0">
                    <a:pos x="T8" y="T9"/>
                  </a:cxn>
                  <a:cxn ang="0">
                    <a:pos x="T10" y="T11"/>
                  </a:cxn>
                </a:cxnLst>
                <a:rect l="0" t="0" r="r" b="b"/>
                <a:pathLst>
                  <a:path w="39" h="37">
                    <a:moveTo>
                      <a:pt x="0" y="37"/>
                    </a:moveTo>
                    <a:lnTo>
                      <a:pt x="2" y="0"/>
                    </a:lnTo>
                    <a:lnTo>
                      <a:pt x="39" y="18"/>
                    </a:lnTo>
                    <a:lnTo>
                      <a:pt x="2" y="37"/>
                    </a:lnTo>
                    <a:lnTo>
                      <a:pt x="2"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36" name="Line 465"/>
              <p:cNvSpPr>
                <a:spLocks noChangeShapeType="1"/>
              </p:cNvSpPr>
              <p:nvPr/>
            </p:nvSpPr>
            <p:spPr bwMode="auto">
              <a:xfrm flipH="1">
                <a:off x="1047" y="4013"/>
                <a:ext cx="287"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37" name="Freeform 466"/>
              <p:cNvSpPr/>
              <p:nvPr/>
            </p:nvSpPr>
            <p:spPr bwMode="auto">
              <a:xfrm>
                <a:off x="1019" y="3995"/>
                <a:ext cx="38" cy="37"/>
              </a:xfrm>
              <a:custGeom>
                <a:avLst/>
                <a:gdLst>
                  <a:gd name="T0" fmla="*/ 38 w 38"/>
                  <a:gd name="T1" fmla="*/ 37 h 37"/>
                  <a:gd name="T2" fmla="*/ 38 w 38"/>
                  <a:gd name="T3" fmla="*/ 0 h 37"/>
                  <a:gd name="T4" fmla="*/ 0 w 38"/>
                  <a:gd name="T5" fmla="*/ 18 h 37"/>
                  <a:gd name="T6" fmla="*/ 38 w 38"/>
                  <a:gd name="T7" fmla="*/ 37 h 37"/>
                  <a:gd name="T8" fmla="*/ 38 w 38"/>
                  <a:gd name="T9" fmla="*/ 37 h 37"/>
                </a:gdLst>
                <a:ahLst/>
                <a:cxnLst>
                  <a:cxn ang="0">
                    <a:pos x="T0" y="T1"/>
                  </a:cxn>
                  <a:cxn ang="0">
                    <a:pos x="T2" y="T3"/>
                  </a:cxn>
                  <a:cxn ang="0">
                    <a:pos x="T4" y="T5"/>
                  </a:cxn>
                  <a:cxn ang="0">
                    <a:pos x="T6" y="T7"/>
                  </a:cxn>
                  <a:cxn ang="0">
                    <a:pos x="T8" y="T9"/>
                  </a:cxn>
                </a:cxnLst>
                <a:rect l="0" t="0" r="r" b="b"/>
                <a:pathLst>
                  <a:path w="38" h="37">
                    <a:moveTo>
                      <a:pt x="38" y="37"/>
                    </a:moveTo>
                    <a:lnTo>
                      <a:pt x="38" y="0"/>
                    </a:lnTo>
                    <a:lnTo>
                      <a:pt x="0" y="18"/>
                    </a:lnTo>
                    <a:lnTo>
                      <a:pt x="38" y="37"/>
                    </a:lnTo>
                    <a:lnTo>
                      <a:pt x="38"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38" name="Rectangle 467"/>
              <p:cNvSpPr>
                <a:spLocks noChangeArrowheads="1"/>
              </p:cNvSpPr>
              <p:nvPr/>
            </p:nvSpPr>
            <p:spPr bwMode="auto">
              <a:xfrm>
                <a:off x="1112" y="403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339" name="Rectangle 468"/>
              <p:cNvSpPr>
                <a:spLocks noChangeArrowheads="1"/>
              </p:cNvSpPr>
              <p:nvPr/>
            </p:nvSpPr>
            <p:spPr bwMode="auto">
              <a:xfrm>
                <a:off x="1154" y="4032"/>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340" name="Rectangle 469"/>
              <p:cNvSpPr>
                <a:spLocks noChangeArrowheads="1"/>
              </p:cNvSpPr>
              <p:nvPr/>
            </p:nvSpPr>
            <p:spPr bwMode="auto">
              <a:xfrm>
                <a:off x="1175" y="403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341" name="Rectangle 470"/>
              <p:cNvSpPr>
                <a:spLocks noChangeArrowheads="1"/>
              </p:cNvSpPr>
              <p:nvPr/>
            </p:nvSpPr>
            <p:spPr bwMode="auto">
              <a:xfrm>
                <a:off x="1220" y="4032"/>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342" name="Freeform 471"/>
              <p:cNvSpPr/>
              <p:nvPr/>
            </p:nvSpPr>
            <p:spPr bwMode="auto">
              <a:xfrm>
                <a:off x="1665" y="3995"/>
                <a:ext cx="40" cy="37"/>
              </a:xfrm>
              <a:custGeom>
                <a:avLst/>
                <a:gdLst>
                  <a:gd name="T0" fmla="*/ 0 w 40"/>
                  <a:gd name="T1" fmla="*/ 37 h 37"/>
                  <a:gd name="T2" fmla="*/ 2 w 40"/>
                  <a:gd name="T3" fmla="*/ 0 h 37"/>
                  <a:gd name="T4" fmla="*/ 40 w 40"/>
                  <a:gd name="T5" fmla="*/ 18 h 37"/>
                  <a:gd name="T6" fmla="*/ 2 w 40"/>
                  <a:gd name="T7" fmla="*/ 37 h 37"/>
                  <a:gd name="T8" fmla="*/ 2 w 40"/>
                  <a:gd name="T9" fmla="*/ 37 h 37"/>
                  <a:gd name="T10" fmla="*/ 0 w 40"/>
                  <a:gd name="T11" fmla="*/ 37 h 37"/>
                </a:gdLst>
                <a:ahLst/>
                <a:cxnLst>
                  <a:cxn ang="0">
                    <a:pos x="T0" y="T1"/>
                  </a:cxn>
                  <a:cxn ang="0">
                    <a:pos x="T2" y="T3"/>
                  </a:cxn>
                  <a:cxn ang="0">
                    <a:pos x="T4" y="T5"/>
                  </a:cxn>
                  <a:cxn ang="0">
                    <a:pos x="T6" y="T7"/>
                  </a:cxn>
                  <a:cxn ang="0">
                    <a:pos x="T8" y="T9"/>
                  </a:cxn>
                  <a:cxn ang="0">
                    <a:pos x="T10" y="T11"/>
                  </a:cxn>
                </a:cxnLst>
                <a:rect l="0" t="0" r="r" b="b"/>
                <a:pathLst>
                  <a:path w="40" h="37">
                    <a:moveTo>
                      <a:pt x="0" y="37"/>
                    </a:moveTo>
                    <a:lnTo>
                      <a:pt x="2" y="0"/>
                    </a:lnTo>
                    <a:lnTo>
                      <a:pt x="40" y="18"/>
                    </a:lnTo>
                    <a:lnTo>
                      <a:pt x="2" y="37"/>
                    </a:lnTo>
                    <a:lnTo>
                      <a:pt x="2"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43" name="Line 472"/>
              <p:cNvSpPr>
                <a:spLocks noChangeShapeType="1"/>
              </p:cNvSpPr>
              <p:nvPr/>
            </p:nvSpPr>
            <p:spPr bwMode="auto">
              <a:xfrm flipH="1">
                <a:off x="1395" y="4013"/>
                <a:ext cx="284"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44" name="Freeform 473"/>
              <p:cNvSpPr/>
              <p:nvPr/>
            </p:nvSpPr>
            <p:spPr bwMode="auto">
              <a:xfrm>
                <a:off x="1364" y="3995"/>
                <a:ext cx="40" cy="37"/>
              </a:xfrm>
              <a:custGeom>
                <a:avLst/>
                <a:gdLst>
                  <a:gd name="T0" fmla="*/ 40 w 40"/>
                  <a:gd name="T1" fmla="*/ 37 h 37"/>
                  <a:gd name="T2" fmla="*/ 40 w 40"/>
                  <a:gd name="T3" fmla="*/ 0 h 37"/>
                  <a:gd name="T4" fmla="*/ 0 w 40"/>
                  <a:gd name="T5" fmla="*/ 18 h 37"/>
                  <a:gd name="T6" fmla="*/ 40 w 40"/>
                  <a:gd name="T7" fmla="*/ 37 h 37"/>
                  <a:gd name="T8" fmla="*/ 40 w 40"/>
                  <a:gd name="T9" fmla="*/ 37 h 37"/>
                </a:gdLst>
                <a:ahLst/>
                <a:cxnLst>
                  <a:cxn ang="0">
                    <a:pos x="T0" y="T1"/>
                  </a:cxn>
                  <a:cxn ang="0">
                    <a:pos x="T2" y="T3"/>
                  </a:cxn>
                  <a:cxn ang="0">
                    <a:pos x="T4" y="T5"/>
                  </a:cxn>
                  <a:cxn ang="0">
                    <a:pos x="T6" y="T7"/>
                  </a:cxn>
                  <a:cxn ang="0">
                    <a:pos x="T8" y="T9"/>
                  </a:cxn>
                </a:cxnLst>
                <a:rect l="0" t="0" r="r" b="b"/>
                <a:pathLst>
                  <a:path w="40" h="37">
                    <a:moveTo>
                      <a:pt x="40" y="37"/>
                    </a:moveTo>
                    <a:lnTo>
                      <a:pt x="40" y="0"/>
                    </a:lnTo>
                    <a:lnTo>
                      <a:pt x="0" y="18"/>
                    </a:lnTo>
                    <a:lnTo>
                      <a:pt x="40" y="37"/>
                    </a:lnTo>
                    <a:lnTo>
                      <a:pt x="40"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45" name="Rectangle 474"/>
              <p:cNvSpPr>
                <a:spLocks noChangeArrowheads="1"/>
              </p:cNvSpPr>
              <p:nvPr/>
            </p:nvSpPr>
            <p:spPr bwMode="auto">
              <a:xfrm>
                <a:off x="1458" y="403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346" name="Rectangle 475"/>
              <p:cNvSpPr>
                <a:spLocks noChangeArrowheads="1"/>
              </p:cNvSpPr>
              <p:nvPr/>
            </p:nvSpPr>
            <p:spPr bwMode="auto">
              <a:xfrm>
                <a:off x="1502" y="4032"/>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347" name="Rectangle 476"/>
              <p:cNvSpPr>
                <a:spLocks noChangeArrowheads="1"/>
              </p:cNvSpPr>
              <p:nvPr/>
            </p:nvSpPr>
            <p:spPr bwMode="auto">
              <a:xfrm>
                <a:off x="1523" y="403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348" name="Rectangle 477"/>
              <p:cNvSpPr>
                <a:spLocks noChangeArrowheads="1"/>
              </p:cNvSpPr>
              <p:nvPr/>
            </p:nvSpPr>
            <p:spPr bwMode="auto">
              <a:xfrm>
                <a:off x="1567" y="4032"/>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349" name="Freeform 478"/>
              <p:cNvSpPr/>
              <p:nvPr/>
            </p:nvSpPr>
            <p:spPr bwMode="auto">
              <a:xfrm>
                <a:off x="2012" y="3995"/>
                <a:ext cx="40" cy="37"/>
              </a:xfrm>
              <a:custGeom>
                <a:avLst/>
                <a:gdLst>
                  <a:gd name="T0" fmla="*/ 0 w 40"/>
                  <a:gd name="T1" fmla="*/ 37 h 37"/>
                  <a:gd name="T2" fmla="*/ 0 w 40"/>
                  <a:gd name="T3" fmla="*/ 0 h 37"/>
                  <a:gd name="T4" fmla="*/ 40 w 40"/>
                  <a:gd name="T5" fmla="*/ 18 h 37"/>
                  <a:gd name="T6" fmla="*/ 0 w 40"/>
                  <a:gd name="T7" fmla="*/ 37 h 37"/>
                  <a:gd name="T8" fmla="*/ 0 w 40"/>
                  <a:gd name="T9" fmla="*/ 37 h 37"/>
                </a:gdLst>
                <a:ahLst/>
                <a:cxnLst>
                  <a:cxn ang="0">
                    <a:pos x="T0" y="T1"/>
                  </a:cxn>
                  <a:cxn ang="0">
                    <a:pos x="T2" y="T3"/>
                  </a:cxn>
                  <a:cxn ang="0">
                    <a:pos x="T4" y="T5"/>
                  </a:cxn>
                  <a:cxn ang="0">
                    <a:pos x="T6" y="T7"/>
                  </a:cxn>
                  <a:cxn ang="0">
                    <a:pos x="T8" y="T9"/>
                  </a:cxn>
                </a:cxnLst>
                <a:rect l="0" t="0" r="r" b="b"/>
                <a:pathLst>
                  <a:path w="40" h="37">
                    <a:moveTo>
                      <a:pt x="0" y="37"/>
                    </a:moveTo>
                    <a:lnTo>
                      <a:pt x="0" y="0"/>
                    </a:lnTo>
                    <a:lnTo>
                      <a:pt x="40" y="18"/>
                    </a:lnTo>
                    <a:lnTo>
                      <a:pt x="0"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50" name="Line 479"/>
              <p:cNvSpPr>
                <a:spLocks noChangeShapeType="1"/>
              </p:cNvSpPr>
              <p:nvPr/>
            </p:nvSpPr>
            <p:spPr bwMode="auto">
              <a:xfrm flipH="1">
                <a:off x="1742" y="4013"/>
                <a:ext cx="284"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51" name="Freeform 480"/>
              <p:cNvSpPr/>
              <p:nvPr/>
            </p:nvSpPr>
            <p:spPr bwMode="auto">
              <a:xfrm>
                <a:off x="1712" y="3995"/>
                <a:ext cx="39" cy="37"/>
              </a:xfrm>
              <a:custGeom>
                <a:avLst/>
                <a:gdLst>
                  <a:gd name="T0" fmla="*/ 37 w 39"/>
                  <a:gd name="T1" fmla="*/ 37 h 37"/>
                  <a:gd name="T2" fmla="*/ 39 w 39"/>
                  <a:gd name="T3" fmla="*/ 0 h 37"/>
                  <a:gd name="T4" fmla="*/ 0 w 39"/>
                  <a:gd name="T5" fmla="*/ 18 h 37"/>
                  <a:gd name="T6" fmla="*/ 39 w 39"/>
                  <a:gd name="T7" fmla="*/ 37 h 37"/>
                  <a:gd name="T8" fmla="*/ 39 w 39"/>
                  <a:gd name="T9" fmla="*/ 37 h 37"/>
                  <a:gd name="T10" fmla="*/ 37 w 39"/>
                  <a:gd name="T11" fmla="*/ 37 h 37"/>
                </a:gdLst>
                <a:ahLst/>
                <a:cxnLst>
                  <a:cxn ang="0">
                    <a:pos x="T0" y="T1"/>
                  </a:cxn>
                  <a:cxn ang="0">
                    <a:pos x="T2" y="T3"/>
                  </a:cxn>
                  <a:cxn ang="0">
                    <a:pos x="T4" y="T5"/>
                  </a:cxn>
                  <a:cxn ang="0">
                    <a:pos x="T6" y="T7"/>
                  </a:cxn>
                  <a:cxn ang="0">
                    <a:pos x="T8" y="T9"/>
                  </a:cxn>
                  <a:cxn ang="0">
                    <a:pos x="T10" y="T11"/>
                  </a:cxn>
                </a:cxnLst>
                <a:rect l="0" t="0" r="r" b="b"/>
                <a:pathLst>
                  <a:path w="39" h="37">
                    <a:moveTo>
                      <a:pt x="37" y="37"/>
                    </a:moveTo>
                    <a:lnTo>
                      <a:pt x="39" y="0"/>
                    </a:lnTo>
                    <a:lnTo>
                      <a:pt x="0" y="18"/>
                    </a:lnTo>
                    <a:lnTo>
                      <a:pt x="39" y="37"/>
                    </a:lnTo>
                    <a:lnTo>
                      <a:pt x="39" y="37"/>
                    </a:lnTo>
                    <a:lnTo>
                      <a:pt x="37"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52" name="Rectangle 481"/>
              <p:cNvSpPr>
                <a:spLocks noChangeArrowheads="1"/>
              </p:cNvSpPr>
              <p:nvPr/>
            </p:nvSpPr>
            <p:spPr bwMode="auto">
              <a:xfrm>
                <a:off x="1805" y="403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353" name="Rectangle 482"/>
              <p:cNvSpPr>
                <a:spLocks noChangeArrowheads="1"/>
              </p:cNvSpPr>
              <p:nvPr/>
            </p:nvSpPr>
            <p:spPr bwMode="auto">
              <a:xfrm>
                <a:off x="1847" y="4032"/>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354" name="Rectangle 483"/>
              <p:cNvSpPr>
                <a:spLocks noChangeArrowheads="1"/>
              </p:cNvSpPr>
              <p:nvPr/>
            </p:nvSpPr>
            <p:spPr bwMode="auto">
              <a:xfrm>
                <a:off x="1870" y="403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355" name="Rectangle 484"/>
              <p:cNvSpPr>
                <a:spLocks noChangeArrowheads="1"/>
              </p:cNvSpPr>
              <p:nvPr/>
            </p:nvSpPr>
            <p:spPr bwMode="auto">
              <a:xfrm>
                <a:off x="1912" y="4032"/>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356" name="Freeform 485"/>
              <p:cNvSpPr/>
              <p:nvPr/>
            </p:nvSpPr>
            <p:spPr bwMode="auto">
              <a:xfrm>
                <a:off x="2360" y="3995"/>
                <a:ext cx="39" cy="37"/>
              </a:xfrm>
              <a:custGeom>
                <a:avLst/>
                <a:gdLst>
                  <a:gd name="T0" fmla="*/ 0 w 39"/>
                  <a:gd name="T1" fmla="*/ 37 h 37"/>
                  <a:gd name="T2" fmla="*/ 0 w 39"/>
                  <a:gd name="T3" fmla="*/ 0 h 37"/>
                  <a:gd name="T4" fmla="*/ 39 w 39"/>
                  <a:gd name="T5" fmla="*/ 18 h 37"/>
                  <a:gd name="T6" fmla="*/ 0 w 39"/>
                  <a:gd name="T7" fmla="*/ 37 h 37"/>
                  <a:gd name="T8" fmla="*/ 0 w 39"/>
                  <a:gd name="T9" fmla="*/ 37 h 37"/>
                </a:gdLst>
                <a:ahLst/>
                <a:cxnLst>
                  <a:cxn ang="0">
                    <a:pos x="T0" y="T1"/>
                  </a:cxn>
                  <a:cxn ang="0">
                    <a:pos x="T2" y="T3"/>
                  </a:cxn>
                  <a:cxn ang="0">
                    <a:pos x="T4" y="T5"/>
                  </a:cxn>
                  <a:cxn ang="0">
                    <a:pos x="T6" y="T7"/>
                  </a:cxn>
                  <a:cxn ang="0">
                    <a:pos x="T8" y="T9"/>
                  </a:cxn>
                </a:cxnLst>
                <a:rect l="0" t="0" r="r" b="b"/>
                <a:pathLst>
                  <a:path w="39" h="37">
                    <a:moveTo>
                      <a:pt x="0" y="37"/>
                    </a:moveTo>
                    <a:lnTo>
                      <a:pt x="0" y="0"/>
                    </a:lnTo>
                    <a:lnTo>
                      <a:pt x="39" y="18"/>
                    </a:lnTo>
                    <a:lnTo>
                      <a:pt x="0"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57" name="Line 486"/>
              <p:cNvSpPr>
                <a:spLocks noChangeShapeType="1"/>
              </p:cNvSpPr>
              <p:nvPr/>
            </p:nvSpPr>
            <p:spPr bwMode="auto">
              <a:xfrm flipH="1">
                <a:off x="2089" y="4013"/>
                <a:ext cx="285"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58" name="Freeform 487"/>
              <p:cNvSpPr/>
              <p:nvPr/>
            </p:nvSpPr>
            <p:spPr bwMode="auto">
              <a:xfrm>
                <a:off x="2059" y="3995"/>
                <a:ext cx="37" cy="37"/>
              </a:xfrm>
              <a:custGeom>
                <a:avLst/>
                <a:gdLst>
                  <a:gd name="T0" fmla="*/ 37 w 37"/>
                  <a:gd name="T1" fmla="*/ 37 h 37"/>
                  <a:gd name="T2" fmla="*/ 37 w 37"/>
                  <a:gd name="T3" fmla="*/ 0 h 37"/>
                  <a:gd name="T4" fmla="*/ 0 w 37"/>
                  <a:gd name="T5" fmla="*/ 18 h 37"/>
                  <a:gd name="T6" fmla="*/ 37 w 37"/>
                  <a:gd name="T7" fmla="*/ 37 h 37"/>
                  <a:gd name="T8" fmla="*/ 37 w 37"/>
                  <a:gd name="T9" fmla="*/ 37 h 37"/>
                </a:gdLst>
                <a:ahLst/>
                <a:cxnLst>
                  <a:cxn ang="0">
                    <a:pos x="T0" y="T1"/>
                  </a:cxn>
                  <a:cxn ang="0">
                    <a:pos x="T2" y="T3"/>
                  </a:cxn>
                  <a:cxn ang="0">
                    <a:pos x="T4" y="T5"/>
                  </a:cxn>
                  <a:cxn ang="0">
                    <a:pos x="T6" y="T7"/>
                  </a:cxn>
                  <a:cxn ang="0">
                    <a:pos x="T8" y="T9"/>
                  </a:cxn>
                </a:cxnLst>
                <a:rect l="0" t="0" r="r" b="b"/>
                <a:pathLst>
                  <a:path w="37" h="37">
                    <a:moveTo>
                      <a:pt x="37" y="37"/>
                    </a:moveTo>
                    <a:lnTo>
                      <a:pt x="37" y="0"/>
                    </a:lnTo>
                    <a:lnTo>
                      <a:pt x="0" y="18"/>
                    </a:lnTo>
                    <a:lnTo>
                      <a:pt x="37" y="37"/>
                    </a:lnTo>
                    <a:lnTo>
                      <a:pt x="37"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59" name="Rectangle 488"/>
              <p:cNvSpPr>
                <a:spLocks noChangeArrowheads="1"/>
              </p:cNvSpPr>
              <p:nvPr/>
            </p:nvSpPr>
            <p:spPr bwMode="auto">
              <a:xfrm>
                <a:off x="2152" y="403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360" name="Rectangle 489"/>
              <p:cNvSpPr>
                <a:spLocks noChangeArrowheads="1"/>
              </p:cNvSpPr>
              <p:nvPr/>
            </p:nvSpPr>
            <p:spPr bwMode="auto">
              <a:xfrm>
                <a:off x="2194" y="4032"/>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361" name="Rectangle 490"/>
              <p:cNvSpPr>
                <a:spLocks noChangeArrowheads="1"/>
              </p:cNvSpPr>
              <p:nvPr/>
            </p:nvSpPr>
            <p:spPr bwMode="auto">
              <a:xfrm>
                <a:off x="2215" y="403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362" name="Rectangle 491"/>
              <p:cNvSpPr>
                <a:spLocks noChangeArrowheads="1"/>
              </p:cNvSpPr>
              <p:nvPr/>
            </p:nvSpPr>
            <p:spPr bwMode="auto">
              <a:xfrm>
                <a:off x="2260" y="4032"/>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grpSp>
        <p:sp>
          <p:nvSpPr>
            <p:cNvPr id="226" name="Rectangle 493"/>
            <p:cNvSpPr>
              <a:spLocks noChangeArrowheads="1"/>
            </p:cNvSpPr>
            <p:nvPr/>
          </p:nvSpPr>
          <p:spPr bwMode="auto">
            <a:xfrm>
              <a:off x="929" y="2642"/>
              <a:ext cx="5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P</a:t>
              </a:r>
              <a:endParaRPr lang="en-US" sz="1600"/>
            </a:p>
          </p:txBody>
        </p:sp>
        <p:sp>
          <p:nvSpPr>
            <p:cNvPr id="227" name="Rectangle 494"/>
            <p:cNvSpPr>
              <a:spLocks noChangeArrowheads="1"/>
            </p:cNvSpPr>
            <p:nvPr/>
          </p:nvSpPr>
          <p:spPr bwMode="auto">
            <a:xfrm>
              <a:off x="983" y="2642"/>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228" name="Rectangle 495"/>
            <p:cNvSpPr>
              <a:spLocks noChangeArrowheads="1"/>
            </p:cNvSpPr>
            <p:nvPr/>
          </p:nvSpPr>
          <p:spPr bwMode="auto">
            <a:xfrm>
              <a:off x="1009" y="264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229" name="Rectangle 496"/>
            <p:cNvSpPr>
              <a:spLocks noChangeArrowheads="1"/>
            </p:cNvSpPr>
            <p:nvPr/>
          </p:nvSpPr>
          <p:spPr bwMode="auto">
            <a:xfrm>
              <a:off x="1051" y="264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g</a:t>
              </a:r>
              <a:endParaRPr lang="en-US" sz="1600"/>
            </a:p>
          </p:txBody>
        </p:sp>
        <p:sp>
          <p:nvSpPr>
            <p:cNvPr id="230" name="Rectangle 497"/>
            <p:cNvSpPr>
              <a:spLocks noChangeArrowheads="1"/>
            </p:cNvSpPr>
            <p:nvPr/>
          </p:nvSpPr>
          <p:spPr bwMode="auto">
            <a:xfrm>
              <a:off x="1095" y="2642"/>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231" name="Rectangle 498"/>
            <p:cNvSpPr>
              <a:spLocks noChangeArrowheads="1"/>
            </p:cNvSpPr>
            <p:nvPr/>
          </p:nvSpPr>
          <p:spPr bwMode="auto">
            <a:xfrm>
              <a:off x="1121" y="2642"/>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600"/>
            </a:p>
          </p:txBody>
        </p:sp>
        <p:sp>
          <p:nvSpPr>
            <p:cNvPr id="232" name="Rectangle 499"/>
            <p:cNvSpPr>
              <a:spLocks noChangeArrowheads="1"/>
            </p:cNvSpPr>
            <p:nvPr/>
          </p:nvSpPr>
          <p:spPr bwMode="auto">
            <a:xfrm>
              <a:off x="1162" y="2642"/>
              <a:ext cx="6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m</a:t>
              </a:r>
              <a:endParaRPr lang="en-US" sz="1600"/>
            </a:p>
          </p:txBody>
        </p:sp>
        <p:sp>
          <p:nvSpPr>
            <p:cNvPr id="233" name="Rectangle 500"/>
            <p:cNvSpPr>
              <a:spLocks noChangeArrowheads="1"/>
            </p:cNvSpPr>
            <p:nvPr/>
          </p:nvSpPr>
          <p:spPr bwMode="auto">
            <a:xfrm>
              <a:off x="1228" y="2642"/>
              <a:ext cx="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234" name="Rectangle 501"/>
            <p:cNvSpPr>
              <a:spLocks noChangeArrowheads="1"/>
            </p:cNvSpPr>
            <p:nvPr/>
          </p:nvSpPr>
          <p:spPr bwMode="auto">
            <a:xfrm>
              <a:off x="929" y="273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235" name="Rectangle 502"/>
            <p:cNvSpPr>
              <a:spLocks noChangeArrowheads="1"/>
            </p:cNvSpPr>
            <p:nvPr/>
          </p:nvSpPr>
          <p:spPr bwMode="auto">
            <a:xfrm>
              <a:off x="974" y="2735"/>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x</a:t>
              </a:r>
              <a:endParaRPr lang="en-US" sz="1600"/>
            </a:p>
          </p:txBody>
        </p:sp>
        <p:sp>
          <p:nvSpPr>
            <p:cNvPr id="236" name="Rectangle 503"/>
            <p:cNvSpPr>
              <a:spLocks noChangeArrowheads="1"/>
            </p:cNvSpPr>
            <p:nvPr/>
          </p:nvSpPr>
          <p:spPr bwMode="auto">
            <a:xfrm>
              <a:off x="1013" y="273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237" name="Rectangle 504"/>
            <p:cNvSpPr>
              <a:spLocks noChangeArrowheads="1"/>
            </p:cNvSpPr>
            <p:nvPr/>
          </p:nvSpPr>
          <p:spPr bwMode="auto">
            <a:xfrm>
              <a:off x="1055" y="2735"/>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600"/>
            </a:p>
          </p:txBody>
        </p:sp>
        <p:sp>
          <p:nvSpPr>
            <p:cNvPr id="238" name="Rectangle 505"/>
            <p:cNvSpPr>
              <a:spLocks noChangeArrowheads="1"/>
            </p:cNvSpPr>
            <p:nvPr/>
          </p:nvSpPr>
          <p:spPr bwMode="auto">
            <a:xfrm>
              <a:off x="1095" y="273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u</a:t>
              </a:r>
              <a:endParaRPr lang="en-US" sz="1600"/>
            </a:p>
          </p:txBody>
        </p:sp>
        <p:sp>
          <p:nvSpPr>
            <p:cNvPr id="239" name="Rectangle 506"/>
            <p:cNvSpPr>
              <a:spLocks noChangeArrowheads="1"/>
            </p:cNvSpPr>
            <p:nvPr/>
          </p:nvSpPr>
          <p:spPr bwMode="auto">
            <a:xfrm>
              <a:off x="1137" y="2735"/>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600"/>
            </a:p>
          </p:txBody>
        </p:sp>
        <p:sp>
          <p:nvSpPr>
            <p:cNvPr id="240" name="Rectangle 507"/>
            <p:cNvSpPr>
              <a:spLocks noChangeArrowheads="1"/>
            </p:cNvSpPr>
            <p:nvPr/>
          </p:nvSpPr>
          <p:spPr bwMode="auto">
            <a:xfrm>
              <a:off x="1160" y="2735"/>
              <a:ext cx="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241" name="Rectangle 508"/>
            <p:cNvSpPr>
              <a:spLocks noChangeArrowheads="1"/>
            </p:cNvSpPr>
            <p:nvPr/>
          </p:nvSpPr>
          <p:spPr bwMode="auto">
            <a:xfrm>
              <a:off x="1176" y="273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242" name="Rectangle 509"/>
            <p:cNvSpPr>
              <a:spLocks noChangeArrowheads="1"/>
            </p:cNvSpPr>
            <p:nvPr/>
          </p:nvSpPr>
          <p:spPr bwMode="auto">
            <a:xfrm>
              <a:off x="1221" y="2735"/>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243" name="Rectangle 511"/>
            <p:cNvSpPr>
              <a:spLocks noChangeArrowheads="1"/>
            </p:cNvSpPr>
            <p:nvPr/>
          </p:nvSpPr>
          <p:spPr bwMode="auto">
            <a:xfrm>
              <a:off x="929" y="2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244" name="Rectangle 512"/>
            <p:cNvSpPr>
              <a:spLocks noChangeArrowheads="1"/>
            </p:cNvSpPr>
            <p:nvPr/>
          </p:nvSpPr>
          <p:spPr bwMode="auto">
            <a:xfrm>
              <a:off x="974" y="2826"/>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245" name="Rectangle 513"/>
            <p:cNvSpPr>
              <a:spLocks noChangeArrowheads="1"/>
            </p:cNvSpPr>
            <p:nvPr/>
          </p:nvSpPr>
          <p:spPr bwMode="auto">
            <a:xfrm>
              <a:off x="999" y="2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d</a:t>
              </a:r>
              <a:endParaRPr lang="en-US" sz="1600"/>
            </a:p>
          </p:txBody>
        </p:sp>
        <p:sp>
          <p:nvSpPr>
            <p:cNvPr id="246" name="Rectangle 514"/>
            <p:cNvSpPr>
              <a:spLocks noChangeArrowheads="1"/>
            </p:cNvSpPr>
            <p:nvPr/>
          </p:nvSpPr>
          <p:spPr bwMode="auto">
            <a:xfrm>
              <a:off x="1044" y="2826"/>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247" name="Rectangle 515"/>
            <p:cNvSpPr>
              <a:spLocks noChangeArrowheads="1"/>
            </p:cNvSpPr>
            <p:nvPr/>
          </p:nvSpPr>
          <p:spPr bwMode="auto">
            <a:xfrm>
              <a:off x="1086" y="2826"/>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248" name="Rectangle 517"/>
            <p:cNvSpPr>
              <a:spLocks noChangeArrowheads="1"/>
            </p:cNvSpPr>
            <p:nvPr/>
          </p:nvSpPr>
          <p:spPr bwMode="auto">
            <a:xfrm>
              <a:off x="929" y="2919"/>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249" name="Rectangle 518"/>
            <p:cNvSpPr>
              <a:spLocks noChangeArrowheads="1"/>
            </p:cNvSpPr>
            <p:nvPr/>
          </p:nvSpPr>
          <p:spPr bwMode="auto">
            <a:xfrm>
              <a:off x="957" y="2919"/>
              <a:ext cx="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250" name="Rectangle 519"/>
            <p:cNvSpPr>
              <a:spLocks noChangeArrowheads="1"/>
            </p:cNvSpPr>
            <p:nvPr/>
          </p:nvSpPr>
          <p:spPr bwMode="auto">
            <a:xfrm>
              <a:off x="974" y="2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251" name="Rectangle 520"/>
            <p:cNvSpPr>
              <a:spLocks noChangeArrowheads="1"/>
            </p:cNvSpPr>
            <p:nvPr/>
          </p:nvSpPr>
          <p:spPr bwMode="auto">
            <a:xfrm>
              <a:off x="1016" y="2919"/>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252" name="Rectangle 521"/>
            <p:cNvSpPr>
              <a:spLocks noChangeArrowheads="1"/>
            </p:cNvSpPr>
            <p:nvPr/>
          </p:nvSpPr>
          <p:spPr bwMode="auto">
            <a:xfrm>
              <a:off x="1039" y="2919"/>
              <a:ext cx="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253" name="Rectangle 522"/>
            <p:cNvSpPr>
              <a:spLocks noChangeArrowheads="1"/>
            </p:cNvSpPr>
            <p:nvPr/>
          </p:nvSpPr>
          <p:spPr bwMode="auto">
            <a:xfrm>
              <a:off x="1055" y="2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254" name="Rectangle 523"/>
            <p:cNvSpPr>
              <a:spLocks noChangeArrowheads="1"/>
            </p:cNvSpPr>
            <p:nvPr/>
          </p:nvSpPr>
          <p:spPr bwMode="auto">
            <a:xfrm>
              <a:off x="1100" y="2919"/>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255" name="Rectangle 524"/>
            <p:cNvSpPr>
              <a:spLocks noChangeArrowheads="1"/>
            </p:cNvSpPr>
            <p:nvPr/>
          </p:nvSpPr>
          <p:spPr bwMode="auto">
            <a:xfrm>
              <a:off x="1137" y="2919"/>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600"/>
            </a:p>
          </p:txBody>
        </p:sp>
        <p:sp>
          <p:nvSpPr>
            <p:cNvPr id="256" name="Rectangle 525"/>
            <p:cNvSpPr>
              <a:spLocks noChangeArrowheads="1"/>
            </p:cNvSpPr>
            <p:nvPr/>
          </p:nvSpPr>
          <p:spPr bwMode="auto">
            <a:xfrm>
              <a:off x="1160" y="2919"/>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257" name="Rectangle 526"/>
            <p:cNvSpPr>
              <a:spLocks noChangeArrowheads="1"/>
            </p:cNvSpPr>
            <p:nvPr/>
          </p:nvSpPr>
          <p:spPr bwMode="auto">
            <a:xfrm>
              <a:off x="1186" y="2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u</a:t>
              </a:r>
              <a:endParaRPr lang="en-US" sz="1600"/>
            </a:p>
          </p:txBody>
        </p:sp>
        <p:sp>
          <p:nvSpPr>
            <p:cNvPr id="258" name="Rectangle 527"/>
            <p:cNvSpPr>
              <a:spLocks noChangeArrowheads="1"/>
            </p:cNvSpPr>
            <p:nvPr/>
          </p:nvSpPr>
          <p:spPr bwMode="auto">
            <a:xfrm>
              <a:off x="1228" y="2919"/>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600"/>
            </a:p>
          </p:txBody>
        </p:sp>
        <p:sp>
          <p:nvSpPr>
            <p:cNvPr id="259" name="Rectangle 528"/>
            <p:cNvSpPr>
              <a:spLocks noChangeArrowheads="1"/>
            </p:cNvSpPr>
            <p:nvPr/>
          </p:nvSpPr>
          <p:spPr bwMode="auto">
            <a:xfrm>
              <a:off x="1267" y="2919"/>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600"/>
            </a:p>
          </p:txBody>
        </p:sp>
        <p:sp>
          <p:nvSpPr>
            <p:cNvPr id="260" name="Rectangle 529"/>
            <p:cNvSpPr>
              <a:spLocks noChangeArrowheads="1"/>
            </p:cNvSpPr>
            <p:nvPr/>
          </p:nvSpPr>
          <p:spPr bwMode="auto">
            <a:xfrm>
              <a:off x="1288" y="2919"/>
              <a:ext cx="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261" name="Rectangle 530"/>
            <p:cNvSpPr>
              <a:spLocks noChangeArrowheads="1"/>
            </p:cNvSpPr>
            <p:nvPr/>
          </p:nvSpPr>
          <p:spPr bwMode="auto">
            <a:xfrm>
              <a:off x="1305" y="2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262" name="Rectangle 531"/>
            <p:cNvSpPr>
              <a:spLocks noChangeArrowheads="1"/>
            </p:cNvSpPr>
            <p:nvPr/>
          </p:nvSpPr>
          <p:spPr bwMode="auto">
            <a:xfrm>
              <a:off x="1349" y="2919"/>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263" name="Rectangle 532"/>
            <p:cNvSpPr>
              <a:spLocks noChangeArrowheads="1"/>
            </p:cNvSpPr>
            <p:nvPr/>
          </p:nvSpPr>
          <p:spPr bwMode="auto">
            <a:xfrm>
              <a:off x="1393" y="2919"/>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264" name="Rectangle 533"/>
            <p:cNvSpPr>
              <a:spLocks noChangeArrowheads="1"/>
            </p:cNvSpPr>
            <p:nvPr/>
          </p:nvSpPr>
          <p:spPr bwMode="auto">
            <a:xfrm>
              <a:off x="1431" y="2919"/>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265" name="Text Box 5"/>
            <p:cNvSpPr txBox="1">
              <a:spLocks noChangeArrowheads="1"/>
            </p:cNvSpPr>
            <p:nvPr/>
          </p:nvSpPr>
          <p:spPr bwMode="auto">
            <a:xfrm>
              <a:off x="3776" y="3043"/>
              <a:ext cx="7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Pipelined</a:t>
              </a:r>
              <a:endParaRPr lang="en-US" sz="1600" b="1"/>
            </a:p>
          </p:txBody>
        </p:sp>
        <p:sp>
          <p:nvSpPr>
            <p:cNvPr id="266" name="Rectangle 539"/>
            <p:cNvSpPr>
              <a:spLocks noChangeArrowheads="1"/>
            </p:cNvSpPr>
            <p:nvPr/>
          </p:nvSpPr>
          <p:spPr bwMode="auto">
            <a:xfrm>
              <a:off x="2700" y="3690"/>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267" name="Rectangle 540"/>
            <p:cNvSpPr>
              <a:spLocks noChangeArrowheads="1"/>
            </p:cNvSpPr>
            <p:nvPr/>
          </p:nvSpPr>
          <p:spPr bwMode="auto">
            <a:xfrm>
              <a:off x="2719" y="3690"/>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268" name="Rectangle 541"/>
            <p:cNvSpPr>
              <a:spLocks noChangeArrowheads="1"/>
            </p:cNvSpPr>
            <p:nvPr/>
          </p:nvSpPr>
          <p:spPr bwMode="auto">
            <a:xfrm>
              <a:off x="2756" y="369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269" name="Rectangle 542"/>
            <p:cNvSpPr>
              <a:spLocks noChangeArrowheads="1"/>
            </p:cNvSpPr>
            <p:nvPr/>
          </p:nvSpPr>
          <p:spPr bwMode="auto">
            <a:xfrm>
              <a:off x="2791" y="3690"/>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270" name="Rectangle 543"/>
            <p:cNvSpPr>
              <a:spLocks noChangeArrowheads="1"/>
            </p:cNvSpPr>
            <p:nvPr/>
          </p:nvSpPr>
          <p:spPr bwMode="auto">
            <a:xfrm>
              <a:off x="2810" y="3690"/>
              <a:ext cx="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271" name="Rectangle 544"/>
            <p:cNvSpPr>
              <a:spLocks noChangeArrowheads="1"/>
            </p:cNvSpPr>
            <p:nvPr/>
          </p:nvSpPr>
          <p:spPr bwMode="auto">
            <a:xfrm>
              <a:off x="2833" y="3690"/>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272" name="Rectangle 545"/>
            <p:cNvSpPr>
              <a:spLocks noChangeArrowheads="1"/>
            </p:cNvSpPr>
            <p:nvPr/>
          </p:nvSpPr>
          <p:spPr bwMode="auto">
            <a:xfrm>
              <a:off x="2871" y="369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273" name="Rectangle 546"/>
            <p:cNvSpPr>
              <a:spLocks noChangeArrowheads="1"/>
            </p:cNvSpPr>
            <p:nvPr/>
          </p:nvSpPr>
          <p:spPr bwMode="auto">
            <a:xfrm>
              <a:off x="2906" y="3690"/>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274" name="Rectangle 547"/>
            <p:cNvSpPr>
              <a:spLocks noChangeArrowheads="1"/>
            </p:cNvSpPr>
            <p:nvPr/>
          </p:nvSpPr>
          <p:spPr bwMode="auto">
            <a:xfrm>
              <a:off x="2924" y="3690"/>
              <a:ext cx="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275" name="Rectangle 548"/>
            <p:cNvSpPr>
              <a:spLocks noChangeArrowheads="1"/>
            </p:cNvSpPr>
            <p:nvPr/>
          </p:nvSpPr>
          <p:spPr bwMode="auto">
            <a:xfrm>
              <a:off x="2938" y="3690"/>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o</a:t>
              </a:r>
              <a:endParaRPr lang="en-US" sz="1600"/>
            </a:p>
          </p:txBody>
        </p:sp>
        <p:sp>
          <p:nvSpPr>
            <p:cNvPr id="276" name="Rectangle 549"/>
            <p:cNvSpPr>
              <a:spLocks noChangeArrowheads="1"/>
            </p:cNvSpPr>
            <p:nvPr/>
          </p:nvSpPr>
          <p:spPr bwMode="auto">
            <a:xfrm>
              <a:off x="2976" y="3690"/>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277" name="Rectangle 550"/>
            <p:cNvSpPr>
              <a:spLocks noChangeArrowheads="1"/>
            </p:cNvSpPr>
            <p:nvPr/>
          </p:nvSpPr>
          <p:spPr bwMode="auto">
            <a:xfrm>
              <a:off x="2784" y="3774"/>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f</a:t>
              </a:r>
              <a:endParaRPr lang="en-US" sz="1600"/>
            </a:p>
          </p:txBody>
        </p:sp>
        <p:sp>
          <p:nvSpPr>
            <p:cNvPr id="278" name="Rectangle 551"/>
            <p:cNvSpPr>
              <a:spLocks noChangeArrowheads="1"/>
            </p:cNvSpPr>
            <p:nvPr/>
          </p:nvSpPr>
          <p:spPr bwMode="auto">
            <a:xfrm>
              <a:off x="2803" y="3774"/>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279" name="Rectangle 552"/>
            <p:cNvSpPr>
              <a:spLocks noChangeArrowheads="1"/>
            </p:cNvSpPr>
            <p:nvPr/>
          </p:nvSpPr>
          <p:spPr bwMode="auto">
            <a:xfrm>
              <a:off x="2840" y="3774"/>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280" name="Rectangle 553"/>
            <p:cNvSpPr>
              <a:spLocks noChangeArrowheads="1"/>
            </p:cNvSpPr>
            <p:nvPr/>
          </p:nvSpPr>
          <p:spPr bwMode="auto">
            <a:xfrm>
              <a:off x="2859" y="3774"/>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281" name="Rectangle 554"/>
            <p:cNvSpPr>
              <a:spLocks noChangeArrowheads="1"/>
            </p:cNvSpPr>
            <p:nvPr/>
          </p:nvSpPr>
          <p:spPr bwMode="auto">
            <a:xfrm>
              <a:off x="2894" y="3774"/>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h</a:t>
              </a:r>
              <a:endParaRPr lang="en-US" sz="1600"/>
            </a:p>
          </p:txBody>
        </p:sp>
        <p:sp>
          <p:nvSpPr>
            <p:cNvPr id="282" name="Freeform 555"/>
            <p:cNvSpPr/>
            <p:nvPr/>
          </p:nvSpPr>
          <p:spPr bwMode="auto">
            <a:xfrm>
              <a:off x="2684" y="3655"/>
              <a:ext cx="350" cy="233"/>
            </a:xfrm>
            <a:custGeom>
              <a:avLst/>
              <a:gdLst>
                <a:gd name="T0" fmla="*/ 348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Lst>
              <a:ahLst/>
              <a:cxnLst>
                <a:cxn ang="0">
                  <a:pos x="T0" y="T1"/>
                </a:cxn>
                <a:cxn ang="0">
                  <a:pos x="T2" y="T3"/>
                </a:cxn>
                <a:cxn ang="0">
                  <a:pos x="T4" y="T5"/>
                </a:cxn>
                <a:cxn ang="0">
                  <a:pos x="T6" y="T7"/>
                </a:cxn>
                <a:cxn ang="0">
                  <a:pos x="T8" y="T9"/>
                </a:cxn>
                <a:cxn ang="0">
                  <a:pos x="T10" y="T11"/>
                </a:cxn>
              </a:cxnLst>
              <a:rect l="0" t="0" r="r" b="b"/>
              <a:pathLst>
                <a:path w="350" h="233">
                  <a:moveTo>
                    <a:pt x="348" y="233"/>
                  </a:moveTo>
                  <a:lnTo>
                    <a:pt x="350" y="0"/>
                  </a:lnTo>
                  <a:lnTo>
                    <a:pt x="0" y="0"/>
                  </a:lnTo>
                  <a:lnTo>
                    <a:pt x="0" y="233"/>
                  </a:lnTo>
                  <a:lnTo>
                    <a:pt x="350" y="233"/>
                  </a:lnTo>
                  <a:lnTo>
                    <a:pt x="350"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 name="Rectangle 556"/>
            <p:cNvSpPr>
              <a:spLocks noChangeArrowheads="1"/>
            </p:cNvSpPr>
            <p:nvPr/>
          </p:nvSpPr>
          <p:spPr bwMode="auto">
            <a:xfrm>
              <a:off x="3232" y="3732"/>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284" name="Rectangle 557"/>
            <p:cNvSpPr>
              <a:spLocks noChangeArrowheads="1"/>
            </p:cNvSpPr>
            <p:nvPr/>
          </p:nvSpPr>
          <p:spPr bwMode="auto">
            <a:xfrm>
              <a:off x="3281" y="3732"/>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285" name="Rectangle 558"/>
            <p:cNvSpPr>
              <a:spLocks noChangeArrowheads="1"/>
            </p:cNvSpPr>
            <p:nvPr/>
          </p:nvSpPr>
          <p:spPr bwMode="auto">
            <a:xfrm>
              <a:off x="3318" y="3732"/>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286" name="Freeform 559"/>
            <p:cNvSpPr/>
            <p:nvPr/>
          </p:nvSpPr>
          <p:spPr bwMode="auto">
            <a:xfrm>
              <a:off x="3209" y="3655"/>
              <a:ext cx="175" cy="233"/>
            </a:xfrm>
            <a:custGeom>
              <a:avLst/>
              <a:gdLst>
                <a:gd name="T0" fmla="*/ 172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Lst>
              <a:ahLst/>
              <a:cxnLst>
                <a:cxn ang="0">
                  <a:pos x="T0" y="T1"/>
                </a:cxn>
                <a:cxn ang="0">
                  <a:pos x="T2" y="T3"/>
                </a:cxn>
                <a:cxn ang="0">
                  <a:pos x="T4" y="T5"/>
                </a:cxn>
                <a:cxn ang="0">
                  <a:pos x="T6" y="T7"/>
                </a:cxn>
                <a:cxn ang="0">
                  <a:pos x="T8" y="T9"/>
                </a:cxn>
                <a:cxn ang="0">
                  <a:pos x="T10" y="T11"/>
                </a:cxn>
              </a:cxnLst>
              <a:rect l="0" t="0" r="r" b="b"/>
              <a:pathLst>
                <a:path w="175" h="233">
                  <a:moveTo>
                    <a:pt x="172" y="233"/>
                  </a:moveTo>
                  <a:lnTo>
                    <a:pt x="175" y="0"/>
                  </a:lnTo>
                  <a:lnTo>
                    <a:pt x="0" y="0"/>
                  </a:lnTo>
                  <a:lnTo>
                    <a:pt x="0" y="233"/>
                  </a:lnTo>
                  <a:lnTo>
                    <a:pt x="175" y="233"/>
                  </a:lnTo>
                  <a:lnTo>
                    <a:pt x="175"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 name="Rectangle 560"/>
            <p:cNvSpPr>
              <a:spLocks noChangeArrowheads="1"/>
            </p:cNvSpPr>
            <p:nvPr/>
          </p:nvSpPr>
          <p:spPr bwMode="auto">
            <a:xfrm>
              <a:off x="3500" y="3732"/>
              <a:ext cx="4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288" name="Rectangle 561"/>
            <p:cNvSpPr>
              <a:spLocks noChangeArrowheads="1"/>
            </p:cNvSpPr>
            <p:nvPr/>
          </p:nvSpPr>
          <p:spPr bwMode="auto">
            <a:xfrm>
              <a:off x="3544" y="3732"/>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L</a:t>
              </a:r>
              <a:endParaRPr lang="en-US" sz="1600"/>
            </a:p>
          </p:txBody>
        </p:sp>
        <p:sp>
          <p:nvSpPr>
            <p:cNvPr id="289" name="Rectangle 562"/>
            <p:cNvSpPr>
              <a:spLocks noChangeArrowheads="1"/>
            </p:cNvSpPr>
            <p:nvPr/>
          </p:nvSpPr>
          <p:spPr bwMode="auto">
            <a:xfrm>
              <a:off x="3582" y="3732"/>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290" name="Freeform 563"/>
            <p:cNvSpPr/>
            <p:nvPr/>
          </p:nvSpPr>
          <p:spPr bwMode="auto">
            <a:xfrm>
              <a:off x="3384" y="3655"/>
              <a:ext cx="349" cy="233"/>
            </a:xfrm>
            <a:custGeom>
              <a:avLst/>
              <a:gdLst>
                <a:gd name="T0" fmla="*/ 347 w 349"/>
                <a:gd name="T1" fmla="*/ 233 h 233"/>
                <a:gd name="T2" fmla="*/ 349 w 349"/>
                <a:gd name="T3" fmla="*/ 0 h 233"/>
                <a:gd name="T4" fmla="*/ 0 w 349"/>
                <a:gd name="T5" fmla="*/ 0 h 233"/>
                <a:gd name="T6" fmla="*/ 0 w 349"/>
                <a:gd name="T7" fmla="*/ 233 h 233"/>
                <a:gd name="T8" fmla="*/ 349 w 349"/>
                <a:gd name="T9" fmla="*/ 233 h 233"/>
                <a:gd name="T10" fmla="*/ 349 w 349"/>
                <a:gd name="T11" fmla="*/ 233 h 233"/>
              </a:gdLst>
              <a:ahLst/>
              <a:cxnLst>
                <a:cxn ang="0">
                  <a:pos x="T0" y="T1"/>
                </a:cxn>
                <a:cxn ang="0">
                  <a:pos x="T2" y="T3"/>
                </a:cxn>
                <a:cxn ang="0">
                  <a:pos x="T4" y="T5"/>
                </a:cxn>
                <a:cxn ang="0">
                  <a:pos x="T6" y="T7"/>
                </a:cxn>
                <a:cxn ang="0">
                  <a:pos x="T8" y="T9"/>
                </a:cxn>
                <a:cxn ang="0">
                  <a:pos x="T10" y="T11"/>
                </a:cxn>
              </a:cxnLst>
              <a:rect l="0" t="0" r="r" b="b"/>
              <a:pathLst>
                <a:path w="349" h="233">
                  <a:moveTo>
                    <a:pt x="347" y="233"/>
                  </a:moveTo>
                  <a:lnTo>
                    <a:pt x="349" y="0"/>
                  </a:lnTo>
                  <a:lnTo>
                    <a:pt x="0" y="0"/>
                  </a:lnTo>
                  <a:lnTo>
                    <a:pt x="0" y="233"/>
                  </a:lnTo>
                  <a:lnTo>
                    <a:pt x="349" y="233"/>
                  </a:lnTo>
                  <a:lnTo>
                    <a:pt x="349"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1" name="Rectangle 564"/>
            <p:cNvSpPr>
              <a:spLocks noChangeArrowheads="1"/>
            </p:cNvSpPr>
            <p:nvPr/>
          </p:nvSpPr>
          <p:spPr bwMode="auto">
            <a:xfrm>
              <a:off x="3836" y="3690"/>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D</a:t>
              </a:r>
              <a:endParaRPr lang="en-US" sz="1600"/>
            </a:p>
          </p:txBody>
        </p:sp>
        <p:sp>
          <p:nvSpPr>
            <p:cNvPr id="292" name="Rectangle 565"/>
            <p:cNvSpPr>
              <a:spLocks noChangeArrowheads="1"/>
            </p:cNvSpPr>
            <p:nvPr/>
          </p:nvSpPr>
          <p:spPr bwMode="auto">
            <a:xfrm>
              <a:off x="3885" y="3690"/>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293" name="Rectangle 566"/>
            <p:cNvSpPr>
              <a:spLocks noChangeArrowheads="1"/>
            </p:cNvSpPr>
            <p:nvPr/>
          </p:nvSpPr>
          <p:spPr bwMode="auto">
            <a:xfrm>
              <a:off x="3924" y="3690"/>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294" name="Rectangle 567"/>
            <p:cNvSpPr>
              <a:spLocks noChangeArrowheads="1"/>
            </p:cNvSpPr>
            <p:nvPr/>
          </p:nvSpPr>
          <p:spPr bwMode="auto">
            <a:xfrm>
              <a:off x="3943" y="3690"/>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295" name="Rectangle 568"/>
            <p:cNvSpPr>
              <a:spLocks noChangeArrowheads="1"/>
            </p:cNvSpPr>
            <p:nvPr/>
          </p:nvSpPr>
          <p:spPr bwMode="auto">
            <a:xfrm>
              <a:off x="3803" y="3774"/>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296" name="Rectangle 569"/>
            <p:cNvSpPr>
              <a:spLocks noChangeArrowheads="1"/>
            </p:cNvSpPr>
            <p:nvPr/>
          </p:nvSpPr>
          <p:spPr bwMode="auto">
            <a:xfrm>
              <a:off x="3841" y="3774"/>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297" name="Rectangle 570"/>
            <p:cNvSpPr>
              <a:spLocks noChangeArrowheads="1"/>
            </p:cNvSpPr>
            <p:nvPr/>
          </p:nvSpPr>
          <p:spPr bwMode="auto">
            <a:xfrm>
              <a:off x="3873" y="3774"/>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298" name="Rectangle 571"/>
            <p:cNvSpPr>
              <a:spLocks noChangeArrowheads="1"/>
            </p:cNvSpPr>
            <p:nvPr/>
          </p:nvSpPr>
          <p:spPr bwMode="auto">
            <a:xfrm>
              <a:off x="3908" y="3774"/>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299" name="Rectangle 572"/>
            <p:cNvSpPr>
              <a:spLocks noChangeArrowheads="1"/>
            </p:cNvSpPr>
            <p:nvPr/>
          </p:nvSpPr>
          <p:spPr bwMode="auto">
            <a:xfrm>
              <a:off x="3945" y="3774"/>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300" name="Rectangle 573"/>
            <p:cNvSpPr>
              <a:spLocks noChangeArrowheads="1"/>
            </p:cNvSpPr>
            <p:nvPr/>
          </p:nvSpPr>
          <p:spPr bwMode="auto">
            <a:xfrm>
              <a:off x="3980" y="3774"/>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301" name="Freeform 574"/>
            <p:cNvSpPr/>
            <p:nvPr/>
          </p:nvSpPr>
          <p:spPr bwMode="auto">
            <a:xfrm>
              <a:off x="3733" y="3655"/>
              <a:ext cx="350" cy="233"/>
            </a:xfrm>
            <a:custGeom>
              <a:avLst/>
              <a:gdLst>
                <a:gd name="T0" fmla="*/ 348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Lst>
              <a:ahLst/>
              <a:cxnLst>
                <a:cxn ang="0">
                  <a:pos x="T0" y="T1"/>
                </a:cxn>
                <a:cxn ang="0">
                  <a:pos x="T2" y="T3"/>
                </a:cxn>
                <a:cxn ang="0">
                  <a:pos x="T4" y="T5"/>
                </a:cxn>
                <a:cxn ang="0">
                  <a:pos x="T6" y="T7"/>
                </a:cxn>
                <a:cxn ang="0">
                  <a:pos x="T8" y="T9"/>
                </a:cxn>
                <a:cxn ang="0">
                  <a:pos x="T10" y="T11"/>
                </a:cxn>
              </a:cxnLst>
              <a:rect l="0" t="0" r="r" b="b"/>
              <a:pathLst>
                <a:path w="350" h="233">
                  <a:moveTo>
                    <a:pt x="348" y="233"/>
                  </a:moveTo>
                  <a:lnTo>
                    <a:pt x="350" y="0"/>
                  </a:lnTo>
                  <a:lnTo>
                    <a:pt x="0" y="0"/>
                  </a:lnTo>
                  <a:lnTo>
                    <a:pt x="0" y="233"/>
                  </a:lnTo>
                  <a:lnTo>
                    <a:pt x="350" y="233"/>
                  </a:lnTo>
                  <a:lnTo>
                    <a:pt x="350"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 name="Rectangle 575"/>
            <p:cNvSpPr>
              <a:spLocks noChangeArrowheads="1"/>
            </p:cNvSpPr>
            <p:nvPr/>
          </p:nvSpPr>
          <p:spPr bwMode="auto">
            <a:xfrm>
              <a:off x="4113" y="3732"/>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303" name="Rectangle 576"/>
            <p:cNvSpPr>
              <a:spLocks noChangeArrowheads="1"/>
            </p:cNvSpPr>
            <p:nvPr/>
          </p:nvSpPr>
          <p:spPr bwMode="auto">
            <a:xfrm>
              <a:off x="4162" y="3732"/>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304" name="Rectangle 577"/>
            <p:cNvSpPr>
              <a:spLocks noChangeArrowheads="1"/>
            </p:cNvSpPr>
            <p:nvPr/>
          </p:nvSpPr>
          <p:spPr bwMode="auto">
            <a:xfrm>
              <a:off x="4200" y="3732"/>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305" name="Freeform 578"/>
            <p:cNvSpPr/>
            <p:nvPr/>
          </p:nvSpPr>
          <p:spPr bwMode="auto">
            <a:xfrm>
              <a:off x="4083" y="3655"/>
              <a:ext cx="175" cy="233"/>
            </a:xfrm>
            <a:custGeom>
              <a:avLst/>
              <a:gdLst>
                <a:gd name="T0" fmla="*/ 173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Lst>
              <a:ahLst/>
              <a:cxnLst>
                <a:cxn ang="0">
                  <a:pos x="T0" y="T1"/>
                </a:cxn>
                <a:cxn ang="0">
                  <a:pos x="T2" y="T3"/>
                </a:cxn>
                <a:cxn ang="0">
                  <a:pos x="T4" y="T5"/>
                </a:cxn>
                <a:cxn ang="0">
                  <a:pos x="T6" y="T7"/>
                </a:cxn>
                <a:cxn ang="0">
                  <a:pos x="T8" y="T9"/>
                </a:cxn>
                <a:cxn ang="0">
                  <a:pos x="T10" y="T11"/>
                </a:cxn>
              </a:cxnLst>
              <a:rect l="0" t="0" r="r" b="b"/>
              <a:pathLst>
                <a:path w="175" h="233">
                  <a:moveTo>
                    <a:pt x="173" y="233"/>
                  </a:moveTo>
                  <a:lnTo>
                    <a:pt x="175" y="0"/>
                  </a:lnTo>
                  <a:lnTo>
                    <a:pt x="0" y="0"/>
                  </a:lnTo>
                  <a:lnTo>
                    <a:pt x="0" y="233"/>
                  </a:lnTo>
                  <a:lnTo>
                    <a:pt x="175" y="233"/>
                  </a:lnTo>
                  <a:lnTo>
                    <a:pt x="175" y="233"/>
                  </a:lnTo>
                </a:path>
              </a:pathLst>
            </a:custGeom>
            <a:noFill/>
            <a:ln w="142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06" name="Group 588"/>
            <p:cNvGrpSpPr/>
            <p:nvPr/>
          </p:nvGrpSpPr>
          <p:grpSpPr bwMode="auto">
            <a:xfrm>
              <a:off x="2347" y="3744"/>
              <a:ext cx="341" cy="133"/>
              <a:chOff x="1968" y="3803"/>
              <a:chExt cx="341" cy="133"/>
            </a:xfrm>
          </p:grpSpPr>
          <p:sp>
            <p:nvSpPr>
              <p:cNvPr id="321" name="Freeform 581"/>
              <p:cNvSpPr/>
              <p:nvPr/>
            </p:nvSpPr>
            <p:spPr bwMode="auto">
              <a:xfrm>
                <a:off x="2269" y="3803"/>
                <a:ext cx="40" cy="37"/>
              </a:xfrm>
              <a:custGeom>
                <a:avLst/>
                <a:gdLst>
                  <a:gd name="T0" fmla="*/ 0 w 40"/>
                  <a:gd name="T1" fmla="*/ 37 h 37"/>
                  <a:gd name="T2" fmla="*/ 0 w 40"/>
                  <a:gd name="T3" fmla="*/ 0 h 37"/>
                  <a:gd name="T4" fmla="*/ 40 w 40"/>
                  <a:gd name="T5" fmla="*/ 18 h 37"/>
                  <a:gd name="T6" fmla="*/ 0 w 40"/>
                  <a:gd name="T7" fmla="*/ 37 h 37"/>
                  <a:gd name="T8" fmla="*/ 0 w 40"/>
                  <a:gd name="T9" fmla="*/ 37 h 37"/>
                </a:gdLst>
                <a:ahLst/>
                <a:cxnLst>
                  <a:cxn ang="0">
                    <a:pos x="T0" y="T1"/>
                  </a:cxn>
                  <a:cxn ang="0">
                    <a:pos x="T2" y="T3"/>
                  </a:cxn>
                  <a:cxn ang="0">
                    <a:pos x="T4" y="T5"/>
                  </a:cxn>
                  <a:cxn ang="0">
                    <a:pos x="T6" y="T7"/>
                  </a:cxn>
                  <a:cxn ang="0">
                    <a:pos x="T8" y="T9"/>
                  </a:cxn>
                </a:cxnLst>
                <a:rect l="0" t="0" r="r" b="b"/>
                <a:pathLst>
                  <a:path w="40" h="37">
                    <a:moveTo>
                      <a:pt x="0" y="37"/>
                    </a:moveTo>
                    <a:lnTo>
                      <a:pt x="0" y="0"/>
                    </a:lnTo>
                    <a:lnTo>
                      <a:pt x="40" y="18"/>
                    </a:lnTo>
                    <a:lnTo>
                      <a:pt x="0"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22" name="Line 582"/>
              <p:cNvSpPr>
                <a:spLocks noChangeShapeType="1"/>
              </p:cNvSpPr>
              <p:nvPr/>
            </p:nvSpPr>
            <p:spPr bwMode="auto">
              <a:xfrm flipH="1">
                <a:off x="1998" y="3821"/>
                <a:ext cx="285" cy="1"/>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23" name="Freeform 583"/>
              <p:cNvSpPr/>
              <p:nvPr/>
            </p:nvSpPr>
            <p:spPr bwMode="auto">
              <a:xfrm>
                <a:off x="1968" y="3803"/>
                <a:ext cx="40" cy="37"/>
              </a:xfrm>
              <a:custGeom>
                <a:avLst/>
                <a:gdLst>
                  <a:gd name="T0" fmla="*/ 37 w 40"/>
                  <a:gd name="T1" fmla="*/ 37 h 37"/>
                  <a:gd name="T2" fmla="*/ 40 w 40"/>
                  <a:gd name="T3" fmla="*/ 0 h 37"/>
                  <a:gd name="T4" fmla="*/ 0 w 40"/>
                  <a:gd name="T5" fmla="*/ 18 h 37"/>
                  <a:gd name="T6" fmla="*/ 40 w 40"/>
                  <a:gd name="T7" fmla="*/ 37 h 37"/>
                  <a:gd name="T8" fmla="*/ 40 w 40"/>
                  <a:gd name="T9" fmla="*/ 37 h 37"/>
                  <a:gd name="T10" fmla="*/ 37 w 40"/>
                  <a:gd name="T11" fmla="*/ 37 h 37"/>
                </a:gdLst>
                <a:ahLst/>
                <a:cxnLst>
                  <a:cxn ang="0">
                    <a:pos x="T0" y="T1"/>
                  </a:cxn>
                  <a:cxn ang="0">
                    <a:pos x="T2" y="T3"/>
                  </a:cxn>
                  <a:cxn ang="0">
                    <a:pos x="T4" y="T5"/>
                  </a:cxn>
                  <a:cxn ang="0">
                    <a:pos x="T6" y="T7"/>
                  </a:cxn>
                  <a:cxn ang="0">
                    <a:pos x="T8" y="T9"/>
                  </a:cxn>
                  <a:cxn ang="0">
                    <a:pos x="T10" y="T11"/>
                  </a:cxn>
                </a:cxnLst>
                <a:rect l="0" t="0" r="r" b="b"/>
                <a:pathLst>
                  <a:path w="40" h="37">
                    <a:moveTo>
                      <a:pt x="37" y="37"/>
                    </a:moveTo>
                    <a:lnTo>
                      <a:pt x="40" y="0"/>
                    </a:lnTo>
                    <a:lnTo>
                      <a:pt x="0" y="18"/>
                    </a:lnTo>
                    <a:lnTo>
                      <a:pt x="40" y="37"/>
                    </a:lnTo>
                    <a:lnTo>
                      <a:pt x="40" y="37"/>
                    </a:lnTo>
                    <a:lnTo>
                      <a:pt x="37" y="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24" name="Rectangle 584"/>
              <p:cNvSpPr>
                <a:spLocks noChangeArrowheads="1"/>
              </p:cNvSpPr>
              <p:nvPr/>
            </p:nvSpPr>
            <p:spPr bwMode="auto">
              <a:xfrm>
                <a:off x="2061" y="3840"/>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325" name="Rectangle 585"/>
              <p:cNvSpPr>
                <a:spLocks noChangeArrowheads="1"/>
              </p:cNvSpPr>
              <p:nvPr/>
            </p:nvSpPr>
            <p:spPr bwMode="auto">
              <a:xfrm>
                <a:off x="2103" y="3840"/>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326" name="Rectangle 586"/>
              <p:cNvSpPr>
                <a:spLocks noChangeArrowheads="1"/>
              </p:cNvSpPr>
              <p:nvPr/>
            </p:nvSpPr>
            <p:spPr bwMode="auto">
              <a:xfrm>
                <a:off x="2127" y="3840"/>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327" name="Rectangle 587"/>
              <p:cNvSpPr>
                <a:spLocks noChangeArrowheads="1"/>
              </p:cNvSpPr>
              <p:nvPr/>
            </p:nvSpPr>
            <p:spPr bwMode="auto">
              <a:xfrm>
                <a:off x="2169" y="3840"/>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grpSp>
        <p:sp>
          <p:nvSpPr>
            <p:cNvPr id="307" name="Rectangle 589"/>
            <p:cNvSpPr>
              <a:spLocks noChangeArrowheads="1"/>
            </p:cNvSpPr>
            <p:nvPr/>
          </p:nvSpPr>
          <p:spPr bwMode="auto">
            <a:xfrm>
              <a:off x="1042" y="3744"/>
              <a:ext cx="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l</a:t>
              </a:r>
              <a:endParaRPr lang="en-US" sz="1600"/>
            </a:p>
          </p:txBody>
        </p:sp>
        <p:sp>
          <p:nvSpPr>
            <p:cNvPr id="308" name="Rectangle 590"/>
            <p:cNvSpPr>
              <a:spLocks noChangeArrowheads="1"/>
            </p:cNvSpPr>
            <p:nvPr/>
          </p:nvSpPr>
          <p:spPr bwMode="auto">
            <a:xfrm>
              <a:off x="1059" y="3744"/>
              <a:ext cx="5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w</a:t>
              </a:r>
              <a:endParaRPr lang="en-US" sz="1600"/>
            </a:p>
          </p:txBody>
        </p:sp>
        <p:sp>
          <p:nvSpPr>
            <p:cNvPr id="309" name="Rectangle 591"/>
            <p:cNvSpPr>
              <a:spLocks noChangeArrowheads="1"/>
            </p:cNvSpPr>
            <p:nvPr/>
          </p:nvSpPr>
          <p:spPr bwMode="auto">
            <a:xfrm>
              <a:off x="1117" y="3744"/>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310" name="Rectangle 592"/>
            <p:cNvSpPr>
              <a:spLocks noChangeArrowheads="1"/>
            </p:cNvSpPr>
            <p:nvPr/>
          </p:nvSpPr>
          <p:spPr bwMode="auto">
            <a:xfrm>
              <a:off x="1138" y="37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311" name="Rectangle 593"/>
            <p:cNvSpPr>
              <a:spLocks noChangeArrowheads="1"/>
            </p:cNvSpPr>
            <p:nvPr/>
          </p:nvSpPr>
          <p:spPr bwMode="auto">
            <a:xfrm>
              <a:off x="1180" y="37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4</a:t>
              </a:r>
              <a:endParaRPr lang="en-US" sz="1600"/>
            </a:p>
          </p:txBody>
        </p:sp>
        <p:sp>
          <p:nvSpPr>
            <p:cNvPr id="312" name="Rectangle 594"/>
            <p:cNvSpPr>
              <a:spLocks noChangeArrowheads="1"/>
            </p:cNvSpPr>
            <p:nvPr/>
          </p:nvSpPr>
          <p:spPr bwMode="auto">
            <a:xfrm>
              <a:off x="1224" y="3744"/>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313" name="Rectangle 595"/>
            <p:cNvSpPr>
              <a:spLocks noChangeArrowheads="1"/>
            </p:cNvSpPr>
            <p:nvPr/>
          </p:nvSpPr>
          <p:spPr bwMode="auto">
            <a:xfrm>
              <a:off x="1245" y="3744"/>
              <a:ext cx="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314" name="Rectangle 596"/>
            <p:cNvSpPr>
              <a:spLocks noChangeArrowheads="1"/>
            </p:cNvSpPr>
            <p:nvPr/>
          </p:nvSpPr>
          <p:spPr bwMode="auto">
            <a:xfrm>
              <a:off x="1266" y="37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4</a:t>
              </a:r>
              <a:endParaRPr lang="en-US" sz="1600"/>
            </a:p>
          </p:txBody>
        </p:sp>
        <p:sp>
          <p:nvSpPr>
            <p:cNvPr id="315" name="Rectangle 597"/>
            <p:cNvSpPr>
              <a:spLocks noChangeArrowheads="1"/>
            </p:cNvSpPr>
            <p:nvPr/>
          </p:nvSpPr>
          <p:spPr bwMode="auto">
            <a:xfrm>
              <a:off x="1310" y="37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316" name="Rectangle 598"/>
            <p:cNvSpPr>
              <a:spLocks noChangeArrowheads="1"/>
            </p:cNvSpPr>
            <p:nvPr/>
          </p:nvSpPr>
          <p:spPr bwMode="auto">
            <a:xfrm>
              <a:off x="1352" y="37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317" name="Rectangle 599"/>
            <p:cNvSpPr>
              <a:spLocks noChangeArrowheads="1"/>
            </p:cNvSpPr>
            <p:nvPr/>
          </p:nvSpPr>
          <p:spPr bwMode="auto">
            <a:xfrm>
              <a:off x="1397" y="3744"/>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318" name="Rectangle 600"/>
            <p:cNvSpPr>
              <a:spLocks noChangeArrowheads="1"/>
            </p:cNvSpPr>
            <p:nvPr/>
          </p:nvSpPr>
          <p:spPr bwMode="auto">
            <a:xfrm>
              <a:off x="1422" y="37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319" name="Rectangle 601"/>
            <p:cNvSpPr>
              <a:spLocks noChangeArrowheads="1"/>
            </p:cNvSpPr>
            <p:nvPr/>
          </p:nvSpPr>
          <p:spPr bwMode="auto">
            <a:xfrm>
              <a:off x="1467" y="3744"/>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320" name="Rectangle 602"/>
            <p:cNvSpPr>
              <a:spLocks noChangeArrowheads="1"/>
            </p:cNvSpPr>
            <p:nvPr/>
          </p:nvSpPr>
          <p:spPr bwMode="auto">
            <a:xfrm>
              <a:off x="1509" y="3744"/>
              <a:ext cx="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grpSp>
      <p:sp>
        <p:nvSpPr>
          <p:cNvPr id="363" name="Freeform 605"/>
          <p:cNvSpPr/>
          <p:nvPr/>
        </p:nvSpPr>
        <p:spPr bwMode="auto">
          <a:xfrm>
            <a:off x="4897437" y="3886200"/>
            <a:ext cx="1219200" cy="1219200"/>
          </a:xfrm>
          <a:custGeom>
            <a:avLst/>
            <a:gdLst>
              <a:gd name="T0" fmla="*/ 0 w 768"/>
              <a:gd name="T1" fmla="*/ 0 h 768"/>
              <a:gd name="T2" fmla="*/ 768 w 768"/>
              <a:gd name="T3" fmla="*/ 384 h 768"/>
              <a:gd name="T4" fmla="*/ 0 w 768"/>
              <a:gd name="T5" fmla="*/ 768 h 768"/>
            </a:gdLst>
            <a:ahLst/>
            <a:cxnLst>
              <a:cxn ang="0">
                <a:pos x="T0" y="T1"/>
              </a:cxn>
              <a:cxn ang="0">
                <a:pos x="T2" y="T3"/>
              </a:cxn>
              <a:cxn ang="0">
                <a:pos x="T4" y="T5"/>
              </a:cxn>
            </a:cxnLst>
            <a:rect l="0" t="0" r="r" b="b"/>
            <a:pathLst>
              <a:path w="768" h="768">
                <a:moveTo>
                  <a:pt x="0" y="0"/>
                </a:moveTo>
                <a:cubicBezTo>
                  <a:pt x="384" y="128"/>
                  <a:pt x="768" y="256"/>
                  <a:pt x="768" y="384"/>
                </a:cubicBezTo>
                <a:cubicBezTo>
                  <a:pt x="768" y="512"/>
                  <a:pt x="128" y="704"/>
                  <a:pt x="0" y="768"/>
                </a:cubicBezTo>
              </a:path>
            </a:pathLst>
          </a:custGeom>
          <a:noFill/>
          <a:ln w="9525" cap="flat" cmpd="sng">
            <a:solidFill>
              <a:schemeClr val="hlink"/>
            </a:solidFill>
            <a:prstDash val="solid"/>
            <a:miter lim="800000"/>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 name="Text Box 606"/>
          <p:cNvSpPr txBox="1">
            <a:spLocks noChangeArrowheads="1"/>
          </p:cNvSpPr>
          <p:nvPr/>
        </p:nvSpPr>
        <p:spPr bwMode="auto">
          <a:xfrm>
            <a:off x="6215074" y="4286256"/>
            <a:ext cx="18224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hlink"/>
                </a:solidFill>
              </a:rPr>
              <a:t>Hazard if single memory</a:t>
            </a:r>
            <a:endParaRPr lang="en-US" dirty="0">
              <a:solidFill>
                <a:schemeClr val="hlink"/>
              </a:solidFill>
            </a:endParaRPr>
          </a:p>
        </p:txBody>
      </p:sp>
      <p:sp>
        <p:nvSpPr>
          <p:cNvPr id="365" name="Line 607"/>
          <p:cNvSpPr>
            <a:spLocks noChangeShapeType="1"/>
          </p:cNvSpPr>
          <p:nvPr/>
        </p:nvSpPr>
        <p:spPr bwMode="auto">
          <a:xfrm>
            <a:off x="6116637" y="4495800"/>
            <a:ext cx="152400" cy="0"/>
          </a:xfrm>
          <a:prstGeom prst="line">
            <a:avLst/>
          </a:prstGeom>
          <a:noFill/>
          <a:ln w="952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And Control Hazards</a:t>
            </a:r>
            <a:endParaRPr lang="en-IN" dirty="0"/>
          </a:p>
        </p:txBody>
      </p:sp>
      <p:pic>
        <p:nvPicPr>
          <p:cNvPr id="3074" name="Picture 2"/>
          <p:cNvPicPr>
            <a:picLocks noGrp="1" noChangeAspect="1" noChangeArrowheads="1"/>
          </p:cNvPicPr>
          <p:nvPr>
            <p:ph sz="quarter" idx="1"/>
          </p:nvPr>
        </p:nvPicPr>
        <p:blipFill>
          <a:blip r:embed="rId1"/>
          <a:srcRect/>
          <a:stretch>
            <a:fillRect/>
          </a:stretch>
        </p:blipFill>
        <p:spPr bwMode="auto">
          <a:xfrm>
            <a:off x="218771" y="1785926"/>
            <a:ext cx="8666496" cy="378621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0" y="152400"/>
            <a:ext cx="7793038" cy="1143000"/>
          </a:xfrm>
        </p:spPr>
        <p:txBody>
          <a:bodyPr/>
          <a:lstStyle/>
          <a:p>
            <a:pPr eaLnBrk="1" hangingPunct="1"/>
            <a:r>
              <a:rPr lang="en-US"/>
              <a:t>Pipelining</a:t>
            </a:r>
            <a:endParaRPr lang="en-US"/>
          </a:p>
        </p:txBody>
      </p:sp>
      <p:pic>
        <p:nvPicPr>
          <p:cNvPr id="6148" name="Picture 4" descr="F0601"/>
          <p:cNvPicPr>
            <a:picLocks noChangeAspect="1" noChangeArrowheads="1"/>
          </p:cNvPicPr>
          <p:nvPr/>
        </p:nvPicPr>
        <p:blipFill>
          <a:blip r:embed="rId1"/>
          <a:srcRect/>
          <a:stretch>
            <a:fillRect/>
          </a:stretch>
        </p:blipFill>
        <p:spPr bwMode="auto">
          <a:xfrm>
            <a:off x="914400" y="1752600"/>
            <a:ext cx="7086600" cy="4692650"/>
          </a:xfrm>
          <a:prstGeom prst="rect">
            <a:avLst/>
          </a:prstGeom>
          <a:noFill/>
          <a:ln w="9525">
            <a:noFill/>
            <a:miter lim="800000"/>
            <a:headEnd/>
            <a:tailEnd/>
          </a:ln>
        </p:spPr>
      </p:pic>
      <p:sp>
        <p:nvSpPr>
          <p:cNvPr id="6149" name="Text Box 5"/>
          <p:cNvSpPr txBox="1">
            <a:spLocks noChangeArrowheads="1"/>
          </p:cNvSpPr>
          <p:nvPr/>
        </p:nvSpPr>
        <p:spPr bwMode="auto">
          <a:xfrm>
            <a:off x="685800" y="3838575"/>
            <a:ext cx="7696200" cy="581025"/>
          </a:xfrm>
          <a:prstGeom prst="rect">
            <a:avLst/>
          </a:prstGeom>
          <a:noFill/>
          <a:ln w="9525">
            <a:noFill/>
            <a:miter lim="800000"/>
          </a:ln>
        </p:spPr>
        <p:txBody>
          <a:bodyPr wrap="square">
            <a:spAutoFit/>
          </a:bodyPr>
          <a:lstStyle/>
          <a:p>
            <a:r>
              <a:rPr lang="en-US" sz="1600" b="1" dirty="0"/>
              <a:t>Assume 30 min. each task – wash, dry, fold, store – and  that separate tasks use separate hardware and so can be overlapped</a:t>
            </a:r>
            <a:endParaRPr lang="en-US" sz="1600" b="1" dirty="0"/>
          </a:p>
        </p:txBody>
      </p:sp>
      <p:sp>
        <p:nvSpPr>
          <p:cNvPr id="6150" name="Text Box 6"/>
          <p:cNvSpPr txBox="1">
            <a:spLocks noChangeArrowheads="1"/>
          </p:cNvSpPr>
          <p:nvPr/>
        </p:nvSpPr>
        <p:spPr bwMode="auto">
          <a:xfrm>
            <a:off x="5345113" y="5181600"/>
            <a:ext cx="1131887" cy="336550"/>
          </a:xfrm>
          <a:prstGeom prst="rect">
            <a:avLst/>
          </a:prstGeom>
          <a:noFill/>
          <a:ln w="9525">
            <a:noFill/>
            <a:miter lim="800000"/>
          </a:ln>
        </p:spPr>
        <p:txBody>
          <a:bodyPr wrap="none">
            <a:spAutoFit/>
          </a:bodyPr>
          <a:lstStyle/>
          <a:p>
            <a:r>
              <a:rPr lang="en-US" sz="1600" b="1"/>
              <a:t>Pipelined</a:t>
            </a:r>
            <a:endParaRPr lang="en-US" sz="1600" b="1"/>
          </a:p>
        </p:txBody>
      </p:sp>
      <p:sp>
        <p:nvSpPr>
          <p:cNvPr id="6151" name="Text Box 7"/>
          <p:cNvSpPr txBox="1">
            <a:spLocks noChangeArrowheads="1"/>
          </p:cNvSpPr>
          <p:nvPr/>
        </p:nvSpPr>
        <p:spPr bwMode="auto">
          <a:xfrm>
            <a:off x="5227638" y="2330450"/>
            <a:ext cx="1554162" cy="336550"/>
          </a:xfrm>
          <a:prstGeom prst="rect">
            <a:avLst/>
          </a:prstGeom>
          <a:noFill/>
          <a:ln w="9525">
            <a:noFill/>
            <a:miter lim="800000"/>
          </a:ln>
        </p:spPr>
        <p:txBody>
          <a:bodyPr wrap="none">
            <a:spAutoFit/>
          </a:bodyPr>
          <a:lstStyle/>
          <a:p>
            <a:r>
              <a:rPr lang="en-US" sz="1600" b="1"/>
              <a:t>Not pipelined</a:t>
            </a:r>
            <a:endParaRPr lang="en-US" sz="1600" b="1"/>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sz="3200" dirty="0"/>
              <a:t>Data Hazards</a:t>
            </a:r>
            <a:endParaRPr lang="en-US" sz="3200" dirty="0"/>
          </a:p>
        </p:txBody>
      </p:sp>
      <p:pic>
        <p:nvPicPr>
          <p:cNvPr id="2051" name="Picture 3"/>
          <p:cNvPicPr>
            <a:picLocks noChangeAspect="1" noChangeArrowheads="1"/>
          </p:cNvPicPr>
          <p:nvPr/>
        </p:nvPicPr>
        <p:blipFill>
          <a:blip r:embed="rId1"/>
          <a:srcRect/>
          <a:stretch>
            <a:fillRect/>
          </a:stretch>
        </p:blipFill>
        <p:spPr bwMode="auto">
          <a:xfrm>
            <a:off x="0" y="1285860"/>
            <a:ext cx="9068025" cy="4929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Forwarding As A solution of Data Hazards</a:t>
            </a:r>
            <a:endParaRPr lang="en-US" dirty="0"/>
          </a:p>
        </p:txBody>
      </p:sp>
      <p:pic>
        <p:nvPicPr>
          <p:cNvPr id="5122" name="Picture 2"/>
          <p:cNvPicPr>
            <a:picLocks noGrp="1" noChangeAspect="1" noChangeArrowheads="1"/>
          </p:cNvPicPr>
          <p:nvPr>
            <p:ph sz="quarter" idx="1"/>
          </p:nvPr>
        </p:nvPicPr>
        <p:blipFill>
          <a:blip r:embed="rId1"/>
          <a:srcRect/>
          <a:stretch>
            <a:fillRect/>
          </a:stretch>
        </p:blipFill>
        <p:spPr bwMode="auto">
          <a:xfrm>
            <a:off x="149578" y="1739899"/>
            <a:ext cx="8994421" cy="47042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07041" y="457200"/>
            <a:ext cx="8251451" cy="1143000"/>
          </a:xfrm>
        </p:spPr>
        <p:txBody>
          <a:bodyPr>
            <a:normAutofit fontScale="90000"/>
          </a:bodyPr>
          <a:lstStyle/>
          <a:p>
            <a:pPr algn="l"/>
            <a:r>
              <a:rPr lang="en-US" dirty="0"/>
              <a:t>Data Hazards</a:t>
            </a:r>
            <a:br>
              <a:rPr lang="en-US" dirty="0"/>
            </a:br>
            <a:endParaRPr lang="en-US" dirty="0"/>
          </a:p>
        </p:txBody>
      </p:sp>
      <p:sp>
        <p:nvSpPr>
          <p:cNvPr id="3" name="Rectangle 3"/>
          <p:cNvSpPr txBox="1">
            <a:spLocks noChangeArrowheads="1"/>
          </p:cNvSpPr>
          <p:nvPr/>
        </p:nvSpPr>
        <p:spPr>
          <a:xfrm>
            <a:off x="916641" y="1341574"/>
            <a:ext cx="8229600" cy="46020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i="1" dirty="0"/>
              <a:t>Data hazard</a:t>
            </a:r>
            <a:r>
              <a:rPr lang="en-US" sz="2000" dirty="0"/>
              <a:t>: instruction needs data from the result of a previous instruction still executing in pipeline</a:t>
            </a:r>
            <a:endParaRPr lang="en-US" sz="2000" dirty="0"/>
          </a:p>
          <a:p>
            <a:r>
              <a:rPr lang="en-US" sz="2000" b="1" u="sng" dirty="0">
                <a:solidFill>
                  <a:srgbClr val="00B050"/>
                </a:solidFill>
              </a:rPr>
              <a:t>Solution</a:t>
            </a:r>
            <a:r>
              <a:rPr lang="en-US" sz="2000" dirty="0"/>
              <a:t> </a:t>
            </a:r>
            <a:r>
              <a:rPr lang="en-US" sz="2000" b="1" i="1" dirty="0">
                <a:solidFill>
                  <a:srgbClr val="FF0000"/>
                </a:solidFill>
              </a:rPr>
              <a:t>Forward</a:t>
            </a:r>
            <a:r>
              <a:rPr lang="en-US" sz="2000" b="1" dirty="0">
                <a:solidFill>
                  <a:srgbClr val="FF0000"/>
                </a:solidFill>
              </a:rPr>
              <a:t> data </a:t>
            </a:r>
            <a:r>
              <a:rPr lang="en-US" sz="2000" dirty="0"/>
              <a:t>if possible…</a:t>
            </a:r>
            <a:endParaRPr lang="en-US" sz="2000" dirty="0"/>
          </a:p>
        </p:txBody>
      </p:sp>
      <p:pic>
        <p:nvPicPr>
          <p:cNvPr id="4" name="Picture 4" descr="F060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4376" y="2724150"/>
            <a:ext cx="4921624" cy="873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4"/>
          <p:cNvSpPr>
            <a:spLocks noChangeArrowheads="1"/>
          </p:cNvSpPr>
          <p:nvPr/>
        </p:nvSpPr>
        <p:spPr bwMode="auto">
          <a:xfrm>
            <a:off x="4315386" y="5264150"/>
            <a:ext cx="132789" cy="258763"/>
          </a:xfrm>
          <a:prstGeom prst="rect">
            <a:avLst/>
          </a:prstGeom>
          <a:solidFill>
            <a:srgbClr val="FBE2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800"/>
          </a:p>
        </p:txBody>
      </p:sp>
      <p:sp>
        <p:nvSpPr>
          <p:cNvPr id="6" name="Rectangle 15"/>
          <p:cNvSpPr>
            <a:spLocks noChangeArrowheads="1"/>
          </p:cNvSpPr>
          <p:nvPr/>
        </p:nvSpPr>
        <p:spPr bwMode="auto">
          <a:xfrm>
            <a:off x="4315386" y="5264150"/>
            <a:ext cx="132789" cy="258763"/>
          </a:xfrm>
          <a:prstGeom prst="rect">
            <a:avLst/>
          </a:prstGeom>
          <a:noFill/>
          <a:ln w="9525">
            <a:solidFill>
              <a:srgbClr val="EB7500"/>
            </a:solidFill>
            <a:miter lim="800000"/>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7" name="Line 16"/>
          <p:cNvSpPr>
            <a:spLocks noChangeShapeType="1"/>
          </p:cNvSpPr>
          <p:nvPr/>
        </p:nvSpPr>
        <p:spPr bwMode="auto">
          <a:xfrm flipV="1">
            <a:off x="4197164" y="5264149"/>
            <a:ext cx="3362" cy="2587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8" name="Line 17"/>
          <p:cNvSpPr>
            <a:spLocks noChangeShapeType="1"/>
          </p:cNvSpPr>
          <p:nvPr/>
        </p:nvSpPr>
        <p:spPr bwMode="auto">
          <a:xfrm>
            <a:off x="4189974" y="5264150"/>
            <a:ext cx="132790"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9" name="Line 18"/>
          <p:cNvSpPr>
            <a:spLocks noChangeShapeType="1"/>
          </p:cNvSpPr>
          <p:nvPr/>
        </p:nvSpPr>
        <p:spPr bwMode="auto">
          <a:xfrm>
            <a:off x="4189974" y="5522913"/>
            <a:ext cx="132790"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0" name="Rectangle 19"/>
          <p:cNvSpPr>
            <a:spLocks noChangeArrowheads="1"/>
          </p:cNvSpPr>
          <p:nvPr/>
        </p:nvSpPr>
        <p:spPr bwMode="auto">
          <a:xfrm>
            <a:off x="2219232" y="4748213"/>
            <a:ext cx="1159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dirty="0">
                <a:solidFill>
                  <a:srgbClr val="000000"/>
                </a:solidFill>
                <a:latin typeface="Arial" panose="020B0604020202020204" pitchFamily="34" charset="0"/>
              </a:rPr>
              <a:t>a</a:t>
            </a:r>
            <a:endParaRPr lang="en-US" sz="2800" dirty="0"/>
          </a:p>
        </p:txBody>
      </p:sp>
      <p:sp>
        <p:nvSpPr>
          <p:cNvPr id="11" name="Rectangle 20"/>
          <p:cNvSpPr>
            <a:spLocks noChangeArrowheads="1"/>
          </p:cNvSpPr>
          <p:nvPr/>
        </p:nvSpPr>
        <p:spPr bwMode="auto">
          <a:xfrm>
            <a:off x="2282545" y="4748213"/>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d</a:t>
            </a:r>
            <a:endParaRPr lang="en-US" sz="2800"/>
          </a:p>
        </p:txBody>
      </p:sp>
      <p:sp>
        <p:nvSpPr>
          <p:cNvPr id="12" name="Rectangle 21"/>
          <p:cNvSpPr>
            <a:spLocks noChangeArrowheads="1"/>
          </p:cNvSpPr>
          <p:nvPr/>
        </p:nvSpPr>
        <p:spPr bwMode="auto">
          <a:xfrm>
            <a:off x="2341283" y="4748213"/>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d</a:t>
            </a:r>
            <a:endParaRPr lang="en-US" sz="2800"/>
          </a:p>
        </p:txBody>
      </p:sp>
      <p:sp>
        <p:nvSpPr>
          <p:cNvPr id="13" name="Rectangle 22"/>
          <p:cNvSpPr>
            <a:spLocks noChangeArrowheads="1"/>
          </p:cNvSpPr>
          <p:nvPr/>
        </p:nvSpPr>
        <p:spPr bwMode="auto">
          <a:xfrm>
            <a:off x="2406557" y="47482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 </a:t>
            </a:r>
            <a:endParaRPr lang="en-US" sz="2800"/>
          </a:p>
        </p:txBody>
      </p:sp>
      <p:sp>
        <p:nvSpPr>
          <p:cNvPr id="14" name="Rectangle 23"/>
          <p:cNvSpPr>
            <a:spLocks noChangeArrowheads="1"/>
          </p:cNvSpPr>
          <p:nvPr/>
        </p:nvSpPr>
        <p:spPr bwMode="auto">
          <a:xfrm>
            <a:off x="2434945" y="4748213"/>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EB7500"/>
                </a:solidFill>
                <a:latin typeface="Arial" panose="020B0604020202020204" pitchFamily="34" charset="0"/>
              </a:rPr>
              <a:t>$</a:t>
            </a:r>
            <a:endParaRPr lang="en-US" sz="2800"/>
          </a:p>
        </p:txBody>
      </p:sp>
      <p:sp>
        <p:nvSpPr>
          <p:cNvPr id="15" name="Rectangle 24"/>
          <p:cNvSpPr>
            <a:spLocks noChangeArrowheads="1"/>
          </p:cNvSpPr>
          <p:nvPr/>
        </p:nvSpPr>
        <p:spPr bwMode="auto">
          <a:xfrm>
            <a:off x="2493871" y="4748213"/>
            <a:ext cx="1159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EB7500"/>
                </a:solidFill>
                <a:latin typeface="Arial" panose="020B0604020202020204" pitchFamily="34" charset="0"/>
              </a:rPr>
              <a:t>s</a:t>
            </a:r>
            <a:endParaRPr lang="en-US" sz="2800"/>
          </a:p>
        </p:txBody>
      </p:sp>
      <p:sp>
        <p:nvSpPr>
          <p:cNvPr id="16" name="Rectangle 25"/>
          <p:cNvSpPr>
            <a:spLocks noChangeArrowheads="1"/>
          </p:cNvSpPr>
          <p:nvPr/>
        </p:nvSpPr>
        <p:spPr bwMode="auto">
          <a:xfrm>
            <a:off x="2550833" y="4748213"/>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EB7500"/>
                </a:solidFill>
                <a:latin typeface="Arial" panose="020B0604020202020204" pitchFamily="34" charset="0"/>
              </a:rPr>
              <a:t>0</a:t>
            </a:r>
            <a:endParaRPr lang="en-US" sz="2800"/>
          </a:p>
        </p:txBody>
      </p:sp>
      <p:sp>
        <p:nvSpPr>
          <p:cNvPr id="17" name="Rectangle 26"/>
          <p:cNvSpPr>
            <a:spLocks noChangeArrowheads="1"/>
          </p:cNvSpPr>
          <p:nvPr/>
        </p:nvSpPr>
        <p:spPr bwMode="auto">
          <a:xfrm>
            <a:off x="2614519" y="47482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EB7500"/>
                </a:solidFill>
                <a:latin typeface="Arial" panose="020B0604020202020204" pitchFamily="34" charset="0"/>
              </a:rPr>
              <a:t>,</a:t>
            </a:r>
            <a:endParaRPr lang="en-US" sz="2800"/>
          </a:p>
        </p:txBody>
      </p:sp>
      <p:sp>
        <p:nvSpPr>
          <p:cNvPr id="18" name="Rectangle 27"/>
          <p:cNvSpPr>
            <a:spLocks noChangeArrowheads="1"/>
          </p:cNvSpPr>
          <p:nvPr/>
        </p:nvSpPr>
        <p:spPr bwMode="auto">
          <a:xfrm>
            <a:off x="2644682" y="47482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EB7500"/>
                </a:solidFill>
                <a:latin typeface="Arial" panose="020B0604020202020204" pitchFamily="34" charset="0"/>
              </a:rPr>
              <a:t> </a:t>
            </a:r>
            <a:endParaRPr lang="en-US" sz="2800"/>
          </a:p>
        </p:txBody>
      </p:sp>
      <p:sp>
        <p:nvSpPr>
          <p:cNvPr id="19" name="Rectangle 28"/>
          <p:cNvSpPr>
            <a:spLocks noChangeArrowheads="1"/>
          </p:cNvSpPr>
          <p:nvPr/>
        </p:nvSpPr>
        <p:spPr bwMode="auto">
          <a:xfrm>
            <a:off x="2673070" y="4748213"/>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a:t>
            </a:r>
            <a:endParaRPr lang="en-US" sz="2800"/>
          </a:p>
        </p:txBody>
      </p:sp>
      <p:sp>
        <p:nvSpPr>
          <p:cNvPr id="20" name="Rectangle 29"/>
          <p:cNvSpPr>
            <a:spLocks noChangeArrowheads="1"/>
          </p:cNvSpPr>
          <p:nvPr/>
        </p:nvSpPr>
        <p:spPr bwMode="auto">
          <a:xfrm>
            <a:off x="2736757" y="47482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t</a:t>
            </a:r>
            <a:endParaRPr lang="en-US" sz="2800"/>
          </a:p>
        </p:txBody>
      </p:sp>
      <p:sp>
        <p:nvSpPr>
          <p:cNvPr id="21" name="Rectangle 30"/>
          <p:cNvSpPr>
            <a:spLocks noChangeArrowheads="1"/>
          </p:cNvSpPr>
          <p:nvPr/>
        </p:nvSpPr>
        <p:spPr bwMode="auto">
          <a:xfrm>
            <a:off x="2765145" y="4748213"/>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0</a:t>
            </a:r>
            <a:endParaRPr lang="en-US" sz="2800"/>
          </a:p>
        </p:txBody>
      </p:sp>
      <p:sp>
        <p:nvSpPr>
          <p:cNvPr id="22" name="Rectangle 31"/>
          <p:cNvSpPr>
            <a:spLocks noChangeArrowheads="1"/>
          </p:cNvSpPr>
          <p:nvPr/>
        </p:nvSpPr>
        <p:spPr bwMode="auto">
          <a:xfrm>
            <a:off x="2827244" y="47482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a:t>
            </a:r>
            <a:endParaRPr lang="en-US" sz="2800"/>
          </a:p>
        </p:txBody>
      </p:sp>
      <p:sp>
        <p:nvSpPr>
          <p:cNvPr id="23" name="Rectangle 32"/>
          <p:cNvSpPr>
            <a:spLocks noChangeArrowheads="1"/>
          </p:cNvSpPr>
          <p:nvPr/>
        </p:nvSpPr>
        <p:spPr bwMode="auto">
          <a:xfrm>
            <a:off x="2858994" y="47482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 </a:t>
            </a:r>
            <a:endParaRPr lang="en-US" sz="2800"/>
          </a:p>
        </p:txBody>
      </p:sp>
      <p:sp>
        <p:nvSpPr>
          <p:cNvPr id="24" name="Rectangle 33"/>
          <p:cNvSpPr>
            <a:spLocks noChangeArrowheads="1"/>
          </p:cNvSpPr>
          <p:nvPr/>
        </p:nvSpPr>
        <p:spPr bwMode="auto">
          <a:xfrm>
            <a:off x="2887383" y="4748213"/>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a:t>
            </a:r>
            <a:endParaRPr lang="en-US" sz="2800"/>
          </a:p>
        </p:txBody>
      </p:sp>
      <p:sp>
        <p:nvSpPr>
          <p:cNvPr id="25" name="Rectangle 34"/>
          <p:cNvSpPr>
            <a:spLocks noChangeArrowheads="1"/>
          </p:cNvSpPr>
          <p:nvPr/>
        </p:nvSpPr>
        <p:spPr bwMode="auto">
          <a:xfrm>
            <a:off x="2949482" y="47482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t</a:t>
            </a:r>
            <a:endParaRPr lang="en-US" sz="2800"/>
          </a:p>
        </p:txBody>
      </p:sp>
      <p:sp>
        <p:nvSpPr>
          <p:cNvPr id="26" name="Rectangle 35"/>
          <p:cNvSpPr>
            <a:spLocks noChangeArrowheads="1"/>
          </p:cNvSpPr>
          <p:nvPr/>
        </p:nvSpPr>
        <p:spPr bwMode="auto">
          <a:xfrm>
            <a:off x="2979458" y="4748213"/>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1</a:t>
            </a:r>
            <a:endParaRPr lang="en-US" sz="2800"/>
          </a:p>
        </p:txBody>
      </p:sp>
      <p:sp>
        <p:nvSpPr>
          <p:cNvPr id="27" name="Line 36"/>
          <p:cNvSpPr>
            <a:spLocks noChangeShapeType="1"/>
          </p:cNvSpPr>
          <p:nvPr/>
        </p:nvSpPr>
        <p:spPr bwMode="auto">
          <a:xfrm>
            <a:off x="2117632" y="4689475"/>
            <a:ext cx="1681" cy="706438"/>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28" name="Freeform 37"/>
          <p:cNvSpPr/>
          <p:nvPr/>
        </p:nvSpPr>
        <p:spPr bwMode="auto">
          <a:xfrm>
            <a:off x="2091056" y="5429250"/>
            <a:ext cx="45719" cy="42863"/>
          </a:xfrm>
          <a:custGeom>
            <a:avLst/>
            <a:gdLst>
              <a:gd name="T0" fmla="*/ 25 w 25"/>
              <a:gd name="T1" fmla="*/ 0 h 27"/>
              <a:gd name="T2" fmla="*/ 0 w 25"/>
              <a:gd name="T3" fmla="*/ 2 h 27"/>
              <a:gd name="T4" fmla="*/ 13 w 25"/>
              <a:gd name="T5" fmla="*/ 27 h 27"/>
              <a:gd name="T6" fmla="*/ 25 w 25"/>
              <a:gd name="T7" fmla="*/ 2 h 27"/>
              <a:gd name="T8" fmla="*/ 25 w 25"/>
              <a:gd name="T9" fmla="*/ 2 h 27"/>
              <a:gd name="T10" fmla="*/ 25 w 25"/>
              <a:gd name="T11" fmla="*/ 0 h 27"/>
            </a:gdLst>
            <a:ahLst/>
            <a:cxnLst>
              <a:cxn ang="0">
                <a:pos x="T0" y="T1"/>
              </a:cxn>
              <a:cxn ang="0">
                <a:pos x="T2" y="T3"/>
              </a:cxn>
              <a:cxn ang="0">
                <a:pos x="T4" y="T5"/>
              </a:cxn>
              <a:cxn ang="0">
                <a:pos x="T6" y="T7"/>
              </a:cxn>
              <a:cxn ang="0">
                <a:pos x="T8" y="T9"/>
              </a:cxn>
              <a:cxn ang="0">
                <a:pos x="T10" y="T11"/>
              </a:cxn>
            </a:cxnLst>
            <a:rect l="0" t="0" r="r" b="b"/>
            <a:pathLst>
              <a:path w="25" h="27">
                <a:moveTo>
                  <a:pt x="25" y="0"/>
                </a:moveTo>
                <a:lnTo>
                  <a:pt x="0" y="2"/>
                </a:lnTo>
                <a:lnTo>
                  <a:pt x="13" y="27"/>
                </a:lnTo>
                <a:lnTo>
                  <a:pt x="25" y="2"/>
                </a:lnTo>
                <a:lnTo>
                  <a:pt x="25" y="2"/>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29" name="Rectangle 38"/>
          <p:cNvSpPr>
            <a:spLocks noChangeArrowheads="1"/>
          </p:cNvSpPr>
          <p:nvPr/>
        </p:nvSpPr>
        <p:spPr bwMode="auto">
          <a:xfrm>
            <a:off x="2219232" y="5307013"/>
            <a:ext cx="1159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s</a:t>
            </a:r>
            <a:endParaRPr lang="en-US" sz="2800"/>
          </a:p>
        </p:txBody>
      </p:sp>
      <p:sp>
        <p:nvSpPr>
          <p:cNvPr id="30" name="Rectangle 39"/>
          <p:cNvSpPr>
            <a:spLocks noChangeArrowheads="1"/>
          </p:cNvSpPr>
          <p:nvPr/>
        </p:nvSpPr>
        <p:spPr bwMode="auto">
          <a:xfrm>
            <a:off x="2276195" y="5307013"/>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u</a:t>
            </a:r>
            <a:endParaRPr lang="en-US" sz="2800"/>
          </a:p>
        </p:txBody>
      </p:sp>
      <p:sp>
        <p:nvSpPr>
          <p:cNvPr id="31" name="Rectangle 40"/>
          <p:cNvSpPr>
            <a:spLocks noChangeArrowheads="1"/>
          </p:cNvSpPr>
          <p:nvPr/>
        </p:nvSpPr>
        <p:spPr bwMode="auto">
          <a:xfrm>
            <a:off x="2334933" y="5307013"/>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b</a:t>
            </a:r>
            <a:endParaRPr lang="en-US" sz="2800"/>
          </a:p>
        </p:txBody>
      </p:sp>
      <p:sp>
        <p:nvSpPr>
          <p:cNvPr id="32" name="Rectangle 41"/>
          <p:cNvSpPr>
            <a:spLocks noChangeArrowheads="1"/>
          </p:cNvSpPr>
          <p:nvPr/>
        </p:nvSpPr>
        <p:spPr bwMode="auto">
          <a:xfrm>
            <a:off x="2400207" y="53070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 </a:t>
            </a:r>
            <a:endParaRPr lang="en-US" sz="2800"/>
          </a:p>
        </p:txBody>
      </p:sp>
      <p:sp>
        <p:nvSpPr>
          <p:cNvPr id="33" name="Rectangle 42"/>
          <p:cNvSpPr>
            <a:spLocks noChangeArrowheads="1"/>
          </p:cNvSpPr>
          <p:nvPr/>
        </p:nvSpPr>
        <p:spPr bwMode="auto">
          <a:xfrm>
            <a:off x="2428595" y="5307013"/>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a:t>
            </a:r>
            <a:endParaRPr lang="en-US" sz="2800"/>
          </a:p>
        </p:txBody>
      </p:sp>
      <p:sp>
        <p:nvSpPr>
          <p:cNvPr id="34" name="Rectangle 43"/>
          <p:cNvSpPr>
            <a:spLocks noChangeArrowheads="1"/>
          </p:cNvSpPr>
          <p:nvPr/>
        </p:nvSpPr>
        <p:spPr bwMode="auto">
          <a:xfrm>
            <a:off x="2492282" y="53070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t</a:t>
            </a:r>
            <a:endParaRPr lang="en-US" sz="2800"/>
          </a:p>
        </p:txBody>
      </p:sp>
      <p:sp>
        <p:nvSpPr>
          <p:cNvPr id="35" name="Rectangle 44"/>
          <p:cNvSpPr>
            <a:spLocks noChangeArrowheads="1"/>
          </p:cNvSpPr>
          <p:nvPr/>
        </p:nvSpPr>
        <p:spPr bwMode="auto">
          <a:xfrm>
            <a:off x="2520670" y="5307013"/>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2</a:t>
            </a:r>
            <a:endParaRPr lang="en-US" sz="2800"/>
          </a:p>
        </p:txBody>
      </p:sp>
      <p:sp>
        <p:nvSpPr>
          <p:cNvPr id="36" name="Rectangle 45"/>
          <p:cNvSpPr>
            <a:spLocks noChangeArrowheads="1"/>
          </p:cNvSpPr>
          <p:nvPr/>
        </p:nvSpPr>
        <p:spPr bwMode="auto">
          <a:xfrm>
            <a:off x="2581182" y="53070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a:t>
            </a:r>
            <a:endParaRPr lang="en-US" sz="2800"/>
          </a:p>
        </p:txBody>
      </p:sp>
      <p:sp>
        <p:nvSpPr>
          <p:cNvPr id="37" name="Rectangle 46"/>
          <p:cNvSpPr>
            <a:spLocks noChangeArrowheads="1"/>
          </p:cNvSpPr>
          <p:nvPr/>
        </p:nvSpPr>
        <p:spPr bwMode="auto">
          <a:xfrm>
            <a:off x="2614519" y="53070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 </a:t>
            </a:r>
            <a:endParaRPr lang="en-US" sz="2800"/>
          </a:p>
        </p:txBody>
      </p:sp>
      <p:sp>
        <p:nvSpPr>
          <p:cNvPr id="38" name="Rectangle 47"/>
          <p:cNvSpPr>
            <a:spLocks noChangeArrowheads="1"/>
          </p:cNvSpPr>
          <p:nvPr/>
        </p:nvSpPr>
        <p:spPr bwMode="auto">
          <a:xfrm>
            <a:off x="2642908" y="5307013"/>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EB7500"/>
                </a:solidFill>
                <a:latin typeface="Arial" panose="020B0604020202020204" pitchFamily="34" charset="0"/>
              </a:rPr>
              <a:t>$</a:t>
            </a:r>
            <a:endParaRPr lang="en-US" sz="2800"/>
          </a:p>
        </p:txBody>
      </p:sp>
      <p:sp>
        <p:nvSpPr>
          <p:cNvPr id="39" name="Rectangle 48"/>
          <p:cNvSpPr>
            <a:spLocks noChangeArrowheads="1"/>
          </p:cNvSpPr>
          <p:nvPr/>
        </p:nvSpPr>
        <p:spPr bwMode="auto">
          <a:xfrm>
            <a:off x="2701832" y="5307013"/>
            <a:ext cx="1159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EB7500"/>
                </a:solidFill>
                <a:latin typeface="Arial" panose="020B0604020202020204" pitchFamily="34" charset="0"/>
              </a:rPr>
              <a:t>s</a:t>
            </a:r>
            <a:endParaRPr lang="en-US" sz="2800"/>
          </a:p>
        </p:txBody>
      </p:sp>
      <p:sp>
        <p:nvSpPr>
          <p:cNvPr id="40" name="Rectangle 49"/>
          <p:cNvSpPr>
            <a:spLocks noChangeArrowheads="1"/>
          </p:cNvSpPr>
          <p:nvPr/>
        </p:nvSpPr>
        <p:spPr bwMode="auto">
          <a:xfrm>
            <a:off x="2758795" y="5307013"/>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EB7500"/>
                </a:solidFill>
                <a:latin typeface="Arial" panose="020B0604020202020204" pitchFamily="34" charset="0"/>
              </a:rPr>
              <a:t>0</a:t>
            </a:r>
            <a:endParaRPr lang="en-US" sz="2800"/>
          </a:p>
        </p:txBody>
      </p:sp>
      <p:sp>
        <p:nvSpPr>
          <p:cNvPr id="41" name="Rectangle 50"/>
          <p:cNvSpPr>
            <a:spLocks noChangeArrowheads="1"/>
          </p:cNvSpPr>
          <p:nvPr/>
        </p:nvSpPr>
        <p:spPr bwMode="auto">
          <a:xfrm>
            <a:off x="2822482" y="53070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EB7500"/>
                </a:solidFill>
                <a:latin typeface="Arial" panose="020B0604020202020204" pitchFamily="34" charset="0"/>
              </a:rPr>
              <a:t>,</a:t>
            </a:r>
            <a:endParaRPr lang="en-US" sz="2800"/>
          </a:p>
        </p:txBody>
      </p:sp>
      <p:sp>
        <p:nvSpPr>
          <p:cNvPr id="42" name="Rectangle 51"/>
          <p:cNvSpPr>
            <a:spLocks noChangeArrowheads="1"/>
          </p:cNvSpPr>
          <p:nvPr/>
        </p:nvSpPr>
        <p:spPr bwMode="auto">
          <a:xfrm>
            <a:off x="2852644" y="53070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EB7500"/>
                </a:solidFill>
                <a:latin typeface="Arial" panose="020B0604020202020204" pitchFamily="34" charset="0"/>
              </a:rPr>
              <a:t> </a:t>
            </a:r>
            <a:endParaRPr lang="en-US" sz="2800"/>
          </a:p>
        </p:txBody>
      </p:sp>
      <p:sp>
        <p:nvSpPr>
          <p:cNvPr id="43" name="Rectangle 52"/>
          <p:cNvSpPr>
            <a:spLocks noChangeArrowheads="1"/>
          </p:cNvSpPr>
          <p:nvPr/>
        </p:nvSpPr>
        <p:spPr bwMode="auto">
          <a:xfrm>
            <a:off x="2881033" y="5307013"/>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a:t>
            </a:r>
            <a:endParaRPr lang="en-US" sz="2800"/>
          </a:p>
        </p:txBody>
      </p:sp>
      <p:sp>
        <p:nvSpPr>
          <p:cNvPr id="44" name="Rectangle 53"/>
          <p:cNvSpPr>
            <a:spLocks noChangeArrowheads="1"/>
          </p:cNvSpPr>
          <p:nvPr/>
        </p:nvSpPr>
        <p:spPr bwMode="auto">
          <a:xfrm>
            <a:off x="2946307" y="5307013"/>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t</a:t>
            </a:r>
            <a:endParaRPr lang="en-US" sz="2800"/>
          </a:p>
        </p:txBody>
      </p:sp>
      <p:sp>
        <p:nvSpPr>
          <p:cNvPr id="45" name="Rectangle 54"/>
          <p:cNvSpPr>
            <a:spLocks noChangeArrowheads="1"/>
          </p:cNvSpPr>
          <p:nvPr/>
        </p:nvSpPr>
        <p:spPr bwMode="auto">
          <a:xfrm>
            <a:off x="2973108" y="5307013"/>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3</a:t>
            </a:r>
            <a:endParaRPr lang="en-US" sz="2800"/>
          </a:p>
        </p:txBody>
      </p:sp>
      <p:sp>
        <p:nvSpPr>
          <p:cNvPr id="46" name="Rectangle 55"/>
          <p:cNvSpPr>
            <a:spLocks noChangeArrowheads="1"/>
          </p:cNvSpPr>
          <p:nvPr/>
        </p:nvSpPr>
        <p:spPr bwMode="auto">
          <a:xfrm>
            <a:off x="1905000" y="4149725"/>
            <a:ext cx="13279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P</a:t>
            </a:r>
            <a:endParaRPr lang="en-US" sz="2800"/>
          </a:p>
        </p:txBody>
      </p:sp>
      <p:sp>
        <p:nvSpPr>
          <p:cNvPr id="47" name="Rectangle 56"/>
          <p:cNvSpPr>
            <a:spLocks noChangeArrowheads="1"/>
          </p:cNvSpPr>
          <p:nvPr/>
        </p:nvSpPr>
        <p:spPr bwMode="auto">
          <a:xfrm>
            <a:off x="1980172" y="4149725"/>
            <a:ext cx="941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r</a:t>
            </a:r>
            <a:endParaRPr lang="en-US" sz="2800"/>
          </a:p>
        </p:txBody>
      </p:sp>
      <p:sp>
        <p:nvSpPr>
          <p:cNvPr id="48" name="Rectangle 57"/>
          <p:cNvSpPr>
            <a:spLocks noChangeArrowheads="1"/>
          </p:cNvSpPr>
          <p:nvPr/>
        </p:nvSpPr>
        <p:spPr bwMode="auto">
          <a:xfrm>
            <a:off x="2015472" y="4149725"/>
            <a:ext cx="1159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o</a:t>
            </a:r>
            <a:endParaRPr lang="en-US" sz="2800"/>
          </a:p>
        </p:txBody>
      </p:sp>
      <p:sp>
        <p:nvSpPr>
          <p:cNvPr id="49" name="Rectangle 58"/>
          <p:cNvSpPr>
            <a:spLocks noChangeArrowheads="1"/>
          </p:cNvSpPr>
          <p:nvPr/>
        </p:nvSpPr>
        <p:spPr bwMode="auto">
          <a:xfrm>
            <a:off x="2077196" y="4149725"/>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g</a:t>
            </a:r>
            <a:endParaRPr lang="en-US" sz="2800"/>
          </a:p>
        </p:txBody>
      </p:sp>
      <p:sp>
        <p:nvSpPr>
          <p:cNvPr id="50" name="Rectangle 59"/>
          <p:cNvSpPr>
            <a:spLocks noChangeArrowheads="1"/>
          </p:cNvSpPr>
          <p:nvPr/>
        </p:nvSpPr>
        <p:spPr bwMode="auto">
          <a:xfrm>
            <a:off x="2138922" y="4149725"/>
            <a:ext cx="941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r</a:t>
            </a:r>
            <a:endParaRPr lang="en-US" sz="2800"/>
          </a:p>
        </p:txBody>
      </p:sp>
      <p:sp>
        <p:nvSpPr>
          <p:cNvPr id="51" name="Rectangle 60"/>
          <p:cNvSpPr>
            <a:spLocks noChangeArrowheads="1"/>
          </p:cNvSpPr>
          <p:nvPr/>
        </p:nvSpPr>
        <p:spPr bwMode="auto">
          <a:xfrm>
            <a:off x="2174222" y="4149725"/>
            <a:ext cx="1159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a</a:t>
            </a:r>
            <a:endParaRPr lang="en-US" sz="2800"/>
          </a:p>
        </p:txBody>
      </p:sp>
      <p:sp>
        <p:nvSpPr>
          <p:cNvPr id="52" name="Rectangle 61"/>
          <p:cNvSpPr>
            <a:spLocks noChangeArrowheads="1"/>
          </p:cNvSpPr>
          <p:nvPr/>
        </p:nvSpPr>
        <p:spPr bwMode="auto">
          <a:xfrm>
            <a:off x="2233985" y="4149725"/>
            <a:ext cx="1546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m</a:t>
            </a:r>
            <a:endParaRPr lang="en-US" sz="2800"/>
          </a:p>
        </p:txBody>
      </p:sp>
      <p:sp>
        <p:nvSpPr>
          <p:cNvPr id="53" name="Rectangle 62"/>
          <p:cNvSpPr>
            <a:spLocks noChangeArrowheads="1"/>
          </p:cNvSpPr>
          <p:nvPr/>
        </p:nvSpPr>
        <p:spPr bwMode="auto">
          <a:xfrm>
            <a:off x="2328303" y="4149725"/>
            <a:ext cx="1428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en-US" sz="2800"/>
          </a:p>
        </p:txBody>
      </p:sp>
      <p:sp>
        <p:nvSpPr>
          <p:cNvPr id="54" name="Rectangle 63"/>
          <p:cNvSpPr>
            <a:spLocks noChangeArrowheads="1"/>
          </p:cNvSpPr>
          <p:nvPr/>
        </p:nvSpPr>
        <p:spPr bwMode="auto">
          <a:xfrm>
            <a:off x="1905933" y="4281488"/>
            <a:ext cx="1159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e</a:t>
            </a:r>
            <a:endParaRPr lang="en-US" sz="2800"/>
          </a:p>
        </p:txBody>
      </p:sp>
      <p:sp>
        <p:nvSpPr>
          <p:cNvPr id="55" name="Rectangle 64"/>
          <p:cNvSpPr>
            <a:spLocks noChangeArrowheads="1"/>
          </p:cNvSpPr>
          <p:nvPr/>
        </p:nvSpPr>
        <p:spPr bwMode="auto">
          <a:xfrm>
            <a:off x="1966631" y="4281488"/>
            <a:ext cx="10925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x</a:t>
            </a:r>
            <a:endParaRPr lang="en-US" sz="2800"/>
          </a:p>
        </p:txBody>
      </p:sp>
      <p:sp>
        <p:nvSpPr>
          <p:cNvPr id="56" name="Rectangle 65"/>
          <p:cNvSpPr>
            <a:spLocks noChangeArrowheads="1"/>
          </p:cNvSpPr>
          <p:nvPr/>
        </p:nvSpPr>
        <p:spPr bwMode="auto">
          <a:xfrm>
            <a:off x="2021822" y="4281488"/>
            <a:ext cx="1159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e</a:t>
            </a:r>
            <a:endParaRPr lang="en-US" sz="2800"/>
          </a:p>
        </p:txBody>
      </p:sp>
      <p:sp>
        <p:nvSpPr>
          <p:cNvPr id="57" name="Rectangle 66"/>
          <p:cNvSpPr>
            <a:spLocks noChangeArrowheads="1"/>
          </p:cNvSpPr>
          <p:nvPr/>
        </p:nvSpPr>
        <p:spPr bwMode="auto">
          <a:xfrm>
            <a:off x="2082147" y="4281488"/>
            <a:ext cx="1159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c</a:t>
            </a:r>
            <a:endParaRPr lang="en-US" sz="2800"/>
          </a:p>
        </p:txBody>
      </p:sp>
      <p:sp>
        <p:nvSpPr>
          <p:cNvPr id="58" name="Rectangle 67"/>
          <p:cNvSpPr>
            <a:spLocks noChangeArrowheads="1"/>
          </p:cNvSpPr>
          <p:nvPr/>
        </p:nvSpPr>
        <p:spPr bwMode="auto">
          <a:xfrm>
            <a:off x="2137521" y="4281488"/>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u</a:t>
            </a:r>
            <a:endParaRPr lang="en-US" sz="2800"/>
          </a:p>
        </p:txBody>
      </p:sp>
      <p:sp>
        <p:nvSpPr>
          <p:cNvPr id="59" name="Rectangle 68"/>
          <p:cNvSpPr>
            <a:spLocks noChangeArrowheads="1"/>
          </p:cNvSpPr>
          <p:nvPr/>
        </p:nvSpPr>
        <p:spPr bwMode="auto">
          <a:xfrm>
            <a:off x="2202795" y="4281488"/>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t</a:t>
            </a:r>
            <a:endParaRPr lang="en-US" sz="2800"/>
          </a:p>
        </p:txBody>
      </p:sp>
      <p:sp>
        <p:nvSpPr>
          <p:cNvPr id="60" name="Rectangle 69"/>
          <p:cNvSpPr>
            <a:spLocks noChangeArrowheads="1"/>
          </p:cNvSpPr>
          <p:nvPr/>
        </p:nvSpPr>
        <p:spPr bwMode="auto">
          <a:xfrm>
            <a:off x="2231930" y="4281488"/>
            <a:ext cx="7732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i</a:t>
            </a:r>
            <a:endParaRPr lang="en-US" sz="2800"/>
          </a:p>
        </p:txBody>
      </p:sp>
      <p:sp>
        <p:nvSpPr>
          <p:cNvPr id="61" name="Rectangle 70"/>
          <p:cNvSpPr>
            <a:spLocks noChangeArrowheads="1"/>
          </p:cNvSpPr>
          <p:nvPr/>
        </p:nvSpPr>
        <p:spPr bwMode="auto">
          <a:xfrm>
            <a:off x="2253597" y="4281488"/>
            <a:ext cx="1159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dirty="0">
                <a:solidFill>
                  <a:srgbClr val="000000"/>
                </a:solidFill>
                <a:latin typeface="Arial" panose="020B0604020202020204" pitchFamily="34" charset="0"/>
              </a:rPr>
              <a:t>o</a:t>
            </a:r>
            <a:endParaRPr lang="en-US" sz="2800" dirty="0"/>
          </a:p>
        </p:txBody>
      </p:sp>
      <p:sp>
        <p:nvSpPr>
          <p:cNvPr id="62" name="Rectangle 71"/>
          <p:cNvSpPr>
            <a:spLocks noChangeArrowheads="1"/>
          </p:cNvSpPr>
          <p:nvPr/>
        </p:nvSpPr>
        <p:spPr bwMode="auto">
          <a:xfrm>
            <a:off x="2315321" y="4281488"/>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n</a:t>
            </a:r>
            <a:endParaRPr lang="en-US" sz="2800"/>
          </a:p>
        </p:txBody>
      </p:sp>
      <p:sp>
        <p:nvSpPr>
          <p:cNvPr id="63" name="Rectangle 72"/>
          <p:cNvSpPr>
            <a:spLocks noChangeArrowheads="1"/>
          </p:cNvSpPr>
          <p:nvPr/>
        </p:nvSpPr>
        <p:spPr bwMode="auto">
          <a:xfrm>
            <a:off x="2522537" y="4281488"/>
            <a:ext cx="1428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en-US" sz="2800"/>
          </a:p>
        </p:txBody>
      </p:sp>
      <p:sp>
        <p:nvSpPr>
          <p:cNvPr id="64" name="Rectangle 73"/>
          <p:cNvSpPr>
            <a:spLocks noChangeArrowheads="1"/>
          </p:cNvSpPr>
          <p:nvPr/>
        </p:nvSpPr>
        <p:spPr bwMode="auto">
          <a:xfrm>
            <a:off x="1905933" y="4410075"/>
            <a:ext cx="1159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o</a:t>
            </a:r>
            <a:endParaRPr lang="en-US" sz="2800"/>
          </a:p>
        </p:txBody>
      </p:sp>
      <p:sp>
        <p:nvSpPr>
          <p:cNvPr id="65" name="Rectangle 74"/>
          <p:cNvSpPr>
            <a:spLocks noChangeArrowheads="1"/>
          </p:cNvSpPr>
          <p:nvPr/>
        </p:nvSpPr>
        <p:spPr bwMode="auto">
          <a:xfrm>
            <a:off x="1967472" y="4410075"/>
            <a:ext cx="941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r</a:t>
            </a:r>
            <a:endParaRPr lang="en-US" sz="2800"/>
          </a:p>
        </p:txBody>
      </p:sp>
      <p:sp>
        <p:nvSpPr>
          <p:cNvPr id="66" name="Rectangle 75"/>
          <p:cNvSpPr>
            <a:spLocks noChangeArrowheads="1"/>
          </p:cNvSpPr>
          <p:nvPr/>
        </p:nvSpPr>
        <p:spPr bwMode="auto">
          <a:xfrm>
            <a:off x="2002584" y="4410075"/>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dirty="0">
                <a:solidFill>
                  <a:srgbClr val="000000"/>
                </a:solidFill>
                <a:latin typeface="Arial" panose="020B0604020202020204" pitchFamily="34" charset="0"/>
              </a:rPr>
              <a:t>d</a:t>
            </a:r>
            <a:endParaRPr lang="en-US" sz="2800" dirty="0"/>
          </a:p>
        </p:txBody>
      </p:sp>
      <p:sp>
        <p:nvSpPr>
          <p:cNvPr id="67" name="Rectangle 76"/>
          <p:cNvSpPr>
            <a:spLocks noChangeArrowheads="1"/>
          </p:cNvSpPr>
          <p:nvPr/>
        </p:nvSpPr>
        <p:spPr bwMode="auto">
          <a:xfrm>
            <a:off x="2064683" y="4410075"/>
            <a:ext cx="1159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dirty="0">
                <a:solidFill>
                  <a:srgbClr val="000000"/>
                </a:solidFill>
                <a:latin typeface="Arial" panose="020B0604020202020204" pitchFamily="34" charset="0"/>
              </a:rPr>
              <a:t>e</a:t>
            </a:r>
            <a:endParaRPr lang="en-US" sz="2800" dirty="0"/>
          </a:p>
        </p:txBody>
      </p:sp>
      <p:sp>
        <p:nvSpPr>
          <p:cNvPr id="68" name="Rectangle 77"/>
          <p:cNvSpPr>
            <a:spLocks noChangeArrowheads="1"/>
          </p:cNvSpPr>
          <p:nvPr/>
        </p:nvSpPr>
        <p:spPr bwMode="auto">
          <a:xfrm>
            <a:off x="2126222" y="4410075"/>
            <a:ext cx="941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r</a:t>
            </a:r>
            <a:endParaRPr lang="en-US" sz="2800"/>
          </a:p>
        </p:txBody>
      </p:sp>
      <p:sp>
        <p:nvSpPr>
          <p:cNvPr id="69" name="Rectangle 78"/>
          <p:cNvSpPr>
            <a:spLocks noChangeArrowheads="1"/>
          </p:cNvSpPr>
          <p:nvPr/>
        </p:nvSpPr>
        <p:spPr bwMode="auto">
          <a:xfrm>
            <a:off x="2311402" y="4410075"/>
            <a:ext cx="1428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en-US" sz="2800"/>
          </a:p>
        </p:txBody>
      </p:sp>
      <p:sp>
        <p:nvSpPr>
          <p:cNvPr id="70" name="Rectangle 79"/>
          <p:cNvSpPr>
            <a:spLocks noChangeArrowheads="1"/>
          </p:cNvSpPr>
          <p:nvPr/>
        </p:nvSpPr>
        <p:spPr bwMode="auto">
          <a:xfrm>
            <a:off x="2055346" y="4543425"/>
            <a:ext cx="941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a:t>
            </a:r>
            <a:endParaRPr lang="en-US" sz="2800"/>
          </a:p>
        </p:txBody>
      </p:sp>
      <p:sp>
        <p:nvSpPr>
          <p:cNvPr id="71" name="Rectangle 80"/>
          <p:cNvSpPr>
            <a:spLocks noChangeArrowheads="1"/>
          </p:cNvSpPr>
          <p:nvPr/>
        </p:nvSpPr>
        <p:spPr bwMode="auto">
          <a:xfrm>
            <a:off x="2092792" y="4543425"/>
            <a:ext cx="7732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i</a:t>
            </a:r>
            <a:endParaRPr lang="en-US" sz="2800"/>
          </a:p>
        </p:txBody>
      </p:sp>
      <p:sp>
        <p:nvSpPr>
          <p:cNvPr id="72" name="Rectangle 81"/>
          <p:cNvSpPr>
            <a:spLocks noChangeArrowheads="1"/>
          </p:cNvSpPr>
          <p:nvPr/>
        </p:nvSpPr>
        <p:spPr bwMode="auto">
          <a:xfrm>
            <a:off x="2114270" y="4543425"/>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n</a:t>
            </a:r>
            <a:endParaRPr lang="en-US" sz="2800"/>
          </a:p>
        </p:txBody>
      </p:sp>
      <p:sp>
        <p:nvSpPr>
          <p:cNvPr id="73" name="Rectangle 82"/>
          <p:cNvSpPr>
            <a:spLocks noChangeArrowheads="1"/>
          </p:cNvSpPr>
          <p:nvPr/>
        </p:nvSpPr>
        <p:spPr bwMode="auto">
          <a:xfrm>
            <a:off x="2177957" y="4543425"/>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 </a:t>
            </a:r>
            <a:endParaRPr lang="en-US" sz="2800"/>
          </a:p>
        </p:txBody>
      </p:sp>
      <p:sp>
        <p:nvSpPr>
          <p:cNvPr id="74" name="Rectangle 83"/>
          <p:cNvSpPr>
            <a:spLocks noChangeArrowheads="1"/>
          </p:cNvSpPr>
          <p:nvPr/>
        </p:nvSpPr>
        <p:spPr bwMode="auto">
          <a:xfrm>
            <a:off x="2208679" y="4543425"/>
            <a:ext cx="7732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i</a:t>
            </a:r>
            <a:endParaRPr lang="en-US" sz="2800"/>
          </a:p>
        </p:txBody>
      </p:sp>
      <p:sp>
        <p:nvSpPr>
          <p:cNvPr id="75" name="Rectangle 84"/>
          <p:cNvSpPr>
            <a:spLocks noChangeArrowheads="1"/>
          </p:cNvSpPr>
          <p:nvPr/>
        </p:nvSpPr>
        <p:spPr bwMode="auto">
          <a:xfrm>
            <a:off x="2230158" y="4543425"/>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n</a:t>
            </a:r>
            <a:endParaRPr lang="en-US" sz="2800"/>
          </a:p>
        </p:txBody>
      </p:sp>
      <p:sp>
        <p:nvSpPr>
          <p:cNvPr id="76" name="Rectangle 85"/>
          <p:cNvSpPr>
            <a:spLocks noChangeArrowheads="1"/>
          </p:cNvSpPr>
          <p:nvPr/>
        </p:nvSpPr>
        <p:spPr bwMode="auto">
          <a:xfrm>
            <a:off x="2292257" y="4543425"/>
            <a:ext cx="1159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s</a:t>
            </a:r>
            <a:endParaRPr lang="en-US" sz="2800"/>
          </a:p>
        </p:txBody>
      </p:sp>
      <p:sp>
        <p:nvSpPr>
          <p:cNvPr id="77" name="Rectangle 86"/>
          <p:cNvSpPr>
            <a:spLocks noChangeArrowheads="1"/>
          </p:cNvSpPr>
          <p:nvPr/>
        </p:nvSpPr>
        <p:spPr bwMode="auto">
          <a:xfrm>
            <a:off x="2350994" y="4543425"/>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t</a:t>
            </a:r>
            <a:endParaRPr lang="en-US" sz="2800"/>
          </a:p>
        </p:txBody>
      </p:sp>
      <p:sp>
        <p:nvSpPr>
          <p:cNvPr id="78" name="Rectangle 87"/>
          <p:cNvSpPr>
            <a:spLocks noChangeArrowheads="1"/>
          </p:cNvSpPr>
          <p:nvPr/>
        </p:nvSpPr>
        <p:spPr bwMode="auto">
          <a:xfrm>
            <a:off x="2379196" y="4543425"/>
            <a:ext cx="941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dirty="0">
                <a:solidFill>
                  <a:srgbClr val="000000"/>
                </a:solidFill>
                <a:latin typeface="Arial" panose="020B0604020202020204" pitchFamily="34" charset="0"/>
              </a:rPr>
              <a:t>r</a:t>
            </a:r>
            <a:endParaRPr lang="en-US" sz="2800" dirty="0"/>
          </a:p>
        </p:txBody>
      </p:sp>
      <p:sp>
        <p:nvSpPr>
          <p:cNvPr id="79" name="Rectangle 88"/>
          <p:cNvSpPr>
            <a:spLocks noChangeArrowheads="1"/>
          </p:cNvSpPr>
          <p:nvPr/>
        </p:nvSpPr>
        <p:spPr bwMode="auto">
          <a:xfrm>
            <a:off x="2414308" y="4543425"/>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dirty="0">
                <a:solidFill>
                  <a:srgbClr val="000000"/>
                </a:solidFill>
                <a:latin typeface="Arial" panose="020B0604020202020204" pitchFamily="34" charset="0"/>
              </a:rPr>
              <a:t>u</a:t>
            </a:r>
            <a:endParaRPr lang="en-US" sz="2800" dirty="0"/>
          </a:p>
        </p:txBody>
      </p:sp>
      <p:sp>
        <p:nvSpPr>
          <p:cNvPr id="80" name="Rectangle 89"/>
          <p:cNvSpPr>
            <a:spLocks noChangeArrowheads="1"/>
          </p:cNvSpPr>
          <p:nvPr/>
        </p:nvSpPr>
        <p:spPr bwMode="auto">
          <a:xfrm>
            <a:off x="2474821" y="4543425"/>
            <a:ext cx="1159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c</a:t>
            </a:r>
            <a:endParaRPr lang="en-US" sz="2800"/>
          </a:p>
        </p:txBody>
      </p:sp>
      <p:sp>
        <p:nvSpPr>
          <p:cNvPr id="81" name="Rectangle 90"/>
          <p:cNvSpPr>
            <a:spLocks noChangeArrowheads="1"/>
          </p:cNvSpPr>
          <p:nvPr/>
        </p:nvSpPr>
        <p:spPr bwMode="auto">
          <a:xfrm>
            <a:off x="2531969" y="4543425"/>
            <a:ext cx="874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dirty="0">
                <a:solidFill>
                  <a:srgbClr val="000000"/>
                </a:solidFill>
                <a:latin typeface="Arial" panose="020B0604020202020204" pitchFamily="34" charset="0"/>
              </a:rPr>
              <a:t>t</a:t>
            </a:r>
            <a:endParaRPr lang="en-US" sz="2800" dirty="0"/>
          </a:p>
        </p:txBody>
      </p:sp>
      <p:sp>
        <p:nvSpPr>
          <p:cNvPr id="82" name="Rectangle 91"/>
          <p:cNvSpPr>
            <a:spLocks noChangeArrowheads="1"/>
          </p:cNvSpPr>
          <p:nvPr/>
        </p:nvSpPr>
        <p:spPr bwMode="auto">
          <a:xfrm>
            <a:off x="2562692" y="4543425"/>
            <a:ext cx="7732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i</a:t>
            </a:r>
            <a:endParaRPr lang="en-US" sz="2800"/>
          </a:p>
        </p:txBody>
      </p:sp>
      <p:sp>
        <p:nvSpPr>
          <p:cNvPr id="83" name="Rectangle 92"/>
          <p:cNvSpPr>
            <a:spLocks noChangeArrowheads="1"/>
          </p:cNvSpPr>
          <p:nvPr/>
        </p:nvSpPr>
        <p:spPr bwMode="auto">
          <a:xfrm>
            <a:off x="2587532" y="4543425"/>
            <a:ext cx="1159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dirty="0">
                <a:solidFill>
                  <a:srgbClr val="000000"/>
                </a:solidFill>
                <a:latin typeface="Arial" panose="020B0604020202020204" pitchFamily="34" charset="0"/>
              </a:rPr>
              <a:t>o</a:t>
            </a:r>
            <a:endParaRPr lang="en-US" sz="2800" dirty="0"/>
          </a:p>
        </p:txBody>
      </p:sp>
      <p:sp>
        <p:nvSpPr>
          <p:cNvPr id="84" name="Rectangle 93"/>
          <p:cNvSpPr>
            <a:spLocks noChangeArrowheads="1"/>
          </p:cNvSpPr>
          <p:nvPr/>
        </p:nvSpPr>
        <p:spPr bwMode="auto">
          <a:xfrm>
            <a:off x="2646083" y="4543425"/>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n</a:t>
            </a:r>
            <a:endParaRPr lang="en-US" sz="2800"/>
          </a:p>
        </p:txBody>
      </p:sp>
      <p:sp>
        <p:nvSpPr>
          <p:cNvPr id="85" name="Rectangle 94"/>
          <p:cNvSpPr>
            <a:spLocks noChangeArrowheads="1"/>
          </p:cNvSpPr>
          <p:nvPr/>
        </p:nvSpPr>
        <p:spPr bwMode="auto">
          <a:xfrm>
            <a:off x="2709771" y="4543425"/>
            <a:ext cx="1159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s</a:t>
            </a:r>
            <a:endParaRPr lang="en-US" sz="2800"/>
          </a:p>
        </p:txBody>
      </p:sp>
      <p:sp>
        <p:nvSpPr>
          <p:cNvPr id="86" name="Rectangle 95"/>
          <p:cNvSpPr>
            <a:spLocks noChangeArrowheads="1"/>
          </p:cNvSpPr>
          <p:nvPr/>
        </p:nvSpPr>
        <p:spPr bwMode="auto">
          <a:xfrm>
            <a:off x="2766546" y="4543425"/>
            <a:ext cx="941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dirty="0">
                <a:solidFill>
                  <a:srgbClr val="000000"/>
                </a:solidFill>
                <a:latin typeface="Arial" panose="020B0604020202020204" pitchFamily="34" charset="0"/>
              </a:rPr>
              <a:t>)</a:t>
            </a:r>
            <a:endParaRPr lang="en-US" sz="2800" dirty="0"/>
          </a:p>
        </p:txBody>
      </p:sp>
      <p:sp>
        <p:nvSpPr>
          <p:cNvPr id="87" name="Freeform 96"/>
          <p:cNvSpPr/>
          <p:nvPr/>
        </p:nvSpPr>
        <p:spPr bwMode="auto">
          <a:xfrm>
            <a:off x="5129212" y="4692650"/>
            <a:ext cx="142876" cy="260350"/>
          </a:xfrm>
          <a:custGeom>
            <a:avLst/>
            <a:gdLst>
              <a:gd name="T0" fmla="*/ 85 w 85"/>
              <a:gd name="T1" fmla="*/ 162 h 164"/>
              <a:gd name="T2" fmla="*/ 0 w 85"/>
              <a:gd name="T3" fmla="*/ 164 h 164"/>
              <a:gd name="T4" fmla="*/ 0 w 85"/>
              <a:gd name="T5" fmla="*/ 0 h 164"/>
              <a:gd name="T6" fmla="*/ 85 w 85"/>
              <a:gd name="T7" fmla="*/ 0 h 164"/>
              <a:gd name="T8" fmla="*/ 85 w 85"/>
              <a:gd name="T9" fmla="*/ 162 h 164"/>
            </a:gdLst>
            <a:ahLst/>
            <a:cxnLst>
              <a:cxn ang="0">
                <a:pos x="T0" y="T1"/>
              </a:cxn>
              <a:cxn ang="0">
                <a:pos x="T2" y="T3"/>
              </a:cxn>
              <a:cxn ang="0">
                <a:pos x="T4" y="T5"/>
              </a:cxn>
              <a:cxn ang="0">
                <a:pos x="T6" y="T7"/>
              </a:cxn>
              <a:cxn ang="0">
                <a:pos x="T8" y="T9"/>
              </a:cxn>
            </a:cxnLst>
            <a:rect l="0" t="0" r="r" b="b"/>
            <a:pathLst>
              <a:path w="85" h="164">
                <a:moveTo>
                  <a:pt x="85" y="162"/>
                </a:moveTo>
                <a:lnTo>
                  <a:pt x="0" y="164"/>
                </a:lnTo>
                <a:lnTo>
                  <a:pt x="0" y="0"/>
                </a:lnTo>
                <a:lnTo>
                  <a:pt x="85" y="0"/>
                </a:lnTo>
                <a:lnTo>
                  <a:pt x="85" y="162"/>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88" name="Freeform 97"/>
          <p:cNvSpPr/>
          <p:nvPr/>
        </p:nvSpPr>
        <p:spPr bwMode="auto">
          <a:xfrm>
            <a:off x="5129212" y="4692650"/>
            <a:ext cx="142876" cy="260350"/>
          </a:xfrm>
          <a:custGeom>
            <a:avLst/>
            <a:gdLst>
              <a:gd name="T0" fmla="*/ 85 w 85"/>
              <a:gd name="T1" fmla="*/ 162 h 164"/>
              <a:gd name="T2" fmla="*/ 0 w 85"/>
              <a:gd name="T3" fmla="*/ 164 h 164"/>
              <a:gd name="T4" fmla="*/ 0 w 85"/>
              <a:gd name="T5" fmla="*/ 0 h 164"/>
              <a:gd name="T6" fmla="*/ 85 w 85"/>
              <a:gd name="T7" fmla="*/ 0 h 164"/>
            </a:gdLst>
            <a:ahLst/>
            <a:cxnLst>
              <a:cxn ang="0">
                <a:pos x="T0" y="T1"/>
              </a:cxn>
              <a:cxn ang="0">
                <a:pos x="T2" y="T3"/>
              </a:cxn>
              <a:cxn ang="0">
                <a:pos x="T4" y="T5"/>
              </a:cxn>
              <a:cxn ang="0">
                <a:pos x="T6" y="T7"/>
              </a:cxn>
            </a:cxnLst>
            <a:rect l="0" t="0" r="r" b="b"/>
            <a:pathLst>
              <a:path w="85" h="164">
                <a:moveTo>
                  <a:pt x="85" y="162"/>
                </a:moveTo>
                <a:lnTo>
                  <a:pt x="0" y="164"/>
                </a:lnTo>
                <a:lnTo>
                  <a:pt x="0" y="0"/>
                </a:lnTo>
                <a:lnTo>
                  <a:pt x="85"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89" name="Line 98"/>
          <p:cNvSpPr>
            <a:spLocks noChangeShapeType="1"/>
          </p:cNvSpPr>
          <p:nvPr/>
        </p:nvSpPr>
        <p:spPr bwMode="auto">
          <a:xfrm flipV="1">
            <a:off x="5411696" y="4692649"/>
            <a:ext cx="1680" cy="257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90" name="Line 99"/>
          <p:cNvSpPr>
            <a:spLocks noChangeShapeType="1"/>
          </p:cNvSpPr>
          <p:nvPr/>
        </p:nvSpPr>
        <p:spPr bwMode="auto">
          <a:xfrm flipH="1">
            <a:off x="5260508" y="4689475"/>
            <a:ext cx="151279"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91" name="Line 100"/>
          <p:cNvSpPr>
            <a:spLocks noChangeShapeType="1"/>
          </p:cNvSpPr>
          <p:nvPr/>
        </p:nvSpPr>
        <p:spPr bwMode="auto">
          <a:xfrm flipH="1">
            <a:off x="5260508" y="4949825"/>
            <a:ext cx="151279"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92" name="Line 101"/>
          <p:cNvSpPr>
            <a:spLocks noChangeShapeType="1"/>
          </p:cNvSpPr>
          <p:nvPr/>
        </p:nvSpPr>
        <p:spPr bwMode="auto">
          <a:xfrm>
            <a:off x="4898651" y="4821238"/>
            <a:ext cx="235324"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93" name="Freeform 102"/>
          <p:cNvSpPr/>
          <p:nvPr/>
        </p:nvSpPr>
        <p:spPr bwMode="auto">
          <a:xfrm>
            <a:off x="3786749" y="4692650"/>
            <a:ext cx="132790" cy="260350"/>
          </a:xfrm>
          <a:custGeom>
            <a:avLst/>
            <a:gdLst>
              <a:gd name="T0" fmla="*/ 0 w 79"/>
              <a:gd name="T1" fmla="*/ 162 h 164"/>
              <a:gd name="T2" fmla="*/ 79 w 79"/>
              <a:gd name="T3" fmla="*/ 164 h 164"/>
              <a:gd name="T4" fmla="*/ 79 w 79"/>
              <a:gd name="T5" fmla="*/ 0 h 164"/>
              <a:gd name="T6" fmla="*/ 0 w 79"/>
              <a:gd name="T7" fmla="*/ 0 h 164"/>
              <a:gd name="T8" fmla="*/ 0 w 79"/>
              <a:gd name="T9" fmla="*/ 162 h 164"/>
            </a:gdLst>
            <a:ahLst/>
            <a:cxnLst>
              <a:cxn ang="0">
                <a:pos x="T0" y="T1"/>
              </a:cxn>
              <a:cxn ang="0">
                <a:pos x="T2" y="T3"/>
              </a:cxn>
              <a:cxn ang="0">
                <a:pos x="T4" y="T5"/>
              </a:cxn>
              <a:cxn ang="0">
                <a:pos x="T6" y="T7"/>
              </a:cxn>
              <a:cxn ang="0">
                <a:pos x="T8" y="T9"/>
              </a:cxn>
            </a:cxnLst>
            <a:rect l="0" t="0" r="r" b="b"/>
            <a:pathLst>
              <a:path w="79" h="164">
                <a:moveTo>
                  <a:pt x="0" y="162"/>
                </a:moveTo>
                <a:lnTo>
                  <a:pt x="79" y="164"/>
                </a:lnTo>
                <a:lnTo>
                  <a:pt x="79" y="0"/>
                </a:lnTo>
                <a:lnTo>
                  <a:pt x="0" y="0"/>
                </a:lnTo>
                <a:lnTo>
                  <a:pt x="0" y="162"/>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94" name="Freeform 103"/>
          <p:cNvSpPr/>
          <p:nvPr/>
        </p:nvSpPr>
        <p:spPr bwMode="auto">
          <a:xfrm>
            <a:off x="3786749" y="4692650"/>
            <a:ext cx="132790" cy="260350"/>
          </a:xfrm>
          <a:custGeom>
            <a:avLst/>
            <a:gdLst>
              <a:gd name="T0" fmla="*/ 0 w 79"/>
              <a:gd name="T1" fmla="*/ 162 h 164"/>
              <a:gd name="T2" fmla="*/ 79 w 79"/>
              <a:gd name="T3" fmla="*/ 164 h 164"/>
              <a:gd name="T4" fmla="*/ 79 w 79"/>
              <a:gd name="T5" fmla="*/ 0 h 164"/>
              <a:gd name="T6" fmla="*/ 0 w 79"/>
              <a:gd name="T7" fmla="*/ 0 h 164"/>
            </a:gdLst>
            <a:ahLst/>
            <a:cxnLst>
              <a:cxn ang="0">
                <a:pos x="T0" y="T1"/>
              </a:cxn>
              <a:cxn ang="0">
                <a:pos x="T2" y="T3"/>
              </a:cxn>
              <a:cxn ang="0">
                <a:pos x="T4" y="T5"/>
              </a:cxn>
              <a:cxn ang="0">
                <a:pos x="T6" y="T7"/>
              </a:cxn>
            </a:cxnLst>
            <a:rect l="0" t="0" r="r" b="b"/>
            <a:pathLst>
              <a:path w="79" h="164">
                <a:moveTo>
                  <a:pt x="0" y="162"/>
                </a:moveTo>
                <a:lnTo>
                  <a:pt x="79" y="164"/>
                </a:lnTo>
                <a:lnTo>
                  <a:pt x="79" y="0"/>
                </a:lnTo>
                <a:lnTo>
                  <a:pt x="0"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95" name="Line 104"/>
          <p:cNvSpPr>
            <a:spLocks noChangeShapeType="1"/>
          </p:cNvSpPr>
          <p:nvPr/>
        </p:nvSpPr>
        <p:spPr bwMode="auto">
          <a:xfrm flipV="1">
            <a:off x="3668527" y="4692649"/>
            <a:ext cx="3362" cy="257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96" name="Line 105"/>
          <p:cNvSpPr>
            <a:spLocks noChangeShapeType="1"/>
          </p:cNvSpPr>
          <p:nvPr/>
        </p:nvSpPr>
        <p:spPr bwMode="auto">
          <a:xfrm>
            <a:off x="3660962" y="4689475"/>
            <a:ext cx="139513"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97" name="Line 106"/>
          <p:cNvSpPr>
            <a:spLocks noChangeShapeType="1"/>
          </p:cNvSpPr>
          <p:nvPr/>
        </p:nvSpPr>
        <p:spPr bwMode="auto">
          <a:xfrm>
            <a:off x="3660962" y="4949825"/>
            <a:ext cx="139513"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98" name="Freeform 107"/>
          <p:cNvSpPr/>
          <p:nvPr/>
        </p:nvSpPr>
        <p:spPr bwMode="auto">
          <a:xfrm>
            <a:off x="3256429" y="4692650"/>
            <a:ext cx="134471" cy="260350"/>
          </a:xfrm>
          <a:custGeom>
            <a:avLst/>
            <a:gdLst>
              <a:gd name="T0" fmla="*/ 0 w 80"/>
              <a:gd name="T1" fmla="*/ 162 h 164"/>
              <a:gd name="T2" fmla="*/ 80 w 80"/>
              <a:gd name="T3" fmla="*/ 164 h 164"/>
              <a:gd name="T4" fmla="*/ 80 w 80"/>
              <a:gd name="T5" fmla="*/ 0 h 164"/>
              <a:gd name="T6" fmla="*/ 3 w 80"/>
              <a:gd name="T7" fmla="*/ 0 h 164"/>
              <a:gd name="T8" fmla="*/ 0 w 80"/>
              <a:gd name="T9" fmla="*/ 162 h 164"/>
            </a:gdLst>
            <a:ahLst/>
            <a:cxnLst>
              <a:cxn ang="0">
                <a:pos x="T0" y="T1"/>
              </a:cxn>
              <a:cxn ang="0">
                <a:pos x="T2" y="T3"/>
              </a:cxn>
              <a:cxn ang="0">
                <a:pos x="T4" y="T5"/>
              </a:cxn>
              <a:cxn ang="0">
                <a:pos x="T6" y="T7"/>
              </a:cxn>
              <a:cxn ang="0">
                <a:pos x="T8" y="T9"/>
              </a:cxn>
            </a:cxnLst>
            <a:rect l="0" t="0" r="r" b="b"/>
            <a:pathLst>
              <a:path w="80" h="164">
                <a:moveTo>
                  <a:pt x="0" y="162"/>
                </a:moveTo>
                <a:lnTo>
                  <a:pt x="80" y="164"/>
                </a:lnTo>
                <a:lnTo>
                  <a:pt x="80" y="0"/>
                </a:lnTo>
                <a:lnTo>
                  <a:pt x="3" y="0"/>
                </a:lnTo>
                <a:lnTo>
                  <a:pt x="0" y="162"/>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99" name="Freeform 108"/>
          <p:cNvSpPr/>
          <p:nvPr/>
        </p:nvSpPr>
        <p:spPr bwMode="auto">
          <a:xfrm>
            <a:off x="3256429" y="4692650"/>
            <a:ext cx="134471" cy="260350"/>
          </a:xfrm>
          <a:custGeom>
            <a:avLst/>
            <a:gdLst>
              <a:gd name="T0" fmla="*/ 0 w 80"/>
              <a:gd name="T1" fmla="*/ 162 h 164"/>
              <a:gd name="T2" fmla="*/ 80 w 80"/>
              <a:gd name="T3" fmla="*/ 164 h 164"/>
              <a:gd name="T4" fmla="*/ 80 w 80"/>
              <a:gd name="T5" fmla="*/ 0 h 164"/>
              <a:gd name="T6" fmla="*/ 3 w 80"/>
              <a:gd name="T7" fmla="*/ 0 h 164"/>
            </a:gdLst>
            <a:ahLst/>
            <a:cxnLst>
              <a:cxn ang="0">
                <a:pos x="T0" y="T1"/>
              </a:cxn>
              <a:cxn ang="0">
                <a:pos x="T2" y="T3"/>
              </a:cxn>
              <a:cxn ang="0">
                <a:pos x="T4" y="T5"/>
              </a:cxn>
              <a:cxn ang="0">
                <a:pos x="T6" y="T7"/>
              </a:cxn>
            </a:cxnLst>
            <a:rect l="0" t="0" r="r" b="b"/>
            <a:pathLst>
              <a:path w="80" h="164">
                <a:moveTo>
                  <a:pt x="0" y="162"/>
                </a:moveTo>
                <a:lnTo>
                  <a:pt x="80" y="164"/>
                </a:lnTo>
                <a:lnTo>
                  <a:pt x="80" y="0"/>
                </a:lnTo>
                <a:lnTo>
                  <a:pt x="3"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100" name="Freeform 109"/>
          <p:cNvSpPr/>
          <p:nvPr/>
        </p:nvSpPr>
        <p:spPr bwMode="auto">
          <a:xfrm>
            <a:off x="3134192" y="4689475"/>
            <a:ext cx="134471" cy="263525"/>
          </a:xfrm>
          <a:custGeom>
            <a:avLst/>
            <a:gdLst>
              <a:gd name="T0" fmla="*/ 77 w 80"/>
              <a:gd name="T1" fmla="*/ 0 h 166"/>
              <a:gd name="T2" fmla="*/ 0 w 80"/>
              <a:gd name="T3" fmla="*/ 2 h 166"/>
              <a:gd name="T4" fmla="*/ 0 w 80"/>
              <a:gd name="T5" fmla="*/ 166 h 166"/>
              <a:gd name="T6" fmla="*/ 80 w 80"/>
              <a:gd name="T7" fmla="*/ 166 h 166"/>
            </a:gdLst>
            <a:ahLst/>
            <a:cxnLst>
              <a:cxn ang="0">
                <a:pos x="T0" y="T1"/>
              </a:cxn>
              <a:cxn ang="0">
                <a:pos x="T2" y="T3"/>
              </a:cxn>
              <a:cxn ang="0">
                <a:pos x="T4" y="T5"/>
              </a:cxn>
              <a:cxn ang="0">
                <a:pos x="T6" y="T7"/>
              </a:cxn>
            </a:cxnLst>
            <a:rect l="0" t="0" r="r" b="b"/>
            <a:pathLst>
              <a:path w="80" h="166">
                <a:moveTo>
                  <a:pt x="77" y="0"/>
                </a:moveTo>
                <a:lnTo>
                  <a:pt x="0" y="2"/>
                </a:lnTo>
                <a:lnTo>
                  <a:pt x="0" y="166"/>
                </a:lnTo>
                <a:lnTo>
                  <a:pt x="80" y="166"/>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101" name="Rectangle 110"/>
          <p:cNvSpPr>
            <a:spLocks noChangeArrowheads="1"/>
          </p:cNvSpPr>
          <p:nvPr/>
        </p:nvSpPr>
        <p:spPr bwMode="auto">
          <a:xfrm>
            <a:off x="3219545" y="4751388"/>
            <a:ext cx="8404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I</a:t>
            </a:r>
            <a:endParaRPr lang="en-US" sz="2800"/>
          </a:p>
        </p:txBody>
      </p:sp>
      <p:sp>
        <p:nvSpPr>
          <p:cNvPr id="102" name="Rectangle 111"/>
          <p:cNvSpPr>
            <a:spLocks noChangeArrowheads="1"/>
          </p:cNvSpPr>
          <p:nvPr/>
        </p:nvSpPr>
        <p:spPr bwMode="auto">
          <a:xfrm>
            <a:off x="3247371" y="4751388"/>
            <a:ext cx="12606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F</a:t>
            </a:r>
            <a:endParaRPr lang="en-US" sz="2800"/>
          </a:p>
        </p:txBody>
      </p:sp>
      <p:sp>
        <p:nvSpPr>
          <p:cNvPr id="103" name="Rectangle 112"/>
          <p:cNvSpPr>
            <a:spLocks noChangeArrowheads="1"/>
          </p:cNvSpPr>
          <p:nvPr/>
        </p:nvSpPr>
        <p:spPr bwMode="auto">
          <a:xfrm>
            <a:off x="3735482" y="4751388"/>
            <a:ext cx="8404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I</a:t>
            </a:r>
            <a:endParaRPr lang="en-US" sz="2800"/>
          </a:p>
        </p:txBody>
      </p:sp>
      <p:sp>
        <p:nvSpPr>
          <p:cNvPr id="104" name="Rectangle 113"/>
          <p:cNvSpPr>
            <a:spLocks noChangeArrowheads="1"/>
          </p:cNvSpPr>
          <p:nvPr/>
        </p:nvSpPr>
        <p:spPr bwMode="auto">
          <a:xfrm>
            <a:off x="3765737" y="4751388"/>
            <a:ext cx="13951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D</a:t>
            </a:r>
            <a:endParaRPr lang="en-US" sz="2800"/>
          </a:p>
        </p:txBody>
      </p:sp>
      <p:sp>
        <p:nvSpPr>
          <p:cNvPr id="105" name="Line 114"/>
          <p:cNvSpPr>
            <a:spLocks noChangeShapeType="1"/>
          </p:cNvSpPr>
          <p:nvPr/>
        </p:nvSpPr>
        <p:spPr bwMode="auto">
          <a:xfrm>
            <a:off x="3384457" y="4821238"/>
            <a:ext cx="287431"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06" name="Line 115"/>
          <p:cNvSpPr>
            <a:spLocks noChangeShapeType="1"/>
          </p:cNvSpPr>
          <p:nvPr/>
        </p:nvSpPr>
        <p:spPr bwMode="auto">
          <a:xfrm>
            <a:off x="3910480" y="4757738"/>
            <a:ext cx="277345"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07" name="Line 116"/>
          <p:cNvSpPr>
            <a:spLocks noChangeShapeType="1"/>
          </p:cNvSpPr>
          <p:nvPr/>
        </p:nvSpPr>
        <p:spPr bwMode="auto">
          <a:xfrm>
            <a:off x="4363198" y="4821238"/>
            <a:ext cx="300877"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08" name="Line 117"/>
          <p:cNvSpPr>
            <a:spLocks noChangeShapeType="1"/>
          </p:cNvSpPr>
          <p:nvPr/>
        </p:nvSpPr>
        <p:spPr bwMode="auto">
          <a:xfrm>
            <a:off x="3910480" y="4879975"/>
            <a:ext cx="277345" cy="47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09" name="Freeform 118"/>
          <p:cNvSpPr/>
          <p:nvPr/>
        </p:nvSpPr>
        <p:spPr bwMode="auto">
          <a:xfrm>
            <a:off x="3601478" y="4757738"/>
            <a:ext cx="67235" cy="63500"/>
          </a:xfrm>
          <a:custGeom>
            <a:avLst/>
            <a:gdLst>
              <a:gd name="T0" fmla="*/ 0 w 40"/>
              <a:gd name="T1" fmla="*/ 40 h 40"/>
              <a:gd name="T2" fmla="*/ 2 w 40"/>
              <a:gd name="T3" fmla="*/ 0 h 40"/>
              <a:gd name="T4" fmla="*/ 40 w 40"/>
              <a:gd name="T5" fmla="*/ 0 h 40"/>
            </a:gdLst>
            <a:ahLst/>
            <a:cxnLst>
              <a:cxn ang="0">
                <a:pos x="T0" y="T1"/>
              </a:cxn>
              <a:cxn ang="0">
                <a:pos x="T2" y="T3"/>
              </a:cxn>
              <a:cxn ang="0">
                <a:pos x="T4" y="T5"/>
              </a:cxn>
            </a:cxnLst>
            <a:rect l="0" t="0" r="r" b="b"/>
            <a:pathLst>
              <a:path w="40" h="40">
                <a:moveTo>
                  <a:pt x="0" y="40"/>
                </a:moveTo>
                <a:lnTo>
                  <a:pt x="2" y="0"/>
                </a:lnTo>
                <a:lnTo>
                  <a:pt x="40"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110" name="Rectangle 119"/>
          <p:cNvSpPr>
            <a:spLocks noChangeArrowheads="1"/>
          </p:cNvSpPr>
          <p:nvPr/>
        </p:nvSpPr>
        <p:spPr bwMode="auto">
          <a:xfrm>
            <a:off x="5182815" y="4751388"/>
            <a:ext cx="17817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W</a:t>
            </a:r>
            <a:endParaRPr lang="en-US" sz="2800"/>
          </a:p>
        </p:txBody>
      </p:sp>
      <p:sp>
        <p:nvSpPr>
          <p:cNvPr id="111" name="Rectangle 120"/>
          <p:cNvSpPr>
            <a:spLocks noChangeArrowheads="1"/>
          </p:cNvSpPr>
          <p:nvPr/>
        </p:nvSpPr>
        <p:spPr bwMode="auto">
          <a:xfrm>
            <a:off x="5288524" y="4751388"/>
            <a:ext cx="13279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B</a:t>
            </a:r>
            <a:endParaRPr lang="en-US" sz="2800"/>
          </a:p>
        </p:txBody>
      </p:sp>
      <p:sp>
        <p:nvSpPr>
          <p:cNvPr id="112" name="Freeform 121"/>
          <p:cNvSpPr/>
          <p:nvPr/>
        </p:nvSpPr>
        <p:spPr bwMode="auto">
          <a:xfrm>
            <a:off x="4630271" y="4692650"/>
            <a:ext cx="294154" cy="260350"/>
          </a:xfrm>
          <a:custGeom>
            <a:avLst/>
            <a:gdLst>
              <a:gd name="T0" fmla="*/ 173 w 175"/>
              <a:gd name="T1" fmla="*/ 162 h 164"/>
              <a:gd name="T2" fmla="*/ 175 w 175"/>
              <a:gd name="T3" fmla="*/ 0 h 164"/>
              <a:gd name="T4" fmla="*/ 0 w 175"/>
              <a:gd name="T5" fmla="*/ 0 h 164"/>
              <a:gd name="T6" fmla="*/ 0 w 175"/>
              <a:gd name="T7" fmla="*/ 164 h 164"/>
              <a:gd name="T8" fmla="*/ 175 w 175"/>
              <a:gd name="T9" fmla="*/ 164 h 164"/>
              <a:gd name="T10" fmla="*/ 175 w 175"/>
              <a:gd name="T11" fmla="*/ 164 h 164"/>
              <a:gd name="T12" fmla="*/ 173 w 175"/>
              <a:gd name="T13" fmla="*/ 162 h 164"/>
            </a:gdLst>
            <a:ahLst/>
            <a:cxnLst>
              <a:cxn ang="0">
                <a:pos x="T0" y="T1"/>
              </a:cxn>
              <a:cxn ang="0">
                <a:pos x="T2" y="T3"/>
              </a:cxn>
              <a:cxn ang="0">
                <a:pos x="T4" y="T5"/>
              </a:cxn>
              <a:cxn ang="0">
                <a:pos x="T6" y="T7"/>
              </a:cxn>
              <a:cxn ang="0">
                <a:pos x="T8" y="T9"/>
              </a:cxn>
              <a:cxn ang="0">
                <a:pos x="T10" y="T11"/>
              </a:cxn>
              <a:cxn ang="0">
                <a:pos x="T12" y="T13"/>
              </a:cxn>
            </a:cxnLst>
            <a:rect l="0" t="0" r="r" b="b"/>
            <a:pathLst>
              <a:path w="175" h="164">
                <a:moveTo>
                  <a:pt x="173" y="162"/>
                </a:moveTo>
                <a:lnTo>
                  <a:pt x="175" y="0"/>
                </a:lnTo>
                <a:lnTo>
                  <a:pt x="0" y="0"/>
                </a:lnTo>
                <a:lnTo>
                  <a:pt x="0" y="164"/>
                </a:lnTo>
                <a:lnTo>
                  <a:pt x="175" y="164"/>
                </a:lnTo>
                <a:lnTo>
                  <a:pt x="175" y="164"/>
                </a:lnTo>
                <a:lnTo>
                  <a:pt x="173" y="1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113" name="Freeform 122"/>
          <p:cNvSpPr/>
          <p:nvPr/>
        </p:nvSpPr>
        <p:spPr bwMode="auto">
          <a:xfrm>
            <a:off x="4630271" y="4692650"/>
            <a:ext cx="294154" cy="260350"/>
          </a:xfrm>
          <a:custGeom>
            <a:avLst/>
            <a:gdLst>
              <a:gd name="T0" fmla="*/ 173 w 175"/>
              <a:gd name="T1" fmla="*/ 162 h 164"/>
              <a:gd name="T2" fmla="*/ 175 w 175"/>
              <a:gd name="T3" fmla="*/ 0 h 164"/>
              <a:gd name="T4" fmla="*/ 0 w 175"/>
              <a:gd name="T5" fmla="*/ 0 h 164"/>
              <a:gd name="T6" fmla="*/ 0 w 175"/>
              <a:gd name="T7" fmla="*/ 164 h 164"/>
              <a:gd name="T8" fmla="*/ 175 w 175"/>
              <a:gd name="T9" fmla="*/ 164 h 164"/>
              <a:gd name="T10" fmla="*/ 175 w 175"/>
              <a:gd name="T11" fmla="*/ 164 h 164"/>
            </a:gdLst>
            <a:ahLst/>
            <a:cxnLst>
              <a:cxn ang="0">
                <a:pos x="T0" y="T1"/>
              </a:cxn>
              <a:cxn ang="0">
                <a:pos x="T2" y="T3"/>
              </a:cxn>
              <a:cxn ang="0">
                <a:pos x="T4" y="T5"/>
              </a:cxn>
              <a:cxn ang="0">
                <a:pos x="T6" y="T7"/>
              </a:cxn>
              <a:cxn ang="0">
                <a:pos x="T8" y="T9"/>
              </a:cxn>
              <a:cxn ang="0">
                <a:pos x="T10" y="T11"/>
              </a:cxn>
            </a:cxnLst>
            <a:rect l="0" t="0" r="r" b="b"/>
            <a:pathLst>
              <a:path w="175" h="164">
                <a:moveTo>
                  <a:pt x="173" y="162"/>
                </a:moveTo>
                <a:lnTo>
                  <a:pt x="175" y="0"/>
                </a:lnTo>
                <a:lnTo>
                  <a:pt x="0" y="0"/>
                </a:lnTo>
                <a:lnTo>
                  <a:pt x="0" y="164"/>
                </a:lnTo>
                <a:lnTo>
                  <a:pt x="175" y="164"/>
                </a:lnTo>
                <a:lnTo>
                  <a:pt x="175" y="164"/>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114" name="Freeform 123"/>
          <p:cNvSpPr/>
          <p:nvPr/>
        </p:nvSpPr>
        <p:spPr bwMode="auto">
          <a:xfrm>
            <a:off x="4181382" y="4573588"/>
            <a:ext cx="230281" cy="492125"/>
          </a:xfrm>
          <a:custGeom>
            <a:avLst/>
            <a:gdLst>
              <a:gd name="T0" fmla="*/ 0 w 137"/>
              <a:gd name="T1" fmla="*/ 0 h 310"/>
              <a:gd name="T2" fmla="*/ 2 w 137"/>
              <a:gd name="T3" fmla="*/ 127 h 310"/>
              <a:gd name="T4" fmla="*/ 39 w 137"/>
              <a:gd name="T5" fmla="*/ 156 h 310"/>
              <a:gd name="T6" fmla="*/ 2 w 137"/>
              <a:gd name="T7" fmla="*/ 185 h 310"/>
              <a:gd name="T8" fmla="*/ 2 w 137"/>
              <a:gd name="T9" fmla="*/ 310 h 310"/>
              <a:gd name="T10" fmla="*/ 137 w 137"/>
              <a:gd name="T11" fmla="*/ 216 h 310"/>
              <a:gd name="T12" fmla="*/ 137 w 137"/>
              <a:gd name="T13" fmla="*/ 96 h 310"/>
              <a:gd name="T14" fmla="*/ 2 w 137"/>
              <a:gd name="T15" fmla="*/ 2 h 310"/>
              <a:gd name="T16" fmla="*/ 2 w 137"/>
              <a:gd name="T17" fmla="*/ 2 h 310"/>
              <a:gd name="T18" fmla="*/ 0 w 137"/>
              <a:gd name="T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310">
                <a:moveTo>
                  <a:pt x="0" y="0"/>
                </a:moveTo>
                <a:lnTo>
                  <a:pt x="2" y="127"/>
                </a:lnTo>
                <a:lnTo>
                  <a:pt x="39" y="156"/>
                </a:lnTo>
                <a:lnTo>
                  <a:pt x="2" y="185"/>
                </a:lnTo>
                <a:lnTo>
                  <a:pt x="2" y="310"/>
                </a:lnTo>
                <a:lnTo>
                  <a:pt x="137" y="216"/>
                </a:lnTo>
                <a:lnTo>
                  <a:pt x="137" y="96"/>
                </a:lnTo>
                <a:lnTo>
                  <a:pt x="2" y="2"/>
                </a:lnTo>
                <a:lnTo>
                  <a:pt x="2"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115" name="Freeform 124"/>
          <p:cNvSpPr/>
          <p:nvPr/>
        </p:nvSpPr>
        <p:spPr bwMode="auto">
          <a:xfrm>
            <a:off x="4181382" y="4573588"/>
            <a:ext cx="230281" cy="492125"/>
          </a:xfrm>
          <a:custGeom>
            <a:avLst/>
            <a:gdLst>
              <a:gd name="T0" fmla="*/ 0 w 137"/>
              <a:gd name="T1" fmla="*/ 0 h 310"/>
              <a:gd name="T2" fmla="*/ 2 w 137"/>
              <a:gd name="T3" fmla="*/ 127 h 310"/>
              <a:gd name="T4" fmla="*/ 39 w 137"/>
              <a:gd name="T5" fmla="*/ 156 h 310"/>
              <a:gd name="T6" fmla="*/ 2 w 137"/>
              <a:gd name="T7" fmla="*/ 185 h 310"/>
              <a:gd name="T8" fmla="*/ 2 w 137"/>
              <a:gd name="T9" fmla="*/ 310 h 310"/>
              <a:gd name="T10" fmla="*/ 137 w 137"/>
              <a:gd name="T11" fmla="*/ 216 h 310"/>
              <a:gd name="T12" fmla="*/ 137 w 137"/>
              <a:gd name="T13" fmla="*/ 96 h 310"/>
              <a:gd name="T14" fmla="*/ 2 w 137"/>
              <a:gd name="T15" fmla="*/ 2 h 310"/>
              <a:gd name="T16" fmla="*/ 2 w 137"/>
              <a:gd name="T17" fmla="*/ 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310">
                <a:moveTo>
                  <a:pt x="0" y="0"/>
                </a:moveTo>
                <a:lnTo>
                  <a:pt x="2" y="127"/>
                </a:lnTo>
                <a:lnTo>
                  <a:pt x="39" y="156"/>
                </a:lnTo>
                <a:lnTo>
                  <a:pt x="2" y="185"/>
                </a:lnTo>
                <a:lnTo>
                  <a:pt x="2" y="310"/>
                </a:lnTo>
                <a:lnTo>
                  <a:pt x="137" y="216"/>
                </a:lnTo>
                <a:lnTo>
                  <a:pt x="137" y="96"/>
                </a:lnTo>
                <a:lnTo>
                  <a:pt x="2" y="2"/>
                </a:lnTo>
                <a:lnTo>
                  <a:pt x="2" y="2"/>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116" name="Rectangle 125"/>
          <p:cNvSpPr>
            <a:spLocks noChangeArrowheads="1"/>
          </p:cNvSpPr>
          <p:nvPr/>
        </p:nvSpPr>
        <p:spPr bwMode="auto">
          <a:xfrm>
            <a:off x="4253474" y="4751388"/>
            <a:ext cx="13279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E</a:t>
            </a:r>
            <a:endParaRPr lang="en-US" sz="2800"/>
          </a:p>
        </p:txBody>
      </p:sp>
      <p:sp>
        <p:nvSpPr>
          <p:cNvPr id="117" name="Rectangle 126"/>
          <p:cNvSpPr>
            <a:spLocks noChangeArrowheads="1"/>
          </p:cNvSpPr>
          <p:nvPr/>
        </p:nvSpPr>
        <p:spPr bwMode="auto">
          <a:xfrm>
            <a:off x="4324911" y="4751388"/>
            <a:ext cx="1327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X</a:t>
            </a:r>
            <a:endParaRPr lang="en-US" sz="2800"/>
          </a:p>
        </p:txBody>
      </p:sp>
      <p:sp>
        <p:nvSpPr>
          <p:cNvPr id="118" name="Line 127"/>
          <p:cNvSpPr>
            <a:spLocks noChangeShapeType="1"/>
          </p:cNvSpPr>
          <p:nvPr/>
        </p:nvSpPr>
        <p:spPr bwMode="auto">
          <a:xfrm>
            <a:off x="5420007" y="5392738"/>
            <a:ext cx="252132"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19" name="Rectangle 128"/>
          <p:cNvSpPr>
            <a:spLocks noChangeArrowheads="1"/>
          </p:cNvSpPr>
          <p:nvPr/>
        </p:nvSpPr>
        <p:spPr bwMode="auto">
          <a:xfrm>
            <a:off x="3783760" y="5264150"/>
            <a:ext cx="129428" cy="25876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800"/>
          </a:p>
        </p:txBody>
      </p:sp>
      <p:sp>
        <p:nvSpPr>
          <p:cNvPr id="120" name="Rectangle 129"/>
          <p:cNvSpPr>
            <a:spLocks noChangeArrowheads="1"/>
          </p:cNvSpPr>
          <p:nvPr/>
        </p:nvSpPr>
        <p:spPr bwMode="auto">
          <a:xfrm>
            <a:off x="3783760" y="5264150"/>
            <a:ext cx="129428" cy="25876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121" name="Rectangle 130"/>
          <p:cNvSpPr>
            <a:spLocks noChangeArrowheads="1"/>
          </p:cNvSpPr>
          <p:nvPr/>
        </p:nvSpPr>
        <p:spPr bwMode="auto">
          <a:xfrm>
            <a:off x="3658161" y="5264150"/>
            <a:ext cx="132789" cy="25876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122" name="Rectangle 131"/>
          <p:cNvSpPr>
            <a:spLocks noChangeArrowheads="1"/>
          </p:cNvSpPr>
          <p:nvPr/>
        </p:nvSpPr>
        <p:spPr bwMode="auto">
          <a:xfrm>
            <a:off x="3743420" y="5326063"/>
            <a:ext cx="8404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I</a:t>
            </a:r>
            <a:endParaRPr lang="en-US" sz="2800"/>
          </a:p>
        </p:txBody>
      </p:sp>
      <p:sp>
        <p:nvSpPr>
          <p:cNvPr id="123" name="Rectangle 132"/>
          <p:cNvSpPr>
            <a:spLocks noChangeArrowheads="1"/>
          </p:cNvSpPr>
          <p:nvPr/>
        </p:nvSpPr>
        <p:spPr bwMode="auto">
          <a:xfrm>
            <a:off x="3769659" y="5326063"/>
            <a:ext cx="1260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F</a:t>
            </a:r>
            <a:endParaRPr lang="en-US" sz="2800"/>
          </a:p>
        </p:txBody>
      </p:sp>
      <p:sp>
        <p:nvSpPr>
          <p:cNvPr id="124" name="Rectangle 133"/>
          <p:cNvSpPr>
            <a:spLocks noChangeArrowheads="1"/>
          </p:cNvSpPr>
          <p:nvPr/>
        </p:nvSpPr>
        <p:spPr bwMode="auto">
          <a:xfrm>
            <a:off x="4262532" y="5326063"/>
            <a:ext cx="8404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I</a:t>
            </a:r>
            <a:endParaRPr lang="en-US" sz="2800"/>
          </a:p>
        </p:txBody>
      </p:sp>
      <p:sp>
        <p:nvSpPr>
          <p:cNvPr id="125" name="Rectangle 134"/>
          <p:cNvSpPr>
            <a:spLocks noChangeArrowheads="1"/>
          </p:cNvSpPr>
          <p:nvPr/>
        </p:nvSpPr>
        <p:spPr bwMode="auto">
          <a:xfrm>
            <a:off x="4288025" y="5326063"/>
            <a:ext cx="13951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D</a:t>
            </a:r>
            <a:endParaRPr lang="en-US" sz="2800"/>
          </a:p>
        </p:txBody>
      </p:sp>
      <p:sp>
        <p:nvSpPr>
          <p:cNvPr id="126" name="Line 135"/>
          <p:cNvSpPr>
            <a:spLocks noChangeShapeType="1"/>
          </p:cNvSpPr>
          <p:nvPr/>
        </p:nvSpPr>
        <p:spPr bwMode="auto">
          <a:xfrm>
            <a:off x="3910106" y="5392738"/>
            <a:ext cx="284069"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27" name="Line 136"/>
          <p:cNvSpPr>
            <a:spLocks noChangeShapeType="1"/>
          </p:cNvSpPr>
          <p:nvPr/>
        </p:nvSpPr>
        <p:spPr bwMode="auto">
          <a:xfrm>
            <a:off x="4888846" y="5392738"/>
            <a:ext cx="297517"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28" name="Line 137"/>
          <p:cNvSpPr>
            <a:spLocks noChangeShapeType="1"/>
          </p:cNvSpPr>
          <p:nvPr/>
        </p:nvSpPr>
        <p:spPr bwMode="auto">
          <a:xfrm>
            <a:off x="4432767" y="5453063"/>
            <a:ext cx="277346"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29" name="Freeform 138"/>
          <p:cNvSpPr/>
          <p:nvPr/>
        </p:nvSpPr>
        <p:spPr bwMode="auto">
          <a:xfrm>
            <a:off x="4126940" y="5330825"/>
            <a:ext cx="67235" cy="61913"/>
          </a:xfrm>
          <a:custGeom>
            <a:avLst/>
            <a:gdLst>
              <a:gd name="T0" fmla="*/ 0 w 40"/>
              <a:gd name="T1" fmla="*/ 39 h 39"/>
              <a:gd name="T2" fmla="*/ 0 w 40"/>
              <a:gd name="T3" fmla="*/ 0 h 39"/>
              <a:gd name="T4" fmla="*/ 40 w 40"/>
              <a:gd name="T5" fmla="*/ 0 h 39"/>
            </a:gdLst>
            <a:ahLst/>
            <a:cxnLst>
              <a:cxn ang="0">
                <a:pos x="T0" y="T1"/>
              </a:cxn>
              <a:cxn ang="0">
                <a:pos x="T2" y="T3"/>
              </a:cxn>
              <a:cxn ang="0">
                <a:pos x="T4" y="T5"/>
              </a:cxn>
            </a:cxnLst>
            <a:rect l="0" t="0" r="r" b="b"/>
            <a:pathLst>
              <a:path w="40" h="39">
                <a:moveTo>
                  <a:pt x="0" y="39"/>
                </a:moveTo>
                <a:lnTo>
                  <a:pt x="0" y="0"/>
                </a:lnTo>
                <a:lnTo>
                  <a:pt x="40"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130" name="Rectangle 139"/>
          <p:cNvSpPr>
            <a:spLocks noChangeArrowheads="1"/>
          </p:cNvSpPr>
          <p:nvPr/>
        </p:nvSpPr>
        <p:spPr bwMode="auto">
          <a:xfrm>
            <a:off x="5177772" y="5316538"/>
            <a:ext cx="1546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M</a:t>
            </a:r>
            <a:endParaRPr lang="en-US" sz="2800"/>
          </a:p>
        </p:txBody>
      </p:sp>
      <p:sp>
        <p:nvSpPr>
          <p:cNvPr id="131" name="Rectangle 140"/>
          <p:cNvSpPr>
            <a:spLocks noChangeArrowheads="1"/>
          </p:cNvSpPr>
          <p:nvPr/>
        </p:nvSpPr>
        <p:spPr bwMode="auto">
          <a:xfrm>
            <a:off x="5271061" y="5316538"/>
            <a:ext cx="1327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E</a:t>
            </a:r>
            <a:endParaRPr lang="en-US" sz="2800"/>
          </a:p>
        </p:txBody>
      </p:sp>
      <p:sp>
        <p:nvSpPr>
          <p:cNvPr id="132" name="Rectangle 141"/>
          <p:cNvSpPr>
            <a:spLocks noChangeArrowheads="1"/>
          </p:cNvSpPr>
          <p:nvPr/>
        </p:nvSpPr>
        <p:spPr bwMode="auto">
          <a:xfrm>
            <a:off x="5342872" y="5316538"/>
            <a:ext cx="1546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M</a:t>
            </a:r>
            <a:endParaRPr lang="en-US" sz="2800"/>
          </a:p>
        </p:txBody>
      </p:sp>
      <p:sp>
        <p:nvSpPr>
          <p:cNvPr id="133" name="Freeform 142"/>
          <p:cNvSpPr/>
          <p:nvPr/>
        </p:nvSpPr>
        <p:spPr bwMode="auto">
          <a:xfrm>
            <a:off x="4706938" y="5145088"/>
            <a:ext cx="228600" cy="493712"/>
          </a:xfrm>
          <a:custGeom>
            <a:avLst/>
            <a:gdLst>
              <a:gd name="T0" fmla="*/ 0 w 136"/>
              <a:gd name="T1" fmla="*/ 0 h 311"/>
              <a:gd name="T2" fmla="*/ 0 w 136"/>
              <a:gd name="T3" fmla="*/ 125 h 311"/>
              <a:gd name="T4" fmla="*/ 38 w 136"/>
              <a:gd name="T5" fmla="*/ 156 h 311"/>
              <a:gd name="T6" fmla="*/ 0 w 136"/>
              <a:gd name="T7" fmla="*/ 186 h 311"/>
              <a:gd name="T8" fmla="*/ 0 w 136"/>
              <a:gd name="T9" fmla="*/ 311 h 311"/>
              <a:gd name="T10" fmla="*/ 136 w 136"/>
              <a:gd name="T11" fmla="*/ 217 h 311"/>
              <a:gd name="T12" fmla="*/ 136 w 136"/>
              <a:gd name="T13" fmla="*/ 96 h 311"/>
              <a:gd name="T14" fmla="*/ 0 w 136"/>
              <a:gd name="T15" fmla="*/ 0 h 311"/>
              <a:gd name="T16" fmla="*/ 0 w 136"/>
              <a:gd name="T17"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311">
                <a:moveTo>
                  <a:pt x="0" y="0"/>
                </a:moveTo>
                <a:lnTo>
                  <a:pt x="0" y="125"/>
                </a:lnTo>
                <a:lnTo>
                  <a:pt x="38" y="156"/>
                </a:lnTo>
                <a:lnTo>
                  <a:pt x="0" y="186"/>
                </a:lnTo>
                <a:lnTo>
                  <a:pt x="0" y="311"/>
                </a:lnTo>
                <a:lnTo>
                  <a:pt x="136" y="217"/>
                </a:lnTo>
                <a:lnTo>
                  <a:pt x="136" y="96"/>
                </a:lnTo>
                <a:lnTo>
                  <a:pt x="0" y="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134" name="Freeform 143"/>
          <p:cNvSpPr/>
          <p:nvPr/>
        </p:nvSpPr>
        <p:spPr bwMode="auto">
          <a:xfrm>
            <a:off x="4706938" y="5145088"/>
            <a:ext cx="228600" cy="493712"/>
          </a:xfrm>
          <a:custGeom>
            <a:avLst/>
            <a:gdLst>
              <a:gd name="T0" fmla="*/ 0 w 136"/>
              <a:gd name="T1" fmla="*/ 0 h 311"/>
              <a:gd name="T2" fmla="*/ 0 w 136"/>
              <a:gd name="T3" fmla="*/ 125 h 311"/>
              <a:gd name="T4" fmla="*/ 38 w 136"/>
              <a:gd name="T5" fmla="*/ 156 h 311"/>
              <a:gd name="T6" fmla="*/ 0 w 136"/>
              <a:gd name="T7" fmla="*/ 186 h 311"/>
              <a:gd name="T8" fmla="*/ 0 w 136"/>
              <a:gd name="T9" fmla="*/ 311 h 311"/>
              <a:gd name="T10" fmla="*/ 136 w 136"/>
              <a:gd name="T11" fmla="*/ 217 h 311"/>
              <a:gd name="T12" fmla="*/ 136 w 136"/>
              <a:gd name="T13" fmla="*/ 96 h 311"/>
              <a:gd name="T14" fmla="*/ 0 w 136"/>
              <a:gd name="T15" fmla="*/ 0 h 311"/>
              <a:gd name="T16" fmla="*/ 0 w 136"/>
              <a:gd name="T17"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311">
                <a:moveTo>
                  <a:pt x="0" y="0"/>
                </a:moveTo>
                <a:lnTo>
                  <a:pt x="0" y="125"/>
                </a:lnTo>
                <a:lnTo>
                  <a:pt x="38" y="156"/>
                </a:lnTo>
                <a:lnTo>
                  <a:pt x="0" y="186"/>
                </a:lnTo>
                <a:lnTo>
                  <a:pt x="0" y="311"/>
                </a:lnTo>
                <a:lnTo>
                  <a:pt x="136" y="217"/>
                </a:lnTo>
                <a:lnTo>
                  <a:pt x="136" y="96"/>
                </a:lnTo>
                <a:lnTo>
                  <a:pt x="0" y="0"/>
                </a:lnTo>
                <a:lnTo>
                  <a:pt x="0"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135" name="Rectangle 144"/>
          <p:cNvSpPr>
            <a:spLocks noChangeArrowheads="1"/>
          </p:cNvSpPr>
          <p:nvPr/>
        </p:nvSpPr>
        <p:spPr bwMode="auto">
          <a:xfrm>
            <a:off x="4775761" y="5326063"/>
            <a:ext cx="1327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E</a:t>
            </a:r>
            <a:endParaRPr lang="en-US" sz="2800"/>
          </a:p>
        </p:txBody>
      </p:sp>
      <p:sp>
        <p:nvSpPr>
          <p:cNvPr id="136" name="Rectangle 145"/>
          <p:cNvSpPr>
            <a:spLocks noChangeArrowheads="1"/>
          </p:cNvSpPr>
          <p:nvPr/>
        </p:nvSpPr>
        <p:spPr bwMode="auto">
          <a:xfrm>
            <a:off x="4848786" y="5326063"/>
            <a:ext cx="1327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X</a:t>
            </a:r>
            <a:endParaRPr lang="en-US" sz="2800"/>
          </a:p>
        </p:txBody>
      </p:sp>
      <p:sp>
        <p:nvSpPr>
          <p:cNvPr id="137" name="Rectangle 146"/>
          <p:cNvSpPr>
            <a:spLocks noChangeArrowheads="1"/>
          </p:cNvSpPr>
          <p:nvPr/>
        </p:nvSpPr>
        <p:spPr bwMode="auto">
          <a:xfrm>
            <a:off x="2731434" y="4410075"/>
            <a:ext cx="1260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T</a:t>
            </a:r>
            <a:endParaRPr lang="en-US" sz="2800"/>
          </a:p>
        </p:txBody>
      </p:sp>
      <p:sp>
        <p:nvSpPr>
          <p:cNvPr id="138" name="Rectangle 147"/>
          <p:cNvSpPr>
            <a:spLocks noChangeArrowheads="1"/>
          </p:cNvSpPr>
          <p:nvPr/>
        </p:nvSpPr>
        <p:spPr bwMode="auto">
          <a:xfrm>
            <a:off x="2800817" y="4410075"/>
            <a:ext cx="7732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i</a:t>
            </a:r>
            <a:endParaRPr lang="en-US" sz="2800"/>
          </a:p>
        </p:txBody>
      </p:sp>
      <p:sp>
        <p:nvSpPr>
          <p:cNvPr id="139" name="Rectangle 148"/>
          <p:cNvSpPr>
            <a:spLocks noChangeArrowheads="1"/>
          </p:cNvSpPr>
          <p:nvPr/>
        </p:nvSpPr>
        <p:spPr bwMode="auto">
          <a:xfrm>
            <a:off x="2818747" y="4410075"/>
            <a:ext cx="1546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m</a:t>
            </a:r>
            <a:endParaRPr lang="en-US" sz="2800"/>
          </a:p>
        </p:txBody>
      </p:sp>
      <p:sp>
        <p:nvSpPr>
          <p:cNvPr id="140" name="Rectangle 149"/>
          <p:cNvSpPr>
            <a:spLocks noChangeArrowheads="1"/>
          </p:cNvSpPr>
          <p:nvPr/>
        </p:nvSpPr>
        <p:spPr bwMode="auto">
          <a:xfrm>
            <a:off x="2914557" y="4410075"/>
            <a:ext cx="1159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e</a:t>
            </a:r>
            <a:endParaRPr lang="en-US" sz="2800"/>
          </a:p>
        </p:txBody>
      </p:sp>
      <p:sp>
        <p:nvSpPr>
          <p:cNvPr id="141" name="Line 150"/>
          <p:cNvSpPr>
            <a:spLocks noChangeShapeType="1"/>
          </p:cNvSpPr>
          <p:nvPr/>
        </p:nvSpPr>
        <p:spPr bwMode="auto">
          <a:xfrm>
            <a:off x="2863290" y="4476750"/>
            <a:ext cx="2924735" cy="1588"/>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42" name="Freeform 151"/>
          <p:cNvSpPr/>
          <p:nvPr/>
        </p:nvSpPr>
        <p:spPr bwMode="auto">
          <a:xfrm>
            <a:off x="5754501" y="4448175"/>
            <a:ext cx="60512" cy="55563"/>
          </a:xfrm>
          <a:custGeom>
            <a:avLst/>
            <a:gdLst>
              <a:gd name="T0" fmla="*/ 0 w 36"/>
              <a:gd name="T1" fmla="*/ 0 h 35"/>
              <a:gd name="T2" fmla="*/ 0 w 36"/>
              <a:gd name="T3" fmla="*/ 35 h 35"/>
              <a:gd name="T4" fmla="*/ 36 w 36"/>
              <a:gd name="T5" fmla="*/ 18 h 35"/>
              <a:gd name="T6" fmla="*/ 0 w 36"/>
              <a:gd name="T7" fmla="*/ 2 h 35"/>
              <a:gd name="T8" fmla="*/ 0 w 36"/>
              <a:gd name="T9" fmla="*/ 2 h 35"/>
              <a:gd name="T10" fmla="*/ 0 w 36"/>
              <a:gd name="T11" fmla="*/ 0 h 35"/>
            </a:gdLst>
            <a:ahLst/>
            <a:cxnLst>
              <a:cxn ang="0">
                <a:pos x="T0" y="T1"/>
              </a:cxn>
              <a:cxn ang="0">
                <a:pos x="T2" y="T3"/>
              </a:cxn>
              <a:cxn ang="0">
                <a:pos x="T4" y="T5"/>
              </a:cxn>
              <a:cxn ang="0">
                <a:pos x="T6" y="T7"/>
              </a:cxn>
              <a:cxn ang="0">
                <a:pos x="T8" y="T9"/>
              </a:cxn>
              <a:cxn ang="0">
                <a:pos x="T10" y="T11"/>
              </a:cxn>
            </a:cxnLst>
            <a:rect l="0" t="0" r="r" b="b"/>
            <a:pathLst>
              <a:path w="36" h="35">
                <a:moveTo>
                  <a:pt x="0" y="0"/>
                </a:moveTo>
                <a:lnTo>
                  <a:pt x="0" y="35"/>
                </a:lnTo>
                <a:lnTo>
                  <a:pt x="36" y="18"/>
                </a:lnTo>
                <a:lnTo>
                  <a:pt x="0" y="2"/>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143" name="Line 152"/>
          <p:cNvSpPr>
            <a:spLocks noChangeShapeType="1"/>
          </p:cNvSpPr>
          <p:nvPr/>
        </p:nvSpPr>
        <p:spPr bwMode="auto">
          <a:xfrm flipV="1">
            <a:off x="3522571" y="4476749"/>
            <a:ext cx="1680"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44" name="Rectangle 153"/>
          <p:cNvSpPr>
            <a:spLocks noChangeArrowheads="1"/>
          </p:cNvSpPr>
          <p:nvPr/>
        </p:nvSpPr>
        <p:spPr bwMode="auto">
          <a:xfrm>
            <a:off x="3482695" y="4314825"/>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2</a:t>
            </a:r>
            <a:endParaRPr lang="en-US" sz="2800"/>
          </a:p>
        </p:txBody>
      </p:sp>
      <p:sp>
        <p:nvSpPr>
          <p:cNvPr id="145" name="Line 154"/>
          <p:cNvSpPr>
            <a:spLocks noChangeShapeType="1"/>
          </p:cNvSpPr>
          <p:nvPr/>
        </p:nvSpPr>
        <p:spPr bwMode="auto">
          <a:xfrm flipV="1">
            <a:off x="4017871" y="4476749"/>
            <a:ext cx="1680"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46" name="Rectangle 155"/>
          <p:cNvSpPr>
            <a:spLocks noChangeArrowheads="1"/>
          </p:cNvSpPr>
          <p:nvPr/>
        </p:nvSpPr>
        <p:spPr bwMode="auto">
          <a:xfrm>
            <a:off x="3979583" y="4314825"/>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4</a:t>
            </a:r>
            <a:endParaRPr lang="en-US" sz="2800"/>
          </a:p>
        </p:txBody>
      </p:sp>
      <p:sp>
        <p:nvSpPr>
          <p:cNvPr id="147" name="Line 156"/>
          <p:cNvSpPr>
            <a:spLocks noChangeShapeType="1"/>
          </p:cNvSpPr>
          <p:nvPr/>
        </p:nvSpPr>
        <p:spPr bwMode="auto">
          <a:xfrm flipV="1">
            <a:off x="4514757" y="4476749"/>
            <a:ext cx="1681"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48" name="Rectangle 157"/>
          <p:cNvSpPr>
            <a:spLocks noChangeArrowheads="1"/>
          </p:cNvSpPr>
          <p:nvPr/>
        </p:nvSpPr>
        <p:spPr bwMode="auto">
          <a:xfrm>
            <a:off x="4474883" y="4314825"/>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6</a:t>
            </a:r>
            <a:endParaRPr lang="en-US" sz="2800"/>
          </a:p>
        </p:txBody>
      </p:sp>
      <p:sp>
        <p:nvSpPr>
          <p:cNvPr id="149" name="Line 158"/>
          <p:cNvSpPr>
            <a:spLocks noChangeShapeType="1"/>
          </p:cNvSpPr>
          <p:nvPr/>
        </p:nvSpPr>
        <p:spPr bwMode="auto">
          <a:xfrm flipV="1">
            <a:off x="5010057" y="4476749"/>
            <a:ext cx="1681"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50" name="Rectangle 159"/>
          <p:cNvSpPr>
            <a:spLocks noChangeArrowheads="1"/>
          </p:cNvSpPr>
          <p:nvPr/>
        </p:nvSpPr>
        <p:spPr bwMode="auto">
          <a:xfrm>
            <a:off x="4971770" y="4314825"/>
            <a:ext cx="1193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8</a:t>
            </a:r>
            <a:endParaRPr lang="en-US" sz="2800"/>
          </a:p>
        </p:txBody>
      </p:sp>
      <p:sp>
        <p:nvSpPr>
          <p:cNvPr id="151" name="Line 160"/>
          <p:cNvSpPr>
            <a:spLocks noChangeShapeType="1"/>
          </p:cNvSpPr>
          <p:nvPr/>
        </p:nvSpPr>
        <p:spPr bwMode="auto">
          <a:xfrm flipV="1">
            <a:off x="5506946" y="4476749"/>
            <a:ext cx="1680"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52" name="Rectangle 161"/>
          <p:cNvSpPr>
            <a:spLocks noChangeArrowheads="1"/>
          </p:cNvSpPr>
          <p:nvPr/>
        </p:nvSpPr>
        <p:spPr bwMode="auto">
          <a:xfrm>
            <a:off x="5433733" y="4314825"/>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1</a:t>
            </a:r>
            <a:endParaRPr lang="en-US" sz="2800"/>
          </a:p>
        </p:txBody>
      </p:sp>
      <p:sp>
        <p:nvSpPr>
          <p:cNvPr id="153" name="Rectangle 162"/>
          <p:cNvSpPr>
            <a:spLocks noChangeArrowheads="1"/>
          </p:cNvSpPr>
          <p:nvPr/>
        </p:nvSpPr>
        <p:spPr bwMode="auto">
          <a:xfrm>
            <a:off x="5497233" y="4314825"/>
            <a:ext cx="1193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0</a:t>
            </a:r>
            <a:endParaRPr lang="en-US" sz="2800"/>
          </a:p>
        </p:txBody>
      </p:sp>
      <p:sp>
        <p:nvSpPr>
          <p:cNvPr id="154" name="Freeform 163"/>
          <p:cNvSpPr/>
          <p:nvPr/>
        </p:nvSpPr>
        <p:spPr bwMode="auto">
          <a:xfrm>
            <a:off x="4451351" y="4805363"/>
            <a:ext cx="57150" cy="49212"/>
          </a:xfrm>
          <a:custGeom>
            <a:avLst/>
            <a:gdLst>
              <a:gd name="T0" fmla="*/ 17 w 34"/>
              <a:gd name="T1" fmla="*/ 29 h 31"/>
              <a:gd name="T2" fmla="*/ 19 w 34"/>
              <a:gd name="T3" fmla="*/ 31 h 31"/>
              <a:gd name="T4" fmla="*/ 21 w 34"/>
              <a:gd name="T5" fmla="*/ 29 h 31"/>
              <a:gd name="T6" fmla="*/ 23 w 34"/>
              <a:gd name="T7" fmla="*/ 29 h 31"/>
              <a:gd name="T8" fmla="*/ 25 w 34"/>
              <a:gd name="T9" fmla="*/ 27 h 31"/>
              <a:gd name="T10" fmla="*/ 28 w 34"/>
              <a:gd name="T11" fmla="*/ 25 h 31"/>
              <a:gd name="T12" fmla="*/ 30 w 34"/>
              <a:gd name="T13" fmla="*/ 25 h 31"/>
              <a:gd name="T14" fmla="*/ 32 w 34"/>
              <a:gd name="T15" fmla="*/ 22 h 31"/>
              <a:gd name="T16" fmla="*/ 32 w 34"/>
              <a:gd name="T17" fmla="*/ 20 h 31"/>
              <a:gd name="T18" fmla="*/ 32 w 34"/>
              <a:gd name="T19" fmla="*/ 16 h 31"/>
              <a:gd name="T20" fmla="*/ 34 w 34"/>
              <a:gd name="T21" fmla="*/ 14 h 31"/>
              <a:gd name="T22" fmla="*/ 32 w 34"/>
              <a:gd name="T23" fmla="*/ 12 h 31"/>
              <a:gd name="T24" fmla="*/ 32 w 34"/>
              <a:gd name="T25" fmla="*/ 10 h 31"/>
              <a:gd name="T26" fmla="*/ 32 w 34"/>
              <a:gd name="T27" fmla="*/ 8 h 31"/>
              <a:gd name="T28" fmla="*/ 30 w 34"/>
              <a:gd name="T29" fmla="*/ 6 h 31"/>
              <a:gd name="T30" fmla="*/ 28 w 34"/>
              <a:gd name="T31" fmla="*/ 4 h 31"/>
              <a:gd name="T32" fmla="*/ 25 w 34"/>
              <a:gd name="T33" fmla="*/ 2 h 31"/>
              <a:gd name="T34" fmla="*/ 23 w 34"/>
              <a:gd name="T35" fmla="*/ 0 h 31"/>
              <a:gd name="T36" fmla="*/ 21 w 34"/>
              <a:gd name="T37" fmla="*/ 0 h 31"/>
              <a:gd name="T38" fmla="*/ 19 w 34"/>
              <a:gd name="T39" fmla="*/ 0 h 31"/>
              <a:gd name="T40" fmla="*/ 17 w 34"/>
              <a:gd name="T41" fmla="*/ 0 h 31"/>
              <a:gd name="T42" fmla="*/ 15 w 34"/>
              <a:gd name="T43" fmla="*/ 0 h 31"/>
              <a:gd name="T44" fmla="*/ 13 w 34"/>
              <a:gd name="T45" fmla="*/ 0 h 31"/>
              <a:gd name="T46" fmla="*/ 9 w 34"/>
              <a:gd name="T47" fmla="*/ 0 h 31"/>
              <a:gd name="T48" fmla="*/ 7 w 34"/>
              <a:gd name="T49" fmla="*/ 2 h 31"/>
              <a:gd name="T50" fmla="*/ 7 w 34"/>
              <a:gd name="T51" fmla="*/ 4 h 31"/>
              <a:gd name="T52" fmla="*/ 5 w 34"/>
              <a:gd name="T53" fmla="*/ 6 h 31"/>
              <a:gd name="T54" fmla="*/ 3 w 34"/>
              <a:gd name="T55" fmla="*/ 8 h 31"/>
              <a:gd name="T56" fmla="*/ 3 w 34"/>
              <a:gd name="T57" fmla="*/ 10 h 31"/>
              <a:gd name="T58" fmla="*/ 0 w 34"/>
              <a:gd name="T59" fmla="*/ 12 h 31"/>
              <a:gd name="T60" fmla="*/ 0 w 34"/>
              <a:gd name="T61" fmla="*/ 14 h 31"/>
              <a:gd name="T62" fmla="*/ 0 w 34"/>
              <a:gd name="T63" fmla="*/ 16 h 31"/>
              <a:gd name="T64" fmla="*/ 3 w 34"/>
              <a:gd name="T65" fmla="*/ 20 h 31"/>
              <a:gd name="T66" fmla="*/ 3 w 34"/>
              <a:gd name="T67" fmla="*/ 22 h 31"/>
              <a:gd name="T68" fmla="*/ 5 w 34"/>
              <a:gd name="T69" fmla="*/ 25 h 31"/>
              <a:gd name="T70" fmla="*/ 7 w 34"/>
              <a:gd name="T71" fmla="*/ 25 h 31"/>
              <a:gd name="T72" fmla="*/ 7 w 34"/>
              <a:gd name="T73" fmla="*/ 27 h 31"/>
              <a:gd name="T74" fmla="*/ 9 w 34"/>
              <a:gd name="T75" fmla="*/ 29 h 31"/>
              <a:gd name="T76" fmla="*/ 13 w 34"/>
              <a:gd name="T77" fmla="*/ 29 h 31"/>
              <a:gd name="T78" fmla="*/ 15 w 34"/>
              <a:gd name="T79" fmla="*/ 31 h 31"/>
              <a:gd name="T80" fmla="*/ 17 w 34"/>
              <a:gd name="T81" fmla="*/ 31 h 31"/>
              <a:gd name="T82" fmla="*/ 17 w 34"/>
              <a:gd name="T83" fmla="*/ 31 h 31"/>
              <a:gd name="T84" fmla="*/ 17 w 34"/>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 h="31">
                <a:moveTo>
                  <a:pt x="17" y="29"/>
                </a:moveTo>
                <a:lnTo>
                  <a:pt x="19" y="31"/>
                </a:lnTo>
                <a:lnTo>
                  <a:pt x="21" y="29"/>
                </a:lnTo>
                <a:lnTo>
                  <a:pt x="23" y="29"/>
                </a:lnTo>
                <a:lnTo>
                  <a:pt x="25" y="27"/>
                </a:lnTo>
                <a:lnTo>
                  <a:pt x="28" y="25"/>
                </a:lnTo>
                <a:lnTo>
                  <a:pt x="30" y="25"/>
                </a:lnTo>
                <a:lnTo>
                  <a:pt x="32" y="22"/>
                </a:lnTo>
                <a:lnTo>
                  <a:pt x="32" y="20"/>
                </a:lnTo>
                <a:lnTo>
                  <a:pt x="32" y="16"/>
                </a:lnTo>
                <a:lnTo>
                  <a:pt x="34" y="14"/>
                </a:lnTo>
                <a:lnTo>
                  <a:pt x="32" y="12"/>
                </a:lnTo>
                <a:lnTo>
                  <a:pt x="32" y="10"/>
                </a:lnTo>
                <a:lnTo>
                  <a:pt x="32" y="8"/>
                </a:lnTo>
                <a:lnTo>
                  <a:pt x="30" y="6"/>
                </a:lnTo>
                <a:lnTo>
                  <a:pt x="28" y="4"/>
                </a:lnTo>
                <a:lnTo>
                  <a:pt x="25" y="2"/>
                </a:lnTo>
                <a:lnTo>
                  <a:pt x="23" y="0"/>
                </a:lnTo>
                <a:lnTo>
                  <a:pt x="21" y="0"/>
                </a:lnTo>
                <a:lnTo>
                  <a:pt x="19" y="0"/>
                </a:lnTo>
                <a:lnTo>
                  <a:pt x="17" y="0"/>
                </a:lnTo>
                <a:lnTo>
                  <a:pt x="15" y="0"/>
                </a:lnTo>
                <a:lnTo>
                  <a:pt x="13" y="0"/>
                </a:lnTo>
                <a:lnTo>
                  <a:pt x="9" y="0"/>
                </a:lnTo>
                <a:lnTo>
                  <a:pt x="7" y="2"/>
                </a:lnTo>
                <a:lnTo>
                  <a:pt x="7" y="4"/>
                </a:lnTo>
                <a:lnTo>
                  <a:pt x="5" y="6"/>
                </a:lnTo>
                <a:lnTo>
                  <a:pt x="3" y="8"/>
                </a:lnTo>
                <a:lnTo>
                  <a:pt x="3" y="10"/>
                </a:lnTo>
                <a:lnTo>
                  <a:pt x="0" y="12"/>
                </a:lnTo>
                <a:lnTo>
                  <a:pt x="0" y="14"/>
                </a:lnTo>
                <a:lnTo>
                  <a:pt x="0" y="16"/>
                </a:lnTo>
                <a:lnTo>
                  <a:pt x="3" y="20"/>
                </a:lnTo>
                <a:lnTo>
                  <a:pt x="3" y="22"/>
                </a:lnTo>
                <a:lnTo>
                  <a:pt x="5" y="25"/>
                </a:lnTo>
                <a:lnTo>
                  <a:pt x="7" y="25"/>
                </a:lnTo>
                <a:lnTo>
                  <a:pt x="7" y="27"/>
                </a:lnTo>
                <a:lnTo>
                  <a:pt x="9" y="29"/>
                </a:lnTo>
                <a:lnTo>
                  <a:pt x="13" y="29"/>
                </a:lnTo>
                <a:lnTo>
                  <a:pt x="15" y="31"/>
                </a:lnTo>
                <a:lnTo>
                  <a:pt x="17" y="31"/>
                </a:lnTo>
                <a:lnTo>
                  <a:pt x="17" y="31"/>
                </a:lnTo>
                <a:lnTo>
                  <a:pt x="17" y="29"/>
                </a:lnTo>
                <a:close/>
              </a:path>
            </a:pathLst>
          </a:custGeom>
          <a:solidFill>
            <a:srgbClr val="EB75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155" name="Freeform 164"/>
          <p:cNvSpPr/>
          <p:nvPr/>
        </p:nvSpPr>
        <p:spPr bwMode="auto">
          <a:xfrm>
            <a:off x="4575456" y="5300663"/>
            <a:ext cx="52108" cy="49212"/>
          </a:xfrm>
          <a:custGeom>
            <a:avLst/>
            <a:gdLst>
              <a:gd name="T0" fmla="*/ 14 w 31"/>
              <a:gd name="T1" fmla="*/ 29 h 31"/>
              <a:gd name="T2" fmla="*/ 18 w 31"/>
              <a:gd name="T3" fmla="*/ 31 h 31"/>
              <a:gd name="T4" fmla="*/ 20 w 31"/>
              <a:gd name="T5" fmla="*/ 29 h 31"/>
              <a:gd name="T6" fmla="*/ 22 w 31"/>
              <a:gd name="T7" fmla="*/ 29 h 31"/>
              <a:gd name="T8" fmla="*/ 25 w 31"/>
              <a:gd name="T9" fmla="*/ 27 h 31"/>
              <a:gd name="T10" fmla="*/ 27 w 31"/>
              <a:gd name="T11" fmla="*/ 27 h 31"/>
              <a:gd name="T12" fmla="*/ 27 w 31"/>
              <a:gd name="T13" fmla="*/ 25 h 31"/>
              <a:gd name="T14" fmla="*/ 29 w 31"/>
              <a:gd name="T15" fmla="*/ 23 h 31"/>
              <a:gd name="T16" fmla="*/ 31 w 31"/>
              <a:gd name="T17" fmla="*/ 21 h 31"/>
              <a:gd name="T18" fmla="*/ 31 w 31"/>
              <a:gd name="T19" fmla="*/ 17 h 31"/>
              <a:gd name="T20" fmla="*/ 31 w 31"/>
              <a:gd name="T21" fmla="*/ 15 h 31"/>
              <a:gd name="T22" fmla="*/ 31 w 31"/>
              <a:gd name="T23" fmla="*/ 13 h 31"/>
              <a:gd name="T24" fmla="*/ 31 w 31"/>
              <a:gd name="T25" fmla="*/ 10 h 31"/>
              <a:gd name="T26" fmla="*/ 29 w 31"/>
              <a:gd name="T27" fmla="*/ 8 h 31"/>
              <a:gd name="T28" fmla="*/ 27 w 31"/>
              <a:gd name="T29" fmla="*/ 6 h 31"/>
              <a:gd name="T30" fmla="*/ 27 w 31"/>
              <a:gd name="T31" fmla="*/ 4 h 31"/>
              <a:gd name="T32" fmla="*/ 25 w 31"/>
              <a:gd name="T33" fmla="*/ 2 h 31"/>
              <a:gd name="T34" fmla="*/ 22 w 31"/>
              <a:gd name="T35" fmla="*/ 0 h 31"/>
              <a:gd name="T36" fmla="*/ 20 w 31"/>
              <a:gd name="T37" fmla="*/ 0 h 31"/>
              <a:gd name="T38" fmla="*/ 18 w 31"/>
              <a:gd name="T39" fmla="*/ 0 h 31"/>
              <a:gd name="T40" fmla="*/ 14 w 31"/>
              <a:gd name="T41" fmla="*/ 0 h 31"/>
              <a:gd name="T42" fmla="*/ 12 w 31"/>
              <a:gd name="T43" fmla="*/ 0 h 31"/>
              <a:gd name="T44" fmla="*/ 10 w 31"/>
              <a:gd name="T45" fmla="*/ 0 h 31"/>
              <a:gd name="T46" fmla="*/ 8 w 31"/>
              <a:gd name="T47" fmla="*/ 0 h 31"/>
              <a:gd name="T48" fmla="*/ 6 w 31"/>
              <a:gd name="T49" fmla="*/ 2 h 31"/>
              <a:gd name="T50" fmla="*/ 4 w 31"/>
              <a:gd name="T51" fmla="*/ 4 h 31"/>
              <a:gd name="T52" fmla="*/ 2 w 31"/>
              <a:gd name="T53" fmla="*/ 6 h 31"/>
              <a:gd name="T54" fmla="*/ 2 w 31"/>
              <a:gd name="T55" fmla="*/ 8 h 31"/>
              <a:gd name="T56" fmla="*/ 0 w 31"/>
              <a:gd name="T57" fmla="*/ 10 h 31"/>
              <a:gd name="T58" fmla="*/ 0 w 31"/>
              <a:gd name="T59" fmla="*/ 13 h 31"/>
              <a:gd name="T60" fmla="*/ 0 w 31"/>
              <a:gd name="T61" fmla="*/ 15 h 31"/>
              <a:gd name="T62" fmla="*/ 0 w 31"/>
              <a:gd name="T63" fmla="*/ 17 h 31"/>
              <a:gd name="T64" fmla="*/ 0 w 31"/>
              <a:gd name="T65" fmla="*/ 21 h 31"/>
              <a:gd name="T66" fmla="*/ 2 w 31"/>
              <a:gd name="T67" fmla="*/ 23 h 31"/>
              <a:gd name="T68" fmla="*/ 2 w 31"/>
              <a:gd name="T69" fmla="*/ 25 h 31"/>
              <a:gd name="T70" fmla="*/ 4 w 31"/>
              <a:gd name="T71" fmla="*/ 27 h 31"/>
              <a:gd name="T72" fmla="*/ 6 w 31"/>
              <a:gd name="T73" fmla="*/ 27 h 31"/>
              <a:gd name="T74" fmla="*/ 8 w 31"/>
              <a:gd name="T75" fmla="*/ 29 h 31"/>
              <a:gd name="T76" fmla="*/ 10 w 31"/>
              <a:gd name="T77" fmla="*/ 29 h 31"/>
              <a:gd name="T78" fmla="*/ 12 w 31"/>
              <a:gd name="T79" fmla="*/ 31 h 31"/>
              <a:gd name="T80" fmla="*/ 14 w 31"/>
              <a:gd name="T81" fmla="*/ 31 h 31"/>
              <a:gd name="T82" fmla="*/ 14 w 31"/>
              <a:gd name="T83" fmla="*/ 31 h 31"/>
              <a:gd name="T84" fmla="*/ 14 w 31"/>
              <a:gd name="T8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31">
                <a:moveTo>
                  <a:pt x="14" y="29"/>
                </a:moveTo>
                <a:lnTo>
                  <a:pt x="18" y="31"/>
                </a:lnTo>
                <a:lnTo>
                  <a:pt x="20" y="29"/>
                </a:lnTo>
                <a:lnTo>
                  <a:pt x="22" y="29"/>
                </a:lnTo>
                <a:lnTo>
                  <a:pt x="25" y="27"/>
                </a:lnTo>
                <a:lnTo>
                  <a:pt x="27" y="27"/>
                </a:lnTo>
                <a:lnTo>
                  <a:pt x="27" y="25"/>
                </a:lnTo>
                <a:lnTo>
                  <a:pt x="29" y="23"/>
                </a:lnTo>
                <a:lnTo>
                  <a:pt x="31" y="21"/>
                </a:lnTo>
                <a:lnTo>
                  <a:pt x="31" y="17"/>
                </a:lnTo>
                <a:lnTo>
                  <a:pt x="31" y="15"/>
                </a:lnTo>
                <a:lnTo>
                  <a:pt x="31" y="13"/>
                </a:lnTo>
                <a:lnTo>
                  <a:pt x="31" y="10"/>
                </a:lnTo>
                <a:lnTo>
                  <a:pt x="29" y="8"/>
                </a:lnTo>
                <a:lnTo>
                  <a:pt x="27" y="6"/>
                </a:lnTo>
                <a:lnTo>
                  <a:pt x="27" y="4"/>
                </a:lnTo>
                <a:lnTo>
                  <a:pt x="25" y="2"/>
                </a:lnTo>
                <a:lnTo>
                  <a:pt x="22" y="0"/>
                </a:lnTo>
                <a:lnTo>
                  <a:pt x="20" y="0"/>
                </a:lnTo>
                <a:lnTo>
                  <a:pt x="18" y="0"/>
                </a:lnTo>
                <a:lnTo>
                  <a:pt x="14" y="0"/>
                </a:lnTo>
                <a:lnTo>
                  <a:pt x="12" y="0"/>
                </a:lnTo>
                <a:lnTo>
                  <a:pt x="10" y="0"/>
                </a:lnTo>
                <a:lnTo>
                  <a:pt x="8" y="0"/>
                </a:lnTo>
                <a:lnTo>
                  <a:pt x="6" y="2"/>
                </a:lnTo>
                <a:lnTo>
                  <a:pt x="4" y="4"/>
                </a:lnTo>
                <a:lnTo>
                  <a:pt x="2" y="6"/>
                </a:lnTo>
                <a:lnTo>
                  <a:pt x="2" y="8"/>
                </a:lnTo>
                <a:lnTo>
                  <a:pt x="0" y="10"/>
                </a:lnTo>
                <a:lnTo>
                  <a:pt x="0" y="13"/>
                </a:lnTo>
                <a:lnTo>
                  <a:pt x="0" y="15"/>
                </a:lnTo>
                <a:lnTo>
                  <a:pt x="0" y="17"/>
                </a:lnTo>
                <a:lnTo>
                  <a:pt x="0" y="21"/>
                </a:lnTo>
                <a:lnTo>
                  <a:pt x="2" y="23"/>
                </a:lnTo>
                <a:lnTo>
                  <a:pt x="2" y="25"/>
                </a:lnTo>
                <a:lnTo>
                  <a:pt x="4" y="27"/>
                </a:lnTo>
                <a:lnTo>
                  <a:pt x="6" y="27"/>
                </a:lnTo>
                <a:lnTo>
                  <a:pt x="8" y="29"/>
                </a:lnTo>
                <a:lnTo>
                  <a:pt x="10" y="29"/>
                </a:lnTo>
                <a:lnTo>
                  <a:pt x="12" y="31"/>
                </a:lnTo>
                <a:lnTo>
                  <a:pt x="14" y="31"/>
                </a:lnTo>
                <a:lnTo>
                  <a:pt x="14" y="31"/>
                </a:lnTo>
                <a:lnTo>
                  <a:pt x="14" y="29"/>
                </a:lnTo>
                <a:close/>
              </a:path>
            </a:pathLst>
          </a:custGeom>
          <a:solidFill>
            <a:srgbClr val="EB75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156" name="Line 165"/>
          <p:cNvSpPr>
            <a:spLocks noChangeShapeType="1"/>
          </p:cNvSpPr>
          <p:nvPr/>
        </p:nvSpPr>
        <p:spPr bwMode="auto">
          <a:xfrm>
            <a:off x="4470961" y="4827588"/>
            <a:ext cx="132789" cy="496887"/>
          </a:xfrm>
          <a:prstGeom prst="line">
            <a:avLst/>
          </a:prstGeom>
        </p:spPr>
        <p:style>
          <a:lnRef idx="2">
            <a:schemeClr val="accent2"/>
          </a:lnRef>
          <a:fillRef idx="0">
            <a:schemeClr val="accent2"/>
          </a:fillRef>
          <a:effectRef idx="1">
            <a:schemeClr val="accent2"/>
          </a:effectRef>
          <a:fontRef idx="minor">
            <a:schemeClr val="tx1"/>
          </a:fontRef>
        </p:style>
        <p:txBody>
          <a:bodyPr/>
          <a:lstStyle/>
          <a:p>
            <a:endParaRPr lang="en-US" sz="2800"/>
          </a:p>
        </p:txBody>
      </p:sp>
      <p:sp>
        <p:nvSpPr>
          <p:cNvPr id="157" name="Line 166"/>
          <p:cNvSpPr>
            <a:spLocks noChangeShapeType="1"/>
          </p:cNvSpPr>
          <p:nvPr/>
        </p:nvSpPr>
        <p:spPr bwMode="auto">
          <a:xfrm>
            <a:off x="4429218" y="5324475"/>
            <a:ext cx="284070" cy="1588"/>
          </a:xfrm>
          <a:prstGeom prst="line">
            <a:avLst/>
          </a:prstGeom>
          <a:noFill/>
          <a:ln w="15875">
            <a:solidFill>
              <a:srgbClr val="EB7500"/>
            </a:solidFill>
            <a:round/>
          </a:ln>
          <a:extLst>
            <a:ext uri="{909E8E84-426E-40DD-AFC4-6F175D3DCCD1}">
              <a14:hiddenFill xmlns:a14="http://schemas.microsoft.com/office/drawing/2010/main">
                <a:noFill/>
              </a14:hiddenFill>
            </a:ext>
          </a:extLst>
        </p:spPr>
        <p:txBody>
          <a:bodyPr/>
          <a:lstStyle/>
          <a:p>
            <a:endParaRPr lang="en-US" sz="2800"/>
          </a:p>
        </p:txBody>
      </p:sp>
      <p:sp>
        <p:nvSpPr>
          <p:cNvPr id="158" name="Rectangle 167"/>
          <p:cNvSpPr>
            <a:spLocks noChangeArrowheads="1"/>
          </p:cNvSpPr>
          <p:nvPr/>
        </p:nvSpPr>
        <p:spPr bwMode="auto">
          <a:xfrm>
            <a:off x="4655484" y="4751388"/>
            <a:ext cx="1546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M</a:t>
            </a:r>
            <a:endParaRPr lang="en-US" sz="2800"/>
          </a:p>
        </p:txBody>
      </p:sp>
      <p:sp>
        <p:nvSpPr>
          <p:cNvPr id="159" name="Rectangle 168"/>
          <p:cNvSpPr>
            <a:spLocks noChangeArrowheads="1"/>
          </p:cNvSpPr>
          <p:nvPr/>
        </p:nvSpPr>
        <p:spPr bwMode="auto">
          <a:xfrm>
            <a:off x="4748774" y="4751388"/>
            <a:ext cx="13279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E</a:t>
            </a:r>
            <a:endParaRPr lang="en-US" sz="2800"/>
          </a:p>
        </p:txBody>
      </p:sp>
      <p:sp>
        <p:nvSpPr>
          <p:cNvPr id="160" name="Rectangle 169"/>
          <p:cNvSpPr>
            <a:spLocks noChangeArrowheads="1"/>
          </p:cNvSpPr>
          <p:nvPr/>
        </p:nvSpPr>
        <p:spPr bwMode="auto">
          <a:xfrm>
            <a:off x="4820584" y="4751388"/>
            <a:ext cx="1546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M</a:t>
            </a:r>
            <a:endParaRPr lang="en-US" sz="2800"/>
          </a:p>
        </p:txBody>
      </p:sp>
      <p:sp>
        <p:nvSpPr>
          <p:cNvPr id="161" name="Freeform 170"/>
          <p:cNvSpPr/>
          <p:nvPr/>
        </p:nvSpPr>
        <p:spPr bwMode="auto">
          <a:xfrm>
            <a:off x="5651314" y="5264150"/>
            <a:ext cx="146236" cy="258763"/>
          </a:xfrm>
          <a:custGeom>
            <a:avLst/>
            <a:gdLst>
              <a:gd name="T0" fmla="*/ 85 w 87"/>
              <a:gd name="T1" fmla="*/ 163 h 163"/>
              <a:gd name="T2" fmla="*/ 0 w 87"/>
              <a:gd name="T3" fmla="*/ 163 h 163"/>
              <a:gd name="T4" fmla="*/ 0 w 87"/>
              <a:gd name="T5" fmla="*/ 0 h 163"/>
              <a:gd name="T6" fmla="*/ 87 w 87"/>
              <a:gd name="T7" fmla="*/ 0 h 163"/>
              <a:gd name="T8" fmla="*/ 85 w 87"/>
              <a:gd name="T9" fmla="*/ 163 h 163"/>
            </a:gdLst>
            <a:ahLst/>
            <a:cxnLst>
              <a:cxn ang="0">
                <a:pos x="T0" y="T1"/>
              </a:cxn>
              <a:cxn ang="0">
                <a:pos x="T2" y="T3"/>
              </a:cxn>
              <a:cxn ang="0">
                <a:pos x="T4" y="T5"/>
              </a:cxn>
              <a:cxn ang="0">
                <a:pos x="T6" y="T7"/>
              </a:cxn>
              <a:cxn ang="0">
                <a:pos x="T8" y="T9"/>
              </a:cxn>
            </a:cxnLst>
            <a:rect l="0" t="0" r="r" b="b"/>
            <a:pathLst>
              <a:path w="87" h="163">
                <a:moveTo>
                  <a:pt x="85" y="163"/>
                </a:moveTo>
                <a:lnTo>
                  <a:pt x="0" y="163"/>
                </a:lnTo>
                <a:lnTo>
                  <a:pt x="0" y="0"/>
                </a:lnTo>
                <a:lnTo>
                  <a:pt x="87" y="0"/>
                </a:lnTo>
                <a:lnTo>
                  <a:pt x="85" y="163"/>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162" name="Freeform 171"/>
          <p:cNvSpPr/>
          <p:nvPr/>
        </p:nvSpPr>
        <p:spPr bwMode="auto">
          <a:xfrm>
            <a:off x="5651314" y="5264150"/>
            <a:ext cx="146236" cy="258763"/>
          </a:xfrm>
          <a:custGeom>
            <a:avLst/>
            <a:gdLst>
              <a:gd name="T0" fmla="*/ 85 w 87"/>
              <a:gd name="T1" fmla="*/ 163 h 163"/>
              <a:gd name="T2" fmla="*/ 0 w 87"/>
              <a:gd name="T3" fmla="*/ 163 h 163"/>
              <a:gd name="T4" fmla="*/ 0 w 87"/>
              <a:gd name="T5" fmla="*/ 0 h 163"/>
              <a:gd name="T6" fmla="*/ 87 w 87"/>
              <a:gd name="T7" fmla="*/ 0 h 163"/>
            </a:gdLst>
            <a:ahLst/>
            <a:cxnLst>
              <a:cxn ang="0">
                <a:pos x="T0" y="T1"/>
              </a:cxn>
              <a:cxn ang="0">
                <a:pos x="T2" y="T3"/>
              </a:cxn>
              <a:cxn ang="0">
                <a:pos x="T4" y="T5"/>
              </a:cxn>
              <a:cxn ang="0">
                <a:pos x="T6" y="T7"/>
              </a:cxn>
            </a:cxnLst>
            <a:rect l="0" t="0" r="r" b="b"/>
            <a:pathLst>
              <a:path w="87" h="163">
                <a:moveTo>
                  <a:pt x="85" y="163"/>
                </a:moveTo>
                <a:lnTo>
                  <a:pt x="0" y="163"/>
                </a:lnTo>
                <a:lnTo>
                  <a:pt x="0" y="0"/>
                </a:lnTo>
                <a:lnTo>
                  <a:pt x="87"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163" name="Line 172"/>
          <p:cNvSpPr>
            <a:spLocks noChangeShapeType="1"/>
          </p:cNvSpPr>
          <p:nvPr/>
        </p:nvSpPr>
        <p:spPr bwMode="auto">
          <a:xfrm flipV="1">
            <a:off x="5933982" y="5264149"/>
            <a:ext cx="1681" cy="2587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64" name="Line 173"/>
          <p:cNvSpPr>
            <a:spLocks noChangeShapeType="1"/>
          </p:cNvSpPr>
          <p:nvPr/>
        </p:nvSpPr>
        <p:spPr bwMode="auto">
          <a:xfrm flipH="1">
            <a:off x="5782795" y="5264150"/>
            <a:ext cx="151279"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65" name="Line 174"/>
          <p:cNvSpPr>
            <a:spLocks noChangeShapeType="1"/>
          </p:cNvSpPr>
          <p:nvPr/>
        </p:nvSpPr>
        <p:spPr bwMode="auto">
          <a:xfrm flipH="1">
            <a:off x="5782795" y="5522913"/>
            <a:ext cx="151279"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2800"/>
          </a:p>
        </p:txBody>
      </p:sp>
      <p:sp>
        <p:nvSpPr>
          <p:cNvPr id="166" name="Rectangle 175"/>
          <p:cNvSpPr>
            <a:spLocks noChangeArrowheads="1"/>
          </p:cNvSpPr>
          <p:nvPr/>
        </p:nvSpPr>
        <p:spPr bwMode="auto">
          <a:xfrm>
            <a:off x="5705102" y="5326063"/>
            <a:ext cx="17817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W</a:t>
            </a:r>
            <a:endParaRPr lang="en-US" sz="2800"/>
          </a:p>
        </p:txBody>
      </p:sp>
      <p:sp>
        <p:nvSpPr>
          <p:cNvPr id="167" name="Rectangle 176"/>
          <p:cNvSpPr>
            <a:spLocks noChangeArrowheads="1"/>
          </p:cNvSpPr>
          <p:nvPr/>
        </p:nvSpPr>
        <p:spPr bwMode="auto">
          <a:xfrm>
            <a:off x="5813986" y="5326063"/>
            <a:ext cx="1327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B</a:t>
            </a:r>
            <a:endParaRPr lang="en-US" sz="2800"/>
          </a:p>
        </p:txBody>
      </p:sp>
      <p:sp>
        <p:nvSpPr>
          <p:cNvPr id="168" name="Freeform 177"/>
          <p:cNvSpPr/>
          <p:nvPr/>
        </p:nvSpPr>
        <p:spPr bwMode="auto">
          <a:xfrm>
            <a:off x="5157601" y="5264150"/>
            <a:ext cx="289112" cy="258763"/>
          </a:xfrm>
          <a:custGeom>
            <a:avLst/>
            <a:gdLst>
              <a:gd name="T0" fmla="*/ 172 w 172"/>
              <a:gd name="T1" fmla="*/ 163 h 163"/>
              <a:gd name="T2" fmla="*/ 172 w 172"/>
              <a:gd name="T3" fmla="*/ 0 h 163"/>
              <a:gd name="T4" fmla="*/ 0 w 172"/>
              <a:gd name="T5" fmla="*/ 0 h 163"/>
              <a:gd name="T6" fmla="*/ 0 w 172"/>
              <a:gd name="T7" fmla="*/ 163 h 163"/>
              <a:gd name="T8" fmla="*/ 172 w 172"/>
              <a:gd name="T9" fmla="*/ 163 h 163"/>
              <a:gd name="T10" fmla="*/ 172 w 172"/>
              <a:gd name="T11" fmla="*/ 163 h 163"/>
            </a:gdLst>
            <a:ahLst/>
            <a:cxnLst>
              <a:cxn ang="0">
                <a:pos x="T0" y="T1"/>
              </a:cxn>
              <a:cxn ang="0">
                <a:pos x="T2" y="T3"/>
              </a:cxn>
              <a:cxn ang="0">
                <a:pos x="T4" y="T5"/>
              </a:cxn>
              <a:cxn ang="0">
                <a:pos x="T6" y="T7"/>
              </a:cxn>
              <a:cxn ang="0">
                <a:pos x="T8" y="T9"/>
              </a:cxn>
              <a:cxn ang="0">
                <a:pos x="T10" y="T11"/>
              </a:cxn>
            </a:cxnLst>
            <a:rect l="0" t="0" r="r" b="b"/>
            <a:pathLst>
              <a:path w="172" h="163">
                <a:moveTo>
                  <a:pt x="172" y="163"/>
                </a:moveTo>
                <a:lnTo>
                  <a:pt x="172" y="0"/>
                </a:lnTo>
                <a:lnTo>
                  <a:pt x="0" y="0"/>
                </a:lnTo>
                <a:lnTo>
                  <a:pt x="0" y="163"/>
                </a:lnTo>
                <a:lnTo>
                  <a:pt x="172" y="163"/>
                </a:lnTo>
                <a:lnTo>
                  <a:pt x="172" y="1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800"/>
          </a:p>
        </p:txBody>
      </p:sp>
      <p:sp>
        <p:nvSpPr>
          <p:cNvPr id="169" name="Freeform 178"/>
          <p:cNvSpPr/>
          <p:nvPr/>
        </p:nvSpPr>
        <p:spPr bwMode="auto">
          <a:xfrm>
            <a:off x="5157601" y="5264150"/>
            <a:ext cx="289112" cy="258763"/>
          </a:xfrm>
          <a:custGeom>
            <a:avLst/>
            <a:gdLst>
              <a:gd name="T0" fmla="*/ 172 w 172"/>
              <a:gd name="T1" fmla="*/ 163 h 163"/>
              <a:gd name="T2" fmla="*/ 172 w 172"/>
              <a:gd name="T3" fmla="*/ 0 h 163"/>
              <a:gd name="T4" fmla="*/ 0 w 172"/>
              <a:gd name="T5" fmla="*/ 0 h 163"/>
              <a:gd name="T6" fmla="*/ 0 w 172"/>
              <a:gd name="T7" fmla="*/ 163 h 163"/>
              <a:gd name="T8" fmla="*/ 172 w 172"/>
              <a:gd name="T9" fmla="*/ 163 h 163"/>
              <a:gd name="T10" fmla="*/ 172 w 172"/>
              <a:gd name="T11" fmla="*/ 163 h 163"/>
            </a:gdLst>
            <a:ahLst/>
            <a:cxnLst>
              <a:cxn ang="0">
                <a:pos x="T0" y="T1"/>
              </a:cxn>
              <a:cxn ang="0">
                <a:pos x="T2" y="T3"/>
              </a:cxn>
              <a:cxn ang="0">
                <a:pos x="T4" y="T5"/>
              </a:cxn>
              <a:cxn ang="0">
                <a:pos x="T6" y="T7"/>
              </a:cxn>
              <a:cxn ang="0">
                <a:pos x="T8" y="T9"/>
              </a:cxn>
              <a:cxn ang="0">
                <a:pos x="T10" y="T11"/>
              </a:cxn>
            </a:cxnLst>
            <a:rect l="0" t="0" r="r" b="b"/>
            <a:pathLst>
              <a:path w="172" h="163">
                <a:moveTo>
                  <a:pt x="172" y="163"/>
                </a:moveTo>
                <a:lnTo>
                  <a:pt x="172" y="0"/>
                </a:lnTo>
                <a:lnTo>
                  <a:pt x="0" y="0"/>
                </a:lnTo>
                <a:lnTo>
                  <a:pt x="0" y="163"/>
                </a:lnTo>
                <a:lnTo>
                  <a:pt x="172" y="163"/>
                </a:lnTo>
                <a:lnTo>
                  <a:pt x="172" y="163"/>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170" name="Rectangle 179"/>
          <p:cNvSpPr>
            <a:spLocks noChangeArrowheads="1"/>
          </p:cNvSpPr>
          <p:nvPr/>
        </p:nvSpPr>
        <p:spPr bwMode="auto">
          <a:xfrm>
            <a:off x="5177772" y="5326063"/>
            <a:ext cx="1546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M</a:t>
            </a:r>
            <a:endParaRPr lang="en-US" sz="2800"/>
          </a:p>
        </p:txBody>
      </p:sp>
      <p:sp>
        <p:nvSpPr>
          <p:cNvPr id="171" name="Rectangle 180"/>
          <p:cNvSpPr>
            <a:spLocks noChangeArrowheads="1"/>
          </p:cNvSpPr>
          <p:nvPr/>
        </p:nvSpPr>
        <p:spPr bwMode="auto">
          <a:xfrm>
            <a:off x="5271061" y="5326063"/>
            <a:ext cx="1327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E</a:t>
            </a:r>
            <a:endParaRPr lang="en-US" sz="2800"/>
          </a:p>
        </p:txBody>
      </p:sp>
      <p:sp>
        <p:nvSpPr>
          <p:cNvPr id="172" name="Rectangle 181"/>
          <p:cNvSpPr>
            <a:spLocks noChangeArrowheads="1"/>
          </p:cNvSpPr>
          <p:nvPr/>
        </p:nvSpPr>
        <p:spPr bwMode="auto">
          <a:xfrm>
            <a:off x="5342872" y="5326063"/>
            <a:ext cx="1546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100">
                <a:solidFill>
                  <a:srgbClr val="000000"/>
                </a:solidFill>
                <a:latin typeface="Arial" panose="020B0604020202020204" pitchFamily="34" charset="0"/>
              </a:rPr>
              <a:t>M</a:t>
            </a:r>
            <a:endParaRPr lang="en-US" sz="2800"/>
          </a:p>
        </p:txBody>
      </p:sp>
      <p:sp>
        <p:nvSpPr>
          <p:cNvPr id="173" name="Text Box 7"/>
          <p:cNvSpPr txBox="1">
            <a:spLocks noChangeArrowheads="1"/>
          </p:cNvSpPr>
          <p:nvPr/>
        </p:nvSpPr>
        <p:spPr bwMode="auto">
          <a:xfrm>
            <a:off x="5815013" y="2957513"/>
            <a:ext cx="294798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t>Instruction pipeline diagram: </a:t>
            </a:r>
            <a:r>
              <a:rPr lang="en-US" dirty="0">
                <a:solidFill>
                  <a:srgbClr val="FF0000"/>
                </a:solidFill>
              </a:rPr>
              <a:t>shade indicates use </a:t>
            </a:r>
            <a:r>
              <a:rPr lang="en-US" dirty="0"/>
              <a:t>:  left=write, right=read</a:t>
            </a:r>
            <a:endParaRPr lang="en-US" dirty="0"/>
          </a:p>
        </p:txBody>
      </p:sp>
      <p:sp>
        <p:nvSpPr>
          <p:cNvPr id="174" name="Text Box 8"/>
          <p:cNvSpPr txBox="1">
            <a:spLocks noChangeArrowheads="1"/>
          </p:cNvSpPr>
          <p:nvPr/>
        </p:nvSpPr>
        <p:spPr bwMode="auto">
          <a:xfrm>
            <a:off x="6109447" y="4603750"/>
            <a:ext cx="288215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t>Without forwarding – blue line – data has to go back in time;</a:t>
            </a:r>
            <a:endParaRPr lang="en-US" dirty="0"/>
          </a:p>
          <a:p>
            <a:r>
              <a:rPr lang="en-US" dirty="0"/>
              <a:t>with forwarding – red line –  </a:t>
            </a:r>
            <a:endParaRPr lang="en-US" dirty="0"/>
          </a:p>
          <a:p>
            <a:r>
              <a:rPr lang="en-US" dirty="0"/>
              <a:t>data is available in time </a:t>
            </a:r>
            <a:endParaRPr lang="en-US" dirty="0"/>
          </a:p>
        </p:txBody>
      </p:sp>
      <p:sp>
        <p:nvSpPr>
          <p:cNvPr id="175" name="Line 11"/>
          <p:cNvSpPr>
            <a:spLocks noChangeShapeType="1"/>
          </p:cNvSpPr>
          <p:nvPr/>
        </p:nvSpPr>
        <p:spPr bwMode="auto">
          <a:xfrm flipH="1">
            <a:off x="4545106" y="4816475"/>
            <a:ext cx="484094" cy="533400"/>
          </a:xfrm>
          <a:prstGeom prst="line">
            <a:avLst/>
          </a:prstGeom>
          <a:ln>
            <a:solidFill>
              <a:srgbClr val="0070C0"/>
            </a:solidFill>
          </a:ln>
        </p:spPr>
        <p:style>
          <a:lnRef idx="2">
            <a:schemeClr val="accent5"/>
          </a:lnRef>
          <a:fillRef idx="0">
            <a:schemeClr val="accent5"/>
          </a:fillRef>
          <a:effectRef idx="1">
            <a:schemeClr val="accent5"/>
          </a:effectRef>
          <a:fontRef idx="minor">
            <a:schemeClr val="tx1"/>
          </a:fontRef>
        </p:style>
        <p:txBody>
          <a:bodyPr wrap="none"/>
          <a:lstStyle/>
          <a:p>
            <a:endParaRPr lang="en-US" sz="2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Forwarding Operation</a:t>
            </a:r>
            <a:endParaRPr lang="en-US" dirty="0"/>
          </a:p>
        </p:txBody>
      </p:sp>
      <p:pic>
        <p:nvPicPr>
          <p:cNvPr id="6148" name="Picture 4"/>
          <p:cNvPicPr>
            <a:picLocks noChangeAspect="1" noChangeArrowheads="1"/>
          </p:cNvPicPr>
          <p:nvPr/>
        </p:nvPicPr>
        <p:blipFill>
          <a:blip r:embed="rId1"/>
          <a:srcRect/>
          <a:stretch>
            <a:fillRect/>
          </a:stretch>
        </p:blipFill>
        <p:spPr bwMode="auto">
          <a:xfrm>
            <a:off x="153100" y="1504949"/>
            <a:ext cx="8633742" cy="4885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Stalls</a:t>
            </a:r>
            <a:endParaRPr lang="en-US" dirty="0"/>
          </a:p>
        </p:txBody>
      </p:sp>
      <p:pic>
        <p:nvPicPr>
          <p:cNvPr id="7170" name="Picture 2"/>
          <p:cNvPicPr>
            <a:picLocks noGrp="1" noChangeAspect="1" noChangeArrowheads="1"/>
          </p:cNvPicPr>
          <p:nvPr>
            <p:ph sz="quarter" idx="1"/>
          </p:nvPr>
        </p:nvPicPr>
        <p:blipFill>
          <a:blip r:embed="rId1"/>
          <a:srcRect/>
          <a:stretch>
            <a:fillRect/>
          </a:stretch>
        </p:blipFill>
        <p:spPr bwMode="auto">
          <a:xfrm>
            <a:off x="215555" y="1357298"/>
            <a:ext cx="8744785"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457200"/>
            <a:ext cx="7793037" cy="1143000"/>
          </a:xfrm>
        </p:spPr>
        <p:txBody>
          <a:bodyPr>
            <a:normAutofit/>
          </a:bodyPr>
          <a:lstStyle/>
          <a:p>
            <a:pPr algn="l"/>
            <a:r>
              <a:rPr lang="en-US" sz="4000" dirty="0"/>
              <a:t>Data Hazards</a:t>
            </a:r>
            <a:endParaRPr lang="en-US" sz="4000" dirty="0"/>
          </a:p>
        </p:txBody>
      </p:sp>
      <p:sp>
        <p:nvSpPr>
          <p:cNvPr id="3" name="Rectangle 3"/>
          <p:cNvSpPr txBox="1">
            <a:spLocks noChangeArrowheads="1"/>
          </p:cNvSpPr>
          <p:nvPr/>
        </p:nvSpPr>
        <p:spPr>
          <a:xfrm>
            <a:off x="565150" y="1592262"/>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b="1" dirty="0">
                <a:solidFill>
                  <a:srgbClr val="FF0000"/>
                </a:solidFill>
              </a:rPr>
              <a:t>Forwarding may not be enough</a:t>
            </a:r>
            <a:endParaRPr lang="en-US" sz="2000" b="1" dirty="0">
              <a:solidFill>
                <a:srgbClr val="FF0000"/>
              </a:solidFill>
            </a:endParaRPr>
          </a:p>
          <a:p>
            <a:pPr lvl="1"/>
            <a:r>
              <a:rPr lang="en-US" sz="1800" dirty="0"/>
              <a:t>e.g., if an R-type instruction following a load uses the result of the load – called </a:t>
            </a:r>
            <a:r>
              <a:rPr lang="en-US" sz="1800" i="1" dirty="0"/>
              <a:t>load-use data hazard</a:t>
            </a:r>
            <a:endParaRPr lang="en-US" sz="1800" i="1" dirty="0"/>
          </a:p>
        </p:txBody>
      </p:sp>
      <p:sp>
        <p:nvSpPr>
          <p:cNvPr id="4" name="Rectangle 76"/>
          <p:cNvSpPr>
            <a:spLocks noChangeArrowheads="1"/>
          </p:cNvSpPr>
          <p:nvPr/>
        </p:nvSpPr>
        <p:spPr bwMode="auto">
          <a:xfrm>
            <a:off x="1887537" y="3640137"/>
            <a:ext cx="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5" name="Rectangle 86"/>
          <p:cNvSpPr>
            <a:spLocks noChangeArrowheads="1"/>
          </p:cNvSpPr>
          <p:nvPr/>
        </p:nvSpPr>
        <p:spPr bwMode="auto">
          <a:xfrm>
            <a:off x="1938337" y="3773487"/>
            <a:ext cx="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6" name="Rectangle 92"/>
          <p:cNvSpPr>
            <a:spLocks noChangeArrowheads="1"/>
          </p:cNvSpPr>
          <p:nvPr/>
        </p:nvSpPr>
        <p:spPr bwMode="auto">
          <a:xfrm>
            <a:off x="1716087" y="3910012"/>
            <a:ext cx="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7" name="Rectangle 6"/>
          <p:cNvSpPr>
            <a:spLocks noChangeArrowheads="1"/>
          </p:cNvSpPr>
          <p:nvPr/>
        </p:nvSpPr>
        <p:spPr bwMode="auto">
          <a:xfrm>
            <a:off x="2143125" y="2708275"/>
            <a:ext cx="698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a:p>
        </p:txBody>
      </p:sp>
      <p:sp>
        <p:nvSpPr>
          <p:cNvPr id="8" name="Rectangle 7"/>
          <p:cNvSpPr>
            <a:spLocks noChangeArrowheads="1"/>
          </p:cNvSpPr>
          <p:nvPr/>
        </p:nvSpPr>
        <p:spPr bwMode="auto">
          <a:xfrm>
            <a:off x="2211387" y="2708275"/>
            <a:ext cx="254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a:p>
        </p:txBody>
      </p:sp>
      <p:sp>
        <p:nvSpPr>
          <p:cNvPr id="9" name="Rectangle 8"/>
          <p:cNvSpPr>
            <a:spLocks noChangeArrowheads="1"/>
          </p:cNvSpPr>
          <p:nvPr/>
        </p:nvSpPr>
        <p:spPr bwMode="auto">
          <a:xfrm>
            <a:off x="2238375" y="2708275"/>
            <a:ext cx="952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m</a:t>
            </a:r>
            <a:endParaRPr lang="en-US"/>
          </a:p>
        </p:txBody>
      </p:sp>
      <p:sp>
        <p:nvSpPr>
          <p:cNvPr id="10" name="Rectangle 9"/>
          <p:cNvSpPr>
            <a:spLocks noChangeArrowheads="1"/>
          </p:cNvSpPr>
          <p:nvPr/>
        </p:nvSpPr>
        <p:spPr bwMode="auto">
          <a:xfrm>
            <a:off x="2330450" y="27082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a:p>
        </p:txBody>
      </p:sp>
      <p:sp>
        <p:nvSpPr>
          <p:cNvPr id="11" name="Line 10"/>
          <p:cNvSpPr>
            <a:spLocks noChangeShapeType="1"/>
          </p:cNvSpPr>
          <p:nvPr/>
        </p:nvSpPr>
        <p:spPr bwMode="auto">
          <a:xfrm>
            <a:off x="2439987" y="2773362"/>
            <a:ext cx="3600450" cy="4763"/>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2" name="Line 11"/>
          <p:cNvSpPr>
            <a:spLocks noChangeShapeType="1"/>
          </p:cNvSpPr>
          <p:nvPr/>
        </p:nvSpPr>
        <p:spPr bwMode="auto">
          <a:xfrm flipV="1">
            <a:off x="2952750" y="2778125"/>
            <a:ext cx="3175"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3" name="Rectangle 12"/>
          <p:cNvSpPr>
            <a:spLocks noChangeArrowheads="1"/>
          </p:cNvSpPr>
          <p:nvPr/>
        </p:nvSpPr>
        <p:spPr bwMode="auto">
          <a:xfrm>
            <a:off x="2917825" y="26098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2</a:t>
            </a:r>
            <a:endParaRPr lang="en-US"/>
          </a:p>
        </p:txBody>
      </p:sp>
      <p:sp>
        <p:nvSpPr>
          <p:cNvPr id="14" name="Line 13"/>
          <p:cNvSpPr>
            <a:spLocks noChangeShapeType="1"/>
          </p:cNvSpPr>
          <p:nvPr/>
        </p:nvSpPr>
        <p:spPr bwMode="auto">
          <a:xfrm flipV="1">
            <a:off x="3465512" y="2778125"/>
            <a:ext cx="3175"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5" name="Rectangle 14"/>
          <p:cNvSpPr>
            <a:spLocks noChangeArrowheads="1"/>
          </p:cNvSpPr>
          <p:nvPr/>
        </p:nvSpPr>
        <p:spPr bwMode="auto">
          <a:xfrm>
            <a:off x="3430587" y="26098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4</a:t>
            </a:r>
            <a:endParaRPr lang="en-US"/>
          </a:p>
        </p:txBody>
      </p:sp>
      <p:sp>
        <p:nvSpPr>
          <p:cNvPr id="16" name="Line 15"/>
          <p:cNvSpPr>
            <a:spLocks noChangeShapeType="1"/>
          </p:cNvSpPr>
          <p:nvPr/>
        </p:nvSpPr>
        <p:spPr bwMode="auto">
          <a:xfrm flipV="1">
            <a:off x="3976687" y="2778125"/>
            <a:ext cx="3175"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7" name="Rectangle 16"/>
          <p:cNvSpPr>
            <a:spLocks noChangeArrowheads="1"/>
          </p:cNvSpPr>
          <p:nvPr/>
        </p:nvSpPr>
        <p:spPr bwMode="auto">
          <a:xfrm>
            <a:off x="3943350" y="26098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6</a:t>
            </a:r>
            <a:endParaRPr lang="en-US"/>
          </a:p>
        </p:txBody>
      </p:sp>
      <p:sp>
        <p:nvSpPr>
          <p:cNvPr id="18" name="Line 17"/>
          <p:cNvSpPr>
            <a:spLocks noChangeShapeType="1"/>
          </p:cNvSpPr>
          <p:nvPr/>
        </p:nvSpPr>
        <p:spPr bwMode="auto">
          <a:xfrm flipV="1">
            <a:off x="4489450" y="2778125"/>
            <a:ext cx="3175"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9" name="Rectangle 18"/>
          <p:cNvSpPr>
            <a:spLocks noChangeArrowheads="1"/>
          </p:cNvSpPr>
          <p:nvPr/>
        </p:nvSpPr>
        <p:spPr bwMode="auto">
          <a:xfrm>
            <a:off x="4454525" y="26098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8</a:t>
            </a:r>
            <a:endParaRPr lang="en-US"/>
          </a:p>
        </p:txBody>
      </p:sp>
      <p:sp>
        <p:nvSpPr>
          <p:cNvPr id="20" name="Line 19"/>
          <p:cNvSpPr>
            <a:spLocks noChangeShapeType="1"/>
          </p:cNvSpPr>
          <p:nvPr/>
        </p:nvSpPr>
        <p:spPr bwMode="auto">
          <a:xfrm flipV="1">
            <a:off x="5002212" y="2778125"/>
            <a:ext cx="3175"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21" name="Rectangle 20"/>
          <p:cNvSpPr>
            <a:spLocks noChangeArrowheads="1"/>
          </p:cNvSpPr>
          <p:nvPr/>
        </p:nvSpPr>
        <p:spPr bwMode="auto">
          <a:xfrm>
            <a:off x="4933950" y="26098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1</a:t>
            </a:r>
            <a:endParaRPr lang="en-US"/>
          </a:p>
        </p:txBody>
      </p:sp>
      <p:sp>
        <p:nvSpPr>
          <p:cNvPr id="22" name="Rectangle 21"/>
          <p:cNvSpPr>
            <a:spLocks noChangeArrowheads="1"/>
          </p:cNvSpPr>
          <p:nvPr/>
        </p:nvSpPr>
        <p:spPr bwMode="auto">
          <a:xfrm>
            <a:off x="4999037" y="26098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0</a:t>
            </a:r>
            <a:endParaRPr lang="en-US"/>
          </a:p>
        </p:txBody>
      </p:sp>
      <p:sp>
        <p:nvSpPr>
          <p:cNvPr id="23" name="Line 22"/>
          <p:cNvSpPr>
            <a:spLocks noChangeShapeType="1"/>
          </p:cNvSpPr>
          <p:nvPr/>
        </p:nvSpPr>
        <p:spPr bwMode="auto">
          <a:xfrm flipV="1">
            <a:off x="5513387" y="2778125"/>
            <a:ext cx="4763"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24" name="Rectangle 23"/>
          <p:cNvSpPr>
            <a:spLocks noChangeArrowheads="1"/>
          </p:cNvSpPr>
          <p:nvPr/>
        </p:nvSpPr>
        <p:spPr bwMode="auto">
          <a:xfrm>
            <a:off x="5445125" y="26098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1</a:t>
            </a:r>
            <a:endParaRPr lang="en-US"/>
          </a:p>
        </p:txBody>
      </p:sp>
      <p:sp>
        <p:nvSpPr>
          <p:cNvPr id="25" name="Rectangle 24"/>
          <p:cNvSpPr>
            <a:spLocks noChangeArrowheads="1"/>
          </p:cNvSpPr>
          <p:nvPr/>
        </p:nvSpPr>
        <p:spPr bwMode="auto">
          <a:xfrm>
            <a:off x="5510212" y="26098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2</a:t>
            </a:r>
            <a:endParaRPr lang="en-US"/>
          </a:p>
        </p:txBody>
      </p:sp>
      <p:sp>
        <p:nvSpPr>
          <p:cNvPr id="26" name="Rectangle 25"/>
          <p:cNvSpPr>
            <a:spLocks noChangeArrowheads="1"/>
          </p:cNvSpPr>
          <p:nvPr/>
        </p:nvSpPr>
        <p:spPr bwMode="auto">
          <a:xfrm>
            <a:off x="5951537" y="26098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1</a:t>
            </a:r>
            <a:endParaRPr lang="en-US"/>
          </a:p>
        </p:txBody>
      </p:sp>
      <p:sp>
        <p:nvSpPr>
          <p:cNvPr id="27" name="Rectangle 26"/>
          <p:cNvSpPr>
            <a:spLocks noChangeArrowheads="1"/>
          </p:cNvSpPr>
          <p:nvPr/>
        </p:nvSpPr>
        <p:spPr bwMode="auto">
          <a:xfrm>
            <a:off x="6013450" y="26098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4</a:t>
            </a:r>
            <a:endParaRPr lang="en-US"/>
          </a:p>
        </p:txBody>
      </p:sp>
      <p:sp>
        <p:nvSpPr>
          <p:cNvPr id="28" name="Line 27"/>
          <p:cNvSpPr>
            <a:spLocks noChangeShapeType="1"/>
          </p:cNvSpPr>
          <p:nvPr/>
        </p:nvSpPr>
        <p:spPr bwMode="auto">
          <a:xfrm>
            <a:off x="2439987" y="2773362"/>
            <a:ext cx="4113213" cy="4763"/>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29" name="Freeform 28"/>
          <p:cNvSpPr/>
          <p:nvPr/>
        </p:nvSpPr>
        <p:spPr bwMode="auto">
          <a:xfrm>
            <a:off x="6535737" y="2746375"/>
            <a:ext cx="57150" cy="58737"/>
          </a:xfrm>
          <a:custGeom>
            <a:avLst/>
            <a:gdLst>
              <a:gd name="T0" fmla="*/ 0 w 36"/>
              <a:gd name="T1" fmla="*/ 0 h 37"/>
              <a:gd name="T2" fmla="*/ 2 w 36"/>
              <a:gd name="T3" fmla="*/ 37 h 37"/>
              <a:gd name="T4" fmla="*/ 36 w 36"/>
              <a:gd name="T5" fmla="*/ 20 h 37"/>
              <a:gd name="T6" fmla="*/ 2 w 36"/>
              <a:gd name="T7" fmla="*/ 0 h 37"/>
              <a:gd name="T8" fmla="*/ 2 w 36"/>
              <a:gd name="T9" fmla="*/ 0 h 37"/>
              <a:gd name="T10" fmla="*/ 0 w 36"/>
              <a:gd name="T11" fmla="*/ 0 h 37"/>
            </a:gdLst>
            <a:ahLst/>
            <a:cxnLst>
              <a:cxn ang="0">
                <a:pos x="T0" y="T1"/>
              </a:cxn>
              <a:cxn ang="0">
                <a:pos x="T2" y="T3"/>
              </a:cxn>
              <a:cxn ang="0">
                <a:pos x="T4" y="T5"/>
              </a:cxn>
              <a:cxn ang="0">
                <a:pos x="T6" y="T7"/>
              </a:cxn>
              <a:cxn ang="0">
                <a:pos x="T8" y="T9"/>
              </a:cxn>
              <a:cxn ang="0">
                <a:pos x="T10" y="T11"/>
              </a:cxn>
            </a:cxnLst>
            <a:rect l="0" t="0" r="r" b="b"/>
            <a:pathLst>
              <a:path w="36" h="37">
                <a:moveTo>
                  <a:pt x="0" y="0"/>
                </a:moveTo>
                <a:lnTo>
                  <a:pt x="2" y="37"/>
                </a:lnTo>
                <a:lnTo>
                  <a:pt x="36" y="20"/>
                </a:lnTo>
                <a:lnTo>
                  <a:pt x="2"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30" name="Line 29"/>
          <p:cNvSpPr>
            <a:spLocks noChangeShapeType="1"/>
          </p:cNvSpPr>
          <p:nvPr/>
        </p:nvSpPr>
        <p:spPr bwMode="auto">
          <a:xfrm flipV="1">
            <a:off x="6026150" y="2778125"/>
            <a:ext cx="1587" cy="53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31" name="Rectangle 35"/>
          <p:cNvSpPr>
            <a:spLocks noChangeArrowheads="1"/>
          </p:cNvSpPr>
          <p:nvPr/>
        </p:nvSpPr>
        <p:spPr bwMode="auto">
          <a:xfrm>
            <a:off x="1627187" y="3395662"/>
            <a:ext cx="254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l</a:t>
            </a:r>
            <a:endParaRPr lang="en-US"/>
          </a:p>
        </p:txBody>
      </p:sp>
      <p:sp>
        <p:nvSpPr>
          <p:cNvPr id="32" name="Rectangle 36"/>
          <p:cNvSpPr>
            <a:spLocks noChangeArrowheads="1"/>
          </p:cNvSpPr>
          <p:nvPr/>
        </p:nvSpPr>
        <p:spPr bwMode="auto">
          <a:xfrm>
            <a:off x="1654175" y="3395662"/>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w</a:t>
            </a:r>
            <a:endParaRPr lang="en-US"/>
          </a:p>
        </p:txBody>
      </p:sp>
      <p:sp>
        <p:nvSpPr>
          <p:cNvPr id="33" name="Rectangle 37"/>
          <p:cNvSpPr>
            <a:spLocks noChangeArrowheads="1"/>
          </p:cNvSpPr>
          <p:nvPr/>
        </p:nvSpPr>
        <p:spPr bwMode="auto">
          <a:xfrm>
            <a:off x="1736725" y="3395662"/>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 </a:t>
            </a:r>
            <a:endParaRPr lang="en-US"/>
          </a:p>
        </p:txBody>
      </p:sp>
      <p:sp>
        <p:nvSpPr>
          <p:cNvPr id="34" name="Rectangle 38"/>
          <p:cNvSpPr>
            <a:spLocks noChangeArrowheads="1"/>
          </p:cNvSpPr>
          <p:nvPr/>
        </p:nvSpPr>
        <p:spPr bwMode="auto">
          <a:xfrm>
            <a:off x="1766887" y="3395662"/>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EB7500"/>
                </a:solidFill>
                <a:latin typeface="Arial" panose="020B0604020202020204" pitchFamily="34" charset="0"/>
              </a:rPr>
              <a:t>$</a:t>
            </a:r>
            <a:endParaRPr lang="en-US"/>
          </a:p>
        </p:txBody>
      </p:sp>
      <p:sp>
        <p:nvSpPr>
          <p:cNvPr id="35" name="Rectangle 39"/>
          <p:cNvSpPr>
            <a:spLocks noChangeArrowheads="1"/>
          </p:cNvSpPr>
          <p:nvPr/>
        </p:nvSpPr>
        <p:spPr bwMode="auto">
          <a:xfrm>
            <a:off x="1831975" y="3395662"/>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EB7500"/>
                </a:solidFill>
                <a:latin typeface="Arial" panose="020B0604020202020204" pitchFamily="34" charset="0"/>
              </a:rPr>
              <a:t>s</a:t>
            </a:r>
            <a:endParaRPr lang="en-US"/>
          </a:p>
        </p:txBody>
      </p:sp>
      <p:sp>
        <p:nvSpPr>
          <p:cNvPr id="36" name="Rectangle 40"/>
          <p:cNvSpPr>
            <a:spLocks noChangeArrowheads="1"/>
          </p:cNvSpPr>
          <p:nvPr/>
        </p:nvSpPr>
        <p:spPr bwMode="auto">
          <a:xfrm>
            <a:off x="1885950" y="3395662"/>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dirty="0">
                <a:solidFill>
                  <a:srgbClr val="EB7500"/>
                </a:solidFill>
                <a:latin typeface="Arial" panose="020B0604020202020204" pitchFamily="34" charset="0"/>
              </a:rPr>
              <a:t>0</a:t>
            </a:r>
            <a:endParaRPr lang="en-US" dirty="0"/>
          </a:p>
        </p:txBody>
      </p:sp>
      <p:sp>
        <p:nvSpPr>
          <p:cNvPr id="37" name="Rectangle 41"/>
          <p:cNvSpPr>
            <a:spLocks noChangeArrowheads="1"/>
          </p:cNvSpPr>
          <p:nvPr/>
        </p:nvSpPr>
        <p:spPr bwMode="auto">
          <a:xfrm>
            <a:off x="1951037" y="3395662"/>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FF8080"/>
                </a:solidFill>
                <a:latin typeface="Arial" panose="020B0604020202020204" pitchFamily="34" charset="0"/>
              </a:rPr>
              <a:t>,</a:t>
            </a:r>
            <a:endParaRPr lang="en-US"/>
          </a:p>
        </p:txBody>
      </p:sp>
      <p:sp>
        <p:nvSpPr>
          <p:cNvPr id="38" name="Rectangle 42"/>
          <p:cNvSpPr>
            <a:spLocks noChangeArrowheads="1"/>
          </p:cNvSpPr>
          <p:nvPr/>
        </p:nvSpPr>
        <p:spPr bwMode="auto">
          <a:xfrm>
            <a:off x="1982787" y="3395662"/>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FF8080"/>
                </a:solidFill>
                <a:latin typeface="Arial" panose="020B0604020202020204" pitchFamily="34" charset="0"/>
              </a:rPr>
              <a:t> </a:t>
            </a:r>
            <a:endParaRPr lang="en-US"/>
          </a:p>
        </p:txBody>
      </p:sp>
      <p:sp>
        <p:nvSpPr>
          <p:cNvPr id="39" name="Rectangle 43"/>
          <p:cNvSpPr>
            <a:spLocks noChangeArrowheads="1"/>
          </p:cNvSpPr>
          <p:nvPr/>
        </p:nvSpPr>
        <p:spPr bwMode="auto">
          <a:xfrm>
            <a:off x="2012950" y="3395662"/>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2</a:t>
            </a:r>
            <a:endParaRPr lang="en-US"/>
          </a:p>
        </p:txBody>
      </p:sp>
      <p:sp>
        <p:nvSpPr>
          <p:cNvPr id="40" name="Rectangle 44"/>
          <p:cNvSpPr>
            <a:spLocks noChangeArrowheads="1"/>
          </p:cNvSpPr>
          <p:nvPr/>
        </p:nvSpPr>
        <p:spPr bwMode="auto">
          <a:xfrm>
            <a:off x="2078037" y="3395662"/>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0</a:t>
            </a:r>
            <a:endParaRPr lang="en-US"/>
          </a:p>
        </p:txBody>
      </p:sp>
      <p:sp>
        <p:nvSpPr>
          <p:cNvPr id="41" name="Rectangle 45"/>
          <p:cNvSpPr>
            <a:spLocks noChangeArrowheads="1"/>
          </p:cNvSpPr>
          <p:nvPr/>
        </p:nvSpPr>
        <p:spPr bwMode="auto">
          <a:xfrm>
            <a:off x="2139950" y="3395662"/>
            <a:ext cx="381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t>
            </a:r>
            <a:endParaRPr lang="en-US"/>
          </a:p>
        </p:txBody>
      </p:sp>
      <p:sp>
        <p:nvSpPr>
          <p:cNvPr id="42" name="Rectangle 46"/>
          <p:cNvSpPr>
            <a:spLocks noChangeArrowheads="1"/>
          </p:cNvSpPr>
          <p:nvPr/>
        </p:nvSpPr>
        <p:spPr bwMode="auto">
          <a:xfrm>
            <a:off x="2181225" y="3395662"/>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t>
            </a:r>
            <a:endParaRPr lang="en-US"/>
          </a:p>
        </p:txBody>
      </p:sp>
      <p:sp>
        <p:nvSpPr>
          <p:cNvPr id="43" name="Rectangle 47"/>
          <p:cNvSpPr>
            <a:spLocks noChangeArrowheads="1"/>
          </p:cNvSpPr>
          <p:nvPr/>
        </p:nvSpPr>
        <p:spPr bwMode="auto">
          <a:xfrm>
            <a:off x="2241550" y="3395662"/>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a:p>
        </p:txBody>
      </p:sp>
      <p:sp>
        <p:nvSpPr>
          <p:cNvPr id="44" name="Rectangle 48"/>
          <p:cNvSpPr>
            <a:spLocks noChangeArrowheads="1"/>
          </p:cNvSpPr>
          <p:nvPr/>
        </p:nvSpPr>
        <p:spPr bwMode="auto">
          <a:xfrm>
            <a:off x="2273300" y="3395662"/>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1</a:t>
            </a:r>
            <a:endParaRPr lang="en-US"/>
          </a:p>
        </p:txBody>
      </p:sp>
      <p:sp>
        <p:nvSpPr>
          <p:cNvPr id="45" name="Rectangle 49"/>
          <p:cNvSpPr>
            <a:spLocks noChangeArrowheads="1"/>
          </p:cNvSpPr>
          <p:nvPr/>
        </p:nvSpPr>
        <p:spPr bwMode="auto">
          <a:xfrm>
            <a:off x="2336800" y="3395662"/>
            <a:ext cx="381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t>
            </a:r>
            <a:endParaRPr lang="en-US"/>
          </a:p>
        </p:txBody>
      </p:sp>
      <p:sp>
        <p:nvSpPr>
          <p:cNvPr id="46" name="Line 50"/>
          <p:cNvSpPr>
            <a:spLocks noChangeShapeType="1"/>
          </p:cNvSpPr>
          <p:nvPr/>
        </p:nvSpPr>
        <p:spPr bwMode="auto">
          <a:xfrm>
            <a:off x="1497012" y="3351212"/>
            <a:ext cx="4763" cy="779463"/>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47" name="Freeform 51"/>
          <p:cNvSpPr/>
          <p:nvPr/>
        </p:nvSpPr>
        <p:spPr bwMode="auto">
          <a:xfrm>
            <a:off x="1476375" y="4130675"/>
            <a:ext cx="44450" cy="44450"/>
          </a:xfrm>
          <a:custGeom>
            <a:avLst/>
            <a:gdLst>
              <a:gd name="T0" fmla="*/ 26 w 28"/>
              <a:gd name="T1" fmla="*/ 0 h 28"/>
              <a:gd name="T2" fmla="*/ 0 w 28"/>
              <a:gd name="T3" fmla="*/ 3 h 28"/>
              <a:gd name="T4" fmla="*/ 15 w 28"/>
              <a:gd name="T5" fmla="*/ 28 h 28"/>
              <a:gd name="T6" fmla="*/ 28 w 28"/>
              <a:gd name="T7" fmla="*/ 3 h 28"/>
              <a:gd name="T8" fmla="*/ 28 w 28"/>
              <a:gd name="T9" fmla="*/ 3 h 28"/>
              <a:gd name="T10" fmla="*/ 26 w 28"/>
              <a:gd name="T11" fmla="*/ 0 h 28"/>
            </a:gdLst>
            <a:ahLst/>
            <a:cxnLst>
              <a:cxn ang="0">
                <a:pos x="T0" y="T1"/>
              </a:cxn>
              <a:cxn ang="0">
                <a:pos x="T2" y="T3"/>
              </a:cxn>
              <a:cxn ang="0">
                <a:pos x="T4" y="T5"/>
              </a:cxn>
              <a:cxn ang="0">
                <a:pos x="T6" y="T7"/>
              </a:cxn>
              <a:cxn ang="0">
                <a:pos x="T8" y="T9"/>
              </a:cxn>
              <a:cxn ang="0">
                <a:pos x="T10" y="T11"/>
              </a:cxn>
            </a:cxnLst>
            <a:rect l="0" t="0" r="r" b="b"/>
            <a:pathLst>
              <a:path w="28" h="28">
                <a:moveTo>
                  <a:pt x="26" y="0"/>
                </a:moveTo>
                <a:lnTo>
                  <a:pt x="0" y="3"/>
                </a:lnTo>
                <a:lnTo>
                  <a:pt x="15" y="28"/>
                </a:lnTo>
                <a:lnTo>
                  <a:pt x="28" y="3"/>
                </a:lnTo>
                <a:lnTo>
                  <a:pt x="28" y="3"/>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 name="Rectangle 52"/>
          <p:cNvSpPr>
            <a:spLocks noChangeArrowheads="1"/>
          </p:cNvSpPr>
          <p:nvPr/>
        </p:nvSpPr>
        <p:spPr bwMode="auto">
          <a:xfrm>
            <a:off x="1627187" y="3978275"/>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a:p>
        </p:txBody>
      </p:sp>
      <p:sp>
        <p:nvSpPr>
          <p:cNvPr id="49" name="Rectangle 53"/>
          <p:cNvSpPr>
            <a:spLocks noChangeArrowheads="1"/>
          </p:cNvSpPr>
          <p:nvPr/>
        </p:nvSpPr>
        <p:spPr bwMode="auto">
          <a:xfrm>
            <a:off x="1685925" y="39782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u</a:t>
            </a:r>
            <a:endParaRPr lang="en-US"/>
          </a:p>
        </p:txBody>
      </p:sp>
      <p:sp>
        <p:nvSpPr>
          <p:cNvPr id="50" name="Rectangle 54"/>
          <p:cNvSpPr>
            <a:spLocks noChangeArrowheads="1"/>
          </p:cNvSpPr>
          <p:nvPr/>
        </p:nvSpPr>
        <p:spPr bwMode="auto">
          <a:xfrm>
            <a:off x="1749425" y="39782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b</a:t>
            </a:r>
            <a:endParaRPr lang="en-US"/>
          </a:p>
        </p:txBody>
      </p:sp>
      <p:sp>
        <p:nvSpPr>
          <p:cNvPr id="51" name="Rectangle 55"/>
          <p:cNvSpPr>
            <a:spLocks noChangeArrowheads="1"/>
          </p:cNvSpPr>
          <p:nvPr/>
        </p:nvSpPr>
        <p:spPr bwMode="auto">
          <a:xfrm>
            <a:off x="1811337" y="3978275"/>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 </a:t>
            </a:r>
            <a:endParaRPr lang="en-US"/>
          </a:p>
        </p:txBody>
      </p:sp>
      <p:sp>
        <p:nvSpPr>
          <p:cNvPr id="52" name="Rectangle 56"/>
          <p:cNvSpPr>
            <a:spLocks noChangeArrowheads="1"/>
          </p:cNvSpPr>
          <p:nvPr/>
        </p:nvSpPr>
        <p:spPr bwMode="auto">
          <a:xfrm>
            <a:off x="1841500" y="39782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t>
            </a:r>
            <a:endParaRPr lang="en-US"/>
          </a:p>
        </p:txBody>
      </p:sp>
      <p:sp>
        <p:nvSpPr>
          <p:cNvPr id="53" name="Rectangle 57"/>
          <p:cNvSpPr>
            <a:spLocks noChangeArrowheads="1"/>
          </p:cNvSpPr>
          <p:nvPr/>
        </p:nvSpPr>
        <p:spPr bwMode="auto">
          <a:xfrm>
            <a:off x="1906587" y="3978275"/>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a:p>
        </p:txBody>
      </p:sp>
      <p:sp>
        <p:nvSpPr>
          <p:cNvPr id="54" name="Rectangle 58"/>
          <p:cNvSpPr>
            <a:spLocks noChangeArrowheads="1"/>
          </p:cNvSpPr>
          <p:nvPr/>
        </p:nvSpPr>
        <p:spPr bwMode="auto">
          <a:xfrm>
            <a:off x="1938337" y="39782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2</a:t>
            </a:r>
            <a:endParaRPr lang="en-US"/>
          </a:p>
        </p:txBody>
      </p:sp>
      <p:sp>
        <p:nvSpPr>
          <p:cNvPr id="55" name="Rectangle 59"/>
          <p:cNvSpPr>
            <a:spLocks noChangeArrowheads="1"/>
          </p:cNvSpPr>
          <p:nvPr/>
        </p:nvSpPr>
        <p:spPr bwMode="auto">
          <a:xfrm>
            <a:off x="2003425" y="3978275"/>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t>
            </a:r>
            <a:endParaRPr lang="en-US"/>
          </a:p>
        </p:txBody>
      </p:sp>
      <p:sp>
        <p:nvSpPr>
          <p:cNvPr id="56" name="Rectangle 60"/>
          <p:cNvSpPr>
            <a:spLocks noChangeArrowheads="1"/>
          </p:cNvSpPr>
          <p:nvPr/>
        </p:nvSpPr>
        <p:spPr bwMode="auto">
          <a:xfrm>
            <a:off x="2033587" y="3978275"/>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 </a:t>
            </a:r>
            <a:endParaRPr lang="en-US"/>
          </a:p>
        </p:txBody>
      </p:sp>
      <p:sp>
        <p:nvSpPr>
          <p:cNvPr id="57" name="Rectangle 61"/>
          <p:cNvSpPr>
            <a:spLocks noChangeArrowheads="1"/>
          </p:cNvSpPr>
          <p:nvPr/>
        </p:nvSpPr>
        <p:spPr bwMode="auto">
          <a:xfrm>
            <a:off x="2063750" y="39782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EB7500"/>
                </a:solidFill>
                <a:latin typeface="Arial" panose="020B0604020202020204" pitchFamily="34" charset="0"/>
              </a:rPr>
              <a:t>$</a:t>
            </a:r>
            <a:endParaRPr lang="en-US"/>
          </a:p>
        </p:txBody>
      </p:sp>
      <p:sp>
        <p:nvSpPr>
          <p:cNvPr id="58" name="Rectangle 62"/>
          <p:cNvSpPr>
            <a:spLocks noChangeArrowheads="1"/>
          </p:cNvSpPr>
          <p:nvPr/>
        </p:nvSpPr>
        <p:spPr bwMode="auto">
          <a:xfrm>
            <a:off x="2128837" y="3978275"/>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EB7500"/>
                </a:solidFill>
                <a:latin typeface="Arial" panose="020B0604020202020204" pitchFamily="34" charset="0"/>
              </a:rPr>
              <a:t>s</a:t>
            </a:r>
            <a:endParaRPr lang="en-US"/>
          </a:p>
        </p:txBody>
      </p:sp>
      <p:sp>
        <p:nvSpPr>
          <p:cNvPr id="59" name="Rectangle 63"/>
          <p:cNvSpPr>
            <a:spLocks noChangeArrowheads="1"/>
          </p:cNvSpPr>
          <p:nvPr/>
        </p:nvSpPr>
        <p:spPr bwMode="auto">
          <a:xfrm>
            <a:off x="2184400" y="39782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EB7500"/>
                </a:solidFill>
                <a:latin typeface="Arial" panose="020B0604020202020204" pitchFamily="34" charset="0"/>
              </a:rPr>
              <a:t>0</a:t>
            </a:r>
            <a:endParaRPr lang="en-US"/>
          </a:p>
        </p:txBody>
      </p:sp>
      <p:sp>
        <p:nvSpPr>
          <p:cNvPr id="60" name="Rectangle 64"/>
          <p:cNvSpPr>
            <a:spLocks noChangeArrowheads="1"/>
          </p:cNvSpPr>
          <p:nvPr/>
        </p:nvSpPr>
        <p:spPr bwMode="auto">
          <a:xfrm>
            <a:off x="2249487" y="3978275"/>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EB7500"/>
                </a:solidFill>
                <a:latin typeface="Arial" panose="020B0604020202020204" pitchFamily="34" charset="0"/>
              </a:rPr>
              <a:t>,</a:t>
            </a:r>
            <a:endParaRPr lang="en-US"/>
          </a:p>
        </p:txBody>
      </p:sp>
      <p:sp>
        <p:nvSpPr>
          <p:cNvPr id="61" name="Rectangle 65"/>
          <p:cNvSpPr>
            <a:spLocks noChangeArrowheads="1"/>
          </p:cNvSpPr>
          <p:nvPr/>
        </p:nvSpPr>
        <p:spPr bwMode="auto">
          <a:xfrm>
            <a:off x="2279650" y="3978275"/>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EB7500"/>
                </a:solidFill>
                <a:latin typeface="Arial" panose="020B0604020202020204" pitchFamily="34" charset="0"/>
              </a:rPr>
              <a:t> </a:t>
            </a:r>
            <a:endParaRPr lang="en-US"/>
          </a:p>
        </p:txBody>
      </p:sp>
      <p:sp>
        <p:nvSpPr>
          <p:cNvPr id="62" name="Rectangle 66"/>
          <p:cNvSpPr>
            <a:spLocks noChangeArrowheads="1"/>
          </p:cNvSpPr>
          <p:nvPr/>
        </p:nvSpPr>
        <p:spPr bwMode="auto">
          <a:xfrm>
            <a:off x="2309812" y="39782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t>
            </a:r>
            <a:endParaRPr lang="en-US"/>
          </a:p>
        </p:txBody>
      </p:sp>
      <p:sp>
        <p:nvSpPr>
          <p:cNvPr id="63" name="Rectangle 67"/>
          <p:cNvSpPr>
            <a:spLocks noChangeArrowheads="1"/>
          </p:cNvSpPr>
          <p:nvPr/>
        </p:nvSpPr>
        <p:spPr bwMode="auto">
          <a:xfrm>
            <a:off x="2374900" y="3978275"/>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a:p>
        </p:txBody>
      </p:sp>
      <p:sp>
        <p:nvSpPr>
          <p:cNvPr id="64" name="Rectangle 68"/>
          <p:cNvSpPr>
            <a:spLocks noChangeArrowheads="1"/>
          </p:cNvSpPr>
          <p:nvPr/>
        </p:nvSpPr>
        <p:spPr bwMode="auto">
          <a:xfrm>
            <a:off x="2406650" y="39782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3</a:t>
            </a:r>
            <a:endParaRPr lang="en-US"/>
          </a:p>
        </p:txBody>
      </p:sp>
      <p:sp>
        <p:nvSpPr>
          <p:cNvPr id="65" name="Rectangle 69"/>
          <p:cNvSpPr>
            <a:spLocks noChangeArrowheads="1"/>
          </p:cNvSpPr>
          <p:nvPr/>
        </p:nvSpPr>
        <p:spPr bwMode="auto">
          <a:xfrm>
            <a:off x="1439862" y="2749550"/>
            <a:ext cx="762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P</a:t>
            </a:r>
            <a:endParaRPr lang="en-US"/>
          </a:p>
        </p:txBody>
      </p:sp>
      <p:sp>
        <p:nvSpPr>
          <p:cNvPr id="66" name="Rectangle 70"/>
          <p:cNvSpPr>
            <a:spLocks noChangeArrowheads="1"/>
          </p:cNvSpPr>
          <p:nvPr/>
        </p:nvSpPr>
        <p:spPr bwMode="auto">
          <a:xfrm>
            <a:off x="1514475" y="2749550"/>
            <a:ext cx="381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a:p>
        </p:txBody>
      </p:sp>
      <p:sp>
        <p:nvSpPr>
          <p:cNvPr id="67" name="Rectangle 71"/>
          <p:cNvSpPr>
            <a:spLocks noChangeArrowheads="1"/>
          </p:cNvSpPr>
          <p:nvPr/>
        </p:nvSpPr>
        <p:spPr bwMode="auto">
          <a:xfrm>
            <a:off x="1552575" y="27495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o</a:t>
            </a:r>
            <a:endParaRPr lang="en-US"/>
          </a:p>
        </p:txBody>
      </p:sp>
      <p:sp>
        <p:nvSpPr>
          <p:cNvPr id="68" name="Rectangle 72"/>
          <p:cNvSpPr>
            <a:spLocks noChangeArrowheads="1"/>
          </p:cNvSpPr>
          <p:nvPr/>
        </p:nvSpPr>
        <p:spPr bwMode="auto">
          <a:xfrm>
            <a:off x="1612900" y="27495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g</a:t>
            </a:r>
            <a:endParaRPr lang="en-US"/>
          </a:p>
        </p:txBody>
      </p:sp>
      <p:sp>
        <p:nvSpPr>
          <p:cNvPr id="69" name="Rectangle 73"/>
          <p:cNvSpPr>
            <a:spLocks noChangeArrowheads="1"/>
          </p:cNvSpPr>
          <p:nvPr/>
        </p:nvSpPr>
        <p:spPr bwMode="auto">
          <a:xfrm>
            <a:off x="1677987" y="2749550"/>
            <a:ext cx="381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a:p>
        </p:txBody>
      </p:sp>
      <p:sp>
        <p:nvSpPr>
          <p:cNvPr id="70" name="Rectangle 74"/>
          <p:cNvSpPr>
            <a:spLocks noChangeArrowheads="1"/>
          </p:cNvSpPr>
          <p:nvPr/>
        </p:nvSpPr>
        <p:spPr bwMode="auto">
          <a:xfrm>
            <a:off x="1716087" y="27495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a:t>
            </a:r>
            <a:endParaRPr lang="en-US"/>
          </a:p>
        </p:txBody>
      </p:sp>
      <p:sp>
        <p:nvSpPr>
          <p:cNvPr id="71" name="Rectangle 75"/>
          <p:cNvSpPr>
            <a:spLocks noChangeArrowheads="1"/>
          </p:cNvSpPr>
          <p:nvPr/>
        </p:nvSpPr>
        <p:spPr bwMode="auto">
          <a:xfrm>
            <a:off x="1781175" y="2749550"/>
            <a:ext cx="952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m</a:t>
            </a:r>
            <a:endParaRPr lang="en-US"/>
          </a:p>
        </p:txBody>
      </p:sp>
      <p:sp>
        <p:nvSpPr>
          <p:cNvPr id="72" name="Rectangle 77"/>
          <p:cNvSpPr>
            <a:spLocks noChangeArrowheads="1"/>
          </p:cNvSpPr>
          <p:nvPr/>
        </p:nvSpPr>
        <p:spPr bwMode="auto">
          <a:xfrm>
            <a:off x="1439862" y="28829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a:p>
        </p:txBody>
      </p:sp>
      <p:sp>
        <p:nvSpPr>
          <p:cNvPr id="73" name="Rectangle 78"/>
          <p:cNvSpPr>
            <a:spLocks noChangeArrowheads="1"/>
          </p:cNvSpPr>
          <p:nvPr/>
        </p:nvSpPr>
        <p:spPr bwMode="auto">
          <a:xfrm>
            <a:off x="1500187" y="288290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x</a:t>
            </a:r>
            <a:endParaRPr lang="en-US"/>
          </a:p>
        </p:txBody>
      </p:sp>
      <p:sp>
        <p:nvSpPr>
          <p:cNvPr id="74" name="Rectangle 79"/>
          <p:cNvSpPr>
            <a:spLocks noChangeArrowheads="1"/>
          </p:cNvSpPr>
          <p:nvPr/>
        </p:nvSpPr>
        <p:spPr bwMode="auto">
          <a:xfrm>
            <a:off x="1558925" y="28829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a:p>
        </p:txBody>
      </p:sp>
      <p:sp>
        <p:nvSpPr>
          <p:cNvPr id="75" name="Rectangle 80"/>
          <p:cNvSpPr>
            <a:spLocks noChangeArrowheads="1"/>
          </p:cNvSpPr>
          <p:nvPr/>
        </p:nvSpPr>
        <p:spPr bwMode="auto">
          <a:xfrm>
            <a:off x="1620837" y="288290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a:p>
        </p:txBody>
      </p:sp>
      <p:sp>
        <p:nvSpPr>
          <p:cNvPr id="76" name="Rectangle 81"/>
          <p:cNvSpPr>
            <a:spLocks noChangeArrowheads="1"/>
          </p:cNvSpPr>
          <p:nvPr/>
        </p:nvSpPr>
        <p:spPr bwMode="auto">
          <a:xfrm>
            <a:off x="1677987" y="28829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u</a:t>
            </a:r>
            <a:endParaRPr lang="en-US"/>
          </a:p>
        </p:txBody>
      </p:sp>
      <p:sp>
        <p:nvSpPr>
          <p:cNvPr id="77" name="Rectangle 82"/>
          <p:cNvSpPr>
            <a:spLocks noChangeArrowheads="1"/>
          </p:cNvSpPr>
          <p:nvPr/>
        </p:nvSpPr>
        <p:spPr bwMode="auto">
          <a:xfrm>
            <a:off x="1739900" y="2882900"/>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a:p>
        </p:txBody>
      </p:sp>
      <p:sp>
        <p:nvSpPr>
          <p:cNvPr id="78" name="Rectangle 83"/>
          <p:cNvSpPr>
            <a:spLocks noChangeArrowheads="1"/>
          </p:cNvSpPr>
          <p:nvPr/>
        </p:nvSpPr>
        <p:spPr bwMode="auto">
          <a:xfrm>
            <a:off x="1773237" y="2882900"/>
            <a:ext cx="254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a:p>
        </p:txBody>
      </p:sp>
      <p:sp>
        <p:nvSpPr>
          <p:cNvPr id="79" name="Rectangle 84"/>
          <p:cNvSpPr>
            <a:spLocks noChangeArrowheads="1"/>
          </p:cNvSpPr>
          <p:nvPr/>
        </p:nvSpPr>
        <p:spPr bwMode="auto">
          <a:xfrm>
            <a:off x="1798637" y="28829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o</a:t>
            </a:r>
            <a:endParaRPr lang="en-US"/>
          </a:p>
        </p:txBody>
      </p:sp>
      <p:sp>
        <p:nvSpPr>
          <p:cNvPr id="80" name="Rectangle 85"/>
          <p:cNvSpPr>
            <a:spLocks noChangeArrowheads="1"/>
          </p:cNvSpPr>
          <p:nvPr/>
        </p:nvSpPr>
        <p:spPr bwMode="auto">
          <a:xfrm>
            <a:off x="1862137" y="28829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a:p>
        </p:txBody>
      </p:sp>
      <p:sp>
        <p:nvSpPr>
          <p:cNvPr id="81" name="Rectangle 87"/>
          <p:cNvSpPr>
            <a:spLocks noChangeArrowheads="1"/>
          </p:cNvSpPr>
          <p:nvPr/>
        </p:nvSpPr>
        <p:spPr bwMode="auto">
          <a:xfrm>
            <a:off x="1439862" y="301942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o</a:t>
            </a:r>
            <a:endParaRPr lang="en-US"/>
          </a:p>
        </p:txBody>
      </p:sp>
      <p:sp>
        <p:nvSpPr>
          <p:cNvPr id="82" name="Rectangle 88"/>
          <p:cNvSpPr>
            <a:spLocks noChangeArrowheads="1"/>
          </p:cNvSpPr>
          <p:nvPr/>
        </p:nvSpPr>
        <p:spPr bwMode="auto">
          <a:xfrm>
            <a:off x="1500187" y="3019425"/>
            <a:ext cx="381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a:p>
        </p:txBody>
      </p:sp>
      <p:sp>
        <p:nvSpPr>
          <p:cNvPr id="83" name="Rectangle 89"/>
          <p:cNvSpPr>
            <a:spLocks noChangeArrowheads="1"/>
          </p:cNvSpPr>
          <p:nvPr/>
        </p:nvSpPr>
        <p:spPr bwMode="auto">
          <a:xfrm>
            <a:off x="1538287" y="301942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d</a:t>
            </a:r>
            <a:endParaRPr lang="en-US"/>
          </a:p>
        </p:txBody>
      </p:sp>
      <p:sp>
        <p:nvSpPr>
          <p:cNvPr id="84" name="Rectangle 90"/>
          <p:cNvSpPr>
            <a:spLocks noChangeArrowheads="1"/>
          </p:cNvSpPr>
          <p:nvPr/>
        </p:nvSpPr>
        <p:spPr bwMode="auto">
          <a:xfrm>
            <a:off x="1603375" y="301942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a:p>
        </p:txBody>
      </p:sp>
      <p:sp>
        <p:nvSpPr>
          <p:cNvPr id="85" name="Rectangle 91"/>
          <p:cNvSpPr>
            <a:spLocks noChangeArrowheads="1"/>
          </p:cNvSpPr>
          <p:nvPr/>
        </p:nvSpPr>
        <p:spPr bwMode="auto">
          <a:xfrm>
            <a:off x="1665287" y="3019425"/>
            <a:ext cx="381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a:p>
        </p:txBody>
      </p:sp>
      <p:sp>
        <p:nvSpPr>
          <p:cNvPr id="86" name="Rectangle 93"/>
          <p:cNvSpPr>
            <a:spLocks noChangeArrowheads="1"/>
          </p:cNvSpPr>
          <p:nvPr/>
        </p:nvSpPr>
        <p:spPr bwMode="auto">
          <a:xfrm>
            <a:off x="1439862" y="3152775"/>
            <a:ext cx="381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t>
            </a:r>
            <a:endParaRPr lang="en-US"/>
          </a:p>
        </p:txBody>
      </p:sp>
      <p:sp>
        <p:nvSpPr>
          <p:cNvPr id="87" name="Rectangle 94"/>
          <p:cNvSpPr>
            <a:spLocks noChangeArrowheads="1"/>
          </p:cNvSpPr>
          <p:nvPr/>
        </p:nvSpPr>
        <p:spPr bwMode="auto">
          <a:xfrm>
            <a:off x="1476375" y="3152775"/>
            <a:ext cx="254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a:p>
        </p:txBody>
      </p:sp>
      <p:sp>
        <p:nvSpPr>
          <p:cNvPr id="88" name="Rectangle 95"/>
          <p:cNvSpPr>
            <a:spLocks noChangeArrowheads="1"/>
          </p:cNvSpPr>
          <p:nvPr/>
        </p:nvSpPr>
        <p:spPr bwMode="auto">
          <a:xfrm>
            <a:off x="1500187" y="31527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a:p>
        </p:txBody>
      </p:sp>
      <p:sp>
        <p:nvSpPr>
          <p:cNvPr id="89" name="Rectangle 96"/>
          <p:cNvSpPr>
            <a:spLocks noChangeArrowheads="1"/>
          </p:cNvSpPr>
          <p:nvPr/>
        </p:nvSpPr>
        <p:spPr bwMode="auto">
          <a:xfrm>
            <a:off x="1565275" y="3152775"/>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 </a:t>
            </a:r>
            <a:endParaRPr lang="en-US"/>
          </a:p>
        </p:txBody>
      </p:sp>
      <p:sp>
        <p:nvSpPr>
          <p:cNvPr id="90" name="Rectangle 97"/>
          <p:cNvSpPr>
            <a:spLocks noChangeArrowheads="1"/>
          </p:cNvSpPr>
          <p:nvPr/>
        </p:nvSpPr>
        <p:spPr bwMode="auto">
          <a:xfrm>
            <a:off x="1597025" y="3152775"/>
            <a:ext cx="254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a:p>
        </p:txBody>
      </p:sp>
      <p:sp>
        <p:nvSpPr>
          <p:cNvPr id="91" name="Rectangle 98"/>
          <p:cNvSpPr>
            <a:spLocks noChangeArrowheads="1"/>
          </p:cNvSpPr>
          <p:nvPr/>
        </p:nvSpPr>
        <p:spPr bwMode="auto">
          <a:xfrm>
            <a:off x="1620837" y="31527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a:p>
        </p:txBody>
      </p:sp>
      <p:sp>
        <p:nvSpPr>
          <p:cNvPr id="92" name="Rectangle 99"/>
          <p:cNvSpPr>
            <a:spLocks noChangeArrowheads="1"/>
          </p:cNvSpPr>
          <p:nvPr/>
        </p:nvSpPr>
        <p:spPr bwMode="auto">
          <a:xfrm>
            <a:off x="1685925" y="3152775"/>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a:p>
        </p:txBody>
      </p:sp>
      <p:sp>
        <p:nvSpPr>
          <p:cNvPr id="93" name="Rectangle 100"/>
          <p:cNvSpPr>
            <a:spLocks noChangeArrowheads="1"/>
          </p:cNvSpPr>
          <p:nvPr/>
        </p:nvSpPr>
        <p:spPr bwMode="auto">
          <a:xfrm>
            <a:off x="1739900" y="3152775"/>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a:p>
        </p:txBody>
      </p:sp>
      <p:sp>
        <p:nvSpPr>
          <p:cNvPr id="94" name="Rectangle 101"/>
          <p:cNvSpPr>
            <a:spLocks noChangeArrowheads="1"/>
          </p:cNvSpPr>
          <p:nvPr/>
        </p:nvSpPr>
        <p:spPr bwMode="auto">
          <a:xfrm>
            <a:off x="1773237" y="3152775"/>
            <a:ext cx="381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r</a:t>
            </a:r>
            <a:endParaRPr lang="en-US"/>
          </a:p>
        </p:txBody>
      </p:sp>
      <p:sp>
        <p:nvSpPr>
          <p:cNvPr id="95" name="Rectangle 102"/>
          <p:cNvSpPr>
            <a:spLocks noChangeArrowheads="1"/>
          </p:cNvSpPr>
          <p:nvPr/>
        </p:nvSpPr>
        <p:spPr bwMode="auto">
          <a:xfrm>
            <a:off x="1811337" y="31527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u</a:t>
            </a:r>
            <a:endParaRPr lang="en-US"/>
          </a:p>
        </p:txBody>
      </p:sp>
      <p:sp>
        <p:nvSpPr>
          <p:cNvPr id="96" name="Rectangle 103"/>
          <p:cNvSpPr>
            <a:spLocks noChangeArrowheads="1"/>
          </p:cNvSpPr>
          <p:nvPr/>
        </p:nvSpPr>
        <p:spPr bwMode="auto">
          <a:xfrm>
            <a:off x="1873250" y="3152775"/>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c</a:t>
            </a:r>
            <a:endParaRPr lang="en-US"/>
          </a:p>
        </p:txBody>
      </p:sp>
      <p:sp>
        <p:nvSpPr>
          <p:cNvPr id="97" name="Rectangle 104"/>
          <p:cNvSpPr>
            <a:spLocks noChangeArrowheads="1"/>
          </p:cNvSpPr>
          <p:nvPr/>
        </p:nvSpPr>
        <p:spPr bwMode="auto">
          <a:xfrm>
            <a:off x="1930400" y="3152775"/>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t</a:t>
            </a:r>
            <a:endParaRPr lang="en-US"/>
          </a:p>
        </p:txBody>
      </p:sp>
      <p:sp>
        <p:nvSpPr>
          <p:cNvPr id="98" name="Rectangle 105"/>
          <p:cNvSpPr>
            <a:spLocks noChangeArrowheads="1"/>
          </p:cNvSpPr>
          <p:nvPr/>
        </p:nvSpPr>
        <p:spPr bwMode="auto">
          <a:xfrm>
            <a:off x="1962150" y="3152775"/>
            <a:ext cx="254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a:p>
        </p:txBody>
      </p:sp>
      <p:sp>
        <p:nvSpPr>
          <p:cNvPr id="99" name="Rectangle 106"/>
          <p:cNvSpPr>
            <a:spLocks noChangeArrowheads="1"/>
          </p:cNvSpPr>
          <p:nvPr/>
        </p:nvSpPr>
        <p:spPr bwMode="auto">
          <a:xfrm>
            <a:off x="1989137" y="31527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o</a:t>
            </a:r>
            <a:endParaRPr lang="en-US"/>
          </a:p>
        </p:txBody>
      </p:sp>
      <p:sp>
        <p:nvSpPr>
          <p:cNvPr id="100" name="Rectangle 107"/>
          <p:cNvSpPr>
            <a:spLocks noChangeArrowheads="1"/>
          </p:cNvSpPr>
          <p:nvPr/>
        </p:nvSpPr>
        <p:spPr bwMode="auto">
          <a:xfrm>
            <a:off x="2051050" y="3152775"/>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n</a:t>
            </a:r>
            <a:endParaRPr lang="en-US"/>
          </a:p>
        </p:txBody>
      </p:sp>
      <p:sp>
        <p:nvSpPr>
          <p:cNvPr id="101" name="Rectangle 108"/>
          <p:cNvSpPr>
            <a:spLocks noChangeArrowheads="1"/>
          </p:cNvSpPr>
          <p:nvPr/>
        </p:nvSpPr>
        <p:spPr bwMode="auto">
          <a:xfrm>
            <a:off x="2116137" y="3152775"/>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s</a:t>
            </a:r>
            <a:endParaRPr lang="en-US"/>
          </a:p>
        </p:txBody>
      </p:sp>
      <p:sp>
        <p:nvSpPr>
          <p:cNvPr id="102" name="Rectangle 109"/>
          <p:cNvSpPr>
            <a:spLocks noChangeArrowheads="1"/>
          </p:cNvSpPr>
          <p:nvPr/>
        </p:nvSpPr>
        <p:spPr bwMode="auto">
          <a:xfrm>
            <a:off x="2170112" y="3152775"/>
            <a:ext cx="381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a:t>
            </a:r>
            <a:endParaRPr lang="en-US"/>
          </a:p>
        </p:txBody>
      </p:sp>
      <p:sp>
        <p:nvSpPr>
          <p:cNvPr id="103" name="Freeform 110"/>
          <p:cNvSpPr/>
          <p:nvPr/>
        </p:nvSpPr>
        <p:spPr bwMode="auto">
          <a:xfrm>
            <a:off x="4632325" y="3341687"/>
            <a:ext cx="130175" cy="269875"/>
          </a:xfrm>
          <a:custGeom>
            <a:avLst/>
            <a:gdLst>
              <a:gd name="T0" fmla="*/ 80 w 82"/>
              <a:gd name="T1" fmla="*/ 170 h 170"/>
              <a:gd name="T2" fmla="*/ 0 w 82"/>
              <a:gd name="T3" fmla="*/ 170 h 170"/>
              <a:gd name="T4" fmla="*/ 0 w 82"/>
              <a:gd name="T5" fmla="*/ 0 h 170"/>
              <a:gd name="T6" fmla="*/ 82 w 82"/>
              <a:gd name="T7" fmla="*/ 0 h 170"/>
              <a:gd name="T8" fmla="*/ 80 w 82"/>
              <a:gd name="T9" fmla="*/ 170 h 170"/>
            </a:gdLst>
            <a:ahLst/>
            <a:cxnLst>
              <a:cxn ang="0">
                <a:pos x="T0" y="T1"/>
              </a:cxn>
              <a:cxn ang="0">
                <a:pos x="T2" y="T3"/>
              </a:cxn>
              <a:cxn ang="0">
                <a:pos x="T4" y="T5"/>
              </a:cxn>
              <a:cxn ang="0">
                <a:pos x="T6" y="T7"/>
              </a:cxn>
              <a:cxn ang="0">
                <a:pos x="T8" y="T9"/>
              </a:cxn>
            </a:cxnLst>
            <a:rect l="0" t="0" r="r" b="b"/>
            <a:pathLst>
              <a:path w="82" h="170">
                <a:moveTo>
                  <a:pt x="80" y="170"/>
                </a:moveTo>
                <a:lnTo>
                  <a:pt x="0" y="170"/>
                </a:lnTo>
                <a:lnTo>
                  <a:pt x="0" y="0"/>
                </a:lnTo>
                <a:lnTo>
                  <a:pt x="82" y="0"/>
                </a:lnTo>
                <a:lnTo>
                  <a:pt x="80" y="17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4" name="Freeform 111"/>
          <p:cNvSpPr/>
          <p:nvPr/>
        </p:nvSpPr>
        <p:spPr bwMode="auto">
          <a:xfrm>
            <a:off x="4632325" y="3341687"/>
            <a:ext cx="130175" cy="269875"/>
          </a:xfrm>
          <a:custGeom>
            <a:avLst/>
            <a:gdLst>
              <a:gd name="T0" fmla="*/ 80 w 82"/>
              <a:gd name="T1" fmla="*/ 170 h 170"/>
              <a:gd name="T2" fmla="*/ 0 w 82"/>
              <a:gd name="T3" fmla="*/ 170 h 170"/>
              <a:gd name="T4" fmla="*/ 0 w 82"/>
              <a:gd name="T5" fmla="*/ 0 h 170"/>
              <a:gd name="T6" fmla="*/ 82 w 82"/>
              <a:gd name="T7" fmla="*/ 0 h 170"/>
            </a:gdLst>
            <a:ahLst/>
            <a:cxnLst>
              <a:cxn ang="0">
                <a:pos x="T0" y="T1"/>
              </a:cxn>
              <a:cxn ang="0">
                <a:pos x="T2" y="T3"/>
              </a:cxn>
              <a:cxn ang="0">
                <a:pos x="T4" y="T5"/>
              </a:cxn>
              <a:cxn ang="0">
                <a:pos x="T6" y="T7"/>
              </a:cxn>
            </a:cxnLst>
            <a:rect l="0" t="0" r="r" b="b"/>
            <a:pathLst>
              <a:path w="82" h="170">
                <a:moveTo>
                  <a:pt x="80" y="170"/>
                </a:moveTo>
                <a:lnTo>
                  <a:pt x="0" y="170"/>
                </a:lnTo>
                <a:lnTo>
                  <a:pt x="0" y="0"/>
                </a:lnTo>
                <a:lnTo>
                  <a:pt x="82"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Rectangle 112"/>
          <p:cNvSpPr>
            <a:spLocks noChangeArrowheads="1"/>
          </p:cNvSpPr>
          <p:nvPr/>
        </p:nvSpPr>
        <p:spPr bwMode="auto">
          <a:xfrm>
            <a:off x="4756150" y="3341687"/>
            <a:ext cx="133350" cy="2698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 name="Line 113"/>
          <p:cNvSpPr>
            <a:spLocks noChangeShapeType="1"/>
          </p:cNvSpPr>
          <p:nvPr/>
        </p:nvSpPr>
        <p:spPr bwMode="auto">
          <a:xfrm>
            <a:off x="4386262" y="3471862"/>
            <a:ext cx="246063"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07" name="Freeform 114"/>
          <p:cNvSpPr/>
          <p:nvPr/>
        </p:nvSpPr>
        <p:spPr bwMode="auto">
          <a:xfrm>
            <a:off x="3232150" y="3341687"/>
            <a:ext cx="130175" cy="255588"/>
          </a:xfrm>
          <a:custGeom>
            <a:avLst/>
            <a:gdLst>
              <a:gd name="T0" fmla="*/ 0 w 82"/>
              <a:gd name="T1" fmla="*/ 159 h 161"/>
              <a:gd name="T2" fmla="*/ 82 w 82"/>
              <a:gd name="T3" fmla="*/ 161 h 161"/>
              <a:gd name="T4" fmla="*/ 82 w 82"/>
              <a:gd name="T5" fmla="*/ 0 h 161"/>
              <a:gd name="T6" fmla="*/ 0 w 82"/>
              <a:gd name="T7" fmla="*/ 0 h 161"/>
              <a:gd name="T8" fmla="*/ 0 w 82"/>
              <a:gd name="T9" fmla="*/ 159 h 161"/>
            </a:gdLst>
            <a:ahLst/>
            <a:cxnLst>
              <a:cxn ang="0">
                <a:pos x="T0" y="T1"/>
              </a:cxn>
              <a:cxn ang="0">
                <a:pos x="T2" y="T3"/>
              </a:cxn>
              <a:cxn ang="0">
                <a:pos x="T4" y="T5"/>
              </a:cxn>
              <a:cxn ang="0">
                <a:pos x="T6" y="T7"/>
              </a:cxn>
              <a:cxn ang="0">
                <a:pos x="T8" y="T9"/>
              </a:cxn>
            </a:cxnLst>
            <a:rect l="0" t="0" r="r" b="b"/>
            <a:pathLst>
              <a:path w="82" h="161">
                <a:moveTo>
                  <a:pt x="0" y="159"/>
                </a:moveTo>
                <a:lnTo>
                  <a:pt x="82" y="161"/>
                </a:lnTo>
                <a:lnTo>
                  <a:pt x="82" y="0"/>
                </a:lnTo>
                <a:lnTo>
                  <a:pt x="0" y="0"/>
                </a:lnTo>
                <a:lnTo>
                  <a:pt x="0" y="159"/>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8" name="Freeform 115"/>
          <p:cNvSpPr/>
          <p:nvPr/>
        </p:nvSpPr>
        <p:spPr bwMode="auto">
          <a:xfrm>
            <a:off x="3232150" y="3341687"/>
            <a:ext cx="130175" cy="255588"/>
          </a:xfrm>
          <a:custGeom>
            <a:avLst/>
            <a:gdLst>
              <a:gd name="T0" fmla="*/ 0 w 82"/>
              <a:gd name="T1" fmla="*/ 159 h 161"/>
              <a:gd name="T2" fmla="*/ 82 w 82"/>
              <a:gd name="T3" fmla="*/ 161 h 161"/>
              <a:gd name="T4" fmla="*/ 82 w 82"/>
              <a:gd name="T5" fmla="*/ 0 h 161"/>
              <a:gd name="T6" fmla="*/ 0 w 82"/>
              <a:gd name="T7" fmla="*/ 0 h 161"/>
            </a:gdLst>
            <a:ahLst/>
            <a:cxnLst>
              <a:cxn ang="0">
                <a:pos x="T0" y="T1"/>
              </a:cxn>
              <a:cxn ang="0">
                <a:pos x="T2" y="T3"/>
              </a:cxn>
              <a:cxn ang="0">
                <a:pos x="T4" y="T5"/>
              </a:cxn>
              <a:cxn ang="0">
                <a:pos x="T6" y="T7"/>
              </a:cxn>
            </a:cxnLst>
            <a:rect l="0" t="0" r="r" b="b"/>
            <a:pathLst>
              <a:path w="82" h="161">
                <a:moveTo>
                  <a:pt x="0" y="159"/>
                </a:moveTo>
                <a:lnTo>
                  <a:pt x="82" y="161"/>
                </a:lnTo>
                <a:lnTo>
                  <a:pt x="82" y="0"/>
                </a:lnTo>
                <a:lnTo>
                  <a:pt x="0"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 name="Rectangle 116"/>
          <p:cNvSpPr>
            <a:spLocks noChangeArrowheads="1"/>
          </p:cNvSpPr>
          <p:nvPr/>
        </p:nvSpPr>
        <p:spPr bwMode="auto">
          <a:xfrm>
            <a:off x="4257675" y="3348037"/>
            <a:ext cx="142875" cy="2698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 name="Line 117"/>
          <p:cNvSpPr>
            <a:spLocks noChangeShapeType="1"/>
          </p:cNvSpPr>
          <p:nvPr/>
        </p:nvSpPr>
        <p:spPr bwMode="auto">
          <a:xfrm flipV="1">
            <a:off x="3101975" y="3333750"/>
            <a:ext cx="4762" cy="266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11" name="Line 118"/>
          <p:cNvSpPr>
            <a:spLocks noChangeShapeType="1"/>
          </p:cNvSpPr>
          <p:nvPr/>
        </p:nvSpPr>
        <p:spPr bwMode="auto">
          <a:xfrm>
            <a:off x="3101975" y="3338512"/>
            <a:ext cx="138112"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12" name="Line 119"/>
          <p:cNvSpPr>
            <a:spLocks noChangeShapeType="1"/>
          </p:cNvSpPr>
          <p:nvPr/>
        </p:nvSpPr>
        <p:spPr bwMode="auto">
          <a:xfrm>
            <a:off x="3101975" y="3594100"/>
            <a:ext cx="138112"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13" name="Freeform 120"/>
          <p:cNvSpPr/>
          <p:nvPr/>
        </p:nvSpPr>
        <p:spPr bwMode="auto">
          <a:xfrm>
            <a:off x="2686050" y="3341687"/>
            <a:ext cx="130175" cy="255588"/>
          </a:xfrm>
          <a:custGeom>
            <a:avLst/>
            <a:gdLst>
              <a:gd name="T0" fmla="*/ 0 w 82"/>
              <a:gd name="T1" fmla="*/ 159 h 161"/>
              <a:gd name="T2" fmla="*/ 82 w 82"/>
              <a:gd name="T3" fmla="*/ 161 h 161"/>
              <a:gd name="T4" fmla="*/ 82 w 82"/>
              <a:gd name="T5" fmla="*/ 0 h 161"/>
              <a:gd name="T6" fmla="*/ 2 w 82"/>
              <a:gd name="T7" fmla="*/ 0 h 161"/>
              <a:gd name="T8" fmla="*/ 0 w 82"/>
              <a:gd name="T9" fmla="*/ 159 h 161"/>
            </a:gdLst>
            <a:ahLst/>
            <a:cxnLst>
              <a:cxn ang="0">
                <a:pos x="T0" y="T1"/>
              </a:cxn>
              <a:cxn ang="0">
                <a:pos x="T2" y="T3"/>
              </a:cxn>
              <a:cxn ang="0">
                <a:pos x="T4" y="T5"/>
              </a:cxn>
              <a:cxn ang="0">
                <a:pos x="T6" y="T7"/>
              </a:cxn>
              <a:cxn ang="0">
                <a:pos x="T8" y="T9"/>
              </a:cxn>
            </a:cxnLst>
            <a:rect l="0" t="0" r="r" b="b"/>
            <a:pathLst>
              <a:path w="82" h="161">
                <a:moveTo>
                  <a:pt x="0" y="159"/>
                </a:moveTo>
                <a:lnTo>
                  <a:pt x="82" y="161"/>
                </a:lnTo>
                <a:lnTo>
                  <a:pt x="82" y="0"/>
                </a:lnTo>
                <a:lnTo>
                  <a:pt x="2" y="0"/>
                </a:lnTo>
                <a:lnTo>
                  <a:pt x="0" y="159"/>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4" name="Freeform 121"/>
          <p:cNvSpPr/>
          <p:nvPr/>
        </p:nvSpPr>
        <p:spPr bwMode="auto">
          <a:xfrm>
            <a:off x="2686050" y="3341687"/>
            <a:ext cx="130175" cy="255588"/>
          </a:xfrm>
          <a:custGeom>
            <a:avLst/>
            <a:gdLst>
              <a:gd name="T0" fmla="*/ 0 w 82"/>
              <a:gd name="T1" fmla="*/ 159 h 161"/>
              <a:gd name="T2" fmla="*/ 82 w 82"/>
              <a:gd name="T3" fmla="*/ 161 h 161"/>
              <a:gd name="T4" fmla="*/ 82 w 82"/>
              <a:gd name="T5" fmla="*/ 0 h 161"/>
              <a:gd name="T6" fmla="*/ 2 w 82"/>
              <a:gd name="T7" fmla="*/ 0 h 161"/>
            </a:gdLst>
            <a:ahLst/>
            <a:cxnLst>
              <a:cxn ang="0">
                <a:pos x="T0" y="T1"/>
              </a:cxn>
              <a:cxn ang="0">
                <a:pos x="T2" y="T3"/>
              </a:cxn>
              <a:cxn ang="0">
                <a:pos x="T4" y="T5"/>
              </a:cxn>
              <a:cxn ang="0">
                <a:pos x="T6" y="T7"/>
              </a:cxn>
            </a:cxnLst>
            <a:rect l="0" t="0" r="r" b="b"/>
            <a:pathLst>
              <a:path w="82" h="161">
                <a:moveTo>
                  <a:pt x="0" y="159"/>
                </a:moveTo>
                <a:lnTo>
                  <a:pt x="82" y="161"/>
                </a:lnTo>
                <a:lnTo>
                  <a:pt x="82" y="0"/>
                </a:lnTo>
                <a:lnTo>
                  <a:pt x="2"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Freeform 122"/>
          <p:cNvSpPr/>
          <p:nvPr/>
        </p:nvSpPr>
        <p:spPr bwMode="auto">
          <a:xfrm>
            <a:off x="2559050" y="3338512"/>
            <a:ext cx="130175" cy="258763"/>
          </a:xfrm>
          <a:custGeom>
            <a:avLst/>
            <a:gdLst>
              <a:gd name="T0" fmla="*/ 80 w 82"/>
              <a:gd name="T1" fmla="*/ 0 h 163"/>
              <a:gd name="T2" fmla="*/ 0 w 82"/>
              <a:gd name="T3" fmla="*/ 2 h 163"/>
              <a:gd name="T4" fmla="*/ 0 w 82"/>
              <a:gd name="T5" fmla="*/ 163 h 163"/>
              <a:gd name="T6" fmla="*/ 82 w 82"/>
              <a:gd name="T7" fmla="*/ 163 h 163"/>
            </a:gdLst>
            <a:ahLst/>
            <a:cxnLst>
              <a:cxn ang="0">
                <a:pos x="T0" y="T1"/>
              </a:cxn>
              <a:cxn ang="0">
                <a:pos x="T2" y="T3"/>
              </a:cxn>
              <a:cxn ang="0">
                <a:pos x="T4" y="T5"/>
              </a:cxn>
              <a:cxn ang="0">
                <a:pos x="T6" y="T7"/>
              </a:cxn>
            </a:cxnLst>
            <a:rect l="0" t="0" r="r" b="b"/>
            <a:pathLst>
              <a:path w="82" h="163">
                <a:moveTo>
                  <a:pt x="80" y="0"/>
                </a:moveTo>
                <a:lnTo>
                  <a:pt x="0" y="2"/>
                </a:lnTo>
                <a:lnTo>
                  <a:pt x="0" y="163"/>
                </a:lnTo>
                <a:lnTo>
                  <a:pt x="82" y="163"/>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 name="Rectangle 123"/>
          <p:cNvSpPr>
            <a:spLocks noChangeArrowheads="1"/>
          </p:cNvSpPr>
          <p:nvPr/>
        </p:nvSpPr>
        <p:spPr bwMode="auto">
          <a:xfrm>
            <a:off x="2644775" y="3392487"/>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a:p>
        </p:txBody>
      </p:sp>
      <p:sp>
        <p:nvSpPr>
          <p:cNvPr id="117" name="Rectangle 124"/>
          <p:cNvSpPr>
            <a:spLocks noChangeArrowheads="1"/>
          </p:cNvSpPr>
          <p:nvPr/>
        </p:nvSpPr>
        <p:spPr bwMode="auto">
          <a:xfrm>
            <a:off x="2674937" y="3392487"/>
            <a:ext cx="698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F</a:t>
            </a:r>
            <a:endParaRPr lang="en-US"/>
          </a:p>
        </p:txBody>
      </p:sp>
      <p:sp>
        <p:nvSpPr>
          <p:cNvPr id="118" name="Rectangle 125"/>
          <p:cNvSpPr>
            <a:spLocks noChangeArrowheads="1"/>
          </p:cNvSpPr>
          <p:nvPr/>
        </p:nvSpPr>
        <p:spPr bwMode="auto">
          <a:xfrm>
            <a:off x="3181350" y="3392487"/>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a:p>
        </p:txBody>
      </p:sp>
      <p:sp>
        <p:nvSpPr>
          <p:cNvPr id="119" name="Rectangle 126"/>
          <p:cNvSpPr>
            <a:spLocks noChangeArrowheads="1"/>
          </p:cNvSpPr>
          <p:nvPr/>
        </p:nvSpPr>
        <p:spPr bwMode="auto">
          <a:xfrm>
            <a:off x="3211512" y="3392487"/>
            <a:ext cx="825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D</a:t>
            </a:r>
            <a:endParaRPr lang="en-US"/>
          </a:p>
        </p:txBody>
      </p:sp>
      <p:sp>
        <p:nvSpPr>
          <p:cNvPr id="120" name="Line 127"/>
          <p:cNvSpPr>
            <a:spLocks noChangeShapeType="1"/>
          </p:cNvSpPr>
          <p:nvPr/>
        </p:nvSpPr>
        <p:spPr bwMode="auto">
          <a:xfrm>
            <a:off x="2828925" y="3467100"/>
            <a:ext cx="277812"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21" name="Line 128"/>
          <p:cNvSpPr>
            <a:spLocks noChangeShapeType="1"/>
          </p:cNvSpPr>
          <p:nvPr/>
        </p:nvSpPr>
        <p:spPr bwMode="auto">
          <a:xfrm>
            <a:off x="3368675" y="3402012"/>
            <a:ext cx="269875" cy="47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22" name="Line 129"/>
          <p:cNvSpPr>
            <a:spLocks noChangeShapeType="1"/>
          </p:cNvSpPr>
          <p:nvPr/>
        </p:nvSpPr>
        <p:spPr bwMode="auto">
          <a:xfrm>
            <a:off x="3840162" y="3467100"/>
            <a:ext cx="276225"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23" name="Line 130"/>
          <p:cNvSpPr>
            <a:spLocks noChangeShapeType="1"/>
          </p:cNvSpPr>
          <p:nvPr/>
        </p:nvSpPr>
        <p:spPr bwMode="auto">
          <a:xfrm>
            <a:off x="3368675" y="3532187"/>
            <a:ext cx="269875"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24" name="Freeform 131"/>
          <p:cNvSpPr/>
          <p:nvPr/>
        </p:nvSpPr>
        <p:spPr bwMode="auto">
          <a:xfrm>
            <a:off x="3041650" y="3406775"/>
            <a:ext cx="65087" cy="60325"/>
          </a:xfrm>
          <a:custGeom>
            <a:avLst/>
            <a:gdLst>
              <a:gd name="T0" fmla="*/ 0 w 41"/>
              <a:gd name="T1" fmla="*/ 38 h 38"/>
              <a:gd name="T2" fmla="*/ 0 w 41"/>
              <a:gd name="T3" fmla="*/ 0 h 38"/>
              <a:gd name="T4" fmla="*/ 41 w 41"/>
              <a:gd name="T5" fmla="*/ 0 h 38"/>
            </a:gdLst>
            <a:ahLst/>
            <a:cxnLst>
              <a:cxn ang="0">
                <a:pos x="T0" y="T1"/>
              </a:cxn>
              <a:cxn ang="0">
                <a:pos x="T2" y="T3"/>
              </a:cxn>
              <a:cxn ang="0">
                <a:pos x="T4" y="T5"/>
              </a:cxn>
            </a:cxnLst>
            <a:rect l="0" t="0" r="r" b="b"/>
            <a:pathLst>
              <a:path w="41" h="38">
                <a:moveTo>
                  <a:pt x="0" y="38"/>
                </a:moveTo>
                <a:lnTo>
                  <a:pt x="0" y="0"/>
                </a:lnTo>
                <a:lnTo>
                  <a:pt x="41"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 name="Rectangle 132"/>
          <p:cNvSpPr>
            <a:spLocks noChangeArrowheads="1"/>
          </p:cNvSpPr>
          <p:nvPr/>
        </p:nvSpPr>
        <p:spPr bwMode="auto">
          <a:xfrm>
            <a:off x="4676775" y="3405187"/>
            <a:ext cx="1079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W</a:t>
            </a:r>
            <a:endParaRPr lang="en-US"/>
          </a:p>
        </p:txBody>
      </p:sp>
      <p:sp>
        <p:nvSpPr>
          <p:cNvPr id="126" name="Rectangle 133"/>
          <p:cNvSpPr>
            <a:spLocks noChangeArrowheads="1"/>
          </p:cNvSpPr>
          <p:nvPr/>
        </p:nvSpPr>
        <p:spPr bwMode="auto">
          <a:xfrm>
            <a:off x="4786312" y="3405187"/>
            <a:ext cx="762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B</a:t>
            </a:r>
            <a:endParaRPr lang="en-US"/>
          </a:p>
        </p:txBody>
      </p:sp>
      <p:sp>
        <p:nvSpPr>
          <p:cNvPr id="127" name="Freeform 134"/>
          <p:cNvSpPr/>
          <p:nvPr/>
        </p:nvSpPr>
        <p:spPr bwMode="auto">
          <a:xfrm>
            <a:off x="4116387" y="3344862"/>
            <a:ext cx="284163" cy="269875"/>
          </a:xfrm>
          <a:custGeom>
            <a:avLst/>
            <a:gdLst>
              <a:gd name="T0" fmla="*/ 177 w 179"/>
              <a:gd name="T1" fmla="*/ 170 h 170"/>
              <a:gd name="T2" fmla="*/ 179 w 179"/>
              <a:gd name="T3" fmla="*/ 0 h 170"/>
              <a:gd name="T4" fmla="*/ 0 w 179"/>
              <a:gd name="T5" fmla="*/ 0 h 170"/>
              <a:gd name="T6" fmla="*/ 0 w 179"/>
              <a:gd name="T7" fmla="*/ 170 h 170"/>
              <a:gd name="T8" fmla="*/ 179 w 179"/>
              <a:gd name="T9" fmla="*/ 170 h 170"/>
              <a:gd name="T10" fmla="*/ 179 w 179"/>
              <a:gd name="T11" fmla="*/ 170 h 170"/>
            </a:gdLst>
            <a:ahLst/>
            <a:cxnLst>
              <a:cxn ang="0">
                <a:pos x="T0" y="T1"/>
              </a:cxn>
              <a:cxn ang="0">
                <a:pos x="T2" y="T3"/>
              </a:cxn>
              <a:cxn ang="0">
                <a:pos x="T4" y="T5"/>
              </a:cxn>
              <a:cxn ang="0">
                <a:pos x="T6" y="T7"/>
              </a:cxn>
              <a:cxn ang="0">
                <a:pos x="T8" y="T9"/>
              </a:cxn>
              <a:cxn ang="0">
                <a:pos x="T10" y="T11"/>
              </a:cxn>
            </a:cxnLst>
            <a:rect l="0" t="0" r="r" b="b"/>
            <a:pathLst>
              <a:path w="179" h="170">
                <a:moveTo>
                  <a:pt x="177" y="170"/>
                </a:moveTo>
                <a:lnTo>
                  <a:pt x="179" y="0"/>
                </a:lnTo>
                <a:lnTo>
                  <a:pt x="0" y="0"/>
                </a:lnTo>
                <a:lnTo>
                  <a:pt x="0" y="170"/>
                </a:lnTo>
                <a:lnTo>
                  <a:pt x="179" y="170"/>
                </a:lnTo>
                <a:lnTo>
                  <a:pt x="179" y="17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 name="Rectangle 135"/>
          <p:cNvSpPr>
            <a:spLocks noChangeArrowheads="1"/>
          </p:cNvSpPr>
          <p:nvPr/>
        </p:nvSpPr>
        <p:spPr bwMode="auto">
          <a:xfrm>
            <a:off x="4130675" y="3405187"/>
            <a:ext cx="952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M</a:t>
            </a:r>
            <a:endParaRPr lang="en-US"/>
          </a:p>
        </p:txBody>
      </p:sp>
      <p:sp>
        <p:nvSpPr>
          <p:cNvPr id="129" name="Rectangle 136"/>
          <p:cNvSpPr>
            <a:spLocks noChangeArrowheads="1"/>
          </p:cNvSpPr>
          <p:nvPr/>
        </p:nvSpPr>
        <p:spPr bwMode="auto">
          <a:xfrm>
            <a:off x="4225925" y="3405187"/>
            <a:ext cx="762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a:p>
        </p:txBody>
      </p:sp>
      <p:sp>
        <p:nvSpPr>
          <p:cNvPr id="130" name="Rectangle 137"/>
          <p:cNvSpPr>
            <a:spLocks noChangeArrowheads="1"/>
          </p:cNvSpPr>
          <p:nvPr/>
        </p:nvSpPr>
        <p:spPr bwMode="auto">
          <a:xfrm>
            <a:off x="4302125" y="3405187"/>
            <a:ext cx="952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M</a:t>
            </a:r>
            <a:endParaRPr lang="en-US"/>
          </a:p>
        </p:txBody>
      </p:sp>
      <p:sp>
        <p:nvSpPr>
          <p:cNvPr id="131" name="Freeform 138"/>
          <p:cNvSpPr/>
          <p:nvPr/>
        </p:nvSpPr>
        <p:spPr bwMode="auto">
          <a:xfrm>
            <a:off x="3649662" y="3211512"/>
            <a:ext cx="222250" cy="512763"/>
          </a:xfrm>
          <a:custGeom>
            <a:avLst/>
            <a:gdLst>
              <a:gd name="T0" fmla="*/ 0 w 140"/>
              <a:gd name="T1" fmla="*/ 0 h 323"/>
              <a:gd name="T2" fmla="*/ 0 w 140"/>
              <a:gd name="T3" fmla="*/ 131 h 323"/>
              <a:gd name="T4" fmla="*/ 38 w 140"/>
              <a:gd name="T5" fmla="*/ 161 h 323"/>
              <a:gd name="T6" fmla="*/ 0 w 140"/>
              <a:gd name="T7" fmla="*/ 192 h 323"/>
              <a:gd name="T8" fmla="*/ 0 w 140"/>
              <a:gd name="T9" fmla="*/ 323 h 323"/>
              <a:gd name="T10" fmla="*/ 140 w 140"/>
              <a:gd name="T11" fmla="*/ 224 h 323"/>
              <a:gd name="T12" fmla="*/ 140 w 140"/>
              <a:gd name="T13" fmla="*/ 99 h 323"/>
              <a:gd name="T14" fmla="*/ 0 w 140"/>
              <a:gd name="T15" fmla="*/ 2 h 323"/>
              <a:gd name="T16" fmla="*/ 0 w 140"/>
              <a:gd name="T17" fmla="*/ 2 h 323"/>
              <a:gd name="T18" fmla="*/ 0 w 140"/>
              <a:gd name="T19"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323">
                <a:moveTo>
                  <a:pt x="0" y="0"/>
                </a:moveTo>
                <a:lnTo>
                  <a:pt x="0" y="131"/>
                </a:lnTo>
                <a:lnTo>
                  <a:pt x="38" y="161"/>
                </a:lnTo>
                <a:lnTo>
                  <a:pt x="0" y="192"/>
                </a:lnTo>
                <a:lnTo>
                  <a:pt x="0" y="323"/>
                </a:lnTo>
                <a:lnTo>
                  <a:pt x="140" y="224"/>
                </a:lnTo>
                <a:lnTo>
                  <a:pt x="140" y="99"/>
                </a:lnTo>
                <a:lnTo>
                  <a:pt x="0" y="2"/>
                </a:lnTo>
                <a:lnTo>
                  <a:pt x="0"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32" name="Freeform 139"/>
          <p:cNvSpPr/>
          <p:nvPr/>
        </p:nvSpPr>
        <p:spPr bwMode="auto">
          <a:xfrm>
            <a:off x="3649662" y="3211512"/>
            <a:ext cx="222250" cy="512763"/>
          </a:xfrm>
          <a:custGeom>
            <a:avLst/>
            <a:gdLst>
              <a:gd name="T0" fmla="*/ 0 w 140"/>
              <a:gd name="T1" fmla="*/ 0 h 323"/>
              <a:gd name="T2" fmla="*/ 0 w 140"/>
              <a:gd name="T3" fmla="*/ 131 h 323"/>
              <a:gd name="T4" fmla="*/ 38 w 140"/>
              <a:gd name="T5" fmla="*/ 161 h 323"/>
              <a:gd name="T6" fmla="*/ 0 w 140"/>
              <a:gd name="T7" fmla="*/ 192 h 323"/>
              <a:gd name="T8" fmla="*/ 0 w 140"/>
              <a:gd name="T9" fmla="*/ 323 h 323"/>
              <a:gd name="T10" fmla="*/ 140 w 140"/>
              <a:gd name="T11" fmla="*/ 224 h 323"/>
              <a:gd name="T12" fmla="*/ 140 w 140"/>
              <a:gd name="T13" fmla="*/ 99 h 323"/>
              <a:gd name="T14" fmla="*/ 0 w 140"/>
              <a:gd name="T15" fmla="*/ 2 h 323"/>
              <a:gd name="T16" fmla="*/ 0 w 140"/>
              <a:gd name="T17" fmla="*/ 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323">
                <a:moveTo>
                  <a:pt x="0" y="0"/>
                </a:moveTo>
                <a:lnTo>
                  <a:pt x="0" y="131"/>
                </a:lnTo>
                <a:lnTo>
                  <a:pt x="38" y="161"/>
                </a:lnTo>
                <a:lnTo>
                  <a:pt x="0" y="192"/>
                </a:lnTo>
                <a:lnTo>
                  <a:pt x="0" y="323"/>
                </a:lnTo>
                <a:lnTo>
                  <a:pt x="140" y="224"/>
                </a:lnTo>
                <a:lnTo>
                  <a:pt x="140" y="99"/>
                </a:lnTo>
                <a:lnTo>
                  <a:pt x="0" y="2"/>
                </a:lnTo>
                <a:lnTo>
                  <a:pt x="0" y="2"/>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 name="Rectangle 140"/>
          <p:cNvSpPr>
            <a:spLocks noChangeArrowheads="1"/>
          </p:cNvSpPr>
          <p:nvPr/>
        </p:nvSpPr>
        <p:spPr bwMode="auto">
          <a:xfrm>
            <a:off x="3721100" y="3398837"/>
            <a:ext cx="762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a:p>
        </p:txBody>
      </p:sp>
      <p:sp>
        <p:nvSpPr>
          <p:cNvPr id="134" name="Rectangle 141"/>
          <p:cNvSpPr>
            <a:spLocks noChangeArrowheads="1"/>
          </p:cNvSpPr>
          <p:nvPr/>
        </p:nvSpPr>
        <p:spPr bwMode="auto">
          <a:xfrm>
            <a:off x="3795712" y="3398837"/>
            <a:ext cx="762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X</a:t>
            </a:r>
            <a:endParaRPr lang="en-US"/>
          </a:p>
        </p:txBody>
      </p:sp>
      <p:sp>
        <p:nvSpPr>
          <p:cNvPr id="135" name="Freeform 167"/>
          <p:cNvSpPr/>
          <p:nvPr/>
        </p:nvSpPr>
        <p:spPr bwMode="auto">
          <a:xfrm>
            <a:off x="4475162" y="3451225"/>
            <a:ext cx="52388" cy="50800"/>
          </a:xfrm>
          <a:custGeom>
            <a:avLst/>
            <a:gdLst>
              <a:gd name="T0" fmla="*/ 15 w 33"/>
              <a:gd name="T1" fmla="*/ 30 h 32"/>
              <a:gd name="T2" fmla="*/ 18 w 33"/>
              <a:gd name="T3" fmla="*/ 30 h 32"/>
              <a:gd name="T4" fmla="*/ 22 w 33"/>
              <a:gd name="T5" fmla="*/ 30 h 32"/>
              <a:gd name="T6" fmla="*/ 24 w 33"/>
              <a:gd name="T7" fmla="*/ 30 h 32"/>
              <a:gd name="T8" fmla="*/ 26 w 33"/>
              <a:gd name="T9" fmla="*/ 28 h 32"/>
              <a:gd name="T10" fmla="*/ 26 w 33"/>
              <a:gd name="T11" fmla="*/ 25 h 32"/>
              <a:gd name="T12" fmla="*/ 28 w 33"/>
              <a:gd name="T13" fmla="*/ 23 h 32"/>
              <a:gd name="T14" fmla="*/ 31 w 33"/>
              <a:gd name="T15" fmla="*/ 23 h 32"/>
              <a:gd name="T16" fmla="*/ 31 w 33"/>
              <a:gd name="T17" fmla="*/ 19 h 32"/>
              <a:gd name="T18" fmla="*/ 33 w 33"/>
              <a:gd name="T19" fmla="*/ 17 h 32"/>
              <a:gd name="T20" fmla="*/ 33 w 33"/>
              <a:gd name="T21" fmla="*/ 15 h 32"/>
              <a:gd name="T22" fmla="*/ 33 w 33"/>
              <a:gd name="T23" fmla="*/ 13 h 32"/>
              <a:gd name="T24" fmla="*/ 31 w 33"/>
              <a:gd name="T25" fmla="*/ 10 h 32"/>
              <a:gd name="T26" fmla="*/ 31 w 33"/>
              <a:gd name="T27" fmla="*/ 8 h 32"/>
              <a:gd name="T28" fmla="*/ 28 w 33"/>
              <a:gd name="T29" fmla="*/ 6 h 32"/>
              <a:gd name="T30" fmla="*/ 26 w 33"/>
              <a:gd name="T31" fmla="*/ 4 h 32"/>
              <a:gd name="T32" fmla="*/ 26 w 33"/>
              <a:gd name="T33" fmla="*/ 2 h 32"/>
              <a:gd name="T34" fmla="*/ 24 w 33"/>
              <a:gd name="T35" fmla="*/ 0 h 32"/>
              <a:gd name="T36" fmla="*/ 22 w 33"/>
              <a:gd name="T37" fmla="*/ 0 h 32"/>
              <a:gd name="T38" fmla="*/ 18 w 33"/>
              <a:gd name="T39" fmla="*/ 0 h 32"/>
              <a:gd name="T40" fmla="*/ 15 w 33"/>
              <a:gd name="T41" fmla="*/ 0 h 32"/>
              <a:gd name="T42" fmla="*/ 13 w 33"/>
              <a:gd name="T43" fmla="*/ 0 h 32"/>
              <a:gd name="T44" fmla="*/ 11 w 33"/>
              <a:gd name="T45" fmla="*/ 0 h 32"/>
              <a:gd name="T46" fmla="*/ 9 w 33"/>
              <a:gd name="T47" fmla="*/ 0 h 32"/>
              <a:gd name="T48" fmla="*/ 7 w 33"/>
              <a:gd name="T49" fmla="*/ 2 h 32"/>
              <a:gd name="T50" fmla="*/ 5 w 33"/>
              <a:gd name="T51" fmla="*/ 4 h 32"/>
              <a:gd name="T52" fmla="*/ 3 w 33"/>
              <a:gd name="T53" fmla="*/ 6 h 32"/>
              <a:gd name="T54" fmla="*/ 3 w 33"/>
              <a:gd name="T55" fmla="*/ 8 h 32"/>
              <a:gd name="T56" fmla="*/ 0 w 33"/>
              <a:gd name="T57" fmla="*/ 10 h 32"/>
              <a:gd name="T58" fmla="*/ 0 w 33"/>
              <a:gd name="T59" fmla="*/ 13 h 32"/>
              <a:gd name="T60" fmla="*/ 0 w 33"/>
              <a:gd name="T61" fmla="*/ 15 h 32"/>
              <a:gd name="T62" fmla="*/ 0 w 33"/>
              <a:gd name="T63" fmla="*/ 17 h 32"/>
              <a:gd name="T64" fmla="*/ 0 w 33"/>
              <a:gd name="T65" fmla="*/ 19 h 32"/>
              <a:gd name="T66" fmla="*/ 3 w 33"/>
              <a:gd name="T67" fmla="*/ 23 h 32"/>
              <a:gd name="T68" fmla="*/ 3 w 33"/>
              <a:gd name="T69" fmla="*/ 23 h 32"/>
              <a:gd name="T70" fmla="*/ 5 w 33"/>
              <a:gd name="T71" fmla="*/ 25 h 32"/>
              <a:gd name="T72" fmla="*/ 7 w 33"/>
              <a:gd name="T73" fmla="*/ 28 h 32"/>
              <a:gd name="T74" fmla="*/ 9 w 33"/>
              <a:gd name="T75" fmla="*/ 30 h 32"/>
              <a:gd name="T76" fmla="*/ 11 w 33"/>
              <a:gd name="T77" fmla="*/ 30 h 32"/>
              <a:gd name="T78" fmla="*/ 13 w 33"/>
              <a:gd name="T79" fmla="*/ 30 h 32"/>
              <a:gd name="T80" fmla="*/ 15 w 33"/>
              <a:gd name="T81" fmla="*/ 32 h 32"/>
              <a:gd name="T82" fmla="*/ 15 w 33"/>
              <a:gd name="T83" fmla="*/ 32 h 32"/>
              <a:gd name="T84" fmla="*/ 15 w 33"/>
              <a:gd name="T85"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32">
                <a:moveTo>
                  <a:pt x="15" y="30"/>
                </a:moveTo>
                <a:lnTo>
                  <a:pt x="18" y="30"/>
                </a:lnTo>
                <a:lnTo>
                  <a:pt x="22" y="30"/>
                </a:lnTo>
                <a:lnTo>
                  <a:pt x="24" y="30"/>
                </a:lnTo>
                <a:lnTo>
                  <a:pt x="26" y="28"/>
                </a:lnTo>
                <a:lnTo>
                  <a:pt x="26" y="25"/>
                </a:lnTo>
                <a:lnTo>
                  <a:pt x="28" y="23"/>
                </a:lnTo>
                <a:lnTo>
                  <a:pt x="31" y="23"/>
                </a:lnTo>
                <a:lnTo>
                  <a:pt x="31" y="19"/>
                </a:lnTo>
                <a:lnTo>
                  <a:pt x="33" y="17"/>
                </a:lnTo>
                <a:lnTo>
                  <a:pt x="33" y="15"/>
                </a:lnTo>
                <a:lnTo>
                  <a:pt x="33" y="13"/>
                </a:lnTo>
                <a:lnTo>
                  <a:pt x="31" y="10"/>
                </a:lnTo>
                <a:lnTo>
                  <a:pt x="31" y="8"/>
                </a:lnTo>
                <a:lnTo>
                  <a:pt x="28" y="6"/>
                </a:lnTo>
                <a:lnTo>
                  <a:pt x="26" y="4"/>
                </a:lnTo>
                <a:lnTo>
                  <a:pt x="26" y="2"/>
                </a:lnTo>
                <a:lnTo>
                  <a:pt x="24" y="0"/>
                </a:lnTo>
                <a:lnTo>
                  <a:pt x="22" y="0"/>
                </a:lnTo>
                <a:lnTo>
                  <a:pt x="18" y="0"/>
                </a:lnTo>
                <a:lnTo>
                  <a:pt x="15" y="0"/>
                </a:lnTo>
                <a:lnTo>
                  <a:pt x="13" y="0"/>
                </a:lnTo>
                <a:lnTo>
                  <a:pt x="11" y="0"/>
                </a:lnTo>
                <a:lnTo>
                  <a:pt x="9" y="0"/>
                </a:lnTo>
                <a:lnTo>
                  <a:pt x="7" y="2"/>
                </a:lnTo>
                <a:lnTo>
                  <a:pt x="5" y="4"/>
                </a:lnTo>
                <a:lnTo>
                  <a:pt x="3" y="6"/>
                </a:lnTo>
                <a:lnTo>
                  <a:pt x="3" y="8"/>
                </a:lnTo>
                <a:lnTo>
                  <a:pt x="0" y="10"/>
                </a:lnTo>
                <a:lnTo>
                  <a:pt x="0" y="13"/>
                </a:lnTo>
                <a:lnTo>
                  <a:pt x="0" y="15"/>
                </a:lnTo>
                <a:lnTo>
                  <a:pt x="0" y="17"/>
                </a:lnTo>
                <a:lnTo>
                  <a:pt x="0" y="19"/>
                </a:lnTo>
                <a:lnTo>
                  <a:pt x="3" y="23"/>
                </a:lnTo>
                <a:lnTo>
                  <a:pt x="3" y="23"/>
                </a:lnTo>
                <a:lnTo>
                  <a:pt x="5" y="25"/>
                </a:lnTo>
                <a:lnTo>
                  <a:pt x="7" y="28"/>
                </a:lnTo>
                <a:lnTo>
                  <a:pt x="9" y="30"/>
                </a:lnTo>
                <a:lnTo>
                  <a:pt x="11" y="30"/>
                </a:lnTo>
                <a:lnTo>
                  <a:pt x="13" y="30"/>
                </a:lnTo>
                <a:lnTo>
                  <a:pt x="15" y="32"/>
                </a:lnTo>
                <a:lnTo>
                  <a:pt x="15" y="32"/>
                </a:lnTo>
                <a:lnTo>
                  <a:pt x="15" y="30"/>
                </a:lnTo>
                <a:close/>
              </a:path>
            </a:pathLst>
          </a:custGeom>
          <a:solidFill>
            <a:srgbClr val="EB75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nvGrpSpPr>
          <p:cNvPr id="136" name="Group 226"/>
          <p:cNvGrpSpPr/>
          <p:nvPr/>
        </p:nvGrpSpPr>
        <p:grpSpPr bwMode="auto">
          <a:xfrm>
            <a:off x="3101975" y="3749675"/>
            <a:ext cx="2339975" cy="509587"/>
            <a:chOff x="2707" y="3294"/>
            <a:chExt cx="1474" cy="321"/>
          </a:xfrm>
        </p:grpSpPr>
        <p:sp>
          <p:nvSpPr>
            <p:cNvPr id="137" name="Line 5"/>
            <p:cNvSpPr>
              <a:spLocks noChangeShapeType="1"/>
            </p:cNvSpPr>
            <p:nvPr/>
          </p:nvSpPr>
          <p:spPr bwMode="auto">
            <a:xfrm>
              <a:off x="3217" y="3406"/>
              <a:ext cx="170" cy="2"/>
            </a:xfrm>
            <a:prstGeom prst="line">
              <a:avLst/>
            </a:prstGeom>
            <a:noFill/>
            <a:ln w="17463">
              <a:solidFill>
                <a:srgbClr val="EB7500"/>
              </a:solidFill>
              <a:round/>
            </a:ln>
            <a:extLst>
              <a:ext uri="{909E8E84-426E-40DD-AFC4-6F175D3DCCD1}">
                <a14:hiddenFill xmlns:a14="http://schemas.microsoft.com/office/drawing/2010/main">
                  <a:noFill/>
                </a14:hiddenFill>
              </a:ext>
            </a:extLst>
          </p:spPr>
          <p:txBody>
            <a:bodyPr/>
            <a:lstStyle/>
            <a:p>
              <a:endParaRPr lang="en-US"/>
            </a:p>
          </p:txBody>
        </p:sp>
        <p:sp>
          <p:nvSpPr>
            <p:cNvPr id="138" name="Freeform 30"/>
            <p:cNvSpPr/>
            <p:nvPr/>
          </p:nvSpPr>
          <p:spPr bwMode="auto">
            <a:xfrm>
              <a:off x="3133" y="3372"/>
              <a:ext cx="82" cy="161"/>
            </a:xfrm>
            <a:custGeom>
              <a:avLst/>
              <a:gdLst>
                <a:gd name="T0" fmla="*/ 0 w 82"/>
                <a:gd name="T1" fmla="*/ 159 h 161"/>
                <a:gd name="T2" fmla="*/ 82 w 82"/>
                <a:gd name="T3" fmla="*/ 161 h 161"/>
                <a:gd name="T4" fmla="*/ 82 w 82"/>
                <a:gd name="T5" fmla="*/ 0 h 161"/>
                <a:gd name="T6" fmla="*/ 0 w 82"/>
                <a:gd name="T7" fmla="*/ 0 h 161"/>
                <a:gd name="T8" fmla="*/ 0 w 82"/>
                <a:gd name="T9" fmla="*/ 159 h 161"/>
              </a:gdLst>
              <a:ahLst/>
              <a:cxnLst>
                <a:cxn ang="0">
                  <a:pos x="T0" y="T1"/>
                </a:cxn>
                <a:cxn ang="0">
                  <a:pos x="T2" y="T3"/>
                </a:cxn>
                <a:cxn ang="0">
                  <a:pos x="T4" y="T5"/>
                </a:cxn>
                <a:cxn ang="0">
                  <a:pos x="T6" y="T7"/>
                </a:cxn>
                <a:cxn ang="0">
                  <a:pos x="T8" y="T9"/>
                </a:cxn>
              </a:cxnLst>
              <a:rect l="0" t="0" r="r" b="b"/>
              <a:pathLst>
                <a:path w="82" h="161">
                  <a:moveTo>
                    <a:pt x="0" y="159"/>
                  </a:moveTo>
                  <a:lnTo>
                    <a:pt x="82" y="161"/>
                  </a:lnTo>
                  <a:lnTo>
                    <a:pt x="82" y="0"/>
                  </a:lnTo>
                  <a:lnTo>
                    <a:pt x="0" y="0"/>
                  </a:lnTo>
                  <a:lnTo>
                    <a:pt x="0" y="159"/>
                  </a:lnTo>
                  <a:close/>
                </a:path>
              </a:pathLst>
            </a:custGeom>
            <a:solidFill>
              <a:srgbClr val="FBE2C9"/>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39" name="Freeform 31"/>
            <p:cNvSpPr/>
            <p:nvPr/>
          </p:nvSpPr>
          <p:spPr bwMode="auto">
            <a:xfrm>
              <a:off x="3133" y="3372"/>
              <a:ext cx="82" cy="161"/>
            </a:xfrm>
            <a:custGeom>
              <a:avLst/>
              <a:gdLst>
                <a:gd name="T0" fmla="*/ 0 w 82"/>
                <a:gd name="T1" fmla="*/ 159 h 161"/>
                <a:gd name="T2" fmla="*/ 82 w 82"/>
                <a:gd name="T3" fmla="*/ 161 h 161"/>
                <a:gd name="T4" fmla="*/ 82 w 82"/>
                <a:gd name="T5" fmla="*/ 0 h 161"/>
                <a:gd name="T6" fmla="*/ 0 w 82"/>
                <a:gd name="T7" fmla="*/ 0 h 161"/>
              </a:gdLst>
              <a:ahLst/>
              <a:cxnLst>
                <a:cxn ang="0">
                  <a:pos x="T0" y="T1"/>
                </a:cxn>
                <a:cxn ang="0">
                  <a:pos x="T2" y="T3"/>
                </a:cxn>
                <a:cxn ang="0">
                  <a:pos x="T4" y="T5"/>
                </a:cxn>
                <a:cxn ang="0">
                  <a:pos x="T6" y="T7"/>
                </a:cxn>
              </a:cxnLst>
              <a:rect l="0" t="0" r="r" b="b"/>
              <a:pathLst>
                <a:path w="82" h="161">
                  <a:moveTo>
                    <a:pt x="0" y="159"/>
                  </a:moveTo>
                  <a:lnTo>
                    <a:pt x="82" y="161"/>
                  </a:lnTo>
                  <a:lnTo>
                    <a:pt x="82" y="0"/>
                  </a:lnTo>
                  <a:lnTo>
                    <a:pt x="0" y="0"/>
                  </a:lnTo>
                </a:path>
              </a:pathLst>
            </a:custGeom>
            <a:noFill/>
            <a:ln w="9525">
              <a:solidFill>
                <a:srgbClr val="EB75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0" name="Line 32"/>
            <p:cNvSpPr>
              <a:spLocks noChangeShapeType="1"/>
            </p:cNvSpPr>
            <p:nvPr/>
          </p:nvSpPr>
          <p:spPr bwMode="auto">
            <a:xfrm flipV="1">
              <a:off x="3052" y="3367"/>
              <a:ext cx="2" cy="1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1" name="Line 33"/>
            <p:cNvSpPr>
              <a:spLocks noChangeShapeType="1"/>
            </p:cNvSpPr>
            <p:nvPr/>
          </p:nvSpPr>
          <p:spPr bwMode="auto">
            <a:xfrm>
              <a:off x="3052" y="3369"/>
              <a:ext cx="81" cy="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2" name="Line 34"/>
            <p:cNvSpPr>
              <a:spLocks noChangeShapeType="1"/>
            </p:cNvSpPr>
            <p:nvPr/>
          </p:nvSpPr>
          <p:spPr bwMode="auto">
            <a:xfrm>
              <a:off x="3052" y="3531"/>
              <a:ext cx="81"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3" name="Freeform 142"/>
            <p:cNvSpPr/>
            <p:nvPr/>
          </p:nvSpPr>
          <p:spPr bwMode="auto">
            <a:xfrm>
              <a:off x="4003" y="3367"/>
              <a:ext cx="90" cy="179"/>
            </a:xfrm>
            <a:custGeom>
              <a:avLst/>
              <a:gdLst>
                <a:gd name="T0" fmla="*/ 88 w 90"/>
                <a:gd name="T1" fmla="*/ 179 h 179"/>
                <a:gd name="T2" fmla="*/ 0 w 90"/>
                <a:gd name="T3" fmla="*/ 179 h 179"/>
                <a:gd name="T4" fmla="*/ 0 w 90"/>
                <a:gd name="T5" fmla="*/ 0 h 179"/>
                <a:gd name="T6" fmla="*/ 90 w 90"/>
                <a:gd name="T7" fmla="*/ 0 h 179"/>
                <a:gd name="T8" fmla="*/ 88 w 90"/>
                <a:gd name="T9" fmla="*/ 179 h 179"/>
              </a:gdLst>
              <a:ahLst/>
              <a:cxnLst>
                <a:cxn ang="0">
                  <a:pos x="T0" y="T1"/>
                </a:cxn>
                <a:cxn ang="0">
                  <a:pos x="T2" y="T3"/>
                </a:cxn>
                <a:cxn ang="0">
                  <a:pos x="T4" y="T5"/>
                </a:cxn>
                <a:cxn ang="0">
                  <a:pos x="T6" y="T7"/>
                </a:cxn>
                <a:cxn ang="0">
                  <a:pos x="T8" y="T9"/>
                </a:cxn>
              </a:cxnLst>
              <a:rect l="0" t="0" r="r" b="b"/>
              <a:pathLst>
                <a:path w="90" h="179">
                  <a:moveTo>
                    <a:pt x="88" y="179"/>
                  </a:moveTo>
                  <a:lnTo>
                    <a:pt x="0" y="179"/>
                  </a:lnTo>
                  <a:lnTo>
                    <a:pt x="0" y="0"/>
                  </a:lnTo>
                  <a:lnTo>
                    <a:pt x="90" y="0"/>
                  </a:lnTo>
                  <a:lnTo>
                    <a:pt x="88" y="179"/>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44" name="Freeform 143"/>
            <p:cNvSpPr/>
            <p:nvPr/>
          </p:nvSpPr>
          <p:spPr bwMode="auto">
            <a:xfrm>
              <a:off x="4003" y="3367"/>
              <a:ext cx="90" cy="179"/>
            </a:xfrm>
            <a:custGeom>
              <a:avLst/>
              <a:gdLst>
                <a:gd name="T0" fmla="*/ 88 w 90"/>
                <a:gd name="T1" fmla="*/ 179 h 179"/>
                <a:gd name="T2" fmla="*/ 0 w 90"/>
                <a:gd name="T3" fmla="*/ 179 h 179"/>
                <a:gd name="T4" fmla="*/ 0 w 90"/>
                <a:gd name="T5" fmla="*/ 0 h 179"/>
                <a:gd name="T6" fmla="*/ 90 w 90"/>
                <a:gd name="T7" fmla="*/ 0 h 179"/>
              </a:gdLst>
              <a:ahLst/>
              <a:cxnLst>
                <a:cxn ang="0">
                  <a:pos x="T0" y="T1"/>
                </a:cxn>
                <a:cxn ang="0">
                  <a:pos x="T2" y="T3"/>
                </a:cxn>
                <a:cxn ang="0">
                  <a:pos x="T4" y="T5"/>
                </a:cxn>
                <a:cxn ang="0">
                  <a:pos x="T6" y="T7"/>
                </a:cxn>
              </a:cxnLst>
              <a:rect l="0" t="0" r="r" b="b"/>
              <a:pathLst>
                <a:path w="90" h="179">
                  <a:moveTo>
                    <a:pt x="88" y="179"/>
                  </a:moveTo>
                  <a:lnTo>
                    <a:pt x="0" y="179"/>
                  </a:lnTo>
                  <a:lnTo>
                    <a:pt x="0" y="0"/>
                  </a:lnTo>
                  <a:lnTo>
                    <a:pt x="90"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5" name="Rectangle 144"/>
            <p:cNvSpPr>
              <a:spLocks noChangeArrowheads="1"/>
            </p:cNvSpPr>
            <p:nvPr/>
          </p:nvSpPr>
          <p:spPr bwMode="auto">
            <a:xfrm>
              <a:off x="4089" y="3367"/>
              <a:ext cx="92" cy="17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 name="Line 145"/>
            <p:cNvSpPr>
              <a:spLocks noChangeShapeType="1"/>
            </p:cNvSpPr>
            <p:nvPr/>
          </p:nvSpPr>
          <p:spPr bwMode="auto">
            <a:xfrm>
              <a:off x="3867" y="3456"/>
              <a:ext cx="136"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47" name="Freeform 146"/>
            <p:cNvSpPr/>
            <p:nvPr/>
          </p:nvSpPr>
          <p:spPr bwMode="auto">
            <a:xfrm>
              <a:off x="2787" y="3376"/>
              <a:ext cx="82" cy="161"/>
            </a:xfrm>
            <a:custGeom>
              <a:avLst/>
              <a:gdLst>
                <a:gd name="T0" fmla="*/ 0 w 82"/>
                <a:gd name="T1" fmla="*/ 159 h 161"/>
                <a:gd name="T2" fmla="*/ 82 w 82"/>
                <a:gd name="T3" fmla="*/ 161 h 161"/>
                <a:gd name="T4" fmla="*/ 82 w 82"/>
                <a:gd name="T5" fmla="*/ 0 h 161"/>
                <a:gd name="T6" fmla="*/ 0 w 82"/>
                <a:gd name="T7" fmla="*/ 0 h 161"/>
                <a:gd name="T8" fmla="*/ 0 w 82"/>
                <a:gd name="T9" fmla="*/ 159 h 161"/>
              </a:gdLst>
              <a:ahLst/>
              <a:cxnLst>
                <a:cxn ang="0">
                  <a:pos x="T0" y="T1"/>
                </a:cxn>
                <a:cxn ang="0">
                  <a:pos x="T2" y="T3"/>
                </a:cxn>
                <a:cxn ang="0">
                  <a:pos x="T4" y="T5"/>
                </a:cxn>
                <a:cxn ang="0">
                  <a:pos x="T6" y="T7"/>
                </a:cxn>
                <a:cxn ang="0">
                  <a:pos x="T8" y="T9"/>
                </a:cxn>
              </a:cxnLst>
              <a:rect l="0" t="0" r="r" b="b"/>
              <a:pathLst>
                <a:path w="82" h="161">
                  <a:moveTo>
                    <a:pt x="0" y="159"/>
                  </a:moveTo>
                  <a:lnTo>
                    <a:pt x="82" y="161"/>
                  </a:lnTo>
                  <a:lnTo>
                    <a:pt x="82" y="0"/>
                  </a:lnTo>
                  <a:lnTo>
                    <a:pt x="0" y="0"/>
                  </a:lnTo>
                  <a:lnTo>
                    <a:pt x="0" y="159"/>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48" name="Freeform 147"/>
            <p:cNvSpPr/>
            <p:nvPr/>
          </p:nvSpPr>
          <p:spPr bwMode="auto">
            <a:xfrm>
              <a:off x="2787" y="3376"/>
              <a:ext cx="82" cy="161"/>
            </a:xfrm>
            <a:custGeom>
              <a:avLst/>
              <a:gdLst>
                <a:gd name="T0" fmla="*/ 0 w 82"/>
                <a:gd name="T1" fmla="*/ 159 h 161"/>
                <a:gd name="T2" fmla="*/ 82 w 82"/>
                <a:gd name="T3" fmla="*/ 161 h 161"/>
                <a:gd name="T4" fmla="*/ 82 w 82"/>
                <a:gd name="T5" fmla="*/ 0 h 161"/>
                <a:gd name="T6" fmla="*/ 0 w 82"/>
                <a:gd name="T7" fmla="*/ 0 h 161"/>
              </a:gdLst>
              <a:ahLst/>
              <a:cxnLst>
                <a:cxn ang="0">
                  <a:pos x="T0" y="T1"/>
                </a:cxn>
                <a:cxn ang="0">
                  <a:pos x="T2" y="T3"/>
                </a:cxn>
                <a:cxn ang="0">
                  <a:pos x="T4" y="T5"/>
                </a:cxn>
                <a:cxn ang="0">
                  <a:pos x="T6" y="T7"/>
                </a:cxn>
              </a:cxnLst>
              <a:rect l="0" t="0" r="r" b="b"/>
              <a:pathLst>
                <a:path w="82" h="161">
                  <a:moveTo>
                    <a:pt x="0" y="159"/>
                  </a:moveTo>
                  <a:lnTo>
                    <a:pt x="82" y="161"/>
                  </a:lnTo>
                  <a:lnTo>
                    <a:pt x="82" y="0"/>
                  </a:lnTo>
                  <a:lnTo>
                    <a:pt x="0"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9" name="Freeform 148"/>
            <p:cNvSpPr/>
            <p:nvPr/>
          </p:nvSpPr>
          <p:spPr bwMode="auto">
            <a:xfrm>
              <a:off x="2707" y="3374"/>
              <a:ext cx="80" cy="163"/>
            </a:xfrm>
            <a:custGeom>
              <a:avLst/>
              <a:gdLst>
                <a:gd name="T0" fmla="*/ 80 w 80"/>
                <a:gd name="T1" fmla="*/ 0 h 163"/>
                <a:gd name="T2" fmla="*/ 0 w 80"/>
                <a:gd name="T3" fmla="*/ 2 h 163"/>
                <a:gd name="T4" fmla="*/ 0 w 80"/>
                <a:gd name="T5" fmla="*/ 163 h 163"/>
                <a:gd name="T6" fmla="*/ 80 w 80"/>
                <a:gd name="T7" fmla="*/ 163 h 163"/>
              </a:gdLst>
              <a:ahLst/>
              <a:cxnLst>
                <a:cxn ang="0">
                  <a:pos x="T0" y="T1"/>
                </a:cxn>
                <a:cxn ang="0">
                  <a:pos x="T2" y="T3"/>
                </a:cxn>
                <a:cxn ang="0">
                  <a:pos x="T4" y="T5"/>
                </a:cxn>
                <a:cxn ang="0">
                  <a:pos x="T6" y="T7"/>
                </a:cxn>
              </a:cxnLst>
              <a:rect l="0" t="0" r="r" b="b"/>
              <a:pathLst>
                <a:path w="80" h="163">
                  <a:moveTo>
                    <a:pt x="80" y="0"/>
                  </a:moveTo>
                  <a:lnTo>
                    <a:pt x="0" y="2"/>
                  </a:lnTo>
                  <a:lnTo>
                    <a:pt x="0" y="163"/>
                  </a:lnTo>
                  <a:lnTo>
                    <a:pt x="80" y="163"/>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0" name="Rectangle 149"/>
            <p:cNvSpPr>
              <a:spLocks noChangeArrowheads="1"/>
            </p:cNvSpPr>
            <p:nvPr/>
          </p:nvSpPr>
          <p:spPr bwMode="auto">
            <a:xfrm>
              <a:off x="2759" y="3406"/>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a:p>
          </p:txBody>
        </p:sp>
        <p:sp>
          <p:nvSpPr>
            <p:cNvPr id="151" name="Rectangle 150"/>
            <p:cNvSpPr>
              <a:spLocks noChangeArrowheads="1"/>
            </p:cNvSpPr>
            <p:nvPr/>
          </p:nvSpPr>
          <p:spPr bwMode="auto">
            <a:xfrm>
              <a:off x="2781" y="3406"/>
              <a:ext cx="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F</a:t>
              </a:r>
              <a:endParaRPr lang="en-US"/>
            </a:p>
          </p:txBody>
        </p:sp>
        <p:sp>
          <p:nvSpPr>
            <p:cNvPr id="152" name="Rectangle 151"/>
            <p:cNvSpPr>
              <a:spLocks noChangeArrowheads="1"/>
            </p:cNvSpPr>
            <p:nvPr/>
          </p:nvSpPr>
          <p:spPr bwMode="auto">
            <a:xfrm>
              <a:off x="3097" y="3406"/>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I</a:t>
              </a:r>
              <a:endParaRPr lang="en-US"/>
            </a:p>
          </p:txBody>
        </p:sp>
        <p:sp>
          <p:nvSpPr>
            <p:cNvPr id="153" name="Rectangle 152"/>
            <p:cNvSpPr>
              <a:spLocks noChangeArrowheads="1"/>
            </p:cNvSpPr>
            <p:nvPr/>
          </p:nvSpPr>
          <p:spPr bwMode="auto">
            <a:xfrm>
              <a:off x="3116" y="3406"/>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D</a:t>
              </a:r>
              <a:endParaRPr lang="en-US"/>
            </a:p>
          </p:txBody>
        </p:sp>
        <p:sp>
          <p:nvSpPr>
            <p:cNvPr id="154" name="Line 153"/>
            <p:cNvSpPr>
              <a:spLocks noChangeShapeType="1"/>
            </p:cNvSpPr>
            <p:nvPr/>
          </p:nvSpPr>
          <p:spPr bwMode="auto">
            <a:xfrm>
              <a:off x="2875" y="3456"/>
              <a:ext cx="17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55" name="Line 154"/>
            <p:cNvSpPr>
              <a:spLocks noChangeShapeType="1"/>
            </p:cNvSpPr>
            <p:nvPr/>
          </p:nvSpPr>
          <p:spPr bwMode="auto">
            <a:xfrm>
              <a:off x="3512" y="3456"/>
              <a:ext cx="17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56" name="Line 155"/>
            <p:cNvSpPr>
              <a:spLocks noChangeShapeType="1"/>
            </p:cNvSpPr>
            <p:nvPr/>
          </p:nvSpPr>
          <p:spPr bwMode="auto">
            <a:xfrm>
              <a:off x="3215" y="3496"/>
              <a:ext cx="179"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157" name="Freeform 156"/>
            <p:cNvSpPr/>
            <p:nvPr/>
          </p:nvSpPr>
          <p:spPr bwMode="auto">
            <a:xfrm>
              <a:off x="3009" y="3415"/>
              <a:ext cx="41" cy="41"/>
            </a:xfrm>
            <a:custGeom>
              <a:avLst/>
              <a:gdLst>
                <a:gd name="T0" fmla="*/ 0 w 41"/>
                <a:gd name="T1" fmla="*/ 41 h 41"/>
                <a:gd name="T2" fmla="*/ 0 w 41"/>
                <a:gd name="T3" fmla="*/ 0 h 41"/>
                <a:gd name="T4" fmla="*/ 41 w 41"/>
                <a:gd name="T5" fmla="*/ 0 h 41"/>
              </a:gdLst>
              <a:ahLst/>
              <a:cxnLst>
                <a:cxn ang="0">
                  <a:pos x="T0" y="T1"/>
                </a:cxn>
                <a:cxn ang="0">
                  <a:pos x="T2" y="T3"/>
                </a:cxn>
                <a:cxn ang="0">
                  <a:pos x="T4" y="T5"/>
                </a:cxn>
              </a:cxnLst>
              <a:rect l="0" t="0" r="r" b="b"/>
              <a:pathLst>
                <a:path w="41" h="41">
                  <a:moveTo>
                    <a:pt x="0" y="41"/>
                  </a:moveTo>
                  <a:lnTo>
                    <a:pt x="0" y="0"/>
                  </a:lnTo>
                  <a:lnTo>
                    <a:pt x="41"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8" name="Rectangle 157"/>
            <p:cNvSpPr>
              <a:spLocks noChangeArrowheads="1"/>
            </p:cNvSpPr>
            <p:nvPr/>
          </p:nvSpPr>
          <p:spPr bwMode="auto">
            <a:xfrm>
              <a:off x="4039" y="3408"/>
              <a:ext cx="6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W</a:t>
              </a:r>
              <a:endParaRPr lang="en-US"/>
            </a:p>
          </p:txBody>
        </p:sp>
        <p:sp>
          <p:nvSpPr>
            <p:cNvPr id="159" name="Rectangle 158"/>
            <p:cNvSpPr>
              <a:spLocks noChangeArrowheads="1"/>
            </p:cNvSpPr>
            <p:nvPr/>
          </p:nvSpPr>
          <p:spPr bwMode="auto">
            <a:xfrm>
              <a:off x="4108" y="3408"/>
              <a:ext cx="4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B</a:t>
              </a:r>
              <a:endParaRPr lang="en-US"/>
            </a:p>
          </p:txBody>
        </p:sp>
        <p:sp>
          <p:nvSpPr>
            <p:cNvPr id="160" name="Freeform 159"/>
            <p:cNvSpPr/>
            <p:nvPr/>
          </p:nvSpPr>
          <p:spPr bwMode="auto">
            <a:xfrm>
              <a:off x="3686" y="3378"/>
              <a:ext cx="179" cy="170"/>
            </a:xfrm>
            <a:custGeom>
              <a:avLst/>
              <a:gdLst>
                <a:gd name="T0" fmla="*/ 179 w 179"/>
                <a:gd name="T1" fmla="*/ 168 h 170"/>
                <a:gd name="T2" fmla="*/ 179 w 179"/>
                <a:gd name="T3" fmla="*/ 0 h 170"/>
                <a:gd name="T4" fmla="*/ 0 w 179"/>
                <a:gd name="T5" fmla="*/ 0 h 170"/>
                <a:gd name="T6" fmla="*/ 0 w 179"/>
                <a:gd name="T7" fmla="*/ 170 h 170"/>
                <a:gd name="T8" fmla="*/ 179 w 179"/>
                <a:gd name="T9" fmla="*/ 170 h 170"/>
                <a:gd name="T10" fmla="*/ 179 w 179"/>
                <a:gd name="T11" fmla="*/ 170 h 170"/>
              </a:gdLst>
              <a:ahLst/>
              <a:cxnLst>
                <a:cxn ang="0">
                  <a:pos x="T0" y="T1"/>
                </a:cxn>
                <a:cxn ang="0">
                  <a:pos x="T2" y="T3"/>
                </a:cxn>
                <a:cxn ang="0">
                  <a:pos x="T4" y="T5"/>
                </a:cxn>
                <a:cxn ang="0">
                  <a:pos x="T6" y="T7"/>
                </a:cxn>
                <a:cxn ang="0">
                  <a:pos x="T8" y="T9"/>
                </a:cxn>
                <a:cxn ang="0">
                  <a:pos x="T10" y="T11"/>
                </a:cxn>
              </a:cxnLst>
              <a:rect l="0" t="0" r="r" b="b"/>
              <a:pathLst>
                <a:path w="179" h="170">
                  <a:moveTo>
                    <a:pt x="179" y="168"/>
                  </a:moveTo>
                  <a:lnTo>
                    <a:pt x="179" y="0"/>
                  </a:lnTo>
                  <a:lnTo>
                    <a:pt x="0" y="0"/>
                  </a:lnTo>
                  <a:lnTo>
                    <a:pt x="0" y="170"/>
                  </a:lnTo>
                  <a:lnTo>
                    <a:pt x="179" y="170"/>
                  </a:lnTo>
                  <a:lnTo>
                    <a:pt x="179" y="17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1" name="Rectangle 160"/>
            <p:cNvSpPr>
              <a:spLocks noChangeArrowheads="1"/>
            </p:cNvSpPr>
            <p:nvPr/>
          </p:nvSpPr>
          <p:spPr bwMode="auto">
            <a:xfrm>
              <a:off x="3695" y="3416"/>
              <a:ext cx="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M</a:t>
              </a:r>
              <a:endParaRPr lang="en-US"/>
            </a:p>
          </p:txBody>
        </p:sp>
        <p:sp>
          <p:nvSpPr>
            <p:cNvPr id="162" name="Rectangle 161"/>
            <p:cNvSpPr>
              <a:spLocks noChangeArrowheads="1"/>
            </p:cNvSpPr>
            <p:nvPr/>
          </p:nvSpPr>
          <p:spPr bwMode="auto">
            <a:xfrm>
              <a:off x="3755" y="3416"/>
              <a:ext cx="4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a:p>
          </p:txBody>
        </p:sp>
        <p:sp>
          <p:nvSpPr>
            <p:cNvPr id="163" name="Rectangle 162"/>
            <p:cNvSpPr>
              <a:spLocks noChangeArrowheads="1"/>
            </p:cNvSpPr>
            <p:nvPr/>
          </p:nvSpPr>
          <p:spPr bwMode="auto">
            <a:xfrm>
              <a:off x="3803" y="3416"/>
              <a:ext cx="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M</a:t>
              </a:r>
              <a:endParaRPr lang="en-US"/>
            </a:p>
          </p:txBody>
        </p:sp>
        <p:sp>
          <p:nvSpPr>
            <p:cNvPr id="164" name="Freeform 163"/>
            <p:cNvSpPr/>
            <p:nvPr/>
          </p:nvSpPr>
          <p:spPr bwMode="auto">
            <a:xfrm>
              <a:off x="3392" y="3294"/>
              <a:ext cx="140" cy="321"/>
            </a:xfrm>
            <a:custGeom>
              <a:avLst/>
              <a:gdLst>
                <a:gd name="T0" fmla="*/ 0 w 140"/>
                <a:gd name="T1" fmla="*/ 0 h 321"/>
                <a:gd name="T2" fmla="*/ 0 w 140"/>
                <a:gd name="T3" fmla="*/ 131 h 321"/>
                <a:gd name="T4" fmla="*/ 38 w 140"/>
                <a:gd name="T5" fmla="*/ 162 h 321"/>
                <a:gd name="T6" fmla="*/ 0 w 140"/>
                <a:gd name="T7" fmla="*/ 192 h 321"/>
                <a:gd name="T8" fmla="*/ 0 w 140"/>
                <a:gd name="T9" fmla="*/ 321 h 321"/>
                <a:gd name="T10" fmla="*/ 140 w 140"/>
                <a:gd name="T11" fmla="*/ 224 h 321"/>
                <a:gd name="T12" fmla="*/ 140 w 140"/>
                <a:gd name="T13" fmla="*/ 99 h 321"/>
                <a:gd name="T14" fmla="*/ 0 w 140"/>
                <a:gd name="T15" fmla="*/ 2 h 321"/>
                <a:gd name="T16" fmla="*/ 0 w 140"/>
                <a:gd name="T17" fmla="*/ 2 h 321"/>
                <a:gd name="T18" fmla="*/ 0 w 140"/>
                <a:gd name="T1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321">
                  <a:moveTo>
                    <a:pt x="0" y="0"/>
                  </a:moveTo>
                  <a:lnTo>
                    <a:pt x="0" y="131"/>
                  </a:lnTo>
                  <a:lnTo>
                    <a:pt x="38" y="162"/>
                  </a:lnTo>
                  <a:lnTo>
                    <a:pt x="0" y="192"/>
                  </a:lnTo>
                  <a:lnTo>
                    <a:pt x="0" y="321"/>
                  </a:lnTo>
                  <a:lnTo>
                    <a:pt x="140" y="224"/>
                  </a:lnTo>
                  <a:lnTo>
                    <a:pt x="140" y="99"/>
                  </a:lnTo>
                  <a:lnTo>
                    <a:pt x="0" y="2"/>
                  </a:lnTo>
                  <a:lnTo>
                    <a:pt x="0"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65" name="Freeform 164"/>
            <p:cNvSpPr/>
            <p:nvPr/>
          </p:nvSpPr>
          <p:spPr bwMode="auto">
            <a:xfrm>
              <a:off x="3392" y="3294"/>
              <a:ext cx="140" cy="321"/>
            </a:xfrm>
            <a:custGeom>
              <a:avLst/>
              <a:gdLst>
                <a:gd name="T0" fmla="*/ 0 w 140"/>
                <a:gd name="T1" fmla="*/ 0 h 321"/>
                <a:gd name="T2" fmla="*/ 0 w 140"/>
                <a:gd name="T3" fmla="*/ 131 h 321"/>
                <a:gd name="T4" fmla="*/ 38 w 140"/>
                <a:gd name="T5" fmla="*/ 162 h 321"/>
                <a:gd name="T6" fmla="*/ 0 w 140"/>
                <a:gd name="T7" fmla="*/ 192 h 321"/>
                <a:gd name="T8" fmla="*/ 0 w 140"/>
                <a:gd name="T9" fmla="*/ 321 h 321"/>
                <a:gd name="T10" fmla="*/ 140 w 140"/>
                <a:gd name="T11" fmla="*/ 224 h 321"/>
                <a:gd name="T12" fmla="*/ 140 w 140"/>
                <a:gd name="T13" fmla="*/ 99 h 321"/>
                <a:gd name="T14" fmla="*/ 0 w 140"/>
                <a:gd name="T15" fmla="*/ 2 h 321"/>
                <a:gd name="T16" fmla="*/ 0 w 140"/>
                <a:gd name="T17" fmla="*/ 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321">
                  <a:moveTo>
                    <a:pt x="0" y="0"/>
                  </a:moveTo>
                  <a:lnTo>
                    <a:pt x="0" y="131"/>
                  </a:lnTo>
                  <a:lnTo>
                    <a:pt x="38" y="162"/>
                  </a:lnTo>
                  <a:lnTo>
                    <a:pt x="0" y="192"/>
                  </a:lnTo>
                  <a:lnTo>
                    <a:pt x="0" y="321"/>
                  </a:lnTo>
                  <a:lnTo>
                    <a:pt x="140" y="224"/>
                  </a:lnTo>
                  <a:lnTo>
                    <a:pt x="140" y="99"/>
                  </a:lnTo>
                  <a:lnTo>
                    <a:pt x="0" y="2"/>
                  </a:lnTo>
                  <a:lnTo>
                    <a:pt x="0" y="2"/>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6" name="Rectangle 165"/>
            <p:cNvSpPr>
              <a:spLocks noChangeArrowheads="1"/>
            </p:cNvSpPr>
            <p:nvPr/>
          </p:nvSpPr>
          <p:spPr bwMode="auto">
            <a:xfrm>
              <a:off x="3439" y="3416"/>
              <a:ext cx="4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E</a:t>
              </a:r>
              <a:endParaRPr lang="en-US"/>
            </a:p>
          </p:txBody>
        </p:sp>
        <p:sp>
          <p:nvSpPr>
            <p:cNvPr id="167" name="Rectangle 166"/>
            <p:cNvSpPr>
              <a:spLocks noChangeArrowheads="1"/>
            </p:cNvSpPr>
            <p:nvPr/>
          </p:nvSpPr>
          <p:spPr bwMode="auto">
            <a:xfrm>
              <a:off x="3486" y="3416"/>
              <a:ext cx="4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latin typeface="Arial" panose="020B0604020202020204" pitchFamily="34" charset="0"/>
                </a:rPr>
                <a:t>X</a:t>
              </a:r>
              <a:endParaRPr lang="en-US"/>
            </a:p>
          </p:txBody>
        </p:sp>
        <p:sp>
          <p:nvSpPr>
            <p:cNvPr id="168" name="Freeform 168"/>
            <p:cNvSpPr/>
            <p:nvPr/>
          </p:nvSpPr>
          <p:spPr bwMode="auto">
            <a:xfrm>
              <a:off x="3297" y="3391"/>
              <a:ext cx="32" cy="32"/>
            </a:xfrm>
            <a:custGeom>
              <a:avLst/>
              <a:gdLst>
                <a:gd name="T0" fmla="*/ 17 w 32"/>
                <a:gd name="T1" fmla="*/ 30 h 32"/>
                <a:gd name="T2" fmla="*/ 19 w 32"/>
                <a:gd name="T3" fmla="*/ 32 h 32"/>
                <a:gd name="T4" fmla="*/ 22 w 32"/>
                <a:gd name="T5" fmla="*/ 32 h 32"/>
                <a:gd name="T6" fmla="*/ 24 w 32"/>
                <a:gd name="T7" fmla="*/ 30 h 32"/>
                <a:gd name="T8" fmla="*/ 26 w 32"/>
                <a:gd name="T9" fmla="*/ 28 h 32"/>
                <a:gd name="T10" fmla="*/ 28 w 32"/>
                <a:gd name="T11" fmla="*/ 28 h 32"/>
                <a:gd name="T12" fmla="*/ 30 w 32"/>
                <a:gd name="T13" fmla="*/ 26 h 32"/>
                <a:gd name="T14" fmla="*/ 32 w 32"/>
                <a:gd name="T15" fmla="*/ 24 h 32"/>
                <a:gd name="T16" fmla="*/ 32 w 32"/>
                <a:gd name="T17" fmla="*/ 21 h 32"/>
                <a:gd name="T18" fmla="*/ 32 w 32"/>
                <a:gd name="T19" fmla="*/ 19 h 32"/>
                <a:gd name="T20" fmla="*/ 32 w 32"/>
                <a:gd name="T21" fmla="*/ 15 h 32"/>
                <a:gd name="T22" fmla="*/ 32 w 32"/>
                <a:gd name="T23" fmla="*/ 13 h 32"/>
                <a:gd name="T24" fmla="*/ 32 w 32"/>
                <a:gd name="T25" fmla="*/ 11 h 32"/>
                <a:gd name="T26" fmla="*/ 32 w 32"/>
                <a:gd name="T27" fmla="*/ 9 h 32"/>
                <a:gd name="T28" fmla="*/ 30 w 32"/>
                <a:gd name="T29" fmla="*/ 6 h 32"/>
                <a:gd name="T30" fmla="*/ 28 w 32"/>
                <a:gd name="T31" fmla="*/ 4 h 32"/>
                <a:gd name="T32" fmla="*/ 26 w 32"/>
                <a:gd name="T33" fmla="*/ 2 h 32"/>
                <a:gd name="T34" fmla="*/ 24 w 32"/>
                <a:gd name="T35" fmla="*/ 2 h 32"/>
                <a:gd name="T36" fmla="*/ 22 w 32"/>
                <a:gd name="T37" fmla="*/ 0 h 32"/>
                <a:gd name="T38" fmla="*/ 19 w 32"/>
                <a:gd name="T39" fmla="*/ 0 h 32"/>
                <a:gd name="T40" fmla="*/ 17 w 32"/>
                <a:gd name="T41" fmla="*/ 0 h 32"/>
                <a:gd name="T42" fmla="*/ 15 w 32"/>
                <a:gd name="T43" fmla="*/ 0 h 32"/>
                <a:gd name="T44" fmla="*/ 13 w 32"/>
                <a:gd name="T45" fmla="*/ 0 h 32"/>
                <a:gd name="T46" fmla="*/ 11 w 32"/>
                <a:gd name="T47" fmla="*/ 2 h 32"/>
                <a:gd name="T48" fmla="*/ 9 w 32"/>
                <a:gd name="T49" fmla="*/ 2 h 32"/>
                <a:gd name="T50" fmla="*/ 6 w 32"/>
                <a:gd name="T51" fmla="*/ 4 h 32"/>
                <a:gd name="T52" fmla="*/ 4 w 32"/>
                <a:gd name="T53" fmla="*/ 6 h 32"/>
                <a:gd name="T54" fmla="*/ 2 w 32"/>
                <a:gd name="T55" fmla="*/ 9 h 32"/>
                <a:gd name="T56" fmla="*/ 2 w 32"/>
                <a:gd name="T57" fmla="*/ 11 h 32"/>
                <a:gd name="T58" fmla="*/ 2 w 32"/>
                <a:gd name="T59" fmla="*/ 13 h 32"/>
                <a:gd name="T60" fmla="*/ 0 w 32"/>
                <a:gd name="T61" fmla="*/ 15 h 32"/>
                <a:gd name="T62" fmla="*/ 2 w 32"/>
                <a:gd name="T63" fmla="*/ 19 h 32"/>
                <a:gd name="T64" fmla="*/ 2 w 32"/>
                <a:gd name="T65" fmla="*/ 21 h 32"/>
                <a:gd name="T66" fmla="*/ 2 w 32"/>
                <a:gd name="T67" fmla="*/ 24 h 32"/>
                <a:gd name="T68" fmla="*/ 4 w 32"/>
                <a:gd name="T69" fmla="*/ 26 h 32"/>
                <a:gd name="T70" fmla="*/ 6 w 32"/>
                <a:gd name="T71" fmla="*/ 28 h 32"/>
                <a:gd name="T72" fmla="*/ 9 w 32"/>
                <a:gd name="T73" fmla="*/ 28 h 32"/>
                <a:gd name="T74" fmla="*/ 11 w 32"/>
                <a:gd name="T75" fmla="*/ 30 h 32"/>
                <a:gd name="T76" fmla="*/ 13 w 32"/>
                <a:gd name="T77" fmla="*/ 32 h 32"/>
                <a:gd name="T78" fmla="*/ 15 w 32"/>
                <a:gd name="T79" fmla="*/ 32 h 32"/>
                <a:gd name="T80" fmla="*/ 17 w 32"/>
                <a:gd name="T81" fmla="*/ 32 h 32"/>
                <a:gd name="T82" fmla="*/ 17 w 32"/>
                <a:gd name="T83" fmla="*/ 32 h 32"/>
                <a:gd name="T84" fmla="*/ 17 w 32"/>
                <a:gd name="T85"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 h="32">
                  <a:moveTo>
                    <a:pt x="17" y="30"/>
                  </a:moveTo>
                  <a:lnTo>
                    <a:pt x="19" y="32"/>
                  </a:lnTo>
                  <a:lnTo>
                    <a:pt x="22" y="32"/>
                  </a:lnTo>
                  <a:lnTo>
                    <a:pt x="24" y="30"/>
                  </a:lnTo>
                  <a:lnTo>
                    <a:pt x="26" y="28"/>
                  </a:lnTo>
                  <a:lnTo>
                    <a:pt x="28" y="28"/>
                  </a:lnTo>
                  <a:lnTo>
                    <a:pt x="30" y="26"/>
                  </a:lnTo>
                  <a:lnTo>
                    <a:pt x="32" y="24"/>
                  </a:lnTo>
                  <a:lnTo>
                    <a:pt x="32" y="21"/>
                  </a:lnTo>
                  <a:lnTo>
                    <a:pt x="32" y="19"/>
                  </a:lnTo>
                  <a:lnTo>
                    <a:pt x="32" y="15"/>
                  </a:lnTo>
                  <a:lnTo>
                    <a:pt x="32" y="13"/>
                  </a:lnTo>
                  <a:lnTo>
                    <a:pt x="32" y="11"/>
                  </a:lnTo>
                  <a:lnTo>
                    <a:pt x="32" y="9"/>
                  </a:lnTo>
                  <a:lnTo>
                    <a:pt x="30" y="6"/>
                  </a:lnTo>
                  <a:lnTo>
                    <a:pt x="28" y="4"/>
                  </a:lnTo>
                  <a:lnTo>
                    <a:pt x="26" y="2"/>
                  </a:lnTo>
                  <a:lnTo>
                    <a:pt x="24" y="2"/>
                  </a:lnTo>
                  <a:lnTo>
                    <a:pt x="22" y="0"/>
                  </a:lnTo>
                  <a:lnTo>
                    <a:pt x="19" y="0"/>
                  </a:lnTo>
                  <a:lnTo>
                    <a:pt x="17" y="0"/>
                  </a:lnTo>
                  <a:lnTo>
                    <a:pt x="15" y="0"/>
                  </a:lnTo>
                  <a:lnTo>
                    <a:pt x="13" y="0"/>
                  </a:lnTo>
                  <a:lnTo>
                    <a:pt x="11" y="2"/>
                  </a:lnTo>
                  <a:lnTo>
                    <a:pt x="9" y="2"/>
                  </a:lnTo>
                  <a:lnTo>
                    <a:pt x="6" y="4"/>
                  </a:lnTo>
                  <a:lnTo>
                    <a:pt x="4" y="6"/>
                  </a:lnTo>
                  <a:lnTo>
                    <a:pt x="2" y="9"/>
                  </a:lnTo>
                  <a:lnTo>
                    <a:pt x="2" y="11"/>
                  </a:lnTo>
                  <a:lnTo>
                    <a:pt x="2" y="13"/>
                  </a:lnTo>
                  <a:lnTo>
                    <a:pt x="0" y="15"/>
                  </a:lnTo>
                  <a:lnTo>
                    <a:pt x="2" y="19"/>
                  </a:lnTo>
                  <a:lnTo>
                    <a:pt x="2" y="21"/>
                  </a:lnTo>
                  <a:lnTo>
                    <a:pt x="2" y="24"/>
                  </a:lnTo>
                  <a:lnTo>
                    <a:pt x="4" y="26"/>
                  </a:lnTo>
                  <a:lnTo>
                    <a:pt x="6" y="28"/>
                  </a:lnTo>
                  <a:lnTo>
                    <a:pt x="9" y="28"/>
                  </a:lnTo>
                  <a:lnTo>
                    <a:pt x="11" y="30"/>
                  </a:lnTo>
                  <a:lnTo>
                    <a:pt x="13" y="32"/>
                  </a:lnTo>
                  <a:lnTo>
                    <a:pt x="15" y="32"/>
                  </a:lnTo>
                  <a:lnTo>
                    <a:pt x="17" y="32"/>
                  </a:lnTo>
                  <a:lnTo>
                    <a:pt x="17" y="32"/>
                  </a:lnTo>
                  <a:lnTo>
                    <a:pt x="17" y="30"/>
                  </a:lnTo>
                  <a:close/>
                </a:path>
              </a:pathLst>
            </a:custGeom>
            <a:solidFill>
              <a:srgbClr val="EB75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
        <p:nvSpPr>
          <p:cNvPr id="169" name="Line 228"/>
          <p:cNvSpPr>
            <a:spLocks noChangeShapeType="1"/>
          </p:cNvSpPr>
          <p:nvPr/>
        </p:nvSpPr>
        <p:spPr bwMode="auto">
          <a:xfrm flipH="1">
            <a:off x="4092575" y="3444875"/>
            <a:ext cx="381000" cy="457200"/>
          </a:xfrm>
          <a:prstGeom prst="line">
            <a:avLst/>
          </a:prstGeom>
        </p:spPr>
        <p:style>
          <a:lnRef idx="2">
            <a:schemeClr val="accent5"/>
          </a:lnRef>
          <a:fillRef idx="0">
            <a:schemeClr val="accent5"/>
          </a:fillRef>
          <a:effectRef idx="1">
            <a:schemeClr val="accent5"/>
          </a:effectRef>
          <a:fontRef idx="minor">
            <a:schemeClr val="tx1"/>
          </a:fontRef>
        </p:style>
        <p:txBody>
          <a:bodyPr wrap="none"/>
          <a:lstStyle/>
          <a:p>
            <a:endParaRPr lang="en-US"/>
          </a:p>
        </p:txBody>
      </p:sp>
      <p:pic>
        <p:nvPicPr>
          <p:cNvPr id="170" name="Picture 229" descr="F060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3003" y="4335462"/>
            <a:ext cx="5825397" cy="2370137"/>
          </a:xfrm>
          <a:prstGeom prst="rect">
            <a:avLst/>
          </a:prstGeom>
          <a:noFill/>
          <a:extLst>
            <a:ext uri="{909E8E84-426E-40DD-AFC4-6F175D3DCCD1}">
              <a14:hiddenFill xmlns:a14="http://schemas.microsoft.com/office/drawing/2010/main">
                <a:solidFill>
                  <a:srgbClr val="FFFFFF"/>
                </a:solidFill>
              </a14:hiddenFill>
            </a:ext>
          </a:extLst>
        </p:spPr>
      </p:pic>
      <p:sp>
        <p:nvSpPr>
          <p:cNvPr id="171" name="Text Box 231"/>
          <p:cNvSpPr txBox="1">
            <a:spLocks noChangeArrowheads="1"/>
          </p:cNvSpPr>
          <p:nvPr/>
        </p:nvSpPr>
        <p:spPr bwMode="auto">
          <a:xfrm>
            <a:off x="5783262" y="5021262"/>
            <a:ext cx="2470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With a one-stage stall, forwarding</a:t>
            </a:r>
            <a:endParaRPr lang="en-US"/>
          </a:p>
          <a:p>
            <a:r>
              <a:rPr lang="en-US"/>
              <a:t>can get the data to the </a:t>
            </a:r>
            <a:r>
              <a:rPr lang="en-US">
                <a:latin typeface="Courier New" panose="02070309020205020404" pitchFamily="49" charset="0"/>
              </a:rPr>
              <a:t>sub </a:t>
            </a:r>
            <a:endParaRPr lang="en-US">
              <a:latin typeface="Courier New" panose="02070309020205020404" pitchFamily="49" charset="0"/>
            </a:endParaRPr>
          </a:p>
          <a:p>
            <a:r>
              <a:rPr lang="en-US"/>
              <a:t>instruction in time</a:t>
            </a:r>
            <a:endParaRPr lang="en-US"/>
          </a:p>
        </p:txBody>
      </p:sp>
      <p:sp>
        <p:nvSpPr>
          <p:cNvPr id="172" name="Text Box 232"/>
          <p:cNvSpPr txBox="1">
            <a:spLocks noChangeArrowheads="1"/>
          </p:cNvSpPr>
          <p:nvPr/>
        </p:nvSpPr>
        <p:spPr bwMode="auto">
          <a:xfrm>
            <a:off x="5843587" y="3224212"/>
            <a:ext cx="218916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Without a stall it is impossible</a:t>
            </a:r>
            <a:endParaRPr lang="en-US"/>
          </a:p>
          <a:p>
            <a:r>
              <a:rPr lang="en-US"/>
              <a:t>to provide input to the</a:t>
            </a:r>
            <a:r>
              <a:rPr lang="en-US">
                <a:latin typeface="Courier New" panose="02070309020205020404" pitchFamily="49" charset="0"/>
              </a:rPr>
              <a:t> sub</a:t>
            </a:r>
            <a:endParaRPr lang="en-US">
              <a:latin typeface="Courier New" panose="02070309020205020404" pitchFamily="49" charset="0"/>
            </a:endParaRPr>
          </a:p>
          <a:p>
            <a:r>
              <a:rPr lang="en-US"/>
              <a:t>instruction in time</a:t>
            </a:r>
            <a:endParaRPr lang="en-US"/>
          </a:p>
        </p:txBody>
      </p:sp>
      <p:sp>
        <p:nvSpPr>
          <p:cNvPr id="173" name="Line 233"/>
          <p:cNvSpPr>
            <a:spLocks noChangeShapeType="1"/>
          </p:cNvSpPr>
          <p:nvPr/>
        </p:nvSpPr>
        <p:spPr bwMode="auto">
          <a:xfrm flipH="1">
            <a:off x="4106862" y="3497262"/>
            <a:ext cx="838200" cy="381000"/>
          </a:xfrm>
          <a:prstGeom prst="line">
            <a:avLst/>
          </a:prstGeom>
        </p:spPr>
        <p:style>
          <a:lnRef idx="2">
            <a:schemeClr val="accent5"/>
          </a:lnRef>
          <a:fillRef idx="0">
            <a:schemeClr val="accent5"/>
          </a:fillRef>
          <a:effectRef idx="1">
            <a:schemeClr val="accent5"/>
          </a:effectRef>
          <a:fontRef idx="minor">
            <a:schemeClr val="tx1"/>
          </a:fontRef>
        </p:style>
        <p:txBody>
          <a:bodyPr wrap="none"/>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of Stall Approach </a:t>
            </a:r>
            <a:endParaRPr lang="en-US" dirty="0"/>
          </a:p>
        </p:txBody>
      </p:sp>
      <p:pic>
        <p:nvPicPr>
          <p:cNvPr id="8194" name="Picture 2"/>
          <p:cNvPicPr>
            <a:picLocks noGrp="1" noChangeAspect="1" noChangeArrowheads="1"/>
          </p:cNvPicPr>
          <p:nvPr>
            <p:ph sz="quarter" idx="1"/>
          </p:nvPr>
        </p:nvPicPr>
        <p:blipFill>
          <a:blip r:embed="rId1"/>
          <a:srcRect/>
          <a:stretch>
            <a:fillRect/>
          </a:stretch>
        </p:blipFill>
        <p:spPr bwMode="auto">
          <a:xfrm>
            <a:off x="138238" y="1571612"/>
            <a:ext cx="8791479" cy="45863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of Stall Approach -II</a:t>
            </a:r>
            <a:endParaRPr lang="en-US" dirty="0"/>
          </a:p>
        </p:txBody>
      </p:sp>
      <p:pic>
        <p:nvPicPr>
          <p:cNvPr id="9218" name="Picture 2"/>
          <p:cNvPicPr>
            <a:picLocks noGrp="1" noChangeAspect="1" noChangeArrowheads="1"/>
          </p:cNvPicPr>
          <p:nvPr>
            <p:ph sz="quarter" idx="1"/>
          </p:nvPr>
        </p:nvPicPr>
        <p:blipFill>
          <a:blip r:embed="rId1"/>
          <a:srcRect/>
          <a:stretch>
            <a:fillRect/>
          </a:stretch>
        </p:blipFill>
        <p:spPr bwMode="auto">
          <a:xfrm>
            <a:off x="113868" y="1787525"/>
            <a:ext cx="8545220" cy="45704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81000" y="617538"/>
            <a:ext cx="8334375" cy="1143000"/>
          </a:xfrm>
        </p:spPr>
        <p:txBody>
          <a:bodyPr>
            <a:noAutofit/>
          </a:bodyPr>
          <a:lstStyle/>
          <a:p>
            <a:r>
              <a:rPr lang="en-US" sz="3200" dirty="0"/>
              <a:t>Reordering Code to Avoid Pipeline Stall </a:t>
            </a:r>
            <a:br>
              <a:rPr lang="en-US" sz="3200" dirty="0"/>
            </a:br>
            <a:r>
              <a:rPr lang="en-US" sz="3200" dirty="0"/>
              <a:t>(</a:t>
            </a:r>
            <a:r>
              <a:rPr lang="en-US" sz="3200" dirty="0">
                <a:solidFill>
                  <a:srgbClr val="FF0000"/>
                </a:solidFill>
              </a:rPr>
              <a:t>Software Solution</a:t>
            </a:r>
            <a:r>
              <a:rPr lang="en-US" sz="3200" dirty="0"/>
              <a:t>)</a:t>
            </a:r>
            <a:endParaRPr lang="en-US" sz="3200" dirty="0"/>
          </a:p>
        </p:txBody>
      </p:sp>
      <p:sp>
        <p:nvSpPr>
          <p:cNvPr id="3" name="Rectangle 3"/>
          <p:cNvSpPr txBox="1">
            <a:spLocks noChangeArrowheads="1"/>
          </p:cNvSpPr>
          <p:nvPr/>
        </p:nvSpPr>
        <p:spPr>
          <a:xfrm>
            <a:off x="906463" y="2017713"/>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t>Example:</a:t>
            </a:r>
            <a:endParaRPr lang="en-US" sz="2000"/>
          </a:p>
          <a:p>
            <a:pPr>
              <a:buFont typeface="Wingdings" panose="05000000000000000000" pitchFamily="2" charset="2"/>
              <a:buNone/>
            </a:pPr>
            <a:r>
              <a:rPr lang="en-US" sz="2000">
                <a:latin typeface="Courier New" panose="02070309020205020404" pitchFamily="49" charset="0"/>
              </a:rPr>
              <a:t>lw $t0, 0($t1)</a:t>
            </a:r>
            <a:endParaRPr lang="en-US" sz="2000">
              <a:latin typeface="Courier New" panose="02070309020205020404" pitchFamily="49" charset="0"/>
            </a:endParaRPr>
          </a:p>
          <a:p>
            <a:pPr>
              <a:buFont typeface="Wingdings" panose="05000000000000000000" pitchFamily="2" charset="2"/>
              <a:buNone/>
            </a:pPr>
            <a:r>
              <a:rPr lang="en-US" sz="2000">
                <a:latin typeface="Courier New" panose="02070309020205020404" pitchFamily="49" charset="0"/>
              </a:rPr>
              <a:t>lw $t2, 4($t1)</a:t>
            </a:r>
            <a:endParaRPr lang="en-US" sz="2000">
              <a:latin typeface="Courier New" panose="02070309020205020404" pitchFamily="49" charset="0"/>
            </a:endParaRPr>
          </a:p>
          <a:p>
            <a:pPr>
              <a:buFont typeface="Wingdings" panose="05000000000000000000" pitchFamily="2" charset="2"/>
              <a:buNone/>
            </a:pPr>
            <a:r>
              <a:rPr lang="en-US" sz="2000">
                <a:latin typeface="Courier New" panose="02070309020205020404" pitchFamily="49" charset="0"/>
              </a:rPr>
              <a:t>sw $t2, 0($t1)</a:t>
            </a:r>
            <a:endParaRPr lang="en-US" sz="2000">
              <a:latin typeface="Courier New" panose="02070309020205020404" pitchFamily="49" charset="0"/>
            </a:endParaRPr>
          </a:p>
          <a:p>
            <a:pPr>
              <a:buFont typeface="Wingdings" panose="05000000000000000000" pitchFamily="2" charset="2"/>
              <a:buNone/>
            </a:pPr>
            <a:r>
              <a:rPr lang="en-US" sz="2000">
                <a:latin typeface="Courier New" panose="02070309020205020404" pitchFamily="49" charset="0"/>
              </a:rPr>
              <a:t>sw $t0, 4($t1)</a:t>
            </a:r>
            <a:endParaRPr lang="en-US" sz="2000">
              <a:latin typeface="Courier New" panose="02070309020205020404" pitchFamily="49" charset="0"/>
            </a:endParaRPr>
          </a:p>
          <a:p>
            <a:pPr>
              <a:buFont typeface="Wingdings" panose="05000000000000000000" pitchFamily="2" charset="2"/>
              <a:buNone/>
            </a:pPr>
            <a:endParaRPr lang="en-US" sz="2000">
              <a:latin typeface="Courier New" panose="02070309020205020404" pitchFamily="49" charset="0"/>
            </a:endParaRPr>
          </a:p>
          <a:p>
            <a:r>
              <a:rPr lang="en-US" sz="2000"/>
              <a:t>Reordered code:</a:t>
            </a:r>
            <a:endParaRPr lang="en-US" sz="2000"/>
          </a:p>
          <a:p>
            <a:pPr>
              <a:buFont typeface="Wingdings" panose="05000000000000000000" pitchFamily="2" charset="2"/>
              <a:buNone/>
            </a:pPr>
            <a:r>
              <a:rPr lang="en-US" sz="2000">
                <a:latin typeface="Courier New" panose="02070309020205020404" pitchFamily="49" charset="0"/>
              </a:rPr>
              <a:t>lw $t0, 0($t1)</a:t>
            </a:r>
            <a:endParaRPr lang="en-US" sz="2000">
              <a:latin typeface="Courier New" panose="02070309020205020404" pitchFamily="49" charset="0"/>
            </a:endParaRPr>
          </a:p>
          <a:p>
            <a:pPr>
              <a:buFont typeface="Wingdings" panose="05000000000000000000" pitchFamily="2" charset="2"/>
              <a:buNone/>
            </a:pPr>
            <a:r>
              <a:rPr lang="en-US" sz="2000">
                <a:latin typeface="Courier New" panose="02070309020205020404" pitchFamily="49" charset="0"/>
              </a:rPr>
              <a:t>lw $t2, 4($t1)</a:t>
            </a:r>
            <a:endParaRPr lang="en-US" sz="2000">
              <a:latin typeface="Courier New" panose="02070309020205020404" pitchFamily="49" charset="0"/>
            </a:endParaRPr>
          </a:p>
          <a:p>
            <a:pPr>
              <a:buFont typeface="Wingdings" panose="05000000000000000000" pitchFamily="2" charset="2"/>
              <a:buNone/>
            </a:pPr>
            <a:r>
              <a:rPr lang="en-US" sz="2000">
                <a:latin typeface="Courier New" panose="02070309020205020404" pitchFamily="49" charset="0"/>
              </a:rPr>
              <a:t>sw $t0, 4($t1)</a:t>
            </a:r>
            <a:endParaRPr lang="en-US" sz="2000">
              <a:latin typeface="Courier New" panose="02070309020205020404" pitchFamily="49" charset="0"/>
            </a:endParaRPr>
          </a:p>
          <a:p>
            <a:pPr>
              <a:buFont typeface="Wingdings" panose="05000000000000000000" pitchFamily="2" charset="2"/>
              <a:buNone/>
            </a:pPr>
            <a:r>
              <a:rPr lang="en-US" sz="2000">
                <a:latin typeface="Courier New" panose="02070309020205020404" pitchFamily="49" charset="0"/>
              </a:rPr>
              <a:t>sw $t2, 0($t1)</a:t>
            </a:r>
            <a:endParaRPr lang="en-US" sz="2000">
              <a:latin typeface="Courier New" panose="02070309020205020404" pitchFamily="49" charset="0"/>
            </a:endParaRPr>
          </a:p>
          <a:p>
            <a:pPr>
              <a:buFont typeface="Wingdings" panose="05000000000000000000" pitchFamily="2" charset="2"/>
              <a:buNone/>
            </a:pPr>
            <a:endParaRPr lang="en-US" sz="2000">
              <a:latin typeface="Courier New" panose="02070309020205020404" pitchFamily="49" charset="0"/>
            </a:endParaRPr>
          </a:p>
        </p:txBody>
      </p:sp>
      <p:sp>
        <p:nvSpPr>
          <p:cNvPr id="4" name="Freeform 6"/>
          <p:cNvSpPr/>
          <p:nvPr/>
        </p:nvSpPr>
        <p:spPr bwMode="auto">
          <a:xfrm>
            <a:off x="3076575" y="2971800"/>
            <a:ext cx="457200" cy="381000"/>
          </a:xfrm>
          <a:custGeom>
            <a:avLst/>
            <a:gdLst>
              <a:gd name="T0" fmla="*/ 48 w 288"/>
              <a:gd name="T1" fmla="*/ 0 h 240"/>
              <a:gd name="T2" fmla="*/ 240 w 288"/>
              <a:gd name="T3" fmla="*/ 48 h 240"/>
              <a:gd name="T4" fmla="*/ 288 w 288"/>
              <a:gd name="T5" fmla="*/ 96 h 240"/>
              <a:gd name="T6" fmla="*/ 240 w 288"/>
              <a:gd name="T7" fmla="*/ 192 h 240"/>
              <a:gd name="T8" fmla="*/ 0 w 288"/>
              <a:gd name="T9" fmla="*/ 240 h 240"/>
            </a:gdLst>
            <a:ahLst/>
            <a:cxnLst>
              <a:cxn ang="0">
                <a:pos x="T0" y="T1"/>
              </a:cxn>
              <a:cxn ang="0">
                <a:pos x="T2" y="T3"/>
              </a:cxn>
              <a:cxn ang="0">
                <a:pos x="T4" y="T5"/>
              </a:cxn>
              <a:cxn ang="0">
                <a:pos x="T6" y="T7"/>
              </a:cxn>
              <a:cxn ang="0">
                <a:pos x="T8" y="T9"/>
              </a:cxn>
            </a:cxnLst>
            <a:rect l="0" t="0" r="r" b="b"/>
            <a:pathLst>
              <a:path w="288" h="240">
                <a:moveTo>
                  <a:pt x="48" y="0"/>
                </a:moveTo>
                <a:cubicBezTo>
                  <a:pt x="124" y="16"/>
                  <a:pt x="200" y="32"/>
                  <a:pt x="240" y="48"/>
                </a:cubicBezTo>
                <a:cubicBezTo>
                  <a:pt x="280" y="64"/>
                  <a:pt x="288" y="72"/>
                  <a:pt x="288" y="96"/>
                </a:cubicBezTo>
                <a:cubicBezTo>
                  <a:pt x="288" y="120"/>
                  <a:pt x="288" y="168"/>
                  <a:pt x="240" y="192"/>
                </a:cubicBezTo>
                <a:cubicBezTo>
                  <a:pt x="192" y="216"/>
                  <a:pt x="96" y="228"/>
                  <a:pt x="0" y="240"/>
                </a:cubicBezTo>
              </a:path>
            </a:pathLst>
          </a:custGeom>
          <a:noFill/>
          <a:ln w="9525" cap="flat" cmpd="sng">
            <a:solidFill>
              <a:schemeClr val="hlink"/>
            </a:solidFill>
            <a:prstDash val="solid"/>
            <a:miter lim="800000"/>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 name="Text Box 7"/>
          <p:cNvSpPr txBox="1">
            <a:spLocks noChangeArrowheads="1"/>
          </p:cNvSpPr>
          <p:nvPr/>
        </p:nvSpPr>
        <p:spPr bwMode="auto">
          <a:xfrm>
            <a:off x="3527425" y="3001963"/>
            <a:ext cx="996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Data hazard</a:t>
            </a:r>
            <a:endParaRPr lang="en-US">
              <a:solidFill>
                <a:schemeClr val="hlink"/>
              </a:solidFill>
            </a:endParaRPr>
          </a:p>
        </p:txBody>
      </p:sp>
      <p:sp>
        <p:nvSpPr>
          <p:cNvPr id="6" name="Freeform 8"/>
          <p:cNvSpPr/>
          <p:nvPr/>
        </p:nvSpPr>
        <p:spPr bwMode="auto">
          <a:xfrm>
            <a:off x="3076575" y="5486400"/>
            <a:ext cx="520700" cy="457200"/>
          </a:xfrm>
          <a:custGeom>
            <a:avLst/>
            <a:gdLst>
              <a:gd name="T0" fmla="*/ 0 w 328"/>
              <a:gd name="T1" fmla="*/ 0 h 288"/>
              <a:gd name="T2" fmla="*/ 288 w 328"/>
              <a:gd name="T3" fmla="*/ 48 h 288"/>
              <a:gd name="T4" fmla="*/ 240 w 328"/>
              <a:gd name="T5" fmla="*/ 240 h 288"/>
              <a:gd name="T6" fmla="*/ 0 w 328"/>
              <a:gd name="T7" fmla="*/ 288 h 288"/>
            </a:gdLst>
            <a:ahLst/>
            <a:cxnLst>
              <a:cxn ang="0">
                <a:pos x="T0" y="T1"/>
              </a:cxn>
              <a:cxn ang="0">
                <a:pos x="T2" y="T3"/>
              </a:cxn>
              <a:cxn ang="0">
                <a:pos x="T4" y="T5"/>
              </a:cxn>
              <a:cxn ang="0">
                <a:pos x="T6" y="T7"/>
              </a:cxn>
            </a:cxnLst>
            <a:rect l="0" t="0" r="r" b="b"/>
            <a:pathLst>
              <a:path w="328" h="288">
                <a:moveTo>
                  <a:pt x="0" y="0"/>
                </a:moveTo>
                <a:cubicBezTo>
                  <a:pt x="124" y="4"/>
                  <a:pt x="248" y="8"/>
                  <a:pt x="288" y="48"/>
                </a:cubicBezTo>
                <a:cubicBezTo>
                  <a:pt x="328" y="88"/>
                  <a:pt x="288" y="200"/>
                  <a:pt x="240" y="240"/>
                </a:cubicBezTo>
                <a:cubicBezTo>
                  <a:pt x="192" y="280"/>
                  <a:pt x="96" y="284"/>
                  <a:pt x="0" y="288"/>
                </a:cubicBezTo>
              </a:path>
            </a:pathLst>
          </a:custGeom>
          <a:noFill/>
          <a:ln w="9525" cap="flat" cmpd="sng">
            <a:solidFill>
              <a:schemeClr val="hlink"/>
            </a:solidFill>
            <a:prstDash val="solid"/>
            <a:miter lim="800000"/>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Text Box 9"/>
          <p:cNvSpPr txBox="1">
            <a:spLocks noChangeArrowheads="1"/>
          </p:cNvSpPr>
          <p:nvPr/>
        </p:nvSpPr>
        <p:spPr bwMode="auto">
          <a:xfrm>
            <a:off x="4203700" y="3003550"/>
            <a:ext cx="184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8" name="Text Box 10"/>
          <p:cNvSpPr txBox="1">
            <a:spLocks noChangeArrowheads="1"/>
          </p:cNvSpPr>
          <p:nvPr/>
        </p:nvSpPr>
        <p:spPr bwMode="auto">
          <a:xfrm>
            <a:off x="3533775" y="5516563"/>
            <a:ext cx="10842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Interchanged</a:t>
            </a:r>
            <a:endParaRPr lang="en-US">
              <a:solidFill>
                <a:schemeClr val="hlink"/>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Hazards</a:t>
            </a:r>
            <a:endParaRPr lang="en-US" dirty="0"/>
          </a:p>
        </p:txBody>
      </p:sp>
      <p:pic>
        <p:nvPicPr>
          <p:cNvPr id="4098" name="Picture 2"/>
          <p:cNvPicPr>
            <a:picLocks noGrp="1" noChangeAspect="1" noChangeArrowheads="1"/>
          </p:cNvPicPr>
          <p:nvPr>
            <p:ph sz="quarter" idx="1"/>
          </p:nvPr>
        </p:nvPicPr>
        <p:blipFill>
          <a:blip r:embed="rId1"/>
          <a:srcRect/>
          <a:stretch>
            <a:fillRect/>
          </a:stretch>
        </p:blipFill>
        <p:spPr bwMode="auto">
          <a:xfrm>
            <a:off x="260885" y="1643050"/>
            <a:ext cx="8668834" cy="47149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152400"/>
            <a:ext cx="8174038" cy="1143000"/>
          </a:xfrm>
          <a:noFill/>
        </p:spPr>
        <p:txBody>
          <a:bodyPr lIns="90488" tIns="44450" rIns="90488" bIns="44450" anchor="ctr">
            <a:normAutofit fontScale="90000"/>
          </a:bodyPr>
          <a:lstStyle/>
          <a:p>
            <a:pPr eaLnBrk="1" hangingPunct="1"/>
            <a:br>
              <a:rPr lang="en-US" dirty="0"/>
            </a:br>
            <a:r>
              <a:rPr lang="en-US" dirty="0"/>
              <a:t>Pipelined vs. </a:t>
            </a:r>
            <a:r>
              <a:rPr lang="en-US" dirty="0">
                <a:solidFill>
                  <a:srgbClr val="FF0000"/>
                </a:solidFill>
              </a:rPr>
              <a:t>Single-Cycle</a:t>
            </a:r>
            <a:r>
              <a:rPr lang="en-US" dirty="0"/>
              <a:t> Instruction Execution: the Plan</a:t>
            </a:r>
            <a:endParaRPr lang="en-US" dirty="0"/>
          </a:p>
        </p:txBody>
      </p:sp>
      <p:sp>
        <p:nvSpPr>
          <p:cNvPr id="7171" name="Rectangle 3"/>
          <p:cNvSpPr>
            <a:spLocks noGrp="1" noChangeArrowheads="1"/>
          </p:cNvSpPr>
          <p:nvPr>
            <p:ph type="body" idx="1"/>
          </p:nvPr>
        </p:nvSpPr>
        <p:spPr>
          <a:xfrm>
            <a:off x="1143000" y="1600200"/>
            <a:ext cx="7772400" cy="4114800"/>
          </a:xfrm>
          <a:noFill/>
        </p:spPr>
        <p:txBody>
          <a:bodyPr lIns="90488" tIns="44450" rIns="90488" bIns="44450">
            <a:normAutofit lnSpcReduction="10000"/>
          </a:bodyPr>
          <a:lstStyle/>
          <a:p>
            <a:pPr eaLnBrk="1" hangingPunct="1">
              <a:lnSpc>
                <a:spcPct val="90000"/>
              </a:lnSpc>
              <a:buFont typeface="Wingdings" panose="05000000000000000000" pitchFamily="2" charset="2"/>
              <a:buNone/>
            </a:pPr>
            <a:br>
              <a:rPr lang="en-US" sz="2800"/>
            </a:br>
            <a:endParaRPr lang="en-US" sz="2800"/>
          </a:p>
          <a:p>
            <a:pPr eaLnBrk="1" hangingPunct="1">
              <a:lnSpc>
                <a:spcPct val="90000"/>
              </a:lnSpc>
              <a:buFont typeface="Wingdings" panose="05000000000000000000" pitchFamily="2" charset="2"/>
              <a:buNone/>
            </a:pPr>
            <a:br>
              <a:rPr lang="en-US" sz="2800"/>
            </a:br>
            <a:br>
              <a:rPr lang="en-US" sz="2800"/>
            </a:br>
            <a:br>
              <a:rPr lang="en-US" sz="2800"/>
            </a:br>
            <a:br>
              <a:rPr lang="en-US" sz="2800"/>
            </a:br>
            <a:br>
              <a:rPr lang="en-US" sz="2800"/>
            </a:br>
            <a:br>
              <a:rPr lang="en-US" sz="2800"/>
            </a:br>
            <a:br>
              <a:rPr lang="en-US" sz="2800"/>
            </a:br>
            <a:br>
              <a:rPr lang="en-US" sz="2800"/>
            </a:br>
            <a:endParaRPr lang="en-US" sz="2800" i="1">
              <a:latin typeface="Times New Roman" panose="02020603050405020304" pitchFamily="18" charset="0"/>
            </a:endParaRPr>
          </a:p>
        </p:txBody>
      </p:sp>
      <p:sp>
        <p:nvSpPr>
          <p:cNvPr id="7172" name="Rectangle 4"/>
          <p:cNvSpPr>
            <a:spLocks noChangeArrowheads="1"/>
          </p:cNvSpPr>
          <p:nvPr/>
        </p:nvSpPr>
        <p:spPr bwMode="auto">
          <a:xfrm>
            <a:off x="2254250" y="3460750"/>
            <a:ext cx="6638925" cy="650875"/>
          </a:xfrm>
          <a:prstGeom prst="rect">
            <a:avLst/>
          </a:prstGeom>
          <a:noFill/>
          <a:ln w="12700">
            <a:noFill/>
            <a:miter lim="800000"/>
          </a:ln>
        </p:spPr>
        <p:txBody>
          <a:bodyPr wrap="none" anchor="ctr"/>
          <a:lstStyle/>
          <a:p>
            <a:endParaRPr lang="en-US"/>
          </a:p>
        </p:txBody>
      </p:sp>
      <p:sp>
        <p:nvSpPr>
          <p:cNvPr id="7173" name="Rectangle 9"/>
          <p:cNvSpPr>
            <a:spLocks noChangeArrowheads="1"/>
          </p:cNvSpPr>
          <p:nvPr/>
        </p:nvSpPr>
        <p:spPr bwMode="auto">
          <a:xfrm>
            <a:off x="2498725" y="2579688"/>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174" name="Rectangle 10"/>
          <p:cNvSpPr>
            <a:spLocks noChangeArrowheads="1"/>
          </p:cNvSpPr>
          <p:nvPr/>
        </p:nvSpPr>
        <p:spPr bwMode="auto">
          <a:xfrm>
            <a:off x="2528888" y="257968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175" name="Rectangle 11"/>
          <p:cNvSpPr>
            <a:spLocks noChangeArrowheads="1"/>
          </p:cNvSpPr>
          <p:nvPr/>
        </p:nvSpPr>
        <p:spPr bwMode="auto">
          <a:xfrm>
            <a:off x="2587625" y="2579688"/>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176" name="Rectangle 12"/>
          <p:cNvSpPr>
            <a:spLocks noChangeArrowheads="1"/>
          </p:cNvSpPr>
          <p:nvPr/>
        </p:nvSpPr>
        <p:spPr bwMode="auto">
          <a:xfrm>
            <a:off x="2643188" y="2579688"/>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177" name="Rectangle 13"/>
          <p:cNvSpPr>
            <a:spLocks noChangeArrowheads="1"/>
          </p:cNvSpPr>
          <p:nvPr/>
        </p:nvSpPr>
        <p:spPr bwMode="auto">
          <a:xfrm>
            <a:off x="2673350" y="2579688"/>
            <a:ext cx="381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178" name="Rectangle 14"/>
          <p:cNvSpPr>
            <a:spLocks noChangeArrowheads="1"/>
          </p:cNvSpPr>
          <p:nvPr/>
        </p:nvSpPr>
        <p:spPr bwMode="auto">
          <a:xfrm>
            <a:off x="2706688" y="257968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7179" name="Rectangle 15"/>
          <p:cNvSpPr>
            <a:spLocks noChangeArrowheads="1"/>
          </p:cNvSpPr>
          <p:nvPr/>
        </p:nvSpPr>
        <p:spPr bwMode="auto">
          <a:xfrm>
            <a:off x="2770188" y="2579688"/>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180" name="Rectangle 16"/>
          <p:cNvSpPr>
            <a:spLocks noChangeArrowheads="1"/>
          </p:cNvSpPr>
          <p:nvPr/>
        </p:nvSpPr>
        <p:spPr bwMode="auto">
          <a:xfrm>
            <a:off x="2820988" y="2579688"/>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181" name="Rectangle 17"/>
          <p:cNvSpPr>
            <a:spLocks noChangeArrowheads="1"/>
          </p:cNvSpPr>
          <p:nvPr/>
        </p:nvSpPr>
        <p:spPr bwMode="auto">
          <a:xfrm>
            <a:off x="2851150" y="2579688"/>
            <a:ext cx="254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182" name="Rectangle 18"/>
          <p:cNvSpPr>
            <a:spLocks noChangeArrowheads="1"/>
          </p:cNvSpPr>
          <p:nvPr/>
        </p:nvSpPr>
        <p:spPr bwMode="auto">
          <a:xfrm>
            <a:off x="2876550" y="257968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o</a:t>
            </a:r>
            <a:endParaRPr lang="en-US" sz="1600"/>
          </a:p>
        </p:txBody>
      </p:sp>
      <p:sp>
        <p:nvSpPr>
          <p:cNvPr id="7183" name="Rectangle 19"/>
          <p:cNvSpPr>
            <a:spLocks noChangeArrowheads="1"/>
          </p:cNvSpPr>
          <p:nvPr/>
        </p:nvSpPr>
        <p:spPr bwMode="auto">
          <a:xfrm>
            <a:off x="2936875" y="257968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184" name="Rectangle 20"/>
          <p:cNvSpPr>
            <a:spLocks noChangeArrowheads="1"/>
          </p:cNvSpPr>
          <p:nvPr/>
        </p:nvSpPr>
        <p:spPr bwMode="auto">
          <a:xfrm>
            <a:off x="2995613" y="3063875"/>
            <a:ext cx="0" cy="244475"/>
          </a:xfrm>
          <a:prstGeom prst="rect">
            <a:avLst/>
          </a:prstGeom>
          <a:noFill/>
          <a:ln w="9525">
            <a:noFill/>
            <a:miter lim="800000"/>
          </a:ln>
        </p:spPr>
        <p:txBody>
          <a:bodyPr wrap="none" lIns="0" tIns="0" rIns="0" bIns="0">
            <a:spAutoFit/>
          </a:bodyPr>
          <a:lstStyle/>
          <a:p>
            <a:endParaRPr lang="en-US" sz="1600"/>
          </a:p>
        </p:txBody>
      </p:sp>
      <p:sp>
        <p:nvSpPr>
          <p:cNvPr id="7185" name="Rectangle 21"/>
          <p:cNvSpPr>
            <a:spLocks noChangeArrowheads="1"/>
          </p:cNvSpPr>
          <p:nvPr/>
        </p:nvSpPr>
        <p:spPr bwMode="auto">
          <a:xfrm>
            <a:off x="2628900" y="2709863"/>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f</a:t>
            </a:r>
            <a:endParaRPr lang="en-US" sz="1600"/>
          </a:p>
        </p:txBody>
      </p:sp>
      <p:sp>
        <p:nvSpPr>
          <p:cNvPr id="7186" name="Rectangle 22"/>
          <p:cNvSpPr>
            <a:spLocks noChangeArrowheads="1"/>
          </p:cNvSpPr>
          <p:nvPr/>
        </p:nvSpPr>
        <p:spPr bwMode="auto">
          <a:xfrm>
            <a:off x="2659063" y="27098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187" name="Rectangle 23"/>
          <p:cNvSpPr>
            <a:spLocks noChangeArrowheads="1"/>
          </p:cNvSpPr>
          <p:nvPr/>
        </p:nvSpPr>
        <p:spPr bwMode="auto">
          <a:xfrm>
            <a:off x="2720975" y="2709863"/>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188" name="Rectangle 24"/>
          <p:cNvSpPr>
            <a:spLocks noChangeArrowheads="1"/>
          </p:cNvSpPr>
          <p:nvPr/>
        </p:nvSpPr>
        <p:spPr bwMode="auto">
          <a:xfrm>
            <a:off x="2751138" y="270986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189" name="Rectangle 25"/>
          <p:cNvSpPr>
            <a:spLocks noChangeArrowheads="1"/>
          </p:cNvSpPr>
          <p:nvPr/>
        </p:nvSpPr>
        <p:spPr bwMode="auto">
          <a:xfrm>
            <a:off x="2803525" y="27098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h</a:t>
            </a:r>
            <a:endParaRPr lang="en-US" sz="1600"/>
          </a:p>
        </p:txBody>
      </p:sp>
      <p:sp>
        <p:nvSpPr>
          <p:cNvPr id="7190" name="Freeform 26"/>
          <p:cNvSpPr/>
          <p:nvPr/>
        </p:nvSpPr>
        <p:spPr bwMode="auto">
          <a:xfrm>
            <a:off x="4619625" y="2952750"/>
            <a:ext cx="63500" cy="63500"/>
          </a:xfrm>
          <a:custGeom>
            <a:avLst/>
            <a:gdLst>
              <a:gd name="T0" fmla="*/ 0 w 40"/>
              <a:gd name="T1" fmla="*/ 40 h 40"/>
              <a:gd name="T2" fmla="*/ 3 w 40"/>
              <a:gd name="T3" fmla="*/ 0 h 40"/>
              <a:gd name="T4" fmla="*/ 40 w 40"/>
              <a:gd name="T5" fmla="*/ 21 h 40"/>
              <a:gd name="T6" fmla="*/ 3 w 40"/>
              <a:gd name="T7" fmla="*/ 40 h 40"/>
              <a:gd name="T8" fmla="*/ 3 w 40"/>
              <a:gd name="T9" fmla="*/ 40 h 40"/>
              <a:gd name="T10" fmla="*/ 0 w 40"/>
              <a:gd name="T11" fmla="*/ 40 h 40"/>
              <a:gd name="T12" fmla="*/ 0 60000 65536"/>
              <a:gd name="T13" fmla="*/ 0 60000 65536"/>
              <a:gd name="T14" fmla="*/ 0 60000 65536"/>
              <a:gd name="T15" fmla="*/ 0 60000 65536"/>
              <a:gd name="T16" fmla="*/ 0 60000 65536"/>
              <a:gd name="T17" fmla="*/ 0 60000 65536"/>
              <a:gd name="T18" fmla="*/ 0 w 40"/>
              <a:gd name="T19" fmla="*/ 0 h 40"/>
              <a:gd name="T20" fmla="*/ 40 w 40"/>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40" h="40">
                <a:moveTo>
                  <a:pt x="0" y="40"/>
                </a:moveTo>
                <a:lnTo>
                  <a:pt x="3" y="0"/>
                </a:lnTo>
                <a:lnTo>
                  <a:pt x="40" y="21"/>
                </a:lnTo>
                <a:lnTo>
                  <a:pt x="3" y="40"/>
                </a:lnTo>
                <a:lnTo>
                  <a:pt x="0" y="40"/>
                </a:lnTo>
                <a:close/>
              </a:path>
            </a:pathLst>
          </a:custGeom>
          <a:solidFill>
            <a:srgbClr val="000000"/>
          </a:solidFill>
          <a:ln w="9525">
            <a:noFill/>
            <a:round/>
          </a:ln>
        </p:spPr>
        <p:txBody>
          <a:bodyPr/>
          <a:lstStyle/>
          <a:p>
            <a:endParaRPr lang="en-US"/>
          </a:p>
        </p:txBody>
      </p:sp>
      <p:sp>
        <p:nvSpPr>
          <p:cNvPr id="7191" name="Freeform 27"/>
          <p:cNvSpPr/>
          <p:nvPr/>
        </p:nvSpPr>
        <p:spPr bwMode="auto">
          <a:xfrm>
            <a:off x="2473325" y="2524125"/>
            <a:ext cx="555625" cy="369888"/>
          </a:xfrm>
          <a:custGeom>
            <a:avLst/>
            <a:gdLst>
              <a:gd name="T0" fmla="*/ 347 w 350"/>
              <a:gd name="T1" fmla="*/ 231 h 233"/>
              <a:gd name="T2" fmla="*/ 350 w 350"/>
              <a:gd name="T3" fmla="*/ 0 h 233"/>
              <a:gd name="T4" fmla="*/ 0 w 350"/>
              <a:gd name="T5" fmla="*/ 0 h 233"/>
              <a:gd name="T6" fmla="*/ 0 w 350"/>
              <a:gd name="T7" fmla="*/ 233 h 233"/>
              <a:gd name="T8" fmla="*/ 350 w 350"/>
              <a:gd name="T9" fmla="*/ 233 h 233"/>
              <a:gd name="T10" fmla="*/ 350 w 350"/>
              <a:gd name="T11" fmla="*/ 233 h 233"/>
              <a:gd name="T12" fmla="*/ 0 60000 65536"/>
              <a:gd name="T13" fmla="*/ 0 60000 65536"/>
              <a:gd name="T14" fmla="*/ 0 60000 65536"/>
              <a:gd name="T15" fmla="*/ 0 60000 65536"/>
              <a:gd name="T16" fmla="*/ 0 60000 65536"/>
              <a:gd name="T17" fmla="*/ 0 60000 65536"/>
              <a:gd name="T18" fmla="*/ 0 w 350"/>
              <a:gd name="T19" fmla="*/ 0 h 233"/>
              <a:gd name="T20" fmla="*/ 350 w 350"/>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50" h="233">
                <a:moveTo>
                  <a:pt x="347" y="231"/>
                </a:moveTo>
                <a:lnTo>
                  <a:pt x="350" y="0"/>
                </a:lnTo>
                <a:lnTo>
                  <a:pt x="0" y="0"/>
                </a:lnTo>
                <a:lnTo>
                  <a:pt x="0" y="233"/>
                </a:lnTo>
                <a:lnTo>
                  <a:pt x="350" y="233"/>
                </a:lnTo>
              </a:path>
            </a:pathLst>
          </a:custGeom>
          <a:noFill/>
          <a:ln w="14288">
            <a:solidFill>
              <a:srgbClr val="000000"/>
            </a:solidFill>
            <a:round/>
          </a:ln>
        </p:spPr>
        <p:txBody>
          <a:bodyPr/>
          <a:lstStyle/>
          <a:p>
            <a:endParaRPr lang="en-US"/>
          </a:p>
        </p:txBody>
      </p:sp>
      <p:sp>
        <p:nvSpPr>
          <p:cNvPr id="7192" name="Rectangle 28"/>
          <p:cNvSpPr>
            <a:spLocks noChangeArrowheads="1"/>
          </p:cNvSpPr>
          <p:nvPr/>
        </p:nvSpPr>
        <p:spPr bwMode="auto">
          <a:xfrm>
            <a:off x="3073400" y="2643188"/>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193" name="Rectangle 29"/>
          <p:cNvSpPr>
            <a:spLocks noChangeArrowheads="1"/>
          </p:cNvSpPr>
          <p:nvPr/>
        </p:nvSpPr>
        <p:spPr bwMode="auto">
          <a:xfrm>
            <a:off x="3154363" y="264318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194" name="Rectangle 30"/>
          <p:cNvSpPr>
            <a:spLocks noChangeArrowheads="1"/>
          </p:cNvSpPr>
          <p:nvPr/>
        </p:nvSpPr>
        <p:spPr bwMode="auto">
          <a:xfrm>
            <a:off x="3213100" y="264318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7195" name="Freeform 31"/>
          <p:cNvSpPr/>
          <p:nvPr/>
        </p:nvSpPr>
        <p:spPr bwMode="auto">
          <a:xfrm>
            <a:off x="3028950" y="2524125"/>
            <a:ext cx="277813" cy="369888"/>
          </a:xfrm>
          <a:custGeom>
            <a:avLst/>
            <a:gdLst>
              <a:gd name="T0" fmla="*/ 172 w 175"/>
              <a:gd name="T1" fmla="*/ 231 h 233"/>
              <a:gd name="T2" fmla="*/ 175 w 175"/>
              <a:gd name="T3" fmla="*/ 0 h 233"/>
              <a:gd name="T4" fmla="*/ 0 w 175"/>
              <a:gd name="T5" fmla="*/ 0 h 233"/>
              <a:gd name="T6" fmla="*/ 0 w 175"/>
              <a:gd name="T7" fmla="*/ 233 h 233"/>
              <a:gd name="T8" fmla="*/ 175 w 175"/>
              <a:gd name="T9" fmla="*/ 233 h 233"/>
              <a:gd name="T10" fmla="*/ 175 w 175"/>
              <a:gd name="T11" fmla="*/ 233 h 233"/>
              <a:gd name="T12" fmla="*/ 0 60000 65536"/>
              <a:gd name="T13" fmla="*/ 0 60000 65536"/>
              <a:gd name="T14" fmla="*/ 0 60000 65536"/>
              <a:gd name="T15" fmla="*/ 0 60000 65536"/>
              <a:gd name="T16" fmla="*/ 0 60000 65536"/>
              <a:gd name="T17" fmla="*/ 0 60000 65536"/>
              <a:gd name="T18" fmla="*/ 0 w 175"/>
              <a:gd name="T19" fmla="*/ 0 h 233"/>
              <a:gd name="T20" fmla="*/ 175 w 175"/>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175" h="233">
                <a:moveTo>
                  <a:pt x="172" y="231"/>
                </a:moveTo>
                <a:lnTo>
                  <a:pt x="175" y="0"/>
                </a:lnTo>
                <a:lnTo>
                  <a:pt x="0" y="0"/>
                </a:lnTo>
                <a:lnTo>
                  <a:pt x="0" y="233"/>
                </a:lnTo>
                <a:lnTo>
                  <a:pt x="175" y="233"/>
                </a:lnTo>
              </a:path>
            </a:pathLst>
          </a:custGeom>
          <a:noFill/>
          <a:ln w="14288">
            <a:solidFill>
              <a:srgbClr val="000000"/>
            </a:solidFill>
            <a:round/>
          </a:ln>
        </p:spPr>
        <p:txBody>
          <a:bodyPr/>
          <a:lstStyle/>
          <a:p>
            <a:endParaRPr lang="en-US"/>
          </a:p>
        </p:txBody>
      </p:sp>
      <p:sp>
        <p:nvSpPr>
          <p:cNvPr id="7196" name="Rectangle 32"/>
          <p:cNvSpPr>
            <a:spLocks noChangeArrowheads="1"/>
          </p:cNvSpPr>
          <p:nvPr/>
        </p:nvSpPr>
        <p:spPr bwMode="auto">
          <a:xfrm>
            <a:off x="3487738" y="2643188"/>
            <a:ext cx="762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197" name="Rectangle 33"/>
          <p:cNvSpPr>
            <a:spLocks noChangeArrowheads="1"/>
          </p:cNvSpPr>
          <p:nvPr/>
        </p:nvSpPr>
        <p:spPr bwMode="auto">
          <a:xfrm>
            <a:off x="3562350" y="264318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L</a:t>
            </a:r>
            <a:endParaRPr lang="en-US" sz="1600"/>
          </a:p>
        </p:txBody>
      </p:sp>
      <p:sp>
        <p:nvSpPr>
          <p:cNvPr id="7198" name="Rectangle 34"/>
          <p:cNvSpPr>
            <a:spLocks noChangeArrowheads="1"/>
          </p:cNvSpPr>
          <p:nvPr/>
        </p:nvSpPr>
        <p:spPr bwMode="auto">
          <a:xfrm>
            <a:off x="3621088" y="2643188"/>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7199" name="Freeform 35"/>
          <p:cNvSpPr/>
          <p:nvPr/>
        </p:nvSpPr>
        <p:spPr bwMode="auto">
          <a:xfrm>
            <a:off x="3306763" y="2524125"/>
            <a:ext cx="554037" cy="369888"/>
          </a:xfrm>
          <a:custGeom>
            <a:avLst/>
            <a:gdLst>
              <a:gd name="T0" fmla="*/ 347 w 349"/>
              <a:gd name="T1" fmla="*/ 231 h 233"/>
              <a:gd name="T2" fmla="*/ 349 w 349"/>
              <a:gd name="T3" fmla="*/ 0 h 233"/>
              <a:gd name="T4" fmla="*/ 0 w 349"/>
              <a:gd name="T5" fmla="*/ 0 h 233"/>
              <a:gd name="T6" fmla="*/ 0 w 349"/>
              <a:gd name="T7" fmla="*/ 233 h 233"/>
              <a:gd name="T8" fmla="*/ 349 w 349"/>
              <a:gd name="T9" fmla="*/ 233 h 233"/>
              <a:gd name="T10" fmla="*/ 349 w 349"/>
              <a:gd name="T11" fmla="*/ 233 h 233"/>
              <a:gd name="T12" fmla="*/ 0 60000 65536"/>
              <a:gd name="T13" fmla="*/ 0 60000 65536"/>
              <a:gd name="T14" fmla="*/ 0 60000 65536"/>
              <a:gd name="T15" fmla="*/ 0 60000 65536"/>
              <a:gd name="T16" fmla="*/ 0 60000 65536"/>
              <a:gd name="T17" fmla="*/ 0 60000 65536"/>
              <a:gd name="T18" fmla="*/ 0 w 349"/>
              <a:gd name="T19" fmla="*/ 0 h 233"/>
              <a:gd name="T20" fmla="*/ 349 w 349"/>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49" h="233">
                <a:moveTo>
                  <a:pt x="347" y="231"/>
                </a:moveTo>
                <a:lnTo>
                  <a:pt x="349" y="0"/>
                </a:lnTo>
                <a:lnTo>
                  <a:pt x="0" y="0"/>
                </a:lnTo>
                <a:lnTo>
                  <a:pt x="0" y="233"/>
                </a:lnTo>
                <a:lnTo>
                  <a:pt x="349" y="233"/>
                </a:lnTo>
              </a:path>
            </a:pathLst>
          </a:custGeom>
          <a:noFill/>
          <a:ln w="14288">
            <a:solidFill>
              <a:srgbClr val="000000"/>
            </a:solidFill>
            <a:round/>
          </a:ln>
        </p:spPr>
        <p:txBody>
          <a:bodyPr/>
          <a:lstStyle/>
          <a:p>
            <a:endParaRPr lang="en-US"/>
          </a:p>
        </p:txBody>
      </p:sp>
      <p:sp>
        <p:nvSpPr>
          <p:cNvPr id="7200" name="Rectangle 36"/>
          <p:cNvSpPr>
            <a:spLocks noChangeArrowheads="1"/>
          </p:cNvSpPr>
          <p:nvPr/>
        </p:nvSpPr>
        <p:spPr bwMode="auto">
          <a:xfrm>
            <a:off x="4024313" y="2579688"/>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D</a:t>
            </a:r>
            <a:endParaRPr lang="en-US" sz="1600"/>
          </a:p>
        </p:txBody>
      </p:sp>
      <p:sp>
        <p:nvSpPr>
          <p:cNvPr id="7201" name="Rectangle 37"/>
          <p:cNvSpPr>
            <a:spLocks noChangeArrowheads="1"/>
          </p:cNvSpPr>
          <p:nvPr/>
        </p:nvSpPr>
        <p:spPr bwMode="auto">
          <a:xfrm>
            <a:off x="4102100" y="257968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202" name="Rectangle 38"/>
          <p:cNvSpPr>
            <a:spLocks noChangeArrowheads="1"/>
          </p:cNvSpPr>
          <p:nvPr/>
        </p:nvSpPr>
        <p:spPr bwMode="auto">
          <a:xfrm>
            <a:off x="4160838" y="2579688"/>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203" name="Rectangle 39"/>
          <p:cNvSpPr>
            <a:spLocks noChangeArrowheads="1"/>
          </p:cNvSpPr>
          <p:nvPr/>
        </p:nvSpPr>
        <p:spPr bwMode="auto">
          <a:xfrm>
            <a:off x="4191000" y="257968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204" name="Rectangle 40"/>
          <p:cNvSpPr>
            <a:spLocks noChangeArrowheads="1"/>
          </p:cNvSpPr>
          <p:nvPr/>
        </p:nvSpPr>
        <p:spPr bwMode="auto">
          <a:xfrm>
            <a:off x="4252913" y="3063875"/>
            <a:ext cx="0" cy="244475"/>
          </a:xfrm>
          <a:prstGeom prst="rect">
            <a:avLst/>
          </a:prstGeom>
          <a:noFill/>
          <a:ln w="9525">
            <a:noFill/>
            <a:miter lim="800000"/>
          </a:ln>
        </p:spPr>
        <p:txBody>
          <a:bodyPr wrap="none" lIns="0" tIns="0" rIns="0" bIns="0">
            <a:spAutoFit/>
          </a:bodyPr>
          <a:lstStyle/>
          <a:p>
            <a:endParaRPr lang="en-US" sz="1600"/>
          </a:p>
        </p:txBody>
      </p:sp>
      <p:sp>
        <p:nvSpPr>
          <p:cNvPr id="7205" name="Rectangle 41"/>
          <p:cNvSpPr>
            <a:spLocks noChangeArrowheads="1"/>
          </p:cNvSpPr>
          <p:nvPr/>
        </p:nvSpPr>
        <p:spPr bwMode="auto">
          <a:xfrm>
            <a:off x="3968750" y="27098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206" name="Rectangle 42"/>
          <p:cNvSpPr>
            <a:spLocks noChangeArrowheads="1"/>
          </p:cNvSpPr>
          <p:nvPr/>
        </p:nvSpPr>
        <p:spPr bwMode="auto">
          <a:xfrm>
            <a:off x="4027488" y="270986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207" name="Rectangle 43"/>
          <p:cNvSpPr>
            <a:spLocks noChangeArrowheads="1"/>
          </p:cNvSpPr>
          <p:nvPr/>
        </p:nvSpPr>
        <p:spPr bwMode="auto">
          <a:xfrm>
            <a:off x="4083050" y="270986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208" name="Rectangle 44"/>
          <p:cNvSpPr>
            <a:spLocks noChangeArrowheads="1"/>
          </p:cNvSpPr>
          <p:nvPr/>
        </p:nvSpPr>
        <p:spPr bwMode="auto">
          <a:xfrm>
            <a:off x="4138613" y="27098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209" name="Rectangle 45"/>
          <p:cNvSpPr>
            <a:spLocks noChangeArrowheads="1"/>
          </p:cNvSpPr>
          <p:nvPr/>
        </p:nvSpPr>
        <p:spPr bwMode="auto">
          <a:xfrm>
            <a:off x="4198938" y="270986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210" name="Rectangle 46"/>
          <p:cNvSpPr>
            <a:spLocks noChangeArrowheads="1"/>
          </p:cNvSpPr>
          <p:nvPr/>
        </p:nvSpPr>
        <p:spPr bwMode="auto">
          <a:xfrm>
            <a:off x="4249738" y="270986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211" name="Freeform 47"/>
          <p:cNvSpPr/>
          <p:nvPr/>
        </p:nvSpPr>
        <p:spPr bwMode="auto">
          <a:xfrm>
            <a:off x="3860800" y="2524125"/>
            <a:ext cx="555625" cy="369888"/>
          </a:xfrm>
          <a:custGeom>
            <a:avLst/>
            <a:gdLst>
              <a:gd name="T0" fmla="*/ 348 w 350"/>
              <a:gd name="T1" fmla="*/ 231 h 233"/>
              <a:gd name="T2" fmla="*/ 350 w 350"/>
              <a:gd name="T3" fmla="*/ 0 h 233"/>
              <a:gd name="T4" fmla="*/ 0 w 350"/>
              <a:gd name="T5" fmla="*/ 0 h 233"/>
              <a:gd name="T6" fmla="*/ 0 w 350"/>
              <a:gd name="T7" fmla="*/ 233 h 233"/>
              <a:gd name="T8" fmla="*/ 350 w 350"/>
              <a:gd name="T9" fmla="*/ 233 h 233"/>
              <a:gd name="T10" fmla="*/ 350 w 350"/>
              <a:gd name="T11" fmla="*/ 233 h 233"/>
              <a:gd name="T12" fmla="*/ 0 60000 65536"/>
              <a:gd name="T13" fmla="*/ 0 60000 65536"/>
              <a:gd name="T14" fmla="*/ 0 60000 65536"/>
              <a:gd name="T15" fmla="*/ 0 60000 65536"/>
              <a:gd name="T16" fmla="*/ 0 60000 65536"/>
              <a:gd name="T17" fmla="*/ 0 60000 65536"/>
              <a:gd name="T18" fmla="*/ 0 w 350"/>
              <a:gd name="T19" fmla="*/ 0 h 233"/>
              <a:gd name="T20" fmla="*/ 350 w 350"/>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50" h="233">
                <a:moveTo>
                  <a:pt x="348" y="231"/>
                </a:moveTo>
                <a:lnTo>
                  <a:pt x="350" y="0"/>
                </a:lnTo>
                <a:lnTo>
                  <a:pt x="0" y="0"/>
                </a:lnTo>
                <a:lnTo>
                  <a:pt x="0" y="233"/>
                </a:lnTo>
                <a:lnTo>
                  <a:pt x="350" y="233"/>
                </a:lnTo>
              </a:path>
            </a:pathLst>
          </a:custGeom>
          <a:noFill/>
          <a:ln w="14288">
            <a:solidFill>
              <a:srgbClr val="000000"/>
            </a:solidFill>
            <a:round/>
          </a:ln>
        </p:spPr>
        <p:txBody>
          <a:bodyPr/>
          <a:lstStyle/>
          <a:p>
            <a:endParaRPr lang="en-US"/>
          </a:p>
        </p:txBody>
      </p:sp>
      <p:sp>
        <p:nvSpPr>
          <p:cNvPr id="7212" name="Rectangle 48"/>
          <p:cNvSpPr>
            <a:spLocks noChangeArrowheads="1"/>
          </p:cNvSpPr>
          <p:nvPr/>
        </p:nvSpPr>
        <p:spPr bwMode="auto">
          <a:xfrm>
            <a:off x="4460875" y="2643188"/>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213" name="Rectangle 49"/>
          <p:cNvSpPr>
            <a:spLocks noChangeArrowheads="1"/>
          </p:cNvSpPr>
          <p:nvPr/>
        </p:nvSpPr>
        <p:spPr bwMode="auto">
          <a:xfrm>
            <a:off x="4541838" y="264318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214" name="Rectangle 50"/>
          <p:cNvSpPr>
            <a:spLocks noChangeArrowheads="1"/>
          </p:cNvSpPr>
          <p:nvPr/>
        </p:nvSpPr>
        <p:spPr bwMode="auto">
          <a:xfrm>
            <a:off x="4602163" y="264318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7215" name="Freeform 51"/>
          <p:cNvSpPr/>
          <p:nvPr/>
        </p:nvSpPr>
        <p:spPr bwMode="auto">
          <a:xfrm>
            <a:off x="4416425" y="2524125"/>
            <a:ext cx="277813" cy="369888"/>
          </a:xfrm>
          <a:custGeom>
            <a:avLst/>
            <a:gdLst>
              <a:gd name="T0" fmla="*/ 173 w 175"/>
              <a:gd name="T1" fmla="*/ 231 h 233"/>
              <a:gd name="T2" fmla="*/ 175 w 175"/>
              <a:gd name="T3" fmla="*/ 0 h 233"/>
              <a:gd name="T4" fmla="*/ 0 w 175"/>
              <a:gd name="T5" fmla="*/ 0 h 233"/>
              <a:gd name="T6" fmla="*/ 0 w 175"/>
              <a:gd name="T7" fmla="*/ 233 h 233"/>
              <a:gd name="T8" fmla="*/ 175 w 175"/>
              <a:gd name="T9" fmla="*/ 233 h 233"/>
              <a:gd name="T10" fmla="*/ 175 w 175"/>
              <a:gd name="T11" fmla="*/ 233 h 233"/>
              <a:gd name="T12" fmla="*/ 0 60000 65536"/>
              <a:gd name="T13" fmla="*/ 0 60000 65536"/>
              <a:gd name="T14" fmla="*/ 0 60000 65536"/>
              <a:gd name="T15" fmla="*/ 0 60000 65536"/>
              <a:gd name="T16" fmla="*/ 0 60000 65536"/>
              <a:gd name="T17" fmla="*/ 0 60000 65536"/>
              <a:gd name="T18" fmla="*/ 0 w 175"/>
              <a:gd name="T19" fmla="*/ 0 h 233"/>
              <a:gd name="T20" fmla="*/ 175 w 175"/>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175" h="233">
                <a:moveTo>
                  <a:pt x="173" y="231"/>
                </a:moveTo>
                <a:lnTo>
                  <a:pt x="175" y="0"/>
                </a:lnTo>
                <a:lnTo>
                  <a:pt x="0" y="0"/>
                </a:lnTo>
                <a:lnTo>
                  <a:pt x="0" y="233"/>
                </a:lnTo>
                <a:lnTo>
                  <a:pt x="175" y="233"/>
                </a:lnTo>
              </a:path>
            </a:pathLst>
          </a:custGeom>
          <a:noFill/>
          <a:ln w="14288">
            <a:solidFill>
              <a:srgbClr val="000000"/>
            </a:solidFill>
            <a:round/>
          </a:ln>
        </p:spPr>
        <p:txBody>
          <a:bodyPr/>
          <a:lstStyle/>
          <a:p>
            <a:endParaRPr lang="en-US"/>
          </a:p>
        </p:txBody>
      </p:sp>
      <p:sp>
        <p:nvSpPr>
          <p:cNvPr id="7216" name="Line 52"/>
          <p:cNvSpPr>
            <a:spLocks noChangeShapeType="1"/>
          </p:cNvSpPr>
          <p:nvPr/>
        </p:nvSpPr>
        <p:spPr bwMode="auto">
          <a:xfrm flipH="1">
            <a:off x="2525713" y="2982913"/>
            <a:ext cx="2120900" cy="3175"/>
          </a:xfrm>
          <a:prstGeom prst="line">
            <a:avLst/>
          </a:prstGeom>
          <a:noFill/>
          <a:ln w="7938">
            <a:solidFill>
              <a:srgbClr val="000000"/>
            </a:solidFill>
            <a:round/>
          </a:ln>
        </p:spPr>
        <p:txBody>
          <a:bodyPr/>
          <a:lstStyle/>
          <a:p>
            <a:endParaRPr lang="en-US"/>
          </a:p>
        </p:txBody>
      </p:sp>
      <p:sp>
        <p:nvSpPr>
          <p:cNvPr id="7217" name="Freeform 53"/>
          <p:cNvSpPr/>
          <p:nvPr/>
        </p:nvSpPr>
        <p:spPr bwMode="auto">
          <a:xfrm>
            <a:off x="2481263" y="2952750"/>
            <a:ext cx="58737" cy="63500"/>
          </a:xfrm>
          <a:custGeom>
            <a:avLst/>
            <a:gdLst>
              <a:gd name="T0" fmla="*/ 37 w 37"/>
              <a:gd name="T1" fmla="*/ 40 h 40"/>
              <a:gd name="T2" fmla="*/ 37 w 37"/>
              <a:gd name="T3" fmla="*/ 0 h 40"/>
              <a:gd name="T4" fmla="*/ 0 w 37"/>
              <a:gd name="T5" fmla="*/ 21 h 40"/>
              <a:gd name="T6" fmla="*/ 37 w 37"/>
              <a:gd name="T7" fmla="*/ 40 h 40"/>
              <a:gd name="T8" fmla="*/ 37 w 37"/>
              <a:gd name="T9" fmla="*/ 40 h 40"/>
              <a:gd name="T10" fmla="*/ 0 60000 65536"/>
              <a:gd name="T11" fmla="*/ 0 60000 65536"/>
              <a:gd name="T12" fmla="*/ 0 60000 65536"/>
              <a:gd name="T13" fmla="*/ 0 60000 65536"/>
              <a:gd name="T14" fmla="*/ 0 60000 65536"/>
              <a:gd name="T15" fmla="*/ 0 w 37"/>
              <a:gd name="T16" fmla="*/ 0 h 40"/>
              <a:gd name="T17" fmla="*/ 37 w 37"/>
              <a:gd name="T18" fmla="*/ 40 h 40"/>
            </a:gdLst>
            <a:ahLst/>
            <a:cxnLst>
              <a:cxn ang="T10">
                <a:pos x="T0" y="T1"/>
              </a:cxn>
              <a:cxn ang="T11">
                <a:pos x="T2" y="T3"/>
              </a:cxn>
              <a:cxn ang="T12">
                <a:pos x="T4" y="T5"/>
              </a:cxn>
              <a:cxn ang="T13">
                <a:pos x="T6" y="T7"/>
              </a:cxn>
              <a:cxn ang="T14">
                <a:pos x="T8" y="T9"/>
              </a:cxn>
            </a:cxnLst>
            <a:rect l="T15" t="T16" r="T17" b="T18"/>
            <a:pathLst>
              <a:path w="37" h="40">
                <a:moveTo>
                  <a:pt x="37" y="40"/>
                </a:moveTo>
                <a:lnTo>
                  <a:pt x="37" y="0"/>
                </a:lnTo>
                <a:lnTo>
                  <a:pt x="0" y="21"/>
                </a:lnTo>
                <a:lnTo>
                  <a:pt x="37" y="40"/>
                </a:lnTo>
                <a:close/>
              </a:path>
            </a:pathLst>
          </a:custGeom>
          <a:solidFill>
            <a:srgbClr val="000000"/>
          </a:solidFill>
          <a:ln w="9525">
            <a:noFill/>
            <a:round/>
          </a:ln>
        </p:spPr>
        <p:txBody>
          <a:bodyPr/>
          <a:lstStyle/>
          <a:p>
            <a:endParaRPr lang="en-US"/>
          </a:p>
        </p:txBody>
      </p:sp>
      <p:sp>
        <p:nvSpPr>
          <p:cNvPr id="7218" name="Rectangle 54"/>
          <p:cNvSpPr>
            <a:spLocks noChangeArrowheads="1"/>
          </p:cNvSpPr>
          <p:nvPr/>
        </p:nvSpPr>
        <p:spPr bwMode="auto">
          <a:xfrm>
            <a:off x="3457575" y="301625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8</a:t>
            </a:r>
            <a:endParaRPr lang="en-US" sz="1600"/>
          </a:p>
        </p:txBody>
      </p:sp>
      <p:sp>
        <p:nvSpPr>
          <p:cNvPr id="7219" name="Rectangle 55"/>
          <p:cNvSpPr>
            <a:spLocks noChangeArrowheads="1"/>
          </p:cNvSpPr>
          <p:nvPr/>
        </p:nvSpPr>
        <p:spPr bwMode="auto">
          <a:xfrm>
            <a:off x="3529013" y="3016250"/>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220" name="Rectangle 56"/>
          <p:cNvSpPr>
            <a:spLocks noChangeArrowheads="1"/>
          </p:cNvSpPr>
          <p:nvPr/>
        </p:nvSpPr>
        <p:spPr bwMode="auto">
          <a:xfrm>
            <a:off x="3562350" y="301625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221" name="Rectangle 57"/>
          <p:cNvSpPr>
            <a:spLocks noChangeArrowheads="1"/>
          </p:cNvSpPr>
          <p:nvPr/>
        </p:nvSpPr>
        <p:spPr bwMode="auto">
          <a:xfrm>
            <a:off x="3632200" y="3016250"/>
            <a:ext cx="6350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222" name="Rectangle 58"/>
          <p:cNvSpPr>
            <a:spLocks noChangeArrowheads="1"/>
          </p:cNvSpPr>
          <p:nvPr/>
        </p:nvSpPr>
        <p:spPr bwMode="auto">
          <a:xfrm>
            <a:off x="4719638" y="2949575"/>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223" name="Rectangle 59"/>
          <p:cNvSpPr>
            <a:spLocks noChangeArrowheads="1"/>
          </p:cNvSpPr>
          <p:nvPr/>
        </p:nvSpPr>
        <p:spPr bwMode="auto">
          <a:xfrm>
            <a:off x="4749800" y="29495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224" name="Rectangle 60"/>
          <p:cNvSpPr>
            <a:spLocks noChangeArrowheads="1"/>
          </p:cNvSpPr>
          <p:nvPr/>
        </p:nvSpPr>
        <p:spPr bwMode="auto">
          <a:xfrm>
            <a:off x="4808538" y="2949575"/>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225" name="Rectangle 61"/>
          <p:cNvSpPr>
            <a:spLocks noChangeArrowheads="1"/>
          </p:cNvSpPr>
          <p:nvPr/>
        </p:nvSpPr>
        <p:spPr bwMode="auto">
          <a:xfrm>
            <a:off x="4864100" y="2949575"/>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226" name="Rectangle 62"/>
          <p:cNvSpPr>
            <a:spLocks noChangeArrowheads="1"/>
          </p:cNvSpPr>
          <p:nvPr/>
        </p:nvSpPr>
        <p:spPr bwMode="auto">
          <a:xfrm>
            <a:off x="4894263" y="2949575"/>
            <a:ext cx="381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227" name="Rectangle 63"/>
          <p:cNvSpPr>
            <a:spLocks noChangeArrowheads="1"/>
          </p:cNvSpPr>
          <p:nvPr/>
        </p:nvSpPr>
        <p:spPr bwMode="auto">
          <a:xfrm>
            <a:off x="4927600" y="29495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7228" name="Rectangle 64"/>
          <p:cNvSpPr>
            <a:spLocks noChangeArrowheads="1"/>
          </p:cNvSpPr>
          <p:nvPr/>
        </p:nvSpPr>
        <p:spPr bwMode="auto">
          <a:xfrm>
            <a:off x="4989513" y="2949575"/>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229" name="Rectangle 65"/>
          <p:cNvSpPr>
            <a:spLocks noChangeArrowheads="1"/>
          </p:cNvSpPr>
          <p:nvPr/>
        </p:nvSpPr>
        <p:spPr bwMode="auto">
          <a:xfrm>
            <a:off x="5041900" y="2949575"/>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230" name="Rectangle 66"/>
          <p:cNvSpPr>
            <a:spLocks noChangeArrowheads="1"/>
          </p:cNvSpPr>
          <p:nvPr/>
        </p:nvSpPr>
        <p:spPr bwMode="auto">
          <a:xfrm>
            <a:off x="5072063" y="2949575"/>
            <a:ext cx="254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231" name="Rectangle 67"/>
          <p:cNvSpPr>
            <a:spLocks noChangeArrowheads="1"/>
          </p:cNvSpPr>
          <p:nvPr/>
        </p:nvSpPr>
        <p:spPr bwMode="auto">
          <a:xfrm>
            <a:off x="5097463" y="29495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o</a:t>
            </a:r>
            <a:endParaRPr lang="en-US" sz="1600"/>
          </a:p>
        </p:txBody>
      </p:sp>
      <p:sp>
        <p:nvSpPr>
          <p:cNvPr id="7232" name="Rectangle 68"/>
          <p:cNvSpPr>
            <a:spLocks noChangeArrowheads="1"/>
          </p:cNvSpPr>
          <p:nvPr/>
        </p:nvSpPr>
        <p:spPr bwMode="auto">
          <a:xfrm>
            <a:off x="5156200" y="29495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233" name="Rectangle 69"/>
          <p:cNvSpPr>
            <a:spLocks noChangeArrowheads="1"/>
          </p:cNvSpPr>
          <p:nvPr/>
        </p:nvSpPr>
        <p:spPr bwMode="auto">
          <a:xfrm>
            <a:off x="5216525" y="3433763"/>
            <a:ext cx="0" cy="244475"/>
          </a:xfrm>
          <a:prstGeom prst="rect">
            <a:avLst/>
          </a:prstGeom>
          <a:noFill/>
          <a:ln w="9525">
            <a:noFill/>
            <a:miter lim="800000"/>
          </a:ln>
        </p:spPr>
        <p:txBody>
          <a:bodyPr wrap="none" lIns="0" tIns="0" rIns="0" bIns="0">
            <a:spAutoFit/>
          </a:bodyPr>
          <a:lstStyle/>
          <a:p>
            <a:endParaRPr lang="en-US" sz="1600"/>
          </a:p>
        </p:txBody>
      </p:sp>
      <p:sp>
        <p:nvSpPr>
          <p:cNvPr id="7234" name="Rectangle 70"/>
          <p:cNvSpPr>
            <a:spLocks noChangeArrowheads="1"/>
          </p:cNvSpPr>
          <p:nvPr/>
        </p:nvSpPr>
        <p:spPr bwMode="auto">
          <a:xfrm>
            <a:off x="4849813" y="3079750"/>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f</a:t>
            </a:r>
            <a:endParaRPr lang="en-US" sz="1600"/>
          </a:p>
        </p:txBody>
      </p:sp>
      <p:sp>
        <p:nvSpPr>
          <p:cNvPr id="7235" name="Rectangle 71"/>
          <p:cNvSpPr>
            <a:spLocks noChangeArrowheads="1"/>
          </p:cNvSpPr>
          <p:nvPr/>
        </p:nvSpPr>
        <p:spPr bwMode="auto">
          <a:xfrm>
            <a:off x="4879975" y="3079750"/>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236" name="Rectangle 72"/>
          <p:cNvSpPr>
            <a:spLocks noChangeArrowheads="1"/>
          </p:cNvSpPr>
          <p:nvPr/>
        </p:nvSpPr>
        <p:spPr bwMode="auto">
          <a:xfrm>
            <a:off x="4941888" y="3079750"/>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237" name="Rectangle 73"/>
          <p:cNvSpPr>
            <a:spLocks noChangeArrowheads="1"/>
          </p:cNvSpPr>
          <p:nvPr/>
        </p:nvSpPr>
        <p:spPr bwMode="auto">
          <a:xfrm>
            <a:off x="4972050" y="3079750"/>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238" name="Rectangle 74"/>
          <p:cNvSpPr>
            <a:spLocks noChangeArrowheads="1"/>
          </p:cNvSpPr>
          <p:nvPr/>
        </p:nvSpPr>
        <p:spPr bwMode="auto">
          <a:xfrm>
            <a:off x="5022850" y="3079750"/>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h</a:t>
            </a:r>
            <a:endParaRPr lang="en-US" sz="1600"/>
          </a:p>
        </p:txBody>
      </p:sp>
      <p:sp>
        <p:nvSpPr>
          <p:cNvPr id="7239" name="Freeform 75"/>
          <p:cNvSpPr/>
          <p:nvPr/>
        </p:nvSpPr>
        <p:spPr bwMode="auto">
          <a:xfrm>
            <a:off x="6840538" y="3324225"/>
            <a:ext cx="63500" cy="61913"/>
          </a:xfrm>
          <a:custGeom>
            <a:avLst/>
            <a:gdLst>
              <a:gd name="T0" fmla="*/ 0 w 40"/>
              <a:gd name="T1" fmla="*/ 39 h 39"/>
              <a:gd name="T2" fmla="*/ 2 w 40"/>
              <a:gd name="T3" fmla="*/ 0 h 39"/>
              <a:gd name="T4" fmla="*/ 40 w 40"/>
              <a:gd name="T5" fmla="*/ 21 h 39"/>
              <a:gd name="T6" fmla="*/ 2 w 40"/>
              <a:gd name="T7" fmla="*/ 39 h 39"/>
              <a:gd name="T8" fmla="*/ 2 w 40"/>
              <a:gd name="T9" fmla="*/ 39 h 39"/>
              <a:gd name="T10" fmla="*/ 0 w 40"/>
              <a:gd name="T11" fmla="*/ 39 h 39"/>
              <a:gd name="T12" fmla="*/ 0 60000 65536"/>
              <a:gd name="T13" fmla="*/ 0 60000 65536"/>
              <a:gd name="T14" fmla="*/ 0 60000 65536"/>
              <a:gd name="T15" fmla="*/ 0 60000 65536"/>
              <a:gd name="T16" fmla="*/ 0 60000 65536"/>
              <a:gd name="T17" fmla="*/ 0 60000 65536"/>
              <a:gd name="T18" fmla="*/ 0 w 40"/>
              <a:gd name="T19" fmla="*/ 0 h 39"/>
              <a:gd name="T20" fmla="*/ 40 w 40"/>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40" h="39">
                <a:moveTo>
                  <a:pt x="0" y="39"/>
                </a:moveTo>
                <a:lnTo>
                  <a:pt x="2" y="0"/>
                </a:lnTo>
                <a:lnTo>
                  <a:pt x="40" y="21"/>
                </a:lnTo>
                <a:lnTo>
                  <a:pt x="2" y="39"/>
                </a:lnTo>
                <a:lnTo>
                  <a:pt x="0" y="39"/>
                </a:lnTo>
                <a:close/>
              </a:path>
            </a:pathLst>
          </a:custGeom>
          <a:solidFill>
            <a:srgbClr val="000000"/>
          </a:solidFill>
          <a:ln w="9525">
            <a:noFill/>
            <a:round/>
          </a:ln>
        </p:spPr>
        <p:txBody>
          <a:bodyPr/>
          <a:lstStyle/>
          <a:p>
            <a:endParaRPr lang="en-US"/>
          </a:p>
        </p:txBody>
      </p:sp>
      <p:sp>
        <p:nvSpPr>
          <p:cNvPr id="7240" name="Freeform 76"/>
          <p:cNvSpPr/>
          <p:nvPr/>
        </p:nvSpPr>
        <p:spPr bwMode="auto">
          <a:xfrm>
            <a:off x="7740650" y="3686175"/>
            <a:ext cx="61913" cy="63500"/>
          </a:xfrm>
          <a:custGeom>
            <a:avLst/>
            <a:gdLst>
              <a:gd name="T0" fmla="*/ 0 w 39"/>
              <a:gd name="T1" fmla="*/ 40 h 40"/>
              <a:gd name="T2" fmla="*/ 0 w 39"/>
              <a:gd name="T3" fmla="*/ 0 h 40"/>
              <a:gd name="T4" fmla="*/ 39 w 39"/>
              <a:gd name="T5" fmla="*/ 21 h 40"/>
              <a:gd name="T6" fmla="*/ 0 w 39"/>
              <a:gd name="T7" fmla="*/ 40 h 40"/>
              <a:gd name="T8" fmla="*/ 0 w 39"/>
              <a:gd name="T9" fmla="*/ 40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40"/>
                </a:moveTo>
                <a:lnTo>
                  <a:pt x="0" y="0"/>
                </a:lnTo>
                <a:lnTo>
                  <a:pt x="39" y="21"/>
                </a:lnTo>
                <a:lnTo>
                  <a:pt x="0" y="40"/>
                </a:lnTo>
                <a:close/>
              </a:path>
            </a:pathLst>
          </a:custGeom>
          <a:solidFill>
            <a:srgbClr val="000000"/>
          </a:solidFill>
          <a:ln w="9525">
            <a:noFill/>
            <a:round/>
          </a:ln>
        </p:spPr>
        <p:txBody>
          <a:bodyPr/>
          <a:lstStyle/>
          <a:p>
            <a:endParaRPr lang="en-US"/>
          </a:p>
        </p:txBody>
      </p:sp>
      <p:sp>
        <p:nvSpPr>
          <p:cNvPr id="7241" name="Freeform 77"/>
          <p:cNvSpPr/>
          <p:nvPr/>
        </p:nvSpPr>
        <p:spPr bwMode="auto">
          <a:xfrm>
            <a:off x="4694238" y="2894013"/>
            <a:ext cx="555625" cy="369887"/>
          </a:xfrm>
          <a:custGeom>
            <a:avLst/>
            <a:gdLst>
              <a:gd name="T0" fmla="*/ 347 w 350"/>
              <a:gd name="T1" fmla="*/ 231 h 233"/>
              <a:gd name="T2" fmla="*/ 350 w 350"/>
              <a:gd name="T3" fmla="*/ 0 h 233"/>
              <a:gd name="T4" fmla="*/ 0 w 350"/>
              <a:gd name="T5" fmla="*/ 0 h 233"/>
              <a:gd name="T6" fmla="*/ 0 w 350"/>
              <a:gd name="T7" fmla="*/ 233 h 233"/>
              <a:gd name="T8" fmla="*/ 350 w 350"/>
              <a:gd name="T9" fmla="*/ 233 h 233"/>
              <a:gd name="T10" fmla="*/ 350 w 350"/>
              <a:gd name="T11" fmla="*/ 233 h 233"/>
              <a:gd name="T12" fmla="*/ 0 60000 65536"/>
              <a:gd name="T13" fmla="*/ 0 60000 65536"/>
              <a:gd name="T14" fmla="*/ 0 60000 65536"/>
              <a:gd name="T15" fmla="*/ 0 60000 65536"/>
              <a:gd name="T16" fmla="*/ 0 60000 65536"/>
              <a:gd name="T17" fmla="*/ 0 60000 65536"/>
              <a:gd name="T18" fmla="*/ 0 w 350"/>
              <a:gd name="T19" fmla="*/ 0 h 233"/>
              <a:gd name="T20" fmla="*/ 350 w 350"/>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50" h="233">
                <a:moveTo>
                  <a:pt x="347" y="231"/>
                </a:moveTo>
                <a:lnTo>
                  <a:pt x="350" y="0"/>
                </a:lnTo>
                <a:lnTo>
                  <a:pt x="0" y="0"/>
                </a:lnTo>
                <a:lnTo>
                  <a:pt x="0" y="233"/>
                </a:lnTo>
                <a:lnTo>
                  <a:pt x="350" y="233"/>
                </a:lnTo>
              </a:path>
            </a:pathLst>
          </a:custGeom>
          <a:noFill/>
          <a:ln w="14288">
            <a:solidFill>
              <a:srgbClr val="000000"/>
            </a:solidFill>
            <a:round/>
          </a:ln>
        </p:spPr>
        <p:txBody>
          <a:bodyPr/>
          <a:lstStyle/>
          <a:p>
            <a:endParaRPr lang="en-US"/>
          </a:p>
        </p:txBody>
      </p:sp>
      <p:sp>
        <p:nvSpPr>
          <p:cNvPr id="7242" name="Rectangle 78"/>
          <p:cNvSpPr>
            <a:spLocks noChangeArrowheads="1"/>
          </p:cNvSpPr>
          <p:nvPr/>
        </p:nvSpPr>
        <p:spPr bwMode="auto">
          <a:xfrm>
            <a:off x="5294313" y="3013075"/>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243" name="Rectangle 79"/>
          <p:cNvSpPr>
            <a:spLocks noChangeArrowheads="1"/>
          </p:cNvSpPr>
          <p:nvPr/>
        </p:nvSpPr>
        <p:spPr bwMode="auto">
          <a:xfrm>
            <a:off x="5375275" y="30130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244" name="Rectangle 80"/>
          <p:cNvSpPr>
            <a:spLocks noChangeArrowheads="1"/>
          </p:cNvSpPr>
          <p:nvPr/>
        </p:nvSpPr>
        <p:spPr bwMode="auto">
          <a:xfrm>
            <a:off x="5434013" y="30130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7245" name="Freeform 81"/>
          <p:cNvSpPr/>
          <p:nvPr/>
        </p:nvSpPr>
        <p:spPr bwMode="auto">
          <a:xfrm>
            <a:off x="5249863" y="2894013"/>
            <a:ext cx="277812" cy="369887"/>
          </a:xfrm>
          <a:custGeom>
            <a:avLst/>
            <a:gdLst>
              <a:gd name="T0" fmla="*/ 172 w 175"/>
              <a:gd name="T1" fmla="*/ 231 h 233"/>
              <a:gd name="T2" fmla="*/ 175 w 175"/>
              <a:gd name="T3" fmla="*/ 0 h 233"/>
              <a:gd name="T4" fmla="*/ 0 w 175"/>
              <a:gd name="T5" fmla="*/ 0 h 233"/>
              <a:gd name="T6" fmla="*/ 0 w 175"/>
              <a:gd name="T7" fmla="*/ 233 h 233"/>
              <a:gd name="T8" fmla="*/ 175 w 175"/>
              <a:gd name="T9" fmla="*/ 233 h 233"/>
              <a:gd name="T10" fmla="*/ 175 w 175"/>
              <a:gd name="T11" fmla="*/ 233 h 233"/>
              <a:gd name="T12" fmla="*/ 0 60000 65536"/>
              <a:gd name="T13" fmla="*/ 0 60000 65536"/>
              <a:gd name="T14" fmla="*/ 0 60000 65536"/>
              <a:gd name="T15" fmla="*/ 0 60000 65536"/>
              <a:gd name="T16" fmla="*/ 0 60000 65536"/>
              <a:gd name="T17" fmla="*/ 0 60000 65536"/>
              <a:gd name="T18" fmla="*/ 0 w 175"/>
              <a:gd name="T19" fmla="*/ 0 h 233"/>
              <a:gd name="T20" fmla="*/ 175 w 175"/>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175" h="233">
                <a:moveTo>
                  <a:pt x="172" y="231"/>
                </a:moveTo>
                <a:lnTo>
                  <a:pt x="175" y="0"/>
                </a:lnTo>
                <a:lnTo>
                  <a:pt x="0" y="0"/>
                </a:lnTo>
                <a:lnTo>
                  <a:pt x="0" y="233"/>
                </a:lnTo>
                <a:lnTo>
                  <a:pt x="175" y="233"/>
                </a:lnTo>
              </a:path>
            </a:pathLst>
          </a:custGeom>
          <a:noFill/>
          <a:ln w="14288">
            <a:solidFill>
              <a:srgbClr val="000000"/>
            </a:solidFill>
            <a:round/>
          </a:ln>
        </p:spPr>
        <p:txBody>
          <a:bodyPr/>
          <a:lstStyle/>
          <a:p>
            <a:endParaRPr lang="en-US"/>
          </a:p>
        </p:txBody>
      </p:sp>
      <p:sp>
        <p:nvSpPr>
          <p:cNvPr id="7246" name="Rectangle 82"/>
          <p:cNvSpPr>
            <a:spLocks noChangeArrowheads="1"/>
          </p:cNvSpPr>
          <p:nvPr/>
        </p:nvSpPr>
        <p:spPr bwMode="auto">
          <a:xfrm>
            <a:off x="5708650" y="3013075"/>
            <a:ext cx="762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247" name="Rectangle 83"/>
          <p:cNvSpPr>
            <a:spLocks noChangeArrowheads="1"/>
          </p:cNvSpPr>
          <p:nvPr/>
        </p:nvSpPr>
        <p:spPr bwMode="auto">
          <a:xfrm>
            <a:off x="5781675" y="30130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L</a:t>
            </a:r>
            <a:endParaRPr lang="en-US" sz="1600"/>
          </a:p>
        </p:txBody>
      </p:sp>
      <p:sp>
        <p:nvSpPr>
          <p:cNvPr id="7248" name="Rectangle 84"/>
          <p:cNvSpPr>
            <a:spLocks noChangeArrowheads="1"/>
          </p:cNvSpPr>
          <p:nvPr/>
        </p:nvSpPr>
        <p:spPr bwMode="auto">
          <a:xfrm>
            <a:off x="5842000" y="3013075"/>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7249" name="Freeform 85"/>
          <p:cNvSpPr/>
          <p:nvPr/>
        </p:nvSpPr>
        <p:spPr bwMode="auto">
          <a:xfrm>
            <a:off x="5527675" y="2894013"/>
            <a:ext cx="554038" cy="369887"/>
          </a:xfrm>
          <a:custGeom>
            <a:avLst/>
            <a:gdLst>
              <a:gd name="T0" fmla="*/ 347 w 349"/>
              <a:gd name="T1" fmla="*/ 231 h 233"/>
              <a:gd name="T2" fmla="*/ 349 w 349"/>
              <a:gd name="T3" fmla="*/ 0 h 233"/>
              <a:gd name="T4" fmla="*/ 0 w 349"/>
              <a:gd name="T5" fmla="*/ 0 h 233"/>
              <a:gd name="T6" fmla="*/ 0 w 349"/>
              <a:gd name="T7" fmla="*/ 233 h 233"/>
              <a:gd name="T8" fmla="*/ 349 w 349"/>
              <a:gd name="T9" fmla="*/ 233 h 233"/>
              <a:gd name="T10" fmla="*/ 349 w 349"/>
              <a:gd name="T11" fmla="*/ 233 h 233"/>
              <a:gd name="T12" fmla="*/ 0 60000 65536"/>
              <a:gd name="T13" fmla="*/ 0 60000 65536"/>
              <a:gd name="T14" fmla="*/ 0 60000 65536"/>
              <a:gd name="T15" fmla="*/ 0 60000 65536"/>
              <a:gd name="T16" fmla="*/ 0 60000 65536"/>
              <a:gd name="T17" fmla="*/ 0 60000 65536"/>
              <a:gd name="T18" fmla="*/ 0 w 349"/>
              <a:gd name="T19" fmla="*/ 0 h 233"/>
              <a:gd name="T20" fmla="*/ 349 w 349"/>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49" h="233">
                <a:moveTo>
                  <a:pt x="347" y="231"/>
                </a:moveTo>
                <a:lnTo>
                  <a:pt x="349" y="0"/>
                </a:lnTo>
                <a:lnTo>
                  <a:pt x="0" y="0"/>
                </a:lnTo>
                <a:lnTo>
                  <a:pt x="0" y="233"/>
                </a:lnTo>
                <a:lnTo>
                  <a:pt x="349" y="233"/>
                </a:lnTo>
              </a:path>
            </a:pathLst>
          </a:custGeom>
          <a:noFill/>
          <a:ln w="14288">
            <a:solidFill>
              <a:srgbClr val="000000"/>
            </a:solidFill>
            <a:round/>
          </a:ln>
        </p:spPr>
        <p:txBody>
          <a:bodyPr/>
          <a:lstStyle/>
          <a:p>
            <a:endParaRPr lang="en-US"/>
          </a:p>
        </p:txBody>
      </p:sp>
      <p:sp>
        <p:nvSpPr>
          <p:cNvPr id="7250" name="Rectangle 86"/>
          <p:cNvSpPr>
            <a:spLocks noChangeArrowheads="1"/>
          </p:cNvSpPr>
          <p:nvPr/>
        </p:nvSpPr>
        <p:spPr bwMode="auto">
          <a:xfrm>
            <a:off x="6245225" y="2949575"/>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D</a:t>
            </a:r>
            <a:endParaRPr lang="en-US" sz="1600"/>
          </a:p>
        </p:txBody>
      </p:sp>
      <p:sp>
        <p:nvSpPr>
          <p:cNvPr id="7251" name="Rectangle 87"/>
          <p:cNvSpPr>
            <a:spLocks noChangeArrowheads="1"/>
          </p:cNvSpPr>
          <p:nvPr/>
        </p:nvSpPr>
        <p:spPr bwMode="auto">
          <a:xfrm>
            <a:off x="6323013" y="29495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252" name="Rectangle 88"/>
          <p:cNvSpPr>
            <a:spLocks noChangeArrowheads="1"/>
          </p:cNvSpPr>
          <p:nvPr/>
        </p:nvSpPr>
        <p:spPr bwMode="auto">
          <a:xfrm>
            <a:off x="6381750" y="2949575"/>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253" name="Rectangle 89"/>
          <p:cNvSpPr>
            <a:spLocks noChangeArrowheads="1"/>
          </p:cNvSpPr>
          <p:nvPr/>
        </p:nvSpPr>
        <p:spPr bwMode="auto">
          <a:xfrm>
            <a:off x="6411913" y="29495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254" name="Rectangle 90"/>
          <p:cNvSpPr>
            <a:spLocks noChangeArrowheads="1"/>
          </p:cNvSpPr>
          <p:nvPr/>
        </p:nvSpPr>
        <p:spPr bwMode="auto">
          <a:xfrm>
            <a:off x="6473825" y="3433763"/>
            <a:ext cx="0" cy="244475"/>
          </a:xfrm>
          <a:prstGeom prst="rect">
            <a:avLst/>
          </a:prstGeom>
          <a:noFill/>
          <a:ln w="9525">
            <a:noFill/>
            <a:miter lim="800000"/>
          </a:ln>
        </p:spPr>
        <p:txBody>
          <a:bodyPr wrap="none" lIns="0" tIns="0" rIns="0" bIns="0">
            <a:spAutoFit/>
          </a:bodyPr>
          <a:lstStyle/>
          <a:p>
            <a:endParaRPr lang="en-US" sz="1600"/>
          </a:p>
        </p:txBody>
      </p:sp>
      <p:sp>
        <p:nvSpPr>
          <p:cNvPr id="7255" name="Rectangle 91"/>
          <p:cNvSpPr>
            <a:spLocks noChangeArrowheads="1"/>
          </p:cNvSpPr>
          <p:nvPr/>
        </p:nvSpPr>
        <p:spPr bwMode="auto">
          <a:xfrm>
            <a:off x="6189663" y="3079750"/>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256" name="Rectangle 92"/>
          <p:cNvSpPr>
            <a:spLocks noChangeArrowheads="1"/>
          </p:cNvSpPr>
          <p:nvPr/>
        </p:nvSpPr>
        <p:spPr bwMode="auto">
          <a:xfrm>
            <a:off x="6248400" y="3079750"/>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257" name="Rectangle 93"/>
          <p:cNvSpPr>
            <a:spLocks noChangeArrowheads="1"/>
          </p:cNvSpPr>
          <p:nvPr/>
        </p:nvSpPr>
        <p:spPr bwMode="auto">
          <a:xfrm>
            <a:off x="6303963" y="3079750"/>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258" name="Rectangle 94"/>
          <p:cNvSpPr>
            <a:spLocks noChangeArrowheads="1"/>
          </p:cNvSpPr>
          <p:nvPr/>
        </p:nvSpPr>
        <p:spPr bwMode="auto">
          <a:xfrm>
            <a:off x="6359525" y="3079750"/>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259" name="Rectangle 95"/>
          <p:cNvSpPr>
            <a:spLocks noChangeArrowheads="1"/>
          </p:cNvSpPr>
          <p:nvPr/>
        </p:nvSpPr>
        <p:spPr bwMode="auto">
          <a:xfrm>
            <a:off x="6418263" y="3079750"/>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260" name="Rectangle 96"/>
          <p:cNvSpPr>
            <a:spLocks noChangeArrowheads="1"/>
          </p:cNvSpPr>
          <p:nvPr/>
        </p:nvSpPr>
        <p:spPr bwMode="auto">
          <a:xfrm>
            <a:off x="6470650" y="3079750"/>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261" name="Freeform 97"/>
          <p:cNvSpPr/>
          <p:nvPr/>
        </p:nvSpPr>
        <p:spPr bwMode="auto">
          <a:xfrm>
            <a:off x="6081713" y="2894013"/>
            <a:ext cx="555625" cy="369887"/>
          </a:xfrm>
          <a:custGeom>
            <a:avLst/>
            <a:gdLst>
              <a:gd name="T0" fmla="*/ 348 w 350"/>
              <a:gd name="T1" fmla="*/ 231 h 233"/>
              <a:gd name="T2" fmla="*/ 350 w 350"/>
              <a:gd name="T3" fmla="*/ 0 h 233"/>
              <a:gd name="T4" fmla="*/ 0 w 350"/>
              <a:gd name="T5" fmla="*/ 0 h 233"/>
              <a:gd name="T6" fmla="*/ 0 w 350"/>
              <a:gd name="T7" fmla="*/ 233 h 233"/>
              <a:gd name="T8" fmla="*/ 350 w 350"/>
              <a:gd name="T9" fmla="*/ 233 h 233"/>
              <a:gd name="T10" fmla="*/ 350 w 350"/>
              <a:gd name="T11" fmla="*/ 233 h 233"/>
              <a:gd name="T12" fmla="*/ 0 60000 65536"/>
              <a:gd name="T13" fmla="*/ 0 60000 65536"/>
              <a:gd name="T14" fmla="*/ 0 60000 65536"/>
              <a:gd name="T15" fmla="*/ 0 60000 65536"/>
              <a:gd name="T16" fmla="*/ 0 60000 65536"/>
              <a:gd name="T17" fmla="*/ 0 60000 65536"/>
              <a:gd name="T18" fmla="*/ 0 w 350"/>
              <a:gd name="T19" fmla="*/ 0 h 233"/>
              <a:gd name="T20" fmla="*/ 350 w 350"/>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50" h="233">
                <a:moveTo>
                  <a:pt x="348" y="231"/>
                </a:moveTo>
                <a:lnTo>
                  <a:pt x="350" y="0"/>
                </a:lnTo>
                <a:lnTo>
                  <a:pt x="0" y="0"/>
                </a:lnTo>
                <a:lnTo>
                  <a:pt x="0" y="233"/>
                </a:lnTo>
                <a:lnTo>
                  <a:pt x="350" y="233"/>
                </a:lnTo>
              </a:path>
            </a:pathLst>
          </a:custGeom>
          <a:noFill/>
          <a:ln w="14288">
            <a:solidFill>
              <a:srgbClr val="000000"/>
            </a:solidFill>
            <a:round/>
          </a:ln>
        </p:spPr>
        <p:txBody>
          <a:bodyPr/>
          <a:lstStyle/>
          <a:p>
            <a:endParaRPr lang="en-US"/>
          </a:p>
        </p:txBody>
      </p:sp>
      <p:sp>
        <p:nvSpPr>
          <p:cNvPr id="7262" name="Rectangle 98"/>
          <p:cNvSpPr>
            <a:spLocks noChangeArrowheads="1"/>
          </p:cNvSpPr>
          <p:nvPr/>
        </p:nvSpPr>
        <p:spPr bwMode="auto">
          <a:xfrm>
            <a:off x="6681788" y="3013075"/>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263" name="Rectangle 99"/>
          <p:cNvSpPr>
            <a:spLocks noChangeArrowheads="1"/>
          </p:cNvSpPr>
          <p:nvPr/>
        </p:nvSpPr>
        <p:spPr bwMode="auto">
          <a:xfrm>
            <a:off x="6762750" y="30130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264" name="Rectangle 100"/>
          <p:cNvSpPr>
            <a:spLocks noChangeArrowheads="1"/>
          </p:cNvSpPr>
          <p:nvPr/>
        </p:nvSpPr>
        <p:spPr bwMode="auto">
          <a:xfrm>
            <a:off x="6823075" y="30130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7265" name="Freeform 101"/>
          <p:cNvSpPr/>
          <p:nvPr/>
        </p:nvSpPr>
        <p:spPr bwMode="auto">
          <a:xfrm>
            <a:off x="6637338" y="2894013"/>
            <a:ext cx="277812" cy="369887"/>
          </a:xfrm>
          <a:custGeom>
            <a:avLst/>
            <a:gdLst>
              <a:gd name="T0" fmla="*/ 172 w 175"/>
              <a:gd name="T1" fmla="*/ 231 h 233"/>
              <a:gd name="T2" fmla="*/ 175 w 175"/>
              <a:gd name="T3" fmla="*/ 0 h 233"/>
              <a:gd name="T4" fmla="*/ 0 w 175"/>
              <a:gd name="T5" fmla="*/ 0 h 233"/>
              <a:gd name="T6" fmla="*/ 0 w 175"/>
              <a:gd name="T7" fmla="*/ 233 h 233"/>
              <a:gd name="T8" fmla="*/ 175 w 175"/>
              <a:gd name="T9" fmla="*/ 233 h 233"/>
              <a:gd name="T10" fmla="*/ 175 w 175"/>
              <a:gd name="T11" fmla="*/ 233 h 233"/>
              <a:gd name="T12" fmla="*/ 0 60000 65536"/>
              <a:gd name="T13" fmla="*/ 0 60000 65536"/>
              <a:gd name="T14" fmla="*/ 0 60000 65536"/>
              <a:gd name="T15" fmla="*/ 0 60000 65536"/>
              <a:gd name="T16" fmla="*/ 0 60000 65536"/>
              <a:gd name="T17" fmla="*/ 0 60000 65536"/>
              <a:gd name="T18" fmla="*/ 0 w 175"/>
              <a:gd name="T19" fmla="*/ 0 h 233"/>
              <a:gd name="T20" fmla="*/ 175 w 175"/>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175" h="233">
                <a:moveTo>
                  <a:pt x="172" y="231"/>
                </a:moveTo>
                <a:lnTo>
                  <a:pt x="175" y="0"/>
                </a:lnTo>
                <a:lnTo>
                  <a:pt x="0" y="0"/>
                </a:lnTo>
                <a:lnTo>
                  <a:pt x="0" y="233"/>
                </a:lnTo>
                <a:lnTo>
                  <a:pt x="175" y="233"/>
                </a:lnTo>
              </a:path>
            </a:pathLst>
          </a:custGeom>
          <a:noFill/>
          <a:ln w="14288">
            <a:solidFill>
              <a:srgbClr val="000000"/>
            </a:solidFill>
            <a:round/>
          </a:ln>
        </p:spPr>
        <p:txBody>
          <a:bodyPr/>
          <a:lstStyle/>
          <a:p>
            <a:endParaRPr lang="en-US"/>
          </a:p>
        </p:txBody>
      </p:sp>
      <p:sp>
        <p:nvSpPr>
          <p:cNvPr id="7266" name="Line 102"/>
          <p:cNvSpPr>
            <a:spLocks noChangeShapeType="1"/>
          </p:cNvSpPr>
          <p:nvPr/>
        </p:nvSpPr>
        <p:spPr bwMode="auto">
          <a:xfrm flipH="1">
            <a:off x="4746625" y="3352800"/>
            <a:ext cx="2119313" cy="4763"/>
          </a:xfrm>
          <a:prstGeom prst="line">
            <a:avLst/>
          </a:prstGeom>
          <a:noFill/>
          <a:ln w="7938">
            <a:solidFill>
              <a:srgbClr val="000000"/>
            </a:solidFill>
            <a:round/>
          </a:ln>
        </p:spPr>
        <p:txBody>
          <a:bodyPr/>
          <a:lstStyle/>
          <a:p>
            <a:endParaRPr lang="en-US"/>
          </a:p>
        </p:txBody>
      </p:sp>
      <p:sp>
        <p:nvSpPr>
          <p:cNvPr id="7267" name="Freeform 103"/>
          <p:cNvSpPr/>
          <p:nvPr/>
        </p:nvSpPr>
        <p:spPr bwMode="auto">
          <a:xfrm>
            <a:off x="4702175" y="3324225"/>
            <a:ext cx="58738" cy="61913"/>
          </a:xfrm>
          <a:custGeom>
            <a:avLst/>
            <a:gdLst>
              <a:gd name="T0" fmla="*/ 37 w 37"/>
              <a:gd name="T1" fmla="*/ 39 h 39"/>
              <a:gd name="T2" fmla="*/ 37 w 37"/>
              <a:gd name="T3" fmla="*/ 0 h 39"/>
              <a:gd name="T4" fmla="*/ 0 w 37"/>
              <a:gd name="T5" fmla="*/ 21 h 39"/>
              <a:gd name="T6" fmla="*/ 37 w 37"/>
              <a:gd name="T7" fmla="*/ 39 h 39"/>
              <a:gd name="T8" fmla="*/ 37 w 37"/>
              <a:gd name="T9" fmla="*/ 39 h 39"/>
              <a:gd name="T10" fmla="*/ 0 60000 65536"/>
              <a:gd name="T11" fmla="*/ 0 60000 65536"/>
              <a:gd name="T12" fmla="*/ 0 60000 65536"/>
              <a:gd name="T13" fmla="*/ 0 60000 65536"/>
              <a:gd name="T14" fmla="*/ 0 60000 65536"/>
              <a:gd name="T15" fmla="*/ 0 w 37"/>
              <a:gd name="T16" fmla="*/ 0 h 39"/>
              <a:gd name="T17" fmla="*/ 37 w 37"/>
              <a:gd name="T18" fmla="*/ 39 h 39"/>
            </a:gdLst>
            <a:ahLst/>
            <a:cxnLst>
              <a:cxn ang="T10">
                <a:pos x="T0" y="T1"/>
              </a:cxn>
              <a:cxn ang="T11">
                <a:pos x="T2" y="T3"/>
              </a:cxn>
              <a:cxn ang="T12">
                <a:pos x="T4" y="T5"/>
              </a:cxn>
              <a:cxn ang="T13">
                <a:pos x="T6" y="T7"/>
              </a:cxn>
              <a:cxn ang="T14">
                <a:pos x="T8" y="T9"/>
              </a:cxn>
            </a:cxnLst>
            <a:rect l="T15" t="T16" r="T17" b="T18"/>
            <a:pathLst>
              <a:path w="37" h="39">
                <a:moveTo>
                  <a:pt x="37" y="39"/>
                </a:moveTo>
                <a:lnTo>
                  <a:pt x="37" y="0"/>
                </a:lnTo>
                <a:lnTo>
                  <a:pt x="0" y="21"/>
                </a:lnTo>
                <a:lnTo>
                  <a:pt x="37" y="39"/>
                </a:lnTo>
                <a:close/>
              </a:path>
            </a:pathLst>
          </a:custGeom>
          <a:solidFill>
            <a:srgbClr val="000000"/>
          </a:solidFill>
          <a:ln w="9525">
            <a:noFill/>
            <a:round/>
          </a:ln>
        </p:spPr>
        <p:txBody>
          <a:bodyPr/>
          <a:lstStyle/>
          <a:p>
            <a:endParaRPr lang="en-US"/>
          </a:p>
        </p:txBody>
      </p:sp>
      <p:sp>
        <p:nvSpPr>
          <p:cNvPr id="7268" name="Rectangle 104"/>
          <p:cNvSpPr>
            <a:spLocks noChangeArrowheads="1"/>
          </p:cNvSpPr>
          <p:nvPr/>
        </p:nvSpPr>
        <p:spPr bwMode="auto">
          <a:xfrm>
            <a:off x="5678488" y="33861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8</a:t>
            </a:r>
            <a:endParaRPr lang="en-US" sz="1600"/>
          </a:p>
        </p:txBody>
      </p:sp>
      <p:sp>
        <p:nvSpPr>
          <p:cNvPr id="7269" name="Rectangle 105"/>
          <p:cNvSpPr>
            <a:spLocks noChangeArrowheads="1"/>
          </p:cNvSpPr>
          <p:nvPr/>
        </p:nvSpPr>
        <p:spPr bwMode="auto">
          <a:xfrm>
            <a:off x="5748338" y="3386138"/>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270" name="Rectangle 106"/>
          <p:cNvSpPr>
            <a:spLocks noChangeArrowheads="1"/>
          </p:cNvSpPr>
          <p:nvPr/>
        </p:nvSpPr>
        <p:spPr bwMode="auto">
          <a:xfrm>
            <a:off x="5781675" y="33861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271" name="Rectangle 107"/>
          <p:cNvSpPr>
            <a:spLocks noChangeArrowheads="1"/>
          </p:cNvSpPr>
          <p:nvPr/>
        </p:nvSpPr>
        <p:spPr bwMode="auto">
          <a:xfrm>
            <a:off x="5853113" y="3386138"/>
            <a:ext cx="6350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272" name="Rectangle 108"/>
          <p:cNvSpPr>
            <a:spLocks noChangeArrowheads="1"/>
          </p:cNvSpPr>
          <p:nvPr/>
        </p:nvSpPr>
        <p:spPr bwMode="auto">
          <a:xfrm>
            <a:off x="6940550" y="3319463"/>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273" name="Rectangle 109"/>
          <p:cNvSpPr>
            <a:spLocks noChangeArrowheads="1"/>
          </p:cNvSpPr>
          <p:nvPr/>
        </p:nvSpPr>
        <p:spPr bwMode="auto">
          <a:xfrm>
            <a:off x="6970713" y="33194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274" name="Rectangle 110"/>
          <p:cNvSpPr>
            <a:spLocks noChangeArrowheads="1"/>
          </p:cNvSpPr>
          <p:nvPr/>
        </p:nvSpPr>
        <p:spPr bwMode="auto">
          <a:xfrm>
            <a:off x="7029450" y="331946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275" name="Rectangle 111"/>
          <p:cNvSpPr>
            <a:spLocks noChangeArrowheads="1"/>
          </p:cNvSpPr>
          <p:nvPr/>
        </p:nvSpPr>
        <p:spPr bwMode="auto">
          <a:xfrm>
            <a:off x="7085013" y="3319463"/>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276" name="Rectangle 112"/>
          <p:cNvSpPr>
            <a:spLocks noChangeArrowheads="1"/>
          </p:cNvSpPr>
          <p:nvPr/>
        </p:nvSpPr>
        <p:spPr bwMode="auto">
          <a:xfrm>
            <a:off x="7115175" y="3319463"/>
            <a:ext cx="381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277" name="Rectangle 113"/>
          <p:cNvSpPr>
            <a:spLocks noChangeArrowheads="1"/>
          </p:cNvSpPr>
          <p:nvPr/>
        </p:nvSpPr>
        <p:spPr bwMode="auto">
          <a:xfrm>
            <a:off x="7148513" y="33194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7278" name="Rectangle 114"/>
          <p:cNvSpPr>
            <a:spLocks noChangeArrowheads="1"/>
          </p:cNvSpPr>
          <p:nvPr/>
        </p:nvSpPr>
        <p:spPr bwMode="auto">
          <a:xfrm>
            <a:off x="7210425" y="331946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279" name="Rectangle 115"/>
          <p:cNvSpPr>
            <a:spLocks noChangeArrowheads="1"/>
          </p:cNvSpPr>
          <p:nvPr/>
        </p:nvSpPr>
        <p:spPr bwMode="auto">
          <a:xfrm>
            <a:off x="7262813" y="3319463"/>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280" name="Rectangle 116"/>
          <p:cNvSpPr>
            <a:spLocks noChangeArrowheads="1"/>
          </p:cNvSpPr>
          <p:nvPr/>
        </p:nvSpPr>
        <p:spPr bwMode="auto">
          <a:xfrm>
            <a:off x="7292975" y="3319463"/>
            <a:ext cx="254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281" name="Rectangle 117"/>
          <p:cNvSpPr>
            <a:spLocks noChangeArrowheads="1"/>
          </p:cNvSpPr>
          <p:nvPr/>
        </p:nvSpPr>
        <p:spPr bwMode="auto">
          <a:xfrm>
            <a:off x="7318375" y="33194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o</a:t>
            </a:r>
            <a:endParaRPr lang="en-US" sz="1600"/>
          </a:p>
        </p:txBody>
      </p:sp>
      <p:sp>
        <p:nvSpPr>
          <p:cNvPr id="7282" name="Rectangle 118"/>
          <p:cNvSpPr>
            <a:spLocks noChangeArrowheads="1"/>
          </p:cNvSpPr>
          <p:nvPr/>
        </p:nvSpPr>
        <p:spPr bwMode="auto">
          <a:xfrm>
            <a:off x="7377113" y="33194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283" name="Rectangle 119"/>
          <p:cNvSpPr>
            <a:spLocks noChangeArrowheads="1"/>
          </p:cNvSpPr>
          <p:nvPr/>
        </p:nvSpPr>
        <p:spPr bwMode="auto">
          <a:xfrm>
            <a:off x="7437438" y="3803650"/>
            <a:ext cx="0" cy="244475"/>
          </a:xfrm>
          <a:prstGeom prst="rect">
            <a:avLst/>
          </a:prstGeom>
          <a:noFill/>
          <a:ln w="9525">
            <a:noFill/>
            <a:miter lim="800000"/>
          </a:ln>
        </p:spPr>
        <p:txBody>
          <a:bodyPr wrap="none" lIns="0" tIns="0" rIns="0" bIns="0">
            <a:spAutoFit/>
          </a:bodyPr>
          <a:lstStyle/>
          <a:p>
            <a:endParaRPr lang="en-US" sz="1600"/>
          </a:p>
        </p:txBody>
      </p:sp>
      <p:sp>
        <p:nvSpPr>
          <p:cNvPr id="7284" name="Rectangle 120"/>
          <p:cNvSpPr>
            <a:spLocks noChangeArrowheads="1"/>
          </p:cNvSpPr>
          <p:nvPr/>
        </p:nvSpPr>
        <p:spPr bwMode="auto">
          <a:xfrm>
            <a:off x="7070725" y="3449638"/>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f</a:t>
            </a:r>
            <a:endParaRPr lang="en-US" sz="1600"/>
          </a:p>
        </p:txBody>
      </p:sp>
      <p:sp>
        <p:nvSpPr>
          <p:cNvPr id="7285" name="Rectangle 121"/>
          <p:cNvSpPr>
            <a:spLocks noChangeArrowheads="1"/>
          </p:cNvSpPr>
          <p:nvPr/>
        </p:nvSpPr>
        <p:spPr bwMode="auto">
          <a:xfrm>
            <a:off x="7099300" y="344963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286" name="Rectangle 122"/>
          <p:cNvSpPr>
            <a:spLocks noChangeArrowheads="1"/>
          </p:cNvSpPr>
          <p:nvPr/>
        </p:nvSpPr>
        <p:spPr bwMode="auto">
          <a:xfrm>
            <a:off x="7162800" y="3449638"/>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287" name="Rectangle 123"/>
          <p:cNvSpPr>
            <a:spLocks noChangeArrowheads="1"/>
          </p:cNvSpPr>
          <p:nvPr/>
        </p:nvSpPr>
        <p:spPr bwMode="auto">
          <a:xfrm>
            <a:off x="7192963" y="3449638"/>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288" name="Rectangle 124"/>
          <p:cNvSpPr>
            <a:spLocks noChangeArrowheads="1"/>
          </p:cNvSpPr>
          <p:nvPr/>
        </p:nvSpPr>
        <p:spPr bwMode="auto">
          <a:xfrm>
            <a:off x="7243763" y="344963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h</a:t>
            </a:r>
            <a:endParaRPr lang="en-US" sz="1600"/>
          </a:p>
        </p:txBody>
      </p:sp>
      <p:sp>
        <p:nvSpPr>
          <p:cNvPr id="7289" name="Freeform 125"/>
          <p:cNvSpPr/>
          <p:nvPr/>
        </p:nvSpPr>
        <p:spPr bwMode="auto">
          <a:xfrm>
            <a:off x="6915150" y="3263900"/>
            <a:ext cx="555625" cy="369888"/>
          </a:xfrm>
          <a:custGeom>
            <a:avLst/>
            <a:gdLst>
              <a:gd name="T0" fmla="*/ 347 w 350"/>
              <a:gd name="T1" fmla="*/ 231 h 233"/>
              <a:gd name="T2" fmla="*/ 350 w 350"/>
              <a:gd name="T3" fmla="*/ 0 h 233"/>
              <a:gd name="T4" fmla="*/ 0 w 350"/>
              <a:gd name="T5" fmla="*/ 0 h 233"/>
              <a:gd name="T6" fmla="*/ 0 w 350"/>
              <a:gd name="T7" fmla="*/ 233 h 233"/>
              <a:gd name="T8" fmla="*/ 350 w 350"/>
              <a:gd name="T9" fmla="*/ 233 h 233"/>
              <a:gd name="T10" fmla="*/ 350 w 350"/>
              <a:gd name="T11" fmla="*/ 233 h 233"/>
              <a:gd name="T12" fmla="*/ 0 60000 65536"/>
              <a:gd name="T13" fmla="*/ 0 60000 65536"/>
              <a:gd name="T14" fmla="*/ 0 60000 65536"/>
              <a:gd name="T15" fmla="*/ 0 60000 65536"/>
              <a:gd name="T16" fmla="*/ 0 60000 65536"/>
              <a:gd name="T17" fmla="*/ 0 60000 65536"/>
              <a:gd name="T18" fmla="*/ 0 w 350"/>
              <a:gd name="T19" fmla="*/ 0 h 233"/>
              <a:gd name="T20" fmla="*/ 350 w 350"/>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50" h="233">
                <a:moveTo>
                  <a:pt x="347" y="231"/>
                </a:moveTo>
                <a:lnTo>
                  <a:pt x="350" y="0"/>
                </a:lnTo>
                <a:lnTo>
                  <a:pt x="0" y="0"/>
                </a:lnTo>
                <a:lnTo>
                  <a:pt x="0" y="233"/>
                </a:lnTo>
                <a:lnTo>
                  <a:pt x="350" y="233"/>
                </a:lnTo>
              </a:path>
            </a:pathLst>
          </a:custGeom>
          <a:noFill/>
          <a:ln w="14288">
            <a:solidFill>
              <a:srgbClr val="000000"/>
            </a:solidFill>
            <a:round/>
          </a:ln>
        </p:spPr>
        <p:txBody>
          <a:bodyPr/>
          <a:lstStyle/>
          <a:p>
            <a:endParaRPr lang="en-US"/>
          </a:p>
        </p:txBody>
      </p:sp>
      <p:sp>
        <p:nvSpPr>
          <p:cNvPr id="7290" name="Line 126"/>
          <p:cNvSpPr>
            <a:spLocks noChangeShapeType="1"/>
          </p:cNvSpPr>
          <p:nvPr/>
        </p:nvSpPr>
        <p:spPr bwMode="auto">
          <a:xfrm flipH="1">
            <a:off x="6965950" y="3722688"/>
            <a:ext cx="407988" cy="4762"/>
          </a:xfrm>
          <a:prstGeom prst="line">
            <a:avLst/>
          </a:prstGeom>
          <a:noFill/>
          <a:ln w="7938">
            <a:solidFill>
              <a:srgbClr val="000000"/>
            </a:solidFill>
            <a:round/>
          </a:ln>
        </p:spPr>
        <p:txBody>
          <a:bodyPr/>
          <a:lstStyle/>
          <a:p>
            <a:endParaRPr lang="en-US"/>
          </a:p>
        </p:txBody>
      </p:sp>
      <p:sp>
        <p:nvSpPr>
          <p:cNvPr id="7291" name="Line 127"/>
          <p:cNvSpPr>
            <a:spLocks noChangeShapeType="1"/>
          </p:cNvSpPr>
          <p:nvPr/>
        </p:nvSpPr>
        <p:spPr bwMode="auto">
          <a:xfrm flipH="1">
            <a:off x="7673975" y="3722688"/>
            <a:ext cx="80963" cy="4762"/>
          </a:xfrm>
          <a:prstGeom prst="line">
            <a:avLst/>
          </a:prstGeom>
          <a:noFill/>
          <a:ln w="7938">
            <a:solidFill>
              <a:srgbClr val="000000"/>
            </a:solidFill>
            <a:round/>
          </a:ln>
        </p:spPr>
        <p:txBody>
          <a:bodyPr/>
          <a:lstStyle/>
          <a:p>
            <a:endParaRPr lang="en-US"/>
          </a:p>
        </p:txBody>
      </p:sp>
      <p:sp>
        <p:nvSpPr>
          <p:cNvPr id="7292" name="Freeform 128"/>
          <p:cNvSpPr/>
          <p:nvPr/>
        </p:nvSpPr>
        <p:spPr bwMode="auto">
          <a:xfrm>
            <a:off x="6921500" y="3694113"/>
            <a:ext cx="60325" cy="61912"/>
          </a:xfrm>
          <a:custGeom>
            <a:avLst/>
            <a:gdLst>
              <a:gd name="T0" fmla="*/ 38 w 38"/>
              <a:gd name="T1" fmla="*/ 39 h 39"/>
              <a:gd name="T2" fmla="*/ 38 w 38"/>
              <a:gd name="T3" fmla="*/ 0 h 39"/>
              <a:gd name="T4" fmla="*/ 0 w 38"/>
              <a:gd name="T5" fmla="*/ 21 h 39"/>
              <a:gd name="T6" fmla="*/ 38 w 38"/>
              <a:gd name="T7" fmla="*/ 39 h 39"/>
              <a:gd name="T8" fmla="*/ 38 w 38"/>
              <a:gd name="T9" fmla="*/ 39 h 39"/>
              <a:gd name="T10" fmla="*/ 0 60000 65536"/>
              <a:gd name="T11" fmla="*/ 0 60000 65536"/>
              <a:gd name="T12" fmla="*/ 0 60000 65536"/>
              <a:gd name="T13" fmla="*/ 0 60000 65536"/>
              <a:gd name="T14" fmla="*/ 0 60000 65536"/>
              <a:gd name="T15" fmla="*/ 0 w 38"/>
              <a:gd name="T16" fmla="*/ 0 h 39"/>
              <a:gd name="T17" fmla="*/ 38 w 38"/>
              <a:gd name="T18" fmla="*/ 39 h 39"/>
            </a:gdLst>
            <a:ahLst/>
            <a:cxnLst>
              <a:cxn ang="T10">
                <a:pos x="T0" y="T1"/>
              </a:cxn>
              <a:cxn ang="T11">
                <a:pos x="T2" y="T3"/>
              </a:cxn>
              <a:cxn ang="T12">
                <a:pos x="T4" y="T5"/>
              </a:cxn>
              <a:cxn ang="T13">
                <a:pos x="T6" y="T7"/>
              </a:cxn>
              <a:cxn ang="T14">
                <a:pos x="T8" y="T9"/>
              </a:cxn>
            </a:cxnLst>
            <a:rect l="T15" t="T16" r="T17" b="T18"/>
            <a:pathLst>
              <a:path w="38" h="39">
                <a:moveTo>
                  <a:pt x="38" y="39"/>
                </a:moveTo>
                <a:lnTo>
                  <a:pt x="38" y="0"/>
                </a:lnTo>
                <a:lnTo>
                  <a:pt x="0" y="21"/>
                </a:lnTo>
                <a:lnTo>
                  <a:pt x="38" y="39"/>
                </a:lnTo>
                <a:close/>
              </a:path>
            </a:pathLst>
          </a:custGeom>
          <a:solidFill>
            <a:srgbClr val="000000"/>
          </a:solidFill>
          <a:ln w="9525">
            <a:noFill/>
            <a:round/>
          </a:ln>
        </p:spPr>
        <p:txBody>
          <a:bodyPr/>
          <a:lstStyle/>
          <a:p>
            <a:endParaRPr lang="en-US"/>
          </a:p>
        </p:txBody>
      </p:sp>
      <p:sp>
        <p:nvSpPr>
          <p:cNvPr id="7293" name="Rectangle 129"/>
          <p:cNvSpPr>
            <a:spLocks noChangeArrowheads="1"/>
          </p:cNvSpPr>
          <p:nvPr/>
        </p:nvSpPr>
        <p:spPr bwMode="auto">
          <a:xfrm>
            <a:off x="7199313" y="3752850"/>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294" name="Rectangle 130"/>
          <p:cNvSpPr>
            <a:spLocks noChangeArrowheads="1"/>
          </p:cNvSpPr>
          <p:nvPr/>
        </p:nvSpPr>
        <p:spPr bwMode="auto">
          <a:xfrm>
            <a:off x="7232650" y="375285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8</a:t>
            </a:r>
            <a:endParaRPr lang="en-US" sz="1600"/>
          </a:p>
        </p:txBody>
      </p:sp>
      <p:sp>
        <p:nvSpPr>
          <p:cNvPr id="7295" name="Rectangle 131"/>
          <p:cNvSpPr>
            <a:spLocks noChangeArrowheads="1"/>
          </p:cNvSpPr>
          <p:nvPr/>
        </p:nvSpPr>
        <p:spPr bwMode="auto">
          <a:xfrm>
            <a:off x="7304088" y="3752850"/>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296" name="Rectangle 132"/>
          <p:cNvSpPr>
            <a:spLocks noChangeArrowheads="1"/>
          </p:cNvSpPr>
          <p:nvPr/>
        </p:nvSpPr>
        <p:spPr bwMode="auto">
          <a:xfrm>
            <a:off x="7337425" y="375285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297" name="Rectangle 133"/>
          <p:cNvSpPr>
            <a:spLocks noChangeArrowheads="1"/>
          </p:cNvSpPr>
          <p:nvPr/>
        </p:nvSpPr>
        <p:spPr bwMode="auto">
          <a:xfrm>
            <a:off x="7404100" y="3752850"/>
            <a:ext cx="6350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298" name="Rectangle 134"/>
          <p:cNvSpPr>
            <a:spLocks noChangeArrowheads="1"/>
          </p:cNvSpPr>
          <p:nvPr/>
        </p:nvSpPr>
        <p:spPr bwMode="auto">
          <a:xfrm>
            <a:off x="2081213" y="2220913"/>
            <a:ext cx="77787"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T</a:t>
            </a:r>
            <a:endParaRPr lang="en-US" sz="1600"/>
          </a:p>
        </p:txBody>
      </p:sp>
      <p:sp>
        <p:nvSpPr>
          <p:cNvPr id="7299" name="Rectangle 135"/>
          <p:cNvSpPr>
            <a:spLocks noChangeArrowheads="1"/>
          </p:cNvSpPr>
          <p:nvPr/>
        </p:nvSpPr>
        <p:spPr bwMode="auto">
          <a:xfrm>
            <a:off x="2155825" y="2220913"/>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7300" name="Rectangle 136"/>
          <p:cNvSpPr>
            <a:spLocks noChangeArrowheads="1"/>
          </p:cNvSpPr>
          <p:nvPr/>
        </p:nvSpPr>
        <p:spPr bwMode="auto">
          <a:xfrm>
            <a:off x="2181225" y="2220913"/>
            <a:ext cx="106363"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m</a:t>
            </a:r>
            <a:endParaRPr lang="en-US" sz="1600"/>
          </a:p>
        </p:txBody>
      </p:sp>
      <p:sp>
        <p:nvSpPr>
          <p:cNvPr id="7301" name="Rectangle 137"/>
          <p:cNvSpPr>
            <a:spLocks noChangeArrowheads="1"/>
          </p:cNvSpPr>
          <p:nvPr/>
        </p:nvSpPr>
        <p:spPr bwMode="auto">
          <a:xfrm>
            <a:off x="2284413" y="22209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7302" name="Rectangle 138"/>
          <p:cNvSpPr>
            <a:spLocks noChangeArrowheads="1"/>
          </p:cNvSpPr>
          <p:nvPr/>
        </p:nvSpPr>
        <p:spPr bwMode="auto">
          <a:xfrm>
            <a:off x="1519238" y="2635250"/>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l</a:t>
            </a:r>
            <a:endParaRPr lang="en-US" sz="1600"/>
          </a:p>
        </p:txBody>
      </p:sp>
      <p:sp>
        <p:nvSpPr>
          <p:cNvPr id="7303" name="Rectangle 139"/>
          <p:cNvSpPr>
            <a:spLocks noChangeArrowheads="1"/>
          </p:cNvSpPr>
          <p:nvPr/>
        </p:nvSpPr>
        <p:spPr bwMode="auto">
          <a:xfrm>
            <a:off x="1544638" y="2635250"/>
            <a:ext cx="920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w</a:t>
            </a:r>
            <a:endParaRPr lang="en-US" sz="1600"/>
          </a:p>
        </p:txBody>
      </p:sp>
      <p:sp>
        <p:nvSpPr>
          <p:cNvPr id="7304" name="Rectangle 140"/>
          <p:cNvSpPr>
            <a:spLocks noChangeArrowheads="1"/>
          </p:cNvSpPr>
          <p:nvPr/>
        </p:nvSpPr>
        <p:spPr bwMode="auto">
          <a:xfrm>
            <a:off x="1633538" y="2635250"/>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305" name="Rectangle 141"/>
          <p:cNvSpPr>
            <a:spLocks noChangeArrowheads="1"/>
          </p:cNvSpPr>
          <p:nvPr/>
        </p:nvSpPr>
        <p:spPr bwMode="auto">
          <a:xfrm>
            <a:off x="1666875" y="263525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06" name="Rectangle 142"/>
          <p:cNvSpPr>
            <a:spLocks noChangeArrowheads="1"/>
          </p:cNvSpPr>
          <p:nvPr/>
        </p:nvSpPr>
        <p:spPr bwMode="auto">
          <a:xfrm>
            <a:off x="1736725" y="263525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307" name="Rectangle 143"/>
          <p:cNvSpPr>
            <a:spLocks noChangeArrowheads="1"/>
          </p:cNvSpPr>
          <p:nvPr/>
        </p:nvSpPr>
        <p:spPr bwMode="auto">
          <a:xfrm>
            <a:off x="1803400" y="2635250"/>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08" name="Rectangle 144"/>
          <p:cNvSpPr>
            <a:spLocks noChangeArrowheads="1"/>
          </p:cNvSpPr>
          <p:nvPr/>
        </p:nvSpPr>
        <p:spPr bwMode="auto">
          <a:xfrm>
            <a:off x="1839913" y="2635250"/>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309" name="Rectangle 145"/>
          <p:cNvSpPr>
            <a:spLocks noChangeArrowheads="1"/>
          </p:cNvSpPr>
          <p:nvPr/>
        </p:nvSpPr>
        <p:spPr bwMode="auto">
          <a:xfrm>
            <a:off x="1873250" y="263525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310" name="Rectangle 146"/>
          <p:cNvSpPr>
            <a:spLocks noChangeArrowheads="1"/>
          </p:cNvSpPr>
          <p:nvPr/>
        </p:nvSpPr>
        <p:spPr bwMode="auto">
          <a:xfrm>
            <a:off x="1939925" y="263525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311" name="Rectangle 147"/>
          <p:cNvSpPr>
            <a:spLocks noChangeArrowheads="1"/>
          </p:cNvSpPr>
          <p:nvPr/>
        </p:nvSpPr>
        <p:spPr bwMode="auto">
          <a:xfrm>
            <a:off x="2011363" y="263525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312" name="Rectangle 148"/>
          <p:cNvSpPr>
            <a:spLocks noChangeArrowheads="1"/>
          </p:cNvSpPr>
          <p:nvPr/>
        </p:nvSpPr>
        <p:spPr bwMode="auto">
          <a:xfrm>
            <a:off x="2081213" y="2635250"/>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13" name="Rectangle 149"/>
          <p:cNvSpPr>
            <a:spLocks noChangeArrowheads="1"/>
          </p:cNvSpPr>
          <p:nvPr/>
        </p:nvSpPr>
        <p:spPr bwMode="auto">
          <a:xfrm>
            <a:off x="2122488" y="263525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14" name="Rectangle 150"/>
          <p:cNvSpPr>
            <a:spLocks noChangeArrowheads="1"/>
          </p:cNvSpPr>
          <p:nvPr/>
        </p:nvSpPr>
        <p:spPr bwMode="auto">
          <a:xfrm>
            <a:off x="2189163" y="263525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315" name="Rectangle 151"/>
          <p:cNvSpPr>
            <a:spLocks noChangeArrowheads="1"/>
          </p:cNvSpPr>
          <p:nvPr/>
        </p:nvSpPr>
        <p:spPr bwMode="auto">
          <a:xfrm>
            <a:off x="2259013" y="2635250"/>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16" name="Rectangle 152"/>
          <p:cNvSpPr>
            <a:spLocks noChangeArrowheads="1"/>
          </p:cNvSpPr>
          <p:nvPr/>
        </p:nvSpPr>
        <p:spPr bwMode="auto">
          <a:xfrm>
            <a:off x="1519238" y="3005138"/>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l</a:t>
            </a:r>
            <a:endParaRPr lang="en-US" sz="1600"/>
          </a:p>
        </p:txBody>
      </p:sp>
      <p:sp>
        <p:nvSpPr>
          <p:cNvPr id="7317" name="Rectangle 153"/>
          <p:cNvSpPr>
            <a:spLocks noChangeArrowheads="1"/>
          </p:cNvSpPr>
          <p:nvPr/>
        </p:nvSpPr>
        <p:spPr bwMode="auto">
          <a:xfrm>
            <a:off x="1544638" y="3005138"/>
            <a:ext cx="920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w</a:t>
            </a:r>
            <a:endParaRPr lang="en-US" sz="1600"/>
          </a:p>
        </p:txBody>
      </p:sp>
      <p:sp>
        <p:nvSpPr>
          <p:cNvPr id="7318" name="Rectangle 154"/>
          <p:cNvSpPr>
            <a:spLocks noChangeArrowheads="1"/>
          </p:cNvSpPr>
          <p:nvPr/>
        </p:nvSpPr>
        <p:spPr bwMode="auto">
          <a:xfrm>
            <a:off x="1633538" y="3005138"/>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319" name="Rectangle 155"/>
          <p:cNvSpPr>
            <a:spLocks noChangeArrowheads="1"/>
          </p:cNvSpPr>
          <p:nvPr/>
        </p:nvSpPr>
        <p:spPr bwMode="auto">
          <a:xfrm>
            <a:off x="1666875" y="30051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20" name="Rectangle 156"/>
          <p:cNvSpPr>
            <a:spLocks noChangeArrowheads="1"/>
          </p:cNvSpPr>
          <p:nvPr/>
        </p:nvSpPr>
        <p:spPr bwMode="auto">
          <a:xfrm>
            <a:off x="1736725" y="30051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321" name="Rectangle 157"/>
          <p:cNvSpPr>
            <a:spLocks noChangeArrowheads="1"/>
          </p:cNvSpPr>
          <p:nvPr/>
        </p:nvSpPr>
        <p:spPr bwMode="auto">
          <a:xfrm>
            <a:off x="1803400" y="3005138"/>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22" name="Rectangle 158"/>
          <p:cNvSpPr>
            <a:spLocks noChangeArrowheads="1"/>
          </p:cNvSpPr>
          <p:nvPr/>
        </p:nvSpPr>
        <p:spPr bwMode="auto">
          <a:xfrm>
            <a:off x="1839913" y="3005138"/>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323" name="Rectangle 159"/>
          <p:cNvSpPr>
            <a:spLocks noChangeArrowheads="1"/>
          </p:cNvSpPr>
          <p:nvPr/>
        </p:nvSpPr>
        <p:spPr bwMode="auto">
          <a:xfrm>
            <a:off x="1873250" y="30051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324" name="Rectangle 160"/>
          <p:cNvSpPr>
            <a:spLocks noChangeArrowheads="1"/>
          </p:cNvSpPr>
          <p:nvPr/>
        </p:nvSpPr>
        <p:spPr bwMode="auto">
          <a:xfrm>
            <a:off x="1939925" y="30051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325" name="Rectangle 161"/>
          <p:cNvSpPr>
            <a:spLocks noChangeArrowheads="1"/>
          </p:cNvSpPr>
          <p:nvPr/>
        </p:nvSpPr>
        <p:spPr bwMode="auto">
          <a:xfrm>
            <a:off x="2011363" y="30051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326" name="Rectangle 162"/>
          <p:cNvSpPr>
            <a:spLocks noChangeArrowheads="1"/>
          </p:cNvSpPr>
          <p:nvPr/>
        </p:nvSpPr>
        <p:spPr bwMode="auto">
          <a:xfrm>
            <a:off x="2081213" y="3005138"/>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27" name="Rectangle 163"/>
          <p:cNvSpPr>
            <a:spLocks noChangeArrowheads="1"/>
          </p:cNvSpPr>
          <p:nvPr/>
        </p:nvSpPr>
        <p:spPr bwMode="auto">
          <a:xfrm>
            <a:off x="2122488" y="30051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28" name="Rectangle 164"/>
          <p:cNvSpPr>
            <a:spLocks noChangeArrowheads="1"/>
          </p:cNvSpPr>
          <p:nvPr/>
        </p:nvSpPr>
        <p:spPr bwMode="auto">
          <a:xfrm>
            <a:off x="2189163" y="30051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329" name="Rectangle 165"/>
          <p:cNvSpPr>
            <a:spLocks noChangeArrowheads="1"/>
          </p:cNvSpPr>
          <p:nvPr/>
        </p:nvSpPr>
        <p:spPr bwMode="auto">
          <a:xfrm>
            <a:off x="2259013" y="3005138"/>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30" name="Rectangle 166"/>
          <p:cNvSpPr>
            <a:spLocks noChangeArrowheads="1"/>
          </p:cNvSpPr>
          <p:nvPr/>
        </p:nvSpPr>
        <p:spPr bwMode="auto">
          <a:xfrm>
            <a:off x="1519238" y="3375025"/>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l</a:t>
            </a:r>
            <a:endParaRPr lang="en-US" sz="1600"/>
          </a:p>
        </p:txBody>
      </p:sp>
      <p:sp>
        <p:nvSpPr>
          <p:cNvPr id="7331" name="Rectangle 167"/>
          <p:cNvSpPr>
            <a:spLocks noChangeArrowheads="1"/>
          </p:cNvSpPr>
          <p:nvPr/>
        </p:nvSpPr>
        <p:spPr bwMode="auto">
          <a:xfrm>
            <a:off x="1544638" y="3375025"/>
            <a:ext cx="920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w</a:t>
            </a:r>
            <a:endParaRPr lang="en-US" sz="1600"/>
          </a:p>
        </p:txBody>
      </p:sp>
      <p:sp>
        <p:nvSpPr>
          <p:cNvPr id="7332" name="Rectangle 168"/>
          <p:cNvSpPr>
            <a:spLocks noChangeArrowheads="1"/>
          </p:cNvSpPr>
          <p:nvPr/>
        </p:nvSpPr>
        <p:spPr bwMode="auto">
          <a:xfrm>
            <a:off x="1633538" y="3375025"/>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333" name="Rectangle 169"/>
          <p:cNvSpPr>
            <a:spLocks noChangeArrowheads="1"/>
          </p:cNvSpPr>
          <p:nvPr/>
        </p:nvSpPr>
        <p:spPr bwMode="auto">
          <a:xfrm>
            <a:off x="1666875" y="33750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34" name="Rectangle 170"/>
          <p:cNvSpPr>
            <a:spLocks noChangeArrowheads="1"/>
          </p:cNvSpPr>
          <p:nvPr/>
        </p:nvSpPr>
        <p:spPr bwMode="auto">
          <a:xfrm>
            <a:off x="1736725" y="33750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3</a:t>
            </a:r>
            <a:endParaRPr lang="en-US" sz="1600"/>
          </a:p>
        </p:txBody>
      </p:sp>
      <p:sp>
        <p:nvSpPr>
          <p:cNvPr id="7335" name="Rectangle 171"/>
          <p:cNvSpPr>
            <a:spLocks noChangeArrowheads="1"/>
          </p:cNvSpPr>
          <p:nvPr/>
        </p:nvSpPr>
        <p:spPr bwMode="auto">
          <a:xfrm>
            <a:off x="1803400" y="3375025"/>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36" name="Rectangle 172"/>
          <p:cNvSpPr>
            <a:spLocks noChangeArrowheads="1"/>
          </p:cNvSpPr>
          <p:nvPr/>
        </p:nvSpPr>
        <p:spPr bwMode="auto">
          <a:xfrm>
            <a:off x="1839913" y="3375025"/>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337" name="Rectangle 173"/>
          <p:cNvSpPr>
            <a:spLocks noChangeArrowheads="1"/>
          </p:cNvSpPr>
          <p:nvPr/>
        </p:nvSpPr>
        <p:spPr bwMode="auto">
          <a:xfrm>
            <a:off x="1873250" y="33750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3</a:t>
            </a:r>
            <a:endParaRPr lang="en-US" sz="1600"/>
          </a:p>
        </p:txBody>
      </p:sp>
      <p:sp>
        <p:nvSpPr>
          <p:cNvPr id="7338" name="Rectangle 174"/>
          <p:cNvSpPr>
            <a:spLocks noChangeArrowheads="1"/>
          </p:cNvSpPr>
          <p:nvPr/>
        </p:nvSpPr>
        <p:spPr bwMode="auto">
          <a:xfrm>
            <a:off x="1939925" y="33750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339" name="Rectangle 175"/>
          <p:cNvSpPr>
            <a:spLocks noChangeArrowheads="1"/>
          </p:cNvSpPr>
          <p:nvPr/>
        </p:nvSpPr>
        <p:spPr bwMode="auto">
          <a:xfrm>
            <a:off x="2011363" y="33750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340" name="Rectangle 176"/>
          <p:cNvSpPr>
            <a:spLocks noChangeArrowheads="1"/>
          </p:cNvSpPr>
          <p:nvPr/>
        </p:nvSpPr>
        <p:spPr bwMode="auto">
          <a:xfrm>
            <a:off x="2081213" y="3375025"/>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41" name="Rectangle 177"/>
          <p:cNvSpPr>
            <a:spLocks noChangeArrowheads="1"/>
          </p:cNvSpPr>
          <p:nvPr/>
        </p:nvSpPr>
        <p:spPr bwMode="auto">
          <a:xfrm>
            <a:off x="2122488" y="33750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42" name="Rectangle 178"/>
          <p:cNvSpPr>
            <a:spLocks noChangeArrowheads="1"/>
          </p:cNvSpPr>
          <p:nvPr/>
        </p:nvSpPr>
        <p:spPr bwMode="auto">
          <a:xfrm>
            <a:off x="2189163" y="33750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343" name="Rectangle 179"/>
          <p:cNvSpPr>
            <a:spLocks noChangeArrowheads="1"/>
          </p:cNvSpPr>
          <p:nvPr/>
        </p:nvSpPr>
        <p:spPr bwMode="auto">
          <a:xfrm>
            <a:off x="2259013" y="3375025"/>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344" name="Line 180"/>
          <p:cNvSpPr>
            <a:spLocks noChangeShapeType="1"/>
          </p:cNvSpPr>
          <p:nvPr/>
        </p:nvSpPr>
        <p:spPr bwMode="auto">
          <a:xfrm>
            <a:off x="1392238" y="2646363"/>
            <a:ext cx="4762" cy="1003300"/>
          </a:xfrm>
          <a:prstGeom prst="line">
            <a:avLst/>
          </a:prstGeom>
          <a:noFill/>
          <a:ln w="7938">
            <a:solidFill>
              <a:srgbClr val="000000"/>
            </a:solidFill>
            <a:round/>
          </a:ln>
        </p:spPr>
        <p:txBody>
          <a:bodyPr/>
          <a:lstStyle/>
          <a:p>
            <a:endParaRPr lang="en-US"/>
          </a:p>
        </p:txBody>
      </p:sp>
      <p:sp>
        <p:nvSpPr>
          <p:cNvPr id="7345" name="Freeform 181"/>
          <p:cNvSpPr/>
          <p:nvPr/>
        </p:nvSpPr>
        <p:spPr bwMode="auto">
          <a:xfrm>
            <a:off x="1363663" y="3571875"/>
            <a:ext cx="61912" cy="61913"/>
          </a:xfrm>
          <a:custGeom>
            <a:avLst/>
            <a:gdLst>
              <a:gd name="T0" fmla="*/ 39 w 39"/>
              <a:gd name="T1" fmla="*/ 0 h 39"/>
              <a:gd name="T2" fmla="*/ 0 w 39"/>
              <a:gd name="T3" fmla="*/ 0 h 39"/>
              <a:gd name="T4" fmla="*/ 21 w 39"/>
              <a:gd name="T5" fmla="*/ 39 h 39"/>
              <a:gd name="T6" fmla="*/ 39 w 39"/>
              <a:gd name="T7" fmla="*/ 0 h 39"/>
              <a:gd name="T8" fmla="*/ 39 w 39"/>
              <a:gd name="T9" fmla="*/ 0 h 39"/>
              <a:gd name="T10" fmla="*/ 0 60000 65536"/>
              <a:gd name="T11" fmla="*/ 0 60000 65536"/>
              <a:gd name="T12" fmla="*/ 0 60000 65536"/>
              <a:gd name="T13" fmla="*/ 0 60000 65536"/>
              <a:gd name="T14" fmla="*/ 0 60000 65536"/>
              <a:gd name="T15" fmla="*/ 0 w 39"/>
              <a:gd name="T16" fmla="*/ 0 h 39"/>
              <a:gd name="T17" fmla="*/ 39 w 39"/>
              <a:gd name="T18" fmla="*/ 39 h 39"/>
            </a:gdLst>
            <a:ahLst/>
            <a:cxnLst>
              <a:cxn ang="T10">
                <a:pos x="T0" y="T1"/>
              </a:cxn>
              <a:cxn ang="T11">
                <a:pos x="T2" y="T3"/>
              </a:cxn>
              <a:cxn ang="T12">
                <a:pos x="T4" y="T5"/>
              </a:cxn>
              <a:cxn ang="T13">
                <a:pos x="T6" y="T7"/>
              </a:cxn>
              <a:cxn ang="T14">
                <a:pos x="T8" y="T9"/>
              </a:cxn>
            </a:cxnLst>
            <a:rect l="T15" t="T16" r="T17" b="T18"/>
            <a:pathLst>
              <a:path w="39" h="39">
                <a:moveTo>
                  <a:pt x="39" y="0"/>
                </a:moveTo>
                <a:lnTo>
                  <a:pt x="0" y="0"/>
                </a:lnTo>
                <a:lnTo>
                  <a:pt x="21" y="39"/>
                </a:lnTo>
                <a:lnTo>
                  <a:pt x="39" y="0"/>
                </a:lnTo>
                <a:close/>
              </a:path>
            </a:pathLst>
          </a:custGeom>
          <a:solidFill>
            <a:srgbClr val="000000"/>
          </a:solidFill>
          <a:ln w="9525">
            <a:noFill/>
            <a:round/>
          </a:ln>
        </p:spPr>
        <p:txBody>
          <a:bodyPr/>
          <a:lstStyle/>
          <a:p>
            <a:endParaRPr lang="en-US"/>
          </a:p>
        </p:txBody>
      </p:sp>
      <p:sp>
        <p:nvSpPr>
          <p:cNvPr id="7346" name="Line 182"/>
          <p:cNvSpPr>
            <a:spLocks noChangeShapeType="1"/>
          </p:cNvSpPr>
          <p:nvPr/>
        </p:nvSpPr>
        <p:spPr bwMode="auto">
          <a:xfrm>
            <a:off x="2481263" y="2298700"/>
            <a:ext cx="5214937" cy="3175"/>
          </a:xfrm>
          <a:prstGeom prst="line">
            <a:avLst/>
          </a:prstGeom>
          <a:noFill/>
          <a:ln w="7938">
            <a:solidFill>
              <a:srgbClr val="000000"/>
            </a:solidFill>
            <a:round/>
          </a:ln>
        </p:spPr>
        <p:txBody>
          <a:bodyPr/>
          <a:lstStyle/>
          <a:p>
            <a:endParaRPr lang="en-US"/>
          </a:p>
        </p:txBody>
      </p:sp>
      <p:sp>
        <p:nvSpPr>
          <p:cNvPr id="7347" name="Freeform 183"/>
          <p:cNvSpPr/>
          <p:nvPr/>
        </p:nvSpPr>
        <p:spPr bwMode="auto">
          <a:xfrm>
            <a:off x="7680325" y="2268538"/>
            <a:ext cx="63500" cy="63500"/>
          </a:xfrm>
          <a:custGeom>
            <a:avLst/>
            <a:gdLst>
              <a:gd name="T0" fmla="*/ 0 w 40"/>
              <a:gd name="T1" fmla="*/ 0 h 40"/>
              <a:gd name="T2" fmla="*/ 0 w 40"/>
              <a:gd name="T3" fmla="*/ 40 h 40"/>
              <a:gd name="T4" fmla="*/ 40 w 40"/>
              <a:gd name="T5" fmla="*/ 21 h 40"/>
              <a:gd name="T6" fmla="*/ 0 w 40"/>
              <a:gd name="T7" fmla="*/ 0 h 40"/>
              <a:gd name="T8" fmla="*/ 0 w 40"/>
              <a:gd name="T9" fmla="*/ 0 h 40"/>
              <a:gd name="T10" fmla="*/ 0 60000 65536"/>
              <a:gd name="T11" fmla="*/ 0 60000 65536"/>
              <a:gd name="T12" fmla="*/ 0 60000 65536"/>
              <a:gd name="T13" fmla="*/ 0 60000 65536"/>
              <a:gd name="T14" fmla="*/ 0 60000 65536"/>
              <a:gd name="T15" fmla="*/ 0 w 40"/>
              <a:gd name="T16" fmla="*/ 0 h 40"/>
              <a:gd name="T17" fmla="*/ 40 w 40"/>
              <a:gd name="T18" fmla="*/ 40 h 40"/>
            </a:gdLst>
            <a:ahLst/>
            <a:cxnLst>
              <a:cxn ang="T10">
                <a:pos x="T0" y="T1"/>
              </a:cxn>
              <a:cxn ang="T11">
                <a:pos x="T2" y="T3"/>
              </a:cxn>
              <a:cxn ang="T12">
                <a:pos x="T4" y="T5"/>
              </a:cxn>
              <a:cxn ang="T13">
                <a:pos x="T6" y="T7"/>
              </a:cxn>
              <a:cxn ang="T14">
                <a:pos x="T8" y="T9"/>
              </a:cxn>
            </a:cxnLst>
            <a:rect l="T15" t="T16" r="T17" b="T18"/>
            <a:pathLst>
              <a:path w="40" h="40">
                <a:moveTo>
                  <a:pt x="0" y="0"/>
                </a:moveTo>
                <a:lnTo>
                  <a:pt x="0" y="40"/>
                </a:lnTo>
                <a:lnTo>
                  <a:pt x="40" y="21"/>
                </a:lnTo>
                <a:lnTo>
                  <a:pt x="0" y="0"/>
                </a:lnTo>
                <a:close/>
              </a:path>
            </a:pathLst>
          </a:custGeom>
          <a:solidFill>
            <a:srgbClr val="000000"/>
          </a:solidFill>
          <a:ln w="9525">
            <a:noFill/>
            <a:round/>
          </a:ln>
        </p:spPr>
        <p:txBody>
          <a:bodyPr/>
          <a:lstStyle/>
          <a:p>
            <a:endParaRPr lang="en-US"/>
          </a:p>
        </p:txBody>
      </p:sp>
      <p:sp>
        <p:nvSpPr>
          <p:cNvPr id="7348" name="Line 184"/>
          <p:cNvSpPr>
            <a:spLocks noChangeShapeType="1"/>
          </p:cNvSpPr>
          <p:nvPr/>
        </p:nvSpPr>
        <p:spPr bwMode="auto">
          <a:xfrm flipV="1">
            <a:off x="3013075" y="2301875"/>
            <a:ext cx="4763" cy="58738"/>
          </a:xfrm>
          <a:prstGeom prst="line">
            <a:avLst/>
          </a:prstGeom>
          <a:noFill/>
          <a:ln w="7938">
            <a:solidFill>
              <a:srgbClr val="000000"/>
            </a:solidFill>
            <a:round/>
          </a:ln>
        </p:spPr>
        <p:txBody>
          <a:bodyPr/>
          <a:lstStyle/>
          <a:p>
            <a:endParaRPr lang="en-US"/>
          </a:p>
        </p:txBody>
      </p:sp>
      <p:sp>
        <p:nvSpPr>
          <p:cNvPr id="7349" name="Rectangle 185"/>
          <p:cNvSpPr>
            <a:spLocks noChangeArrowheads="1"/>
          </p:cNvSpPr>
          <p:nvPr/>
        </p:nvSpPr>
        <p:spPr bwMode="auto">
          <a:xfrm>
            <a:off x="2976563"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350" name="Line 186"/>
          <p:cNvSpPr>
            <a:spLocks noChangeShapeType="1"/>
          </p:cNvSpPr>
          <p:nvPr/>
        </p:nvSpPr>
        <p:spPr bwMode="auto">
          <a:xfrm flipV="1">
            <a:off x="3568700" y="2301875"/>
            <a:ext cx="4763" cy="58738"/>
          </a:xfrm>
          <a:prstGeom prst="line">
            <a:avLst/>
          </a:prstGeom>
          <a:noFill/>
          <a:ln w="7938">
            <a:solidFill>
              <a:srgbClr val="000000"/>
            </a:solidFill>
            <a:round/>
          </a:ln>
        </p:spPr>
        <p:txBody>
          <a:bodyPr/>
          <a:lstStyle/>
          <a:p>
            <a:endParaRPr lang="en-US"/>
          </a:p>
        </p:txBody>
      </p:sp>
      <p:sp>
        <p:nvSpPr>
          <p:cNvPr id="7351" name="Rectangle 187"/>
          <p:cNvSpPr>
            <a:spLocks noChangeArrowheads="1"/>
          </p:cNvSpPr>
          <p:nvPr/>
        </p:nvSpPr>
        <p:spPr bwMode="auto">
          <a:xfrm>
            <a:off x="3532188"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4</a:t>
            </a:r>
            <a:endParaRPr lang="en-US" sz="1600"/>
          </a:p>
        </p:txBody>
      </p:sp>
      <p:sp>
        <p:nvSpPr>
          <p:cNvPr id="7352" name="Line 188"/>
          <p:cNvSpPr>
            <a:spLocks noChangeShapeType="1"/>
          </p:cNvSpPr>
          <p:nvPr/>
        </p:nvSpPr>
        <p:spPr bwMode="auto">
          <a:xfrm flipV="1">
            <a:off x="4124325" y="2301875"/>
            <a:ext cx="3175" cy="58738"/>
          </a:xfrm>
          <a:prstGeom prst="line">
            <a:avLst/>
          </a:prstGeom>
          <a:noFill/>
          <a:ln w="7938">
            <a:solidFill>
              <a:srgbClr val="000000"/>
            </a:solidFill>
            <a:round/>
          </a:ln>
        </p:spPr>
        <p:txBody>
          <a:bodyPr/>
          <a:lstStyle/>
          <a:p>
            <a:endParaRPr lang="en-US"/>
          </a:p>
        </p:txBody>
      </p:sp>
      <p:sp>
        <p:nvSpPr>
          <p:cNvPr id="7353" name="Rectangle 189"/>
          <p:cNvSpPr>
            <a:spLocks noChangeArrowheads="1"/>
          </p:cNvSpPr>
          <p:nvPr/>
        </p:nvSpPr>
        <p:spPr bwMode="auto">
          <a:xfrm>
            <a:off x="4087813"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6</a:t>
            </a:r>
            <a:endParaRPr lang="en-US" sz="1600"/>
          </a:p>
        </p:txBody>
      </p:sp>
      <p:sp>
        <p:nvSpPr>
          <p:cNvPr id="7354" name="Line 190"/>
          <p:cNvSpPr>
            <a:spLocks noChangeShapeType="1"/>
          </p:cNvSpPr>
          <p:nvPr/>
        </p:nvSpPr>
        <p:spPr bwMode="auto">
          <a:xfrm flipV="1">
            <a:off x="4679950" y="2301875"/>
            <a:ext cx="3175" cy="58738"/>
          </a:xfrm>
          <a:prstGeom prst="line">
            <a:avLst/>
          </a:prstGeom>
          <a:noFill/>
          <a:ln w="7938">
            <a:solidFill>
              <a:srgbClr val="000000"/>
            </a:solidFill>
            <a:round/>
          </a:ln>
        </p:spPr>
        <p:txBody>
          <a:bodyPr/>
          <a:lstStyle/>
          <a:p>
            <a:endParaRPr lang="en-US"/>
          </a:p>
        </p:txBody>
      </p:sp>
      <p:sp>
        <p:nvSpPr>
          <p:cNvPr id="7355" name="Rectangle 191"/>
          <p:cNvSpPr>
            <a:spLocks noChangeArrowheads="1"/>
          </p:cNvSpPr>
          <p:nvPr/>
        </p:nvSpPr>
        <p:spPr bwMode="auto">
          <a:xfrm>
            <a:off x="4641850"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8</a:t>
            </a:r>
            <a:endParaRPr lang="en-US" sz="1600"/>
          </a:p>
        </p:txBody>
      </p:sp>
      <p:sp>
        <p:nvSpPr>
          <p:cNvPr id="7356" name="Line 192"/>
          <p:cNvSpPr>
            <a:spLocks noChangeShapeType="1"/>
          </p:cNvSpPr>
          <p:nvPr/>
        </p:nvSpPr>
        <p:spPr bwMode="auto">
          <a:xfrm flipV="1">
            <a:off x="5233988" y="2301875"/>
            <a:ext cx="4762" cy="58738"/>
          </a:xfrm>
          <a:prstGeom prst="line">
            <a:avLst/>
          </a:prstGeom>
          <a:noFill/>
          <a:ln w="7938">
            <a:solidFill>
              <a:srgbClr val="000000"/>
            </a:solidFill>
            <a:round/>
          </a:ln>
        </p:spPr>
        <p:txBody>
          <a:bodyPr/>
          <a:lstStyle/>
          <a:p>
            <a:endParaRPr lang="en-US"/>
          </a:p>
        </p:txBody>
      </p:sp>
      <p:sp>
        <p:nvSpPr>
          <p:cNvPr id="7357" name="Rectangle 193"/>
          <p:cNvSpPr>
            <a:spLocks noChangeArrowheads="1"/>
          </p:cNvSpPr>
          <p:nvPr/>
        </p:nvSpPr>
        <p:spPr bwMode="auto">
          <a:xfrm>
            <a:off x="5160963"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358" name="Rectangle 194"/>
          <p:cNvSpPr>
            <a:spLocks noChangeArrowheads="1"/>
          </p:cNvSpPr>
          <p:nvPr/>
        </p:nvSpPr>
        <p:spPr bwMode="auto">
          <a:xfrm>
            <a:off x="5230813"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359" name="Line 195"/>
          <p:cNvSpPr>
            <a:spLocks noChangeShapeType="1"/>
          </p:cNvSpPr>
          <p:nvPr/>
        </p:nvSpPr>
        <p:spPr bwMode="auto">
          <a:xfrm flipV="1">
            <a:off x="5789613" y="2301875"/>
            <a:ext cx="3175" cy="58738"/>
          </a:xfrm>
          <a:prstGeom prst="line">
            <a:avLst/>
          </a:prstGeom>
          <a:noFill/>
          <a:ln w="7938">
            <a:solidFill>
              <a:srgbClr val="000000"/>
            </a:solidFill>
            <a:round/>
          </a:ln>
        </p:spPr>
        <p:txBody>
          <a:bodyPr/>
          <a:lstStyle/>
          <a:p>
            <a:endParaRPr lang="en-US"/>
          </a:p>
        </p:txBody>
      </p:sp>
      <p:sp>
        <p:nvSpPr>
          <p:cNvPr id="7360" name="Rectangle 196"/>
          <p:cNvSpPr>
            <a:spLocks noChangeArrowheads="1"/>
          </p:cNvSpPr>
          <p:nvPr/>
        </p:nvSpPr>
        <p:spPr bwMode="auto">
          <a:xfrm>
            <a:off x="5715000"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361" name="Rectangle 197"/>
          <p:cNvSpPr>
            <a:spLocks noChangeArrowheads="1"/>
          </p:cNvSpPr>
          <p:nvPr/>
        </p:nvSpPr>
        <p:spPr bwMode="auto">
          <a:xfrm>
            <a:off x="5786438"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362" name="Rectangle 198"/>
          <p:cNvSpPr>
            <a:spLocks noChangeArrowheads="1"/>
          </p:cNvSpPr>
          <p:nvPr/>
        </p:nvSpPr>
        <p:spPr bwMode="auto">
          <a:xfrm>
            <a:off x="6262688"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363" name="Rectangle 199"/>
          <p:cNvSpPr>
            <a:spLocks noChangeArrowheads="1"/>
          </p:cNvSpPr>
          <p:nvPr/>
        </p:nvSpPr>
        <p:spPr bwMode="auto">
          <a:xfrm>
            <a:off x="6329363"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4</a:t>
            </a:r>
            <a:endParaRPr lang="en-US" sz="1600"/>
          </a:p>
        </p:txBody>
      </p:sp>
      <p:sp>
        <p:nvSpPr>
          <p:cNvPr id="7364" name="Line 200"/>
          <p:cNvSpPr>
            <a:spLocks noChangeShapeType="1"/>
          </p:cNvSpPr>
          <p:nvPr/>
        </p:nvSpPr>
        <p:spPr bwMode="auto">
          <a:xfrm flipV="1">
            <a:off x="6337300" y="2301875"/>
            <a:ext cx="1588" cy="58738"/>
          </a:xfrm>
          <a:prstGeom prst="line">
            <a:avLst/>
          </a:prstGeom>
          <a:noFill/>
          <a:ln w="7938">
            <a:solidFill>
              <a:srgbClr val="000000"/>
            </a:solidFill>
            <a:round/>
          </a:ln>
        </p:spPr>
        <p:txBody>
          <a:bodyPr/>
          <a:lstStyle/>
          <a:p>
            <a:endParaRPr lang="en-US"/>
          </a:p>
        </p:txBody>
      </p:sp>
      <p:sp>
        <p:nvSpPr>
          <p:cNvPr id="7365" name="Line 201"/>
          <p:cNvSpPr>
            <a:spLocks noChangeShapeType="1"/>
          </p:cNvSpPr>
          <p:nvPr/>
        </p:nvSpPr>
        <p:spPr bwMode="auto">
          <a:xfrm flipV="1">
            <a:off x="6892925" y="2301875"/>
            <a:ext cx="1588" cy="58738"/>
          </a:xfrm>
          <a:prstGeom prst="line">
            <a:avLst/>
          </a:prstGeom>
          <a:noFill/>
          <a:ln w="7938">
            <a:solidFill>
              <a:srgbClr val="000000"/>
            </a:solidFill>
            <a:round/>
          </a:ln>
        </p:spPr>
        <p:txBody>
          <a:bodyPr/>
          <a:lstStyle/>
          <a:p>
            <a:endParaRPr lang="en-US"/>
          </a:p>
        </p:txBody>
      </p:sp>
      <p:sp>
        <p:nvSpPr>
          <p:cNvPr id="7366" name="Line 202"/>
          <p:cNvSpPr>
            <a:spLocks noChangeShapeType="1"/>
          </p:cNvSpPr>
          <p:nvPr/>
        </p:nvSpPr>
        <p:spPr bwMode="auto">
          <a:xfrm flipV="1">
            <a:off x="7448550" y="2301875"/>
            <a:ext cx="1588" cy="58738"/>
          </a:xfrm>
          <a:prstGeom prst="line">
            <a:avLst/>
          </a:prstGeom>
          <a:noFill/>
          <a:ln w="7938">
            <a:solidFill>
              <a:srgbClr val="000000"/>
            </a:solidFill>
            <a:round/>
          </a:ln>
        </p:spPr>
        <p:txBody>
          <a:bodyPr/>
          <a:lstStyle/>
          <a:p>
            <a:endParaRPr lang="en-US"/>
          </a:p>
        </p:txBody>
      </p:sp>
      <p:sp>
        <p:nvSpPr>
          <p:cNvPr id="7367" name="Rectangle 203"/>
          <p:cNvSpPr>
            <a:spLocks noChangeArrowheads="1"/>
          </p:cNvSpPr>
          <p:nvPr/>
        </p:nvSpPr>
        <p:spPr bwMode="auto">
          <a:xfrm>
            <a:off x="6818313"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368" name="Rectangle 204"/>
          <p:cNvSpPr>
            <a:spLocks noChangeArrowheads="1"/>
          </p:cNvSpPr>
          <p:nvPr/>
        </p:nvSpPr>
        <p:spPr bwMode="auto">
          <a:xfrm>
            <a:off x="6884988"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6</a:t>
            </a:r>
            <a:endParaRPr lang="en-US" sz="1600"/>
          </a:p>
        </p:txBody>
      </p:sp>
      <p:sp>
        <p:nvSpPr>
          <p:cNvPr id="7369" name="Rectangle 205"/>
          <p:cNvSpPr>
            <a:spLocks noChangeArrowheads="1"/>
          </p:cNvSpPr>
          <p:nvPr/>
        </p:nvSpPr>
        <p:spPr bwMode="auto">
          <a:xfrm>
            <a:off x="7362825"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370" name="Rectangle 206"/>
          <p:cNvSpPr>
            <a:spLocks noChangeArrowheads="1"/>
          </p:cNvSpPr>
          <p:nvPr/>
        </p:nvSpPr>
        <p:spPr bwMode="auto">
          <a:xfrm>
            <a:off x="7432675" y="21066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8</a:t>
            </a:r>
            <a:endParaRPr lang="en-US" sz="1600"/>
          </a:p>
        </p:txBody>
      </p:sp>
      <p:sp>
        <p:nvSpPr>
          <p:cNvPr id="7371" name="Freeform 207"/>
          <p:cNvSpPr/>
          <p:nvPr/>
        </p:nvSpPr>
        <p:spPr bwMode="auto">
          <a:xfrm>
            <a:off x="6745288" y="4814888"/>
            <a:ext cx="61912" cy="61912"/>
          </a:xfrm>
          <a:custGeom>
            <a:avLst/>
            <a:gdLst>
              <a:gd name="T0" fmla="*/ 0 w 39"/>
              <a:gd name="T1" fmla="*/ 0 h 39"/>
              <a:gd name="T2" fmla="*/ 0 w 39"/>
              <a:gd name="T3" fmla="*/ 39 h 39"/>
              <a:gd name="T4" fmla="*/ 39 w 39"/>
              <a:gd name="T5" fmla="*/ 18 h 39"/>
              <a:gd name="T6" fmla="*/ 0 w 39"/>
              <a:gd name="T7" fmla="*/ 0 h 39"/>
              <a:gd name="T8" fmla="*/ 0 w 39"/>
              <a:gd name="T9" fmla="*/ 0 h 39"/>
              <a:gd name="T10" fmla="*/ 0 60000 65536"/>
              <a:gd name="T11" fmla="*/ 0 60000 65536"/>
              <a:gd name="T12" fmla="*/ 0 60000 65536"/>
              <a:gd name="T13" fmla="*/ 0 60000 65536"/>
              <a:gd name="T14" fmla="*/ 0 60000 65536"/>
              <a:gd name="T15" fmla="*/ 0 w 39"/>
              <a:gd name="T16" fmla="*/ 0 h 39"/>
              <a:gd name="T17" fmla="*/ 39 w 39"/>
              <a:gd name="T18" fmla="*/ 39 h 39"/>
            </a:gdLst>
            <a:ahLst/>
            <a:cxnLst>
              <a:cxn ang="T10">
                <a:pos x="T0" y="T1"/>
              </a:cxn>
              <a:cxn ang="T11">
                <a:pos x="T2" y="T3"/>
              </a:cxn>
              <a:cxn ang="T12">
                <a:pos x="T4" y="T5"/>
              </a:cxn>
              <a:cxn ang="T13">
                <a:pos x="T6" y="T7"/>
              </a:cxn>
              <a:cxn ang="T14">
                <a:pos x="T8" y="T9"/>
              </a:cxn>
            </a:cxnLst>
            <a:rect l="T15" t="T16" r="T17" b="T18"/>
            <a:pathLst>
              <a:path w="39" h="39">
                <a:moveTo>
                  <a:pt x="0" y="0"/>
                </a:moveTo>
                <a:lnTo>
                  <a:pt x="0" y="39"/>
                </a:lnTo>
                <a:lnTo>
                  <a:pt x="39" y="18"/>
                </a:lnTo>
                <a:lnTo>
                  <a:pt x="0" y="0"/>
                </a:lnTo>
                <a:close/>
              </a:path>
            </a:pathLst>
          </a:custGeom>
          <a:solidFill>
            <a:srgbClr val="000000"/>
          </a:solidFill>
          <a:ln w="9525">
            <a:noFill/>
            <a:round/>
          </a:ln>
        </p:spPr>
        <p:txBody>
          <a:bodyPr/>
          <a:lstStyle/>
          <a:p>
            <a:endParaRPr lang="en-US"/>
          </a:p>
        </p:txBody>
      </p:sp>
      <p:sp>
        <p:nvSpPr>
          <p:cNvPr id="7372" name="Line 208"/>
          <p:cNvSpPr>
            <a:spLocks noChangeShapeType="1"/>
          </p:cNvSpPr>
          <p:nvPr/>
        </p:nvSpPr>
        <p:spPr bwMode="auto">
          <a:xfrm>
            <a:off x="2481263" y="4848225"/>
            <a:ext cx="4278312" cy="3175"/>
          </a:xfrm>
          <a:prstGeom prst="line">
            <a:avLst/>
          </a:prstGeom>
          <a:noFill/>
          <a:ln w="7938">
            <a:solidFill>
              <a:srgbClr val="000000"/>
            </a:solidFill>
            <a:round/>
          </a:ln>
        </p:spPr>
        <p:txBody>
          <a:bodyPr/>
          <a:lstStyle/>
          <a:p>
            <a:endParaRPr lang="en-US"/>
          </a:p>
        </p:txBody>
      </p:sp>
      <p:sp>
        <p:nvSpPr>
          <p:cNvPr id="7373" name="Line 210"/>
          <p:cNvSpPr>
            <a:spLocks noChangeShapeType="1"/>
          </p:cNvSpPr>
          <p:nvPr/>
        </p:nvSpPr>
        <p:spPr bwMode="auto">
          <a:xfrm flipV="1">
            <a:off x="3013075" y="4832350"/>
            <a:ext cx="4763" cy="60325"/>
          </a:xfrm>
          <a:prstGeom prst="line">
            <a:avLst/>
          </a:prstGeom>
          <a:noFill/>
          <a:ln w="7938">
            <a:solidFill>
              <a:srgbClr val="000000"/>
            </a:solidFill>
            <a:round/>
          </a:ln>
        </p:spPr>
        <p:txBody>
          <a:bodyPr/>
          <a:lstStyle/>
          <a:p>
            <a:endParaRPr lang="en-US"/>
          </a:p>
        </p:txBody>
      </p:sp>
      <p:sp>
        <p:nvSpPr>
          <p:cNvPr id="7374" name="Rectangle 211"/>
          <p:cNvSpPr>
            <a:spLocks noChangeArrowheads="1"/>
          </p:cNvSpPr>
          <p:nvPr/>
        </p:nvSpPr>
        <p:spPr bwMode="auto">
          <a:xfrm>
            <a:off x="2976563" y="463708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375" name="Line 212"/>
          <p:cNvSpPr>
            <a:spLocks noChangeShapeType="1"/>
          </p:cNvSpPr>
          <p:nvPr/>
        </p:nvSpPr>
        <p:spPr bwMode="auto">
          <a:xfrm flipV="1">
            <a:off x="3568700" y="4832350"/>
            <a:ext cx="4763" cy="60325"/>
          </a:xfrm>
          <a:prstGeom prst="line">
            <a:avLst/>
          </a:prstGeom>
          <a:noFill/>
          <a:ln w="7938">
            <a:solidFill>
              <a:srgbClr val="000000"/>
            </a:solidFill>
            <a:round/>
          </a:ln>
        </p:spPr>
        <p:txBody>
          <a:bodyPr/>
          <a:lstStyle/>
          <a:p>
            <a:endParaRPr lang="en-US"/>
          </a:p>
        </p:txBody>
      </p:sp>
      <p:sp>
        <p:nvSpPr>
          <p:cNvPr id="7376" name="Rectangle 213"/>
          <p:cNvSpPr>
            <a:spLocks noChangeArrowheads="1"/>
          </p:cNvSpPr>
          <p:nvPr/>
        </p:nvSpPr>
        <p:spPr bwMode="auto">
          <a:xfrm>
            <a:off x="3532188" y="463708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4</a:t>
            </a:r>
            <a:endParaRPr lang="en-US" sz="1600"/>
          </a:p>
        </p:txBody>
      </p:sp>
      <p:sp>
        <p:nvSpPr>
          <p:cNvPr id="7377" name="Line 214"/>
          <p:cNvSpPr>
            <a:spLocks noChangeShapeType="1"/>
          </p:cNvSpPr>
          <p:nvPr/>
        </p:nvSpPr>
        <p:spPr bwMode="auto">
          <a:xfrm flipV="1">
            <a:off x="4124325" y="4832350"/>
            <a:ext cx="3175" cy="60325"/>
          </a:xfrm>
          <a:prstGeom prst="line">
            <a:avLst/>
          </a:prstGeom>
          <a:noFill/>
          <a:ln w="7938">
            <a:solidFill>
              <a:srgbClr val="000000"/>
            </a:solidFill>
            <a:round/>
          </a:ln>
        </p:spPr>
        <p:txBody>
          <a:bodyPr/>
          <a:lstStyle/>
          <a:p>
            <a:endParaRPr lang="en-US"/>
          </a:p>
        </p:txBody>
      </p:sp>
      <p:sp>
        <p:nvSpPr>
          <p:cNvPr id="7378" name="Rectangle 215"/>
          <p:cNvSpPr>
            <a:spLocks noChangeArrowheads="1"/>
          </p:cNvSpPr>
          <p:nvPr/>
        </p:nvSpPr>
        <p:spPr bwMode="auto">
          <a:xfrm>
            <a:off x="4087813" y="463708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6</a:t>
            </a:r>
            <a:endParaRPr lang="en-US" sz="1600"/>
          </a:p>
        </p:txBody>
      </p:sp>
      <p:sp>
        <p:nvSpPr>
          <p:cNvPr id="7379" name="Line 216"/>
          <p:cNvSpPr>
            <a:spLocks noChangeShapeType="1"/>
          </p:cNvSpPr>
          <p:nvPr/>
        </p:nvSpPr>
        <p:spPr bwMode="auto">
          <a:xfrm flipV="1">
            <a:off x="4679950" y="4832350"/>
            <a:ext cx="3175" cy="60325"/>
          </a:xfrm>
          <a:prstGeom prst="line">
            <a:avLst/>
          </a:prstGeom>
          <a:noFill/>
          <a:ln w="7938">
            <a:solidFill>
              <a:srgbClr val="000000"/>
            </a:solidFill>
            <a:round/>
          </a:ln>
        </p:spPr>
        <p:txBody>
          <a:bodyPr/>
          <a:lstStyle/>
          <a:p>
            <a:endParaRPr lang="en-US"/>
          </a:p>
        </p:txBody>
      </p:sp>
      <p:sp>
        <p:nvSpPr>
          <p:cNvPr id="7380" name="Rectangle 217"/>
          <p:cNvSpPr>
            <a:spLocks noChangeArrowheads="1"/>
          </p:cNvSpPr>
          <p:nvPr/>
        </p:nvSpPr>
        <p:spPr bwMode="auto">
          <a:xfrm>
            <a:off x="4641850" y="463708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8</a:t>
            </a:r>
            <a:endParaRPr lang="en-US" sz="1600"/>
          </a:p>
        </p:txBody>
      </p:sp>
      <p:sp>
        <p:nvSpPr>
          <p:cNvPr id="7381" name="Line 218"/>
          <p:cNvSpPr>
            <a:spLocks noChangeShapeType="1"/>
          </p:cNvSpPr>
          <p:nvPr/>
        </p:nvSpPr>
        <p:spPr bwMode="auto">
          <a:xfrm flipV="1">
            <a:off x="5233988" y="4832350"/>
            <a:ext cx="4762" cy="60325"/>
          </a:xfrm>
          <a:prstGeom prst="line">
            <a:avLst/>
          </a:prstGeom>
          <a:noFill/>
          <a:ln w="7938">
            <a:solidFill>
              <a:srgbClr val="000000"/>
            </a:solidFill>
            <a:round/>
          </a:ln>
        </p:spPr>
        <p:txBody>
          <a:bodyPr/>
          <a:lstStyle/>
          <a:p>
            <a:endParaRPr lang="en-US"/>
          </a:p>
        </p:txBody>
      </p:sp>
      <p:sp>
        <p:nvSpPr>
          <p:cNvPr id="7382" name="Rectangle 219"/>
          <p:cNvSpPr>
            <a:spLocks noChangeArrowheads="1"/>
          </p:cNvSpPr>
          <p:nvPr/>
        </p:nvSpPr>
        <p:spPr bwMode="auto">
          <a:xfrm>
            <a:off x="5160963" y="463708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383" name="Rectangle 220"/>
          <p:cNvSpPr>
            <a:spLocks noChangeArrowheads="1"/>
          </p:cNvSpPr>
          <p:nvPr/>
        </p:nvSpPr>
        <p:spPr bwMode="auto">
          <a:xfrm>
            <a:off x="5230813" y="463708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384" name="Line 221"/>
          <p:cNvSpPr>
            <a:spLocks noChangeShapeType="1"/>
          </p:cNvSpPr>
          <p:nvPr/>
        </p:nvSpPr>
        <p:spPr bwMode="auto">
          <a:xfrm flipV="1">
            <a:off x="5789613" y="4832350"/>
            <a:ext cx="3175" cy="60325"/>
          </a:xfrm>
          <a:prstGeom prst="line">
            <a:avLst/>
          </a:prstGeom>
          <a:noFill/>
          <a:ln w="7938">
            <a:solidFill>
              <a:srgbClr val="000000"/>
            </a:solidFill>
            <a:round/>
          </a:ln>
        </p:spPr>
        <p:txBody>
          <a:bodyPr/>
          <a:lstStyle/>
          <a:p>
            <a:endParaRPr lang="en-US"/>
          </a:p>
        </p:txBody>
      </p:sp>
      <p:sp>
        <p:nvSpPr>
          <p:cNvPr id="7385" name="Line 222"/>
          <p:cNvSpPr>
            <a:spLocks noChangeShapeType="1"/>
          </p:cNvSpPr>
          <p:nvPr/>
        </p:nvSpPr>
        <p:spPr bwMode="auto">
          <a:xfrm flipV="1">
            <a:off x="6334125" y="4832350"/>
            <a:ext cx="1588" cy="60325"/>
          </a:xfrm>
          <a:prstGeom prst="line">
            <a:avLst/>
          </a:prstGeom>
          <a:noFill/>
          <a:ln w="7938">
            <a:solidFill>
              <a:srgbClr val="000000"/>
            </a:solidFill>
            <a:round/>
          </a:ln>
        </p:spPr>
        <p:txBody>
          <a:bodyPr/>
          <a:lstStyle/>
          <a:p>
            <a:endParaRPr lang="en-US"/>
          </a:p>
        </p:txBody>
      </p:sp>
      <p:sp>
        <p:nvSpPr>
          <p:cNvPr id="7386" name="Rectangle 223"/>
          <p:cNvSpPr>
            <a:spLocks noChangeArrowheads="1"/>
          </p:cNvSpPr>
          <p:nvPr/>
        </p:nvSpPr>
        <p:spPr bwMode="auto">
          <a:xfrm>
            <a:off x="5715000" y="463708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387" name="Rectangle 224"/>
          <p:cNvSpPr>
            <a:spLocks noChangeArrowheads="1"/>
          </p:cNvSpPr>
          <p:nvPr/>
        </p:nvSpPr>
        <p:spPr bwMode="auto">
          <a:xfrm>
            <a:off x="5786438" y="463708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388" name="Rectangle 225"/>
          <p:cNvSpPr>
            <a:spLocks noChangeArrowheads="1"/>
          </p:cNvSpPr>
          <p:nvPr/>
        </p:nvSpPr>
        <p:spPr bwMode="auto">
          <a:xfrm>
            <a:off x="6262688" y="46339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389" name="Rectangle 226"/>
          <p:cNvSpPr>
            <a:spLocks noChangeArrowheads="1"/>
          </p:cNvSpPr>
          <p:nvPr/>
        </p:nvSpPr>
        <p:spPr bwMode="auto">
          <a:xfrm>
            <a:off x="6329363" y="46339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4</a:t>
            </a:r>
            <a:endParaRPr lang="en-US" sz="1600"/>
          </a:p>
        </p:txBody>
      </p:sp>
      <p:sp>
        <p:nvSpPr>
          <p:cNvPr id="7390" name="Rectangle 227"/>
          <p:cNvSpPr>
            <a:spLocks noChangeArrowheads="1"/>
          </p:cNvSpPr>
          <p:nvPr/>
        </p:nvSpPr>
        <p:spPr bwMode="auto">
          <a:xfrm>
            <a:off x="7466013" y="3554413"/>
            <a:ext cx="52387" cy="228600"/>
          </a:xfrm>
          <a:prstGeom prst="rect">
            <a:avLst/>
          </a:prstGeom>
          <a:noFill/>
          <a:ln w="9525">
            <a:noFill/>
            <a:miter lim="800000"/>
          </a:ln>
        </p:spPr>
        <p:txBody>
          <a:bodyPr wrap="none" lIns="0" tIns="0" rIns="0" bIns="0">
            <a:spAutoFit/>
          </a:bodyPr>
          <a:lstStyle/>
          <a:p>
            <a:r>
              <a:rPr lang="en-US" sz="1500">
                <a:solidFill>
                  <a:srgbClr val="000000"/>
                </a:solidFill>
                <a:latin typeface="Arial" panose="020B0604020202020204" pitchFamily="34" charset="0"/>
              </a:rPr>
              <a:t>.</a:t>
            </a:r>
            <a:endParaRPr lang="en-US" sz="1600"/>
          </a:p>
        </p:txBody>
      </p:sp>
      <p:sp>
        <p:nvSpPr>
          <p:cNvPr id="7391" name="Rectangle 228"/>
          <p:cNvSpPr>
            <a:spLocks noChangeArrowheads="1"/>
          </p:cNvSpPr>
          <p:nvPr/>
        </p:nvSpPr>
        <p:spPr bwMode="auto">
          <a:xfrm>
            <a:off x="7518400" y="3554413"/>
            <a:ext cx="52388" cy="228600"/>
          </a:xfrm>
          <a:prstGeom prst="rect">
            <a:avLst/>
          </a:prstGeom>
          <a:noFill/>
          <a:ln w="9525">
            <a:noFill/>
            <a:miter lim="800000"/>
          </a:ln>
        </p:spPr>
        <p:txBody>
          <a:bodyPr wrap="none" lIns="0" tIns="0" rIns="0" bIns="0">
            <a:spAutoFit/>
          </a:bodyPr>
          <a:lstStyle/>
          <a:p>
            <a:r>
              <a:rPr lang="en-US" sz="1500">
                <a:solidFill>
                  <a:srgbClr val="000000"/>
                </a:solidFill>
                <a:latin typeface="Arial" panose="020B0604020202020204" pitchFamily="34" charset="0"/>
              </a:rPr>
              <a:t>.</a:t>
            </a:r>
            <a:endParaRPr lang="en-US" sz="1600"/>
          </a:p>
        </p:txBody>
      </p:sp>
      <p:sp>
        <p:nvSpPr>
          <p:cNvPr id="7392" name="Rectangle 229"/>
          <p:cNvSpPr>
            <a:spLocks noChangeArrowheads="1"/>
          </p:cNvSpPr>
          <p:nvPr/>
        </p:nvSpPr>
        <p:spPr bwMode="auto">
          <a:xfrm>
            <a:off x="7569200" y="3554413"/>
            <a:ext cx="52388" cy="228600"/>
          </a:xfrm>
          <a:prstGeom prst="rect">
            <a:avLst/>
          </a:prstGeom>
          <a:noFill/>
          <a:ln w="9525">
            <a:noFill/>
            <a:miter lim="800000"/>
          </a:ln>
        </p:spPr>
        <p:txBody>
          <a:bodyPr wrap="none" lIns="0" tIns="0" rIns="0" bIns="0">
            <a:spAutoFit/>
          </a:bodyPr>
          <a:lstStyle/>
          <a:p>
            <a:r>
              <a:rPr lang="en-US" sz="1500">
                <a:solidFill>
                  <a:srgbClr val="000000"/>
                </a:solidFill>
                <a:latin typeface="Arial" panose="020B0604020202020204" pitchFamily="34" charset="0"/>
              </a:rPr>
              <a:t>.</a:t>
            </a:r>
            <a:endParaRPr lang="en-US" sz="1600"/>
          </a:p>
        </p:txBody>
      </p:sp>
      <p:sp>
        <p:nvSpPr>
          <p:cNvPr id="7393" name="Rectangle 230"/>
          <p:cNvSpPr>
            <a:spLocks noChangeArrowheads="1"/>
          </p:cNvSpPr>
          <p:nvPr/>
        </p:nvSpPr>
        <p:spPr bwMode="auto">
          <a:xfrm>
            <a:off x="1344613" y="1981200"/>
            <a:ext cx="84137"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P</a:t>
            </a:r>
            <a:endParaRPr lang="en-US" sz="1600"/>
          </a:p>
        </p:txBody>
      </p:sp>
      <p:sp>
        <p:nvSpPr>
          <p:cNvPr id="7394" name="Rectangle 231"/>
          <p:cNvSpPr>
            <a:spLocks noChangeArrowheads="1"/>
          </p:cNvSpPr>
          <p:nvPr/>
        </p:nvSpPr>
        <p:spPr bwMode="auto">
          <a:xfrm>
            <a:off x="1430338" y="1981200"/>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7395" name="Rectangle 232"/>
          <p:cNvSpPr>
            <a:spLocks noChangeArrowheads="1"/>
          </p:cNvSpPr>
          <p:nvPr/>
        </p:nvSpPr>
        <p:spPr bwMode="auto">
          <a:xfrm>
            <a:off x="1470025" y="198120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7396" name="Rectangle 233"/>
          <p:cNvSpPr>
            <a:spLocks noChangeArrowheads="1"/>
          </p:cNvSpPr>
          <p:nvPr/>
        </p:nvSpPr>
        <p:spPr bwMode="auto">
          <a:xfrm>
            <a:off x="1536700" y="198120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g</a:t>
            </a:r>
            <a:endParaRPr lang="en-US" sz="1600"/>
          </a:p>
        </p:txBody>
      </p:sp>
      <p:sp>
        <p:nvSpPr>
          <p:cNvPr id="7397" name="Rectangle 234"/>
          <p:cNvSpPr>
            <a:spLocks noChangeArrowheads="1"/>
          </p:cNvSpPr>
          <p:nvPr/>
        </p:nvSpPr>
        <p:spPr bwMode="auto">
          <a:xfrm>
            <a:off x="1608138" y="1981200"/>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7398" name="Rectangle 235"/>
          <p:cNvSpPr>
            <a:spLocks noChangeArrowheads="1"/>
          </p:cNvSpPr>
          <p:nvPr/>
        </p:nvSpPr>
        <p:spPr bwMode="auto">
          <a:xfrm>
            <a:off x="1647825" y="198120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a:t>
            </a:r>
            <a:endParaRPr lang="en-US" sz="1600"/>
          </a:p>
        </p:txBody>
      </p:sp>
      <p:sp>
        <p:nvSpPr>
          <p:cNvPr id="7399" name="Rectangle 236"/>
          <p:cNvSpPr>
            <a:spLocks noChangeArrowheads="1"/>
          </p:cNvSpPr>
          <p:nvPr/>
        </p:nvSpPr>
        <p:spPr bwMode="auto">
          <a:xfrm>
            <a:off x="1714500" y="1981200"/>
            <a:ext cx="106363"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m</a:t>
            </a:r>
            <a:endParaRPr lang="en-US" sz="1600"/>
          </a:p>
        </p:txBody>
      </p:sp>
      <p:sp>
        <p:nvSpPr>
          <p:cNvPr id="7400" name="Rectangle 237"/>
          <p:cNvSpPr>
            <a:spLocks noChangeArrowheads="1"/>
          </p:cNvSpPr>
          <p:nvPr/>
        </p:nvSpPr>
        <p:spPr bwMode="auto">
          <a:xfrm>
            <a:off x="1817688" y="2446338"/>
            <a:ext cx="0" cy="244475"/>
          </a:xfrm>
          <a:prstGeom prst="rect">
            <a:avLst/>
          </a:prstGeom>
          <a:noFill/>
          <a:ln w="9525">
            <a:noFill/>
            <a:miter lim="800000"/>
          </a:ln>
        </p:spPr>
        <p:txBody>
          <a:bodyPr wrap="none" lIns="0" tIns="0" rIns="0" bIns="0">
            <a:spAutoFit/>
          </a:bodyPr>
          <a:lstStyle/>
          <a:p>
            <a:endParaRPr lang="en-US" sz="1600"/>
          </a:p>
        </p:txBody>
      </p:sp>
      <p:sp>
        <p:nvSpPr>
          <p:cNvPr id="7401" name="Rectangle 238"/>
          <p:cNvSpPr>
            <a:spLocks noChangeArrowheads="1"/>
          </p:cNvSpPr>
          <p:nvPr/>
        </p:nvSpPr>
        <p:spPr bwMode="auto">
          <a:xfrm>
            <a:off x="1344613" y="212566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7402" name="Rectangle 239"/>
          <p:cNvSpPr>
            <a:spLocks noChangeArrowheads="1"/>
          </p:cNvSpPr>
          <p:nvPr/>
        </p:nvSpPr>
        <p:spPr bwMode="auto">
          <a:xfrm>
            <a:off x="1414463" y="2125663"/>
            <a:ext cx="6350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x</a:t>
            </a:r>
            <a:endParaRPr lang="en-US" sz="1600"/>
          </a:p>
        </p:txBody>
      </p:sp>
      <p:sp>
        <p:nvSpPr>
          <p:cNvPr id="7403" name="Rectangle 240"/>
          <p:cNvSpPr>
            <a:spLocks noChangeArrowheads="1"/>
          </p:cNvSpPr>
          <p:nvPr/>
        </p:nvSpPr>
        <p:spPr bwMode="auto">
          <a:xfrm>
            <a:off x="1477963" y="212566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7404" name="Rectangle 241"/>
          <p:cNvSpPr>
            <a:spLocks noChangeArrowheads="1"/>
          </p:cNvSpPr>
          <p:nvPr/>
        </p:nvSpPr>
        <p:spPr bwMode="auto">
          <a:xfrm>
            <a:off x="1544638" y="2125663"/>
            <a:ext cx="6350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c</a:t>
            </a:r>
            <a:endParaRPr lang="en-US" sz="1600"/>
          </a:p>
        </p:txBody>
      </p:sp>
      <p:sp>
        <p:nvSpPr>
          <p:cNvPr id="7405" name="Rectangle 242"/>
          <p:cNvSpPr>
            <a:spLocks noChangeArrowheads="1"/>
          </p:cNvSpPr>
          <p:nvPr/>
        </p:nvSpPr>
        <p:spPr bwMode="auto">
          <a:xfrm>
            <a:off x="1608138" y="212566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u</a:t>
            </a:r>
            <a:endParaRPr lang="en-US" sz="1600"/>
          </a:p>
        </p:txBody>
      </p:sp>
      <p:sp>
        <p:nvSpPr>
          <p:cNvPr id="7406" name="Rectangle 243"/>
          <p:cNvSpPr>
            <a:spLocks noChangeArrowheads="1"/>
          </p:cNvSpPr>
          <p:nvPr/>
        </p:nvSpPr>
        <p:spPr bwMode="auto">
          <a:xfrm>
            <a:off x="1673225" y="2125663"/>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t</a:t>
            </a:r>
            <a:endParaRPr lang="en-US" sz="1600"/>
          </a:p>
        </p:txBody>
      </p:sp>
      <p:sp>
        <p:nvSpPr>
          <p:cNvPr id="7407" name="Rectangle 244"/>
          <p:cNvSpPr>
            <a:spLocks noChangeArrowheads="1"/>
          </p:cNvSpPr>
          <p:nvPr/>
        </p:nvSpPr>
        <p:spPr bwMode="auto">
          <a:xfrm>
            <a:off x="1711325" y="2125663"/>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7408" name="Rectangle 245"/>
          <p:cNvSpPr>
            <a:spLocks noChangeArrowheads="1"/>
          </p:cNvSpPr>
          <p:nvPr/>
        </p:nvSpPr>
        <p:spPr bwMode="auto">
          <a:xfrm>
            <a:off x="1736725" y="212566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7409" name="Rectangle 246"/>
          <p:cNvSpPr>
            <a:spLocks noChangeArrowheads="1"/>
          </p:cNvSpPr>
          <p:nvPr/>
        </p:nvSpPr>
        <p:spPr bwMode="auto">
          <a:xfrm>
            <a:off x="1803400" y="212566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410" name="Rectangle 247"/>
          <p:cNvSpPr>
            <a:spLocks noChangeArrowheads="1"/>
          </p:cNvSpPr>
          <p:nvPr/>
        </p:nvSpPr>
        <p:spPr bwMode="auto">
          <a:xfrm>
            <a:off x="1873250" y="2125663"/>
            <a:ext cx="0" cy="244475"/>
          </a:xfrm>
          <a:prstGeom prst="rect">
            <a:avLst/>
          </a:prstGeom>
          <a:noFill/>
          <a:ln w="9525">
            <a:noFill/>
            <a:miter lim="800000"/>
          </a:ln>
        </p:spPr>
        <p:txBody>
          <a:bodyPr wrap="none" lIns="0" tIns="0" rIns="0" bIns="0">
            <a:spAutoFit/>
          </a:bodyPr>
          <a:lstStyle/>
          <a:p>
            <a:endParaRPr lang="en-US" sz="1600"/>
          </a:p>
        </p:txBody>
      </p:sp>
      <p:sp>
        <p:nvSpPr>
          <p:cNvPr id="7411" name="Rectangle 248"/>
          <p:cNvSpPr>
            <a:spLocks noChangeArrowheads="1"/>
          </p:cNvSpPr>
          <p:nvPr/>
        </p:nvSpPr>
        <p:spPr bwMode="auto">
          <a:xfrm>
            <a:off x="1344613" y="227330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7412" name="Rectangle 249"/>
          <p:cNvSpPr>
            <a:spLocks noChangeArrowheads="1"/>
          </p:cNvSpPr>
          <p:nvPr/>
        </p:nvSpPr>
        <p:spPr bwMode="auto">
          <a:xfrm>
            <a:off x="1414463" y="2273300"/>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7413" name="Rectangle 250"/>
          <p:cNvSpPr>
            <a:spLocks noChangeArrowheads="1"/>
          </p:cNvSpPr>
          <p:nvPr/>
        </p:nvSpPr>
        <p:spPr bwMode="auto">
          <a:xfrm>
            <a:off x="1455738" y="227330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d</a:t>
            </a:r>
            <a:endParaRPr lang="en-US" sz="1600"/>
          </a:p>
        </p:txBody>
      </p:sp>
      <p:sp>
        <p:nvSpPr>
          <p:cNvPr id="7414" name="Rectangle 251"/>
          <p:cNvSpPr>
            <a:spLocks noChangeArrowheads="1"/>
          </p:cNvSpPr>
          <p:nvPr/>
        </p:nvSpPr>
        <p:spPr bwMode="auto">
          <a:xfrm>
            <a:off x="1525588" y="2273300"/>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7415" name="Rectangle 252"/>
          <p:cNvSpPr>
            <a:spLocks noChangeArrowheads="1"/>
          </p:cNvSpPr>
          <p:nvPr/>
        </p:nvSpPr>
        <p:spPr bwMode="auto">
          <a:xfrm>
            <a:off x="1592263" y="2273300"/>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7416" name="Rectangle 253"/>
          <p:cNvSpPr>
            <a:spLocks noChangeArrowheads="1"/>
          </p:cNvSpPr>
          <p:nvPr/>
        </p:nvSpPr>
        <p:spPr bwMode="auto">
          <a:xfrm>
            <a:off x="1633538" y="2738438"/>
            <a:ext cx="0" cy="244475"/>
          </a:xfrm>
          <a:prstGeom prst="rect">
            <a:avLst/>
          </a:prstGeom>
          <a:noFill/>
          <a:ln w="9525">
            <a:noFill/>
            <a:miter lim="800000"/>
          </a:ln>
        </p:spPr>
        <p:txBody>
          <a:bodyPr wrap="none" lIns="0" tIns="0" rIns="0" bIns="0">
            <a:spAutoFit/>
          </a:bodyPr>
          <a:lstStyle/>
          <a:p>
            <a:endParaRPr lang="en-US" sz="1600"/>
          </a:p>
        </p:txBody>
      </p:sp>
      <p:sp>
        <p:nvSpPr>
          <p:cNvPr id="7417" name="Rectangle 254"/>
          <p:cNvSpPr>
            <a:spLocks noChangeArrowheads="1"/>
          </p:cNvSpPr>
          <p:nvPr/>
        </p:nvSpPr>
        <p:spPr bwMode="auto">
          <a:xfrm>
            <a:off x="1344613" y="2420938"/>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418" name="Rectangle 255"/>
          <p:cNvSpPr>
            <a:spLocks noChangeArrowheads="1"/>
          </p:cNvSpPr>
          <p:nvPr/>
        </p:nvSpPr>
        <p:spPr bwMode="auto">
          <a:xfrm>
            <a:off x="1385888" y="2420938"/>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7419" name="Rectangle 256"/>
          <p:cNvSpPr>
            <a:spLocks noChangeArrowheads="1"/>
          </p:cNvSpPr>
          <p:nvPr/>
        </p:nvSpPr>
        <p:spPr bwMode="auto">
          <a:xfrm>
            <a:off x="1414463" y="24209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420" name="Rectangle 257"/>
          <p:cNvSpPr>
            <a:spLocks noChangeArrowheads="1"/>
          </p:cNvSpPr>
          <p:nvPr/>
        </p:nvSpPr>
        <p:spPr bwMode="auto">
          <a:xfrm>
            <a:off x="1481138" y="2420938"/>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421" name="Rectangle 258"/>
          <p:cNvSpPr>
            <a:spLocks noChangeArrowheads="1"/>
          </p:cNvSpPr>
          <p:nvPr/>
        </p:nvSpPr>
        <p:spPr bwMode="auto">
          <a:xfrm>
            <a:off x="1519238" y="2420938"/>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7422" name="Rectangle 259"/>
          <p:cNvSpPr>
            <a:spLocks noChangeArrowheads="1"/>
          </p:cNvSpPr>
          <p:nvPr/>
        </p:nvSpPr>
        <p:spPr bwMode="auto">
          <a:xfrm>
            <a:off x="1544638" y="24209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423" name="Rectangle 260"/>
          <p:cNvSpPr>
            <a:spLocks noChangeArrowheads="1"/>
          </p:cNvSpPr>
          <p:nvPr/>
        </p:nvSpPr>
        <p:spPr bwMode="auto">
          <a:xfrm>
            <a:off x="1614488" y="2420938"/>
            <a:ext cx="6350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424" name="Rectangle 261"/>
          <p:cNvSpPr>
            <a:spLocks noChangeArrowheads="1"/>
          </p:cNvSpPr>
          <p:nvPr/>
        </p:nvSpPr>
        <p:spPr bwMode="auto">
          <a:xfrm>
            <a:off x="1673225" y="2420938"/>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t</a:t>
            </a:r>
            <a:endParaRPr lang="en-US" sz="1600"/>
          </a:p>
        </p:txBody>
      </p:sp>
      <p:sp>
        <p:nvSpPr>
          <p:cNvPr id="7425" name="Rectangle 262"/>
          <p:cNvSpPr>
            <a:spLocks noChangeArrowheads="1"/>
          </p:cNvSpPr>
          <p:nvPr/>
        </p:nvSpPr>
        <p:spPr bwMode="auto">
          <a:xfrm>
            <a:off x="1706563" y="2420938"/>
            <a:ext cx="428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7426" name="Rectangle 263"/>
          <p:cNvSpPr>
            <a:spLocks noChangeArrowheads="1"/>
          </p:cNvSpPr>
          <p:nvPr/>
        </p:nvSpPr>
        <p:spPr bwMode="auto">
          <a:xfrm>
            <a:off x="1751013" y="24209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u</a:t>
            </a:r>
            <a:endParaRPr lang="en-US" sz="1600"/>
          </a:p>
        </p:txBody>
      </p:sp>
      <p:sp>
        <p:nvSpPr>
          <p:cNvPr id="7427" name="Rectangle 264"/>
          <p:cNvSpPr>
            <a:spLocks noChangeArrowheads="1"/>
          </p:cNvSpPr>
          <p:nvPr/>
        </p:nvSpPr>
        <p:spPr bwMode="auto">
          <a:xfrm>
            <a:off x="1817688" y="2420938"/>
            <a:ext cx="6350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c</a:t>
            </a:r>
            <a:endParaRPr lang="en-US" sz="1600"/>
          </a:p>
        </p:txBody>
      </p:sp>
      <p:sp>
        <p:nvSpPr>
          <p:cNvPr id="7428" name="Rectangle 265"/>
          <p:cNvSpPr>
            <a:spLocks noChangeArrowheads="1"/>
          </p:cNvSpPr>
          <p:nvPr/>
        </p:nvSpPr>
        <p:spPr bwMode="auto">
          <a:xfrm>
            <a:off x="1881188" y="2420938"/>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t</a:t>
            </a:r>
            <a:endParaRPr lang="en-US" sz="1600"/>
          </a:p>
        </p:txBody>
      </p:sp>
      <p:sp>
        <p:nvSpPr>
          <p:cNvPr id="7429" name="Rectangle 266"/>
          <p:cNvSpPr>
            <a:spLocks noChangeArrowheads="1"/>
          </p:cNvSpPr>
          <p:nvPr/>
        </p:nvSpPr>
        <p:spPr bwMode="auto">
          <a:xfrm>
            <a:off x="1914525" y="2420938"/>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7430" name="Rectangle 267"/>
          <p:cNvSpPr>
            <a:spLocks noChangeArrowheads="1"/>
          </p:cNvSpPr>
          <p:nvPr/>
        </p:nvSpPr>
        <p:spPr bwMode="auto">
          <a:xfrm>
            <a:off x="1939925" y="24209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7431" name="Rectangle 268"/>
          <p:cNvSpPr>
            <a:spLocks noChangeArrowheads="1"/>
          </p:cNvSpPr>
          <p:nvPr/>
        </p:nvSpPr>
        <p:spPr bwMode="auto">
          <a:xfrm>
            <a:off x="2011363" y="24209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432" name="Rectangle 269"/>
          <p:cNvSpPr>
            <a:spLocks noChangeArrowheads="1"/>
          </p:cNvSpPr>
          <p:nvPr/>
        </p:nvSpPr>
        <p:spPr bwMode="auto">
          <a:xfrm>
            <a:off x="2078038" y="2420938"/>
            <a:ext cx="6350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433" name="Rectangle 270"/>
          <p:cNvSpPr>
            <a:spLocks noChangeArrowheads="1"/>
          </p:cNvSpPr>
          <p:nvPr/>
        </p:nvSpPr>
        <p:spPr bwMode="auto">
          <a:xfrm>
            <a:off x="2139950" y="2420938"/>
            <a:ext cx="42863"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434" name="Rectangle 271"/>
          <p:cNvSpPr>
            <a:spLocks noChangeArrowheads="1"/>
          </p:cNvSpPr>
          <p:nvPr/>
        </p:nvSpPr>
        <p:spPr bwMode="auto">
          <a:xfrm>
            <a:off x="2506663" y="5095875"/>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435" name="Rectangle 272"/>
          <p:cNvSpPr>
            <a:spLocks noChangeArrowheads="1"/>
          </p:cNvSpPr>
          <p:nvPr/>
        </p:nvSpPr>
        <p:spPr bwMode="auto">
          <a:xfrm>
            <a:off x="2536825" y="50958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436" name="Rectangle 273"/>
          <p:cNvSpPr>
            <a:spLocks noChangeArrowheads="1"/>
          </p:cNvSpPr>
          <p:nvPr/>
        </p:nvSpPr>
        <p:spPr bwMode="auto">
          <a:xfrm>
            <a:off x="2595563" y="5095875"/>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437" name="Rectangle 274"/>
          <p:cNvSpPr>
            <a:spLocks noChangeArrowheads="1"/>
          </p:cNvSpPr>
          <p:nvPr/>
        </p:nvSpPr>
        <p:spPr bwMode="auto">
          <a:xfrm>
            <a:off x="2651125" y="5095875"/>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438" name="Rectangle 275"/>
          <p:cNvSpPr>
            <a:spLocks noChangeArrowheads="1"/>
          </p:cNvSpPr>
          <p:nvPr/>
        </p:nvSpPr>
        <p:spPr bwMode="auto">
          <a:xfrm>
            <a:off x="2681288" y="5095875"/>
            <a:ext cx="381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439" name="Rectangle 276"/>
          <p:cNvSpPr>
            <a:spLocks noChangeArrowheads="1"/>
          </p:cNvSpPr>
          <p:nvPr/>
        </p:nvSpPr>
        <p:spPr bwMode="auto">
          <a:xfrm>
            <a:off x="2717800" y="50958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7440" name="Rectangle 277"/>
          <p:cNvSpPr>
            <a:spLocks noChangeArrowheads="1"/>
          </p:cNvSpPr>
          <p:nvPr/>
        </p:nvSpPr>
        <p:spPr bwMode="auto">
          <a:xfrm>
            <a:off x="2776538" y="5095875"/>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441" name="Rectangle 278"/>
          <p:cNvSpPr>
            <a:spLocks noChangeArrowheads="1"/>
          </p:cNvSpPr>
          <p:nvPr/>
        </p:nvSpPr>
        <p:spPr bwMode="auto">
          <a:xfrm>
            <a:off x="2832100" y="5095875"/>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442" name="Rectangle 279"/>
          <p:cNvSpPr>
            <a:spLocks noChangeArrowheads="1"/>
          </p:cNvSpPr>
          <p:nvPr/>
        </p:nvSpPr>
        <p:spPr bwMode="auto">
          <a:xfrm>
            <a:off x="2862263" y="5095875"/>
            <a:ext cx="254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443" name="Rectangle 280"/>
          <p:cNvSpPr>
            <a:spLocks noChangeArrowheads="1"/>
          </p:cNvSpPr>
          <p:nvPr/>
        </p:nvSpPr>
        <p:spPr bwMode="auto">
          <a:xfrm>
            <a:off x="2884488" y="50958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o</a:t>
            </a:r>
            <a:endParaRPr lang="en-US" sz="1600"/>
          </a:p>
        </p:txBody>
      </p:sp>
      <p:sp>
        <p:nvSpPr>
          <p:cNvPr id="7444" name="Rectangle 281"/>
          <p:cNvSpPr>
            <a:spLocks noChangeArrowheads="1"/>
          </p:cNvSpPr>
          <p:nvPr/>
        </p:nvSpPr>
        <p:spPr bwMode="auto">
          <a:xfrm>
            <a:off x="2943225" y="50958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445" name="Rectangle 282"/>
          <p:cNvSpPr>
            <a:spLocks noChangeArrowheads="1"/>
          </p:cNvSpPr>
          <p:nvPr/>
        </p:nvSpPr>
        <p:spPr bwMode="auto">
          <a:xfrm>
            <a:off x="3006725" y="5095875"/>
            <a:ext cx="0" cy="244475"/>
          </a:xfrm>
          <a:prstGeom prst="rect">
            <a:avLst/>
          </a:prstGeom>
          <a:noFill/>
          <a:ln w="9525">
            <a:noFill/>
            <a:miter lim="800000"/>
          </a:ln>
        </p:spPr>
        <p:txBody>
          <a:bodyPr wrap="none" lIns="0" tIns="0" rIns="0" bIns="0">
            <a:spAutoFit/>
          </a:bodyPr>
          <a:lstStyle/>
          <a:p>
            <a:endParaRPr lang="en-US" sz="1600"/>
          </a:p>
        </p:txBody>
      </p:sp>
      <p:sp>
        <p:nvSpPr>
          <p:cNvPr id="7446" name="Rectangle 283"/>
          <p:cNvSpPr>
            <a:spLocks noChangeArrowheads="1"/>
          </p:cNvSpPr>
          <p:nvPr/>
        </p:nvSpPr>
        <p:spPr bwMode="auto">
          <a:xfrm>
            <a:off x="2640013" y="5229225"/>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f</a:t>
            </a:r>
            <a:endParaRPr lang="en-US" sz="1600"/>
          </a:p>
        </p:txBody>
      </p:sp>
      <p:sp>
        <p:nvSpPr>
          <p:cNvPr id="7447" name="Rectangle 284"/>
          <p:cNvSpPr>
            <a:spLocks noChangeArrowheads="1"/>
          </p:cNvSpPr>
          <p:nvPr/>
        </p:nvSpPr>
        <p:spPr bwMode="auto">
          <a:xfrm>
            <a:off x="2670175" y="522922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448" name="Rectangle 285"/>
          <p:cNvSpPr>
            <a:spLocks noChangeArrowheads="1"/>
          </p:cNvSpPr>
          <p:nvPr/>
        </p:nvSpPr>
        <p:spPr bwMode="auto">
          <a:xfrm>
            <a:off x="2728913" y="5229225"/>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449" name="Rectangle 286"/>
          <p:cNvSpPr>
            <a:spLocks noChangeArrowheads="1"/>
          </p:cNvSpPr>
          <p:nvPr/>
        </p:nvSpPr>
        <p:spPr bwMode="auto">
          <a:xfrm>
            <a:off x="2759075" y="5229225"/>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450" name="Rectangle 287"/>
          <p:cNvSpPr>
            <a:spLocks noChangeArrowheads="1"/>
          </p:cNvSpPr>
          <p:nvPr/>
        </p:nvSpPr>
        <p:spPr bwMode="auto">
          <a:xfrm>
            <a:off x="2814638" y="522922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h</a:t>
            </a:r>
            <a:endParaRPr lang="en-US" sz="1600"/>
          </a:p>
        </p:txBody>
      </p:sp>
      <p:sp>
        <p:nvSpPr>
          <p:cNvPr id="7451" name="Freeform 288"/>
          <p:cNvSpPr/>
          <p:nvPr/>
        </p:nvSpPr>
        <p:spPr bwMode="auto">
          <a:xfrm>
            <a:off x="2965450" y="5473700"/>
            <a:ext cx="63500" cy="58738"/>
          </a:xfrm>
          <a:custGeom>
            <a:avLst/>
            <a:gdLst>
              <a:gd name="T0" fmla="*/ 0 w 40"/>
              <a:gd name="T1" fmla="*/ 37 h 37"/>
              <a:gd name="T2" fmla="*/ 0 w 40"/>
              <a:gd name="T3" fmla="*/ 0 h 37"/>
              <a:gd name="T4" fmla="*/ 40 w 40"/>
              <a:gd name="T5" fmla="*/ 18 h 37"/>
              <a:gd name="T6" fmla="*/ 0 w 40"/>
              <a:gd name="T7" fmla="*/ 37 h 37"/>
              <a:gd name="T8" fmla="*/ 0 w 40"/>
              <a:gd name="T9" fmla="*/ 37 h 37"/>
              <a:gd name="T10" fmla="*/ 0 60000 65536"/>
              <a:gd name="T11" fmla="*/ 0 60000 65536"/>
              <a:gd name="T12" fmla="*/ 0 60000 65536"/>
              <a:gd name="T13" fmla="*/ 0 60000 65536"/>
              <a:gd name="T14" fmla="*/ 0 60000 65536"/>
              <a:gd name="T15" fmla="*/ 0 w 40"/>
              <a:gd name="T16" fmla="*/ 0 h 37"/>
              <a:gd name="T17" fmla="*/ 40 w 40"/>
              <a:gd name="T18" fmla="*/ 37 h 37"/>
            </a:gdLst>
            <a:ahLst/>
            <a:cxnLst>
              <a:cxn ang="T10">
                <a:pos x="T0" y="T1"/>
              </a:cxn>
              <a:cxn ang="T11">
                <a:pos x="T2" y="T3"/>
              </a:cxn>
              <a:cxn ang="T12">
                <a:pos x="T4" y="T5"/>
              </a:cxn>
              <a:cxn ang="T13">
                <a:pos x="T6" y="T7"/>
              </a:cxn>
              <a:cxn ang="T14">
                <a:pos x="T8" y="T9"/>
              </a:cxn>
            </a:cxnLst>
            <a:rect l="T15" t="T16" r="T17" b="T18"/>
            <a:pathLst>
              <a:path w="40" h="37">
                <a:moveTo>
                  <a:pt x="0" y="37"/>
                </a:moveTo>
                <a:lnTo>
                  <a:pt x="0" y="0"/>
                </a:lnTo>
                <a:lnTo>
                  <a:pt x="40" y="18"/>
                </a:lnTo>
                <a:lnTo>
                  <a:pt x="0" y="37"/>
                </a:lnTo>
                <a:close/>
              </a:path>
            </a:pathLst>
          </a:custGeom>
          <a:solidFill>
            <a:srgbClr val="000000"/>
          </a:solidFill>
          <a:ln w="9525">
            <a:noFill/>
            <a:round/>
          </a:ln>
        </p:spPr>
        <p:txBody>
          <a:bodyPr/>
          <a:lstStyle/>
          <a:p>
            <a:endParaRPr lang="en-US"/>
          </a:p>
        </p:txBody>
      </p:sp>
      <p:sp>
        <p:nvSpPr>
          <p:cNvPr id="7452" name="Freeform 289"/>
          <p:cNvSpPr/>
          <p:nvPr/>
        </p:nvSpPr>
        <p:spPr bwMode="auto">
          <a:xfrm>
            <a:off x="2481263" y="5040313"/>
            <a:ext cx="554037" cy="369887"/>
          </a:xfrm>
          <a:custGeom>
            <a:avLst/>
            <a:gdLst>
              <a:gd name="T0" fmla="*/ 347 w 349"/>
              <a:gd name="T1" fmla="*/ 233 h 233"/>
              <a:gd name="T2" fmla="*/ 349 w 349"/>
              <a:gd name="T3" fmla="*/ 0 h 233"/>
              <a:gd name="T4" fmla="*/ 0 w 349"/>
              <a:gd name="T5" fmla="*/ 0 h 233"/>
              <a:gd name="T6" fmla="*/ 0 w 349"/>
              <a:gd name="T7" fmla="*/ 233 h 233"/>
              <a:gd name="T8" fmla="*/ 349 w 349"/>
              <a:gd name="T9" fmla="*/ 233 h 233"/>
              <a:gd name="T10" fmla="*/ 349 w 349"/>
              <a:gd name="T11" fmla="*/ 233 h 233"/>
              <a:gd name="T12" fmla="*/ 0 60000 65536"/>
              <a:gd name="T13" fmla="*/ 0 60000 65536"/>
              <a:gd name="T14" fmla="*/ 0 60000 65536"/>
              <a:gd name="T15" fmla="*/ 0 60000 65536"/>
              <a:gd name="T16" fmla="*/ 0 60000 65536"/>
              <a:gd name="T17" fmla="*/ 0 60000 65536"/>
              <a:gd name="T18" fmla="*/ 0 w 349"/>
              <a:gd name="T19" fmla="*/ 0 h 233"/>
              <a:gd name="T20" fmla="*/ 349 w 349"/>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49" h="233">
                <a:moveTo>
                  <a:pt x="347" y="233"/>
                </a:moveTo>
                <a:lnTo>
                  <a:pt x="349" y="0"/>
                </a:lnTo>
                <a:lnTo>
                  <a:pt x="0" y="0"/>
                </a:lnTo>
                <a:lnTo>
                  <a:pt x="0" y="233"/>
                </a:lnTo>
                <a:lnTo>
                  <a:pt x="349" y="233"/>
                </a:lnTo>
              </a:path>
            </a:pathLst>
          </a:custGeom>
          <a:noFill/>
          <a:ln w="14288">
            <a:solidFill>
              <a:srgbClr val="000000"/>
            </a:solidFill>
            <a:round/>
          </a:ln>
        </p:spPr>
        <p:txBody>
          <a:bodyPr/>
          <a:lstStyle/>
          <a:p>
            <a:endParaRPr lang="en-US"/>
          </a:p>
        </p:txBody>
      </p:sp>
      <p:sp>
        <p:nvSpPr>
          <p:cNvPr id="7453" name="Rectangle 290"/>
          <p:cNvSpPr>
            <a:spLocks noChangeArrowheads="1"/>
          </p:cNvSpPr>
          <p:nvPr/>
        </p:nvSpPr>
        <p:spPr bwMode="auto">
          <a:xfrm>
            <a:off x="3351213" y="5162550"/>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454" name="Rectangle 291"/>
          <p:cNvSpPr>
            <a:spLocks noChangeArrowheads="1"/>
          </p:cNvSpPr>
          <p:nvPr/>
        </p:nvSpPr>
        <p:spPr bwMode="auto">
          <a:xfrm>
            <a:off x="3429000" y="5162550"/>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455" name="Rectangle 292"/>
          <p:cNvSpPr>
            <a:spLocks noChangeArrowheads="1"/>
          </p:cNvSpPr>
          <p:nvPr/>
        </p:nvSpPr>
        <p:spPr bwMode="auto">
          <a:xfrm>
            <a:off x="3487738" y="5162550"/>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7456" name="Freeform 293"/>
          <p:cNvSpPr/>
          <p:nvPr/>
        </p:nvSpPr>
        <p:spPr bwMode="auto">
          <a:xfrm>
            <a:off x="3313113" y="5040313"/>
            <a:ext cx="277812" cy="369887"/>
          </a:xfrm>
          <a:custGeom>
            <a:avLst/>
            <a:gdLst>
              <a:gd name="T0" fmla="*/ 173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 name="T12" fmla="*/ 0 60000 65536"/>
              <a:gd name="T13" fmla="*/ 0 60000 65536"/>
              <a:gd name="T14" fmla="*/ 0 60000 65536"/>
              <a:gd name="T15" fmla="*/ 0 60000 65536"/>
              <a:gd name="T16" fmla="*/ 0 60000 65536"/>
              <a:gd name="T17" fmla="*/ 0 60000 65536"/>
              <a:gd name="T18" fmla="*/ 0 w 175"/>
              <a:gd name="T19" fmla="*/ 0 h 233"/>
              <a:gd name="T20" fmla="*/ 175 w 175"/>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175" h="233">
                <a:moveTo>
                  <a:pt x="173" y="233"/>
                </a:moveTo>
                <a:lnTo>
                  <a:pt x="175" y="0"/>
                </a:lnTo>
                <a:lnTo>
                  <a:pt x="0" y="0"/>
                </a:lnTo>
                <a:lnTo>
                  <a:pt x="0" y="233"/>
                </a:lnTo>
                <a:lnTo>
                  <a:pt x="175" y="233"/>
                </a:lnTo>
              </a:path>
            </a:pathLst>
          </a:custGeom>
          <a:noFill/>
          <a:ln w="14288">
            <a:solidFill>
              <a:srgbClr val="000000"/>
            </a:solidFill>
            <a:round/>
          </a:ln>
        </p:spPr>
        <p:txBody>
          <a:bodyPr/>
          <a:lstStyle/>
          <a:p>
            <a:endParaRPr lang="en-US"/>
          </a:p>
        </p:txBody>
      </p:sp>
      <p:sp>
        <p:nvSpPr>
          <p:cNvPr id="7457" name="Rectangle 294"/>
          <p:cNvSpPr>
            <a:spLocks noChangeArrowheads="1"/>
          </p:cNvSpPr>
          <p:nvPr/>
        </p:nvSpPr>
        <p:spPr bwMode="auto">
          <a:xfrm>
            <a:off x="3776663" y="5162550"/>
            <a:ext cx="762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458" name="Rectangle 295"/>
          <p:cNvSpPr>
            <a:spLocks noChangeArrowheads="1"/>
          </p:cNvSpPr>
          <p:nvPr/>
        </p:nvSpPr>
        <p:spPr bwMode="auto">
          <a:xfrm>
            <a:off x="3846513" y="5162550"/>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L</a:t>
            </a:r>
            <a:endParaRPr lang="en-US" sz="1600"/>
          </a:p>
        </p:txBody>
      </p:sp>
      <p:sp>
        <p:nvSpPr>
          <p:cNvPr id="7459" name="Rectangle 296"/>
          <p:cNvSpPr>
            <a:spLocks noChangeArrowheads="1"/>
          </p:cNvSpPr>
          <p:nvPr/>
        </p:nvSpPr>
        <p:spPr bwMode="auto">
          <a:xfrm>
            <a:off x="3905250" y="5162550"/>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7460" name="Freeform 297"/>
          <p:cNvSpPr/>
          <p:nvPr/>
        </p:nvSpPr>
        <p:spPr bwMode="auto">
          <a:xfrm>
            <a:off x="3590925" y="5040313"/>
            <a:ext cx="555625" cy="369887"/>
          </a:xfrm>
          <a:custGeom>
            <a:avLst/>
            <a:gdLst>
              <a:gd name="T0" fmla="*/ 348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 name="T12" fmla="*/ 0 60000 65536"/>
              <a:gd name="T13" fmla="*/ 0 60000 65536"/>
              <a:gd name="T14" fmla="*/ 0 60000 65536"/>
              <a:gd name="T15" fmla="*/ 0 60000 65536"/>
              <a:gd name="T16" fmla="*/ 0 60000 65536"/>
              <a:gd name="T17" fmla="*/ 0 60000 65536"/>
              <a:gd name="T18" fmla="*/ 0 w 350"/>
              <a:gd name="T19" fmla="*/ 0 h 233"/>
              <a:gd name="T20" fmla="*/ 350 w 350"/>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50" h="233">
                <a:moveTo>
                  <a:pt x="348" y="233"/>
                </a:moveTo>
                <a:lnTo>
                  <a:pt x="350" y="0"/>
                </a:lnTo>
                <a:lnTo>
                  <a:pt x="0" y="0"/>
                </a:lnTo>
                <a:lnTo>
                  <a:pt x="0" y="233"/>
                </a:lnTo>
                <a:lnTo>
                  <a:pt x="350" y="233"/>
                </a:lnTo>
              </a:path>
            </a:pathLst>
          </a:custGeom>
          <a:noFill/>
          <a:ln w="14288">
            <a:solidFill>
              <a:srgbClr val="000000"/>
            </a:solidFill>
            <a:round/>
          </a:ln>
        </p:spPr>
        <p:txBody>
          <a:bodyPr/>
          <a:lstStyle/>
          <a:p>
            <a:endParaRPr lang="en-US"/>
          </a:p>
        </p:txBody>
      </p:sp>
      <p:sp>
        <p:nvSpPr>
          <p:cNvPr id="7461" name="Rectangle 298"/>
          <p:cNvSpPr>
            <a:spLocks noChangeArrowheads="1"/>
          </p:cNvSpPr>
          <p:nvPr/>
        </p:nvSpPr>
        <p:spPr bwMode="auto">
          <a:xfrm>
            <a:off x="4308475" y="5095875"/>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D</a:t>
            </a:r>
            <a:endParaRPr lang="en-US" sz="1600"/>
          </a:p>
        </p:txBody>
      </p:sp>
      <p:sp>
        <p:nvSpPr>
          <p:cNvPr id="7462" name="Rectangle 299"/>
          <p:cNvSpPr>
            <a:spLocks noChangeArrowheads="1"/>
          </p:cNvSpPr>
          <p:nvPr/>
        </p:nvSpPr>
        <p:spPr bwMode="auto">
          <a:xfrm>
            <a:off x="4386263" y="50958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463" name="Rectangle 300"/>
          <p:cNvSpPr>
            <a:spLocks noChangeArrowheads="1"/>
          </p:cNvSpPr>
          <p:nvPr/>
        </p:nvSpPr>
        <p:spPr bwMode="auto">
          <a:xfrm>
            <a:off x="4449763" y="5095875"/>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464" name="Rectangle 301"/>
          <p:cNvSpPr>
            <a:spLocks noChangeArrowheads="1"/>
          </p:cNvSpPr>
          <p:nvPr/>
        </p:nvSpPr>
        <p:spPr bwMode="auto">
          <a:xfrm>
            <a:off x="4479925" y="509587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465" name="Rectangle 302"/>
          <p:cNvSpPr>
            <a:spLocks noChangeArrowheads="1"/>
          </p:cNvSpPr>
          <p:nvPr/>
        </p:nvSpPr>
        <p:spPr bwMode="auto">
          <a:xfrm>
            <a:off x="4538663" y="5095875"/>
            <a:ext cx="0" cy="244475"/>
          </a:xfrm>
          <a:prstGeom prst="rect">
            <a:avLst/>
          </a:prstGeom>
          <a:noFill/>
          <a:ln w="9525">
            <a:noFill/>
            <a:miter lim="800000"/>
          </a:ln>
        </p:spPr>
        <p:txBody>
          <a:bodyPr wrap="none" lIns="0" tIns="0" rIns="0" bIns="0">
            <a:spAutoFit/>
          </a:bodyPr>
          <a:lstStyle/>
          <a:p>
            <a:endParaRPr lang="en-US" sz="1600"/>
          </a:p>
        </p:txBody>
      </p:sp>
      <p:sp>
        <p:nvSpPr>
          <p:cNvPr id="7466" name="Rectangle 303"/>
          <p:cNvSpPr>
            <a:spLocks noChangeArrowheads="1"/>
          </p:cNvSpPr>
          <p:nvPr/>
        </p:nvSpPr>
        <p:spPr bwMode="auto">
          <a:xfrm>
            <a:off x="4257675" y="522922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467" name="Rectangle 304"/>
          <p:cNvSpPr>
            <a:spLocks noChangeArrowheads="1"/>
          </p:cNvSpPr>
          <p:nvPr/>
        </p:nvSpPr>
        <p:spPr bwMode="auto">
          <a:xfrm>
            <a:off x="4316413" y="5229225"/>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468" name="Rectangle 305"/>
          <p:cNvSpPr>
            <a:spLocks noChangeArrowheads="1"/>
          </p:cNvSpPr>
          <p:nvPr/>
        </p:nvSpPr>
        <p:spPr bwMode="auto">
          <a:xfrm>
            <a:off x="4368800" y="5229225"/>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469" name="Rectangle 306"/>
          <p:cNvSpPr>
            <a:spLocks noChangeArrowheads="1"/>
          </p:cNvSpPr>
          <p:nvPr/>
        </p:nvSpPr>
        <p:spPr bwMode="auto">
          <a:xfrm>
            <a:off x="4424363" y="5229225"/>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470" name="Rectangle 307"/>
          <p:cNvSpPr>
            <a:spLocks noChangeArrowheads="1"/>
          </p:cNvSpPr>
          <p:nvPr/>
        </p:nvSpPr>
        <p:spPr bwMode="auto">
          <a:xfrm>
            <a:off x="4483100" y="5229225"/>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471" name="Rectangle 308"/>
          <p:cNvSpPr>
            <a:spLocks noChangeArrowheads="1"/>
          </p:cNvSpPr>
          <p:nvPr/>
        </p:nvSpPr>
        <p:spPr bwMode="auto">
          <a:xfrm>
            <a:off x="4538663" y="5229225"/>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472" name="Freeform 309"/>
          <p:cNvSpPr/>
          <p:nvPr/>
        </p:nvSpPr>
        <p:spPr bwMode="auto">
          <a:xfrm>
            <a:off x="4146550" y="5040313"/>
            <a:ext cx="555625" cy="369887"/>
          </a:xfrm>
          <a:custGeom>
            <a:avLst/>
            <a:gdLst>
              <a:gd name="T0" fmla="*/ 347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 name="T12" fmla="*/ 0 60000 65536"/>
              <a:gd name="T13" fmla="*/ 0 60000 65536"/>
              <a:gd name="T14" fmla="*/ 0 60000 65536"/>
              <a:gd name="T15" fmla="*/ 0 60000 65536"/>
              <a:gd name="T16" fmla="*/ 0 60000 65536"/>
              <a:gd name="T17" fmla="*/ 0 60000 65536"/>
              <a:gd name="T18" fmla="*/ 0 w 350"/>
              <a:gd name="T19" fmla="*/ 0 h 233"/>
              <a:gd name="T20" fmla="*/ 350 w 350"/>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50" h="233">
                <a:moveTo>
                  <a:pt x="347" y="233"/>
                </a:moveTo>
                <a:lnTo>
                  <a:pt x="350" y="0"/>
                </a:lnTo>
                <a:lnTo>
                  <a:pt x="0" y="0"/>
                </a:lnTo>
                <a:lnTo>
                  <a:pt x="0" y="233"/>
                </a:lnTo>
                <a:lnTo>
                  <a:pt x="350" y="233"/>
                </a:lnTo>
              </a:path>
            </a:pathLst>
          </a:custGeom>
          <a:noFill/>
          <a:ln w="14288">
            <a:solidFill>
              <a:srgbClr val="000000"/>
            </a:solidFill>
            <a:round/>
          </a:ln>
        </p:spPr>
        <p:txBody>
          <a:bodyPr/>
          <a:lstStyle/>
          <a:p>
            <a:endParaRPr lang="en-US"/>
          </a:p>
        </p:txBody>
      </p:sp>
      <p:sp>
        <p:nvSpPr>
          <p:cNvPr id="7473" name="Rectangle 310"/>
          <p:cNvSpPr>
            <a:spLocks noChangeArrowheads="1"/>
          </p:cNvSpPr>
          <p:nvPr/>
        </p:nvSpPr>
        <p:spPr bwMode="auto">
          <a:xfrm>
            <a:off x="4749800" y="5162550"/>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474" name="Rectangle 311"/>
          <p:cNvSpPr>
            <a:spLocks noChangeArrowheads="1"/>
          </p:cNvSpPr>
          <p:nvPr/>
        </p:nvSpPr>
        <p:spPr bwMode="auto">
          <a:xfrm>
            <a:off x="4827588" y="5162550"/>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475" name="Rectangle 312"/>
          <p:cNvSpPr>
            <a:spLocks noChangeArrowheads="1"/>
          </p:cNvSpPr>
          <p:nvPr/>
        </p:nvSpPr>
        <p:spPr bwMode="auto">
          <a:xfrm>
            <a:off x="4886325" y="5162550"/>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7476" name="Freeform 313"/>
          <p:cNvSpPr/>
          <p:nvPr/>
        </p:nvSpPr>
        <p:spPr bwMode="auto">
          <a:xfrm>
            <a:off x="4702175" y="5040313"/>
            <a:ext cx="276225" cy="369887"/>
          </a:xfrm>
          <a:custGeom>
            <a:avLst/>
            <a:gdLst>
              <a:gd name="T0" fmla="*/ 172 w 174"/>
              <a:gd name="T1" fmla="*/ 233 h 233"/>
              <a:gd name="T2" fmla="*/ 174 w 174"/>
              <a:gd name="T3" fmla="*/ 0 h 233"/>
              <a:gd name="T4" fmla="*/ 0 w 174"/>
              <a:gd name="T5" fmla="*/ 0 h 233"/>
              <a:gd name="T6" fmla="*/ 0 w 174"/>
              <a:gd name="T7" fmla="*/ 233 h 233"/>
              <a:gd name="T8" fmla="*/ 174 w 174"/>
              <a:gd name="T9" fmla="*/ 233 h 233"/>
              <a:gd name="T10" fmla="*/ 174 w 174"/>
              <a:gd name="T11" fmla="*/ 233 h 233"/>
              <a:gd name="T12" fmla="*/ 0 60000 65536"/>
              <a:gd name="T13" fmla="*/ 0 60000 65536"/>
              <a:gd name="T14" fmla="*/ 0 60000 65536"/>
              <a:gd name="T15" fmla="*/ 0 60000 65536"/>
              <a:gd name="T16" fmla="*/ 0 60000 65536"/>
              <a:gd name="T17" fmla="*/ 0 60000 65536"/>
              <a:gd name="T18" fmla="*/ 0 w 174"/>
              <a:gd name="T19" fmla="*/ 0 h 233"/>
              <a:gd name="T20" fmla="*/ 174 w 174"/>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174" h="233">
                <a:moveTo>
                  <a:pt x="172" y="233"/>
                </a:moveTo>
                <a:lnTo>
                  <a:pt x="174" y="0"/>
                </a:lnTo>
                <a:lnTo>
                  <a:pt x="0" y="0"/>
                </a:lnTo>
                <a:lnTo>
                  <a:pt x="0" y="233"/>
                </a:lnTo>
                <a:lnTo>
                  <a:pt x="174" y="233"/>
                </a:lnTo>
              </a:path>
            </a:pathLst>
          </a:custGeom>
          <a:noFill/>
          <a:ln w="14288">
            <a:solidFill>
              <a:srgbClr val="000000"/>
            </a:solidFill>
            <a:round/>
          </a:ln>
        </p:spPr>
        <p:txBody>
          <a:bodyPr/>
          <a:lstStyle/>
          <a:p>
            <a:endParaRPr lang="en-US"/>
          </a:p>
        </p:txBody>
      </p:sp>
      <p:sp>
        <p:nvSpPr>
          <p:cNvPr id="7477" name="Line 314"/>
          <p:cNvSpPr>
            <a:spLocks noChangeShapeType="1"/>
          </p:cNvSpPr>
          <p:nvPr/>
        </p:nvSpPr>
        <p:spPr bwMode="auto">
          <a:xfrm flipH="1">
            <a:off x="2536825" y="5502275"/>
            <a:ext cx="450850" cy="1588"/>
          </a:xfrm>
          <a:prstGeom prst="line">
            <a:avLst/>
          </a:prstGeom>
          <a:noFill/>
          <a:ln w="7938">
            <a:solidFill>
              <a:srgbClr val="000000"/>
            </a:solidFill>
            <a:round/>
          </a:ln>
        </p:spPr>
        <p:txBody>
          <a:bodyPr/>
          <a:lstStyle/>
          <a:p>
            <a:endParaRPr lang="en-US"/>
          </a:p>
        </p:txBody>
      </p:sp>
      <p:sp>
        <p:nvSpPr>
          <p:cNvPr id="7478" name="Freeform 315"/>
          <p:cNvSpPr/>
          <p:nvPr/>
        </p:nvSpPr>
        <p:spPr bwMode="auto">
          <a:xfrm>
            <a:off x="2487613" y="5473700"/>
            <a:ext cx="63500" cy="58738"/>
          </a:xfrm>
          <a:custGeom>
            <a:avLst/>
            <a:gdLst>
              <a:gd name="T0" fmla="*/ 38 w 40"/>
              <a:gd name="T1" fmla="*/ 37 h 37"/>
              <a:gd name="T2" fmla="*/ 40 w 40"/>
              <a:gd name="T3" fmla="*/ 0 h 37"/>
              <a:gd name="T4" fmla="*/ 0 w 40"/>
              <a:gd name="T5" fmla="*/ 18 h 37"/>
              <a:gd name="T6" fmla="*/ 40 w 40"/>
              <a:gd name="T7" fmla="*/ 37 h 37"/>
              <a:gd name="T8" fmla="*/ 40 w 40"/>
              <a:gd name="T9" fmla="*/ 37 h 37"/>
              <a:gd name="T10" fmla="*/ 38 w 40"/>
              <a:gd name="T11" fmla="*/ 37 h 37"/>
              <a:gd name="T12" fmla="*/ 0 60000 65536"/>
              <a:gd name="T13" fmla="*/ 0 60000 65536"/>
              <a:gd name="T14" fmla="*/ 0 60000 65536"/>
              <a:gd name="T15" fmla="*/ 0 60000 65536"/>
              <a:gd name="T16" fmla="*/ 0 60000 65536"/>
              <a:gd name="T17" fmla="*/ 0 60000 65536"/>
              <a:gd name="T18" fmla="*/ 0 w 40"/>
              <a:gd name="T19" fmla="*/ 0 h 37"/>
              <a:gd name="T20" fmla="*/ 40 w 4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0" h="37">
                <a:moveTo>
                  <a:pt x="38" y="37"/>
                </a:moveTo>
                <a:lnTo>
                  <a:pt x="40" y="0"/>
                </a:lnTo>
                <a:lnTo>
                  <a:pt x="0" y="18"/>
                </a:lnTo>
                <a:lnTo>
                  <a:pt x="40" y="37"/>
                </a:lnTo>
                <a:lnTo>
                  <a:pt x="38" y="37"/>
                </a:lnTo>
                <a:close/>
              </a:path>
            </a:pathLst>
          </a:custGeom>
          <a:solidFill>
            <a:srgbClr val="000000"/>
          </a:solidFill>
          <a:ln w="9525">
            <a:noFill/>
            <a:round/>
          </a:ln>
        </p:spPr>
        <p:txBody>
          <a:bodyPr/>
          <a:lstStyle/>
          <a:p>
            <a:endParaRPr lang="en-US"/>
          </a:p>
        </p:txBody>
      </p:sp>
      <p:sp>
        <p:nvSpPr>
          <p:cNvPr id="7479" name="Rectangle 316"/>
          <p:cNvSpPr>
            <a:spLocks noChangeArrowheads="1"/>
          </p:cNvSpPr>
          <p:nvPr/>
        </p:nvSpPr>
        <p:spPr bwMode="auto">
          <a:xfrm>
            <a:off x="2155825" y="4740275"/>
            <a:ext cx="77788"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T</a:t>
            </a:r>
            <a:endParaRPr lang="en-US" sz="1600"/>
          </a:p>
        </p:txBody>
      </p:sp>
      <p:sp>
        <p:nvSpPr>
          <p:cNvPr id="7480" name="Rectangle 317"/>
          <p:cNvSpPr>
            <a:spLocks noChangeArrowheads="1"/>
          </p:cNvSpPr>
          <p:nvPr/>
        </p:nvSpPr>
        <p:spPr bwMode="auto">
          <a:xfrm>
            <a:off x="2228850" y="4740275"/>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7481" name="Rectangle 318"/>
          <p:cNvSpPr>
            <a:spLocks noChangeArrowheads="1"/>
          </p:cNvSpPr>
          <p:nvPr/>
        </p:nvSpPr>
        <p:spPr bwMode="auto">
          <a:xfrm>
            <a:off x="2259013" y="4740275"/>
            <a:ext cx="106362"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m</a:t>
            </a:r>
            <a:endParaRPr lang="en-US" sz="1600"/>
          </a:p>
        </p:txBody>
      </p:sp>
      <p:sp>
        <p:nvSpPr>
          <p:cNvPr id="7482" name="Rectangle 319"/>
          <p:cNvSpPr>
            <a:spLocks noChangeArrowheads="1"/>
          </p:cNvSpPr>
          <p:nvPr/>
        </p:nvSpPr>
        <p:spPr bwMode="auto">
          <a:xfrm>
            <a:off x="2359025" y="474027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7483" name="Rectangle 320"/>
          <p:cNvSpPr>
            <a:spLocks noChangeArrowheads="1"/>
          </p:cNvSpPr>
          <p:nvPr/>
        </p:nvSpPr>
        <p:spPr bwMode="auto">
          <a:xfrm>
            <a:off x="1525588" y="5151438"/>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l</a:t>
            </a:r>
            <a:endParaRPr lang="en-US" sz="1600"/>
          </a:p>
        </p:txBody>
      </p:sp>
      <p:sp>
        <p:nvSpPr>
          <p:cNvPr id="7484" name="Rectangle 321"/>
          <p:cNvSpPr>
            <a:spLocks noChangeArrowheads="1"/>
          </p:cNvSpPr>
          <p:nvPr/>
        </p:nvSpPr>
        <p:spPr bwMode="auto">
          <a:xfrm>
            <a:off x="1552575" y="5151438"/>
            <a:ext cx="920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w</a:t>
            </a:r>
            <a:endParaRPr lang="en-US" sz="1600"/>
          </a:p>
        </p:txBody>
      </p:sp>
      <p:sp>
        <p:nvSpPr>
          <p:cNvPr id="7485" name="Rectangle 322"/>
          <p:cNvSpPr>
            <a:spLocks noChangeArrowheads="1"/>
          </p:cNvSpPr>
          <p:nvPr/>
        </p:nvSpPr>
        <p:spPr bwMode="auto">
          <a:xfrm>
            <a:off x="1644650" y="5151438"/>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486" name="Rectangle 323"/>
          <p:cNvSpPr>
            <a:spLocks noChangeArrowheads="1"/>
          </p:cNvSpPr>
          <p:nvPr/>
        </p:nvSpPr>
        <p:spPr bwMode="auto">
          <a:xfrm>
            <a:off x="1677988" y="51514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487" name="Rectangle 324"/>
          <p:cNvSpPr>
            <a:spLocks noChangeArrowheads="1"/>
          </p:cNvSpPr>
          <p:nvPr/>
        </p:nvSpPr>
        <p:spPr bwMode="auto">
          <a:xfrm>
            <a:off x="1744663" y="51514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488" name="Rectangle 325"/>
          <p:cNvSpPr>
            <a:spLocks noChangeArrowheads="1"/>
          </p:cNvSpPr>
          <p:nvPr/>
        </p:nvSpPr>
        <p:spPr bwMode="auto">
          <a:xfrm>
            <a:off x="1814513" y="5151438"/>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489" name="Rectangle 326"/>
          <p:cNvSpPr>
            <a:spLocks noChangeArrowheads="1"/>
          </p:cNvSpPr>
          <p:nvPr/>
        </p:nvSpPr>
        <p:spPr bwMode="auto">
          <a:xfrm>
            <a:off x="1847850" y="5151438"/>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490" name="Rectangle 327"/>
          <p:cNvSpPr>
            <a:spLocks noChangeArrowheads="1"/>
          </p:cNvSpPr>
          <p:nvPr/>
        </p:nvSpPr>
        <p:spPr bwMode="auto">
          <a:xfrm>
            <a:off x="1881188" y="51514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1</a:t>
            </a:r>
            <a:endParaRPr lang="en-US" sz="1600"/>
          </a:p>
        </p:txBody>
      </p:sp>
      <p:sp>
        <p:nvSpPr>
          <p:cNvPr id="7491" name="Rectangle 328"/>
          <p:cNvSpPr>
            <a:spLocks noChangeArrowheads="1"/>
          </p:cNvSpPr>
          <p:nvPr/>
        </p:nvSpPr>
        <p:spPr bwMode="auto">
          <a:xfrm>
            <a:off x="1951038" y="51514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492" name="Rectangle 329"/>
          <p:cNvSpPr>
            <a:spLocks noChangeArrowheads="1"/>
          </p:cNvSpPr>
          <p:nvPr/>
        </p:nvSpPr>
        <p:spPr bwMode="auto">
          <a:xfrm>
            <a:off x="2017713" y="51514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493" name="Rectangle 330"/>
          <p:cNvSpPr>
            <a:spLocks noChangeArrowheads="1"/>
          </p:cNvSpPr>
          <p:nvPr/>
        </p:nvSpPr>
        <p:spPr bwMode="auto">
          <a:xfrm>
            <a:off x="2089150" y="5151438"/>
            <a:ext cx="42863"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494" name="Rectangle 331"/>
          <p:cNvSpPr>
            <a:spLocks noChangeArrowheads="1"/>
          </p:cNvSpPr>
          <p:nvPr/>
        </p:nvSpPr>
        <p:spPr bwMode="auto">
          <a:xfrm>
            <a:off x="2128838" y="51514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495" name="Rectangle 332"/>
          <p:cNvSpPr>
            <a:spLocks noChangeArrowheads="1"/>
          </p:cNvSpPr>
          <p:nvPr/>
        </p:nvSpPr>
        <p:spPr bwMode="auto">
          <a:xfrm>
            <a:off x="2200275" y="51514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496" name="Rectangle 333"/>
          <p:cNvSpPr>
            <a:spLocks noChangeArrowheads="1"/>
          </p:cNvSpPr>
          <p:nvPr/>
        </p:nvSpPr>
        <p:spPr bwMode="auto">
          <a:xfrm>
            <a:off x="2266950" y="5151438"/>
            <a:ext cx="42863"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497" name="Rectangle 334"/>
          <p:cNvSpPr>
            <a:spLocks noChangeArrowheads="1"/>
          </p:cNvSpPr>
          <p:nvPr/>
        </p:nvSpPr>
        <p:spPr bwMode="auto">
          <a:xfrm>
            <a:off x="1525588" y="5521325"/>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l</a:t>
            </a:r>
            <a:endParaRPr lang="en-US" sz="1600"/>
          </a:p>
        </p:txBody>
      </p:sp>
      <p:sp>
        <p:nvSpPr>
          <p:cNvPr id="7498" name="Rectangle 335"/>
          <p:cNvSpPr>
            <a:spLocks noChangeArrowheads="1"/>
          </p:cNvSpPr>
          <p:nvPr/>
        </p:nvSpPr>
        <p:spPr bwMode="auto">
          <a:xfrm>
            <a:off x="1552575" y="5521325"/>
            <a:ext cx="920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w</a:t>
            </a:r>
            <a:endParaRPr lang="en-US" sz="1600"/>
          </a:p>
        </p:txBody>
      </p:sp>
      <p:sp>
        <p:nvSpPr>
          <p:cNvPr id="7499" name="Rectangle 336"/>
          <p:cNvSpPr>
            <a:spLocks noChangeArrowheads="1"/>
          </p:cNvSpPr>
          <p:nvPr/>
        </p:nvSpPr>
        <p:spPr bwMode="auto">
          <a:xfrm>
            <a:off x="1644650" y="5521325"/>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500" name="Rectangle 337"/>
          <p:cNvSpPr>
            <a:spLocks noChangeArrowheads="1"/>
          </p:cNvSpPr>
          <p:nvPr/>
        </p:nvSpPr>
        <p:spPr bwMode="auto">
          <a:xfrm>
            <a:off x="1677988" y="55213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501" name="Rectangle 338"/>
          <p:cNvSpPr>
            <a:spLocks noChangeArrowheads="1"/>
          </p:cNvSpPr>
          <p:nvPr/>
        </p:nvSpPr>
        <p:spPr bwMode="auto">
          <a:xfrm>
            <a:off x="1744663" y="55213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502" name="Rectangle 339"/>
          <p:cNvSpPr>
            <a:spLocks noChangeArrowheads="1"/>
          </p:cNvSpPr>
          <p:nvPr/>
        </p:nvSpPr>
        <p:spPr bwMode="auto">
          <a:xfrm>
            <a:off x="1814513" y="5521325"/>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503" name="Rectangle 340"/>
          <p:cNvSpPr>
            <a:spLocks noChangeArrowheads="1"/>
          </p:cNvSpPr>
          <p:nvPr/>
        </p:nvSpPr>
        <p:spPr bwMode="auto">
          <a:xfrm>
            <a:off x="1847850" y="5521325"/>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504" name="Rectangle 341"/>
          <p:cNvSpPr>
            <a:spLocks noChangeArrowheads="1"/>
          </p:cNvSpPr>
          <p:nvPr/>
        </p:nvSpPr>
        <p:spPr bwMode="auto">
          <a:xfrm>
            <a:off x="1881188" y="55213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505" name="Rectangle 342"/>
          <p:cNvSpPr>
            <a:spLocks noChangeArrowheads="1"/>
          </p:cNvSpPr>
          <p:nvPr/>
        </p:nvSpPr>
        <p:spPr bwMode="auto">
          <a:xfrm>
            <a:off x="1951038" y="55213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506" name="Rectangle 343"/>
          <p:cNvSpPr>
            <a:spLocks noChangeArrowheads="1"/>
          </p:cNvSpPr>
          <p:nvPr/>
        </p:nvSpPr>
        <p:spPr bwMode="auto">
          <a:xfrm>
            <a:off x="2017713" y="55213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507" name="Rectangle 344"/>
          <p:cNvSpPr>
            <a:spLocks noChangeArrowheads="1"/>
          </p:cNvSpPr>
          <p:nvPr/>
        </p:nvSpPr>
        <p:spPr bwMode="auto">
          <a:xfrm>
            <a:off x="2089150" y="5521325"/>
            <a:ext cx="42863"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508" name="Rectangle 345"/>
          <p:cNvSpPr>
            <a:spLocks noChangeArrowheads="1"/>
          </p:cNvSpPr>
          <p:nvPr/>
        </p:nvSpPr>
        <p:spPr bwMode="auto">
          <a:xfrm>
            <a:off x="2128838" y="55213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509" name="Rectangle 346"/>
          <p:cNvSpPr>
            <a:spLocks noChangeArrowheads="1"/>
          </p:cNvSpPr>
          <p:nvPr/>
        </p:nvSpPr>
        <p:spPr bwMode="auto">
          <a:xfrm>
            <a:off x="2200275" y="5521325"/>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510" name="Rectangle 347"/>
          <p:cNvSpPr>
            <a:spLocks noChangeArrowheads="1"/>
          </p:cNvSpPr>
          <p:nvPr/>
        </p:nvSpPr>
        <p:spPr bwMode="auto">
          <a:xfrm>
            <a:off x="2266950" y="5521325"/>
            <a:ext cx="42863"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511" name="Rectangle 348"/>
          <p:cNvSpPr>
            <a:spLocks noChangeArrowheads="1"/>
          </p:cNvSpPr>
          <p:nvPr/>
        </p:nvSpPr>
        <p:spPr bwMode="auto">
          <a:xfrm>
            <a:off x="1525588" y="5891213"/>
            <a:ext cx="285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l</a:t>
            </a:r>
            <a:endParaRPr lang="en-US" sz="1600"/>
          </a:p>
        </p:txBody>
      </p:sp>
      <p:sp>
        <p:nvSpPr>
          <p:cNvPr id="7512" name="Rectangle 349"/>
          <p:cNvSpPr>
            <a:spLocks noChangeArrowheads="1"/>
          </p:cNvSpPr>
          <p:nvPr/>
        </p:nvSpPr>
        <p:spPr bwMode="auto">
          <a:xfrm>
            <a:off x="1552575" y="5891213"/>
            <a:ext cx="9207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w</a:t>
            </a:r>
            <a:endParaRPr lang="en-US" sz="1600"/>
          </a:p>
        </p:txBody>
      </p:sp>
      <p:sp>
        <p:nvSpPr>
          <p:cNvPr id="7513" name="Rectangle 350"/>
          <p:cNvSpPr>
            <a:spLocks noChangeArrowheads="1"/>
          </p:cNvSpPr>
          <p:nvPr/>
        </p:nvSpPr>
        <p:spPr bwMode="auto">
          <a:xfrm>
            <a:off x="1644650" y="5891213"/>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514" name="Rectangle 351"/>
          <p:cNvSpPr>
            <a:spLocks noChangeArrowheads="1"/>
          </p:cNvSpPr>
          <p:nvPr/>
        </p:nvSpPr>
        <p:spPr bwMode="auto">
          <a:xfrm>
            <a:off x="1677988" y="58912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515" name="Rectangle 352"/>
          <p:cNvSpPr>
            <a:spLocks noChangeArrowheads="1"/>
          </p:cNvSpPr>
          <p:nvPr/>
        </p:nvSpPr>
        <p:spPr bwMode="auto">
          <a:xfrm>
            <a:off x="1744663" y="58912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3</a:t>
            </a:r>
            <a:endParaRPr lang="en-US" sz="1600"/>
          </a:p>
        </p:txBody>
      </p:sp>
      <p:sp>
        <p:nvSpPr>
          <p:cNvPr id="7516" name="Rectangle 353"/>
          <p:cNvSpPr>
            <a:spLocks noChangeArrowheads="1"/>
          </p:cNvSpPr>
          <p:nvPr/>
        </p:nvSpPr>
        <p:spPr bwMode="auto">
          <a:xfrm>
            <a:off x="1814513" y="5891213"/>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517" name="Rectangle 354"/>
          <p:cNvSpPr>
            <a:spLocks noChangeArrowheads="1"/>
          </p:cNvSpPr>
          <p:nvPr/>
        </p:nvSpPr>
        <p:spPr bwMode="auto">
          <a:xfrm>
            <a:off x="1847850" y="5891213"/>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518" name="Rectangle 355"/>
          <p:cNvSpPr>
            <a:spLocks noChangeArrowheads="1"/>
          </p:cNvSpPr>
          <p:nvPr/>
        </p:nvSpPr>
        <p:spPr bwMode="auto">
          <a:xfrm>
            <a:off x="1881188" y="58912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3</a:t>
            </a:r>
            <a:endParaRPr lang="en-US" sz="1600"/>
          </a:p>
        </p:txBody>
      </p:sp>
      <p:sp>
        <p:nvSpPr>
          <p:cNvPr id="7519" name="Rectangle 356"/>
          <p:cNvSpPr>
            <a:spLocks noChangeArrowheads="1"/>
          </p:cNvSpPr>
          <p:nvPr/>
        </p:nvSpPr>
        <p:spPr bwMode="auto">
          <a:xfrm>
            <a:off x="1951038" y="58912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520" name="Rectangle 357"/>
          <p:cNvSpPr>
            <a:spLocks noChangeArrowheads="1"/>
          </p:cNvSpPr>
          <p:nvPr/>
        </p:nvSpPr>
        <p:spPr bwMode="auto">
          <a:xfrm>
            <a:off x="2017713" y="58912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521" name="Rectangle 358"/>
          <p:cNvSpPr>
            <a:spLocks noChangeArrowheads="1"/>
          </p:cNvSpPr>
          <p:nvPr/>
        </p:nvSpPr>
        <p:spPr bwMode="auto">
          <a:xfrm>
            <a:off x="2089150" y="5891213"/>
            <a:ext cx="42863"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522" name="Rectangle 359"/>
          <p:cNvSpPr>
            <a:spLocks noChangeArrowheads="1"/>
          </p:cNvSpPr>
          <p:nvPr/>
        </p:nvSpPr>
        <p:spPr bwMode="auto">
          <a:xfrm>
            <a:off x="2128838" y="58912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523" name="Rectangle 360"/>
          <p:cNvSpPr>
            <a:spLocks noChangeArrowheads="1"/>
          </p:cNvSpPr>
          <p:nvPr/>
        </p:nvSpPr>
        <p:spPr bwMode="auto">
          <a:xfrm>
            <a:off x="2200275" y="5891213"/>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0</a:t>
            </a:r>
            <a:endParaRPr lang="en-US" sz="1600"/>
          </a:p>
        </p:txBody>
      </p:sp>
      <p:sp>
        <p:nvSpPr>
          <p:cNvPr id="7524" name="Rectangle 361"/>
          <p:cNvSpPr>
            <a:spLocks noChangeArrowheads="1"/>
          </p:cNvSpPr>
          <p:nvPr/>
        </p:nvSpPr>
        <p:spPr bwMode="auto">
          <a:xfrm>
            <a:off x="2266950" y="5891213"/>
            <a:ext cx="42863"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525" name="Line 362"/>
          <p:cNvSpPr>
            <a:spLocks noChangeShapeType="1"/>
          </p:cNvSpPr>
          <p:nvPr/>
        </p:nvSpPr>
        <p:spPr bwMode="auto">
          <a:xfrm>
            <a:off x="1400175" y="5165725"/>
            <a:ext cx="1588" cy="936625"/>
          </a:xfrm>
          <a:prstGeom prst="line">
            <a:avLst/>
          </a:prstGeom>
          <a:noFill/>
          <a:ln w="7938">
            <a:solidFill>
              <a:srgbClr val="000000"/>
            </a:solidFill>
            <a:round/>
          </a:ln>
        </p:spPr>
        <p:txBody>
          <a:bodyPr/>
          <a:lstStyle/>
          <a:p>
            <a:endParaRPr lang="en-US"/>
          </a:p>
        </p:txBody>
      </p:sp>
      <p:sp>
        <p:nvSpPr>
          <p:cNvPr id="7526" name="Freeform 363"/>
          <p:cNvSpPr/>
          <p:nvPr/>
        </p:nvSpPr>
        <p:spPr bwMode="auto">
          <a:xfrm>
            <a:off x="1370013" y="6088063"/>
            <a:ext cx="63500" cy="61912"/>
          </a:xfrm>
          <a:custGeom>
            <a:avLst/>
            <a:gdLst>
              <a:gd name="T0" fmla="*/ 38 w 40"/>
              <a:gd name="T1" fmla="*/ 0 h 39"/>
              <a:gd name="T2" fmla="*/ 0 w 40"/>
              <a:gd name="T3" fmla="*/ 0 h 39"/>
              <a:gd name="T4" fmla="*/ 19 w 40"/>
              <a:gd name="T5" fmla="*/ 39 h 39"/>
              <a:gd name="T6" fmla="*/ 40 w 40"/>
              <a:gd name="T7" fmla="*/ 0 h 39"/>
              <a:gd name="T8" fmla="*/ 40 w 40"/>
              <a:gd name="T9" fmla="*/ 0 h 39"/>
              <a:gd name="T10" fmla="*/ 38 w 40"/>
              <a:gd name="T11" fmla="*/ 0 h 39"/>
              <a:gd name="T12" fmla="*/ 0 60000 65536"/>
              <a:gd name="T13" fmla="*/ 0 60000 65536"/>
              <a:gd name="T14" fmla="*/ 0 60000 65536"/>
              <a:gd name="T15" fmla="*/ 0 60000 65536"/>
              <a:gd name="T16" fmla="*/ 0 60000 65536"/>
              <a:gd name="T17" fmla="*/ 0 60000 65536"/>
              <a:gd name="T18" fmla="*/ 0 w 40"/>
              <a:gd name="T19" fmla="*/ 0 h 39"/>
              <a:gd name="T20" fmla="*/ 40 w 40"/>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40" h="39">
                <a:moveTo>
                  <a:pt x="38" y="0"/>
                </a:moveTo>
                <a:lnTo>
                  <a:pt x="0" y="0"/>
                </a:lnTo>
                <a:lnTo>
                  <a:pt x="19" y="39"/>
                </a:lnTo>
                <a:lnTo>
                  <a:pt x="40" y="0"/>
                </a:lnTo>
                <a:lnTo>
                  <a:pt x="38" y="0"/>
                </a:lnTo>
                <a:close/>
              </a:path>
            </a:pathLst>
          </a:custGeom>
          <a:solidFill>
            <a:srgbClr val="000000"/>
          </a:solidFill>
          <a:ln w="9525">
            <a:noFill/>
            <a:round/>
          </a:ln>
        </p:spPr>
        <p:txBody>
          <a:bodyPr/>
          <a:lstStyle/>
          <a:p>
            <a:endParaRPr lang="en-US"/>
          </a:p>
        </p:txBody>
      </p:sp>
      <p:sp>
        <p:nvSpPr>
          <p:cNvPr id="7527" name="Rectangle 364"/>
          <p:cNvSpPr>
            <a:spLocks noChangeArrowheads="1"/>
          </p:cNvSpPr>
          <p:nvPr/>
        </p:nvSpPr>
        <p:spPr bwMode="auto">
          <a:xfrm>
            <a:off x="2636838" y="55324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528" name="Rectangle 365"/>
          <p:cNvSpPr>
            <a:spLocks noChangeArrowheads="1"/>
          </p:cNvSpPr>
          <p:nvPr/>
        </p:nvSpPr>
        <p:spPr bwMode="auto">
          <a:xfrm>
            <a:off x="2703513" y="5532438"/>
            <a:ext cx="34925"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529" name="Rectangle 366"/>
          <p:cNvSpPr>
            <a:spLocks noChangeArrowheads="1"/>
          </p:cNvSpPr>
          <p:nvPr/>
        </p:nvSpPr>
        <p:spPr bwMode="auto">
          <a:xfrm>
            <a:off x="2740025" y="5532438"/>
            <a:ext cx="6985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530" name="Rectangle 367"/>
          <p:cNvSpPr>
            <a:spLocks noChangeArrowheads="1"/>
          </p:cNvSpPr>
          <p:nvPr/>
        </p:nvSpPr>
        <p:spPr bwMode="auto">
          <a:xfrm>
            <a:off x="2806700" y="5532438"/>
            <a:ext cx="63500" cy="152400"/>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531" name="Rectangle 368"/>
          <p:cNvSpPr>
            <a:spLocks noChangeArrowheads="1"/>
          </p:cNvSpPr>
          <p:nvPr/>
        </p:nvSpPr>
        <p:spPr bwMode="auto">
          <a:xfrm>
            <a:off x="3062288" y="5465763"/>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532" name="Rectangle 369"/>
          <p:cNvSpPr>
            <a:spLocks noChangeArrowheads="1"/>
          </p:cNvSpPr>
          <p:nvPr/>
        </p:nvSpPr>
        <p:spPr bwMode="auto">
          <a:xfrm>
            <a:off x="3090863" y="54657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533" name="Rectangle 370"/>
          <p:cNvSpPr>
            <a:spLocks noChangeArrowheads="1"/>
          </p:cNvSpPr>
          <p:nvPr/>
        </p:nvSpPr>
        <p:spPr bwMode="auto">
          <a:xfrm>
            <a:off x="3151188" y="546576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534" name="Rectangle 371"/>
          <p:cNvSpPr>
            <a:spLocks noChangeArrowheads="1"/>
          </p:cNvSpPr>
          <p:nvPr/>
        </p:nvSpPr>
        <p:spPr bwMode="auto">
          <a:xfrm>
            <a:off x="3206750" y="5465763"/>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535" name="Rectangle 372"/>
          <p:cNvSpPr>
            <a:spLocks noChangeArrowheads="1"/>
          </p:cNvSpPr>
          <p:nvPr/>
        </p:nvSpPr>
        <p:spPr bwMode="auto">
          <a:xfrm>
            <a:off x="3235325" y="5465763"/>
            <a:ext cx="381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536" name="Rectangle 373"/>
          <p:cNvSpPr>
            <a:spLocks noChangeArrowheads="1"/>
          </p:cNvSpPr>
          <p:nvPr/>
        </p:nvSpPr>
        <p:spPr bwMode="auto">
          <a:xfrm>
            <a:off x="3273425" y="54657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7537" name="Rectangle 374"/>
          <p:cNvSpPr>
            <a:spLocks noChangeArrowheads="1"/>
          </p:cNvSpPr>
          <p:nvPr/>
        </p:nvSpPr>
        <p:spPr bwMode="auto">
          <a:xfrm>
            <a:off x="3332163" y="546576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538" name="Rectangle 375"/>
          <p:cNvSpPr>
            <a:spLocks noChangeArrowheads="1"/>
          </p:cNvSpPr>
          <p:nvPr/>
        </p:nvSpPr>
        <p:spPr bwMode="auto">
          <a:xfrm>
            <a:off x="3387725" y="5465763"/>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539" name="Rectangle 376"/>
          <p:cNvSpPr>
            <a:spLocks noChangeArrowheads="1"/>
          </p:cNvSpPr>
          <p:nvPr/>
        </p:nvSpPr>
        <p:spPr bwMode="auto">
          <a:xfrm>
            <a:off x="3417888" y="5465763"/>
            <a:ext cx="254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540" name="Rectangle 377"/>
          <p:cNvSpPr>
            <a:spLocks noChangeArrowheads="1"/>
          </p:cNvSpPr>
          <p:nvPr/>
        </p:nvSpPr>
        <p:spPr bwMode="auto">
          <a:xfrm>
            <a:off x="3440113" y="54657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o</a:t>
            </a:r>
            <a:endParaRPr lang="en-US" sz="1600"/>
          </a:p>
        </p:txBody>
      </p:sp>
      <p:sp>
        <p:nvSpPr>
          <p:cNvPr id="7541" name="Rectangle 378"/>
          <p:cNvSpPr>
            <a:spLocks noChangeArrowheads="1"/>
          </p:cNvSpPr>
          <p:nvPr/>
        </p:nvSpPr>
        <p:spPr bwMode="auto">
          <a:xfrm>
            <a:off x="3498850" y="54657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542" name="Rectangle 379"/>
          <p:cNvSpPr>
            <a:spLocks noChangeArrowheads="1"/>
          </p:cNvSpPr>
          <p:nvPr/>
        </p:nvSpPr>
        <p:spPr bwMode="auto">
          <a:xfrm>
            <a:off x="3562350" y="5465763"/>
            <a:ext cx="0" cy="244475"/>
          </a:xfrm>
          <a:prstGeom prst="rect">
            <a:avLst/>
          </a:prstGeom>
          <a:noFill/>
          <a:ln w="9525">
            <a:noFill/>
            <a:miter lim="800000"/>
          </a:ln>
        </p:spPr>
        <p:txBody>
          <a:bodyPr wrap="none" lIns="0" tIns="0" rIns="0" bIns="0">
            <a:spAutoFit/>
          </a:bodyPr>
          <a:lstStyle/>
          <a:p>
            <a:endParaRPr lang="en-US" sz="1600"/>
          </a:p>
        </p:txBody>
      </p:sp>
      <p:sp>
        <p:nvSpPr>
          <p:cNvPr id="7543" name="Rectangle 380"/>
          <p:cNvSpPr>
            <a:spLocks noChangeArrowheads="1"/>
          </p:cNvSpPr>
          <p:nvPr/>
        </p:nvSpPr>
        <p:spPr bwMode="auto">
          <a:xfrm>
            <a:off x="3195638" y="5599113"/>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f</a:t>
            </a:r>
            <a:endParaRPr lang="en-US" sz="1600"/>
          </a:p>
        </p:txBody>
      </p:sp>
      <p:sp>
        <p:nvSpPr>
          <p:cNvPr id="7544" name="Rectangle 381"/>
          <p:cNvSpPr>
            <a:spLocks noChangeArrowheads="1"/>
          </p:cNvSpPr>
          <p:nvPr/>
        </p:nvSpPr>
        <p:spPr bwMode="auto">
          <a:xfrm>
            <a:off x="3224213" y="559911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545" name="Rectangle 382"/>
          <p:cNvSpPr>
            <a:spLocks noChangeArrowheads="1"/>
          </p:cNvSpPr>
          <p:nvPr/>
        </p:nvSpPr>
        <p:spPr bwMode="auto">
          <a:xfrm>
            <a:off x="3284538" y="5599113"/>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546" name="Rectangle 383"/>
          <p:cNvSpPr>
            <a:spLocks noChangeArrowheads="1"/>
          </p:cNvSpPr>
          <p:nvPr/>
        </p:nvSpPr>
        <p:spPr bwMode="auto">
          <a:xfrm>
            <a:off x="3313113" y="559911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547" name="Rectangle 384"/>
          <p:cNvSpPr>
            <a:spLocks noChangeArrowheads="1"/>
          </p:cNvSpPr>
          <p:nvPr/>
        </p:nvSpPr>
        <p:spPr bwMode="auto">
          <a:xfrm>
            <a:off x="3368675" y="559911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h</a:t>
            </a:r>
            <a:endParaRPr lang="en-US" sz="1600"/>
          </a:p>
        </p:txBody>
      </p:sp>
      <p:sp>
        <p:nvSpPr>
          <p:cNvPr id="7548" name="Freeform 385"/>
          <p:cNvSpPr/>
          <p:nvPr/>
        </p:nvSpPr>
        <p:spPr bwMode="auto">
          <a:xfrm>
            <a:off x="3521075" y="5843588"/>
            <a:ext cx="63500" cy="58737"/>
          </a:xfrm>
          <a:custGeom>
            <a:avLst/>
            <a:gdLst>
              <a:gd name="T0" fmla="*/ 0 w 40"/>
              <a:gd name="T1" fmla="*/ 37 h 37"/>
              <a:gd name="T2" fmla="*/ 0 w 40"/>
              <a:gd name="T3" fmla="*/ 0 h 37"/>
              <a:gd name="T4" fmla="*/ 40 w 40"/>
              <a:gd name="T5" fmla="*/ 18 h 37"/>
              <a:gd name="T6" fmla="*/ 0 w 40"/>
              <a:gd name="T7" fmla="*/ 37 h 37"/>
              <a:gd name="T8" fmla="*/ 0 w 40"/>
              <a:gd name="T9" fmla="*/ 37 h 37"/>
              <a:gd name="T10" fmla="*/ 0 60000 65536"/>
              <a:gd name="T11" fmla="*/ 0 60000 65536"/>
              <a:gd name="T12" fmla="*/ 0 60000 65536"/>
              <a:gd name="T13" fmla="*/ 0 60000 65536"/>
              <a:gd name="T14" fmla="*/ 0 60000 65536"/>
              <a:gd name="T15" fmla="*/ 0 w 40"/>
              <a:gd name="T16" fmla="*/ 0 h 37"/>
              <a:gd name="T17" fmla="*/ 40 w 40"/>
              <a:gd name="T18" fmla="*/ 37 h 37"/>
            </a:gdLst>
            <a:ahLst/>
            <a:cxnLst>
              <a:cxn ang="T10">
                <a:pos x="T0" y="T1"/>
              </a:cxn>
              <a:cxn ang="T11">
                <a:pos x="T2" y="T3"/>
              </a:cxn>
              <a:cxn ang="T12">
                <a:pos x="T4" y="T5"/>
              </a:cxn>
              <a:cxn ang="T13">
                <a:pos x="T6" y="T7"/>
              </a:cxn>
              <a:cxn ang="T14">
                <a:pos x="T8" y="T9"/>
              </a:cxn>
            </a:cxnLst>
            <a:rect l="T15" t="T16" r="T17" b="T18"/>
            <a:pathLst>
              <a:path w="40" h="37">
                <a:moveTo>
                  <a:pt x="0" y="37"/>
                </a:moveTo>
                <a:lnTo>
                  <a:pt x="0" y="0"/>
                </a:lnTo>
                <a:lnTo>
                  <a:pt x="40" y="18"/>
                </a:lnTo>
                <a:lnTo>
                  <a:pt x="0" y="37"/>
                </a:lnTo>
                <a:close/>
              </a:path>
            </a:pathLst>
          </a:custGeom>
          <a:solidFill>
            <a:srgbClr val="000000"/>
          </a:solidFill>
          <a:ln w="9525">
            <a:noFill/>
            <a:round/>
          </a:ln>
        </p:spPr>
        <p:txBody>
          <a:bodyPr/>
          <a:lstStyle/>
          <a:p>
            <a:endParaRPr lang="en-US"/>
          </a:p>
        </p:txBody>
      </p:sp>
      <p:sp>
        <p:nvSpPr>
          <p:cNvPr id="7549" name="Freeform 386"/>
          <p:cNvSpPr/>
          <p:nvPr/>
        </p:nvSpPr>
        <p:spPr bwMode="auto">
          <a:xfrm>
            <a:off x="3035300" y="5410200"/>
            <a:ext cx="555625" cy="369888"/>
          </a:xfrm>
          <a:custGeom>
            <a:avLst/>
            <a:gdLst>
              <a:gd name="T0" fmla="*/ 348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 name="T12" fmla="*/ 0 60000 65536"/>
              <a:gd name="T13" fmla="*/ 0 60000 65536"/>
              <a:gd name="T14" fmla="*/ 0 60000 65536"/>
              <a:gd name="T15" fmla="*/ 0 60000 65536"/>
              <a:gd name="T16" fmla="*/ 0 60000 65536"/>
              <a:gd name="T17" fmla="*/ 0 60000 65536"/>
              <a:gd name="T18" fmla="*/ 0 w 350"/>
              <a:gd name="T19" fmla="*/ 0 h 233"/>
              <a:gd name="T20" fmla="*/ 350 w 350"/>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50" h="233">
                <a:moveTo>
                  <a:pt x="348" y="233"/>
                </a:moveTo>
                <a:lnTo>
                  <a:pt x="350" y="0"/>
                </a:lnTo>
                <a:lnTo>
                  <a:pt x="0" y="0"/>
                </a:lnTo>
                <a:lnTo>
                  <a:pt x="0" y="233"/>
                </a:lnTo>
                <a:lnTo>
                  <a:pt x="350" y="233"/>
                </a:lnTo>
              </a:path>
            </a:pathLst>
          </a:custGeom>
          <a:noFill/>
          <a:ln w="14288">
            <a:solidFill>
              <a:srgbClr val="000000"/>
            </a:solidFill>
            <a:round/>
          </a:ln>
        </p:spPr>
        <p:txBody>
          <a:bodyPr/>
          <a:lstStyle/>
          <a:p>
            <a:endParaRPr lang="en-US"/>
          </a:p>
        </p:txBody>
      </p:sp>
      <p:sp>
        <p:nvSpPr>
          <p:cNvPr id="7550" name="Rectangle 387"/>
          <p:cNvSpPr>
            <a:spLocks noChangeArrowheads="1"/>
          </p:cNvSpPr>
          <p:nvPr/>
        </p:nvSpPr>
        <p:spPr bwMode="auto">
          <a:xfrm>
            <a:off x="3905250" y="5532438"/>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551" name="Rectangle 388"/>
          <p:cNvSpPr>
            <a:spLocks noChangeArrowheads="1"/>
          </p:cNvSpPr>
          <p:nvPr/>
        </p:nvSpPr>
        <p:spPr bwMode="auto">
          <a:xfrm>
            <a:off x="3983038" y="553243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552" name="Rectangle 389"/>
          <p:cNvSpPr>
            <a:spLocks noChangeArrowheads="1"/>
          </p:cNvSpPr>
          <p:nvPr/>
        </p:nvSpPr>
        <p:spPr bwMode="auto">
          <a:xfrm>
            <a:off x="4043363" y="553243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7553" name="Freeform 390"/>
          <p:cNvSpPr/>
          <p:nvPr/>
        </p:nvSpPr>
        <p:spPr bwMode="auto">
          <a:xfrm>
            <a:off x="3868738" y="5410200"/>
            <a:ext cx="277812" cy="369888"/>
          </a:xfrm>
          <a:custGeom>
            <a:avLst/>
            <a:gdLst>
              <a:gd name="T0" fmla="*/ 173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 name="T12" fmla="*/ 0 60000 65536"/>
              <a:gd name="T13" fmla="*/ 0 60000 65536"/>
              <a:gd name="T14" fmla="*/ 0 60000 65536"/>
              <a:gd name="T15" fmla="*/ 0 60000 65536"/>
              <a:gd name="T16" fmla="*/ 0 60000 65536"/>
              <a:gd name="T17" fmla="*/ 0 60000 65536"/>
              <a:gd name="T18" fmla="*/ 0 w 175"/>
              <a:gd name="T19" fmla="*/ 0 h 233"/>
              <a:gd name="T20" fmla="*/ 175 w 175"/>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175" h="233">
                <a:moveTo>
                  <a:pt x="173" y="233"/>
                </a:moveTo>
                <a:lnTo>
                  <a:pt x="175" y="0"/>
                </a:lnTo>
                <a:lnTo>
                  <a:pt x="0" y="0"/>
                </a:lnTo>
                <a:lnTo>
                  <a:pt x="0" y="233"/>
                </a:lnTo>
                <a:lnTo>
                  <a:pt x="175" y="233"/>
                </a:lnTo>
              </a:path>
            </a:pathLst>
          </a:custGeom>
          <a:noFill/>
          <a:ln w="14288">
            <a:solidFill>
              <a:srgbClr val="000000"/>
            </a:solidFill>
            <a:round/>
          </a:ln>
        </p:spPr>
        <p:txBody>
          <a:bodyPr/>
          <a:lstStyle/>
          <a:p>
            <a:endParaRPr lang="en-US"/>
          </a:p>
        </p:txBody>
      </p:sp>
      <p:sp>
        <p:nvSpPr>
          <p:cNvPr id="7554" name="Rectangle 391"/>
          <p:cNvSpPr>
            <a:spLocks noChangeArrowheads="1"/>
          </p:cNvSpPr>
          <p:nvPr/>
        </p:nvSpPr>
        <p:spPr bwMode="auto">
          <a:xfrm>
            <a:off x="4330700" y="5532438"/>
            <a:ext cx="762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555" name="Rectangle 392"/>
          <p:cNvSpPr>
            <a:spLocks noChangeArrowheads="1"/>
          </p:cNvSpPr>
          <p:nvPr/>
        </p:nvSpPr>
        <p:spPr bwMode="auto">
          <a:xfrm>
            <a:off x="4402138" y="553243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L</a:t>
            </a:r>
            <a:endParaRPr lang="en-US" sz="1600"/>
          </a:p>
        </p:txBody>
      </p:sp>
      <p:sp>
        <p:nvSpPr>
          <p:cNvPr id="7556" name="Rectangle 393"/>
          <p:cNvSpPr>
            <a:spLocks noChangeArrowheads="1"/>
          </p:cNvSpPr>
          <p:nvPr/>
        </p:nvSpPr>
        <p:spPr bwMode="auto">
          <a:xfrm>
            <a:off x="4460875" y="5532438"/>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7557" name="Freeform 394"/>
          <p:cNvSpPr/>
          <p:nvPr/>
        </p:nvSpPr>
        <p:spPr bwMode="auto">
          <a:xfrm>
            <a:off x="4146550" y="5410200"/>
            <a:ext cx="555625" cy="369888"/>
          </a:xfrm>
          <a:custGeom>
            <a:avLst/>
            <a:gdLst>
              <a:gd name="T0" fmla="*/ 347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 name="T12" fmla="*/ 0 60000 65536"/>
              <a:gd name="T13" fmla="*/ 0 60000 65536"/>
              <a:gd name="T14" fmla="*/ 0 60000 65536"/>
              <a:gd name="T15" fmla="*/ 0 60000 65536"/>
              <a:gd name="T16" fmla="*/ 0 60000 65536"/>
              <a:gd name="T17" fmla="*/ 0 60000 65536"/>
              <a:gd name="T18" fmla="*/ 0 w 350"/>
              <a:gd name="T19" fmla="*/ 0 h 233"/>
              <a:gd name="T20" fmla="*/ 350 w 350"/>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50" h="233">
                <a:moveTo>
                  <a:pt x="347" y="233"/>
                </a:moveTo>
                <a:lnTo>
                  <a:pt x="350" y="0"/>
                </a:lnTo>
                <a:lnTo>
                  <a:pt x="0" y="0"/>
                </a:lnTo>
                <a:lnTo>
                  <a:pt x="0" y="233"/>
                </a:lnTo>
                <a:lnTo>
                  <a:pt x="350" y="233"/>
                </a:lnTo>
              </a:path>
            </a:pathLst>
          </a:custGeom>
          <a:noFill/>
          <a:ln w="14288">
            <a:solidFill>
              <a:srgbClr val="000000"/>
            </a:solidFill>
            <a:round/>
          </a:ln>
        </p:spPr>
        <p:txBody>
          <a:bodyPr/>
          <a:lstStyle/>
          <a:p>
            <a:endParaRPr lang="en-US"/>
          </a:p>
        </p:txBody>
      </p:sp>
      <p:sp>
        <p:nvSpPr>
          <p:cNvPr id="7558" name="Rectangle 395"/>
          <p:cNvSpPr>
            <a:spLocks noChangeArrowheads="1"/>
          </p:cNvSpPr>
          <p:nvPr/>
        </p:nvSpPr>
        <p:spPr bwMode="auto">
          <a:xfrm>
            <a:off x="4864100" y="5465763"/>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D</a:t>
            </a:r>
            <a:endParaRPr lang="en-US" sz="1600"/>
          </a:p>
        </p:txBody>
      </p:sp>
      <p:sp>
        <p:nvSpPr>
          <p:cNvPr id="7559" name="Rectangle 396"/>
          <p:cNvSpPr>
            <a:spLocks noChangeArrowheads="1"/>
          </p:cNvSpPr>
          <p:nvPr/>
        </p:nvSpPr>
        <p:spPr bwMode="auto">
          <a:xfrm>
            <a:off x="4941888" y="54657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560" name="Rectangle 397"/>
          <p:cNvSpPr>
            <a:spLocks noChangeArrowheads="1"/>
          </p:cNvSpPr>
          <p:nvPr/>
        </p:nvSpPr>
        <p:spPr bwMode="auto">
          <a:xfrm>
            <a:off x="5005388" y="5465763"/>
            <a:ext cx="317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561" name="Rectangle 398"/>
          <p:cNvSpPr>
            <a:spLocks noChangeArrowheads="1"/>
          </p:cNvSpPr>
          <p:nvPr/>
        </p:nvSpPr>
        <p:spPr bwMode="auto">
          <a:xfrm>
            <a:off x="5033963" y="546576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562" name="Rectangle 399"/>
          <p:cNvSpPr>
            <a:spLocks noChangeArrowheads="1"/>
          </p:cNvSpPr>
          <p:nvPr/>
        </p:nvSpPr>
        <p:spPr bwMode="auto">
          <a:xfrm>
            <a:off x="5094288" y="5465763"/>
            <a:ext cx="0" cy="244475"/>
          </a:xfrm>
          <a:prstGeom prst="rect">
            <a:avLst/>
          </a:prstGeom>
          <a:noFill/>
          <a:ln w="9525">
            <a:noFill/>
            <a:miter lim="800000"/>
          </a:ln>
        </p:spPr>
        <p:txBody>
          <a:bodyPr wrap="none" lIns="0" tIns="0" rIns="0" bIns="0">
            <a:spAutoFit/>
          </a:bodyPr>
          <a:lstStyle/>
          <a:p>
            <a:endParaRPr lang="en-US" sz="1600"/>
          </a:p>
        </p:txBody>
      </p:sp>
      <p:sp>
        <p:nvSpPr>
          <p:cNvPr id="7563" name="Rectangle 400"/>
          <p:cNvSpPr>
            <a:spLocks noChangeArrowheads="1"/>
          </p:cNvSpPr>
          <p:nvPr/>
        </p:nvSpPr>
        <p:spPr bwMode="auto">
          <a:xfrm>
            <a:off x="4813300" y="559911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564" name="Rectangle 401"/>
          <p:cNvSpPr>
            <a:spLocks noChangeArrowheads="1"/>
          </p:cNvSpPr>
          <p:nvPr/>
        </p:nvSpPr>
        <p:spPr bwMode="auto">
          <a:xfrm>
            <a:off x="4872038" y="559911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565" name="Rectangle 402"/>
          <p:cNvSpPr>
            <a:spLocks noChangeArrowheads="1"/>
          </p:cNvSpPr>
          <p:nvPr/>
        </p:nvSpPr>
        <p:spPr bwMode="auto">
          <a:xfrm>
            <a:off x="4922838" y="559911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566" name="Rectangle 403"/>
          <p:cNvSpPr>
            <a:spLocks noChangeArrowheads="1"/>
          </p:cNvSpPr>
          <p:nvPr/>
        </p:nvSpPr>
        <p:spPr bwMode="auto">
          <a:xfrm>
            <a:off x="4978400" y="5599113"/>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567" name="Rectangle 404"/>
          <p:cNvSpPr>
            <a:spLocks noChangeArrowheads="1"/>
          </p:cNvSpPr>
          <p:nvPr/>
        </p:nvSpPr>
        <p:spPr bwMode="auto">
          <a:xfrm>
            <a:off x="5038725" y="559911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568" name="Rectangle 405"/>
          <p:cNvSpPr>
            <a:spLocks noChangeArrowheads="1"/>
          </p:cNvSpPr>
          <p:nvPr/>
        </p:nvSpPr>
        <p:spPr bwMode="auto">
          <a:xfrm>
            <a:off x="5094288" y="5599113"/>
            <a:ext cx="571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569" name="Freeform 406"/>
          <p:cNvSpPr/>
          <p:nvPr/>
        </p:nvSpPr>
        <p:spPr bwMode="auto">
          <a:xfrm>
            <a:off x="4702175" y="5410200"/>
            <a:ext cx="554038" cy="369888"/>
          </a:xfrm>
          <a:custGeom>
            <a:avLst/>
            <a:gdLst>
              <a:gd name="T0" fmla="*/ 347 w 349"/>
              <a:gd name="T1" fmla="*/ 233 h 233"/>
              <a:gd name="T2" fmla="*/ 349 w 349"/>
              <a:gd name="T3" fmla="*/ 0 h 233"/>
              <a:gd name="T4" fmla="*/ 0 w 349"/>
              <a:gd name="T5" fmla="*/ 0 h 233"/>
              <a:gd name="T6" fmla="*/ 0 w 349"/>
              <a:gd name="T7" fmla="*/ 233 h 233"/>
              <a:gd name="T8" fmla="*/ 349 w 349"/>
              <a:gd name="T9" fmla="*/ 233 h 233"/>
              <a:gd name="T10" fmla="*/ 349 w 349"/>
              <a:gd name="T11" fmla="*/ 233 h 233"/>
              <a:gd name="T12" fmla="*/ 0 60000 65536"/>
              <a:gd name="T13" fmla="*/ 0 60000 65536"/>
              <a:gd name="T14" fmla="*/ 0 60000 65536"/>
              <a:gd name="T15" fmla="*/ 0 60000 65536"/>
              <a:gd name="T16" fmla="*/ 0 60000 65536"/>
              <a:gd name="T17" fmla="*/ 0 60000 65536"/>
              <a:gd name="T18" fmla="*/ 0 w 349"/>
              <a:gd name="T19" fmla="*/ 0 h 233"/>
              <a:gd name="T20" fmla="*/ 349 w 349"/>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49" h="233">
                <a:moveTo>
                  <a:pt x="347" y="233"/>
                </a:moveTo>
                <a:lnTo>
                  <a:pt x="349" y="0"/>
                </a:lnTo>
                <a:lnTo>
                  <a:pt x="0" y="0"/>
                </a:lnTo>
                <a:lnTo>
                  <a:pt x="0" y="233"/>
                </a:lnTo>
                <a:lnTo>
                  <a:pt x="349" y="233"/>
                </a:lnTo>
              </a:path>
            </a:pathLst>
          </a:custGeom>
          <a:noFill/>
          <a:ln w="14288">
            <a:solidFill>
              <a:srgbClr val="000000"/>
            </a:solidFill>
            <a:round/>
          </a:ln>
        </p:spPr>
        <p:txBody>
          <a:bodyPr/>
          <a:lstStyle/>
          <a:p>
            <a:endParaRPr lang="en-US"/>
          </a:p>
        </p:txBody>
      </p:sp>
      <p:sp>
        <p:nvSpPr>
          <p:cNvPr id="7570" name="Rectangle 407"/>
          <p:cNvSpPr>
            <a:spLocks noChangeArrowheads="1"/>
          </p:cNvSpPr>
          <p:nvPr/>
        </p:nvSpPr>
        <p:spPr bwMode="auto">
          <a:xfrm>
            <a:off x="5305425" y="5532438"/>
            <a:ext cx="8255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571" name="Rectangle 408"/>
          <p:cNvSpPr>
            <a:spLocks noChangeArrowheads="1"/>
          </p:cNvSpPr>
          <p:nvPr/>
        </p:nvSpPr>
        <p:spPr bwMode="auto">
          <a:xfrm>
            <a:off x="5383213" y="553243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572" name="Rectangle 409"/>
          <p:cNvSpPr>
            <a:spLocks noChangeArrowheads="1"/>
          </p:cNvSpPr>
          <p:nvPr/>
        </p:nvSpPr>
        <p:spPr bwMode="auto">
          <a:xfrm>
            <a:off x="5441950" y="5532438"/>
            <a:ext cx="63500" cy="13652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7573" name="Freeform 411"/>
          <p:cNvSpPr/>
          <p:nvPr/>
        </p:nvSpPr>
        <p:spPr bwMode="auto">
          <a:xfrm>
            <a:off x="5256213" y="5410200"/>
            <a:ext cx="277812" cy="369888"/>
          </a:xfrm>
          <a:custGeom>
            <a:avLst/>
            <a:gdLst>
              <a:gd name="T0" fmla="*/ 173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 name="T12" fmla="*/ 0 60000 65536"/>
              <a:gd name="T13" fmla="*/ 0 60000 65536"/>
              <a:gd name="T14" fmla="*/ 0 60000 65536"/>
              <a:gd name="T15" fmla="*/ 0 60000 65536"/>
              <a:gd name="T16" fmla="*/ 0 60000 65536"/>
              <a:gd name="T17" fmla="*/ 0 60000 65536"/>
              <a:gd name="T18" fmla="*/ 0 w 175"/>
              <a:gd name="T19" fmla="*/ 0 h 233"/>
              <a:gd name="T20" fmla="*/ 175 w 175"/>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175" h="233">
                <a:moveTo>
                  <a:pt x="173" y="233"/>
                </a:moveTo>
                <a:lnTo>
                  <a:pt x="175" y="0"/>
                </a:lnTo>
                <a:lnTo>
                  <a:pt x="0" y="0"/>
                </a:lnTo>
                <a:lnTo>
                  <a:pt x="0" y="233"/>
                </a:lnTo>
                <a:lnTo>
                  <a:pt x="175" y="233"/>
                </a:lnTo>
              </a:path>
            </a:pathLst>
          </a:custGeom>
          <a:noFill/>
          <a:ln w="14288">
            <a:solidFill>
              <a:srgbClr val="000000"/>
            </a:solidFill>
            <a:round/>
          </a:ln>
        </p:spPr>
        <p:txBody>
          <a:bodyPr/>
          <a:lstStyle/>
          <a:p>
            <a:endParaRPr lang="en-US"/>
          </a:p>
        </p:txBody>
      </p:sp>
      <p:sp>
        <p:nvSpPr>
          <p:cNvPr id="7574" name="Line 412"/>
          <p:cNvSpPr>
            <a:spLocks noChangeShapeType="1"/>
          </p:cNvSpPr>
          <p:nvPr/>
        </p:nvSpPr>
        <p:spPr bwMode="auto">
          <a:xfrm flipH="1">
            <a:off x="3090863" y="5872163"/>
            <a:ext cx="452437" cy="1587"/>
          </a:xfrm>
          <a:prstGeom prst="line">
            <a:avLst/>
          </a:prstGeom>
          <a:noFill/>
          <a:ln w="7938">
            <a:solidFill>
              <a:srgbClr val="000000"/>
            </a:solidFill>
            <a:round/>
          </a:ln>
        </p:spPr>
        <p:txBody>
          <a:bodyPr/>
          <a:lstStyle/>
          <a:p>
            <a:endParaRPr lang="en-US"/>
          </a:p>
        </p:txBody>
      </p:sp>
      <p:sp>
        <p:nvSpPr>
          <p:cNvPr id="7575" name="Freeform 413"/>
          <p:cNvSpPr/>
          <p:nvPr/>
        </p:nvSpPr>
        <p:spPr bwMode="auto">
          <a:xfrm>
            <a:off x="3043238" y="5843588"/>
            <a:ext cx="63500" cy="58737"/>
          </a:xfrm>
          <a:custGeom>
            <a:avLst/>
            <a:gdLst>
              <a:gd name="T0" fmla="*/ 37 w 40"/>
              <a:gd name="T1" fmla="*/ 37 h 37"/>
              <a:gd name="T2" fmla="*/ 40 w 40"/>
              <a:gd name="T3" fmla="*/ 0 h 37"/>
              <a:gd name="T4" fmla="*/ 0 w 40"/>
              <a:gd name="T5" fmla="*/ 18 h 37"/>
              <a:gd name="T6" fmla="*/ 40 w 40"/>
              <a:gd name="T7" fmla="*/ 37 h 37"/>
              <a:gd name="T8" fmla="*/ 40 w 40"/>
              <a:gd name="T9" fmla="*/ 37 h 37"/>
              <a:gd name="T10" fmla="*/ 37 w 40"/>
              <a:gd name="T11" fmla="*/ 37 h 37"/>
              <a:gd name="T12" fmla="*/ 0 60000 65536"/>
              <a:gd name="T13" fmla="*/ 0 60000 65536"/>
              <a:gd name="T14" fmla="*/ 0 60000 65536"/>
              <a:gd name="T15" fmla="*/ 0 60000 65536"/>
              <a:gd name="T16" fmla="*/ 0 60000 65536"/>
              <a:gd name="T17" fmla="*/ 0 60000 65536"/>
              <a:gd name="T18" fmla="*/ 0 w 40"/>
              <a:gd name="T19" fmla="*/ 0 h 37"/>
              <a:gd name="T20" fmla="*/ 40 w 4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0" h="37">
                <a:moveTo>
                  <a:pt x="37" y="37"/>
                </a:moveTo>
                <a:lnTo>
                  <a:pt x="40" y="0"/>
                </a:lnTo>
                <a:lnTo>
                  <a:pt x="0" y="18"/>
                </a:lnTo>
                <a:lnTo>
                  <a:pt x="40" y="37"/>
                </a:lnTo>
                <a:lnTo>
                  <a:pt x="37" y="37"/>
                </a:lnTo>
                <a:close/>
              </a:path>
            </a:pathLst>
          </a:custGeom>
          <a:solidFill>
            <a:srgbClr val="000000"/>
          </a:solidFill>
          <a:ln w="9525">
            <a:noFill/>
            <a:round/>
          </a:ln>
        </p:spPr>
        <p:txBody>
          <a:bodyPr/>
          <a:lstStyle/>
          <a:p>
            <a:endParaRPr lang="en-US"/>
          </a:p>
        </p:txBody>
      </p:sp>
      <p:sp>
        <p:nvSpPr>
          <p:cNvPr id="7576" name="Rectangle 414"/>
          <p:cNvSpPr>
            <a:spLocks noChangeArrowheads="1"/>
          </p:cNvSpPr>
          <p:nvPr/>
        </p:nvSpPr>
        <p:spPr bwMode="auto">
          <a:xfrm>
            <a:off x="3190875" y="5902325"/>
            <a:ext cx="125413"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577" name="Rectangle 415"/>
          <p:cNvSpPr>
            <a:spLocks noChangeArrowheads="1"/>
          </p:cNvSpPr>
          <p:nvPr/>
        </p:nvSpPr>
        <p:spPr bwMode="auto">
          <a:xfrm>
            <a:off x="3257550" y="5902325"/>
            <a:ext cx="88900"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578" name="Rectangle 416"/>
          <p:cNvSpPr>
            <a:spLocks noChangeArrowheads="1"/>
          </p:cNvSpPr>
          <p:nvPr/>
        </p:nvSpPr>
        <p:spPr bwMode="auto">
          <a:xfrm>
            <a:off x="3295650" y="5902325"/>
            <a:ext cx="125413"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579" name="Rectangle 417"/>
          <p:cNvSpPr>
            <a:spLocks noChangeArrowheads="1"/>
          </p:cNvSpPr>
          <p:nvPr/>
        </p:nvSpPr>
        <p:spPr bwMode="auto">
          <a:xfrm>
            <a:off x="3362325" y="5902325"/>
            <a:ext cx="119063"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580" name="Rectangle 418"/>
          <p:cNvSpPr>
            <a:spLocks noChangeArrowheads="1"/>
          </p:cNvSpPr>
          <p:nvPr/>
        </p:nvSpPr>
        <p:spPr bwMode="auto">
          <a:xfrm>
            <a:off x="3616325" y="5835650"/>
            <a:ext cx="857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581" name="Rectangle 419"/>
          <p:cNvSpPr>
            <a:spLocks noChangeArrowheads="1"/>
          </p:cNvSpPr>
          <p:nvPr/>
        </p:nvSpPr>
        <p:spPr bwMode="auto">
          <a:xfrm>
            <a:off x="3646488" y="5835650"/>
            <a:ext cx="11430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582" name="Rectangle 420"/>
          <p:cNvSpPr>
            <a:spLocks noChangeArrowheads="1"/>
          </p:cNvSpPr>
          <p:nvPr/>
        </p:nvSpPr>
        <p:spPr bwMode="auto">
          <a:xfrm>
            <a:off x="3705225" y="5835650"/>
            <a:ext cx="10795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583" name="Rectangle 421"/>
          <p:cNvSpPr>
            <a:spLocks noChangeArrowheads="1"/>
          </p:cNvSpPr>
          <p:nvPr/>
        </p:nvSpPr>
        <p:spPr bwMode="auto">
          <a:xfrm>
            <a:off x="3760788" y="5835650"/>
            <a:ext cx="857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584" name="Rectangle 422"/>
          <p:cNvSpPr>
            <a:spLocks noChangeArrowheads="1"/>
          </p:cNvSpPr>
          <p:nvPr/>
        </p:nvSpPr>
        <p:spPr bwMode="auto">
          <a:xfrm>
            <a:off x="3790950" y="5835650"/>
            <a:ext cx="8890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585" name="Rectangle 423"/>
          <p:cNvSpPr>
            <a:spLocks noChangeArrowheads="1"/>
          </p:cNvSpPr>
          <p:nvPr/>
        </p:nvSpPr>
        <p:spPr bwMode="auto">
          <a:xfrm>
            <a:off x="3827463" y="5835650"/>
            <a:ext cx="11430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7586" name="Rectangle 424"/>
          <p:cNvSpPr>
            <a:spLocks noChangeArrowheads="1"/>
          </p:cNvSpPr>
          <p:nvPr/>
        </p:nvSpPr>
        <p:spPr bwMode="auto">
          <a:xfrm>
            <a:off x="3887788" y="5835650"/>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587" name="Rectangle 425"/>
          <p:cNvSpPr>
            <a:spLocks noChangeArrowheads="1"/>
          </p:cNvSpPr>
          <p:nvPr/>
        </p:nvSpPr>
        <p:spPr bwMode="auto">
          <a:xfrm>
            <a:off x="3943350" y="5835650"/>
            <a:ext cx="857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588" name="Rectangle 426"/>
          <p:cNvSpPr>
            <a:spLocks noChangeArrowheads="1"/>
          </p:cNvSpPr>
          <p:nvPr/>
        </p:nvSpPr>
        <p:spPr bwMode="auto">
          <a:xfrm>
            <a:off x="3971925" y="5835650"/>
            <a:ext cx="77788"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i</a:t>
            </a:r>
            <a:endParaRPr lang="en-US" sz="1600"/>
          </a:p>
        </p:txBody>
      </p:sp>
      <p:sp>
        <p:nvSpPr>
          <p:cNvPr id="7589" name="Rectangle 427"/>
          <p:cNvSpPr>
            <a:spLocks noChangeArrowheads="1"/>
          </p:cNvSpPr>
          <p:nvPr/>
        </p:nvSpPr>
        <p:spPr bwMode="auto">
          <a:xfrm>
            <a:off x="3994150" y="5835650"/>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o</a:t>
            </a:r>
            <a:endParaRPr lang="en-US" sz="1600"/>
          </a:p>
        </p:txBody>
      </p:sp>
      <p:sp>
        <p:nvSpPr>
          <p:cNvPr id="7590" name="Rectangle 428"/>
          <p:cNvSpPr>
            <a:spLocks noChangeArrowheads="1"/>
          </p:cNvSpPr>
          <p:nvPr/>
        </p:nvSpPr>
        <p:spPr bwMode="auto">
          <a:xfrm>
            <a:off x="4054475" y="5835650"/>
            <a:ext cx="11430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n</a:t>
            </a:r>
            <a:endParaRPr lang="en-US" sz="1600"/>
          </a:p>
        </p:txBody>
      </p:sp>
      <p:sp>
        <p:nvSpPr>
          <p:cNvPr id="7591" name="Rectangle 429"/>
          <p:cNvSpPr>
            <a:spLocks noChangeArrowheads="1"/>
          </p:cNvSpPr>
          <p:nvPr/>
        </p:nvSpPr>
        <p:spPr bwMode="auto">
          <a:xfrm>
            <a:off x="4116388" y="5835650"/>
            <a:ext cx="136525" cy="155575"/>
          </a:xfrm>
          <a:prstGeom prst="rect">
            <a:avLst/>
          </a:prstGeom>
          <a:noFill/>
          <a:ln w="9525">
            <a:noFill/>
            <a:miter lim="800000"/>
          </a:ln>
        </p:spPr>
        <p:txBody>
          <a:bodyPr wrap="none" lIns="0" tIns="0" rIns="0" bIns="0">
            <a:spAutoFit/>
          </a:bodyPr>
          <a:lstStyle/>
          <a:p>
            <a:endParaRPr lang="en-US" sz="1600"/>
          </a:p>
        </p:txBody>
      </p:sp>
      <p:sp>
        <p:nvSpPr>
          <p:cNvPr id="7592" name="Rectangle 430"/>
          <p:cNvSpPr>
            <a:spLocks noChangeArrowheads="1"/>
          </p:cNvSpPr>
          <p:nvPr/>
        </p:nvSpPr>
        <p:spPr bwMode="auto">
          <a:xfrm>
            <a:off x="3749675" y="5969000"/>
            <a:ext cx="80963"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f</a:t>
            </a:r>
            <a:endParaRPr lang="en-US" sz="1600"/>
          </a:p>
        </p:txBody>
      </p:sp>
      <p:sp>
        <p:nvSpPr>
          <p:cNvPr id="7593" name="Rectangle 431"/>
          <p:cNvSpPr>
            <a:spLocks noChangeArrowheads="1"/>
          </p:cNvSpPr>
          <p:nvPr/>
        </p:nvSpPr>
        <p:spPr bwMode="auto">
          <a:xfrm>
            <a:off x="3779838" y="5969000"/>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594" name="Rectangle 432"/>
          <p:cNvSpPr>
            <a:spLocks noChangeArrowheads="1"/>
          </p:cNvSpPr>
          <p:nvPr/>
        </p:nvSpPr>
        <p:spPr bwMode="auto">
          <a:xfrm>
            <a:off x="3838575" y="5969000"/>
            <a:ext cx="857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595" name="Rectangle 433"/>
          <p:cNvSpPr>
            <a:spLocks noChangeArrowheads="1"/>
          </p:cNvSpPr>
          <p:nvPr/>
        </p:nvSpPr>
        <p:spPr bwMode="auto">
          <a:xfrm>
            <a:off x="3868738" y="5969000"/>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596" name="Rectangle 434"/>
          <p:cNvSpPr>
            <a:spLocks noChangeArrowheads="1"/>
          </p:cNvSpPr>
          <p:nvPr/>
        </p:nvSpPr>
        <p:spPr bwMode="auto">
          <a:xfrm>
            <a:off x="3924300" y="5969000"/>
            <a:ext cx="11430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h</a:t>
            </a:r>
            <a:endParaRPr lang="en-US" sz="1600"/>
          </a:p>
        </p:txBody>
      </p:sp>
      <p:sp>
        <p:nvSpPr>
          <p:cNvPr id="7597" name="Freeform 435"/>
          <p:cNvSpPr/>
          <p:nvPr/>
        </p:nvSpPr>
        <p:spPr bwMode="auto">
          <a:xfrm>
            <a:off x="3590925" y="5780088"/>
            <a:ext cx="555625" cy="369887"/>
          </a:xfrm>
          <a:custGeom>
            <a:avLst/>
            <a:gdLst>
              <a:gd name="T0" fmla="*/ 348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 name="T12" fmla="*/ 0 60000 65536"/>
              <a:gd name="T13" fmla="*/ 0 60000 65536"/>
              <a:gd name="T14" fmla="*/ 0 60000 65536"/>
              <a:gd name="T15" fmla="*/ 0 60000 65536"/>
              <a:gd name="T16" fmla="*/ 0 60000 65536"/>
              <a:gd name="T17" fmla="*/ 0 60000 65536"/>
              <a:gd name="T18" fmla="*/ 0 w 350"/>
              <a:gd name="T19" fmla="*/ 0 h 233"/>
              <a:gd name="T20" fmla="*/ 350 w 350"/>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50" h="233">
                <a:moveTo>
                  <a:pt x="348" y="233"/>
                </a:moveTo>
                <a:lnTo>
                  <a:pt x="350" y="0"/>
                </a:lnTo>
                <a:lnTo>
                  <a:pt x="0" y="0"/>
                </a:lnTo>
                <a:lnTo>
                  <a:pt x="0" y="233"/>
                </a:lnTo>
                <a:lnTo>
                  <a:pt x="350" y="233"/>
                </a:lnTo>
              </a:path>
            </a:pathLst>
          </a:custGeom>
          <a:noFill/>
          <a:ln w="14288">
            <a:solidFill>
              <a:srgbClr val="000000"/>
            </a:solidFill>
            <a:round/>
          </a:ln>
        </p:spPr>
        <p:txBody>
          <a:bodyPr/>
          <a:lstStyle/>
          <a:p>
            <a:endParaRPr lang="en-US"/>
          </a:p>
        </p:txBody>
      </p:sp>
      <p:sp>
        <p:nvSpPr>
          <p:cNvPr id="7598" name="Rectangle 436"/>
          <p:cNvSpPr>
            <a:spLocks noChangeArrowheads="1"/>
          </p:cNvSpPr>
          <p:nvPr/>
        </p:nvSpPr>
        <p:spPr bwMode="auto">
          <a:xfrm>
            <a:off x="4460875" y="5902325"/>
            <a:ext cx="13335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599" name="Rectangle 437"/>
          <p:cNvSpPr>
            <a:spLocks noChangeArrowheads="1"/>
          </p:cNvSpPr>
          <p:nvPr/>
        </p:nvSpPr>
        <p:spPr bwMode="auto">
          <a:xfrm>
            <a:off x="4538663" y="5902325"/>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600" name="Rectangle 438"/>
          <p:cNvSpPr>
            <a:spLocks noChangeArrowheads="1"/>
          </p:cNvSpPr>
          <p:nvPr/>
        </p:nvSpPr>
        <p:spPr bwMode="auto">
          <a:xfrm>
            <a:off x="4597400" y="5902325"/>
            <a:ext cx="11430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7601" name="Freeform 439"/>
          <p:cNvSpPr/>
          <p:nvPr/>
        </p:nvSpPr>
        <p:spPr bwMode="auto">
          <a:xfrm>
            <a:off x="4424363" y="5780088"/>
            <a:ext cx="277812" cy="369887"/>
          </a:xfrm>
          <a:custGeom>
            <a:avLst/>
            <a:gdLst>
              <a:gd name="T0" fmla="*/ 172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 name="T12" fmla="*/ 0 60000 65536"/>
              <a:gd name="T13" fmla="*/ 0 60000 65536"/>
              <a:gd name="T14" fmla="*/ 0 60000 65536"/>
              <a:gd name="T15" fmla="*/ 0 60000 65536"/>
              <a:gd name="T16" fmla="*/ 0 60000 65536"/>
              <a:gd name="T17" fmla="*/ 0 60000 65536"/>
              <a:gd name="T18" fmla="*/ 0 w 175"/>
              <a:gd name="T19" fmla="*/ 0 h 233"/>
              <a:gd name="T20" fmla="*/ 175 w 175"/>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175" h="233">
                <a:moveTo>
                  <a:pt x="172" y="233"/>
                </a:moveTo>
                <a:lnTo>
                  <a:pt x="175" y="0"/>
                </a:lnTo>
                <a:lnTo>
                  <a:pt x="0" y="0"/>
                </a:lnTo>
                <a:lnTo>
                  <a:pt x="0" y="233"/>
                </a:lnTo>
                <a:lnTo>
                  <a:pt x="175" y="233"/>
                </a:lnTo>
              </a:path>
            </a:pathLst>
          </a:custGeom>
          <a:noFill/>
          <a:ln w="14288">
            <a:solidFill>
              <a:srgbClr val="000000"/>
            </a:solidFill>
            <a:round/>
          </a:ln>
        </p:spPr>
        <p:txBody>
          <a:bodyPr/>
          <a:lstStyle/>
          <a:p>
            <a:endParaRPr lang="en-US"/>
          </a:p>
        </p:txBody>
      </p:sp>
      <p:sp>
        <p:nvSpPr>
          <p:cNvPr id="7602" name="Rectangle 440"/>
          <p:cNvSpPr>
            <a:spLocks noChangeArrowheads="1"/>
          </p:cNvSpPr>
          <p:nvPr/>
        </p:nvSpPr>
        <p:spPr bwMode="auto">
          <a:xfrm>
            <a:off x="4886325" y="5902325"/>
            <a:ext cx="13017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603" name="Rectangle 441"/>
          <p:cNvSpPr>
            <a:spLocks noChangeArrowheads="1"/>
          </p:cNvSpPr>
          <p:nvPr/>
        </p:nvSpPr>
        <p:spPr bwMode="auto">
          <a:xfrm>
            <a:off x="4956175" y="5902325"/>
            <a:ext cx="11430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L</a:t>
            </a:r>
            <a:endParaRPr lang="en-US" sz="1600"/>
          </a:p>
        </p:txBody>
      </p:sp>
      <p:sp>
        <p:nvSpPr>
          <p:cNvPr id="7604" name="Rectangle 442"/>
          <p:cNvSpPr>
            <a:spLocks noChangeArrowheads="1"/>
          </p:cNvSpPr>
          <p:nvPr/>
        </p:nvSpPr>
        <p:spPr bwMode="auto">
          <a:xfrm>
            <a:off x="5016500" y="5902325"/>
            <a:ext cx="13335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U</a:t>
            </a:r>
            <a:endParaRPr lang="en-US" sz="1600"/>
          </a:p>
        </p:txBody>
      </p:sp>
      <p:sp>
        <p:nvSpPr>
          <p:cNvPr id="7605" name="Freeform 443"/>
          <p:cNvSpPr/>
          <p:nvPr/>
        </p:nvSpPr>
        <p:spPr bwMode="auto">
          <a:xfrm>
            <a:off x="4702175" y="5780088"/>
            <a:ext cx="554038" cy="369887"/>
          </a:xfrm>
          <a:custGeom>
            <a:avLst/>
            <a:gdLst>
              <a:gd name="T0" fmla="*/ 347 w 349"/>
              <a:gd name="T1" fmla="*/ 233 h 233"/>
              <a:gd name="T2" fmla="*/ 349 w 349"/>
              <a:gd name="T3" fmla="*/ 0 h 233"/>
              <a:gd name="T4" fmla="*/ 0 w 349"/>
              <a:gd name="T5" fmla="*/ 0 h 233"/>
              <a:gd name="T6" fmla="*/ 0 w 349"/>
              <a:gd name="T7" fmla="*/ 233 h 233"/>
              <a:gd name="T8" fmla="*/ 349 w 349"/>
              <a:gd name="T9" fmla="*/ 233 h 233"/>
              <a:gd name="T10" fmla="*/ 349 w 349"/>
              <a:gd name="T11" fmla="*/ 233 h 233"/>
              <a:gd name="T12" fmla="*/ 0 60000 65536"/>
              <a:gd name="T13" fmla="*/ 0 60000 65536"/>
              <a:gd name="T14" fmla="*/ 0 60000 65536"/>
              <a:gd name="T15" fmla="*/ 0 60000 65536"/>
              <a:gd name="T16" fmla="*/ 0 60000 65536"/>
              <a:gd name="T17" fmla="*/ 0 60000 65536"/>
              <a:gd name="T18" fmla="*/ 0 w 349"/>
              <a:gd name="T19" fmla="*/ 0 h 233"/>
              <a:gd name="T20" fmla="*/ 349 w 349"/>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49" h="233">
                <a:moveTo>
                  <a:pt x="347" y="233"/>
                </a:moveTo>
                <a:lnTo>
                  <a:pt x="349" y="0"/>
                </a:lnTo>
                <a:lnTo>
                  <a:pt x="0" y="0"/>
                </a:lnTo>
                <a:lnTo>
                  <a:pt x="0" y="233"/>
                </a:lnTo>
                <a:lnTo>
                  <a:pt x="349" y="233"/>
                </a:lnTo>
              </a:path>
            </a:pathLst>
          </a:custGeom>
          <a:noFill/>
          <a:ln w="14288">
            <a:solidFill>
              <a:srgbClr val="000000"/>
            </a:solidFill>
            <a:round/>
          </a:ln>
        </p:spPr>
        <p:txBody>
          <a:bodyPr/>
          <a:lstStyle/>
          <a:p>
            <a:endParaRPr lang="en-US"/>
          </a:p>
        </p:txBody>
      </p:sp>
      <p:sp>
        <p:nvSpPr>
          <p:cNvPr id="7606" name="Rectangle 444"/>
          <p:cNvSpPr>
            <a:spLocks noChangeArrowheads="1"/>
          </p:cNvSpPr>
          <p:nvPr/>
        </p:nvSpPr>
        <p:spPr bwMode="auto">
          <a:xfrm>
            <a:off x="5419725" y="5835650"/>
            <a:ext cx="13335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D</a:t>
            </a:r>
            <a:endParaRPr lang="en-US" sz="1600"/>
          </a:p>
        </p:txBody>
      </p:sp>
      <p:sp>
        <p:nvSpPr>
          <p:cNvPr id="7607" name="Rectangle 445"/>
          <p:cNvSpPr>
            <a:spLocks noChangeArrowheads="1"/>
          </p:cNvSpPr>
          <p:nvPr/>
        </p:nvSpPr>
        <p:spPr bwMode="auto">
          <a:xfrm>
            <a:off x="5497513" y="5835650"/>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608" name="Rectangle 446"/>
          <p:cNvSpPr>
            <a:spLocks noChangeArrowheads="1"/>
          </p:cNvSpPr>
          <p:nvPr/>
        </p:nvSpPr>
        <p:spPr bwMode="auto">
          <a:xfrm>
            <a:off x="5559425" y="5835650"/>
            <a:ext cx="857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t</a:t>
            </a:r>
            <a:endParaRPr lang="en-US" sz="1600"/>
          </a:p>
        </p:txBody>
      </p:sp>
      <p:sp>
        <p:nvSpPr>
          <p:cNvPr id="7609" name="Rectangle 447"/>
          <p:cNvSpPr>
            <a:spLocks noChangeArrowheads="1"/>
          </p:cNvSpPr>
          <p:nvPr/>
        </p:nvSpPr>
        <p:spPr bwMode="auto">
          <a:xfrm>
            <a:off x="5589588" y="5835650"/>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610" name="Rectangle 448"/>
          <p:cNvSpPr>
            <a:spLocks noChangeArrowheads="1"/>
          </p:cNvSpPr>
          <p:nvPr/>
        </p:nvSpPr>
        <p:spPr bwMode="auto">
          <a:xfrm>
            <a:off x="5648325" y="5835650"/>
            <a:ext cx="136525" cy="155575"/>
          </a:xfrm>
          <a:prstGeom prst="rect">
            <a:avLst/>
          </a:prstGeom>
          <a:noFill/>
          <a:ln w="9525">
            <a:noFill/>
            <a:miter lim="800000"/>
          </a:ln>
        </p:spPr>
        <p:txBody>
          <a:bodyPr wrap="none" lIns="0" tIns="0" rIns="0" bIns="0">
            <a:spAutoFit/>
          </a:bodyPr>
          <a:lstStyle/>
          <a:p>
            <a:endParaRPr lang="en-US" sz="1600"/>
          </a:p>
        </p:txBody>
      </p:sp>
      <p:sp>
        <p:nvSpPr>
          <p:cNvPr id="7611" name="Rectangle 449"/>
          <p:cNvSpPr>
            <a:spLocks noChangeArrowheads="1"/>
          </p:cNvSpPr>
          <p:nvPr/>
        </p:nvSpPr>
        <p:spPr bwMode="auto">
          <a:xfrm>
            <a:off x="5367338" y="5969000"/>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a</a:t>
            </a:r>
            <a:endParaRPr lang="en-US" sz="1600"/>
          </a:p>
        </p:txBody>
      </p:sp>
      <p:sp>
        <p:nvSpPr>
          <p:cNvPr id="7612" name="Rectangle 450"/>
          <p:cNvSpPr>
            <a:spLocks noChangeArrowheads="1"/>
          </p:cNvSpPr>
          <p:nvPr/>
        </p:nvSpPr>
        <p:spPr bwMode="auto">
          <a:xfrm>
            <a:off x="5427663" y="5969000"/>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613" name="Rectangle 451"/>
          <p:cNvSpPr>
            <a:spLocks noChangeArrowheads="1"/>
          </p:cNvSpPr>
          <p:nvPr/>
        </p:nvSpPr>
        <p:spPr bwMode="auto">
          <a:xfrm>
            <a:off x="5478463" y="5969000"/>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c</a:t>
            </a:r>
            <a:endParaRPr lang="en-US" sz="1600"/>
          </a:p>
        </p:txBody>
      </p:sp>
      <p:sp>
        <p:nvSpPr>
          <p:cNvPr id="7614" name="Rectangle 452"/>
          <p:cNvSpPr>
            <a:spLocks noChangeArrowheads="1"/>
          </p:cNvSpPr>
          <p:nvPr/>
        </p:nvSpPr>
        <p:spPr bwMode="auto">
          <a:xfrm>
            <a:off x="5534025" y="5969000"/>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615" name="Rectangle 453"/>
          <p:cNvSpPr>
            <a:spLocks noChangeArrowheads="1"/>
          </p:cNvSpPr>
          <p:nvPr/>
        </p:nvSpPr>
        <p:spPr bwMode="auto">
          <a:xfrm>
            <a:off x="5592763" y="5969000"/>
            <a:ext cx="10795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616" name="Rectangle 454"/>
          <p:cNvSpPr>
            <a:spLocks noChangeArrowheads="1"/>
          </p:cNvSpPr>
          <p:nvPr/>
        </p:nvSpPr>
        <p:spPr bwMode="auto">
          <a:xfrm>
            <a:off x="5648325" y="5969000"/>
            <a:ext cx="10795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s</a:t>
            </a:r>
            <a:endParaRPr lang="en-US" sz="1600"/>
          </a:p>
        </p:txBody>
      </p:sp>
      <p:sp>
        <p:nvSpPr>
          <p:cNvPr id="7617" name="Freeform 455"/>
          <p:cNvSpPr/>
          <p:nvPr/>
        </p:nvSpPr>
        <p:spPr bwMode="auto">
          <a:xfrm>
            <a:off x="5256213" y="5780088"/>
            <a:ext cx="555625" cy="369887"/>
          </a:xfrm>
          <a:custGeom>
            <a:avLst/>
            <a:gdLst>
              <a:gd name="T0" fmla="*/ 348 w 350"/>
              <a:gd name="T1" fmla="*/ 233 h 233"/>
              <a:gd name="T2" fmla="*/ 350 w 350"/>
              <a:gd name="T3" fmla="*/ 0 h 233"/>
              <a:gd name="T4" fmla="*/ 0 w 350"/>
              <a:gd name="T5" fmla="*/ 0 h 233"/>
              <a:gd name="T6" fmla="*/ 0 w 350"/>
              <a:gd name="T7" fmla="*/ 233 h 233"/>
              <a:gd name="T8" fmla="*/ 350 w 350"/>
              <a:gd name="T9" fmla="*/ 233 h 233"/>
              <a:gd name="T10" fmla="*/ 350 w 350"/>
              <a:gd name="T11" fmla="*/ 233 h 233"/>
              <a:gd name="T12" fmla="*/ 0 60000 65536"/>
              <a:gd name="T13" fmla="*/ 0 60000 65536"/>
              <a:gd name="T14" fmla="*/ 0 60000 65536"/>
              <a:gd name="T15" fmla="*/ 0 60000 65536"/>
              <a:gd name="T16" fmla="*/ 0 60000 65536"/>
              <a:gd name="T17" fmla="*/ 0 60000 65536"/>
              <a:gd name="T18" fmla="*/ 0 w 350"/>
              <a:gd name="T19" fmla="*/ 0 h 233"/>
              <a:gd name="T20" fmla="*/ 350 w 350"/>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350" h="233">
                <a:moveTo>
                  <a:pt x="348" y="233"/>
                </a:moveTo>
                <a:lnTo>
                  <a:pt x="350" y="0"/>
                </a:lnTo>
                <a:lnTo>
                  <a:pt x="0" y="0"/>
                </a:lnTo>
                <a:lnTo>
                  <a:pt x="0" y="233"/>
                </a:lnTo>
                <a:lnTo>
                  <a:pt x="350" y="233"/>
                </a:lnTo>
              </a:path>
            </a:pathLst>
          </a:custGeom>
          <a:noFill/>
          <a:ln w="14288">
            <a:solidFill>
              <a:srgbClr val="000000"/>
            </a:solidFill>
            <a:round/>
          </a:ln>
        </p:spPr>
        <p:txBody>
          <a:bodyPr/>
          <a:lstStyle/>
          <a:p>
            <a:endParaRPr lang="en-US"/>
          </a:p>
        </p:txBody>
      </p:sp>
      <p:sp>
        <p:nvSpPr>
          <p:cNvPr id="7618" name="Rectangle 456"/>
          <p:cNvSpPr>
            <a:spLocks noChangeArrowheads="1"/>
          </p:cNvSpPr>
          <p:nvPr/>
        </p:nvSpPr>
        <p:spPr bwMode="auto">
          <a:xfrm>
            <a:off x="5859463" y="5902325"/>
            <a:ext cx="13335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R</a:t>
            </a:r>
            <a:endParaRPr lang="en-US" sz="1600"/>
          </a:p>
        </p:txBody>
      </p:sp>
      <p:sp>
        <p:nvSpPr>
          <p:cNvPr id="7619" name="Rectangle 457"/>
          <p:cNvSpPr>
            <a:spLocks noChangeArrowheads="1"/>
          </p:cNvSpPr>
          <p:nvPr/>
        </p:nvSpPr>
        <p:spPr bwMode="auto">
          <a:xfrm>
            <a:off x="5937250" y="5902325"/>
            <a:ext cx="111125"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e</a:t>
            </a:r>
            <a:endParaRPr lang="en-US" sz="1600"/>
          </a:p>
        </p:txBody>
      </p:sp>
      <p:sp>
        <p:nvSpPr>
          <p:cNvPr id="7620" name="Rectangle 458"/>
          <p:cNvSpPr>
            <a:spLocks noChangeArrowheads="1"/>
          </p:cNvSpPr>
          <p:nvPr/>
        </p:nvSpPr>
        <p:spPr bwMode="auto">
          <a:xfrm>
            <a:off x="5997575" y="5902325"/>
            <a:ext cx="114300" cy="155575"/>
          </a:xfrm>
          <a:prstGeom prst="rect">
            <a:avLst/>
          </a:prstGeom>
          <a:noFill/>
          <a:ln w="9525">
            <a:noFill/>
            <a:miter lim="800000"/>
          </a:ln>
        </p:spPr>
        <p:txBody>
          <a:bodyPr wrap="none" lIns="0" tIns="0" rIns="0" bIns="0">
            <a:spAutoFit/>
          </a:bodyPr>
          <a:lstStyle/>
          <a:p>
            <a:r>
              <a:rPr lang="en-US" sz="900">
                <a:solidFill>
                  <a:srgbClr val="000000"/>
                </a:solidFill>
                <a:latin typeface="Arial" panose="020B0604020202020204" pitchFamily="34" charset="0"/>
              </a:rPr>
              <a:t>g</a:t>
            </a:r>
            <a:endParaRPr lang="en-US" sz="1600"/>
          </a:p>
        </p:txBody>
      </p:sp>
      <p:sp>
        <p:nvSpPr>
          <p:cNvPr id="7621" name="Freeform 459"/>
          <p:cNvSpPr/>
          <p:nvPr/>
        </p:nvSpPr>
        <p:spPr bwMode="auto">
          <a:xfrm>
            <a:off x="5811838" y="5780088"/>
            <a:ext cx="277812" cy="369887"/>
          </a:xfrm>
          <a:custGeom>
            <a:avLst/>
            <a:gdLst>
              <a:gd name="T0" fmla="*/ 173 w 175"/>
              <a:gd name="T1" fmla="*/ 233 h 233"/>
              <a:gd name="T2" fmla="*/ 175 w 175"/>
              <a:gd name="T3" fmla="*/ 0 h 233"/>
              <a:gd name="T4" fmla="*/ 0 w 175"/>
              <a:gd name="T5" fmla="*/ 0 h 233"/>
              <a:gd name="T6" fmla="*/ 0 w 175"/>
              <a:gd name="T7" fmla="*/ 233 h 233"/>
              <a:gd name="T8" fmla="*/ 175 w 175"/>
              <a:gd name="T9" fmla="*/ 233 h 233"/>
              <a:gd name="T10" fmla="*/ 175 w 175"/>
              <a:gd name="T11" fmla="*/ 233 h 233"/>
              <a:gd name="T12" fmla="*/ 0 60000 65536"/>
              <a:gd name="T13" fmla="*/ 0 60000 65536"/>
              <a:gd name="T14" fmla="*/ 0 60000 65536"/>
              <a:gd name="T15" fmla="*/ 0 60000 65536"/>
              <a:gd name="T16" fmla="*/ 0 60000 65536"/>
              <a:gd name="T17" fmla="*/ 0 60000 65536"/>
              <a:gd name="T18" fmla="*/ 0 w 175"/>
              <a:gd name="T19" fmla="*/ 0 h 233"/>
              <a:gd name="T20" fmla="*/ 175 w 175"/>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175" h="233">
                <a:moveTo>
                  <a:pt x="173" y="233"/>
                </a:moveTo>
                <a:lnTo>
                  <a:pt x="175" y="0"/>
                </a:lnTo>
                <a:lnTo>
                  <a:pt x="0" y="0"/>
                </a:lnTo>
                <a:lnTo>
                  <a:pt x="0" y="233"/>
                </a:lnTo>
                <a:lnTo>
                  <a:pt x="175" y="233"/>
                </a:lnTo>
              </a:path>
            </a:pathLst>
          </a:custGeom>
          <a:noFill/>
          <a:ln w="14288">
            <a:solidFill>
              <a:srgbClr val="000000"/>
            </a:solidFill>
            <a:round/>
          </a:ln>
        </p:spPr>
        <p:txBody>
          <a:bodyPr/>
          <a:lstStyle/>
          <a:p>
            <a:endParaRPr lang="en-US"/>
          </a:p>
        </p:txBody>
      </p:sp>
      <p:sp>
        <p:nvSpPr>
          <p:cNvPr id="7622" name="Freeform 460"/>
          <p:cNvSpPr/>
          <p:nvPr/>
        </p:nvSpPr>
        <p:spPr bwMode="auto">
          <a:xfrm>
            <a:off x="4076700" y="6213475"/>
            <a:ext cx="61913" cy="58738"/>
          </a:xfrm>
          <a:custGeom>
            <a:avLst/>
            <a:gdLst>
              <a:gd name="T0" fmla="*/ 0 w 39"/>
              <a:gd name="T1" fmla="*/ 37 h 37"/>
              <a:gd name="T2" fmla="*/ 0 w 39"/>
              <a:gd name="T3" fmla="*/ 0 h 37"/>
              <a:gd name="T4" fmla="*/ 39 w 39"/>
              <a:gd name="T5" fmla="*/ 18 h 37"/>
              <a:gd name="T6" fmla="*/ 0 w 39"/>
              <a:gd name="T7" fmla="*/ 37 h 37"/>
              <a:gd name="T8" fmla="*/ 0 w 39"/>
              <a:gd name="T9" fmla="*/ 37 h 37"/>
              <a:gd name="T10" fmla="*/ 0 60000 65536"/>
              <a:gd name="T11" fmla="*/ 0 60000 65536"/>
              <a:gd name="T12" fmla="*/ 0 60000 65536"/>
              <a:gd name="T13" fmla="*/ 0 60000 65536"/>
              <a:gd name="T14" fmla="*/ 0 60000 65536"/>
              <a:gd name="T15" fmla="*/ 0 w 39"/>
              <a:gd name="T16" fmla="*/ 0 h 37"/>
              <a:gd name="T17" fmla="*/ 39 w 39"/>
              <a:gd name="T18" fmla="*/ 37 h 37"/>
            </a:gdLst>
            <a:ahLst/>
            <a:cxnLst>
              <a:cxn ang="T10">
                <a:pos x="T0" y="T1"/>
              </a:cxn>
              <a:cxn ang="T11">
                <a:pos x="T2" y="T3"/>
              </a:cxn>
              <a:cxn ang="T12">
                <a:pos x="T4" y="T5"/>
              </a:cxn>
              <a:cxn ang="T13">
                <a:pos x="T6" y="T7"/>
              </a:cxn>
              <a:cxn ang="T14">
                <a:pos x="T8" y="T9"/>
              </a:cxn>
            </a:cxnLst>
            <a:rect l="T15" t="T16" r="T17" b="T18"/>
            <a:pathLst>
              <a:path w="39" h="37">
                <a:moveTo>
                  <a:pt x="0" y="37"/>
                </a:moveTo>
                <a:lnTo>
                  <a:pt x="0" y="0"/>
                </a:lnTo>
                <a:lnTo>
                  <a:pt x="39" y="18"/>
                </a:lnTo>
                <a:lnTo>
                  <a:pt x="0" y="37"/>
                </a:lnTo>
                <a:close/>
              </a:path>
            </a:pathLst>
          </a:custGeom>
          <a:solidFill>
            <a:srgbClr val="000000"/>
          </a:solidFill>
          <a:ln w="9525">
            <a:noFill/>
            <a:round/>
          </a:ln>
        </p:spPr>
        <p:txBody>
          <a:bodyPr/>
          <a:lstStyle/>
          <a:p>
            <a:endParaRPr lang="en-US"/>
          </a:p>
        </p:txBody>
      </p:sp>
      <p:sp>
        <p:nvSpPr>
          <p:cNvPr id="7623" name="Line 461"/>
          <p:cNvSpPr>
            <a:spLocks noChangeShapeType="1"/>
          </p:cNvSpPr>
          <p:nvPr/>
        </p:nvSpPr>
        <p:spPr bwMode="auto">
          <a:xfrm flipH="1">
            <a:off x="3646488" y="6242050"/>
            <a:ext cx="452437" cy="1588"/>
          </a:xfrm>
          <a:prstGeom prst="line">
            <a:avLst/>
          </a:prstGeom>
          <a:noFill/>
          <a:ln w="7938">
            <a:solidFill>
              <a:srgbClr val="000000"/>
            </a:solidFill>
            <a:round/>
          </a:ln>
        </p:spPr>
        <p:txBody>
          <a:bodyPr/>
          <a:lstStyle/>
          <a:p>
            <a:endParaRPr lang="en-US"/>
          </a:p>
        </p:txBody>
      </p:sp>
      <p:sp>
        <p:nvSpPr>
          <p:cNvPr id="7624" name="Freeform 462"/>
          <p:cNvSpPr/>
          <p:nvPr/>
        </p:nvSpPr>
        <p:spPr bwMode="auto">
          <a:xfrm>
            <a:off x="3598863" y="6213475"/>
            <a:ext cx="61912" cy="58738"/>
          </a:xfrm>
          <a:custGeom>
            <a:avLst/>
            <a:gdLst>
              <a:gd name="T0" fmla="*/ 37 w 39"/>
              <a:gd name="T1" fmla="*/ 37 h 37"/>
              <a:gd name="T2" fmla="*/ 39 w 39"/>
              <a:gd name="T3" fmla="*/ 0 h 37"/>
              <a:gd name="T4" fmla="*/ 0 w 39"/>
              <a:gd name="T5" fmla="*/ 18 h 37"/>
              <a:gd name="T6" fmla="*/ 39 w 39"/>
              <a:gd name="T7" fmla="*/ 37 h 37"/>
              <a:gd name="T8" fmla="*/ 39 w 39"/>
              <a:gd name="T9" fmla="*/ 37 h 37"/>
              <a:gd name="T10" fmla="*/ 37 w 39"/>
              <a:gd name="T11" fmla="*/ 37 h 37"/>
              <a:gd name="T12" fmla="*/ 0 60000 65536"/>
              <a:gd name="T13" fmla="*/ 0 60000 65536"/>
              <a:gd name="T14" fmla="*/ 0 60000 65536"/>
              <a:gd name="T15" fmla="*/ 0 60000 65536"/>
              <a:gd name="T16" fmla="*/ 0 60000 65536"/>
              <a:gd name="T17" fmla="*/ 0 60000 65536"/>
              <a:gd name="T18" fmla="*/ 0 w 39"/>
              <a:gd name="T19" fmla="*/ 0 h 37"/>
              <a:gd name="T20" fmla="*/ 39 w 39"/>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39" h="37">
                <a:moveTo>
                  <a:pt x="37" y="37"/>
                </a:moveTo>
                <a:lnTo>
                  <a:pt x="39" y="0"/>
                </a:lnTo>
                <a:lnTo>
                  <a:pt x="0" y="18"/>
                </a:lnTo>
                <a:lnTo>
                  <a:pt x="39" y="37"/>
                </a:lnTo>
                <a:lnTo>
                  <a:pt x="37" y="37"/>
                </a:lnTo>
                <a:close/>
              </a:path>
            </a:pathLst>
          </a:custGeom>
          <a:solidFill>
            <a:srgbClr val="000000"/>
          </a:solidFill>
          <a:ln w="9525">
            <a:noFill/>
            <a:round/>
          </a:ln>
        </p:spPr>
        <p:txBody>
          <a:bodyPr/>
          <a:lstStyle/>
          <a:p>
            <a:endParaRPr lang="en-US"/>
          </a:p>
        </p:txBody>
      </p:sp>
      <p:sp>
        <p:nvSpPr>
          <p:cNvPr id="7625" name="Rectangle 463"/>
          <p:cNvSpPr>
            <a:spLocks noChangeArrowheads="1"/>
          </p:cNvSpPr>
          <p:nvPr/>
        </p:nvSpPr>
        <p:spPr bwMode="auto">
          <a:xfrm>
            <a:off x="3746500" y="6272213"/>
            <a:ext cx="125413"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626" name="Rectangle 464"/>
          <p:cNvSpPr>
            <a:spLocks noChangeArrowheads="1"/>
          </p:cNvSpPr>
          <p:nvPr/>
        </p:nvSpPr>
        <p:spPr bwMode="auto">
          <a:xfrm>
            <a:off x="3813175" y="6272213"/>
            <a:ext cx="88900"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627" name="Rectangle 465"/>
          <p:cNvSpPr>
            <a:spLocks noChangeArrowheads="1"/>
          </p:cNvSpPr>
          <p:nvPr/>
        </p:nvSpPr>
        <p:spPr bwMode="auto">
          <a:xfrm>
            <a:off x="3849688" y="6272213"/>
            <a:ext cx="125412"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628" name="Rectangle 466"/>
          <p:cNvSpPr>
            <a:spLocks noChangeArrowheads="1"/>
          </p:cNvSpPr>
          <p:nvPr/>
        </p:nvSpPr>
        <p:spPr bwMode="auto">
          <a:xfrm>
            <a:off x="3916363" y="6272213"/>
            <a:ext cx="119062"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629" name="Freeform 467"/>
          <p:cNvSpPr/>
          <p:nvPr/>
        </p:nvSpPr>
        <p:spPr bwMode="auto">
          <a:xfrm>
            <a:off x="4624388" y="6213475"/>
            <a:ext cx="61912" cy="58738"/>
          </a:xfrm>
          <a:custGeom>
            <a:avLst/>
            <a:gdLst>
              <a:gd name="T0" fmla="*/ 0 w 39"/>
              <a:gd name="T1" fmla="*/ 37 h 37"/>
              <a:gd name="T2" fmla="*/ 2 w 39"/>
              <a:gd name="T3" fmla="*/ 0 h 37"/>
              <a:gd name="T4" fmla="*/ 39 w 39"/>
              <a:gd name="T5" fmla="*/ 18 h 37"/>
              <a:gd name="T6" fmla="*/ 2 w 39"/>
              <a:gd name="T7" fmla="*/ 37 h 37"/>
              <a:gd name="T8" fmla="*/ 2 w 39"/>
              <a:gd name="T9" fmla="*/ 37 h 37"/>
              <a:gd name="T10" fmla="*/ 0 w 39"/>
              <a:gd name="T11" fmla="*/ 37 h 37"/>
              <a:gd name="T12" fmla="*/ 0 60000 65536"/>
              <a:gd name="T13" fmla="*/ 0 60000 65536"/>
              <a:gd name="T14" fmla="*/ 0 60000 65536"/>
              <a:gd name="T15" fmla="*/ 0 60000 65536"/>
              <a:gd name="T16" fmla="*/ 0 60000 65536"/>
              <a:gd name="T17" fmla="*/ 0 60000 65536"/>
              <a:gd name="T18" fmla="*/ 0 w 39"/>
              <a:gd name="T19" fmla="*/ 0 h 37"/>
              <a:gd name="T20" fmla="*/ 39 w 39"/>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39" h="37">
                <a:moveTo>
                  <a:pt x="0" y="37"/>
                </a:moveTo>
                <a:lnTo>
                  <a:pt x="2" y="0"/>
                </a:lnTo>
                <a:lnTo>
                  <a:pt x="39" y="18"/>
                </a:lnTo>
                <a:lnTo>
                  <a:pt x="2" y="37"/>
                </a:lnTo>
                <a:lnTo>
                  <a:pt x="0" y="37"/>
                </a:lnTo>
                <a:close/>
              </a:path>
            </a:pathLst>
          </a:custGeom>
          <a:solidFill>
            <a:srgbClr val="000000"/>
          </a:solidFill>
          <a:ln w="9525">
            <a:noFill/>
            <a:round/>
          </a:ln>
        </p:spPr>
        <p:txBody>
          <a:bodyPr/>
          <a:lstStyle/>
          <a:p>
            <a:endParaRPr lang="en-US"/>
          </a:p>
        </p:txBody>
      </p:sp>
      <p:sp>
        <p:nvSpPr>
          <p:cNvPr id="7630" name="Line 468"/>
          <p:cNvSpPr>
            <a:spLocks noChangeShapeType="1"/>
          </p:cNvSpPr>
          <p:nvPr/>
        </p:nvSpPr>
        <p:spPr bwMode="auto">
          <a:xfrm flipH="1">
            <a:off x="4194175" y="6242050"/>
            <a:ext cx="455613" cy="1588"/>
          </a:xfrm>
          <a:prstGeom prst="line">
            <a:avLst/>
          </a:prstGeom>
          <a:noFill/>
          <a:ln w="7938">
            <a:solidFill>
              <a:srgbClr val="000000"/>
            </a:solidFill>
            <a:round/>
          </a:ln>
        </p:spPr>
        <p:txBody>
          <a:bodyPr/>
          <a:lstStyle/>
          <a:p>
            <a:endParaRPr lang="en-US"/>
          </a:p>
        </p:txBody>
      </p:sp>
      <p:sp>
        <p:nvSpPr>
          <p:cNvPr id="7631" name="Freeform 469"/>
          <p:cNvSpPr/>
          <p:nvPr/>
        </p:nvSpPr>
        <p:spPr bwMode="auto">
          <a:xfrm>
            <a:off x="4149725" y="6213475"/>
            <a:ext cx="60325" cy="58738"/>
          </a:xfrm>
          <a:custGeom>
            <a:avLst/>
            <a:gdLst>
              <a:gd name="T0" fmla="*/ 38 w 38"/>
              <a:gd name="T1" fmla="*/ 37 h 37"/>
              <a:gd name="T2" fmla="*/ 38 w 38"/>
              <a:gd name="T3" fmla="*/ 0 h 37"/>
              <a:gd name="T4" fmla="*/ 0 w 38"/>
              <a:gd name="T5" fmla="*/ 18 h 37"/>
              <a:gd name="T6" fmla="*/ 38 w 38"/>
              <a:gd name="T7" fmla="*/ 37 h 37"/>
              <a:gd name="T8" fmla="*/ 38 w 38"/>
              <a:gd name="T9" fmla="*/ 37 h 37"/>
              <a:gd name="T10" fmla="*/ 0 60000 65536"/>
              <a:gd name="T11" fmla="*/ 0 60000 65536"/>
              <a:gd name="T12" fmla="*/ 0 60000 65536"/>
              <a:gd name="T13" fmla="*/ 0 60000 65536"/>
              <a:gd name="T14" fmla="*/ 0 60000 65536"/>
              <a:gd name="T15" fmla="*/ 0 w 38"/>
              <a:gd name="T16" fmla="*/ 0 h 37"/>
              <a:gd name="T17" fmla="*/ 38 w 38"/>
              <a:gd name="T18" fmla="*/ 37 h 37"/>
            </a:gdLst>
            <a:ahLst/>
            <a:cxnLst>
              <a:cxn ang="T10">
                <a:pos x="T0" y="T1"/>
              </a:cxn>
              <a:cxn ang="T11">
                <a:pos x="T2" y="T3"/>
              </a:cxn>
              <a:cxn ang="T12">
                <a:pos x="T4" y="T5"/>
              </a:cxn>
              <a:cxn ang="T13">
                <a:pos x="T6" y="T7"/>
              </a:cxn>
              <a:cxn ang="T14">
                <a:pos x="T8" y="T9"/>
              </a:cxn>
            </a:cxnLst>
            <a:rect l="T15" t="T16" r="T17" b="T18"/>
            <a:pathLst>
              <a:path w="38" h="37">
                <a:moveTo>
                  <a:pt x="38" y="37"/>
                </a:moveTo>
                <a:lnTo>
                  <a:pt x="38" y="0"/>
                </a:lnTo>
                <a:lnTo>
                  <a:pt x="0" y="18"/>
                </a:lnTo>
                <a:lnTo>
                  <a:pt x="38" y="37"/>
                </a:lnTo>
                <a:close/>
              </a:path>
            </a:pathLst>
          </a:custGeom>
          <a:solidFill>
            <a:srgbClr val="000000"/>
          </a:solidFill>
          <a:ln w="9525">
            <a:noFill/>
            <a:round/>
          </a:ln>
        </p:spPr>
        <p:txBody>
          <a:bodyPr/>
          <a:lstStyle/>
          <a:p>
            <a:endParaRPr lang="en-US"/>
          </a:p>
        </p:txBody>
      </p:sp>
      <p:sp>
        <p:nvSpPr>
          <p:cNvPr id="7632" name="Rectangle 470"/>
          <p:cNvSpPr>
            <a:spLocks noChangeArrowheads="1"/>
          </p:cNvSpPr>
          <p:nvPr/>
        </p:nvSpPr>
        <p:spPr bwMode="auto">
          <a:xfrm>
            <a:off x="4297363" y="6272213"/>
            <a:ext cx="125412"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633" name="Rectangle 471"/>
          <p:cNvSpPr>
            <a:spLocks noChangeArrowheads="1"/>
          </p:cNvSpPr>
          <p:nvPr/>
        </p:nvSpPr>
        <p:spPr bwMode="auto">
          <a:xfrm>
            <a:off x="4364038" y="6272213"/>
            <a:ext cx="88900"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634" name="Rectangle 472"/>
          <p:cNvSpPr>
            <a:spLocks noChangeArrowheads="1"/>
          </p:cNvSpPr>
          <p:nvPr/>
        </p:nvSpPr>
        <p:spPr bwMode="auto">
          <a:xfrm>
            <a:off x="4397375" y="6272213"/>
            <a:ext cx="125413"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635" name="Rectangle 473"/>
          <p:cNvSpPr>
            <a:spLocks noChangeArrowheads="1"/>
          </p:cNvSpPr>
          <p:nvPr/>
        </p:nvSpPr>
        <p:spPr bwMode="auto">
          <a:xfrm>
            <a:off x="4468813" y="6272213"/>
            <a:ext cx="119062"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636" name="Freeform 474"/>
          <p:cNvSpPr/>
          <p:nvPr/>
        </p:nvSpPr>
        <p:spPr bwMode="auto">
          <a:xfrm>
            <a:off x="5175250" y="6213475"/>
            <a:ext cx="63500" cy="58738"/>
          </a:xfrm>
          <a:custGeom>
            <a:avLst/>
            <a:gdLst>
              <a:gd name="T0" fmla="*/ 0 w 40"/>
              <a:gd name="T1" fmla="*/ 37 h 37"/>
              <a:gd name="T2" fmla="*/ 2 w 40"/>
              <a:gd name="T3" fmla="*/ 0 h 37"/>
              <a:gd name="T4" fmla="*/ 40 w 40"/>
              <a:gd name="T5" fmla="*/ 18 h 37"/>
              <a:gd name="T6" fmla="*/ 2 w 40"/>
              <a:gd name="T7" fmla="*/ 37 h 37"/>
              <a:gd name="T8" fmla="*/ 2 w 40"/>
              <a:gd name="T9" fmla="*/ 37 h 37"/>
              <a:gd name="T10" fmla="*/ 0 w 40"/>
              <a:gd name="T11" fmla="*/ 37 h 37"/>
              <a:gd name="T12" fmla="*/ 0 60000 65536"/>
              <a:gd name="T13" fmla="*/ 0 60000 65536"/>
              <a:gd name="T14" fmla="*/ 0 60000 65536"/>
              <a:gd name="T15" fmla="*/ 0 60000 65536"/>
              <a:gd name="T16" fmla="*/ 0 60000 65536"/>
              <a:gd name="T17" fmla="*/ 0 60000 65536"/>
              <a:gd name="T18" fmla="*/ 0 w 40"/>
              <a:gd name="T19" fmla="*/ 0 h 37"/>
              <a:gd name="T20" fmla="*/ 40 w 4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0" h="37">
                <a:moveTo>
                  <a:pt x="0" y="37"/>
                </a:moveTo>
                <a:lnTo>
                  <a:pt x="2" y="0"/>
                </a:lnTo>
                <a:lnTo>
                  <a:pt x="40" y="18"/>
                </a:lnTo>
                <a:lnTo>
                  <a:pt x="2" y="37"/>
                </a:lnTo>
                <a:lnTo>
                  <a:pt x="0" y="37"/>
                </a:lnTo>
                <a:close/>
              </a:path>
            </a:pathLst>
          </a:custGeom>
          <a:solidFill>
            <a:srgbClr val="000000"/>
          </a:solidFill>
          <a:ln w="9525">
            <a:noFill/>
            <a:round/>
          </a:ln>
        </p:spPr>
        <p:txBody>
          <a:bodyPr/>
          <a:lstStyle/>
          <a:p>
            <a:endParaRPr lang="en-US"/>
          </a:p>
        </p:txBody>
      </p:sp>
      <p:sp>
        <p:nvSpPr>
          <p:cNvPr id="7637" name="Line 475"/>
          <p:cNvSpPr>
            <a:spLocks noChangeShapeType="1"/>
          </p:cNvSpPr>
          <p:nvPr/>
        </p:nvSpPr>
        <p:spPr bwMode="auto">
          <a:xfrm flipH="1">
            <a:off x="4746625" y="6242050"/>
            <a:ext cx="450850" cy="1588"/>
          </a:xfrm>
          <a:prstGeom prst="line">
            <a:avLst/>
          </a:prstGeom>
          <a:noFill/>
          <a:ln w="7938">
            <a:solidFill>
              <a:srgbClr val="000000"/>
            </a:solidFill>
            <a:round/>
          </a:ln>
        </p:spPr>
        <p:txBody>
          <a:bodyPr/>
          <a:lstStyle/>
          <a:p>
            <a:endParaRPr lang="en-US"/>
          </a:p>
        </p:txBody>
      </p:sp>
      <p:sp>
        <p:nvSpPr>
          <p:cNvPr id="7638" name="Freeform 476"/>
          <p:cNvSpPr/>
          <p:nvPr/>
        </p:nvSpPr>
        <p:spPr bwMode="auto">
          <a:xfrm>
            <a:off x="4697413" y="6213475"/>
            <a:ext cx="63500" cy="58738"/>
          </a:xfrm>
          <a:custGeom>
            <a:avLst/>
            <a:gdLst>
              <a:gd name="T0" fmla="*/ 40 w 40"/>
              <a:gd name="T1" fmla="*/ 37 h 37"/>
              <a:gd name="T2" fmla="*/ 40 w 40"/>
              <a:gd name="T3" fmla="*/ 0 h 37"/>
              <a:gd name="T4" fmla="*/ 0 w 40"/>
              <a:gd name="T5" fmla="*/ 18 h 37"/>
              <a:gd name="T6" fmla="*/ 40 w 40"/>
              <a:gd name="T7" fmla="*/ 37 h 37"/>
              <a:gd name="T8" fmla="*/ 40 w 40"/>
              <a:gd name="T9" fmla="*/ 37 h 37"/>
              <a:gd name="T10" fmla="*/ 0 60000 65536"/>
              <a:gd name="T11" fmla="*/ 0 60000 65536"/>
              <a:gd name="T12" fmla="*/ 0 60000 65536"/>
              <a:gd name="T13" fmla="*/ 0 60000 65536"/>
              <a:gd name="T14" fmla="*/ 0 60000 65536"/>
              <a:gd name="T15" fmla="*/ 0 w 40"/>
              <a:gd name="T16" fmla="*/ 0 h 37"/>
              <a:gd name="T17" fmla="*/ 40 w 40"/>
              <a:gd name="T18" fmla="*/ 37 h 37"/>
            </a:gdLst>
            <a:ahLst/>
            <a:cxnLst>
              <a:cxn ang="T10">
                <a:pos x="T0" y="T1"/>
              </a:cxn>
              <a:cxn ang="T11">
                <a:pos x="T2" y="T3"/>
              </a:cxn>
              <a:cxn ang="T12">
                <a:pos x="T4" y="T5"/>
              </a:cxn>
              <a:cxn ang="T13">
                <a:pos x="T6" y="T7"/>
              </a:cxn>
              <a:cxn ang="T14">
                <a:pos x="T8" y="T9"/>
              </a:cxn>
            </a:cxnLst>
            <a:rect l="T15" t="T16" r="T17" b="T18"/>
            <a:pathLst>
              <a:path w="40" h="37">
                <a:moveTo>
                  <a:pt x="40" y="37"/>
                </a:moveTo>
                <a:lnTo>
                  <a:pt x="40" y="0"/>
                </a:lnTo>
                <a:lnTo>
                  <a:pt x="0" y="18"/>
                </a:lnTo>
                <a:lnTo>
                  <a:pt x="40" y="37"/>
                </a:lnTo>
                <a:close/>
              </a:path>
            </a:pathLst>
          </a:custGeom>
          <a:solidFill>
            <a:srgbClr val="000000"/>
          </a:solidFill>
          <a:ln w="9525">
            <a:noFill/>
            <a:round/>
          </a:ln>
        </p:spPr>
        <p:txBody>
          <a:bodyPr/>
          <a:lstStyle/>
          <a:p>
            <a:endParaRPr lang="en-US"/>
          </a:p>
        </p:txBody>
      </p:sp>
      <p:sp>
        <p:nvSpPr>
          <p:cNvPr id="7639" name="Rectangle 477"/>
          <p:cNvSpPr>
            <a:spLocks noChangeArrowheads="1"/>
          </p:cNvSpPr>
          <p:nvPr/>
        </p:nvSpPr>
        <p:spPr bwMode="auto">
          <a:xfrm>
            <a:off x="4846638" y="6272213"/>
            <a:ext cx="125412"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640" name="Rectangle 478"/>
          <p:cNvSpPr>
            <a:spLocks noChangeArrowheads="1"/>
          </p:cNvSpPr>
          <p:nvPr/>
        </p:nvSpPr>
        <p:spPr bwMode="auto">
          <a:xfrm>
            <a:off x="4916488" y="6272213"/>
            <a:ext cx="88900"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641" name="Rectangle 479"/>
          <p:cNvSpPr>
            <a:spLocks noChangeArrowheads="1"/>
          </p:cNvSpPr>
          <p:nvPr/>
        </p:nvSpPr>
        <p:spPr bwMode="auto">
          <a:xfrm>
            <a:off x="4949825" y="6272213"/>
            <a:ext cx="125413"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642" name="Rectangle 480"/>
          <p:cNvSpPr>
            <a:spLocks noChangeArrowheads="1"/>
          </p:cNvSpPr>
          <p:nvPr/>
        </p:nvSpPr>
        <p:spPr bwMode="auto">
          <a:xfrm>
            <a:off x="5019675" y="6272213"/>
            <a:ext cx="119063"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643" name="Freeform 481"/>
          <p:cNvSpPr/>
          <p:nvPr/>
        </p:nvSpPr>
        <p:spPr bwMode="auto">
          <a:xfrm>
            <a:off x="5726113" y="6213475"/>
            <a:ext cx="63500" cy="58738"/>
          </a:xfrm>
          <a:custGeom>
            <a:avLst/>
            <a:gdLst>
              <a:gd name="T0" fmla="*/ 0 w 40"/>
              <a:gd name="T1" fmla="*/ 37 h 37"/>
              <a:gd name="T2" fmla="*/ 0 w 40"/>
              <a:gd name="T3" fmla="*/ 0 h 37"/>
              <a:gd name="T4" fmla="*/ 40 w 40"/>
              <a:gd name="T5" fmla="*/ 18 h 37"/>
              <a:gd name="T6" fmla="*/ 0 w 40"/>
              <a:gd name="T7" fmla="*/ 37 h 37"/>
              <a:gd name="T8" fmla="*/ 0 w 40"/>
              <a:gd name="T9" fmla="*/ 37 h 37"/>
              <a:gd name="T10" fmla="*/ 0 60000 65536"/>
              <a:gd name="T11" fmla="*/ 0 60000 65536"/>
              <a:gd name="T12" fmla="*/ 0 60000 65536"/>
              <a:gd name="T13" fmla="*/ 0 60000 65536"/>
              <a:gd name="T14" fmla="*/ 0 60000 65536"/>
              <a:gd name="T15" fmla="*/ 0 w 40"/>
              <a:gd name="T16" fmla="*/ 0 h 37"/>
              <a:gd name="T17" fmla="*/ 40 w 40"/>
              <a:gd name="T18" fmla="*/ 37 h 37"/>
            </a:gdLst>
            <a:ahLst/>
            <a:cxnLst>
              <a:cxn ang="T10">
                <a:pos x="T0" y="T1"/>
              </a:cxn>
              <a:cxn ang="T11">
                <a:pos x="T2" y="T3"/>
              </a:cxn>
              <a:cxn ang="T12">
                <a:pos x="T4" y="T5"/>
              </a:cxn>
              <a:cxn ang="T13">
                <a:pos x="T6" y="T7"/>
              </a:cxn>
              <a:cxn ang="T14">
                <a:pos x="T8" y="T9"/>
              </a:cxn>
            </a:cxnLst>
            <a:rect l="T15" t="T16" r="T17" b="T18"/>
            <a:pathLst>
              <a:path w="40" h="37">
                <a:moveTo>
                  <a:pt x="0" y="37"/>
                </a:moveTo>
                <a:lnTo>
                  <a:pt x="0" y="0"/>
                </a:lnTo>
                <a:lnTo>
                  <a:pt x="40" y="18"/>
                </a:lnTo>
                <a:lnTo>
                  <a:pt x="0" y="37"/>
                </a:lnTo>
                <a:close/>
              </a:path>
            </a:pathLst>
          </a:custGeom>
          <a:solidFill>
            <a:srgbClr val="000000"/>
          </a:solidFill>
          <a:ln w="9525">
            <a:noFill/>
            <a:round/>
          </a:ln>
        </p:spPr>
        <p:txBody>
          <a:bodyPr/>
          <a:lstStyle/>
          <a:p>
            <a:endParaRPr lang="en-US"/>
          </a:p>
        </p:txBody>
      </p:sp>
      <p:sp>
        <p:nvSpPr>
          <p:cNvPr id="7644" name="Line 482"/>
          <p:cNvSpPr>
            <a:spLocks noChangeShapeType="1"/>
          </p:cNvSpPr>
          <p:nvPr/>
        </p:nvSpPr>
        <p:spPr bwMode="auto">
          <a:xfrm flipH="1">
            <a:off x="5297488" y="6242050"/>
            <a:ext cx="450850" cy="1588"/>
          </a:xfrm>
          <a:prstGeom prst="line">
            <a:avLst/>
          </a:prstGeom>
          <a:noFill/>
          <a:ln w="7938">
            <a:solidFill>
              <a:srgbClr val="000000"/>
            </a:solidFill>
            <a:round/>
          </a:ln>
        </p:spPr>
        <p:txBody>
          <a:bodyPr/>
          <a:lstStyle/>
          <a:p>
            <a:endParaRPr lang="en-US"/>
          </a:p>
        </p:txBody>
      </p:sp>
      <p:sp>
        <p:nvSpPr>
          <p:cNvPr id="7645" name="Freeform 483"/>
          <p:cNvSpPr/>
          <p:nvPr/>
        </p:nvSpPr>
        <p:spPr bwMode="auto">
          <a:xfrm>
            <a:off x="5249863" y="6213475"/>
            <a:ext cx="61912" cy="58738"/>
          </a:xfrm>
          <a:custGeom>
            <a:avLst/>
            <a:gdLst>
              <a:gd name="T0" fmla="*/ 37 w 39"/>
              <a:gd name="T1" fmla="*/ 37 h 37"/>
              <a:gd name="T2" fmla="*/ 39 w 39"/>
              <a:gd name="T3" fmla="*/ 0 h 37"/>
              <a:gd name="T4" fmla="*/ 0 w 39"/>
              <a:gd name="T5" fmla="*/ 18 h 37"/>
              <a:gd name="T6" fmla="*/ 39 w 39"/>
              <a:gd name="T7" fmla="*/ 37 h 37"/>
              <a:gd name="T8" fmla="*/ 39 w 39"/>
              <a:gd name="T9" fmla="*/ 37 h 37"/>
              <a:gd name="T10" fmla="*/ 37 w 39"/>
              <a:gd name="T11" fmla="*/ 37 h 37"/>
              <a:gd name="T12" fmla="*/ 0 60000 65536"/>
              <a:gd name="T13" fmla="*/ 0 60000 65536"/>
              <a:gd name="T14" fmla="*/ 0 60000 65536"/>
              <a:gd name="T15" fmla="*/ 0 60000 65536"/>
              <a:gd name="T16" fmla="*/ 0 60000 65536"/>
              <a:gd name="T17" fmla="*/ 0 60000 65536"/>
              <a:gd name="T18" fmla="*/ 0 w 39"/>
              <a:gd name="T19" fmla="*/ 0 h 37"/>
              <a:gd name="T20" fmla="*/ 39 w 39"/>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39" h="37">
                <a:moveTo>
                  <a:pt x="37" y="37"/>
                </a:moveTo>
                <a:lnTo>
                  <a:pt x="39" y="0"/>
                </a:lnTo>
                <a:lnTo>
                  <a:pt x="0" y="18"/>
                </a:lnTo>
                <a:lnTo>
                  <a:pt x="39" y="37"/>
                </a:lnTo>
                <a:lnTo>
                  <a:pt x="37" y="37"/>
                </a:lnTo>
                <a:close/>
              </a:path>
            </a:pathLst>
          </a:custGeom>
          <a:solidFill>
            <a:srgbClr val="000000"/>
          </a:solidFill>
          <a:ln w="9525">
            <a:noFill/>
            <a:round/>
          </a:ln>
        </p:spPr>
        <p:txBody>
          <a:bodyPr/>
          <a:lstStyle/>
          <a:p>
            <a:endParaRPr lang="en-US"/>
          </a:p>
        </p:txBody>
      </p:sp>
      <p:sp>
        <p:nvSpPr>
          <p:cNvPr id="7646" name="Rectangle 484"/>
          <p:cNvSpPr>
            <a:spLocks noChangeArrowheads="1"/>
          </p:cNvSpPr>
          <p:nvPr/>
        </p:nvSpPr>
        <p:spPr bwMode="auto">
          <a:xfrm>
            <a:off x="5397500" y="6272213"/>
            <a:ext cx="125413"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647" name="Rectangle 485"/>
          <p:cNvSpPr>
            <a:spLocks noChangeArrowheads="1"/>
          </p:cNvSpPr>
          <p:nvPr/>
        </p:nvSpPr>
        <p:spPr bwMode="auto">
          <a:xfrm>
            <a:off x="5464175" y="6272213"/>
            <a:ext cx="88900"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648" name="Rectangle 486"/>
          <p:cNvSpPr>
            <a:spLocks noChangeArrowheads="1"/>
          </p:cNvSpPr>
          <p:nvPr/>
        </p:nvSpPr>
        <p:spPr bwMode="auto">
          <a:xfrm>
            <a:off x="5500688" y="6272213"/>
            <a:ext cx="125412"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649" name="Rectangle 487"/>
          <p:cNvSpPr>
            <a:spLocks noChangeArrowheads="1"/>
          </p:cNvSpPr>
          <p:nvPr/>
        </p:nvSpPr>
        <p:spPr bwMode="auto">
          <a:xfrm>
            <a:off x="5567363" y="6272213"/>
            <a:ext cx="119062"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650" name="Freeform 488"/>
          <p:cNvSpPr/>
          <p:nvPr/>
        </p:nvSpPr>
        <p:spPr bwMode="auto">
          <a:xfrm>
            <a:off x="6278563" y="6213475"/>
            <a:ext cx="61912" cy="58738"/>
          </a:xfrm>
          <a:custGeom>
            <a:avLst/>
            <a:gdLst>
              <a:gd name="T0" fmla="*/ 0 w 39"/>
              <a:gd name="T1" fmla="*/ 37 h 37"/>
              <a:gd name="T2" fmla="*/ 0 w 39"/>
              <a:gd name="T3" fmla="*/ 0 h 37"/>
              <a:gd name="T4" fmla="*/ 39 w 39"/>
              <a:gd name="T5" fmla="*/ 18 h 37"/>
              <a:gd name="T6" fmla="*/ 0 w 39"/>
              <a:gd name="T7" fmla="*/ 37 h 37"/>
              <a:gd name="T8" fmla="*/ 0 w 39"/>
              <a:gd name="T9" fmla="*/ 37 h 37"/>
              <a:gd name="T10" fmla="*/ 0 60000 65536"/>
              <a:gd name="T11" fmla="*/ 0 60000 65536"/>
              <a:gd name="T12" fmla="*/ 0 60000 65536"/>
              <a:gd name="T13" fmla="*/ 0 60000 65536"/>
              <a:gd name="T14" fmla="*/ 0 60000 65536"/>
              <a:gd name="T15" fmla="*/ 0 w 39"/>
              <a:gd name="T16" fmla="*/ 0 h 37"/>
              <a:gd name="T17" fmla="*/ 39 w 39"/>
              <a:gd name="T18" fmla="*/ 37 h 37"/>
            </a:gdLst>
            <a:ahLst/>
            <a:cxnLst>
              <a:cxn ang="T10">
                <a:pos x="T0" y="T1"/>
              </a:cxn>
              <a:cxn ang="T11">
                <a:pos x="T2" y="T3"/>
              </a:cxn>
              <a:cxn ang="T12">
                <a:pos x="T4" y="T5"/>
              </a:cxn>
              <a:cxn ang="T13">
                <a:pos x="T6" y="T7"/>
              </a:cxn>
              <a:cxn ang="T14">
                <a:pos x="T8" y="T9"/>
              </a:cxn>
            </a:cxnLst>
            <a:rect l="T15" t="T16" r="T17" b="T18"/>
            <a:pathLst>
              <a:path w="39" h="37">
                <a:moveTo>
                  <a:pt x="0" y="37"/>
                </a:moveTo>
                <a:lnTo>
                  <a:pt x="0" y="0"/>
                </a:lnTo>
                <a:lnTo>
                  <a:pt x="39" y="18"/>
                </a:lnTo>
                <a:lnTo>
                  <a:pt x="0" y="37"/>
                </a:lnTo>
                <a:close/>
              </a:path>
            </a:pathLst>
          </a:custGeom>
          <a:solidFill>
            <a:srgbClr val="000000"/>
          </a:solidFill>
          <a:ln w="9525">
            <a:noFill/>
            <a:round/>
          </a:ln>
        </p:spPr>
        <p:txBody>
          <a:bodyPr/>
          <a:lstStyle/>
          <a:p>
            <a:endParaRPr lang="en-US"/>
          </a:p>
        </p:txBody>
      </p:sp>
      <p:sp>
        <p:nvSpPr>
          <p:cNvPr id="7651" name="Line 489"/>
          <p:cNvSpPr>
            <a:spLocks noChangeShapeType="1"/>
          </p:cNvSpPr>
          <p:nvPr/>
        </p:nvSpPr>
        <p:spPr bwMode="auto">
          <a:xfrm flipH="1">
            <a:off x="5848350" y="6242050"/>
            <a:ext cx="452438" cy="1588"/>
          </a:xfrm>
          <a:prstGeom prst="line">
            <a:avLst/>
          </a:prstGeom>
          <a:noFill/>
          <a:ln w="7938">
            <a:solidFill>
              <a:srgbClr val="000000"/>
            </a:solidFill>
            <a:round/>
          </a:ln>
        </p:spPr>
        <p:txBody>
          <a:bodyPr/>
          <a:lstStyle/>
          <a:p>
            <a:endParaRPr lang="en-US"/>
          </a:p>
        </p:txBody>
      </p:sp>
      <p:sp>
        <p:nvSpPr>
          <p:cNvPr id="7652" name="Freeform 490"/>
          <p:cNvSpPr/>
          <p:nvPr/>
        </p:nvSpPr>
        <p:spPr bwMode="auto">
          <a:xfrm>
            <a:off x="5800725" y="6213475"/>
            <a:ext cx="58738" cy="58738"/>
          </a:xfrm>
          <a:custGeom>
            <a:avLst/>
            <a:gdLst>
              <a:gd name="T0" fmla="*/ 37 w 37"/>
              <a:gd name="T1" fmla="*/ 37 h 37"/>
              <a:gd name="T2" fmla="*/ 37 w 37"/>
              <a:gd name="T3" fmla="*/ 0 h 37"/>
              <a:gd name="T4" fmla="*/ 0 w 37"/>
              <a:gd name="T5" fmla="*/ 18 h 37"/>
              <a:gd name="T6" fmla="*/ 37 w 37"/>
              <a:gd name="T7" fmla="*/ 37 h 37"/>
              <a:gd name="T8" fmla="*/ 37 w 37"/>
              <a:gd name="T9" fmla="*/ 37 h 37"/>
              <a:gd name="T10" fmla="*/ 0 60000 65536"/>
              <a:gd name="T11" fmla="*/ 0 60000 65536"/>
              <a:gd name="T12" fmla="*/ 0 60000 65536"/>
              <a:gd name="T13" fmla="*/ 0 60000 65536"/>
              <a:gd name="T14" fmla="*/ 0 60000 65536"/>
              <a:gd name="T15" fmla="*/ 0 w 37"/>
              <a:gd name="T16" fmla="*/ 0 h 37"/>
              <a:gd name="T17" fmla="*/ 37 w 37"/>
              <a:gd name="T18" fmla="*/ 37 h 37"/>
            </a:gdLst>
            <a:ahLst/>
            <a:cxnLst>
              <a:cxn ang="T10">
                <a:pos x="T0" y="T1"/>
              </a:cxn>
              <a:cxn ang="T11">
                <a:pos x="T2" y="T3"/>
              </a:cxn>
              <a:cxn ang="T12">
                <a:pos x="T4" y="T5"/>
              </a:cxn>
              <a:cxn ang="T13">
                <a:pos x="T6" y="T7"/>
              </a:cxn>
              <a:cxn ang="T14">
                <a:pos x="T8" y="T9"/>
              </a:cxn>
            </a:cxnLst>
            <a:rect l="T15" t="T16" r="T17" b="T18"/>
            <a:pathLst>
              <a:path w="37" h="37">
                <a:moveTo>
                  <a:pt x="37" y="37"/>
                </a:moveTo>
                <a:lnTo>
                  <a:pt x="37" y="0"/>
                </a:lnTo>
                <a:lnTo>
                  <a:pt x="0" y="18"/>
                </a:lnTo>
                <a:lnTo>
                  <a:pt x="37" y="37"/>
                </a:lnTo>
                <a:close/>
              </a:path>
            </a:pathLst>
          </a:custGeom>
          <a:solidFill>
            <a:srgbClr val="000000"/>
          </a:solidFill>
          <a:ln w="9525">
            <a:noFill/>
            <a:round/>
          </a:ln>
        </p:spPr>
        <p:txBody>
          <a:bodyPr/>
          <a:lstStyle/>
          <a:p>
            <a:endParaRPr lang="en-US"/>
          </a:p>
        </p:txBody>
      </p:sp>
      <p:sp>
        <p:nvSpPr>
          <p:cNvPr id="7653" name="Rectangle 491"/>
          <p:cNvSpPr>
            <a:spLocks noChangeArrowheads="1"/>
          </p:cNvSpPr>
          <p:nvPr/>
        </p:nvSpPr>
        <p:spPr bwMode="auto">
          <a:xfrm>
            <a:off x="5948363" y="6272213"/>
            <a:ext cx="125412"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2</a:t>
            </a:r>
            <a:endParaRPr lang="en-US" sz="1600"/>
          </a:p>
        </p:txBody>
      </p:sp>
      <p:sp>
        <p:nvSpPr>
          <p:cNvPr id="7654" name="Rectangle 492"/>
          <p:cNvSpPr>
            <a:spLocks noChangeArrowheads="1"/>
          </p:cNvSpPr>
          <p:nvPr/>
        </p:nvSpPr>
        <p:spPr bwMode="auto">
          <a:xfrm>
            <a:off x="6015038" y="6272213"/>
            <a:ext cx="88900"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655" name="Rectangle 493"/>
          <p:cNvSpPr>
            <a:spLocks noChangeArrowheads="1"/>
          </p:cNvSpPr>
          <p:nvPr/>
        </p:nvSpPr>
        <p:spPr bwMode="auto">
          <a:xfrm>
            <a:off x="6048375" y="6272213"/>
            <a:ext cx="125413"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656" name="Rectangle 494"/>
          <p:cNvSpPr>
            <a:spLocks noChangeArrowheads="1"/>
          </p:cNvSpPr>
          <p:nvPr/>
        </p:nvSpPr>
        <p:spPr bwMode="auto">
          <a:xfrm>
            <a:off x="6119813" y="6272213"/>
            <a:ext cx="119062"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657" name="Rectangle 495"/>
          <p:cNvSpPr>
            <a:spLocks noChangeArrowheads="1"/>
          </p:cNvSpPr>
          <p:nvPr/>
        </p:nvSpPr>
        <p:spPr bwMode="auto">
          <a:xfrm>
            <a:off x="4397375" y="5268913"/>
            <a:ext cx="136525" cy="155575"/>
          </a:xfrm>
          <a:prstGeom prst="rect">
            <a:avLst/>
          </a:prstGeom>
          <a:noFill/>
          <a:ln w="9525">
            <a:noFill/>
            <a:miter lim="800000"/>
          </a:ln>
        </p:spPr>
        <p:txBody>
          <a:bodyPr wrap="none" lIns="0" tIns="0" rIns="0" bIns="0">
            <a:spAutoFit/>
          </a:bodyPr>
          <a:lstStyle/>
          <a:p>
            <a:endParaRPr lang="en-US" sz="1600"/>
          </a:p>
        </p:txBody>
      </p:sp>
      <p:sp>
        <p:nvSpPr>
          <p:cNvPr id="7658" name="Rectangle 496"/>
          <p:cNvSpPr>
            <a:spLocks noChangeArrowheads="1"/>
          </p:cNvSpPr>
          <p:nvPr/>
        </p:nvSpPr>
        <p:spPr bwMode="auto">
          <a:xfrm>
            <a:off x="1347788" y="4522788"/>
            <a:ext cx="141287"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P</a:t>
            </a:r>
            <a:endParaRPr lang="en-US" sz="1600"/>
          </a:p>
        </p:txBody>
      </p:sp>
      <p:sp>
        <p:nvSpPr>
          <p:cNvPr id="7659" name="Rectangle 497"/>
          <p:cNvSpPr>
            <a:spLocks noChangeArrowheads="1"/>
          </p:cNvSpPr>
          <p:nvPr/>
        </p:nvSpPr>
        <p:spPr bwMode="auto">
          <a:xfrm>
            <a:off x="1433513" y="4522788"/>
            <a:ext cx="96837"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7660" name="Rectangle 498"/>
          <p:cNvSpPr>
            <a:spLocks noChangeArrowheads="1"/>
          </p:cNvSpPr>
          <p:nvPr/>
        </p:nvSpPr>
        <p:spPr bwMode="auto">
          <a:xfrm>
            <a:off x="1474788" y="4522788"/>
            <a:ext cx="122237"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7661" name="Rectangle 499"/>
          <p:cNvSpPr>
            <a:spLocks noChangeArrowheads="1"/>
          </p:cNvSpPr>
          <p:nvPr/>
        </p:nvSpPr>
        <p:spPr bwMode="auto">
          <a:xfrm>
            <a:off x="1541463" y="4522788"/>
            <a:ext cx="122237"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g</a:t>
            </a:r>
            <a:endParaRPr lang="en-US" sz="1600"/>
          </a:p>
        </p:txBody>
      </p:sp>
      <p:sp>
        <p:nvSpPr>
          <p:cNvPr id="7662" name="Rectangle 500"/>
          <p:cNvSpPr>
            <a:spLocks noChangeArrowheads="1"/>
          </p:cNvSpPr>
          <p:nvPr/>
        </p:nvSpPr>
        <p:spPr bwMode="auto">
          <a:xfrm>
            <a:off x="1611313" y="4522788"/>
            <a:ext cx="96837"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7663" name="Rectangle 501"/>
          <p:cNvSpPr>
            <a:spLocks noChangeArrowheads="1"/>
          </p:cNvSpPr>
          <p:nvPr/>
        </p:nvSpPr>
        <p:spPr bwMode="auto">
          <a:xfrm>
            <a:off x="1652588" y="4522788"/>
            <a:ext cx="122237"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a:t>
            </a:r>
            <a:endParaRPr lang="en-US" sz="1600"/>
          </a:p>
        </p:txBody>
      </p:sp>
      <p:sp>
        <p:nvSpPr>
          <p:cNvPr id="7664" name="Rectangle 502"/>
          <p:cNvSpPr>
            <a:spLocks noChangeArrowheads="1"/>
          </p:cNvSpPr>
          <p:nvPr/>
        </p:nvSpPr>
        <p:spPr bwMode="auto">
          <a:xfrm>
            <a:off x="1717675" y="4522788"/>
            <a:ext cx="155575"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m</a:t>
            </a:r>
            <a:endParaRPr lang="en-US" sz="1600"/>
          </a:p>
        </p:txBody>
      </p:sp>
      <p:sp>
        <p:nvSpPr>
          <p:cNvPr id="7665" name="Rectangle 503"/>
          <p:cNvSpPr>
            <a:spLocks noChangeArrowheads="1"/>
          </p:cNvSpPr>
          <p:nvPr/>
        </p:nvSpPr>
        <p:spPr bwMode="auto">
          <a:xfrm>
            <a:off x="1822450" y="4522788"/>
            <a:ext cx="152400" cy="169862"/>
          </a:xfrm>
          <a:prstGeom prst="rect">
            <a:avLst/>
          </a:prstGeom>
          <a:noFill/>
          <a:ln w="9525">
            <a:noFill/>
            <a:miter lim="800000"/>
          </a:ln>
        </p:spPr>
        <p:txBody>
          <a:bodyPr wrap="none" lIns="0" tIns="0" rIns="0" bIns="0">
            <a:spAutoFit/>
          </a:bodyPr>
          <a:lstStyle/>
          <a:p>
            <a:endParaRPr lang="en-US" sz="1600"/>
          </a:p>
        </p:txBody>
      </p:sp>
      <p:sp>
        <p:nvSpPr>
          <p:cNvPr id="7666" name="Rectangle 504"/>
          <p:cNvSpPr>
            <a:spLocks noChangeArrowheads="1"/>
          </p:cNvSpPr>
          <p:nvPr/>
        </p:nvSpPr>
        <p:spPr bwMode="auto">
          <a:xfrm>
            <a:off x="1347788" y="4670425"/>
            <a:ext cx="122237"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7667" name="Rectangle 505"/>
          <p:cNvSpPr>
            <a:spLocks noChangeArrowheads="1"/>
          </p:cNvSpPr>
          <p:nvPr/>
        </p:nvSpPr>
        <p:spPr bwMode="auto">
          <a:xfrm>
            <a:off x="1419225" y="4670425"/>
            <a:ext cx="114300"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x</a:t>
            </a:r>
            <a:endParaRPr lang="en-US" sz="1600"/>
          </a:p>
        </p:txBody>
      </p:sp>
      <p:sp>
        <p:nvSpPr>
          <p:cNvPr id="7668" name="Rectangle 506"/>
          <p:cNvSpPr>
            <a:spLocks noChangeArrowheads="1"/>
          </p:cNvSpPr>
          <p:nvPr/>
        </p:nvSpPr>
        <p:spPr bwMode="auto">
          <a:xfrm>
            <a:off x="1481138" y="4670425"/>
            <a:ext cx="122237"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7669" name="Rectangle 507"/>
          <p:cNvSpPr>
            <a:spLocks noChangeArrowheads="1"/>
          </p:cNvSpPr>
          <p:nvPr/>
        </p:nvSpPr>
        <p:spPr bwMode="auto">
          <a:xfrm>
            <a:off x="1547813" y="4670425"/>
            <a:ext cx="119062"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c</a:t>
            </a:r>
            <a:endParaRPr lang="en-US" sz="1600"/>
          </a:p>
        </p:txBody>
      </p:sp>
      <p:sp>
        <p:nvSpPr>
          <p:cNvPr id="7670" name="Rectangle 508"/>
          <p:cNvSpPr>
            <a:spLocks noChangeArrowheads="1"/>
          </p:cNvSpPr>
          <p:nvPr/>
        </p:nvSpPr>
        <p:spPr bwMode="auto">
          <a:xfrm>
            <a:off x="1611313" y="4670425"/>
            <a:ext cx="125412"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u</a:t>
            </a:r>
            <a:endParaRPr lang="en-US" sz="1600"/>
          </a:p>
        </p:txBody>
      </p:sp>
      <p:sp>
        <p:nvSpPr>
          <p:cNvPr id="7671" name="Rectangle 509"/>
          <p:cNvSpPr>
            <a:spLocks noChangeArrowheads="1"/>
          </p:cNvSpPr>
          <p:nvPr/>
        </p:nvSpPr>
        <p:spPr bwMode="auto">
          <a:xfrm>
            <a:off x="1677988" y="4670425"/>
            <a:ext cx="88900"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t</a:t>
            </a:r>
            <a:endParaRPr lang="en-US" sz="1600"/>
          </a:p>
        </p:txBody>
      </p:sp>
      <p:sp>
        <p:nvSpPr>
          <p:cNvPr id="7672" name="Rectangle 510"/>
          <p:cNvSpPr>
            <a:spLocks noChangeArrowheads="1"/>
          </p:cNvSpPr>
          <p:nvPr/>
        </p:nvSpPr>
        <p:spPr bwMode="auto">
          <a:xfrm>
            <a:off x="1714500" y="4670425"/>
            <a:ext cx="80963"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7673" name="Rectangle 511"/>
          <p:cNvSpPr>
            <a:spLocks noChangeArrowheads="1"/>
          </p:cNvSpPr>
          <p:nvPr/>
        </p:nvSpPr>
        <p:spPr bwMode="auto">
          <a:xfrm>
            <a:off x="1739900" y="4670425"/>
            <a:ext cx="122238"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7674" name="Rectangle 512"/>
          <p:cNvSpPr>
            <a:spLocks noChangeArrowheads="1"/>
          </p:cNvSpPr>
          <p:nvPr/>
        </p:nvSpPr>
        <p:spPr bwMode="auto">
          <a:xfrm>
            <a:off x="1811338" y="4670425"/>
            <a:ext cx="125412"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675" name="Rectangle 513"/>
          <p:cNvSpPr>
            <a:spLocks noChangeArrowheads="1"/>
          </p:cNvSpPr>
          <p:nvPr/>
        </p:nvSpPr>
        <p:spPr bwMode="auto">
          <a:xfrm>
            <a:off x="1878013" y="4670425"/>
            <a:ext cx="152400" cy="169863"/>
          </a:xfrm>
          <a:prstGeom prst="rect">
            <a:avLst/>
          </a:prstGeom>
          <a:noFill/>
          <a:ln w="9525">
            <a:noFill/>
            <a:miter lim="800000"/>
          </a:ln>
        </p:spPr>
        <p:txBody>
          <a:bodyPr wrap="none" lIns="0" tIns="0" rIns="0" bIns="0">
            <a:spAutoFit/>
          </a:bodyPr>
          <a:lstStyle/>
          <a:p>
            <a:endParaRPr lang="en-US" sz="1600"/>
          </a:p>
        </p:txBody>
      </p:sp>
      <p:sp>
        <p:nvSpPr>
          <p:cNvPr id="7676" name="Rectangle 514"/>
          <p:cNvSpPr>
            <a:spLocks noChangeArrowheads="1"/>
          </p:cNvSpPr>
          <p:nvPr/>
        </p:nvSpPr>
        <p:spPr bwMode="auto">
          <a:xfrm>
            <a:off x="1347788" y="4814888"/>
            <a:ext cx="122237"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7677" name="Rectangle 515"/>
          <p:cNvSpPr>
            <a:spLocks noChangeArrowheads="1"/>
          </p:cNvSpPr>
          <p:nvPr/>
        </p:nvSpPr>
        <p:spPr bwMode="auto">
          <a:xfrm>
            <a:off x="1419225" y="4814888"/>
            <a:ext cx="96838"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7678" name="Rectangle 516"/>
          <p:cNvSpPr>
            <a:spLocks noChangeArrowheads="1"/>
          </p:cNvSpPr>
          <p:nvPr/>
        </p:nvSpPr>
        <p:spPr bwMode="auto">
          <a:xfrm>
            <a:off x="1458913" y="4814888"/>
            <a:ext cx="122237"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d</a:t>
            </a:r>
            <a:endParaRPr lang="en-US" sz="1600"/>
          </a:p>
        </p:txBody>
      </p:sp>
      <p:sp>
        <p:nvSpPr>
          <p:cNvPr id="7679" name="Rectangle 517"/>
          <p:cNvSpPr>
            <a:spLocks noChangeArrowheads="1"/>
          </p:cNvSpPr>
          <p:nvPr/>
        </p:nvSpPr>
        <p:spPr bwMode="auto">
          <a:xfrm>
            <a:off x="1530350" y="4814888"/>
            <a:ext cx="122238"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e</a:t>
            </a:r>
            <a:endParaRPr lang="en-US" sz="1600"/>
          </a:p>
        </p:txBody>
      </p:sp>
      <p:sp>
        <p:nvSpPr>
          <p:cNvPr id="7680" name="Rectangle 518"/>
          <p:cNvSpPr>
            <a:spLocks noChangeArrowheads="1"/>
          </p:cNvSpPr>
          <p:nvPr/>
        </p:nvSpPr>
        <p:spPr bwMode="auto">
          <a:xfrm>
            <a:off x="1597025" y="4814888"/>
            <a:ext cx="96838" cy="169862"/>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7681" name="Rectangle 519"/>
          <p:cNvSpPr>
            <a:spLocks noChangeArrowheads="1"/>
          </p:cNvSpPr>
          <p:nvPr/>
        </p:nvSpPr>
        <p:spPr bwMode="auto">
          <a:xfrm>
            <a:off x="1636713" y="4814888"/>
            <a:ext cx="152400" cy="169862"/>
          </a:xfrm>
          <a:prstGeom prst="rect">
            <a:avLst/>
          </a:prstGeom>
          <a:noFill/>
          <a:ln w="9525">
            <a:noFill/>
            <a:miter lim="800000"/>
          </a:ln>
        </p:spPr>
        <p:txBody>
          <a:bodyPr wrap="none" lIns="0" tIns="0" rIns="0" bIns="0">
            <a:spAutoFit/>
          </a:bodyPr>
          <a:lstStyle/>
          <a:p>
            <a:endParaRPr lang="en-US" sz="1600"/>
          </a:p>
        </p:txBody>
      </p:sp>
      <p:sp>
        <p:nvSpPr>
          <p:cNvPr id="7682" name="Rectangle 520"/>
          <p:cNvSpPr>
            <a:spLocks noChangeArrowheads="1"/>
          </p:cNvSpPr>
          <p:nvPr/>
        </p:nvSpPr>
        <p:spPr bwMode="auto">
          <a:xfrm>
            <a:off x="1347788" y="4962525"/>
            <a:ext cx="96837"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683" name="Rectangle 521"/>
          <p:cNvSpPr>
            <a:spLocks noChangeArrowheads="1"/>
          </p:cNvSpPr>
          <p:nvPr/>
        </p:nvSpPr>
        <p:spPr bwMode="auto">
          <a:xfrm>
            <a:off x="1392238" y="4962525"/>
            <a:ext cx="80962"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7684" name="Rectangle 522"/>
          <p:cNvSpPr>
            <a:spLocks noChangeArrowheads="1"/>
          </p:cNvSpPr>
          <p:nvPr/>
        </p:nvSpPr>
        <p:spPr bwMode="auto">
          <a:xfrm>
            <a:off x="1419225" y="4962525"/>
            <a:ext cx="125413"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685" name="Rectangle 523"/>
          <p:cNvSpPr>
            <a:spLocks noChangeArrowheads="1"/>
          </p:cNvSpPr>
          <p:nvPr/>
        </p:nvSpPr>
        <p:spPr bwMode="auto">
          <a:xfrm>
            <a:off x="1485900" y="4962525"/>
            <a:ext cx="88900"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 </a:t>
            </a:r>
            <a:endParaRPr lang="en-US" sz="1600"/>
          </a:p>
        </p:txBody>
      </p:sp>
      <p:sp>
        <p:nvSpPr>
          <p:cNvPr id="7686" name="Rectangle 524"/>
          <p:cNvSpPr>
            <a:spLocks noChangeArrowheads="1"/>
          </p:cNvSpPr>
          <p:nvPr/>
        </p:nvSpPr>
        <p:spPr bwMode="auto">
          <a:xfrm>
            <a:off x="1522413" y="4962525"/>
            <a:ext cx="80962"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7687" name="Rectangle 525"/>
          <p:cNvSpPr>
            <a:spLocks noChangeArrowheads="1"/>
          </p:cNvSpPr>
          <p:nvPr/>
        </p:nvSpPr>
        <p:spPr bwMode="auto">
          <a:xfrm>
            <a:off x="1547813" y="4962525"/>
            <a:ext cx="125412"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688" name="Rectangle 526"/>
          <p:cNvSpPr>
            <a:spLocks noChangeArrowheads="1"/>
          </p:cNvSpPr>
          <p:nvPr/>
        </p:nvSpPr>
        <p:spPr bwMode="auto">
          <a:xfrm>
            <a:off x="1619250" y="4962525"/>
            <a:ext cx="119063"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689" name="Rectangle 527"/>
          <p:cNvSpPr>
            <a:spLocks noChangeArrowheads="1"/>
          </p:cNvSpPr>
          <p:nvPr/>
        </p:nvSpPr>
        <p:spPr bwMode="auto">
          <a:xfrm>
            <a:off x="1677988" y="4962525"/>
            <a:ext cx="88900"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t</a:t>
            </a:r>
            <a:endParaRPr lang="en-US" sz="1600"/>
          </a:p>
        </p:txBody>
      </p:sp>
      <p:sp>
        <p:nvSpPr>
          <p:cNvPr id="7690" name="Rectangle 528"/>
          <p:cNvSpPr>
            <a:spLocks noChangeArrowheads="1"/>
          </p:cNvSpPr>
          <p:nvPr/>
        </p:nvSpPr>
        <p:spPr bwMode="auto">
          <a:xfrm>
            <a:off x="1714500" y="4962525"/>
            <a:ext cx="96838"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r</a:t>
            </a:r>
            <a:endParaRPr lang="en-US" sz="1600"/>
          </a:p>
        </p:txBody>
      </p:sp>
      <p:sp>
        <p:nvSpPr>
          <p:cNvPr id="7691" name="Rectangle 529"/>
          <p:cNvSpPr>
            <a:spLocks noChangeArrowheads="1"/>
          </p:cNvSpPr>
          <p:nvPr/>
        </p:nvSpPr>
        <p:spPr bwMode="auto">
          <a:xfrm>
            <a:off x="1755775" y="4962525"/>
            <a:ext cx="125413"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u</a:t>
            </a:r>
            <a:endParaRPr lang="en-US" sz="1600"/>
          </a:p>
        </p:txBody>
      </p:sp>
      <p:sp>
        <p:nvSpPr>
          <p:cNvPr id="7692" name="Rectangle 530"/>
          <p:cNvSpPr>
            <a:spLocks noChangeArrowheads="1"/>
          </p:cNvSpPr>
          <p:nvPr/>
        </p:nvSpPr>
        <p:spPr bwMode="auto">
          <a:xfrm>
            <a:off x="1822450" y="4962525"/>
            <a:ext cx="119063"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c</a:t>
            </a:r>
            <a:endParaRPr lang="en-US" sz="1600"/>
          </a:p>
        </p:txBody>
      </p:sp>
      <p:sp>
        <p:nvSpPr>
          <p:cNvPr id="7693" name="Rectangle 531"/>
          <p:cNvSpPr>
            <a:spLocks noChangeArrowheads="1"/>
          </p:cNvSpPr>
          <p:nvPr/>
        </p:nvSpPr>
        <p:spPr bwMode="auto">
          <a:xfrm>
            <a:off x="1884363" y="4962525"/>
            <a:ext cx="88900"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t</a:t>
            </a:r>
            <a:endParaRPr lang="en-US" sz="1600"/>
          </a:p>
        </p:txBody>
      </p:sp>
      <p:sp>
        <p:nvSpPr>
          <p:cNvPr id="7694" name="Rectangle 532"/>
          <p:cNvSpPr>
            <a:spLocks noChangeArrowheads="1"/>
          </p:cNvSpPr>
          <p:nvPr/>
        </p:nvSpPr>
        <p:spPr bwMode="auto">
          <a:xfrm>
            <a:off x="1917700" y="4962525"/>
            <a:ext cx="80963"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i</a:t>
            </a:r>
            <a:endParaRPr lang="en-US" sz="1600"/>
          </a:p>
        </p:txBody>
      </p:sp>
      <p:sp>
        <p:nvSpPr>
          <p:cNvPr id="7695" name="Rectangle 533"/>
          <p:cNvSpPr>
            <a:spLocks noChangeArrowheads="1"/>
          </p:cNvSpPr>
          <p:nvPr/>
        </p:nvSpPr>
        <p:spPr bwMode="auto">
          <a:xfrm>
            <a:off x="1944688" y="4962525"/>
            <a:ext cx="122237"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o</a:t>
            </a:r>
            <a:endParaRPr lang="en-US" sz="1600"/>
          </a:p>
        </p:txBody>
      </p:sp>
      <p:sp>
        <p:nvSpPr>
          <p:cNvPr id="7696" name="Rectangle 534"/>
          <p:cNvSpPr>
            <a:spLocks noChangeArrowheads="1"/>
          </p:cNvSpPr>
          <p:nvPr/>
        </p:nvSpPr>
        <p:spPr bwMode="auto">
          <a:xfrm>
            <a:off x="2014538" y="4962525"/>
            <a:ext cx="125412"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n</a:t>
            </a:r>
            <a:endParaRPr lang="en-US" sz="1600"/>
          </a:p>
        </p:txBody>
      </p:sp>
      <p:sp>
        <p:nvSpPr>
          <p:cNvPr id="7697" name="Rectangle 535"/>
          <p:cNvSpPr>
            <a:spLocks noChangeArrowheads="1"/>
          </p:cNvSpPr>
          <p:nvPr/>
        </p:nvSpPr>
        <p:spPr bwMode="auto">
          <a:xfrm>
            <a:off x="2084388" y="4962525"/>
            <a:ext cx="119062"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s</a:t>
            </a:r>
            <a:endParaRPr lang="en-US" sz="1600"/>
          </a:p>
        </p:txBody>
      </p:sp>
      <p:sp>
        <p:nvSpPr>
          <p:cNvPr id="7698" name="Rectangle 536"/>
          <p:cNvSpPr>
            <a:spLocks noChangeArrowheads="1"/>
          </p:cNvSpPr>
          <p:nvPr/>
        </p:nvSpPr>
        <p:spPr bwMode="auto">
          <a:xfrm>
            <a:off x="2144713" y="4962525"/>
            <a:ext cx="96837" cy="169863"/>
          </a:xfrm>
          <a:prstGeom prst="rect">
            <a:avLst/>
          </a:prstGeom>
          <a:noFill/>
          <a:ln w="9525">
            <a:noFill/>
            <a:miter lim="800000"/>
          </a:ln>
        </p:spPr>
        <p:txBody>
          <a:bodyPr wrap="none" lIns="0" tIns="0" rIns="0" bIns="0">
            <a:spAutoFit/>
          </a:bodyPr>
          <a:lstStyle/>
          <a:p>
            <a:r>
              <a:rPr lang="en-US" sz="1000">
                <a:solidFill>
                  <a:srgbClr val="000000"/>
                </a:solidFill>
                <a:latin typeface="Arial" panose="020B0604020202020204" pitchFamily="34" charset="0"/>
              </a:rPr>
              <a:t>)</a:t>
            </a:r>
            <a:endParaRPr lang="en-US" sz="1600"/>
          </a:p>
        </p:txBody>
      </p:sp>
      <p:sp>
        <p:nvSpPr>
          <p:cNvPr id="7699" name="Text Box 7"/>
          <p:cNvSpPr txBox="1">
            <a:spLocks noChangeArrowheads="1"/>
          </p:cNvSpPr>
          <p:nvPr/>
        </p:nvSpPr>
        <p:spPr bwMode="auto">
          <a:xfrm>
            <a:off x="6096000" y="2398713"/>
            <a:ext cx="1419225" cy="336550"/>
          </a:xfrm>
          <a:prstGeom prst="rect">
            <a:avLst/>
          </a:prstGeom>
          <a:noFill/>
          <a:ln w="9525">
            <a:noFill/>
            <a:miter lim="800000"/>
          </a:ln>
        </p:spPr>
        <p:txBody>
          <a:bodyPr wrap="none">
            <a:spAutoFit/>
          </a:bodyPr>
          <a:lstStyle/>
          <a:p>
            <a:r>
              <a:rPr lang="en-US" sz="1600" b="1"/>
              <a:t>Single-cycle</a:t>
            </a:r>
            <a:endParaRPr lang="en-US" sz="1600" b="1"/>
          </a:p>
        </p:txBody>
      </p:sp>
      <p:sp>
        <p:nvSpPr>
          <p:cNvPr id="7700" name="Text Box 8"/>
          <p:cNvSpPr txBox="1">
            <a:spLocks noChangeArrowheads="1"/>
          </p:cNvSpPr>
          <p:nvPr/>
        </p:nvSpPr>
        <p:spPr bwMode="auto">
          <a:xfrm>
            <a:off x="6335713" y="5235575"/>
            <a:ext cx="1131887" cy="336550"/>
          </a:xfrm>
          <a:prstGeom prst="rect">
            <a:avLst/>
          </a:prstGeom>
          <a:noFill/>
          <a:ln w="9525">
            <a:noFill/>
            <a:miter lim="800000"/>
          </a:ln>
        </p:spPr>
        <p:txBody>
          <a:bodyPr wrap="none">
            <a:spAutoFit/>
          </a:bodyPr>
          <a:lstStyle/>
          <a:p>
            <a:r>
              <a:rPr lang="en-US" sz="1600" b="1"/>
              <a:t>Pipelined</a:t>
            </a:r>
            <a:endParaRPr lang="en-US" sz="1600" b="1"/>
          </a:p>
        </p:txBody>
      </p:sp>
      <p:sp>
        <p:nvSpPr>
          <p:cNvPr id="7701" name="Text Box 537"/>
          <p:cNvSpPr txBox="1">
            <a:spLocks noChangeArrowheads="1"/>
          </p:cNvSpPr>
          <p:nvPr/>
        </p:nvSpPr>
        <p:spPr bwMode="auto">
          <a:xfrm>
            <a:off x="1393825" y="3886200"/>
            <a:ext cx="7597775" cy="581025"/>
          </a:xfrm>
          <a:prstGeom prst="rect">
            <a:avLst/>
          </a:prstGeom>
          <a:noFill/>
          <a:ln w="9525">
            <a:noFill/>
            <a:miter lim="800000"/>
          </a:ln>
        </p:spPr>
        <p:txBody>
          <a:bodyPr wrap="none">
            <a:spAutoFit/>
          </a:bodyPr>
          <a:lstStyle/>
          <a:p>
            <a:r>
              <a:rPr lang="en-US" sz="1600" b="1" dirty="0"/>
              <a:t>Assume 2 ns for memory access, ALU operation; 1 ns for register access:</a:t>
            </a:r>
            <a:endParaRPr lang="en-US" sz="1600" b="1" dirty="0"/>
          </a:p>
          <a:p>
            <a:r>
              <a:rPr lang="en-US" sz="1600" b="1" dirty="0"/>
              <a:t>therefore, single cycle clock 8 ns; pipelined clock cycle 2 ns.</a:t>
            </a:r>
            <a:endParaRPr lang="en-US" sz="1600"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074"/>
          <p:cNvSpPr>
            <a:spLocks noGrp="1" noChangeArrowheads="1"/>
          </p:cNvSpPr>
          <p:nvPr>
            <p:ph type="title"/>
          </p:nvPr>
        </p:nvSpPr>
        <p:spPr>
          <a:xfrm>
            <a:off x="685800" y="457200"/>
            <a:ext cx="7793037" cy="1143000"/>
          </a:xfrm>
        </p:spPr>
        <p:txBody>
          <a:bodyPr/>
          <a:lstStyle/>
          <a:p>
            <a:pPr algn="l"/>
            <a:r>
              <a:rPr lang="en-US" dirty="0"/>
              <a:t>Control Hazards</a:t>
            </a:r>
            <a:endParaRPr lang="en-US" dirty="0"/>
          </a:p>
        </p:txBody>
      </p:sp>
      <p:sp>
        <p:nvSpPr>
          <p:cNvPr id="3" name="Rectangle 3075"/>
          <p:cNvSpPr txBox="1">
            <a:spLocks noChangeArrowheads="1"/>
          </p:cNvSpPr>
          <p:nvPr/>
        </p:nvSpPr>
        <p:spPr>
          <a:xfrm>
            <a:off x="717550" y="1857375"/>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i="1" dirty="0"/>
              <a:t>Control hazard</a:t>
            </a:r>
            <a:r>
              <a:rPr lang="en-US" sz="2000" dirty="0"/>
              <a:t>: need to make a decision based on the result of a previous instruction still executing in pipeline</a:t>
            </a:r>
            <a:endParaRPr lang="en-US" sz="2000" dirty="0"/>
          </a:p>
          <a:p>
            <a:r>
              <a:rPr lang="en-US" sz="2000" b="1" u="sng" dirty="0">
                <a:solidFill>
                  <a:srgbClr val="00B050"/>
                </a:solidFill>
              </a:rPr>
              <a:t>Solution 1:</a:t>
            </a:r>
            <a:r>
              <a:rPr lang="en-US" sz="2000" b="1" dirty="0">
                <a:solidFill>
                  <a:srgbClr val="00B050"/>
                </a:solidFill>
              </a:rPr>
              <a:t> </a:t>
            </a:r>
            <a:r>
              <a:rPr lang="en-US" sz="2000" b="1" i="1" dirty="0">
                <a:solidFill>
                  <a:srgbClr val="FF0000"/>
                </a:solidFill>
              </a:rPr>
              <a:t>Stall</a:t>
            </a:r>
            <a:r>
              <a:rPr lang="en-US" sz="2000" i="1" dirty="0"/>
              <a:t> </a:t>
            </a:r>
            <a:r>
              <a:rPr lang="en-US" sz="2000" dirty="0"/>
              <a:t>the pipeline</a:t>
            </a:r>
            <a:endParaRPr lang="en-US" sz="2000" i="1" dirty="0"/>
          </a:p>
        </p:txBody>
      </p:sp>
      <p:sp>
        <p:nvSpPr>
          <p:cNvPr id="4" name="Rectangle 3081"/>
          <p:cNvSpPr>
            <a:spLocks noChangeArrowheads="1"/>
          </p:cNvSpPr>
          <p:nvPr/>
        </p:nvSpPr>
        <p:spPr bwMode="auto">
          <a:xfrm>
            <a:off x="2166937" y="4005262"/>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I</a:t>
            </a:r>
            <a:endParaRPr lang="en-US" sz="2000"/>
          </a:p>
        </p:txBody>
      </p:sp>
      <p:sp>
        <p:nvSpPr>
          <p:cNvPr id="5" name="Rectangle 3082"/>
          <p:cNvSpPr>
            <a:spLocks noChangeArrowheads="1"/>
          </p:cNvSpPr>
          <p:nvPr/>
        </p:nvSpPr>
        <p:spPr bwMode="auto">
          <a:xfrm>
            <a:off x="2200275" y="40052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n</a:t>
            </a:r>
            <a:endParaRPr lang="en-US" sz="2000"/>
          </a:p>
        </p:txBody>
      </p:sp>
      <p:sp>
        <p:nvSpPr>
          <p:cNvPr id="6" name="Rectangle 3083"/>
          <p:cNvSpPr>
            <a:spLocks noChangeArrowheads="1"/>
          </p:cNvSpPr>
          <p:nvPr/>
        </p:nvSpPr>
        <p:spPr bwMode="auto">
          <a:xfrm>
            <a:off x="2266950" y="400526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s</a:t>
            </a:r>
            <a:endParaRPr lang="en-US" sz="2000"/>
          </a:p>
        </p:txBody>
      </p:sp>
      <p:sp>
        <p:nvSpPr>
          <p:cNvPr id="7" name="Rectangle 3084"/>
          <p:cNvSpPr>
            <a:spLocks noChangeArrowheads="1"/>
          </p:cNvSpPr>
          <p:nvPr/>
        </p:nvSpPr>
        <p:spPr bwMode="auto">
          <a:xfrm>
            <a:off x="2330450" y="4005262"/>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8" name="Rectangle 3085"/>
          <p:cNvSpPr>
            <a:spLocks noChangeArrowheads="1"/>
          </p:cNvSpPr>
          <p:nvPr/>
        </p:nvSpPr>
        <p:spPr bwMode="auto">
          <a:xfrm>
            <a:off x="2363787" y="4005262"/>
            <a:ext cx="448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r</a:t>
            </a:r>
            <a:endParaRPr lang="en-US" sz="2000"/>
          </a:p>
        </p:txBody>
      </p:sp>
      <p:sp>
        <p:nvSpPr>
          <p:cNvPr id="9" name="Rectangle 3086"/>
          <p:cNvSpPr>
            <a:spLocks noChangeArrowheads="1"/>
          </p:cNvSpPr>
          <p:nvPr/>
        </p:nvSpPr>
        <p:spPr bwMode="auto">
          <a:xfrm>
            <a:off x="2406650" y="40052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u</a:t>
            </a:r>
            <a:endParaRPr lang="en-US" sz="2000"/>
          </a:p>
        </p:txBody>
      </p:sp>
      <p:sp>
        <p:nvSpPr>
          <p:cNvPr id="10" name="Rectangle 3087"/>
          <p:cNvSpPr>
            <a:spLocks noChangeArrowheads="1"/>
          </p:cNvSpPr>
          <p:nvPr/>
        </p:nvSpPr>
        <p:spPr bwMode="auto">
          <a:xfrm>
            <a:off x="2473325" y="400526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11" name="Rectangle 3088"/>
          <p:cNvSpPr>
            <a:spLocks noChangeArrowheads="1"/>
          </p:cNvSpPr>
          <p:nvPr/>
        </p:nvSpPr>
        <p:spPr bwMode="auto">
          <a:xfrm>
            <a:off x="2536825" y="4005262"/>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12" name="Rectangle 3089"/>
          <p:cNvSpPr>
            <a:spLocks noChangeArrowheads="1"/>
          </p:cNvSpPr>
          <p:nvPr/>
        </p:nvSpPr>
        <p:spPr bwMode="auto">
          <a:xfrm>
            <a:off x="2570162" y="4005262"/>
            <a:ext cx="3045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i</a:t>
            </a:r>
            <a:endParaRPr lang="en-US" sz="2000"/>
          </a:p>
        </p:txBody>
      </p:sp>
      <p:sp>
        <p:nvSpPr>
          <p:cNvPr id="13" name="Rectangle 3090"/>
          <p:cNvSpPr>
            <a:spLocks noChangeArrowheads="1"/>
          </p:cNvSpPr>
          <p:nvPr/>
        </p:nvSpPr>
        <p:spPr bwMode="auto">
          <a:xfrm>
            <a:off x="2595562" y="40052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o</a:t>
            </a:r>
            <a:endParaRPr lang="en-US" sz="2000"/>
          </a:p>
        </p:txBody>
      </p:sp>
      <p:sp>
        <p:nvSpPr>
          <p:cNvPr id="14" name="Rectangle 3091"/>
          <p:cNvSpPr>
            <a:spLocks noChangeArrowheads="1"/>
          </p:cNvSpPr>
          <p:nvPr/>
        </p:nvSpPr>
        <p:spPr bwMode="auto">
          <a:xfrm>
            <a:off x="2663825" y="40052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n</a:t>
            </a:r>
            <a:endParaRPr lang="en-US" sz="2000"/>
          </a:p>
        </p:txBody>
      </p:sp>
      <p:sp>
        <p:nvSpPr>
          <p:cNvPr id="15" name="Rectangle 3092"/>
          <p:cNvSpPr>
            <a:spLocks noChangeArrowheads="1"/>
          </p:cNvSpPr>
          <p:nvPr/>
        </p:nvSpPr>
        <p:spPr bwMode="auto">
          <a:xfrm>
            <a:off x="2730500" y="4005262"/>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000"/>
          </a:p>
        </p:txBody>
      </p:sp>
      <p:sp>
        <p:nvSpPr>
          <p:cNvPr id="16" name="Rectangle 3093"/>
          <p:cNvSpPr>
            <a:spLocks noChangeArrowheads="1"/>
          </p:cNvSpPr>
          <p:nvPr/>
        </p:nvSpPr>
        <p:spPr bwMode="auto">
          <a:xfrm>
            <a:off x="2317750" y="4152900"/>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f</a:t>
            </a:r>
            <a:endParaRPr lang="en-US" sz="2000"/>
          </a:p>
        </p:txBody>
      </p:sp>
      <p:sp>
        <p:nvSpPr>
          <p:cNvPr id="17" name="Rectangle 3094"/>
          <p:cNvSpPr>
            <a:spLocks noChangeArrowheads="1"/>
          </p:cNvSpPr>
          <p:nvPr/>
        </p:nvSpPr>
        <p:spPr bwMode="auto">
          <a:xfrm>
            <a:off x="2351087" y="415290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18" name="Rectangle 3095"/>
          <p:cNvSpPr>
            <a:spLocks noChangeArrowheads="1"/>
          </p:cNvSpPr>
          <p:nvPr/>
        </p:nvSpPr>
        <p:spPr bwMode="auto">
          <a:xfrm>
            <a:off x="2419350" y="4152900"/>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19" name="Rectangle 3096"/>
          <p:cNvSpPr>
            <a:spLocks noChangeArrowheads="1"/>
          </p:cNvSpPr>
          <p:nvPr/>
        </p:nvSpPr>
        <p:spPr bwMode="auto">
          <a:xfrm>
            <a:off x="2452687" y="4152900"/>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20" name="Rectangle 3097"/>
          <p:cNvSpPr>
            <a:spLocks noChangeArrowheads="1"/>
          </p:cNvSpPr>
          <p:nvPr/>
        </p:nvSpPr>
        <p:spPr bwMode="auto">
          <a:xfrm>
            <a:off x="2516187" y="415290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h</a:t>
            </a:r>
            <a:endParaRPr lang="en-US" sz="2000"/>
          </a:p>
        </p:txBody>
      </p:sp>
      <p:sp>
        <p:nvSpPr>
          <p:cNvPr id="21" name="Freeform 3098"/>
          <p:cNvSpPr/>
          <p:nvPr/>
        </p:nvSpPr>
        <p:spPr bwMode="auto">
          <a:xfrm>
            <a:off x="2136775" y="3943350"/>
            <a:ext cx="631825" cy="420687"/>
          </a:xfrm>
          <a:custGeom>
            <a:avLst/>
            <a:gdLst>
              <a:gd name="T0" fmla="*/ 396 w 398"/>
              <a:gd name="T1" fmla="*/ 263 h 265"/>
              <a:gd name="T2" fmla="*/ 398 w 398"/>
              <a:gd name="T3" fmla="*/ 0 h 265"/>
              <a:gd name="T4" fmla="*/ 0 w 398"/>
              <a:gd name="T5" fmla="*/ 0 h 265"/>
              <a:gd name="T6" fmla="*/ 0 w 398"/>
              <a:gd name="T7" fmla="*/ 265 h 265"/>
              <a:gd name="T8" fmla="*/ 398 w 398"/>
              <a:gd name="T9" fmla="*/ 265 h 265"/>
              <a:gd name="T10" fmla="*/ 398 w 398"/>
              <a:gd name="T11" fmla="*/ 265 h 265"/>
            </a:gdLst>
            <a:ahLst/>
            <a:cxnLst>
              <a:cxn ang="0">
                <a:pos x="T0" y="T1"/>
              </a:cxn>
              <a:cxn ang="0">
                <a:pos x="T2" y="T3"/>
              </a:cxn>
              <a:cxn ang="0">
                <a:pos x="T4" y="T5"/>
              </a:cxn>
              <a:cxn ang="0">
                <a:pos x="T6" y="T7"/>
              </a:cxn>
              <a:cxn ang="0">
                <a:pos x="T8" y="T9"/>
              </a:cxn>
              <a:cxn ang="0">
                <a:pos x="T10" y="T11"/>
              </a:cxn>
            </a:cxnLst>
            <a:rect l="0" t="0" r="r" b="b"/>
            <a:pathLst>
              <a:path w="398" h="265">
                <a:moveTo>
                  <a:pt x="396" y="263"/>
                </a:moveTo>
                <a:lnTo>
                  <a:pt x="398" y="0"/>
                </a:lnTo>
                <a:lnTo>
                  <a:pt x="0" y="0"/>
                </a:lnTo>
                <a:lnTo>
                  <a:pt x="0" y="265"/>
                </a:lnTo>
                <a:lnTo>
                  <a:pt x="398" y="265"/>
                </a:lnTo>
                <a:lnTo>
                  <a:pt x="398" y="265"/>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22" name="Rectangle 3099"/>
          <p:cNvSpPr>
            <a:spLocks noChangeArrowheads="1"/>
          </p:cNvSpPr>
          <p:nvPr/>
        </p:nvSpPr>
        <p:spPr bwMode="auto">
          <a:xfrm>
            <a:off x="3144837" y="4076700"/>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R</a:t>
            </a:r>
            <a:endParaRPr lang="en-US" sz="2000"/>
          </a:p>
        </p:txBody>
      </p:sp>
      <p:sp>
        <p:nvSpPr>
          <p:cNvPr id="23" name="Rectangle 3100"/>
          <p:cNvSpPr>
            <a:spLocks noChangeArrowheads="1"/>
          </p:cNvSpPr>
          <p:nvPr/>
        </p:nvSpPr>
        <p:spPr bwMode="auto">
          <a:xfrm>
            <a:off x="3232150" y="407670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24" name="Rectangle 3101"/>
          <p:cNvSpPr>
            <a:spLocks noChangeArrowheads="1"/>
          </p:cNvSpPr>
          <p:nvPr/>
        </p:nvSpPr>
        <p:spPr bwMode="auto">
          <a:xfrm>
            <a:off x="3300412" y="407670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g</a:t>
            </a:r>
            <a:endParaRPr lang="en-US" sz="2000"/>
          </a:p>
        </p:txBody>
      </p:sp>
      <p:sp>
        <p:nvSpPr>
          <p:cNvPr id="25" name="Freeform 3102"/>
          <p:cNvSpPr/>
          <p:nvPr/>
        </p:nvSpPr>
        <p:spPr bwMode="auto">
          <a:xfrm>
            <a:off x="3089275" y="3943350"/>
            <a:ext cx="315912" cy="420687"/>
          </a:xfrm>
          <a:custGeom>
            <a:avLst/>
            <a:gdLst>
              <a:gd name="T0" fmla="*/ 199 w 199"/>
              <a:gd name="T1" fmla="*/ 263 h 265"/>
              <a:gd name="T2" fmla="*/ 199 w 199"/>
              <a:gd name="T3" fmla="*/ 0 h 265"/>
              <a:gd name="T4" fmla="*/ 0 w 199"/>
              <a:gd name="T5" fmla="*/ 0 h 265"/>
              <a:gd name="T6" fmla="*/ 0 w 199"/>
              <a:gd name="T7" fmla="*/ 265 h 265"/>
              <a:gd name="T8" fmla="*/ 199 w 199"/>
              <a:gd name="T9" fmla="*/ 265 h 265"/>
              <a:gd name="T10" fmla="*/ 199 w 199"/>
              <a:gd name="T11" fmla="*/ 265 h 265"/>
            </a:gdLst>
            <a:ahLst/>
            <a:cxnLst>
              <a:cxn ang="0">
                <a:pos x="T0" y="T1"/>
              </a:cxn>
              <a:cxn ang="0">
                <a:pos x="T2" y="T3"/>
              </a:cxn>
              <a:cxn ang="0">
                <a:pos x="T4" y="T5"/>
              </a:cxn>
              <a:cxn ang="0">
                <a:pos x="T6" y="T7"/>
              </a:cxn>
              <a:cxn ang="0">
                <a:pos x="T8" y="T9"/>
              </a:cxn>
              <a:cxn ang="0">
                <a:pos x="T10" y="T11"/>
              </a:cxn>
            </a:cxnLst>
            <a:rect l="0" t="0" r="r" b="b"/>
            <a:pathLst>
              <a:path w="199" h="265">
                <a:moveTo>
                  <a:pt x="199" y="263"/>
                </a:moveTo>
                <a:lnTo>
                  <a:pt x="199" y="0"/>
                </a:lnTo>
                <a:lnTo>
                  <a:pt x="0" y="0"/>
                </a:lnTo>
                <a:lnTo>
                  <a:pt x="0" y="265"/>
                </a:lnTo>
                <a:lnTo>
                  <a:pt x="199" y="265"/>
                </a:lnTo>
                <a:lnTo>
                  <a:pt x="199" y="265"/>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26" name="Rectangle 3103"/>
          <p:cNvSpPr>
            <a:spLocks noChangeArrowheads="1"/>
          </p:cNvSpPr>
          <p:nvPr/>
        </p:nvSpPr>
        <p:spPr bwMode="auto">
          <a:xfrm>
            <a:off x="3616325" y="4076700"/>
            <a:ext cx="8976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27" name="Rectangle 3104"/>
          <p:cNvSpPr>
            <a:spLocks noChangeArrowheads="1"/>
          </p:cNvSpPr>
          <p:nvPr/>
        </p:nvSpPr>
        <p:spPr bwMode="auto">
          <a:xfrm>
            <a:off x="3695700" y="407670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L</a:t>
            </a:r>
            <a:endParaRPr lang="en-US" sz="2000"/>
          </a:p>
        </p:txBody>
      </p:sp>
      <p:sp>
        <p:nvSpPr>
          <p:cNvPr id="28" name="Rectangle 3105"/>
          <p:cNvSpPr>
            <a:spLocks noChangeArrowheads="1"/>
          </p:cNvSpPr>
          <p:nvPr/>
        </p:nvSpPr>
        <p:spPr bwMode="auto">
          <a:xfrm>
            <a:off x="3768725" y="4076700"/>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U</a:t>
            </a:r>
            <a:endParaRPr lang="en-US" sz="2000"/>
          </a:p>
        </p:txBody>
      </p:sp>
      <p:sp>
        <p:nvSpPr>
          <p:cNvPr id="29" name="Freeform 3106"/>
          <p:cNvSpPr/>
          <p:nvPr/>
        </p:nvSpPr>
        <p:spPr bwMode="auto">
          <a:xfrm>
            <a:off x="3405187" y="3943350"/>
            <a:ext cx="633413" cy="420687"/>
          </a:xfrm>
          <a:custGeom>
            <a:avLst/>
            <a:gdLst>
              <a:gd name="T0" fmla="*/ 399 w 399"/>
              <a:gd name="T1" fmla="*/ 263 h 265"/>
              <a:gd name="T2" fmla="*/ 399 w 399"/>
              <a:gd name="T3" fmla="*/ 0 h 265"/>
              <a:gd name="T4" fmla="*/ 0 w 399"/>
              <a:gd name="T5" fmla="*/ 0 h 265"/>
              <a:gd name="T6" fmla="*/ 0 w 399"/>
              <a:gd name="T7" fmla="*/ 265 h 265"/>
              <a:gd name="T8" fmla="*/ 399 w 399"/>
              <a:gd name="T9" fmla="*/ 265 h 265"/>
              <a:gd name="T10" fmla="*/ 399 w 399"/>
              <a:gd name="T11" fmla="*/ 265 h 265"/>
            </a:gdLst>
            <a:ahLst/>
            <a:cxnLst>
              <a:cxn ang="0">
                <a:pos x="T0" y="T1"/>
              </a:cxn>
              <a:cxn ang="0">
                <a:pos x="T2" y="T3"/>
              </a:cxn>
              <a:cxn ang="0">
                <a:pos x="T4" y="T5"/>
              </a:cxn>
              <a:cxn ang="0">
                <a:pos x="T6" y="T7"/>
              </a:cxn>
              <a:cxn ang="0">
                <a:pos x="T8" y="T9"/>
              </a:cxn>
              <a:cxn ang="0">
                <a:pos x="T10" y="T11"/>
              </a:cxn>
            </a:cxnLst>
            <a:rect l="0" t="0" r="r" b="b"/>
            <a:pathLst>
              <a:path w="399" h="265">
                <a:moveTo>
                  <a:pt x="399" y="263"/>
                </a:moveTo>
                <a:lnTo>
                  <a:pt x="399" y="0"/>
                </a:lnTo>
                <a:lnTo>
                  <a:pt x="0" y="0"/>
                </a:lnTo>
                <a:lnTo>
                  <a:pt x="0" y="265"/>
                </a:lnTo>
                <a:lnTo>
                  <a:pt x="399" y="265"/>
                </a:lnTo>
                <a:lnTo>
                  <a:pt x="399" y="265"/>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0" name="Rectangle 3107"/>
          <p:cNvSpPr>
            <a:spLocks noChangeArrowheads="1"/>
          </p:cNvSpPr>
          <p:nvPr/>
        </p:nvSpPr>
        <p:spPr bwMode="auto">
          <a:xfrm>
            <a:off x="4227512" y="4005262"/>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D</a:t>
            </a:r>
            <a:endParaRPr lang="en-US" sz="2000"/>
          </a:p>
        </p:txBody>
      </p:sp>
      <p:sp>
        <p:nvSpPr>
          <p:cNvPr id="31" name="Rectangle 3108"/>
          <p:cNvSpPr>
            <a:spLocks noChangeArrowheads="1"/>
          </p:cNvSpPr>
          <p:nvPr/>
        </p:nvSpPr>
        <p:spPr bwMode="auto">
          <a:xfrm>
            <a:off x="4316412" y="40052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32" name="Rectangle 3109"/>
          <p:cNvSpPr>
            <a:spLocks noChangeArrowheads="1"/>
          </p:cNvSpPr>
          <p:nvPr/>
        </p:nvSpPr>
        <p:spPr bwMode="auto">
          <a:xfrm>
            <a:off x="4383087" y="4005262"/>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33" name="Rectangle 3110"/>
          <p:cNvSpPr>
            <a:spLocks noChangeArrowheads="1"/>
          </p:cNvSpPr>
          <p:nvPr/>
        </p:nvSpPr>
        <p:spPr bwMode="auto">
          <a:xfrm>
            <a:off x="4418012" y="40052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34" name="Rectangle 3111"/>
          <p:cNvSpPr>
            <a:spLocks noChangeArrowheads="1"/>
          </p:cNvSpPr>
          <p:nvPr/>
        </p:nvSpPr>
        <p:spPr bwMode="auto">
          <a:xfrm>
            <a:off x="4484687" y="4005262"/>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000"/>
          </a:p>
        </p:txBody>
      </p:sp>
      <p:sp>
        <p:nvSpPr>
          <p:cNvPr id="35" name="Rectangle 3112"/>
          <p:cNvSpPr>
            <a:spLocks noChangeArrowheads="1"/>
          </p:cNvSpPr>
          <p:nvPr/>
        </p:nvSpPr>
        <p:spPr bwMode="auto">
          <a:xfrm>
            <a:off x="4164012" y="415290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36" name="Rectangle 3113"/>
          <p:cNvSpPr>
            <a:spLocks noChangeArrowheads="1"/>
          </p:cNvSpPr>
          <p:nvPr/>
        </p:nvSpPr>
        <p:spPr bwMode="auto">
          <a:xfrm>
            <a:off x="4232275" y="4152900"/>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37" name="Rectangle 3114"/>
          <p:cNvSpPr>
            <a:spLocks noChangeArrowheads="1"/>
          </p:cNvSpPr>
          <p:nvPr/>
        </p:nvSpPr>
        <p:spPr bwMode="auto">
          <a:xfrm>
            <a:off x="4295775" y="4152900"/>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38" name="Rectangle 3115"/>
          <p:cNvSpPr>
            <a:spLocks noChangeArrowheads="1"/>
          </p:cNvSpPr>
          <p:nvPr/>
        </p:nvSpPr>
        <p:spPr bwMode="auto">
          <a:xfrm>
            <a:off x="4354512" y="415290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39" name="Rectangle 3116"/>
          <p:cNvSpPr>
            <a:spLocks noChangeArrowheads="1"/>
          </p:cNvSpPr>
          <p:nvPr/>
        </p:nvSpPr>
        <p:spPr bwMode="auto">
          <a:xfrm>
            <a:off x="4421187" y="4152900"/>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s</a:t>
            </a:r>
            <a:endParaRPr lang="en-US" sz="2000"/>
          </a:p>
        </p:txBody>
      </p:sp>
      <p:sp>
        <p:nvSpPr>
          <p:cNvPr id="40" name="Rectangle 3117"/>
          <p:cNvSpPr>
            <a:spLocks noChangeArrowheads="1"/>
          </p:cNvSpPr>
          <p:nvPr/>
        </p:nvSpPr>
        <p:spPr bwMode="auto">
          <a:xfrm>
            <a:off x="4484687" y="4152900"/>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s</a:t>
            </a:r>
            <a:endParaRPr lang="en-US" sz="2000"/>
          </a:p>
        </p:txBody>
      </p:sp>
      <p:sp>
        <p:nvSpPr>
          <p:cNvPr id="41" name="Freeform 3118"/>
          <p:cNvSpPr/>
          <p:nvPr/>
        </p:nvSpPr>
        <p:spPr bwMode="auto">
          <a:xfrm>
            <a:off x="4038600" y="3943350"/>
            <a:ext cx="631825" cy="420687"/>
          </a:xfrm>
          <a:custGeom>
            <a:avLst/>
            <a:gdLst>
              <a:gd name="T0" fmla="*/ 398 w 398"/>
              <a:gd name="T1" fmla="*/ 263 h 265"/>
              <a:gd name="T2" fmla="*/ 398 w 398"/>
              <a:gd name="T3" fmla="*/ 0 h 265"/>
              <a:gd name="T4" fmla="*/ 0 w 398"/>
              <a:gd name="T5" fmla="*/ 0 h 265"/>
              <a:gd name="T6" fmla="*/ 0 w 398"/>
              <a:gd name="T7" fmla="*/ 265 h 265"/>
              <a:gd name="T8" fmla="*/ 398 w 398"/>
              <a:gd name="T9" fmla="*/ 265 h 265"/>
              <a:gd name="T10" fmla="*/ 398 w 398"/>
              <a:gd name="T11" fmla="*/ 265 h 265"/>
            </a:gdLst>
            <a:ahLst/>
            <a:cxnLst>
              <a:cxn ang="0">
                <a:pos x="T0" y="T1"/>
              </a:cxn>
              <a:cxn ang="0">
                <a:pos x="T2" y="T3"/>
              </a:cxn>
              <a:cxn ang="0">
                <a:pos x="T4" y="T5"/>
              </a:cxn>
              <a:cxn ang="0">
                <a:pos x="T6" y="T7"/>
              </a:cxn>
              <a:cxn ang="0">
                <a:pos x="T8" y="T9"/>
              </a:cxn>
              <a:cxn ang="0">
                <a:pos x="T10" y="T11"/>
              </a:cxn>
            </a:cxnLst>
            <a:rect l="0" t="0" r="r" b="b"/>
            <a:pathLst>
              <a:path w="398" h="265">
                <a:moveTo>
                  <a:pt x="398" y="263"/>
                </a:moveTo>
                <a:lnTo>
                  <a:pt x="398" y="0"/>
                </a:lnTo>
                <a:lnTo>
                  <a:pt x="0" y="0"/>
                </a:lnTo>
                <a:lnTo>
                  <a:pt x="0" y="265"/>
                </a:lnTo>
                <a:lnTo>
                  <a:pt x="398" y="265"/>
                </a:lnTo>
                <a:lnTo>
                  <a:pt x="398" y="265"/>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42" name="Rectangle 3119"/>
          <p:cNvSpPr>
            <a:spLocks noChangeArrowheads="1"/>
          </p:cNvSpPr>
          <p:nvPr/>
        </p:nvSpPr>
        <p:spPr bwMode="auto">
          <a:xfrm>
            <a:off x="4724400" y="4076700"/>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R</a:t>
            </a:r>
            <a:endParaRPr lang="en-US" sz="2000"/>
          </a:p>
        </p:txBody>
      </p:sp>
      <p:sp>
        <p:nvSpPr>
          <p:cNvPr id="43" name="Rectangle 3120"/>
          <p:cNvSpPr>
            <a:spLocks noChangeArrowheads="1"/>
          </p:cNvSpPr>
          <p:nvPr/>
        </p:nvSpPr>
        <p:spPr bwMode="auto">
          <a:xfrm>
            <a:off x="4813300" y="407670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44" name="Rectangle 3121"/>
          <p:cNvSpPr>
            <a:spLocks noChangeArrowheads="1"/>
          </p:cNvSpPr>
          <p:nvPr/>
        </p:nvSpPr>
        <p:spPr bwMode="auto">
          <a:xfrm>
            <a:off x="4881562" y="4076700"/>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g</a:t>
            </a:r>
            <a:endParaRPr lang="en-US" sz="2000"/>
          </a:p>
        </p:txBody>
      </p:sp>
      <p:sp>
        <p:nvSpPr>
          <p:cNvPr id="45" name="Freeform 3122"/>
          <p:cNvSpPr/>
          <p:nvPr/>
        </p:nvSpPr>
        <p:spPr bwMode="auto">
          <a:xfrm>
            <a:off x="4670425" y="3943350"/>
            <a:ext cx="315912" cy="420687"/>
          </a:xfrm>
          <a:custGeom>
            <a:avLst/>
            <a:gdLst>
              <a:gd name="T0" fmla="*/ 199 w 199"/>
              <a:gd name="T1" fmla="*/ 263 h 265"/>
              <a:gd name="T2" fmla="*/ 199 w 199"/>
              <a:gd name="T3" fmla="*/ 0 h 265"/>
              <a:gd name="T4" fmla="*/ 0 w 199"/>
              <a:gd name="T5" fmla="*/ 0 h 265"/>
              <a:gd name="T6" fmla="*/ 0 w 199"/>
              <a:gd name="T7" fmla="*/ 265 h 265"/>
              <a:gd name="T8" fmla="*/ 199 w 199"/>
              <a:gd name="T9" fmla="*/ 265 h 265"/>
              <a:gd name="T10" fmla="*/ 199 w 199"/>
              <a:gd name="T11" fmla="*/ 265 h 265"/>
            </a:gdLst>
            <a:ahLst/>
            <a:cxnLst>
              <a:cxn ang="0">
                <a:pos x="T0" y="T1"/>
              </a:cxn>
              <a:cxn ang="0">
                <a:pos x="T2" y="T3"/>
              </a:cxn>
              <a:cxn ang="0">
                <a:pos x="T4" y="T5"/>
              </a:cxn>
              <a:cxn ang="0">
                <a:pos x="T6" y="T7"/>
              </a:cxn>
              <a:cxn ang="0">
                <a:pos x="T8" y="T9"/>
              </a:cxn>
              <a:cxn ang="0">
                <a:pos x="T10" y="T11"/>
              </a:cxn>
            </a:cxnLst>
            <a:rect l="0" t="0" r="r" b="b"/>
            <a:pathLst>
              <a:path w="199" h="265">
                <a:moveTo>
                  <a:pt x="199" y="263"/>
                </a:moveTo>
                <a:lnTo>
                  <a:pt x="199" y="0"/>
                </a:lnTo>
                <a:lnTo>
                  <a:pt x="0" y="0"/>
                </a:lnTo>
                <a:lnTo>
                  <a:pt x="0" y="265"/>
                </a:lnTo>
                <a:lnTo>
                  <a:pt x="199" y="265"/>
                </a:lnTo>
                <a:lnTo>
                  <a:pt x="199" y="265"/>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46" name="Rectangle 3123"/>
          <p:cNvSpPr>
            <a:spLocks noChangeArrowheads="1"/>
          </p:cNvSpPr>
          <p:nvPr/>
        </p:nvSpPr>
        <p:spPr bwMode="auto">
          <a:xfrm>
            <a:off x="1787525" y="3597275"/>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T</a:t>
            </a:r>
            <a:endParaRPr lang="en-US" sz="2000"/>
          </a:p>
        </p:txBody>
      </p:sp>
      <p:sp>
        <p:nvSpPr>
          <p:cNvPr id="47" name="Rectangle 3124"/>
          <p:cNvSpPr>
            <a:spLocks noChangeArrowheads="1"/>
          </p:cNvSpPr>
          <p:nvPr/>
        </p:nvSpPr>
        <p:spPr bwMode="auto">
          <a:xfrm>
            <a:off x="1874837" y="3597275"/>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i</a:t>
            </a:r>
            <a:endParaRPr lang="en-US" sz="2000"/>
          </a:p>
        </p:txBody>
      </p:sp>
      <p:sp>
        <p:nvSpPr>
          <p:cNvPr id="48" name="Rectangle 3125"/>
          <p:cNvSpPr>
            <a:spLocks noChangeArrowheads="1"/>
          </p:cNvSpPr>
          <p:nvPr/>
        </p:nvSpPr>
        <p:spPr bwMode="auto">
          <a:xfrm>
            <a:off x="1905000" y="3597275"/>
            <a:ext cx="1282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m</a:t>
            </a:r>
            <a:endParaRPr lang="en-US" sz="2000"/>
          </a:p>
        </p:txBody>
      </p:sp>
      <p:sp>
        <p:nvSpPr>
          <p:cNvPr id="49" name="Rectangle 3126"/>
          <p:cNvSpPr>
            <a:spLocks noChangeArrowheads="1"/>
          </p:cNvSpPr>
          <p:nvPr/>
        </p:nvSpPr>
        <p:spPr bwMode="auto">
          <a:xfrm>
            <a:off x="2022475" y="3597275"/>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e</a:t>
            </a:r>
            <a:endParaRPr lang="en-US" sz="2000"/>
          </a:p>
        </p:txBody>
      </p:sp>
      <p:sp>
        <p:nvSpPr>
          <p:cNvPr id="50" name="Rectangle 3127"/>
          <p:cNvSpPr>
            <a:spLocks noChangeArrowheads="1"/>
          </p:cNvSpPr>
          <p:nvPr/>
        </p:nvSpPr>
        <p:spPr bwMode="auto">
          <a:xfrm>
            <a:off x="1003300" y="4491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b</a:t>
            </a:r>
            <a:endParaRPr lang="en-US" sz="2000"/>
          </a:p>
        </p:txBody>
      </p:sp>
      <p:sp>
        <p:nvSpPr>
          <p:cNvPr id="51" name="Rectangle 3128"/>
          <p:cNvSpPr>
            <a:spLocks noChangeArrowheads="1"/>
          </p:cNvSpPr>
          <p:nvPr/>
        </p:nvSpPr>
        <p:spPr bwMode="auto">
          <a:xfrm>
            <a:off x="1077912" y="4491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e</a:t>
            </a:r>
            <a:endParaRPr lang="en-US" sz="2000"/>
          </a:p>
        </p:txBody>
      </p:sp>
      <p:sp>
        <p:nvSpPr>
          <p:cNvPr id="52" name="Rectangle 3129"/>
          <p:cNvSpPr>
            <a:spLocks noChangeArrowheads="1"/>
          </p:cNvSpPr>
          <p:nvPr/>
        </p:nvSpPr>
        <p:spPr bwMode="auto">
          <a:xfrm>
            <a:off x="1158875" y="4491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q</a:t>
            </a:r>
            <a:endParaRPr lang="en-US" sz="2000"/>
          </a:p>
        </p:txBody>
      </p:sp>
      <p:sp>
        <p:nvSpPr>
          <p:cNvPr id="53" name="Rectangle 3130"/>
          <p:cNvSpPr>
            <a:spLocks noChangeArrowheads="1"/>
          </p:cNvSpPr>
          <p:nvPr/>
        </p:nvSpPr>
        <p:spPr bwMode="auto">
          <a:xfrm>
            <a:off x="1235075" y="449103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 </a:t>
            </a:r>
            <a:endParaRPr lang="en-US" sz="2000"/>
          </a:p>
        </p:txBody>
      </p:sp>
      <p:sp>
        <p:nvSpPr>
          <p:cNvPr id="54" name="Rectangle 3131"/>
          <p:cNvSpPr>
            <a:spLocks noChangeArrowheads="1"/>
          </p:cNvSpPr>
          <p:nvPr/>
        </p:nvSpPr>
        <p:spPr bwMode="auto">
          <a:xfrm>
            <a:off x="1276350" y="4491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a:t>
            </a:r>
            <a:endParaRPr lang="en-US" sz="2000"/>
          </a:p>
        </p:txBody>
      </p:sp>
      <p:sp>
        <p:nvSpPr>
          <p:cNvPr id="55" name="Rectangle 3132"/>
          <p:cNvSpPr>
            <a:spLocks noChangeArrowheads="1"/>
          </p:cNvSpPr>
          <p:nvPr/>
        </p:nvSpPr>
        <p:spPr bwMode="auto">
          <a:xfrm>
            <a:off x="1352550" y="4491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1</a:t>
            </a:r>
            <a:endParaRPr lang="en-US" sz="2000"/>
          </a:p>
        </p:txBody>
      </p:sp>
      <p:sp>
        <p:nvSpPr>
          <p:cNvPr id="56" name="Rectangle 3133"/>
          <p:cNvSpPr>
            <a:spLocks noChangeArrowheads="1"/>
          </p:cNvSpPr>
          <p:nvPr/>
        </p:nvSpPr>
        <p:spPr bwMode="auto">
          <a:xfrm>
            <a:off x="1433512" y="449103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a:t>
            </a:r>
            <a:endParaRPr lang="en-US" sz="2000"/>
          </a:p>
        </p:txBody>
      </p:sp>
      <p:sp>
        <p:nvSpPr>
          <p:cNvPr id="57" name="Rectangle 3134"/>
          <p:cNvSpPr>
            <a:spLocks noChangeArrowheads="1"/>
          </p:cNvSpPr>
          <p:nvPr/>
        </p:nvSpPr>
        <p:spPr bwMode="auto">
          <a:xfrm>
            <a:off x="1470025" y="449103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 </a:t>
            </a:r>
            <a:endParaRPr lang="en-US" sz="2000"/>
          </a:p>
        </p:txBody>
      </p:sp>
      <p:sp>
        <p:nvSpPr>
          <p:cNvPr id="58" name="Rectangle 3135"/>
          <p:cNvSpPr>
            <a:spLocks noChangeArrowheads="1"/>
          </p:cNvSpPr>
          <p:nvPr/>
        </p:nvSpPr>
        <p:spPr bwMode="auto">
          <a:xfrm>
            <a:off x="1508125" y="4491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a:t>
            </a:r>
            <a:endParaRPr lang="en-US" sz="2000"/>
          </a:p>
        </p:txBody>
      </p:sp>
      <p:sp>
        <p:nvSpPr>
          <p:cNvPr id="59" name="Rectangle 3136"/>
          <p:cNvSpPr>
            <a:spLocks noChangeArrowheads="1"/>
          </p:cNvSpPr>
          <p:nvPr/>
        </p:nvSpPr>
        <p:spPr bwMode="auto">
          <a:xfrm>
            <a:off x="1589087" y="4491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2</a:t>
            </a:r>
            <a:endParaRPr lang="en-US" sz="2000"/>
          </a:p>
        </p:txBody>
      </p:sp>
      <p:sp>
        <p:nvSpPr>
          <p:cNvPr id="60" name="Rectangle 3137"/>
          <p:cNvSpPr>
            <a:spLocks noChangeArrowheads="1"/>
          </p:cNvSpPr>
          <p:nvPr/>
        </p:nvSpPr>
        <p:spPr bwMode="auto">
          <a:xfrm>
            <a:off x="1665287" y="449103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a:t>
            </a:r>
            <a:endParaRPr lang="en-US" sz="2000"/>
          </a:p>
        </p:txBody>
      </p:sp>
      <p:sp>
        <p:nvSpPr>
          <p:cNvPr id="61" name="Rectangle 3138"/>
          <p:cNvSpPr>
            <a:spLocks noChangeArrowheads="1"/>
          </p:cNvSpPr>
          <p:nvPr/>
        </p:nvSpPr>
        <p:spPr bwMode="auto">
          <a:xfrm>
            <a:off x="1706562" y="449103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 </a:t>
            </a:r>
            <a:endParaRPr lang="en-US" sz="2000"/>
          </a:p>
        </p:txBody>
      </p:sp>
      <p:sp>
        <p:nvSpPr>
          <p:cNvPr id="62" name="Rectangle 3139"/>
          <p:cNvSpPr>
            <a:spLocks noChangeArrowheads="1"/>
          </p:cNvSpPr>
          <p:nvPr/>
        </p:nvSpPr>
        <p:spPr bwMode="auto">
          <a:xfrm>
            <a:off x="1744662" y="4491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4</a:t>
            </a:r>
            <a:endParaRPr lang="en-US" sz="2000"/>
          </a:p>
        </p:txBody>
      </p:sp>
      <p:sp>
        <p:nvSpPr>
          <p:cNvPr id="63" name="Rectangle 3140"/>
          <p:cNvSpPr>
            <a:spLocks noChangeArrowheads="1"/>
          </p:cNvSpPr>
          <p:nvPr/>
        </p:nvSpPr>
        <p:spPr bwMode="auto">
          <a:xfrm>
            <a:off x="1820862" y="4491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0</a:t>
            </a:r>
            <a:endParaRPr lang="en-US" sz="2000"/>
          </a:p>
        </p:txBody>
      </p:sp>
      <p:sp>
        <p:nvSpPr>
          <p:cNvPr id="64" name="Rectangle 3141"/>
          <p:cNvSpPr>
            <a:spLocks noChangeArrowheads="1"/>
          </p:cNvSpPr>
          <p:nvPr/>
        </p:nvSpPr>
        <p:spPr bwMode="auto">
          <a:xfrm>
            <a:off x="947737" y="410368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a:t>
            </a:r>
            <a:endParaRPr lang="en-US" sz="2000"/>
          </a:p>
        </p:txBody>
      </p:sp>
      <p:sp>
        <p:nvSpPr>
          <p:cNvPr id="65" name="Rectangle 3142"/>
          <p:cNvSpPr>
            <a:spLocks noChangeArrowheads="1"/>
          </p:cNvSpPr>
          <p:nvPr/>
        </p:nvSpPr>
        <p:spPr bwMode="auto">
          <a:xfrm>
            <a:off x="1028700" y="410368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d</a:t>
            </a:r>
            <a:endParaRPr lang="en-US" sz="2000"/>
          </a:p>
        </p:txBody>
      </p:sp>
      <p:sp>
        <p:nvSpPr>
          <p:cNvPr id="66" name="Rectangle 3143"/>
          <p:cNvSpPr>
            <a:spLocks noChangeArrowheads="1"/>
          </p:cNvSpPr>
          <p:nvPr/>
        </p:nvSpPr>
        <p:spPr bwMode="auto">
          <a:xfrm>
            <a:off x="1103312" y="410368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d</a:t>
            </a:r>
            <a:endParaRPr lang="en-US" sz="2000"/>
          </a:p>
        </p:txBody>
      </p:sp>
      <p:sp>
        <p:nvSpPr>
          <p:cNvPr id="67" name="Rectangle 3144"/>
          <p:cNvSpPr>
            <a:spLocks noChangeArrowheads="1"/>
          </p:cNvSpPr>
          <p:nvPr/>
        </p:nvSpPr>
        <p:spPr bwMode="auto">
          <a:xfrm>
            <a:off x="1184275" y="410368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 </a:t>
            </a:r>
            <a:endParaRPr lang="en-US" sz="2000"/>
          </a:p>
        </p:txBody>
      </p:sp>
      <p:sp>
        <p:nvSpPr>
          <p:cNvPr id="68" name="Rectangle 3145"/>
          <p:cNvSpPr>
            <a:spLocks noChangeArrowheads="1"/>
          </p:cNvSpPr>
          <p:nvPr/>
        </p:nvSpPr>
        <p:spPr bwMode="auto">
          <a:xfrm>
            <a:off x="1222375" y="410368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69" name="Rectangle 3146"/>
          <p:cNvSpPr>
            <a:spLocks noChangeArrowheads="1"/>
          </p:cNvSpPr>
          <p:nvPr/>
        </p:nvSpPr>
        <p:spPr bwMode="auto">
          <a:xfrm>
            <a:off x="1301750" y="410368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4</a:t>
            </a:r>
            <a:endParaRPr lang="en-US" sz="2000"/>
          </a:p>
        </p:txBody>
      </p:sp>
      <p:sp>
        <p:nvSpPr>
          <p:cNvPr id="70" name="Rectangle 3147"/>
          <p:cNvSpPr>
            <a:spLocks noChangeArrowheads="1"/>
          </p:cNvSpPr>
          <p:nvPr/>
        </p:nvSpPr>
        <p:spPr bwMode="auto">
          <a:xfrm>
            <a:off x="1377950" y="410368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71" name="Rectangle 3148"/>
          <p:cNvSpPr>
            <a:spLocks noChangeArrowheads="1"/>
          </p:cNvSpPr>
          <p:nvPr/>
        </p:nvSpPr>
        <p:spPr bwMode="auto">
          <a:xfrm>
            <a:off x="1416050" y="410368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 </a:t>
            </a:r>
            <a:endParaRPr lang="en-US" sz="2000"/>
          </a:p>
        </p:txBody>
      </p:sp>
      <p:sp>
        <p:nvSpPr>
          <p:cNvPr id="72" name="Rectangle 3149"/>
          <p:cNvSpPr>
            <a:spLocks noChangeArrowheads="1"/>
          </p:cNvSpPr>
          <p:nvPr/>
        </p:nvSpPr>
        <p:spPr bwMode="auto">
          <a:xfrm>
            <a:off x="1457325" y="410368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73" name="Rectangle 3150"/>
          <p:cNvSpPr>
            <a:spLocks noChangeArrowheads="1"/>
          </p:cNvSpPr>
          <p:nvPr/>
        </p:nvSpPr>
        <p:spPr bwMode="auto">
          <a:xfrm>
            <a:off x="1533525" y="410368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5</a:t>
            </a:r>
            <a:endParaRPr lang="en-US" sz="2000"/>
          </a:p>
        </p:txBody>
      </p:sp>
      <p:sp>
        <p:nvSpPr>
          <p:cNvPr id="74" name="Rectangle 3151"/>
          <p:cNvSpPr>
            <a:spLocks noChangeArrowheads="1"/>
          </p:cNvSpPr>
          <p:nvPr/>
        </p:nvSpPr>
        <p:spPr bwMode="auto">
          <a:xfrm>
            <a:off x="1614487" y="410368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75" name="Rectangle 3152"/>
          <p:cNvSpPr>
            <a:spLocks noChangeArrowheads="1"/>
          </p:cNvSpPr>
          <p:nvPr/>
        </p:nvSpPr>
        <p:spPr bwMode="auto">
          <a:xfrm>
            <a:off x="1652587" y="410368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 </a:t>
            </a:r>
            <a:endParaRPr lang="en-US" sz="2000"/>
          </a:p>
        </p:txBody>
      </p:sp>
      <p:sp>
        <p:nvSpPr>
          <p:cNvPr id="76" name="Rectangle 3153"/>
          <p:cNvSpPr>
            <a:spLocks noChangeArrowheads="1"/>
          </p:cNvSpPr>
          <p:nvPr/>
        </p:nvSpPr>
        <p:spPr bwMode="auto">
          <a:xfrm>
            <a:off x="1690687" y="410368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77" name="Rectangle 3154"/>
          <p:cNvSpPr>
            <a:spLocks noChangeArrowheads="1"/>
          </p:cNvSpPr>
          <p:nvPr/>
        </p:nvSpPr>
        <p:spPr bwMode="auto">
          <a:xfrm>
            <a:off x="1770062" y="410368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6</a:t>
            </a:r>
            <a:endParaRPr lang="en-US" sz="2000"/>
          </a:p>
        </p:txBody>
      </p:sp>
      <p:sp>
        <p:nvSpPr>
          <p:cNvPr id="78" name="Rectangle 3155"/>
          <p:cNvSpPr>
            <a:spLocks noChangeArrowheads="1"/>
          </p:cNvSpPr>
          <p:nvPr/>
        </p:nvSpPr>
        <p:spPr bwMode="auto">
          <a:xfrm>
            <a:off x="1019175" y="4913312"/>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l</a:t>
            </a:r>
            <a:endParaRPr lang="en-US" sz="2000"/>
          </a:p>
        </p:txBody>
      </p:sp>
      <p:sp>
        <p:nvSpPr>
          <p:cNvPr id="79" name="Rectangle 3156"/>
          <p:cNvSpPr>
            <a:spLocks noChangeArrowheads="1"/>
          </p:cNvSpPr>
          <p:nvPr/>
        </p:nvSpPr>
        <p:spPr bwMode="auto">
          <a:xfrm>
            <a:off x="1049337" y="4913312"/>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w</a:t>
            </a:r>
            <a:endParaRPr lang="en-US" sz="2000"/>
          </a:p>
        </p:txBody>
      </p:sp>
      <p:sp>
        <p:nvSpPr>
          <p:cNvPr id="80" name="Rectangle 3157"/>
          <p:cNvSpPr>
            <a:spLocks noChangeArrowheads="1"/>
          </p:cNvSpPr>
          <p:nvPr/>
        </p:nvSpPr>
        <p:spPr bwMode="auto">
          <a:xfrm>
            <a:off x="1150937" y="4913312"/>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 </a:t>
            </a:r>
            <a:endParaRPr lang="en-US" sz="2000"/>
          </a:p>
        </p:txBody>
      </p:sp>
      <p:sp>
        <p:nvSpPr>
          <p:cNvPr id="81" name="Rectangle 3158"/>
          <p:cNvSpPr>
            <a:spLocks noChangeArrowheads="1"/>
          </p:cNvSpPr>
          <p:nvPr/>
        </p:nvSpPr>
        <p:spPr bwMode="auto">
          <a:xfrm>
            <a:off x="1192212" y="49133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82" name="Rectangle 3159"/>
          <p:cNvSpPr>
            <a:spLocks noChangeArrowheads="1"/>
          </p:cNvSpPr>
          <p:nvPr/>
        </p:nvSpPr>
        <p:spPr bwMode="auto">
          <a:xfrm>
            <a:off x="1268412" y="49133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3</a:t>
            </a:r>
            <a:endParaRPr lang="en-US" sz="2000"/>
          </a:p>
        </p:txBody>
      </p:sp>
      <p:sp>
        <p:nvSpPr>
          <p:cNvPr id="83" name="Rectangle 3160"/>
          <p:cNvSpPr>
            <a:spLocks noChangeArrowheads="1"/>
          </p:cNvSpPr>
          <p:nvPr/>
        </p:nvSpPr>
        <p:spPr bwMode="auto">
          <a:xfrm>
            <a:off x="1347787" y="4913312"/>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84" name="Rectangle 3161"/>
          <p:cNvSpPr>
            <a:spLocks noChangeArrowheads="1"/>
          </p:cNvSpPr>
          <p:nvPr/>
        </p:nvSpPr>
        <p:spPr bwMode="auto">
          <a:xfrm>
            <a:off x="1385887" y="4913312"/>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 </a:t>
            </a:r>
            <a:endParaRPr lang="en-US" sz="2000"/>
          </a:p>
        </p:txBody>
      </p:sp>
      <p:sp>
        <p:nvSpPr>
          <p:cNvPr id="85" name="Rectangle 3162"/>
          <p:cNvSpPr>
            <a:spLocks noChangeArrowheads="1"/>
          </p:cNvSpPr>
          <p:nvPr/>
        </p:nvSpPr>
        <p:spPr bwMode="auto">
          <a:xfrm>
            <a:off x="1423987" y="49133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3</a:t>
            </a:r>
            <a:endParaRPr lang="en-US" sz="2000"/>
          </a:p>
        </p:txBody>
      </p:sp>
      <p:sp>
        <p:nvSpPr>
          <p:cNvPr id="86" name="Rectangle 3163"/>
          <p:cNvSpPr>
            <a:spLocks noChangeArrowheads="1"/>
          </p:cNvSpPr>
          <p:nvPr/>
        </p:nvSpPr>
        <p:spPr bwMode="auto">
          <a:xfrm>
            <a:off x="1504950" y="49133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0</a:t>
            </a:r>
            <a:endParaRPr lang="en-US" sz="2000"/>
          </a:p>
        </p:txBody>
      </p:sp>
      <p:sp>
        <p:nvSpPr>
          <p:cNvPr id="87" name="Rectangle 3164"/>
          <p:cNvSpPr>
            <a:spLocks noChangeArrowheads="1"/>
          </p:cNvSpPr>
          <p:nvPr/>
        </p:nvSpPr>
        <p:spPr bwMode="auto">
          <a:xfrm>
            <a:off x="1579562" y="49133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0</a:t>
            </a:r>
            <a:endParaRPr lang="en-US" sz="2000"/>
          </a:p>
        </p:txBody>
      </p:sp>
      <p:sp>
        <p:nvSpPr>
          <p:cNvPr id="88" name="Rectangle 3165"/>
          <p:cNvSpPr>
            <a:spLocks noChangeArrowheads="1"/>
          </p:cNvSpPr>
          <p:nvPr/>
        </p:nvSpPr>
        <p:spPr bwMode="auto">
          <a:xfrm>
            <a:off x="1660525" y="4913312"/>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89" name="Rectangle 3166"/>
          <p:cNvSpPr>
            <a:spLocks noChangeArrowheads="1"/>
          </p:cNvSpPr>
          <p:nvPr/>
        </p:nvSpPr>
        <p:spPr bwMode="auto">
          <a:xfrm>
            <a:off x="1706562" y="49133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90" name="Rectangle 3167"/>
          <p:cNvSpPr>
            <a:spLocks noChangeArrowheads="1"/>
          </p:cNvSpPr>
          <p:nvPr/>
        </p:nvSpPr>
        <p:spPr bwMode="auto">
          <a:xfrm>
            <a:off x="1782762" y="49133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0</a:t>
            </a:r>
            <a:endParaRPr lang="en-US" sz="2000"/>
          </a:p>
        </p:txBody>
      </p:sp>
      <p:sp>
        <p:nvSpPr>
          <p:cNvPr id="91" name="Rectangle 3168"/>
          <p:cNvSpPr>
            <a:spLocks noChangeArrowheads="1"/>
          </p:cNvSpPr>
          <p:nvPr/>
        </p:nvSpPr>
        <p:spPr bwMode="auto">
          <a:xfrm>
            <a:off x="1862137" y="4913312"/>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92" name="Line 3169"/>
          <p:cNvSpPr>
            <a:spLocks noChangeShapeType="1"/>
          </p:cNvSpPr>
          <p:nvPr/>
        </p:nvSpPr>
        <p:spPr bwMode="auto">
          <a:xfrm>
            <a:off x="804862" y="4010025"/>
            <a:ext cx="1588" cy="1143000"/>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93" name="Freeform 3170"/>
          <p:cNvSpPr/>
          <p:nvPr/>
        </p:nvSpPr>
        <p:spPr bwMode="auto">
          <a:xfrm>
            <a:off x="771525" y="5135562"/>
            <a:ext cx="71437" cy="71438"/>
          </a:xfrm>
          <a:custGeom>
            <a:avLst/>
            <a:gdLst>
              <a:gd name="T0" fmla="*/ 42 w 45"/>
              <a:gd name="T1" fmla="*/ 0 h 45"/>
              <a:gd name="T2" fmla="*/ 0 w 45"/>
              <a:gd name="T3" fmla="*/ 0 h 45"/>
              <a:gd name="T4" fmla="*/ 21 w 45"/>
              <a:gd name="T5" fmla="*/ 45 h 45"/>
              <a:gd name="T6" fmla="*/ 45 w 45"/>
              <a:gd name="T7" fmla="*/ 0 h 45"/>
              <a:gd name="T8" fmla="*/ 45 w 45"/>
              <a:gd name="T9" fmla="*/ 0 h 45"/>
              <a:gd name="T10" fmla="*/ 42 w 45"/>
              <a:gd name="T11" fmla="*/ 0 h 45"/>
            </a:gdLst>
            <a:ahLst/>
            <a:cxnLst>
              <a:cxn ang="0">
                <a:pos x="T0" y="T1"/>
              </a:cxn>
              <a:cxn ang="0">
                <a:pos x="T2" y="T3"/>
              </a:cxn>
              <a:cxn ang="0">
                <a:pos x="T4" y="T5"/>
              </a:cxn>
              <a:cxn ang="0">
                <a:pos x="T6" y="T7"/>
              </a:cxn>
              <a:cxn ang="0">
                <a:pos x="T8" y="T9"/>
              </a:cxn>
              <a:cxn ang="0">
                <a:pos x="T10" y="T11"/>
              </a:cxn>
            </a:cxnLst>
            <a:rect l="0" t="0" r="r" b="b"/>
            <a:pathLst>
              <a:path w="45" h="45">
                <a:moveTo>
                  <a:pt x="42" y="0"/>
                </a:moveTo>
                <a:lnTo>
                  <a:pt x="0" y="0"/>
                </a:lnTo>
                <a:lnTo>
                  <a:pt x="21" y="45"/>
                </a:lnTo>
                <a:lnTo>
                  <a:pt x="45" y="0"/>
                </a:lnTo>
                <a:lnTo>
                  <a:pt x="45"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sp>
        <p:nvSpPr>
          <p:cNvPr id="94" name="Line 3171"/>
          <p:cNvSpPr>
            <a:spLocks noChangeShapeType="1"/>
          </p:cNvSpPr>
          <p:nvPr/>
        </p:nvSpPr>
        <p:spPr bwMode="auto">
          <a:xfrm>
            <a:off x="2154237" y="3681412"/>
            <a:ext cx="5554663" cy="1588"/>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95" name="Freeform 3172"/>
          <p:cNvSpPr/>
          <p:nvPr/>
        </p:nvSpPr>
        <p:spPr bwMode="auto">
          <a:xfrm>
            <a:off x="7685087" y="3643312"/>
            <a:ext cx="71438" cy="76200"/>
          </a:xfrm>
          <a:custGeom>
            <a:avLst/>
            <a:gdLst>
              <a:gd name="T0" fmla="*/ 0 w 45"/>
              <a:gd name="T1" fmla="*/ 0 h 48"/>
              <a:gd name="T2" fmla="*/ 0 w 45"/>
              <a:gd name="T3" fmla="*/ 48 h 48"/>
              <a:gd name="T4" fmla="*/ 45 w 45"/>
              <a:gd name="T5" fmla="*/ 24 h 48"/>
              <a:gd name="T6" fmla="*/ 0 w 45"/>
              <a:gd name="T7" fmla="*/ 3 h 48"/>
              <a:gd name="T8" fmla="*/ 0 w 45"/>
              <a:gd name="T9" fmla="*/ 3 h 48"/>
              <a:gd name="T10" fmla="*/ 0 w 45"/>
              <a:gd name="T11" fmla="*/ 0 h 48"/>
            </a:gdLst>
            <a:ahLst/>
            <a:cxnLst>
              <a:cxn ang="0">
                <a:pos x="T0" y="T1"/>
              </a:cxn>
              <a:cxn ang="0">
                <a:pos x="T2" y="T3"/>
              </a:cxn>
              <a:cxn ang="0">
                <a:pos x="T4" y="T5"/>
              </a:cxn>
              <a:cxn ang="0">
                <a:pos x="T6" y="T7"/>
              </a:cxn>
              <a:cxn ang="0">
                <a:pos x="T8" y="T9"/>
              </a:cxn>
              <a:cxn ang="0">
                <a:pos x="T10" y="T11"/>
              </a:cxn>
            </a:cxnLst>
            <a:rect l="0" t="0" r="r" b="b"/>
            <a:pathLst>
              <a:path w="45" h="48">
                <a:moveTo>
                  <a:pt x="0" y="0"/>
                </a:moveTo>
                <a:lnTo>
                  <a:pt x="0" y="48"/>
                </a:lnTo>
                <a:lnTo>
                  <a:pt x="45" y="24"/>
                </a:lnTo>
                <a:lnTo>
                  <a:pt x="0" y="3"/>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sp>
        <p:nvSpPr>
          <p:cNvPr id="96" name="Freeform 3173"/>
          <p:cNvSpPr/>
          <p:nvPr/>
        </p:nvSpPr>
        <p:spPr bwMode="auto">
          <a:xfrm>
            <a:off x="3944937" y="5318125"/>
            <a:ext cx="71438" cy="66675"/>
          </a:xfrm>
          <a:custGeom>
            <a:avLst/>
            <a:gdLst>
              <a:gd name="T0" fmla="*/ 0 w 45"/>
              <a:gd name="T1" fmla="*/ 42 h 42"/>
              <a:gd name="T2" fmla="*/ 3 w 45"/>
              <a:gd name="T3" fmla="*/ 0 h 42"/>
              <a:gd name="T4" fmla="*/ 45 w 45"/>
              <a:gd name="T5" fmla="*/ 21 h 42"/>
              <a:gd name="T6" fmla="*/ 3 w 45"/>
              <a:gd name="T7" fmla="*/ 42 h 42"/>
              <a:gd name="T8" fmla="*/ 3 w 45"/>
              <a:gd name="T9" fmla="*/ 42 h 42"/>
              <a:gd name="T10" fmla="*/ 0 w 45"/>
              <a:gd name="T11" fmla="*/ 42 h 42"/>
            </a:gdLst>
            <a:ahLst/>
            <a:cxnLst>
              <a:cxn ang="0">
                <a:pos x="T0" y="T1"/>
              </a:cxn>
              <a:cxn ang="0">
                <a:pos x="T2" y="T3"/>
              </a:cxn>
              <a:cxn ang="0">
                <a:pos x="T4" y="T5"/>
              </a:cxn>
              <a:cxn ang="0">
                <a:pos x="T6" y="T7"/>
              </a:cxn>
              <a:cxn ang="0">
                <a:pos x="T8" y="T9"/>
              </a:cxn>
              <a:cxn ang="0">
                <a:pos x="T10" y="T11"/>
              </a:cxn>
            </a:cxnLst>
            <a:rect l="0" t="0" r="r" b="b"/>
            <a:pathLst>
              <a:path w="45" h="42">
                <a:moveTo>
                  <a:pt x="0" y="42"/>
                </a:moveTo>
                <a:lnTo>
                  <a:pt x="3" y="0"/>
                </a:lnTo>
                <a:lnTo>
                  <a:pt x="45" y="21"/>
                </a:lnTo>
                <a:lnTo>
                  <a:pt x="3" y="42"/>
                </a:lnTo>
                <a:lnTo>
                  <a:pt x="3" y="42"/>
                </a:lnTo>
                <a:lnTo>
                  <a:pt x="0" y="42"/>
                </a:lnTo>
                <a:close/>
              </a:path>
            </a:pathLst>
          </a:custGeom>
          <a:solidFill>
            <a:srgbClr val="EB75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sp>
        <p:nvSpPr>
          <p:cNvPr id="97" name="Freeform 3174"/>
          <p:cNvSpPr/>
          <p:nvPr/>
        </p:nvSpPr>
        <p:spPr bwMode="auto">
          <a:xfrm>
            <a:off x="3944937" y="5318125"/>
            <a:ext cx="71438" cy="66675"/>
          </a:xfrm>
          <a:custGeom>
            <a:avLst/>
            <a:gdLst>
              <a:gd name="T0" fmla="*/ 0 w 45"/>
              <a:gd name="T1" fmla="*/ 42 h 42"/>
              <a:gd name="T2" fmla="*/ 3 w 45"/>
              <a:gd name="T3" fmla="*/ 0 h 42"/>
              <a:gd name="T4" fmla="*/ 45 w 45"/>
              <a:gd name="T5" fmla="*/ 21 h 42"/>
              <a:gd name="T6" fmla="*/ 3 w 45"/>
              <a:gd name="T7" fmla="*/ 42 h 42"/>
              <a:gd name="T8" fmla="*/ 3 w 45"/>
              <a:gd name="T9" fmla="*/ 42 h 42"/>
            </a:gdLst>
            <a:ahLst/>
            <a:cxnLst>
              <a:cxn ang="0">
                <a:pos x="T0" y="T1"/>
              </a:cxn>
              <a:cxn ang="0">
                <a:pos x="T2" y="T3"/>
              </a:cxn>
              <a:cxn ang="0">
                <a:pos x="T4" y="T5"/>
              </a:cxn>
              <a:cxn ang="0">
                <a:pos x="T6" y="T7"/>
              </a:cxn>
              <a:cxn ang="0">
                <a:pos x="T8" y="T9"/>
              </a:cxn>
            </a:cxnLst>
            <a:rect l="0" t="0" r="r" b="b"/>
            <a:pathLst>
              <a:path w="45" h="42">
                <a:moveTo>
                  <a:pt x="0" y="42"/>
                </a:moveTo>
                <a:lnTo>
                  <a:pt x="3" y="0"/>
                </a:lnTo>
                <a:lnTo>
                  <a:pt x="45" y="21"/>
                </a:lnTo>
                <a:lnTo>
                  <a:pt x="3" y="42"/>
                </a:lnTo>
                <a:lnTo>
                  <a:pt x="3" y="42"/>
                </a:lnTo>
              </a:path>
            </a:pathLst>
          </a:custGeom>
          <a:noFill/>
          <a:ln w="17463">
            <a:solidFill>
              <a:srgbClr val="EB75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98" name="Freeform 3175"/>
          <p:cNvSpPr/>
          <p:nvPr/>
        </p:nvSpPr>
        <p:spPr bwMode="auto">
          <a:xfrm>
            <a:off x="2819400" y="5351462"/>
            <a:ext cx="1125537" cy="1588"/>
          </a:xfrm>
          <a:custGeom>
            <a:avLst/>
            <a:gdLst>
              <a:gd name="T0" fmla="*/ 709 w 709"/>
              <a:gd name="T1" fmla="*/ 0 w 709"/>
              <a:gd name="T2" fmla="*/ 709 w 709"/>
            </a:gdLst>
            <a:ahLst/>
            <a:cxnLst>
              <a:cxn ang="0">
                <a:pos x="T0" y="0"/>
              </a:cxn>
              <a:cxn ang="0">
                <a:pos x="T1" y="0"/>
              </a:cxn>
              <a:cxn ang="0">
                <a:pos x="T2" y="0"/>
              </a:cxn>
            </a:cxnLst>
            <a:rect l="0" t="0" r="r" b="b"/>
            <a:pathLst>
              <a:path w="709">
                <a:moveTo>
                  <a:pt x="709" y="0"/>
                </a:moveTo>
                <a:lnTo>
                  <a:pt x="0" y="0"/>
                </a:lnTo>
                <a:lnTo>
                  <a:pt x="709" y="0"/>
                </a:lnTo>
                <a:close/>
              </a:path>
            </a:pathLst>
          </a:custGeom>
          <a:solidFill>
            <a:srgbClr val="EB75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sp>
        <p:nvSpPr>
          <p:cNvPr id="99" name="Line 3176"/>
          <p:cNvSpPr>
            <a:spLocks noChangeShapeType="1"/>
          </p:cNvSpPr>
          <p:nvPr/>
        </p:nvSpPr>
        <p:spPr bwMode="auto">
          <a:xfrm flipH="1">
            <a:off x="2819400" y="5351462"/>
            <a:ext cx="1125537" cy="1588"/>
          </a:xfrm>
          <a:prstGeom prst="line">
            <a:avLst/>
          </a:prstGeom>
          <a:noFill/>
          <a:ln w="7938">
            <a:solidFill>
              <a:srgbClr val="EB7500"/>
            </a:solidFill>
            <a:round/>
          </a:ln>
          <a:extLst>
            <a:ext uri="{909E8E84-426E-40DD-AFC4-6F175D3DCCD1}">
              <a14:hiddenFill xmlns:a14="http://schemas.microsoft.com/office/drawing/2010/main">
                <a:noFill/>
              </a14:hiddenFill>
            </a:ext>
          </a:extLst>
        </p:spPr>
        <p:txBody>
          <a:bodyPr/>
          <a:lstStyle/>
          <a:p>
            <a:endParaRPr lang="en-US" sz="2000"/>
          </a:p>
        </p:txBody>
      </p:sp>
      <p:sp>
        <p:nvSpPr>
          <p:cNvPr id="100" name="Freeform 3177"/>
          <p:cNvSpPr/>
          <p:nvPr/>
        </p:nvSpPr>
        <p:spPr bwMode="auto">
          <a:xfrm>
            <a:off x="2765425" y="5318125"/>
            <a:ext cx="71437" cy="66675"/>
          </a:xfrm>
          <a:custGeom>
            <a:avLst/>
            <a:gdLst>
              <a:gd name="T0" fmla="*/ 42 w 45"/>
              <a:gd name="T1" fmla="*/ 42 h 42"/>
              <a:gd name="T2" fmla="*/ 45 w 45"/>
              <a:gd name="T3" fmla="*/ 0 h 42"/>
              <a:gd name="T4" fmla="*/ 0 w 45"/>
              <a:gd name="T5" fmla="*/ 21 h 42"/>
              <a:gd name="T6" fmla="*/ 45 w 45"/>
              <a:gd name="T7" fmla="*/ 42 h 42"/>
              <a:gd name="T8" fmla="*/ 45 w 45"/>
              <a:gd name="T9" fmla="*/ 42 h 42"/>
              <a:gd name="T10" fmla="*/ 42 w 45"/>
              <a:gd name="T11" fmla="*/ 42 h 42"/>
            </a:gdLst>
            <a:ahLst/>
            <a:cxnLst>
              <a:cxn ang="0">
                <a:pos x="T0" y="T1"/>
              </a:cxn>
              <a:cxn ang="0">
                <a:pos x="T2" y="T3"/>
              </a:cxn>
              <a:cxn ang="0">
                <a:pos x="T4" y="T5"/>
              </a:cxn>
              <a:cxn ang="0">
                <a:pos x="T6" y="T7"/>
              </a:cxn>
              <a:cxn ang="0">
                <a:pos x="T8" y="T9"/>
              </a:cxn>
              <a:cxn ang="0">
                <a:pos x="T10" y="T11"/>
              </a:cxn>
            </a:cxnLst>
            <a:rect l="0" t="0" r="r" b="b"/>
            <a:pathLst>
              <a:path w="45" h="42">
                <a:moveTo>
                  <a:pt x="42" y="42"/>
                </a:moveTo>
                <a:lnTo>
                  <a:pt x="45" y="0"/>
                </a:lnTo>
                <a:lnTo>
                  <a:pt x="0" y="21"/>
                </a:lnTo>
                <a:lnTo>
                  <a:pt x="45" y="42"/>
                </a:lnTo>
                <a:lnTo>
                  <a:pt x="45" y="42"/>
                </a:lnTo>
                <a:lnTo>
                  <a:pt x="42" y="42"/>
                </a:lnTo>
                <a:close/>
              </a:path>
            </a:pathLst>
          </a:custGeom>
          <a:solidFill>
            <a:srgbClr val="EB75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sp>
        <p:nvSpPr>
          <p:cNvPr id="101" name="Freeform 3178"/>
          <p:cNvSpPr/>
          <p:nvPr/>
        </p:nvSpPr>
        <p:spPr bwMode="auto">
          <a:xfrm>
            <a:off x="2765425" y="5318125"/>
            <a:ext cx="71437" cy="66675"/>
          </a:xfrm>
          <a:custGeom>
            <a:avLst/>
            <a:gdLst>
              <a:gd name="T0" fmla="*/ 42 w 45"/>
              <a:gd name="T1" fmla="*/ 42 h 42"/>
              <a:gd name="T2" fmla="*/ 45 w 45"/>
              <a:gd name="T3" fmla="*/ 0 h 42"/>
              <a:gd name="T4" fmla="*/ 0 w 45"/>
              <a:gd name="T5" fmla="*/ 21 h 42"/>
              <a:gd name="T6" fmla="*/ 45 w 45"/>
              <a:gd name="T7" fmla="*/ 42 h 42"/>
              <a:gd name="T8" fmla="*/ 45 w 45"/>
              <a:gd name="T9" fmla="*/ 42 h 42"/>
            </a:gdLst>
            <a:ahLst/>
            <a:cxnLst>
              <a:cxn ang="0">
                <a:pos x="T0" y="T1"/>
              </a:cxn>
              <a:cxn ang="0">
                <a:pos x="T2" y="T3"/>
              </a:cxn>
              <a:cxn ang="0">
                <a:pos x="T4" y="T5"/>
              </a:cxn>
              <a:cxn ang="0">
                <a:pos x="T6" y="T7"/>
              </a:cxn>
              <a:cxn ang="0">
                <a:pos x="T8" y="T9"/>
              </a:cxn>
            </a:cxnLst>
            <a:rect l="0" t="0" r="r" b="b"/>
            <a:pathLst>
              <a:path w="45" h="42">
                <a:moveTo>
                  <a:pt x="42" y="42"/>
                </a:moveTo>
                <a:lnTo>
                  <a:pt x="45" y="0"/>
                </a:lnTo>
                <a:lnTo>
                  <a:pt x="0" y="21"/>
                </a:lnTo>
                <a:lnTo>
                  <a:pt x="45" y="42"/>
                </a:lnTo>
                <a:lnTo>
                  <a:pt x="45" y="42"/>
                </a:lnTo>
              </a:path>
            </a:pathLst>
          </a:custGeom>
          <a:noFill/>
          <a:ln w="17463">
            <a:solidFill>
              <a:srgbClr val="EB75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02" name="Freeform 3179"/>
          <p:cNvSpPr/>
          <p:nvPr/>
        </p:nvSpPr>
        <p:spPr bwMode="auto">
          <a:xfrm>
            <a:off x="2806700" y="5351462"/>
            <a:ext cx="30162" cy="1588"/>
          </a:xfrm>
          <a:custGeom>
            <a:avLst/>
            <a:gdLst>
              <a:gd name="T0" fmla="*/ 0 w 19"/>
              <a:gd name="T1" fmla="*/ 19 w 19"/>
              <a:gd name="T2" fmla="*/ 0 w 19"/>
            </a:gdLst>
            <a:ahLst/>
            <a:cxnLst>
              <a:cxn ang="0">
                <a:pos x="T0" y="0"/>
              </a:cxn>
              <a:cxn ang="0">
                <a:pos x="T1" y="0"/>
              </a:cxn>
              <a:cxn ang="0">
                <a:pos x="T2" y="0"/>
              </a:cxn>
            </a:cxnLst>
            <a:rect l="0" t="0" r="r" b="b"/>
            <a:pathLst>
              <a:path w="19">
                <a:moveTo>
                  <a:pt x="0" y="0"/>
                </a:moveTo>
                <a:lnTo>
                  <a:pt x="19" y="0"/>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sp>
        <p:nvSpPr>
          <p:cNvPr id="103" name="Line 3180"/>
          <p:cNvSpPr>
            <a:spLocks noChangeShapeType="1"/>
          </p:cNvSpPr>
          <p:nvPr/>
        </p:nvSpPr>
        <p:spPr bwMode="auto">
          <a:xfrm>
            <a:off x="2806700" y="5351462"/>
            <a:ext cx="30162" cy="1588"/>
          </a:xfrm>
          <a:prstGeom prst="line">
            <a:avLst/>
          </a:prstGeom>
          <a:noFill/>
          <a:ln w="17463">
            <a:solidFill>
              <a:srgbClr val="EB7500"/>
            </a:solidFill>
            <a:round/>
          </a:ln>
          <a:extLst>
            <a:ext uri="{909E8E84-426E-40DD-AFC4-6F175D3DCCD1}">
              <a14:hiddenFill xmlns:a14="http://schemas.microsoft.com/office/drawing/2010/main">
                <a:noFill/>
              </a14:hiddenFill>
            </a:ext>
          </a:extLst>
        </p:spPr>
        <p:txBody>
          <a:bodyPr/>
          <a:lstStyle/>
          <a:p>
            <a:endParaRPr lang="en-US" sz="2000"/>
          </a:p>
        </p:txBody>
      </p:sp>
      <p:sp>
        <p:nvSpPr>
          <p:cNvPr id="104" name="Rectangle 3181"/>
          <p:cNvSpPr>
            <a:spLocks noChangeArrowheads="1"/>
          </p:cNvSpPr>
          <p:nvPr/>
        </p:nvSpPr>
        <p:spPr bwMode="auto">
          <a:xfrm>
            <a:off x="3228975" y="538638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4</a:t>
            </a:r>
            <a:endParaRPr lang="en-US" sz="2000"/>
          </a:p>
        </p:txBody>
      </p:sp>
      <p:sp>
        <p:nvSpPr>
          <p:cNvPr id="105" name="Rectangle 3182"/>
          <p:cNvSpPr>
            <a:spLocks noChangeArrowheads="1"/>
          </p:cNvSpPr>
          <p:nvPr/>
        </p:nvSpPr>
        <p:spPr bwMode="auto">
          <a:xfrm>
            <a:off x="3308350" y="538638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 </a:t>
            </a:r>
            <a:endParaRPr lang="en-US" sz="2000"/>
          </a:p>
        </p:txBody>
      </p:sp>
      <p:sp>
        <p:nvSpPr>
          <p:cNvPr id="106" name="Rectangle 3183"/>
          <p:cNvSpPr>
            <a:spLocks noChangeArrowheads="1"/>
          </p:cNvSpPr>
          <p:nvPr/>
        </p:nvSpPr>
        <p:spPr bwMode="auto">
          <a:xfrm>
            <a:off x="3346450" y="538638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n</a:t>
            </a:r>
            <a:endParaRPr lang="en-US" sz="2000"/>
          </a:p>
        </p:txBody>
      </p:sp>
      <p:sp>
        <p:nvSpPr>
          <p:cNvPr id="107" name="Rectangle 3184"/>
          <p:cNvSpPr>
            <a:spLocks noChangeArrowheads="1"/>
          </p:cNvSpPr>
          <p:nvPr/>
        </p:nvSpPr>
        <p:spPr bwMode="auto">
          <a:xfrm>
            <a:off x="3422650" y="5386387"/>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EB7500"/>
                </a:solidFill>
                <a:latin typeface="Arial" panose="020B0604020202020204" pitchFamily="34" charset="0"/>
              </a:rPr>
              <a:t>s</a:t>
            </a:r>
            <a:endParaRPr lang="en-US" sz="2000"/>
          </a:p>
        </p:txBody>
      </p:sp>
      <p:sp>
        <p:nvSpPr>
          <p:cNvPr id="108" name="Rectangle 3185"/>
          <p:cNvSpPr>
            <a:spLocks noChangeArrowheads="1"/>
          </p:cNvSpPr>
          <p:nvPr/>
        </p:nvSpPr>
        <p:spPr bwMode="auto">
          <a:xfrm>
            <a:off x="2803525" y="442753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I</a:t>
            </a:r>
            <a:endParaRPr lang="en-US" sz="2000"/>
          </a:p>
        </p:txBody>
      </p:sp>
      <p:sp>
        <p:nvSpPr>
          <p:cNvPr id="109" name="Rectangle 3186"/>
          <p:cNvSpPr>
            <a:spLocks noChangeArrowheads="1"/>
          </p:cNvSpPr>
          <p:nvPr/>
        </p:nvSpPr>
        <p:spPr bwMode="auto">
          <a:xfrm>
            <a:off x="2836862" y="4427537"/>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n</a:t>
            </a:r>
            <a:endParaRPr lang="en-US" sz="2000"/>
          </a:p>
        </p:txBody>
      </p:sp>
      <p:sp>
        <p:nvSpPr>
          <p:cNvPr id="110" name="Rectangle 3187"/>
          <p:cNvSpPr>
            <a:spLocks noChangeArrowheads="1"/>
          </p:cNvSpPr>
          <p:nvPr/>
        </p:nvSpPr>
        <p:spPr bwMode="auto">
          <a:xfrm>
            <a:off x="2903537" y="4427537"/>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s</a:t>
            </a:r>
            <a:endParaRPr lang="en-US" sz="2000"/>
          </a:p>
        </p:txBody>
      </p:sp>
      <p:sp>
        <p:nvSpPr>
          <p:cNvPr id="111" name="Rectangle 3188"/>
          <p:cNvSpPr>
            <a:spLocks noChangeArrowheads="1"/>
          </p:cNvSpPr>
          <p:nvPr/>
        </p:nvSpPr>
        <p:spPr bwMode="auto">
          <a:xfrm>
            <a:off x="2967037" y="442753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112" name="Rectangle 3189"/>
          <p:cNvSpPr>
            <a:spLocks noChangeArrowheads="1"/>
          </p:cNvSpPr>
          <p:nvPr/>
        </p:nvSpPr>
        <p:spPr bwMode="auto">
          <a:xfrm>
            <a:off x="3000375" y="4427537"/>
            <a:ext cx="448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r</a:t>
            </a:r>
            <a:endParaRPr lang="en-US" sz="2000"/>
          </a:p>
        </p:txBody>
      </p:sp>
      <p:sp>
        <p:nvSpPr>
          <p:cNvPr id="113" name="Rectangle 3190"/>
          <p:cNvSpPr>
            <a:spLocks noChangeArrowheads="1"/>
          </p:cNvSpPr>
          <p:nvPr/>
        </p:nvSpPr>
        <p:spPr bwMode="auto">
          <a:xfrm>
            <a:off x="3038475" y="4427537"/>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u</a:t>
            </a:r>
            <a:endParaRPr lang="en-US" sz="2000"/>
          </a:p>
        </p:txBody>
      </p:sp>
      <p:sp>
        <p:nvSpPr>
          <p:cNvPr id="114" name="Rectangle 3191"/>
          <p:cNvSpPr>
            <a:spLocks noChangeArrowheads="1"/>
          </p:cNvSpPr>
          <p:nvPr/>
        </p:nvSpPr>
        <p:spPr bwMode="auto">
          <a:xfrm>
            <a:off x="3109912" y="4427537"/>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115" name="Rectangle 3192"/>
          <p:cNvSpPr>
            <a:spLocks noChangeArrowheads="1"/>
          </p:cNvSpPr>
          <p:nvPr/>
        </p:nvSpPr>
        <p:spPr bwMode="auto">
          <a:xfrm>
            <a:off x="3170237" y="442753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116" name="Rectangle 3193"/>
          <p:cNvSpPr>
            <a:spLocks noChangeArrowheads="1"/>
          </p:cNvSpPr>
          <p:nvPr/>
        </p:nvSpPr>
        <p:spPr bwMode="auto">
          <a:xfrm>
            <a:off x="3203575" y="4427537"/>
            <a:ext cx="3045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i</a:t>
            </a:r>
            <a:endParaRPr lang="en-US" sz="2000"/>
          </a:p>
        </p:txBody>
      </p:sp>
      <p:sp>
        <p:nvSpPr>
          <p:cNvPr id="117" name="Rectangle 3194"/>
          <p:cNvSpPr>
            <a:spLocks noChangeArrowheads="1"/>
          </p:cNvSpPr>
          <p:nvPr/>
        </p:nvSpPr>
        <p:spPr bwMode="auto">
          <a:xfrm>
            <a:off x="3232150" y="4427537"/>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o</a:t>
            </a:r>
            <a:endParaRPr lang="en-US" sz="2000"/>
          </a:p>
        </p:txBody>
      </p:sp>
      <p:sp>
        <p:nvSpPr>
          <p:cNvPr id="118" name="Rectangle 3195"/>
          <p:cNvSpPr>
            <a:spLocks noChangeArrowheads="1"/>
          </p:cNvSpPr>
          <p:nvPr/>
        </p:nvSpPr>
        <p:spPr bwMode="auto">
          <a:xfrm>
            <a:off x="3300412" y="4427537"/>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n</a:t>
            </a:r>
            <a:endParaRPr lang="en-US" sz="2000"/>
          </a:p>
        </p:txBody>
      </p:sp>
      <p:sp>
        <p:nvSpPr>
          <p:cNvPr id="119" name="Rectangle 3196"/>
          <p:cNvSpPr>
            <a:spLocks noChangeArrowheads="1"/>
          </p:cNvSpPr>
          <p:nvPr/>
        </p:nvSpPr>
        <p:spPr bwMode="auto">
          <a:xfrm>
            <a:off x="3367087" y="4427537"/>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000"/>
          </a:p>
        </p:txBody>
      </p:sp>
      <p:sp>
        <p:nvSpPr>
          <p:cNvPr id="120" name="Rectangle 3197"/>
          <p:cNvSpPr>
            <a:spLocks noChangeArrowheads="1"/>
          </p:cNvSpPr>
          <p:nvPr/>
        </p:nvSpPr>
        <p:spPr bwMode="auto">
          <a:xfrm>
            <a:off x="2949575" y="4575175"/>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f</a:t>
            </a:r>
            <a:endParaRPr lang="en-US" sz="2000"/>
          </a:p>
        </p:txBody>
      </p:sp>
      <p:sp>
        <p:nvSpPr>
          <p:cNvPr id="121" name="Rectangle 3198"/>
          <p:cNvSpPr>
            <a:spLocks noChangeArrowheads="1"/>
          </p:cNvSpPr>
          <p:nvPr/>
        </p:nvSpPr>
        <p:spPr bwMode="auto">
          <a:xfrm>
            <a:off x="2984500" y="457517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122" name="Rectangle 3199"/>
          <p:cNvSpPr>
            <a:spLocks noChangeArrowheads="1"/>
          </p:cNvSpPr>
          <p:nvPr/>
        </p:nvSpPr>
        <p:spPr bwMode="auto">
          <a:xfrm>
            <a:off x="3055937" y="4575175"/>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123" name="Rectangle 3200"/>
          <p:cNvSpPr>
            <a:spLocks noChangeArrowheads="1"/>
          </p:cNvSpPr>
          <p:nvPr/>
        </p:nvSpPr>
        <p:spPr bwMode="auto">
          <a:xfrm>
            <a:off x="3089275" y="4575175"/>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124" name="Rectangle 3201"/>
          <p:cNvSpPr>
            <a:spLocks noChangeArrowheads="1"/>
          </p:cNvSpPr>
          <p:nvPr/>
        </p:nvSpPr>
        <p:spPr bwMode="auto">
          <a:xfrm>
            <a:off x="3148012" y="457517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h</a:t>
            </a:r>
            <a:endParaRPr lang="en-US" sz="2000"/>
          </a:p>
        </p:txBody>
      </p:sp>
      <p:sp>
        <p:nvSpPr>
          <p:cNvPr id="125" name="Freeform 3202"/>
          <p:cNvSpPr/>
          <p:nvPr/>
        </p:nvSpPr>
        <p:spPr bwMode="auto">
          <a:xfrm>
            <a:off x="2689225" y="4529137"/>
            <a:ext cx="71437" cy="71438"/>
          </a:xfrm>
          <a:custGeom>
            <a:avLst/>
            <a:gdLst>
              <a:gd name="T0" fmla="*/ 0 w 45"/>
              <a:gd name="T1" fmla="*/ 45 h 45"/>
              <a:gd name="T2" fmla="*/ 3 w 45"/>
              <a:gd name="T3" fmla="*/ 0 h 45"/>
              <a:gd name="T4" fmla="*/ 45 w 45"/>
              <a:gd name="T5" fmla="*/ 24 h 45"/>
              <a:gd name="T6" fmla="*/ 3 w 45"/>
              <a:gd name="T7" fmla="*/ 45 h 45"/>
              <a:gd name="T8" fmla="*/ 3 w 45"/>
              <a:gd name="T9" fmla="*/ 45 h 45"/>
              <a:gd name="T10" fmla="*/ 0 w 45"/>
              <a:gd name="T11" fmla="*/ 45 h 45"/>
            </a:gdLst>
            <a:ahLst/>
            <a:cxnLst>
              <a:cxn ang="0">
                <a:pos x="T0" y="T1"/>
              </a:cxn>
              <a:cxn ang="0">
                <a:pos x="T2" y="T3"/>
              </a:cxn>
              <a:cxn ang="0">
                <a:pos x="T4" y="T5"/>
              </a:cxn>
              <a:cxn ang="0">
                <a:pos x="T6" y="T7"/>
              </a:cxn>
              <a:cxn ang="0">
                <a:pos x="T8" y="T9"/>
              </a:cxn>
              <a:cxn ang="0">
                <a:pos x="T10" y="T11"/>
              </a:cxn>
            </a:cxnLst>
            <a:rect l="0" t="0" r="r" b="b"/>
            <a:pathLst>
              <a:path w="45" h="45">
                <a:moveTo>
                  <a:pt x="0" y="45"/>
                </a:moveTo>
                <a:lnTo>
                  <a:pt x="3" y="0"/>
                </a:lnTo>
                <a:lnTo>
                  <a:pt x="45" y="24"/>
                </a:lnTo>
                <a:lnTo>
                  <a:pt x="3" y="45"/>
                </a:lnTo>
                <a:lnTo>
                  <a:pt x="3" y="45"/>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sp>
        <p:nvSpPr>
          <p:cNvPr id="126" name="Freeform 3203"/>
          <p:cNvSpPr/>
          <p:nvPr/>
        </p:nvSpPr>
        <p:spPr bwMode="auto">
          <a:xfrm>
            <a:off x="2768600" y="4364037"/>
            <a:ext cx="633412" cy="422275"/>
          </a:xfrm>
          <a:custGeom>
            <a:avLst/>
            <a:gdLst>
              <a:gd name="T0" fmla="*/ 399 w 399"/>
              <a:gd name="T1" fmla="*/ 263 h 266"/>
              <a:gd name="T2" fmla="*/ 399 w 399"/>
              <a:gd name="T3" fmla="*/ 0 h 266"/>
              <a:gd name="T4" fmla="*/ 0 w 399"/>
              <a:gd name="T5" fmla="*/ 0 h 266"/>
              <a:gd name="T6" fmla="*/ 0 w 399"/>
              <a:gd name="T7" fmla="*/ 266 h 266"/>
              <a:gd name="T8" fmla="*/ 399 w 399"/>
              <a:gd name="T9" fmla="*/ 266 h 266"/>
              <a:gd name="T10" fmla="*/ 399 w 399"/>
              <a:gd name="T11" fmla="*/ 266 h 266"/>
            </a:gdLst>
            <a:ahLst/>
            <a:cxnLst>
              <a:cxn ang="0">
                <a:pos x="T0" y="T1"/>
              </a:cxn>
              <a:cxn ang="0">
                <a:pos x="T2" y="T3"/>
              </a:cxn>
              <a:cxn ang="0">
                <a:pos x="T4" y="T5"/>
              </a:cxn>
              <a:cxn ang="0">
                <a:pos x="T6" y="T7"/>
              </a:cxn>
              <a:cxn ang="0">
                <a:pos x="T8" y="T9"/>
              </a:cxn>
              <a:cxn ang="0">
                <a:pos x="T10" y="T11"/>
              </a:cxn>
            </a:cxnLst>
            <a:rect l="0" t="0" r="r" b="b"/>
            <a:pathLst>
              <a:path w="399" h="266">
                <a:moveTo>
                  <a:pt x="399" y="263"/>
                </a:moveTo>
                <a:lnTo>
                  <a:pt x="399" y="0"/>
                </a:lnTo>
                <a:lnTo>
                  <a:pt x="0" y="0"/>
                </a:lnTo>
                <a:lnTo>
                  <a:pt x="0" y="266"/>
                </a:lnTo>
                <a:lnTo>
                  <a:pt x="399" y="266"/>
                </a:lnTo>
                <a:lnTo>
                  <a:pt x="399" y="266"/>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27" name="Rectangle 3204"/>
          <p:cNvSpPr>
            <a:spLocks noChangeArrowheads="1"/>
          </p:cNvSpPr>
          <p:nvPr/>
        </p:nvSpPr>
        <p:spPr bwMode="auto">
          <a:xfrm>
            <a:off x="3771900" y="4498975"/>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R</a:t>
            </a:r>
            <a:endParaRPr lang="en-US" sz="2000"/>
          </a:p>
        </p:txBody>
      </p:sp>
      <p:sp>
        <p:nvSpPr>
          <p:cNvPr id="128" name="Rectangle 3205"/>
          <p:cNvSpPr>
            <a:spLocks noChangeArrowheads="1"/>
          </p:cNvSpPr>
          <p:nvPr/>
        </p:nvSpPr>
        <p:spPr bwMode="auto">
          <a:xfrm>
            <a:off x="3860800" y="449897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129" name="Rectangle 3206"/>
          <p:cNvSpPr>
            <a:spLocks noChangeArrowheads="1"/>
          </p:cNvSpPr>
          <p:nvPr/>
        </p:nvSpPr>
        <p:spPr bwMode="auto">
          <a:xfrm>
            <a:off x="3929062" y="449897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g</a:t>
            </a:r>
            <a:endParaRPr lang="en-US" sz="2000"/>
          </a:p>
        </p:txBody>
      </p:sp>
      <p:sp>
        <p:nvSpPr>
          <p:cNvPr id="130" name="Freeform 3207"/>
          <p:cNvSpPr/>
          <p:nvPr/>
        </p:nvSpPr>
        <p:spPr bwMode="auto">
          <a:xfrm>
            <a:off x="3717925" y="4364037"/>
            <a:ext cx="315912" cy="422275"/>
          </a:xfrm>
          <a:custGeom>
            <a:avLst/>
            <a:gdLst>
              <a:gd name="T0" fmla="*/ 196 w 199"/>
              <a:gd name="T1" fmla="*/ 263 h 266"/>
              <a:gd name="T2" fmla="*/ 199 w 199"/>
              <a:gd name="T3" fmla="*/ 0 h 266"/>
              <a:gd name="T4" fmla="*/ 0 w 199"/>
              <a:gd name="T5" fmla="*/ 0 h 266"/>
              <a:gd name="T6" fmla="*/ 0 w 199"/>
              <a:gd name="T7" fmla="*/ 266 h 266"/>
              <a:gd name="T8" fmla="*/ 199 w 199"/>
              <a:gd name="T9" fmla="*/ 266 h 266"/>
              <a:gd name="T10" fmla="*/ 199 w 199"/>
              <a:gd name="T11" fmla="*/ 266 h 266"/>
            </a:gdLst>
            <a:ahLst/>
            <a:cxnLst>
              <a:cxn ang="0">
                <a:pos x="T0" y="T1"/>
              </a:cxn>
              <a:cxn ang="0">
                <a:pos x="T2" y="T3"/>
              </a:cxn>
              <a:cxn ang="0">
                <a:pos x="T4" y="T5"/>
              </a:cxn>
              <a:cxn ang="0">
                <a:pos x="T6" y="T7"/>
              </a:cxn>
              <a:cxn ang="0">
                <a:pos x="T8" y="T9"/>
              </a:cxn>
              <a:cxn ang="0">
                <a:pos x="T10" y="T11"/>
              </a:cxn>
            </a:cxnLst>
            <a:rect l="0" t="0" r="r" b="b"/>
            <a:pathLst>
              <a:path w="199" h="266">
                <a:moveTo>
                  <a:pt x="196" y="263"/>
                </a:moveTo>
                <a:lnTo>
                  <a:pt x="199" y="0"/>
                </a:lnTo>
                <a:lnTo>
                  <a:pt x="0" y="0"/>
                </a:lnTo>
                <a:lnTo>
                  <a:pt x="0" y="266"/>
                </a:lnTo>
                <a:lnTo>
                  <a:pt x="199" y="266"/>
                </a:lnTo>
                <a:lnTo>
                  <a:pt x="199" y="266"/>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31" name="Rectangle 3208"/>
          <p:cNvSpPr>
            <a:spLocks noChangeArrowheads="1"/>
          </p:cNvSpPr>
          <p:nvPr/>
        </p:nvSpPr>
        <p:spPr bwMode="auto">
          <a:xfrm>
            <a:off x="4244975" y="4498975"/>
            <a:ext cx="8976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132" name="Rectangle 3209"/>
          <p:cNvSpPr>
            <a:spLocks noChangeArrowheads="1"/>
          </p:cNvSpPr>
          <p:nvPr/>
        </p:nvSpPr>
        <p:spPr bwMode="auto">
          <a:xfrm>
            <a:off x="4329112" y="449897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L</a:t>
            </a:r>
            <a:endParaRPr lang="en-US" sz="2000"/>
          </a:p>
        </p:txBody>
      </p:sp>
      <p:sp>
        <p:nvSpPr>
          <p:cNvPr id="133" name="Rectangle 3210"/>
          <p:cNvSpPr>
            <a:spLocks noChangeArrowheads="1"/>
          </p:cNvSpPr>
          <p:nvPr/>
        </p:nvSpPr>
        <p:spPr bwMode="auto">
          <a:xfrm>
            <a:off x="4395787" y="4498975"/>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U</a:t>
            </a:r>
            <a:endParaRPr lang="en-US" sz="2000"/>
          </a:p>
        </p:txBody>
      </p:sp>
      <p:sp>
        <p:nvSpPr>
          <p:cNvPr id="134" name="Freeform 3211"/>
          <p:cNvSpPr/>
          <p:nvPr/>
        </p:nvSpPr>
        <p:spPr bwMode="auto">
          <a:xfrm>
            <a:off x="4033837" y="4364037"/>
            <a:ext cx="631825" cy="422275"/>
          </a:xfrm>
          <a:custGeom>
            <a:avLst/>
            <a:gdLst>
              <a:gd name="T0" fmla="*/ 398 w 398"/>
              <a:gd name="T1" fmla="*/ 263 h 266"/>
              <a:gd name="T2" fmla="*/ 398 w 398"/>
              <a:gd name="T3" fmla="*/ 0 h 266"/>
              <a:gd name="T4" fmla="*/ 0 w 398"/>
              <a:gd name="T5" fmla="*/ 0 h 266"/>
              <a:gd name="T6" fmla="*/ 0 w 398"/>
              <a:gd name="T7" fmla="*/ 266 h 266"/>
              <a:gd name="T8" fmla="*/ 398 w 398"/>
              <a:gd name="T9" fmla="*/ 266 h 266"/>
              <a:gd name="T10" fmla="*/ 398 w 398"/>
              <a:gd name="T11" fmla="*/ 266 h 266"/>
            </a:gdLst>
            <a:ahLst/>
            <a:cxnLst>
              <a:cxn ang="0">
                <a:pos x="T0" y="T1"/>
              </a:cxn>
              <a:cxn ang="0">
                <a:pos x="T2" y="T3"/>
              </a:cxn>
              <a:cxn ang="0">
                <a:pos x="T4" y="T5"/>
              </a:cxn>
              <a:cxn ang="0">
                <a:pos x="T6" y="T7"/>
              </a:cxn>
              <a:cxn ang="0">
                <a:pos x="T8" y="T9"/>
              </a:cxn>
              <a:cxn ang="0">
                <a:pos x="T10" y="T11"/>
              </a:cxn>
            </a:cxnLst>
            <a:rect l="0" t="0" r="r" b="b"/>
            <a:pathLst>
              <a:path w="398" h="266">
                <a:moveTo>
                  <a:pt x="398" y="263"/>
                </a:moveTo>
                <a:lnTo>
                  <a:pt x="398" y="0"/>
                </a:lnTo>
                <a:lnTo>
                  <a:pt x="0" y="0"/>
                </a:lnTo>
                <a:lnTo>
                  <a:pt x="0" y="266"/>
                </a:lnTo>
                <a:lnTo>
                  <a:pt x="398" y="266"/>
                </a:lnTo>
                <a:lnTo>
                  <a:pt x="398" y="266"/>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35" name="Rectangle 3212"/>
          <p:cNvSpPr>
            <a:spLocks noChangeArrowheads="1"/>
          </p:cNvSpPr>
          <p:nvPr/>
        </p:nvSpPr>
        <p:spPr bwMode="auto">
          <a:xfrm>
            <a:off x="4856162" y="4427537"/>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D</a:t>
            </a:r>
            <a:endParaRPr lang="en-US" sz="2000"/>
          </a:p>
        </p:txBody>
      </p:sp>
      <p:sp>
        <p:nvSpPr>
          <p:cNvPr id="136" name="Rectangle 3213"/>
          <p:cNvSpPr>
            <a:spLocks noChangeArrowheads="1"/>
          </p:cNvSpPr>
          <p:nvPr/>
        </p:nvSpPr>
        <p:spPr bwMode="auto">
          <a:xfrm>
            <a:off x="4945062" y="4427537"/>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137" name="Rectangle 3214"/>
          <p:cNvSpPr>
            <a:spLocks noChangeArrowheads="1"/>
          </p:cNvSpPr>
          <p:nvPr/>
        </p:nvSpPr>
        <p:spPr bwMode="auto">
          <a:xfrm>
            <a:off x="5011737" y="4427537"/>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138" name="Rectangle 3215"/>
          <p:cNvSpPr>
            <a:spLocks noChangeArrowheads="1"/>
          </p:cNvSpPr>
          <p:nvPr/>
        </p:nvSpPr>
        <p:spPr bwMode="auto">
          <a:xfrm>
            <a:off x="5045075" y="4427537"/>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139" name="Rectangle 3216"/>
          <p:cNvSpPr>
            <a:spLocks noChangeArrowheads="1"/>
          </p:cNvSpPr>
          <p:nvPr/>
        </p:nvSpPr>
        <p:spPr bwMode="auto">
          <a:xfrm>
            <a:off x="5116512" y="4427537"/>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000"/>
          </a:p>
        </p:txBody>
      </p:sp>
      <p:sp>
        <p:nvSpPr>
          <p:cNvPr id="140" name="Rectangle 3217"/>
          <p:cNvSpPr>
            <a:spLocks noChangeArrowheads="1"/>
          </p:cNvSpPr>
          <p:nvPr/>
        </p:nvSpPr>
        <p:spPr bwMode="auto">
          <a:xfrm>
            <a:off x="4792662" y="457517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141" name="Rectangle 3218"/>
          <p:cNvSpPr>
            <a:spLocks noChangeArrowheads="1"/>
          </p:cNvSpPr>
          <p:nvPr/>
        </p:nvSpPr>
        <p:spPr bwMode="auto">
          <a:xfrm>
            <a:off x="4859337" y="4575175"/>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142" name="Rectangle 3219"/>
          <p:cNvSpPr>
            <a:spLocks noChangeArrowheads="1"/>
          </p:cNvSpPr>
          <p:nvPr/>
        </p:nvSpPr>
        <p:spPr bwMode="auto">
          <a:xfrm>
            <a:off x="4922837" y="4575175"/>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143" name="Rectangle 3220"/>
          <p:cNvSpPr>
            <a:spLocks noChangeArrowheads="1"/>
          </p:cNvSpPr>
          <p:nvPr/>
        </p:nvSpPr>
        <p:spPr bwMode="auto">
          <a:xfrm>
            <a:off x="4986337" y="457517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144" name="Rectangle 3221"/>
          <p:cNvSpPr>
            <a:spLocks noChangeArrowheads="1"/>
          </p:cNvSpPr>
          <p:nvPr/>
        </p:nvSpPr>
        <p:spPr bwMode="auto">
          <a:xfrm>
            <a:off x="5054600" y="4575175"/>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s</a:t>
            </a:r>
            <a:endParaRPr lang="en-US" sz="2000"/>
          </a:p>
        </p:txBody>
      </p:sp>
      <p:sp>
        <p:nvSpPr>
          <p:cNvPr id="145" name="Rectangle 3222"/>
          <p:cNvSpPr>
            <a:spLocks noChangeArrowheads="1"/>
          </p:cNvSpPr>
          <p:nvPr/>
        </p:nvSpPr>
        <p:spPr bwMode="auto">
          <a:xfrm>
            <a:off x="5113337" y="4575175"/>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s</a:t>
            </a:r>
            <a:endParaRPr lang="en-US" sz="2000"/>
          </a:p>
        </p:txBody>
      </p:sp>
      <p:sp>
        <p:nvSpPr>
          <p:cNvPr id="146" name="Freeform 3223"/>
          <p:cNvSpPr/>
          <p:nvPr/>
        </p:nvSpPr>
        <p:spPr bwMode="auto">
          <a:xfrm>
            <a:off x="4665662" y="4364037"/>
            <a:ext cx="633413" cy="422275"/>
          </a:xfrm>
          <a:custGeom>
            <a:avLst/>
            <a:gdLst>
              <a:gd name="T0" fmla="*/ 399 w 399"/>
              <a:gd name="T1" fmla="*/ 263 h 266"/>
              <a:gd name="T2" fmla="*/ 399 w 399"/>
              <a:gd name="T3" fmla="*/ 0 h 266"/>
              <a:gd name="T4" fmla="*/ 0 w 399"/>
              <a:gd name="T5" fmla="*/ 0 h 266"/>
              <a:gd name="T6" fmla="*/ 0 w 399"/>
              <a:gd name="T7" fmla="*/ 266 h 266"/>
              <a:gd name="T8" fmla="*/ 399 w 399"/>
              <a:gd name="T9" fmla="*/ 266 h 266"/>
              <a:gd name="T10" fmla="*/ 399 w 399"/>
              <a:gd name="T11" fmla="*/ 266 h 266"/>
            </a:gdLst>
            <a:ahLst/>
            <a:cxnLst>
              <a:cxn ang="0">
                <a:pos x="T0" y="T1"/>
              </a:cxn>
              <a:cxn ang="0">
                <a:pos x="T2" y="T3"/>
              </a:cxn>
              <a:cxn ang="0">
                <a:pos x="T4" y="T5"/>
              </a:cxn>
              <a:cxn ang="0">
                <a:pos x="T6" y="T7"/>
              </a:cxn>
              <a:cxn ang="0">
                <a:pos x="T8" y="T9"/>
              </a:cxn>
              <a:cxn ang="0">
                <a:pos x="T10" y="T11"/>
              </a:cxn>
            </a:cxnLst>
            <a:rect l="0" t="0" r="r" b="b"/>
            <a:pathLst>
              <a:path w="399" h="266">
                <a:moveTo>
                  <a:pt x="399" y="263"/>
                </a:moveTo>
                <a:lnTo>
                  <a:pt x="399" y="0"/>
                </a:lnTo>
                <a:lnTo>
                  <a:pt x="0" y="0"/>
                </a:lnTo>
                <a:lnTo>
                  <a:pt x="0" y="266"/>
                </a:lnTo>
                <a:lnTo>
                  <a:pt x="399" y="266"/>
                </a:lnTo>
                <a:lnTo>
                  <a:pt x="399" y="266"/>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47" name="Rectangle 3224"/>
          <p:cNvSpPr>
            <a:spLocks noChangeArrowheads="1"/>
          </p:cNvSpPr>
          <p:nvPr/>
        </p:nvSpPr>
        <p:spPr bwMode="auto">
          <a:xfrm>
            <a:off x="5353050" y="4498975"/>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R</a:t>
            </a:r>
            <a:endParaRPr lang="en-US" sz="2000"/>
          </a:p>
        </p:txBody>
      </p:sp>
      <p:sp>
        <p:nvSpPr>
          <p:cNvPr id="148" name="Rectangle 3225"/>
          <p:cNvSpPr>
            <a:spLocks noChangeArrowheads="1"/>
          </p:cNvSpPr>
          <p:nvPr/>
        </p:nvSpPr>
        <p:spPr bwMode="auto">
          <a:xfrm>
            <a:off x="5441950" y="449897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149" name="Rectangle 3226"/>
          <p:cNvSpPr>
            <a:spLocks noChangeArrowheads="1"/>
          </p:cNvSpPr>
          <p:nvPr/>
        </p:nvSpPr>
        <p:spPr bwMode="auto">
          <a:xfrm>
            <a:off x="5513387" y="449897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g</a:t>
            </a:r>
            <a:endParaRPr lang="en-US" sz="2000"/>
          </a:p>
        </p:txBody>
      </p:sp>
      <p:sp>
        <p:nvSpPr>
          <p:cNvPr id="150" name="Freeform 3227"/>
          <p:cNvSpPr/>
          <p:nvPr/>
        </p:nvSpPr>
        <p:spPr bwMode="auto">
          <a:xfrm>
            <a:off x="5299075" y="4364037"/>
            <a:ext cx="315912" cy="422275"/>
          </a:xfrm>
          <a:custGeom>
            <a:avLst/>
            <a:gdLst>
              <a:gd name="T0" fmla="*/ 199 w 199"/>
              <a:gd name="T1" fmla="*/ 263 h 266"/>
              <a:gd name="T2" fmla="*/ 199 w 199"/>
              <a:gd name="T3" fmla="*/ 0 h 266"/>
              <a:gd name="T4" fmla="*/ 0 w 199"/>
              <a:gd name="T5" fmla="*/ 0 h 266"/>
              <a:gd name="T6" fmla="*/ 0 w 199"/>
              <a:gd name="T7" fmla="*/ 266 h 266"/>
              <a:gd name="T8" fmla="*/ 199 w 199"/>
              <a:gd name="T9" fmla="*/ 266 h 266"/>
              <a:gd name="T10" fmla="*/ 199 w 199"/>
              <a:gd name="T11" fmla="*/ 266 h 266"/>
            </a:gdLst>
            <a:ahLst/>
            <a:cxnLst>
              <a:cxn ang="0">
                <a:pos x="T0" y="T1"/>
              </a:cxn>
              <a:cxn ang="0">
                <a:pos x="T2" y="T3"/>
              </a:cxn>
              <a:cxn ang="0">
                <a:pos x="T4" y="T5"/>
              </a:cxn>
              <a:cxn ang="0">
                <a:pos x="T6" y="T7"/>
              </a:cxn>
              <a:cxn ang="0">
                <a:pos x="T8" y="T9"/>
              </a:cxn>
              <a:cxn ang="0">
                <a:pos x="T10" y="T11"/>
              </a:cxn>
            </a:cxnLst>
            <a:rect l="0" t="0" r="r" b="b"/>
            <a:pathLst>
              <a:path w="199" h="266">
                <a:moveTo>
                  <a:pt x="199" y="263"/>
                </a:moveTo>
                <a:lnTo>
                  <a:pt x="199" y="0"/>
                </a:lnTo>
                <a:lnTo>
                  <a:pt x="0" y="0"/>
                </a:lnTo>
                <a:lnTo>
                  <a:pt x="0" y="266"/>
                </a:lnTo>
                <a:lnTo>
                  <a:pt x="199" y="266"/>
                </a:lnTo>
                <a:lnTo>
                  <a:pt x="199" y="266"/>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51" name="Line 3228"/>
          <p:cNvSpPr>
            <a:spLocks noChangeShapeType="1"/>
          </p:cNvSpPr>
          <p:nvPr/>
        </p:nvSpPr>
        <p:spPr bwMode="auto">
          <a:xfrm flipH="1">
            <a:off x="2200275" y="4562475"/>
            <a:ext cx="517525" cy="4762"/>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152" name="Freeform 3229"/>
          <p:cNvSpPr/>
          <p:nvPr/>
        </p:nvSpPr>
        <p:spPr bwMode="auto">
          <a:xfrm>
            <a:off x="2149475" y="4529137"/>
            <a:ext cx="66675" cy="71438"/>
          </a:xfrm>
          <a:custGeom>
            <a:avLst/>
            <a:gdLst>
              <a:gd name="T0" fmla="*/ 42 w 42"/>
              <a:gd name="T1" fmla="*/ 45 h 45"/>
              <a:gd name="T2" fmla="*/ 42 w 42"/>
              <a:gd name="T3" fmla="*/ 0 h 45"/>
              <a:gd name="T4" fmla="*/ 0 w 42"/>
              <a:gd name="T5" fmla="*/ 24 h 45"/>
              <a:gd name="T6" fmla="*/ 42 w 42"/>
              <a:gd name="T7" fmla="*/ 45 h 45"/>
              <a:gd name="T8" fmla="*/ 42 w 42"/>
              <a:gd name="T9" fmla="*/ 45 h 45"/>
            </a:gdLst>
            <a:ahLst/>
            <a:cxnLst>
              <a:cxn ang="0">
                <a:pos x="T0" y="T1"/>
              </a:cxn>
              <a:cxn ang="0">
                <a:pos x="T2" y="T3"/>
              </a:cxn>
              <a:cxn ang="0">
                <a:pos x="T4" y="T5"/>
              </a:cxn>
              <a:cxn ang="0">
                <a:pos x="T6" y="T7"/>
              </a:cxn>
              <a:cxn ang="0">
                <a:pos x="T8" y="T9"/>
              </a:cxn>
            </a:cxnLst>
            <a:rect l="0" t="0" r="r" b="b"/>
            <a:pathLst>
              <a:path w="42" h="45">
                <a:moveTo>
                  <a:pt x="42" y="45"/>
                </a:moveTo>
                <a:lnTo>
                  <a:pt x="42" y="0"/>
                </a:lnTo>
                <a:lnTo>
                  <a:pt x="0" y="24"/>
                </a:lnTo>
                <a:lnTo>
                  <a:pt x="42" y="45"/>
                </a:lnTo>
                <a:lnTo>
                  <a:pt x="42" y="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sp>
        <p:nvSpPr>
          <p:cNvPr id="153" name="Rectangle 3230"/>
          <p:cNvSpPr>
            <a:spLocks noChangeArrowheads="1"/>
          </p:cNvSpPr>
          <p:nvPr/>
        </p:nvSpPr>
        <p:spPr bwMode="auto">
          <a:xfrm>
            <a:off x="2335212" y="4600575"/>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2</a:t>
            </a:r>
            <a:endParaRPr lang="en-US" sz="2000"/>
          </a:p>
        </p:txBody>
      </p:sp>
      <p:sp>
        <p:nvSpPr>
          <p:cNvPr id="154" name="Rectangle 3231"/>
          <p:cNvSpPr>
            <a:spLocks noChangeArrowheads="1"/>
          </p:cNvSpPr>
          <p:nvPr/>
        </p:nvSpPr>
        <p:spPr bwMode="auto">
          <a:xfrm>
            <a:off x="2414587" y="4600575"/>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n</a:t>
            </a:r>
            <a:endParaRPr lang="en-US" sz="2000"/>
          </a:p>
        </p:txBody>
      </p:sp>
      <p:sp>
        <p:nvSpPr>
          <p:cNvPr id="155" name="Rectangle 3232"/>
          <p:cNvSpPr>
            <a:spLocks noChangeArrowheads="1"/>
          </p:cNvSpPr>
          <p:nvPr/>
        </p:nvSpPr>
        <p:spPr bwMode="auto">
          <a:xfrm>
            <a:off x="2490787" y="4600575"/>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s</a:t>
            </a:r>
            <a:endParaRPr lang="en-US" sz="2000"/>
          </a:p>
        </p:txBody>
      </p:sp>
      <p:sp>
        <p:nvSpPr>
          <p:cNvPr id="156" name="Rectangle 3233"/>
          <p:cNvSpPr>
            <a:spLocks noChangeArrowheads="1"/>
          </p:cNvSpPr>
          <p:nvPr/>
        </p:nvSpPr>
        <p:spPr bwMode="auto">
          <a:xfrm>
            <a:off x="4067175" y="4848225"/>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I</a:t>
            </a:r>
            <a:endParaRPr lang="en-US" sz="2000"/>
          </a:p>
        </p:txBody>
      </p:sp>
      <p:sp>
        <p:nvSpPr>
          <p:cNvPr id="157" name="Rectangle 3234"/>
          <p:cNvSpPr>
            <a:spLocks noChangeArrowheads="1"/>
          </p:cNvSpPr>
          <p:nvPr/>
        </p:nvSpPr>
        <p:spPr bwMode="auto">
          <a:xfrm>
            <a:off x="4100512" y="484822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n</a:t>
            </a:r>
            <a:endParaRPr lang="en-US" sz="2000"/>
          </a:p>
        </p:txBody>
      </p:sp>
      <p:sp>
        <p:nvSpPr>
          <p:cNvPr id="158" name="Rectangle 3235"/>
          <p:cNvSpPr>
            <a:spLocks noChangeArrowheads="1"/>
          </p:cNvSpPr>
          <p:nvPr/>
        </p:nvSpPr>
        <p:spPr bwMode="auto">
          <a:xfrm>
            <a:off x="4168775" y="4848225"/>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s</a:t>
            </a:r>
            <a:endParaRPr lang="en-US" sz="2000"/>
          </a:p>
        </p:txBody>
      </p:sp>
      <p:sp>
        <p:nvSpPr>
          <p:cNvPr id="159" name="Rectangle 3236"/>
          <p:cNvSpPr>
            <a:spLocks noChangeArrowheads="1"/>
          </p:cNvSpPr>
          <p:nvPr/>
        </p:nvSpPr>
        <p:spPr bwMode="auto">
          <a:xfrm>
            <a:off x="4232275" y="4848225"/>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160" name="Rectangle 3237"/>
          <p:cNvSpPr>
            <a:spLocks noChangeArrowheads="1"/>
          </p:cNvSpPr>
          <p:nvPr/>
        </p:nvSpPr>
        <p:spPr bwMode="auto">
          <a:xfrm>
            <a:off x="4265612" y="4848225"/>
            <a:ext cx="448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r</a:t>
            </a:r>
            <a:endParaRPr lang="en-US" sz="2000"/>
          </a:p>
        </p:txBody>
      </p:sp>
      <p:sp>
        <p:nvSpPr>
          <p:cNvPr id="161" name="Rectangle 3238"/>
          <p:cNvSpPr>
            <a:spLocks noChangeArrowheads="1"/>
          </p:cNvSpPr>
          <p:nvPr/>
        </p:nvSpPr>
        <p:spPr bwMode="auto">
          <a:xfrm>
            <a:off x="4303712" y="484822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u</a:t>
            </a:r>
            <a:endParaRPr lang="en-US" sz="2000"/>
          </a:p>
        </p:txBody>
      </p:sp>
      <p:sp>
        <p:nvSpPr>
          <p:cNvPr id="162" name="Rectangle 3239"/>
          <p:cNvSpPr>
            <a:spLocks noChangeArrowheads="1"/>
          </p:cNvSpPr>
          <p:nvPr/>
        </p:nvSpPr>
        <p:spPr bwMode="auto">
          <a:xfrm>
            <a:off x="4375150" y="4848225"/>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163" name="Rectangle 3240"/>
          <p:cNvSpPr>
            <a:spLocks noChangeArrowheads="1"/>
          </p:cNvSpPr>
          <p:nvPr/>
        </p:nvSpPr>
        <p:spPr bwMode="auto">
          <a:xfrm>
            <a:off x="4433887" y="4848225"/>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164" name="Rectangle 3241"/>
          <p:cNvSpPr>
            <a:spLocks noChangeArrowheads="1"/>
          </p:cNvSpPr>
          <p:nvPr/>
        </p:nvSpPr>
        <p:spPr bwMode="auto">
          <a:xfrm>
            <a:off x="4467225" y="4848225"/>
            <a:ext cx="3045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i</a:t>
            </a:r>
            <a:endParaRPr lang="en-US" sz="2000"/>
          </a:p>
        </p:txBody>
      </p:sp>
      <p:sp>
        <p:nvSpPr>
          <p:cNvPr id="165" name="Rectangle 3242"/>
          <p:cNvSpPr>
            <a:spLocks noChangeArrowheads="1"/>
          </p:cNvSpPr>
          <p:nvPr/>
        </p:nvSpPr>
        <p:spPr bwMode="auto">
          <a:xfrm>
            <a:off x="4497387" y="484822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o</a:t>
            </a:r>
            <a:endParaRPr lang="en-US" sz="2000"/>
          </a:p>
        </p:txBody>
      </p:sp>
      <p:sp>
        <p:nvSpPr>
          <p:cNvPr id="166" name="Rectangle 3243"/>
          <p:cNvSpPr>
            <a:spLocks noChangeArrowheads="1"/>
          </p:cNvSpPr>
          <p:nvPr/>
        </p:nvSpPr>
        <p:spPr bwMode="auto">
          <a:xfrm>
            <a:off x="4565650" y="484822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n</a:t>
            </a:r>
            <a:endParaRPr lang="en-US" sz="2000"/>
          </a:p>
        </p:txBody>
      </p:sp>
      <p:sp>
        <p:nvSpPr>
          <p:cNvPr id="167" name="Rectangle 3244"/>
          <p:cNvSpPr>
            <a:spLocks noChangeArrowheads="1"/>
          </p:cNvSpPr>
          <p:nvPr/>
        </p:nvSpPr>
        <p:spPr bwMode="auto">
          <a:xfrm>
            <a:off x="4632325" y="4848225"/>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000"/>
          </a:p>
        </p:txBody>
      </p:sp>
      <p:sp>
        <p:nvSpPr>
          <p:cNvPr id="168" name="Rectangle 3245"/>
          <p:cNvSpPr>
            <a:spLocks noChangeArrowheads="1"/>
          </p:cNvSpPr>
          <p:nvPr/>
        </p:nvSpPr>
        <p:spPr bwMode="auto">
          <a:xfrm>
            <a:off x="4214812" y="4995862"/>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f</a:t>
            </a:r>
            <a:endParaRPr lang="en-US" sz="2000"/>
          </a:p>
        </p:txBody>
      </p:sp>
      <p:sp>
        <p:nvSpPr>
          <p:cNvPr id="169" name="Rectangle 3246"/>
          <p:cNvSpPr>
            <a:spLocks noChangeArrowheads="1"/>
          </p:cNvSpPr>
          <p:nvPr/>
        </p:nvSpPr>
        <p:spPr bwMode="auto">
          <a:xfrm>
            <a:off x="4248150" y="49958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170" name="Rectangle 3247"/>
          <p:cNvSpPr>
            <a:spLocks noChangeArrowheads="1"/>
          </p:cNvSpPr>
          <p:nvPr/>
        </p:nvSpPr>
        <p:spPr bwMode="auto">
          <a:xfrm>
            <a:off x="4321175" y="4995862"/>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171" name="Rectangle 3248"/>
          <p:cNvSpPr>
            <a:spLocks noChangeArrowheads="1"/>
          </p:cNvSpPr>
          <p:nvPr/>
        </p:nvSpPr>
        <p:spPr bwMode="auto">
          <a:xfrm>
            <a:off x="4354512" y="499586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172" name="Rectangle 3249"/>
          <p:cNvSpPr>
            <a:spLocks noChangeArrowheads="1"/>
          </p:cNvSpPr>
          <p:nvPr/>
        </p:nvSpPr>
        <p:spPr bwMode="auto">
          <a:xfrm>
            <a:off x="4413250" y="49958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h</a:t>
            </a:r>
            <a:endParaRPr lang="en-US" sz="2000"/>
          </a:p>
        </p:txBody>
      </p:sp>
      <p:sp>
        <p:nvSpPr>
          <p:cNvPr id="173" name="Freeform 3250"/>
          <p:cNvSpPr/>
          <p:nvPr/>
        </p:nvSpPr>
        <p:spPr bwMode="auto">
          <a:xfrm>
            <a:off x="4586287" y="5275262"/>
            <a:ext cx="71438" cy="71438"/>
          </a:xfrm>
          <a:custGeom>
            <a:avLst/>
            <a:gdLst>
              <a:gd name="T0" fmla="*/ 0 w 45"/>
              <a:gd name="T1" fmla="*/ 45 h 45"/>
              <a:gd name="T2" fmla="*/ 2 w 45"/>
              <a:gd name="T3" fmla="*/ 0 h 45"/>
              <a:gd name="T4" fmla="*/ 45 w 45"/>
              <a:gd name="T5" fmla="*/ 24 h 45"/>
              <a:gd name="T6" fmla="*/ 2 w 45"/>
              <a:gd name="T7" fmla="*/ 45 h 45"/>
              <a:gd name="T8" fmla="*/ 2 w 45"/>
              <a:gd name="T9" fmla="*/ 45 h 45"/>
              <a:gd name="T10" fmla="*/ 0 w 45"/>
              <a:gd name="T11" fmla="*/ 45 h 45"/>
            </a:gdLst>
            <a:ahLst/>
            <a:cxnLst>
              <a:cxn ang="0">
                <a:pos x="T0" y="T1"/>
              </a:cxn>
              <a:cxn ang="0">
                <a:pos x="T2" y="T3"/>
              </a:cxn>
              <a:cxn ang="0">
                <a:pos x="T4" y="T5"/>
              </a:cxn>
              <a:cxn ang="0">
                <a:pos x="T6" y="T7"/>
              </a:cxn>
              <a:cxn ang="0">
                <a:pos x="T8" y="T9"/>
              </a:cxn>
              <a:cxn ang="0">
                <a:pos x="T10" y="T11"/>
              </a:cxn>
            </a:cxnLst>
            <a:rect l="0" t="0" r="r" b="b"/>
            <a:pathLst>
              <a:path w="45" h="45">
                <a:moveTo>
                  <a:pt x="0" y="45"/>
                </a:moveTo>
                <a:lnTo>
                  <a:pt x="2" y="0"/>
                </a:lnTo>
                <a:lnTo>
                  <a:pt x="45" y="24"/>
                </a:lnTo>
                <a:lnTo>
                  <a:pt x="2" y="45"/>
                </a:lnTo>
                <a:lnTo>
                  <a:pt x="2" y="45"/>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sp>
        <p:nvSpPr>
          <p:cNvPr id="174" name="Freeform 3251"/>
          <p:cNvSpPr/>
          <p:nvPr/>
        </p:nvSpPr>
        <p:spPr bwMode="auto">
          <a:xfrm>
            <a:off x="4033837" y="4786312"/>
            <a:ext cx="631825" cy="420688"/>
          </a:xfrm>
          <a:custGeom>
            <a:avLst/>
            <a:gdLst>
              <a:gd name="T0" fmla="*/ 398 w 398"/>
              <a:gd name="T1" fmla="*/ 263 h 265"/>
              <a:gd name="T2" fmla="*/ 398 w 398"/>
              <a:gd name="T3" fmla="*/ 0 h 265"/>
              <a:gd name="T4" fmla="*/ 0 w 398"/>
              <a:gd name="T5" fmla="*/ 0 h 265"/>
              <a:gd name="T6" fmla="*/ 0 w 398"/>
              <a:gd name="T7" fmla="*/ 265 h 265"/>
              <a:gd name="T8" fmla="*/ 398 w 398"/>
              <a:gd name="T9" fmla="*/ 265 h 265"/>
              <a:gd name="T10" fmla="*/ 398 w 398"/>
              <a:gd name="T11" fmla="*/ 265 h 265"/>
            </a:gdLst>
            <a:ahLst/>
            <a:cxnLst>
              <a:cxn ang="0">
                <a:pos x="T0" y="T1"/>
              </a:cxn>
              <a:cxn ang="0">
                <a:pos x="T2" y="T3"/>
              </a:cxn>
              <a:cxn ang="0">
                <a:pos x="T4" y="T5"/>
              </a:cxn>
              <a:cxn ang="0">
                <a:pos x="T6" y="T7"/>
              </a:cxn>
              <a:cxn ang="0">
                <a:pos x="T8" y="T9"/>
              </a:cxn>
              <a:cxn ang="0">
                <a:pos x="T10" y="T11"/>
              </a:cxn>
            </a:cxnLst>
            <a:rect l="0" t="0" r="r" b="b"/>
            <a:pathLst>
              <a:path w="398" h="265">
                <a:moveTo>
                  <a:pt x="398" y="263"/>
                </a:moveTo>
                <a:lnTo>
                  <a:pt x="398" y="0"/>
                </a:lnTo>
                <a:lnTo>
                  <a:pt x="0" y="0"/>
                </a:lnTo>
                <a:lnTo>
                  <a:pt x="0" y="265"/>
                </a:lnTo>
                <a:lnTo>
                  <a:pt x="398" y="265"/>
                </a:lnTo>
                <a:lnTo>
                  <a:pt x="398" y="265"/>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75" name="Rectangle 3252"/>
          <p:cNvSpPr>
            <a:spLocks noChangeArrowheads="1"/>
          </p:cNvSpPr>
          <p:nvPr/>
        </p:nvSpPr>
        <p:spPr bwMode="auto">
          <a:xfrm>
            <a:off x="5037137" y="4919662"/>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R</a:t>
            </a:r>
            <a:endParaRPr lang="en-US" sz="2000"/>
          </a:p>
        </p:txBody>
      </p:sp>
      <p:sp>
        <p:nvSpPr>
          <p:cNvPr id="176" name="Rectangle 3253"/>
          <p:cNvSpPr>
            <a:spLocks noChangeArrowheads="1"/>
          </p:cNvSpPr>
          <p:nvPr/>
        </p:nvSpPr>
        <p:spPr bwMode="auto">
          <a:xfrm>
            <a:off x="5126037" y="49196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177" name="Rectangle 3254"/>
          <p:cNvSpPr>
            <a:spLocks noChangeArrowheads="1"/>
          </p:cNvSpPr>
          <p:nvPr/>
        </p:nvSpPr>
        <p:spPr bwMode="auto">
          <a:xfrm>
            <a:off x="5192712" y="49196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g</a:t>
            </a:r>
            <a:endParaRPr lang="en-US" sz="2000"/>
          </a:p>
        </p:txBody>
      </p:sp>
      <p:sp>
        <p:nvSpPr>
          <p:cNvPr id="178" name="Freeform 3255"/>
          <p:cNvSpPr/>
          <p:nvPr/>
        </p:nvSpPr>
        <p:spPr bwMode="auto">
          <a:xfrm>
            <a:off x="4981575" y="4786312"/>
            <a:ext cx="317500" cy="420688"/>
          </a:xfrm>
          <a:custGeom>
            <a:avLst/>
            <a:gdLst>
              <a:gd name="T0" fmla="*/ 197 w 200"/>
              <a:gd name="T1" fmla="*/ 263 h 265"/>
              <a:gd name="T2" fmla="*/ 200 w 200"/>
              <a:gd name="T3" fmla="*/ 0 h 265"/>
              <a:gd name="T4" fmla="*/ 0 w 200"/>
              <a:gd name="T5" fmla="*/ 0 h 265"/>
              <a:gd name="T6" fmla="*/ 0 w 200"/>
              <a:gd name="T7" fmla="*/ 265 h 265"/>
              <a:gd name="T8" fmla="*/ 200 w 200"/>
              <a:gd name="T9" fmla="*/ 265 h 265"/>
              <a:gd name="T10" fmla="*/ 200 w 200"/>
              <a:gd name="T11" fmla="*/ 265 h 265"/>
            </a:gdLst>
            <a:ahLst/>
            <a:cxnLst>
              <a:cxn ang="0">
                <a:pos x="T0" y="T1"/>
              </a:cxn>
              <a:cxn ang="0">
                <a:pos x="T2" y="T3"/>
              </a:cxn>
              <a:cxn ang="0">
                <a:pos x="T4" y="T5"/>
              </a:cxn>
              <a:cxn ang="0">
                <a:pos x="T6" y="T7"/>
              </a:cxn>
              <a:cxn ang="0">
                <a:pos x="T8" y="T9"/>
              </a:cxn>
              <a:cxn ang="0">
                <a:pos x="T10" y="T11"/>
              </a:cxn>
            </a:cxnLst>
            <a:rect l="0" t="0" r="r" b="b"/>
            <a:pathLst>
              <a:path w="200" h="265">
                <a:moveTo>
                  <a:pt x="197" y="263"/>
                </a:moveTo>
                <a:lnTo>
                  <a:pt x="200" y="0"/>
                </a:lnTo>
                <a:lnTo>
                  <a:pt x="0" y="0"/>
                </a:lnTo>
                <a:lnTo>
                  <a:pt x="0" y="265"/>
                </a:lnTo>
                <a:lnTo>
                  <a:pt x="200" y="265"/>
                </a:lnTo>
                <a:lnTo>
                  <a:pt x="200" y="265"/>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79" name="Rectangle 3256"/>
          <p:cNvSpPr>
            <a:spLocks noChangeArrowheads="1"/>
          </p:cNvSpPr>
          <p:nvPr/>
        </p:nvSpPr>
        <p:spPr bwMode="auto">
          <a:xfrm>
            <a:off x="5508625" y="4919662"/>
            <a:ext cx="8976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180" name="Rectangle 3257"/>
          <p:cNvSpPr>
            <a:spLocks noChangeArrowheads="1"/>
          </p:cNvSpPr>
          <p:nvPr/>
        </p:nvSpPr>
        <p:spPr bwMode="auto">
          <a:xfrm>
            <a:off x="5592762" y="49196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L</a:t>
            </a:r>
            <a:endParaRPr lang="en-US" sz="2000"/>
          </a:p>
        </p:txBody>
      </p:sp>
      <p:sp>
        <p:nvSpPr>
          <p:cNvPr id="181" name="Rectangle 3258"/>
          <p:cNvSpPr>
            <a:spLocks noChangeArrowheads="1"/>
          </p:cNvSpPr>
          <p:nvPr/>
        </p:nvSpPr>
        <p:spPr bwMode="auto">
          <a:xfrm>
            <a:off x="5661025" y="4919662"/>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U</a:t>
            </a:r>
            <a:endParaRPr lang="en-US" sz="2000"/>
          </a:p>
        </p:txBody>
      </p:sp>
      <p:sp>
        <p:nvSpPr>
          <p:cNvPr id="182" name="Freeform 3259"/>
          <p:cNvSpPr/>
          <p:nvPr/>
        </p:nvSpPr>
        <p:spPr bwMode="auto">
          <a:xfrm>
            <a:off x="5299075" y="4786312"/>
            <a:ext cx="631825" cy="420688"/>
          </a:xfrm>
          <a:custGeom>
            <a:avLst/>
            <a:gdLst>
              <a:gd name="T0" fmla="*/ 398 w 398"/>
              <a:gd name="T1" fmla="*/ 263 h 265"/>
              <a:gd name="T2" fmla="*/ 398 w 398"/>
              <a:gd name="T3" fmla="*/ 0 h 265"/>
              <a:gd name="T4" fmla="*/ 0 w 398"/>
              <a:gd name="T5" fmla="*/ 0 h 265"/>
              <a:gd name="T6" fmla="*/ 0 w 398"/>
              <a:gd name="T7" fmla="*/ 265 h 265"/>
              <a:gd name="T8" fmla="*/ 398 w 398"/>
              <a:gd name="T9" fmla="*/ 265 h 265"/>
              <a:gd name="T10" fmla="*/ 398 w 398"/>
              <a:gd name="T11" fmla="*/ 265 h 265"/>
            </a:gdLst>
            <a:ahLst/>
            <a:cxnLst>
              <a:cxn ang="0">
                <a:pos x="T0" y="T1"/>
              </a:cxn>
              <a:cxn ang="0">
                <a:pos x="T2" y="T3"/>
              </a:cxn>
              <a:cxn ang="0">
                <a:pos x="T4" y="T5"/>
              </a:cxn>
              <a:cxn ang="0">
                <a:pos x="T6" y="T7"/>
              </a:cxn>
              <a:cxn ang="0">
                <a:pos x="T8" y="T9"/>
              </a:cxn>
              <a:cxn ang="0">
                <a:pos x="T10" y="T11"/>
              </a:cxn>
            </a:cxnLst>
            <a:rect l="0" t="0" r="r" b="b"/>
            <a:pathLst>
              <a:path w="398" h="265">
                <a:moveTo>
                  <a:pt x="398" y="263"/>
                </a:moveTo>
                <a:lnTo>
                  <a:pt x="398" y="0"/>
                </a:lnTo>
                <a:lnTo>
                  <a:pt x="0" y="0"/>
                </a:lnTo>
                <a:lnTo>
                  <a:pt x="0" y="265"/>
                </a:lnTo>
                <a:lnTo>
                  <a:pt x="398" y="265"/>
                </a:lnTo>
                <a:lnTo>
                  <a:pt x="398" y="265"/>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83" name="Rectangle 3260"/>
          <p:cNvSpPr>
            <a:spLocks noChangeArrowheads="1"/>
          </p:cNvSpPr>
          <p:nvPr/>
        </p:nvSpPr>
        <p:spPr bwMode="auto">
          <a:xfrm>
            <a:off x="6119812" y="4848225"/>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D</a:t>
            </a:r>
            <a:endParaRPr lang="en-US" sz="2000"/>
          </a:p>
        </p:txBody>
      </p:sp>
      <p:sp>
        <p:nvSpPr>
          <p:cNvPr id="184" name="Rectangle 3261"/>
          <p:cNvSpPr>
            <a:spLocks noChangeArrowheads="1"/>
          </p:cNvSpPr>
          <p:nvPr/>
        </p:nvSpPr>
        <p:spPr bwMode="auto">
          <a:xfrm>
            <a:off x="6208712" y="484822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185" name="Rectangle 3262"/>
          <p:cNvSpPr>
            <a:spLocks noChangeArrowheads="1"/>
          </p:cNvSpPr>
          <p:nvPr/>
        </p:nvSpPr>
        <p:spPr bwMode="auto">
          <a:xfrm>
            <a:off x="6276975" y="4848225"/>
            <a:ext cx="3687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t</a:t>
            </a:r>
            <a:endParaRPr lang="en-US" sz="2000"/>
          </a:p>
        </p:txBody>
      </p:sp>
      <p:sp>
        <p:nvSpPr>
          <p:cNvPr id="186" name="Rectangle 3263"/>
          <p:cNvSpPr>
            <a:spLocks noChangeArrowheads="1"/>
          </p:cNvSpPr>
          <p:nvPr/>
        </p:nvSpPr>
        <p:spPr bwMode="auto">
          <a:xfrm>
            <a:off x="6310312" y="4848225"/>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187" name="Rectangle 3264"/>
          <p:cNvSpPr>
            <a:spLocks noChangeArrowheads="1"/>
          </p:cNvSpPr>
          <p:nvPr/>
        </p:nvSpPr>
        <p:spPr bwMode="auto">
          <a:xfrm>
            <a:off x="6381750" y="4848225"/>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000"/>
          </a:p>
        </p:txBody>
      </p:sp>
      <p:sp>
        <p:nvSpPr>
          <p:cNvPr id="188" name="Rectangle 3265"/>
          <p:cNvSpPr>
            <a:spLocks noChangeArrowheads="1"/>
          </p:cNvSpPr>
          <p:nvPr/>
        </p:nvSpPr>
        <p:spPr bwMode="auto">
          <a:xfrm>
            <a:off x="6057900" y="49958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a</a:t>
            </a:r>
            <a:endParaRPr lang="en-US" sz="2000"/>
          </a:p>
        </p:txBody>
      </p:sp>
      <p:sp>
        <p:nvSpPr>
          <p:cNvPr id="189" name="Rectangle 3266"/>
          <p:cNvSpPr>
            <a:spLocks noChangeArrowheads="1"/>
          </p:cNvSpPr>
          <p:nvPr/>
        </p:nvSpPr>
        <p:spPr bwMode="auto">
          <a:xfrm>
            <a:off x="6124575" y="499586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190" name="Rectangle 3267"/>
          <p:cNvSpPr>
            <a:spLocks noChangeArrowheads="1"/>
          </p:cNvSpPr>
          <p:nvPr/>
        </p:nvSpPr>
        <p:spPr bwMode="auto">
          <a:xfrm>
            <a:off x="6188075" y="499586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c</a:t>
            </a:r>
            <a:endParaRPr lang="en-US" sz="2000"/>
          </a:p>
        </p:txBody>
      </p:sp>
      <p:sp>
        <p:nvSpPr>
          <p:cNvPr id="191" name="Rectangle 3268"/>
          <p:cNvSpPr>
            <a:spLocks noChangeArrowheads="1"/>
          </p:cNvSpPr>
          <p:nvPr/>
        </p:nvSpPr>
        <p:spPr bwMode="auto">
          <a:xfrm>
            <a:off x="6251575" y="49958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192" name="Rectangle 3269"/>
          <p:cNvSpPr>
            <a:spLocks noChangeArrowheads="1"/>
          </p:cNvSpPr>
          <p:nvPr/>
        </p:nvSpPr>
        <p:spPr bwMode="auto">
          <a:xfrm>
            <a:off x="6318250" y="499586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s</a:t>
            </a:r>
            <a:endParaRPr lang="en-US" sz="2000"/>
          </a:p>
        </p:txBody>
      </p:sp>
      <p:sp>
        <p:nvSpPr>
          <p:cNvPr id="193" name="Rectangle 3270"/>
          <p:cNvSpPr>
            <a:spLocks noChangeArrowheads="1"/>
          </p:cNvSpPr>
          <p:nvPr/>
        </p:nvSpPr>
        <p:spPr bwMode="auto">
          <a:xfrm>
            <a:off x="6376987" y="4995862"/>
            <a:ext cx="6732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s</a:t>
            </a:r>
            <a:endParaRPr lang="en-US" sz="2000"/>
          </a:p>
        </p:txBody>
      </p:sp>
      <p:sp>
        <p:nvSpPr>
          <p:cNvPr id="194" name="Freeform 3271"/>
          <p:cNvSpPr/>
          <p:nvPr/>
        </p:nvSpPr>
        <p:spPr bwMode="auto">
          <a:xfrm>
            <a:off x="5930900" y="4786312"/>
            <a:ext cx="631825" cy="420688"/>
          </a:xfrm>
          <a:custGeom>
            <a:avLst/>
            <a:gdLst>
              <a:gd name="T0" fmla="*/ 398 w 398"/>
              <a:gd name="T1" fmla="*/ 263 h 265"/>
              <a:gd name="T2" fmla="*/ 398 w 398"/>
              <a:gd name="T3" fmla="*/ 0 h 265"/>
              <a:gd name="T4" fmla="*/ 0 w 398"/>
              <a:gd name="T5" fmla="*/ 0 h 265"/>
              <a:gd name="T6" fmla="*/ 0 w 398"/>
              <a:gd name="T7" fmla="*/ 265 h 265"/>
              <a:gd name="T8" fmla="*/ 398 w 398"/>
              <a:gd name="T9" fmla="*/ 265 h 265"/>
              <a:gd name="T10" fmla="*/ 398 w 398"/>
              <a:gd name="T11" fmla="*/ 265 h 265"/>
            </a:gdLst>
            <a:ahLst/>
            <a:cxnLst>
              <a:cxn ang="0">
                <a:pos x="T0" y="T1"/>
              </a:cxn>
              <a:cxn ang="0">
                <a:pos x="T2" y="T3"/>
              </a:cxn>
              <a:cxn ang="0">
                <a:pos x="T4" y="T5"/>
              </a:cxn>
              <a:cxn ang="0">
                <a:pos x="T6" y="T7"/>
              </a:cxn>
              <a:cxn ang="0">
                <a:pos x="T8" y="T9"/>
              </a:cxn>
              <a:cxn ang="0">
                <a:pos x="T10" y="T11"/>
              </a:cxn>
            </a:cxnLst>
            <a:rect l="0" t="0" r="r" b="b"/>
            <a:pathLst>
              <a:path w="398" h="265">
                <a:moveTo>
                  <a:pt x="398" y="263"/>
                </a:moveTo>
                <a:lnTo>
                  <a:pt x="398" y="0"/>
                </a:lnTo>
                <a:lnTo>
                  <a:pt x="0" y="0"/>
                </a:lnTo>
                <a:lnTo>
                  <a:pt x="0" y="265"/>
                </a:lnTo>
                <a:lnTo>
                  <a:pt x="398" y="265"/>
                </a:lnTo>
                <a:lnTo>
                  <a:pt x="398" y="265"/>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95" name="Rectangle 3272"/>
          <p:cNvSpPr>
            <a:spLocks noChangeArrowheads="1"/>
          </p:cNvSpPr>
          <p:nvPr/>
        </p:nvSpPr>
        <p:spPr bwMode="auto">
          <a:xfrm>
            <a:off x="6618287" y="4919662"/>
            <a:ext cx="97784"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R</a:t>
            </a:r>
            <a:endParaRPr lang="en-US" sz="2000"/>
          </a:p>
        </p:txBody>
      </p:sp>
      <p:sp>
        <p:nvSpPr>
          <p:cNvPr id="196" name="Rectangle 3273"/>
          <p:cNvSpPr>
            <a:spLocks noChangeArrowheads="1"/>
          </p:cNvSpPr>
          <p:nvPr/>
        </p:nvSpPr>
        <p:spPr bwMode="auto">
          <a:xfrm>
            <a:off x="6705600" y="49196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e</a:t>
            </a:r>
            <a:endParaRPr lang="en-US" sz="2000"/>
          </a:p>
        </p:txBody>
      </p:sp>
      <p:sp>
        <p:nvSpPr>
          <p:cNvPr id="197" name="Rectangle 3274"/>
          <p:cNvSpPr>
            <a:spLocks noChangeArrowheads="1"/>
          </p:cNvSpPr>
          <p:nvPr/>
        </p:nvSpPr>
        <p:spPr bwMode="auto">
          <a:xfrm>
            <a:off x="6778625" y="4919662"/>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000000"/>
                </a:solidFill>
                <a:latin typeface="Arial" panose="020B0604020202020204" pitchFamily="34" charset="0"/>
              </a:rPr>
              <a:t>g</a:t>
            </a:r>
            <a:endParaRPr lang="en-US" sz="2000"/>
          </a:p>
        </p:txBody>
      </p:sp>
      <p:sp>
        <p:nvSpPr>
          <p:cNvPr id="198" name="Freeform 3275"/>
          <p:cNvSpPr/>
          <p:nvPr/>
        </p:nvSpPr>
        <p:spPr bwMode="auto">
          <a:xfrm>
            <a:off x="6562725" y="4786312"/>
            <a:ext cx="315912" cy="420688"/>
          </a:xfrm>
          <a:custGeom>
            <a:avLst/>
            <a:gdLst>
              <a:gd name="T0" fmla="*/ 199 w 199"/>
              <a:gd name="T1" fmla="*/ 263 h 265"/>
              <a:gd name="T2" fmla="*/ 199 w 199"/>
              <a:gd name="T3" fmla="*/ 0 h 265"/>
              <a:gd name="T4" fmla="*/ 0 w 199"/>
              <a:gd name="T5" fmla="*/ 0 h 265"/>
              <a:gd name="T6" fmla="*/ 0 w 199"/>
              <a:gd name="T7" fmla="*/ 265 h 265"/>
              <a:gd name="T8" fmla="*/ 199 w 199"/>
              <a:gd name="T9" fmla="*/ 265 h 265"/>
              <a:gd name="T10" fmla="*/ 199 w 199"/>
              <a:gd name="T11" fmla="*/ 265 h 265"/>
            </a:gdLst>
            <a:ahLst/>
            <a:cxnLst>
              <a:cxn ang="0">
                <a:pos x="T0" y="T1"/>
              </a:cxn>
              <a:cxn ang="0">
                <a:pos x="T2" y="T3"/>
              </a:cxn>
              <a:cxn ang="0">
                <a:pos x="T4" y="T5"/>
              </a:cxn>
              <a:cxn ang="0">
                <a:pos x="T6" y="T7"/>
              </a:cxn>
              <a:cxn ang="0">
                <a:pos x="T8" y="T9"/>
              </a:cxn>
              <a:cxn ang="0">
                <a:pos x="T10" y="T11"/>
              </a:cxn>
            </a:cxnLst>
            <a:rect l="0" t="0" r="r" b="b"/>
            <a:pathLst>
              <a:path w="199" h="265">
                <a:moveTo>
                  <a:pt x="199" y="263"/>
                </a:moveTo>
                <a:lnTo>
                  <a:pt x="199" y="0"/>
                </a:lnTo>
                <a:lnTo>
                  <a:pt x="0" y="0"/>
                </a:lnTo>
                <a:lnTo>
                  <a:pt x="0" y="265"/>
                </a:lnTo>
                <a:lnTo>
                  <a:pt x="199" y="265"/>
                </a:lnTo>
                <a:lnTo>
                  <a:pt x="199" y="265"/>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99" name="Line 3276"/>
          <p:cNvSpPr>
            <a:spLocks noChangeShapeType="1"/>
          </p:cNvSpPr>
          <p:nvPr/>
        </p:nvSpPr>
        <p:spPr bwMode="auto">
          <a:xfrm flipH="1">
            <a:off x="4097337" y="5308600"/>
            <a:ext cx="517525" cy="4762"/>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200" name="Freeform 3277"/>
          <p:cNvSpPr/>
          <p:nvPr/>
        </p:nvSpPr>
        <p:spPr bwMode="auto">
          <a:xfrm>
            <a:off x="4046537" y="5275262"/>
            <a:ext cx="66675" cy="71438"/>
          </a:xfrm>
          <a:custGeom>
            <a:avLst/>
            <a:gdLst>
              <a:gd name="T0" fmla="*/ 42 w 42"/>
              <a:gd name="T1" fmla="*/ 45 h 45"/>
              <a:gd name="T2" fmla="*/ 42 w 42"/>
              <a:gd name="T3" fmla="*/ 0 h 45"/>
              <a:gd name="T4" fmla="*/ 0 w 42"/>
              <a:gd name="T5" fmla="*/ 24 h 45"/>
              <a:gd name="T6" fmla="*/ 42 w 42"/>
              <a:gd name="T7" fmla="*/ 45 h 45"/>
              <a:gd name="T8" fmla="*/ 42 w 42"/>
              <a:gd name="T9" fmla="*/ 45 h 45"/>
            </a:gdLst>
            <a:ahLst/>
            <a:cxnLst>
              <a:cxn ang="0">
                <a:pos x="T0" y="T1"/>
              </a:cxn>
              <a:cxn ang="0">
                <a:pos x="T2" y="T3"/>
              </a:cxn>
              <a:cxn ang="0">
                <a:pos x="T4" y="T5"/>
              </a:cxn>
              <a:cxn ang="0">
                <a:pos x="T6" y="T7"/>
              </a:cxn>
              <a:cxn ang="0">
                <a:pos x="T8" y="T9"/>
              </a:cxn>
            </a:cxnLst>
            <a:rect l="0" t="0" r="r" b="b"/>
            <a:pathLst>
              <a:path w="42" h="45">
                <a:moveTo>
                  <a:pt x="42" y="45"/>
                </a:moveTo>
                <a:lnTo>
                  <a:pt x="42" y="0"/>
                </a:lnTo>
                <a:lnTo>
                  <a:pt x="0" y="24"/>
                </a:lnTo>
                <a:lnTo>
                  <a:pt x="42" y="45"/>
                </a:lnTo>
                <a:lnTo>
                  <a:pt x="42" y="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sp>
        <p:nvSpPr>
          <p:cNvPr id="201" name="Rectangle 3278"/>
          <p:cNvSpPr>
            <a:spLocks noChangeArrowheads="1"/>
          </p:cNvSpPr>
          <p:nvPr/>
        </p:nvSpPr>
        <p:spPr bwMode="auto">
          <a:xfrm>
            <a:off x="4232275" y="534670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2</a:t>
            </a:r>
            <a:endParaRPr lang="en-US" sz="2000"/>
          </a:p>
        </p:txBody>
      </p:sp>
      <p:sp>
        <p:nvSpPr>
          <p:cNvPr id="202" name="Rectangle 3279"/>
          <p:cNvSpPr>
            <a:spLocks noChangeArrowheads="1"/>
          </p:cNvSpPr>
          <p:nvPr/>
        </p:nvSpPr>
        <p:spPr bwMode="auto">
          <a:xfrm>
            <a:off x="4311650" y="534670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n</a:t>
            </a:r>
            <a:endParaRPr lang="en-US" sz="2000"/>
          </a:p>
        </p:txBody>
      </p:sp>
      <p:sp>
        <p:nvSpPr>
          <p:cNvPr id="203" name="Rectangle 3280"/>
          <p:cNvSpPr>
            <a:spLocks noChangeArrowheads="1"/>
          </p:cNvSpPr>
          <p:nvPr/>
        </p:nvSpPr>
        <p:spPr bwMode="auto">
          <a:xfrm>
            <a:off x="4387850" y="5346700"/>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s</a:t>
            </a:r>
            <a:endParaRPr lang="en-US" sz="2000"/>
          </a:p>
        </p:txBody>
      </p:sp>
      <p:sp>
        <p:nvSpPr>
          <p:cNvPr id="204" name="Line 3282"/>
          <p:cNvSpPr>
            <a:spLocks noChangeShapeType="1"/>
          </p:cNvSpPr>
          <p:nvPr/>
        </p:nvSpPr>
        <p:spPr bwMode="auto">
          <a:xfrm flipV="1">
            <a:off x="2790825" y="3681412"/>
            <a:ext cx="1587" cy="6826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205" name="Rectangle 3283"/>
          <p:cNvSpPr>
            <a:spLocks noChangeArrowheads="1"/>
          </p:cNvSpPr>
          <p:nvPr/>
        </p:nvSpPr>
        <p:spPr bwMode="auto">
          <a:xfrm>
            <a:off x="2747962" y="347980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2</a:t>
            </a:r>
            <a:endParaRPr lang="en-US" sz="2000"/>
          </a:p>
        </p:txBody>
      </p:sp>
      <p:sp>
        <p:nvSpPr>
          <p:cNvPr id="206" name="Line 3284"/>
          <p:cNvSpPr>
            <a:spLocks noChangeShapeType="1"/>
          </p:cNvSpPr>
          <p:nvPr/>
        </p:nvSpPr>
        <p:spPr bwMode="auto">
          <a:xfrm flipV="1">
            <a:off x="3422650" y="3681412"/>
            <a:ext cx="1587" cy="6826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207" name="Rectangle 3285"/>
          <p:cNvSpPr>
            <a:spLocks noChangeArrowheads="1"/>
          </p:cNvSpPr>
          <p:nvPr/>
        </p:nvSpPr>
        <p:spPr bwMode="auto">
          <a:xfrm>
            <a:off x="3379787" y="347980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4</a:t>
            </a:r>
            <a:endParaRPr lang="en-US" sz="2000"/>
          </a:p>
        </p:txBody>
      </p:sp>
      <p:sp>
        <p:nvSpPr>
          <p:cNvPr id="208" name="Line 3286"/>
          <p:cNvSpPr>
            <a:spLocks noChangeShapeType="1"/>
          </p:cNvSpPr>
          <p:nvPr/>
        </p:nvSpPr>
        <p:spPr bwMode="auto">
          <a:xfrm flipV="1">
            <a:off x="4054475" y="3681412"/>
            <a:ext cx="1587" cy="6826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209" name="Rectangle 3287"/>
          <p:cNvSpPr>
            <a:spLocks noChangeArrowheads="1"/>
          </p:cNvSpPr>
          <p:nvPr/>
        </p:nvSpPr>
        <p:spPr bwMode="auto">
          <a:xfrm>
            <a:off x="4013200" y="347980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6</a:t>
            </a:r>
            <a:endParaRPr lang="en-US" sz="2000"/>
          </a:p>
        </p:txBody>
      </p:sp>
      <p:sp>
        <p:nvSpPr>
          <p:cNvPr id="210" name="Line 3288"/>
          <p:cNvSpPr>
            <a:spLocks noChangeShapeType="1"/>
          </p:cNvSpPr>
          <p:nvPr/>
        </p:nvSpPr>
        <p:spPr bwMode="auto">
          <a:xfrm flipV="1">
            <a:off x="4687887" y="3681412"/>
            <a:ext cx="1588" cy="6826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211" name="Rectangle 3289"/>
          <p:cNvSpPr>
            <a:spLocks noChangeArrowheads="1"/>
          </p:cNvSpPr>
          <p:nvPr/>
        </p:nvSpPr>
        <p:spPr bwMode="auto">
          <a:xfrm>
            <a:off x="4645025" y="347980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8</a:t>
            </a:r>
            <a:endParaRPr lang="en-US" sz="2000"/>
          </a:p>
        </p:txBody>
      </p:sp>
      <p:sp>
        <p:nvSpPr>
          <p:cNvPr id="212" name="Rectangle 3290"/>
          <p:cNvSpPr>
            <a:spLocks noChangeArrowheads="1"/>
          </p:cNvSpPr>
          <p:nvPr/>
        </p:nvSpPr>
        <p:spPr bwMode="auto">
          <a:xfrm>
            <a:off x="5235575" y="347980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1</a:t>
            </a:r>
            <a:endParaRPr lang="en-US" sz="2000"/>
          </a:p>
        </p:txBody>
      </p:sp>
      <p:sp>
        <p:nvSpPr>
          <p:cNvPr id="213" name="Rectangle 3291"/>
          <p:cNvSpPr>
            <a:spLocks noChangeArrowheads="1"/>
          </p:cNvSpPr>
          <p:nvPr/>
        </p:nvSpPr>
        <p:spPr bwMode="auto">
          <a:xfrm>
            <a:off x="5311775" y="347980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0</a:t>
            </a:r>
            <a:endParaRPr lang="en-US" sz="2000"/>
          </a:p>
        </p:txBody>
      </p:sp>
      <p:sp>
        <p:nvSpPr>
          <p:cNvPr id="214" name="Line 3292"/>
          <p:cNvSpPr>
            <a:spLocks noChangeShapeType="1"/>
          </p:cNvSpPr>
          <p:nvPr/>
        </p:nvSpPr>
        <p:spPr bwMode="auto">
          <a:xfrm flipV="1">
            <a:off x="5319712" y="3681412"/>
            <a:ext cx="1588" cy="6826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215" name="Line 3293"/>
          <p:cNvSpPr>
            <a:spLocks noChangeShapeType="1"/>
          </p:cNvSpPr>
          <p:nvPr/>
        </p:nvSpPr>
        <p:spPr bwMode="auto">
          <a:xfrm flipV="1">
            <a:off x="5951537" y="3681412"/>
            <a:ext cx="1588" cy="6826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216" name="Line 3294"/>
          <p:cNvSpPr>
            <a:spLocks noChangeShapeType="1"/>
          </p:cNvSpPr>
          <p:nvPr/>
        </p:nvSpPr>
        <p:spPr bwMode="auto">
          <a:xfrm flipV="1">
            <a:off x="6583362" y="3681412"/>
            <a:ext cx="1588" cy="6826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217" name="Line 3295"/>
          <p:cNvSpPr>
            <a:spLocks noChangeShapeType="1"/>
          </p:cNvSpPr>
          <p:nvPr/>
        </p:nvSpPr>
        <p:spPr bwMode="auto">
          <a:xfrm flipV="1">
            <a:off x="6575425" y="3681412"/>
            <a:ext cx="4762" cy="6826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218" name="Line 3296"/>
          <p:cNvSpPr>
            <a:spLocks noChangeShapeType="1"/>
          </p:cNvSpPr>
          <p:nvPr/>
        </p:nvSpPr>
        <p:spPr bwMode="auto">
          <a:xfrm flipV="1">
            <a:off x="7207250" y="3681412"/>
            <a:ext cx="4762" cy="68263"/>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en-US" sz="2000"/>
          </a:p>
        </p:txBody>
      </p:sp>
      <p:sp>
        <p:nvSpPr>
          <p:cNvPr id="219" name="Rectangle 3297"/>
          <p:cNvSpPr>
            <a:spLocks noChangeArrowheads="1"/>
          </p:cNvSpPr>
          <p:nvPr/>
        </p:nvSpPr>
        <p:spPr bwMode="auto">
          <a:xfrm>
            <a:off x="5867400" y="347980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1</a:t>
            </a:r>
            <a:endParaRPr lang="en-US" sz="2000"/>
          </a:p>
        </p:txBody>
      </p:sp>
      <p:sp>
        <p:nvSpPr>
          <p:cNvPr id="220" name="Rectangle 3298"/>
          <p:cNvSpPr>
            <a:spLocks noChangeArrowheads="1"/>
          </p:cNvSpPr>
          <p:nvPr/>
        </p:nvSpPr>
        <p:spPr bwMode="auto">
          <a:xfrm>
            <a:off x="5943600" y="347980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2</a:t>
            </a:r>
            <a:endParaRPr lang="en-US" sz="2000"/>
          </a:p>
        </p:txBody>
      </p:sp>
      <p:sp>
        <p:nvSpPr>
          <p:cNvPr id="221" name="Rectangle 3299"/>
          <p:cNvSpPr>
            <a:spLocks noChangeArrowheads="1"/>
          </p:cNvSpPr>
          <p:nvPr/>
        </p:nvSpPr>
        <p:spPr bwMode="auto">
          <a:xfrm>
            <a:off x="6486525" y="3475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1</a:t>
            </a:r>
            <a:endParaRPr lang="en-US" sz="2000"/>
          </a:p>
        </p:txBody>
      </p:sp>
      <p:sp>
        <p:nvSpPr>
          <p:cNvPr id="222" name="Rectangle 3300"/>
          <p:cNvSpPr>
            <a:spLocks noChangeArrowheads="1"/>
          </p:cNvSpPr>
          <p:nvPr/>
        </p:nvSpPr>
        <p:spPr bwMode="auto">
          <a:xfrm>
            <a:off x="6567487" y="3475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4</a:t>
            </a:r>
            <a:endParaRPr lang="en-US" sz="2000"/>
          </a:p>
        </p:txBody>
      </p:sp>
      <p:sp>
        <p:nvSpPr>
          <p:cNvPr id="223" name="Rectangle 3301"/>
          <p:cNvSpPr>
            <a:spLocks noChangeArrowheads="1"/>
          </p:cNvSpPr>
          <p:nvPr/>
        </p:nvSpPr>
        <p:spPr bwMode="auto">
          <a:xfrm>
            <a:off x="7089775" y="3475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1</a:t>
            </a:r>
            <a:endParaRPr lang="en-US" sz="2000"/>
          </a:p>
        </p:txBody>
      </p:sp>
      <p:sp>
        <p:nvSpPr>
          <p:cNvPr id="224" name="Rectangle 3302"/>
          <p:cNvSpPr>
            <a:spLocks noChangeArrowheads="1"/>
          </p:cNvSpPr>
          <p:nvPr/>
        </p:nvSpPr>
        <p:spPr bwMode="auto">
          <a:xfrm>
            <a:off x="7170737" y="34750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6</a:t>
            </a:r>
            <a:endParaRPr lang="en-US" sz="2000"/>
          </a:p>
        </p:txBody>
      </p:sp>
      <p:sp>
        <p:nvSpPr>
          <p:cNvPr id="225" name="Rectangle 3304"/>
          <p:cNvSpPr>
            <a:spLocks noChangeArrowheads="1"/>
          </p:cNvSpPr>
          <p:nvPr/>
        </p:nvSpPr>
        <p:spPr bwMode="auto">
          <a:xfrm>
            <a:off x="3570287" y="5026025"/>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000"/>
          </a:p>
        </p:txBody>
      </p:sp>
      <p:sp>
        <p:nvSpPr>
          <p:cNvPr id="226" name="Rectangle 3305"/>
          <p:cNvSpPr>
            <a:spLocks noChangeArrowheads="1"/>
          </p:cNvSpPr>
          <p:nvPr/>
        </p:nvSpPr>
        <p:spPr bwMode="auto">
          <a:xfrm>
            <a:off x="758825" y="3281362"/>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P</a:t>
            </a:r>
            <a:endParaRPr lang="en-US" sz="2000"/>
          </a:p>
        </p:txBody>
      </p:sp>
      <p:sp>
        <p:nvSpPr>
          <p:cNvPr id="227" name="Rectangle 3306"/>
          <p:cNvSpPr>
            <a:spLocks noChangeArrowheads="1"/>
          </p:cNvSpPr>
          <p:nvPr/>
        </p:nvSpPr>
        <p:spPr bwMode="auto">
          <a:xfrm>
            <a:off x="855662" y="3281362"/>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r</a:t>
            </a:r>
            <a:endParaRPr lang="en-US" sz="2000"/>
          </a:p>
        </p:txBody>
      </p:sp>
      <p:sp>
        <p:nvSpPr>
          <p:cNvPr id="228" name="Rectangle 3307"/>
          <p:cNvSpPr>
            <a:spLocks noChangeArrowheads="1"/>
          </p:cNvSpPr>
          <p:nvPr/>
        </p:nvSpPr>
        <p:spPr bwMode="auto">
          <a:xfrm>
            <a:off x="901700" y="328136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o</a:t>
            </a:r>
            <a:endParaRPr lang="en-US" sz="2000"/>
          </a:p>
        </p:txBody>
      </p:sp>
      <p:sp>
        <p:nvSpPr>
          <p:cNvPr id="229" name="Rectangle 3308"/>
          <p:cNvSpPr>
            <a:spLocks noChangeArrowheads="1"/>
          </p:cNvSpPr>
          <p:nvPr/>
        </p:nvSpPr>
        <p:spPr bwMode="auto">
          <a:xfrm>
            <a:off x="977900" y="328136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g</a:t>
            </a:r>
            <a:endParaRPr lang="en-US" sz="2000"/>
          </a:p>
        </p:txBody>
      </p:sp>
      <p:sp>
        <p:nvSpPr>
          <p:cNvPr id="230" name="Rectangle 3309"/>
          <p:cNvSpPr>
            <a:spLocks noChangeArrowheads="1"/>
          </p:cNvSpPr>
          <p:nvPr/>
        </p:nvSpPr>
        <p:spPr bwMode="auto">
          <a:xfrm>
            <a:off x="1057275" y="3281362"/>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r</a:t>
            </a:r>
            <a:endParaRPr lang="en-US" sz="2000"/>
          </a:p>
        </p:txBody>
      </p:sp>
      <p:sp>
        <p:nvSpPr>
          <p:cNvPr id="231" name="Rectangle 3310"/>
          <p:cNvSpPr>
            <a:spLocks noChangeArrowheads="1"/>
          </p:cNvSpPr>
          <p:nvPr/>
        </p:nvSpPr>
        <p:spPr bwMode="auto">
          <a:xfrm>
            <a:off x="1103312" y="328136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a:t>
            </a:r>
            <a:endParaRPr lang="en-US" sz="2000"/>
          </a:p>
        </p:txBody>
      </p:sp>
      <p:sp>
        <p:nvSpPr>
          <p:cNvPr id="232" name="Rectangle 3311"/>
          <p:cNvSpPr>
            <a:spLocks noChangeArrowheads="1"/>
          </p:cNvSpPr>
          <p:nvPr/>
        </p:nvSpPr>
        <p:spPr bwMode="auto">
          <a:xfrm>
            <a:off x="1179512" y="3281362"/>
            <a:ext cx="1282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m</a:t>
            </a:r>
            <a:endParaRPr lang="en-US" sz="2000"/>
          </a:p>
        </p:txBody>
      </p:sp>
      <p:sp>
        <p:nvSpPr>
          <p:cNvPr id="233" name="Rectangle 3312"/>
          <p:cNvSpPr>
            <a:spLocks noChangeArrowheads="1"/>
          </p:cNvSpPr>
          <p:nvPr/>
        </p:nvSpPr>
        <p:spPr bwMode="auto">
          <a:xfrm>
            <a:off x="1298575" y="3281362"/>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000"/>
          </a:p>
        </p:txBody>
      </p:sp>
      <p:sp>
        <p:nvSpPr>
          <p:cNvPr id="234" name="Rectangle 3313"/>
          <p:cNvSpPr>
            <a:spLocks noChangeArrowheads="1"/>
          </p:cNvSpPr>
          <p:nvPr/>
        </p:nvSpPr>
        <p:spPr bwMode="auto">
          <a:xfrm>
            <a:off x="758825" y="34496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e</a:t>
            </a:r>
            <a:endParaRPr lang="en-US" sz="2000"/>
          </a:p>
        </p:txBody>
      </p:sp>
      <p:sp>
        <p:nvSpPr>
          <p:cNvPr id="235" name="Rectangle 3314"/>
          <p:cNvSpPr>
            <a:spLocks noChangeArrowheads="1"/>
          </p:cNvSpPr>
          <p:nvPr/>
        </p:nvSpPr>
        <p:spPr bwMode="auto">
          <a:xfrm>
            <a:off x="838200" y="3449637"/>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x</a:t>
            </a:r>
            <a:endParaRPr lang="en-US" sz="2000"/>
          </a:p>
        </p:txBody>
      </p:sp>
      <p:sp>
        <p:nvSpPr>
          <p:cNvPr id="236" name="Rectangle 3315"/>
          <p:cNvSpPr>
            <a:spLocks noChangeArrowheads="1"/>
          </p:cNvSpPr>
          <p:nvPr/>
        </p:nvSpPr>
        <p:spPr bwMode="auto">
          <a:xfrm>
            <a:off x="909637" y="34496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e</a:t>
            </a:r>
            <a:endParaRPr lang="en-US" sz="2000"/>
          </a:p>
        </p:txBody>
      </p:sp>
      <p:sp>
        <p:nvSpPr>
          <p:cNvPr id="237" name="Rectangle 3316"/>
          <p:cNvSpPr>
            <a:spLocks noChangeArrowheads="1"/>
          </p:cNvSpPr>
          <p:nvPr/>
        </p:nvSpPr>
        <p:spPr bwMode="auto">
          <a:xfrm>
            <a:off x="985837" y="3449637"/>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c</a:t>
            </a:r>
            <a:endParaRPr lang="en-US" sz="2000"/>
          </a:p>
        </p:txBody>
      </p:sp>
      <p:sp>
        <p:nvSpPr>
          <p:cNvPr id="238" name="Rectangle 3317"/>
          <p:cNvSpPr>
            <a:spLocks noChangeArrowheads="1"/>
          </p:cNvSpPr>
          <p:nvPr/>
        </p:nvSpPr>
        <p:spPr bwMode="auto">
          <a:xfrm>
            <a:off x="1057275" y="34496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u</a:t>
            </a:r>
            <a:endParaRPr lang="en-US" sz="2000"/>
          </a:p>
        </p:txBody>
      </p:sp>
      <p:sp>
        <p:nvSpPr>
          <p:cNvPr id="239" name="Rectangle 3318"/>
          <p:cNvSpPr>
            <a:spLocks noChangeArrowheads="1"/>
          </p:cNvSpPr>
          <p:nvPr/>
        </p:nvSpPr>
        <p:spPr bwMode="auto">
          <a:xfrm>
            <a:off x="1133475" y="3449637"/>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t</a:t>
            </a:r>
            <a:endParaRPr lang="en-US" sz="2000"/>
          </a:p>
        </p:txBody>
      </p:sp>
      <p:sp>
        <p:nvSpPr>
          <p:cNvPr id="240" name="Rectangle 3319"/>
          <p:cNvSpPr>
            <a:spLocks noChangeArrowheads="1"/>
          </p:cNvSpPr>
          <p:nvPr/>
        </p:nvSpPr>
        <p:spPr bwMode="auto">
          <a:xfrm>
            <a:off x="1176337" y="3449637"/>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i</a:t>
            </a:r>
            <a:endParaRPr lang="en-US" sz="2000"/>
          </a:p>
        </p:txBody>
      </p:sp>
      <p:sp>
        <p:nvSpPr>
          <p:cNvPr id="241" name="Rectangle 3320"/>
          <p:cNvSpPr>
            <a:spLocks noChangeArrowheads="1"/>
          </p:cNvSpPr>
          <p:nvPr/>
        </p:nvSpPr>
        <p:spPr bwMode="auto">
          <a:xfrm>
            <a:off x="1204912" y="34496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o</a:t>
            </a:r>
            <a:endParaRPr lang="en-US" sz="2000"/>
          </a:p>
        </p:txBody>
      </p:sp>
      <p:sp>
        <p:nvSpPr>
          <p:cNvPr id="242" name="Rectangle 3321"/>
          <p:cNvSpPr>
            <a:spLocks noChangeArrowheads="1"/>
          </p:cNvSpPr>
          <p:nvPr/>
        </p:nvSpPr>
        <p:spPr bwMode="auto">
          <a:xfrm>
            <a:off x="1285875" y="34496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n</a:t>
            </a:r>
            <a:endParaRPr lang="en-US" sz="2000"/>
          </a:p>
        </p:txBody>
      </p:sp>
      <p:sp>
        <p:nvSpPr>
          <p:cNvPr id="243" name="Rectangle 3322"/>
          <p:cNvSpPr>
            <a:spLocks noChangeArrowheads="1"/>
          </p:cNvSpPr>
          <p:nvPr/>
        </p:nvSpPr>
        <p:spPr bwMode="auto">
          <a:xfrm>
            <a:off x="1360487" y="3449637"/>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000"/>
          </a:p>
        </p:txBody>
      </p:sp>
      <p:sp>
        <p:nvSpPr>
          <p:cNvPr id="244" name="Rectangle 3323"/>
          <p:cNvSpPr>
            <a:spLocks noChangeArrowheads="1"/>
          </p:cNvSpPr>
          <p:nvPr/>
        </p:nvSpPr>
        <p:spPr bwMode="auto">
          <a:xfrm>
            <a:off x="758825" y="36147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o</a:t>
            </a:r>
            <a:endParaRPr lang="en-US" sz="2000"/>
          </a:p>
        </p:txBody>
      </p:sp>
      <p:sp>
        <p:nvSpPr>
          <p:cNvPr id="245" name="Rectangle 3324"/>
          <p:cNvSpPr>
            <a:spLocks noChangeArrowheads="1"/>
          </p:cNvSpPr>
          <p:nvPr/>
        </p:nvSpPr>
        <p:spPr bwMode="auto">
          <a:xfrm>
            <a:off x="838200" y="3614737"/>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r</a:t>
            </a:r>
            <a:endParaRPr lang="en-US" sz="2000"/>
          </a:p>
        </p:txBody>
      </p:sp>
      <p:sp>
        <p:nvSpPr>
          <p:cNvPr id="246" name="Rectangle 3325"/>
          <p:cNvSpPr>
            <a:spLocks noChangeArrowheads="1"/>
          </p:cNvSpPr>
          <p:nvPr/>
        </p:nvSpPr>
        <p:spPr bwMode="auto">
          <a:xfrm>
            <a:off x="884237" y="36147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d</a:t>
            </a:r>
            <a:endParaRPr lang="en-US" sz="2000"/>
          </a:p>
        </p:txBody>
      </p:sp>
      <p:sp>
        <p:nvSpPr>
          <p:cNvPr id="247" name="Rectangle 3326"/>
          <p:cNvSpPr>
            <a:spLocks noChangeArrowheads="1"/>
          </p:cNvSpPr>
          <p:nvPr/>
        </p:nvSpPr>
        <p:spPr bwMode="auto">
          <a:xfrm>
            <a:off x="965200" y="361473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e</a:t>
            </a:r>
            <a:endParaRPr lang="en-US" sz="2000"/>
          </a:p>
        </p:txBody>
      </p:sp>
      <p:sp>
        <p:nvSpPr>
          <p:cNvPr id="248" name="Rectangle 3327"/>
          <p:cNvSpPr>
            <a:spLocks noChangeArrowheads="1"/>
          </p:cNvSpPr>
          <p:nvPr/>
        </p:nvSpPr>
        <p:spPr bwMode="auto">
          <a:xfrm>
            <a:off x="1041400" y="3614737"/>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r</a:t>
            </a:r>
            <a:endParaRPr lang="en-US" sz="2000"/>
          </a:p>
        </p:txBody>
      </p:sp>
      <p:sp>
        <p:nvSpPr>
          <p:cNvPr id="249" name="Rectangle 3328"/>
          <p:cNvSpPr>
            <a:spLocks noChangeArrowheads="1"/>
          </p:cNvSpPr>
          <p:nvPr/>
        </p:nvSpPr>
        <p:spPr bwMode="auto">
          <a:xfrm>
            <a:off x="1087437" y="3614737"/>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2000"/>
          </a:p>
        </p:txBody>
      </p:sp>
      <p:sp>
        <p:nvSpPr>
          <p:cNvPr id="250" name="Rectangle 3329"/>
          <p:cNvSpPr>
            <a:spLocks noChangeArrowheads="1"/>
          </p:cNvSpPr>
          <p:nvPr/>
        </p:nvSpPr>
        <p:spPr bwMode="auto">
          <a:xfrm>
            <a:off x="758825" y="3783012"/>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251" name="Rectangle 3330"/>
          <p:cNvSpPr>
            <a:spLocks noChangeArrowheads="1"/>
          </p:cNvSpPr>
          <p:nvPr/>
        </p:nvSpPr>
        <p:spPr bwMode="auto">
          <a:xfrm>
            <a:off x="809625" y="3783012"/>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i</a:t>
            </a:r>
            <a:endParaRPr lang="en-US" sz="2000"/>
          </a:p>
        </p:txBody>
      </p:sp>
      <p:sp>
        <p:nvSpPr>
          <p:cNvPr id="252" name="Rectangle 3331"/>
          <p:cNvSpPr>
            <a:spLocks noChangeArrowheads="1"/>
          </p:cNvSpPr>
          <p:nvPr/>
        </p:nvSpPr>
        <p:spPr bwMode="auto">
          <a:xfrm>
            <a:off x="838200" y="37830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n</a:t>
            </a:r>
            <a:endParaRPr lang="en-US" sz="2000"/>
          </a:p>
        </p:txBody>
      </p:sp>
      <p:sp>
        <p:nvSpPr>
          <p:cNvPr id="253" name="Rectangle 3332"/>
          <p:cNvSpPr>
            <a:spLocks noChangeArrowheads="1"/>
          </p:cNvSpPr>
          <p:nvPr/>
        </p:nvSpPr>
        <p:spPr bwMode="auto">
          <a:xfrm>
            <a:off x="919162" y="3783012"/>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 </a:t>
            </a:r>
            <a:endParaRPr lang="en-US" sz="2000"/>
          </a:p>
        </p:txBody>
      </p:sp>
      <p:sp>
        <p:nvSpPr>
          <p:cNvPr id="254" name="Rectangle 3333"/>
          <p:cNvSpPr>
            <a:spLocks noChangeArrowheads="1"/>
          </p:cNvSpPr>
          <p:nvPr/>
        </p:nvSpPr>
        <p:spPr bwMode="auto">
          <a:xfrm>
            <a:off x="955675" y="3783012"/>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i</a:t>
            </a:r>
            <a:endParaRPr lang="en-US" sz="2000"/>
          </a:p>
        </p:txBody>
      </p:sp>
      <p:sp>
        <p:nvSpPr>
          <p:cNvPr id="255" name="Rectangle 3334"/>
          <p:cNvSpPr>
            <a:spLocks noChangeArrowheads="1"/>
          </p:cNvSpPr>
          <p:nvPr/>
        </p:nvSpPr>
        <p:spPr bwMode="auto">
          <a:xfrm>
            <a:off x="985837" y="37830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n</a:t>
            </a:r>
            <a:endParaRPr lang="en-US" sz="2000"/>
          </a:p>
        </p:txBody>
      </p:sp>
      <p:sp>
        <p:nvSpPr>
          <p:cNvPr id="256" name="Rectangle 3335"/>
          <p:cNvSpPr>
            <a:spLocks noChangeArrowheads="1"/>
          </p:cNvSpPr>
          <p:nvPr/>
        </p:nvSpPr>
        <p:spPr bwMode="auto">
          <a:xfrm>
            <a:off x="1066800" y="3783012"/>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s</a:t>
            </a:r>
            <a:endParaRPr lang="en-US" sz="2000"/>
          </a:p>
        </p:txBody>
      </p:sp>
      <p:sp>
        <p:nvSpPr>
          <p:cNvPr id="257" name="Rectangle 3336"/>
          <p:cNvSpPr>
            <a:spLocks noChangeArrowheads="1"/>
          </p:cNvSpPr>
          <p:nvPr/>
        </p:nvSpPr>
        <p:spPr bwMode="auto">
          <a:xfrm>
            <a:off x="1133475" y="3783012"/>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t</a:t>
            </a:r>
            <a:endParaRPr lang="en-US" sz="2000"/>
          </a:p>
        </p:txBody>
      </p:sp>
      <p:sp>
        <p:nvSpPr>
          <p:cNvPr id="258" name="Rectangle 3337"/>
          <p:cNvSpPr>
            <a:spLocks noChangeArrowheads="1"/>
          </p:cNvSpPr>
          <p:nvPr/>
        </p:nvSpPr>
        <p:spPr bwMode="auto">
          <a:xfrm>
            <a:off x="1176337" y="3783012"/>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r</a:t>
            </a:r>
            <a:endParaRPr lang="en-US" sz="2000"/>
          </a:p>
        </p:txBody>
      </p:sp>
      <p:sp>
        <p:nvSpPr>
          <p:cNvPr id="259" name="Rectangle 3338"/>
          <p:cNvSpPr>
            <a:spLocks noChangeArrowheads="1"/>
          </p:cNvSpPr>
          <p:nvPr/>
        </p:nvSpPr>
        <p:spPr bwMode="auto">
          <a:xfrm>
            <a:off x="1222375" y="37830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u</a:t>
            </a:r>
            <a:endParaRPr lang="en-US" sz="2000"/>
          </a:p>
        </p:txBody>
      </p:sp>
      <p:sp>
        <p:nvSpPr>
          <p:cNvPr id="260" name="Rectangle 3339"/>
          <p:cNvSpPr>
            <a:spLocks noChangeArrowheads="1"/>
          </p:cNvSpPr>
          <p:nvPr/>
        </p:nvSpPr>
        <p:spPr bwMode="auto">
          <a:xfrm>
            <a:off x="1298575" y="3783012"/>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c</a:t>
            </a:r>
            <a:endParaRPr lang="en-US" sz="2000"/>
          </a:p>
        </p:txBody>
      </p:sp>
      <p:sp>
        <p:nvSpPr>
          <p:cNvPr id="261" name="Rectangle 3340"/>
          <p:cNvSpPr>
            <a:spLocks noChangeArrowheads="1"/>
          </p:cNvSpPr>
          <p:nvPr/>
        </p:nvSpPr>
        <p:spPr bwMode="auto">
          <a:xfrm>
            <a:off x="1370012" y="3783012"/>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t</a:t>
            </a:r>
            <a:endParaRPr lang="en-US" sz="2000"/>
          </a:p>
        </p:txBody>
      </p:sp>
      <p:sp>
        <p:nvSpPr>
          <p:cNvPr id="262" name="Rectangle 3341"/>
          <p:cNvSpPr>
            <a:spLocks noChangeArrowheads="1"/>
          </p:cNvSpPr>
          <p:nvPr/>
        </p:nvSpPr>
        <p:spPr bwMode="auto">
          <a:xfrm>
            <a:off x="1408112" y="3783012"/>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i</a:t>
            </a:r>
            <a:endParaRPr lang="en-US" sz="2000"/>
          </a:p>
        </p:txBody>
      </p:sp>
      <p:sp>
        <p:nvSpPr>
          <p:cNvPr id="263" name="Rectangle 3342"/>
          <p:cNvSpPr>
            <a:spLocks noChangeArrowheads="1"/>
          </p:cNvSpPr>
          <p:nvPr/>
        </p:nvSpPr>
        <p:spPr bwMode="auto">
          <a:xfrm>
            <a:off x="1441450" y="37830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o</a:t>
            </a:r>
            <a:endParaRPr lang="en-US" sz="2000"/>
          </a:p>
        </p:txBody>
      </p:sp>
      <p:sp>
        <p:nvSpPr>
          <p:cNvPr id="264" name="Rectangle 3343"/>
          <p:cNvSpPr>
            <a:spLocks noChangeArrowheads="1"/>
          </p:cNvSpPr>
          <p:nvPr/>
        </p:nvSpPr>
        <p:spPr bwMode="auto">
          <a:xfrm>
            <a:off x="1517650" y="3783012"/>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n</a:t>
            </a:r>
            <a:endParaRPr lang="en-US" sz="2000"/>
          </a:p>
        </p:txBody>
      </p:sp>
      <p:sp>
        <p:nvSpPr>
          <p:cNvPr id="265" name="Rectangle 3344"/>
          <p:cNvSpPr>
            <a:spLocks noChangeArrowheads="1"/>
          </p:cNvSpPr>
          <p:nvPr/>
        </p:nvSpPr>
        <p:spPr bwMode="auto">
          <a:xfrm>
            <a:off x="1597025" y="3783012"/>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s</a:t>
            </a:r>
            <a:endParaRPr lang="en-US" sz="2000"/>
          </a:p>
        </p:txBody>
      </p:sp>
      <p:sp>
        <p:nvSpPr>
          <p:cNvPr id="266" name="Rectangle 3345"/>
          <p:cNvSpPr>
            <a:spLocks noChangeArrowheads="1"/>
          </p:cNvSpPr>
          <p:nvPr/>
        </p:nvSpPr>
        <p:spPr bwMode="auto">
          <a:xfrm>
            <a:off x="1665287" y="3783012"/>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Arial" panose="020B0604020202020204" pitchFamily="34" charset="0"/>
              </a:rPr>
              <a:t>)</a:t>
            </a:r>
            <a:endParaRPr lang="en-US" sz="2000"/>
          </a:p>
        </p:txBody>
      </p:sp>
      <p:sp>
        <p:nvSpPr>
          <p:cNvPr id="267" name="Text Box 3077"/>
          <p:cNvSpPr txBox="1">
            <a:spLocks noChangeArrowheads="1"/>
          </p:cNvSpPr>
          <p:nvPr/>
        </p:nvSpPr>
        <p:spPr bwMode="auto">
          <a:xfrm>
            <a:off x="3344862" y="5675312"/>
            <a:ext cx="149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Pipeline stall</a:t>
            </a:r>
            <a:endParaRPr lang="en-US" sz="1600" b="1"/>
          </a:p>
        </p:txBody>
      </p:sp>
      <p:sp>
        <p:nvSpPr>
          <p:cNvPr id="268" name="Freeform 3080"/>
          <p:cNvSpPr/>
          <p:nvPr/>
        </p:nvSpPr>
        <p:spPr bwMode="auto">
          <a:xfrm>
            <a:off x="3390900" y="4868862"/>
            <a:ext cx="563562" cy="366713"/>
          </a:xfrm>
          <a:custGeom>
            <a:avLst/>
            <a:gdLst>
              <a:gd name="T0" fmla="*/ 128 w 355"/>
              <a:gd name="T1" fmla="*/ 17 h 231"/>
              <a:gd name="T2" fmla="*/ 105 w 355"/>
              <a:gd name="T3" fmla="*/ 5 h 231"/>
              <a:gd name="T4" fmla="*/ 78 w 355"/>
              <a:gd name="T5" fmla="*/ 2 h 231"/>
              <a:gd name="T6" fmla="*/ 53 w 355"/>
              <a:gd name="T7" fmla="*/ 15 h 231"/>
              <a:gd name="T8" fmla="*/ 35 w 355"/>
              <a:gd name="T9" fmla="*/ 35 h 231"/>
              <a:gd name="T10" fmla="*/ 32 w 355"/>
              <a:gd name="T11" fmla="*/ 63 h 231"/>
              <a:gd name="T12" fmla="*/ 40 w 355"/>
              <a:gd name="T13" fmla="*/ 88 h 231"/>
              <a:gd name="T14" fmla="*/ 45 w 355"/>
              <a:gd name="T15" fmla="*/ 93 h 231"/>
              <a:gd name="T16" fmla="*/ 30 w 355"/>
              <a:gd name="T17" fmla="*/ 95 h 231"/>
              <a:gd name="T18" fmla="*/ 10 w 355"/>
              <a:gd name="T19" fmla="*/ 108 h 231"/>
              <a:gd name="T20" fmla="*/ 2 w 355"/>
              <a:gd name="T21" fmla="*/ 126 h 231"/>
              <a:gd name="T22" fmla="*/ 2 w 355"/>
              <a:gd name="T23" fmla="*/ 153 h 231"/>
              <a:gd name="T24" fmla="*/ 22 w 355"/>
              <a:gd name="T25" fmla="*/ 181 h 231"/>
              <a:gd name="T26" fmla="*/ 78 w 355"/>
              <a:gd name="T27" fmla="*/ 176 h 231"/>
              <a:gd name="T28" fmla="*/ 78 w 355"/>
              <a:gd name="T29" fmla="*/ 191 h 231"/>
              <a:gd name="T30" fmla="*/ 80 w 355"/>
              <a:gd name="T31" fmla="*/ 206 h 231"/>
              <a:gd name="T32" fmla="*/ 88 w 355"/>
              <a:gd name="T33" fmla="*/ 219 h 231"/>
              <a:gd name="T34" fmla="*/ 113 w 355"/>
              <a:gd name="T35" fmla="*/ 231 h 231"/>
              <a:gd name="T36" fmla="*/ 148 w 355"/>
              <a:gd name="T37" fmla="*/ 229 h 231"/>
              <a:gd name="T38" fmla="*/ 179 w 355"/>
              <a:gd name="T39" fmla="*/ 209 h 231"/>
              <a:gd name="T40" fmla="*/ 201 w 355"/>
              <a:gd name="T41" fmla="*/ 191 h 231"/>
              <a:gd name="T42" fmla="*/ 254 w 355"/>
              <a:gd name="T43" fmla="*/ 206 h 231"/>
              <a:gd name="T44" fmla="*/ 302 w 355"/>
              <a:gd name="T45" fmla="*/ 194 h 231"/>
              <a:gd name="T46" fmla="*/ 317 w 355"/>
              <a:gd name="T47" fmla="*/ 148 h 231"/>
              <a:gd name="T48" fmla="*/ 315 w 355"/>
              <a:gd name="T49" fmla="*/ 146 h 231"/>
              <a:gd name="T50" fmla="*/ 312 w 355"/>
              <a:gd name="T51" fmla="*/ 143 h 231"/>
              <a:gd name="T52" fmla="*/ 307 w 355"/>
              <a:gd name="T53" fmla="*/ 141 h 231"/>
              <a:gd name="T54" fmla="*/ 317 w 355"/>
              <a:gd name="T55" fmla="*/ 143 h 231"/>
              <a:gd name="T56" fmla="*/ 335 w 355"/>
              <a:gd name="T57" fmla="*/ 138 h 231"/>
              <a:gd name="T58" fmla="*/ 347 w 355"/>
              <a:gd name="T59" fmla="*/ 131 h 231"/>
              <a:gd name="T60" fmla="*/ 355 w 355"/>
              <a:gd name="T61" fmla="*/ 111 h 231"/>
              <a:gd name="T62" fmla="*/ 352 w 355"/>
              <a:gd name="T63" fmla="*/ 83 h 231"/>
              <a:gd name="T64" fmla="*/ 335 w 355"/>
              <a:gd name="T65" fmla="*/ 63 h 231"/>
              <a:gd name="T66" fmla="*/ 310 w 355"/>
              <a:gd name="T67" fmla="*/ 48 h 231"/>
              <a:gd name="T68" fmla="*/ 299 w 355"/>
              <a:gd name="T69" fmla="*/ 48 h 231"/>
              <a:gd name="T70" fmla="*/ 289 w 355"/>
              <a:gd name="T71" fmla="*/ 50 h 231"/>
              <a:gd name="T72" fmla="*/ 282 w 355"/>
              <a:gd name="T73" fmla="*/ 58 h 231"/>
              <a:gd name="T74" fmla="*/ 277 w 355"/>
              <a:gd name="T75" fmla="*/ 55 h 231"/>
              <a:gd name="T76" fmla="*/ 269 w 355"/>
              <a:gd name="T77" fmla="*/ 30 h 231"/>
              <a:gd name="T78" fmla="*/ 244 w 355"/>
              <a:gd name="T79" fmla="*/ 5 h 231"/>
              <a:gd name="T80" fmla="*/ 206 w 355"/>
              <a:gd name="T81" fmla="*/ 0 h 231"/>
              <a:gd name="T82" fmla="*/ 186 w 355"/>
              <a:gd name="T83" fmla="*/ 2 h 231"/>
              <a:gd name="T84" fmla="*/ 156 w 355"/>
              <a:gd name="T85" fmla="*/ 20 h 231"/>
              <a:gd name="T86" fmla="*/ 136 w 355"/>
              <a:gd name="T87" fmla="*/ 6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 h="231">
                <a:moveTo>
                  <a:pt x="138" y="30"/>
                </a:moveTo>
                <a:lnTo>
                  <a:pt x="136" y="22"/>
                </a:lnTo>
                <a:lnTo>
                  <a:pt x="128" y="17"/>
                </a:lnTo>
                <a:lnTo>
                  <a:pt x="121" y="10"/>
                </a:lnTo>
                <a:lnTo>
                  <a:pt x="113" y="7"/>
                </a:lnTo>
                <a:lnTo>
                  <a:pt x="105" y="5"/>
                </a:lnTo>
                <a:lnTo>
                  <a:pt x="95" y="2"/>
                </a:lnTo>
                <a:lnTo>
                  <a:pt x="88" y="2"/>
                </a:lnTo>
                <a:lnTo>
                  <a:pt x="78" y="2"/>
                </a:lnTo>
                <a:lnTo>
                  <a:pt x="70" y="5"/>
                </a:lnTo>
                <a:lnTo>
                  <a:pt x="60" y="10"/>
                </a:lnTo>
                <a:lnTo>
                  <a:pt x="53" y="15"/>
                </a:lnTo>
                <a:lnTo>
                  <a:pt x="45" y="20"/>
                </a:lnTo>
                <a:lnTo>
                  <a:pt x="40" y="27"/>
                </a:lnTo>
                <a:lnTo>
                  <a:pt x="35" y="35"/>
                </a:lnTo>
                <a:lnTo>
                  <a:pt x="32" y="45"/>
                </a:lnTo>
                <a:lnTo>
                  <a:pt x="32" y="53"/>
                </a:lnTo>
                <a:lnTo>
                  <a:pt x="32" y="63"/>
                </a:lnTo>
                <a:lnTo>
                  <a:pt x="32" y="70"/>
                </a:lnTo>
                <a:lnTo>
                  <a:pt x="35" y="80"/>
                </a:lnTo>
                <a:lnTo>
                  <a:pt x="40" y="88"/>
                </a:lnTo>
                <a:lnTo>
                  <a:pt x="50" y="90"/>
                </a:lnTo>
                <a:lnTo>
                  <a:pt x="48" y="90"/>
                </a:lnTo>
                <a:lnTo>
                  <a:pt x="45" y="93"/>
                </a:lnTo>
                <a:lnTo>
                  <a:pt x="40" y="93"/>
                </a:lnTo>
                <a:lnTo>
                  <a:pt x="35" y="93"/>
                </a:lnTo>
                <a:lnTo>
                  <a:pt x="30" y="95"/>
                </a:lnTo>
                <a:lnTo>
                  <a:pt x="22" y="98"/>
                </a:lnTo>
                <a:lnTo>
                  <a:pt x="17" y="103"/>
                </a:lnTo>
                <a:lnTo>
                  <a:pt x="10" y="108"/>
                </a:lnTo>
                <a:lnTo>
                  <a:pt x="5" y="116"/>
                </a:lnTo>
                <a:lnTo>
                  <a:pt x="2" y="123"/>
                </a:lnTo>
                <a:lnTo>
                  <a:pt x="2" y="126"/>
                </a:lnTo>
                <a:lnTo>
                  <a:pt x="0" y="133"/>
                </a:lnTo>
                <a:lnTo>
                  <a:pt x="0" y="141"/>
                </a:lnTo>
                <a:lnTo>
                  <a:pt x="2" y="153"/>
                </a:lnTo>
                <a:lnTo>
                  <a:pt x="5" y="163"/>
                </a:lnTo>
                <a:lnTo>
                  <a:pt x="12" y="173"/>
                </a:lnTo>
                <a:lnTo>
                  <a:pt x="22" y="181"/>
                </a:lnTo>
                <a:lnTo>
                  <a:pt x="35" y="186"/>
                </a:lnTo>
                <a:lnTo>
                  <a:pt x="55" y="184"/>
                </a:lnTo>
                <a:lnTo>
                  <a:pt x="78" y="176"/>
                </a:lnTo>
                <a:lnTo>
                  <a:pt x="78" y="181"/>
                </a:lnTo>
                <a:lnTo>
                  <a:pt x="78" y="186"/>
                </a:lnTo>
                <a:lnTo>
                  <a:pt x="78" y="191"/>
                </a:lnTo>
                <a:lnTo>
                  <a:pt x="80" y="196"/>
                </a:lnTo>
                <a:lnTo>
                  <a:pt x="80" y="201"/>
                </a:lnTo>
                <a:lnTo>
                  <a:pt x="80" y="206"/>
                </a:lnTo>
                <a:lnTo>
                  <a:pt x="83" y="211"/>
                </a:lnTo>
                <a:lnTo>
                  <a:pt x="85" y="214"/>
                </a:lnTo>
                <a:lnTo>
                  <a:pt x="88" y="219"/>
                </a:lnTo>
                <a:lnTo>
                  <a:pt x="93" y="221"/>
                </a:lnTo>
                <a:lnTo>
                  <a:pt x="103" y="226"/>
                </a:lnTo>
                <a:lnTo>
                  <a:pt x="113" y="231"/>
                </a:lnTo>
                <a:lnTo>
                  <a:pt x="126" y="231"/>
                </a:lnTo>
                <a:lnTo>
                  <a:pt x="138" y="231"/>
                </a:lnTo>
                <a:lnTo>
                  <a:pt x="148" y="229"/>
                </a:lnTo>
                <a:lnTo>
                  <a:pt x="161" y="226"/>
                </a:lnTo>
                <a:lnTo>
                  <a:pt x="168" y="219"/>
                </a:lnTo>
                <a:lnTo>
                  <a:pt x="179" y="209"/>
                </a:lnTo>
                <a:lnTo>
                  <a:pt x="184" y="196"/>
                </a:lnTo>
                <a:lnTo>
                  <a:pt x="189" y="181"/>
                </a:lnTo>
                <a:lnTo>
                  <a:pt x="201" y="191"/>
                </a:lnTo>
                <a:lnTo>
                  <a:pt x="219" y="199"/>
                </a:lnTo>
                <a:lnTo>
                  <a:pt x="237" y="204"/>
                </a:lnTo>
                <a:lnTo>
                  <a:pt x="254" y="206"/>
                </a:lnTo>
                <a:lnTo>
                  <a:pt x="272" y="204"/>
                </a:lnTo>
                <a:lnTo>
                  <a:pt x="289" y="201"/>
                </a:lnTo>
                <a:lnTo>
                  <a:pt x="302" y="194"/>
                </a:lnTo>
                <a:lnTo>
                  <a:pt x="312" y="184"/>
                </a:lnTo>
                <a:lnTo>
                  <a:pt x="317" y="168"/>
                </a:lnTo>
                <a:lnTo>
                  <a:pt x="317" y="148"/>
                </a:lnTo>
                <a:lnTo>
                  <a:pt x="315" y="148"/>
                </a:lnTo>
                <a:lnTo>
                  <a:pt x="315" y="148"/>
                </a:lnTo>
                <a:lnTo>
                  <a:pt x="315" y="146"/>
                </a:lnTo>
                <a:lnTo>
                  <a:pt x="315" y="146"/>
                </a:lnTo>
                <a:lnTo>
                  <a:pt x="312" y="146"/>
                </a:lnTo>
                <a:lnTo>
                  <a:pt x="312" y="143"/>
                </a:lnTo>
                <a:lnTo>
                  <a:pt x="310" y="143"/>
                </a:lnTo>
                <a:lnTo>
                  <a:pt x="310" y="143"/>
                </a:lnTo>
                <a:lnTo>
                  <a:pt x="307" y="141"/>
                </a:lnTo>
                <a:lnTo>
                  <a:pt x="305" y="141"/>
                </a:lnTo>
                <a:lnTo>
                  <a:pt x="310" y="143"/>
                </a:lnTo>
                <a:lnTo>
                  <a:pt x="317" y="143"/>
                </a:lnTo>
                <a:lnTo>
                  <a:pt x="322" y="141"/>
                </a:lnTo>
                <a:lnTo>
                  <a:pt x="327" y="141"/>
                </a:lnTo>
                <a:lnTo>
                  <a:pt x="335" y="138"/>
                </a:lnTo>
                <a:lnTo>
                  <a:pt x="340" y="138"/>
                </a:lnTo>
                <a:lnTo>
                  <a:pt x="345" y="133"/>
                </a:lnTo>
                <a:lnTo>
                  <a:pt x="347" y="131"/>
                </a:lnTo>
                <a:lnTo>
                  <a:pt x="350" y="126"/>
                </a:lnTo>
                <a:lnTo>
                  <a:pt x="352" y="121"/>
                </a:lnTo>
                <a:lnTo>
                  <a:pt x="355" y="111"/>
                </a:lnTo>
                <a:lnTo>
                  <a:pt x="355" y="100"/>
                </a:lnTo>
                <a:lnTo>
                  <a:pt x="355" y="93"/>
                </a:lnTo>
                <a:lnTo>
                  <a:pt x="352" y="83"/>
                </a:lnTo>
                <a:lnTo>
                  <a:pt x="347" y="75"/>
                </a:lnTo>
                <a:lnTo>
                  <a:pt x="342" y="68"/>
                </a:lnTo>
                <a:lnTo>
                  <a:pt x="335" y="63"/>
                </a:lnTo>
                <a:lnTo>
                  <a:pt x="327" y="55"/>
                </a:lnTo>
                <a:lnTo>
                  <a:pt x="320" y="53"/>
                </a:lnTo>
                <a:lnTo>
                  <a:pt x="310" y="48"/>
                </a:lnTo>
                <a:lnTo>
                  <a:pt x="307" y="48"/>
                </a:lnTo>
                <a:lnTo>
                  <a:pt x="305" y="48"/>
                </a:lnTo>
                <a:lnTo>
                  <a:pt x="299" y="48"/>
                </a:lnTo>
                <a:lnTo>
                  <a:pt x="297" y="48"/>
                </a:lnTo>
                <a:lnTo>
                  <a:pt x="292" y="50"/>
                </a:lnTo>
                <a:lnTo>
                  <a:pt x="289" y="50"/>
                </a:lnTo>
                <a:lnTo>
                  <a:pt x="287" y="53"/>
                </a:lnTo>
                <a:lnTo>
                  <a:pt x="284" y="55"/>
                </a:lnTo>
                <a:lnTo>
                  <a:pt x="282" y="58"/>
                </a:lnTo>
                <a:lnTo>
                  <a:pt x="279" y="60"/>
                </a:lnTo>
                <a:lnTo>
                  <a:pt x="279" y="58"/>
                </a:lnTo>
                <a:lnTo>
                  <a:pt x="277" y="55"/>
                </a:lnTo>
                <a:lnTo>
                  <a:pt x="277" y="48"/>
                </a:lnTo>
                <a:lnTo>
                  <a:pt x="274" y="37"/>
                </a:lnTo>
                <a:lnTo>
                  <a:pt x="269" y="30"/>
                </a:lnTo>
                <a:lnTo>
                  <a:pt x="264" y="20"/>
                </a:lnTo>
                <a:lnTo>
                  <a:pt x="254" y="12"/>
                </a:lnTo>
                <a:lnTo>
                  <a:pt x="244" y="5"/>
                </a:lnTo>
                <a:lnTo>
                  <a:pt x="229" y="0"/>
                </a:lnTo>
                <a:lnTo>
                  <a:pt x="209" y="0"/>
                </a:lnTo>
                <a:lnTo>
                  <a:pt x="206" y="0"/>
                </a:lnTo>
                <a:lnTo>
                  <a:pt x="201" y="0"/>
                </a:lnTo>
                <a:lnTo>
                  <a:pt x="196" y="0"/>
                </a:lnTo>
                <a:lnTo>
                  <a:pt x="186" y="2"/>
                </a:lnTo>
                <a:lnTo>
                  <a:pt x="176" y="5"/>
                </a:lnTo>
                <a:lnTo>
                  <a:pt x="166" y="12"/>
                </a:lnTo>
                <a:lnTo>
                  <a:pt x="156" y="20"/>
                </a:lnTo>
                <a:lnTo>
                  <a:pt x="148" y="30"/>
                </a:lnTo>
                <a:lnTo>
                  <a:pt x="141" y="42"/>
                </a:lnTo>
                <a:lnTo>
                  <a:pt x="136" y="60"/>
                </a:lnTo>
              </a:path>
            </a:pathLst>
          </a:custGeom>
          <a:noFill/>
          <a:ln w="12700">
            <a:solidFill>
              <a:srgbClr val="EB75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2000"/>
          </a:p>
        </p:txBody>
      </p:sp>
      <p:grpSp>
        <p:nvGrpSpPr>
          <p:cNvPr id="269" name="Group 3352"/>
          <p:cNvGrpSpPr/>
          <p:nvPr/>
        </p:nvGrpSpPr>
        <p:grpSpPr bwMode="auto">
          <a:xfrm>
            <a:off x="3505195" y="4945062"/>
            <a:ext cx="377824" cy="161925"/>
            <a:chOff x="2454" y="3692"/>
            <a:chExt cx="238" cy="102"/>
          </a:xfrm>
        </p:grpSpPr>
        <p:sp>
          <p:nvSpPr>
            <p:cNvPr id="270" name="Rectangle 3346"/>
            <p:cNvSpPr>
              <a:spLocks noChangeArrowheads="1"/>
            </p:cNvSpPr>
            <p:nvPr/>
          </p:nvSpPr>
          <p:spPr bwMode="auto">
            <a:xfrm>
              <a:off x="2454" y="3692"/>
              <a:ext cx="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EB7500"/>
                  </a:solidFill>
                  <a:latin typeface="Arial" panose="020B0604020202020204" pitchFamily="34" charset="0"/>
                </a:rPr>
                <a:t>b</a:t>
              </a:r>
              <a:endParaRPr lang="en-US" sz="2000"/>
            </a:p>
          </p:txBody>
        </p:sp>
        <p:sp>
          <p:nvSpPr>
            <p:cNvPr id="271" name="Rectangle 3347"/>
            <p:cNvSpPr>
              <a:spLocks noChangeArrowheads="1"/>
            </p:cNvSpPr>
            <p:nvPr/>
          </p:nvSpPr>
          <p:spPr bwMode="auto">
            <a:xfrm>
              <a:off x="2499" y="3692"/>
              <a:ext cx="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EB7500"/>
                  </a:solidFill>
                  <a:latin typeface="Arial" panose="020B0604020202020204" pitchFamily="34" charset="0"/>
                </a:rPr>
                <a:t>u</a:t>
              </a:r>
              <a:endParaRPr lang="en-US" sz="2000"/>
            </a:p>
          </p:txBody>
        </p:sp>
        <p:sp>
          <p:nvSpPr>
            <p:cNvPr id="272" name="Rectangle 3348"/>
            <p:cNvSpPr>
              <a:spLocks noChangeArrowheads="1"/>
            </p:cNvSpPr>
            <p:nvPr/>
          </p:nvSpPr>
          <p:spPr bwMode="auto">
            <a:xfrm>
              <a:off x="2542" y="3692"/>
              <a:ext cx="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EB7500"/>
                  </a:solidFill>
                  <a:latin typeface="Arial" panose="020B0604020202020204" pitchFamily="34" charset="0"/>
                </a:rPr>
                <a:t>b</a:t>
              </a:r>
              <a:endParaRPr lang="en-US" sz="2000"/>
            </a:p>
          </p:txBody>
        </p:sp>
        <p:sp>
          <p:nvSpPr>
            <p:cNvPr id="273" name="Rectangle 3349"/>
            <p:cNvSpPr>
              <a:spLocks noChangeArrowheads="1"/>
            </p:cNvSpPr>
            <p:nvPr/>
          </p:nvSpPr>
          <p:spPr bwMode="auto">
            <a:xfrm>
              <a:off x="2585" y="3692"/>
              <a:ext cx="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EB7500"/>
                  </a:solidFill>
                  <a:latin typeface="Arial" panose="020B0604020202020204" pitchFamily="34" charset="0"/>
                </a:rPr>
                <a:t>b</a:t>
              </a:r>
              <a:endParaRPr lang="en-US" sz="2000"/>
            </a:p>
          </p:txBody>
        </p:sp>
        <p:sp>
          <p:nvSpPr>
            <p:cNvPr id="274" name="Rectangle 3350"/>
            <p:cNvSpPr>
              <a:spLocks noChangeArrowheads="1"/>
            </p:cNvSpPr>
            <p:nvPr/>
          </p:nvSpPr>
          <p:spPr bwMode="auto">
            <a:xfrm>
              <a:off x="2627" y="3692"/>
              <a:ext cx="1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EB7500"/>
                  </a:solidFill>
                  <a:latin typeface="Arial" panose="020B0604020202020204" pitchFamily="34" charset="0"/>
                </a:rPr>
                <a:t>l</a:t>
              </a:r>
              <a:endParaRPr lang="en-US" sz="2000"/>
            </a:p>
          </p:txBody>
        </p:sp>
        <p:sp>
          <p:nvSpPr>
            <p:cNvPr id="275" name="Rectangle 3351"/>
            <p:cNvSpPr>
              <a:spLocks noChangeArrowheads="1"/>
            </p:cNvSpPr>
            <p:nvPr/>
          </p:nvSpPr>
          <p:spPr bwMode="auto">
            <a:xfrm>
              <a:off x="2645" y="3692"/>
              <a:ext cx="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50">
                  <a:solidFill>
                    <a:srgbClr val="EB7500"/>
                  </a:solidFill>
                  <a:latin typeface="Arial" panose="020B0604020202020204" pitchFamily="34" charset="0"/>
                </a:rPr>
                <a:t>e</a:t>
              </a:r>
              <a:endParaRPr lang="en-US" sz="2000"/>
            </a:p>
          </p:txBody>
        </p:sp>
      </p:grpSp>
      <p:sp>
        <p:nvSpPr>
          <p:cNvPr id="276" name="Text Box 3353"/>
          <p:cNvSpPr txBox="1">
            <a:spLocks noChangeArrowheads="1"/>
          </p:cNvSpPr>
          <p:nvPr/>
        </p:nvSpPr>
        <p:spPr bwMode="auto">
          <a:xfrm>
            <a:off x="6240462" y="3954462"/>
            <a:ext cx="28684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hlink"/>
                </a:solidFill>
              </a:rPr>
              <a:t>Note that branch outcome is</a:t>
            </a:r>
            <a:endParaRPr lang="en-US" dirty="0">
              <a:solidFill>
                <a:schemeClr val="hlink"/>
              </a:solidFill>
            </a:endParaRPr>
          </a:p>
          <a:p>
            <a:r>
              <a:rPr lang="en-US" dirty="0">
                <a:solidFill>
                  <a:schemeClr val="hlink"/>
                </a:solidFill>
              </a:rPr>
              <a:t>computed in ID stage with</a:t>
            </a:r>
            <a:endParaRPr lang="en-US" dirty="0">
              <a:solidFill>
                <a:schemeClr val="hlink"/>
              </a:solidFill>
            </a:endParaRPr>
          </a:p>
          <a:p>
            <a:r>
              <a:rPr lang="en-US" dirty="0">
                <a:solidFill>
                  <a:schemeClr val="hlink"/>
                </a:solidFill>
              </a:rPr>
              <a:t>added hardware </a:t>
            </a:r>
            <a:endParaRPr lang="en-US" dirty="0">
              <a:solidFill>
                <a:schemeClr val="hlink"/>
              </a:solidFill>
            </a:endParaRPr>
          </a:p>
        </p:txBody>
      </p:sp>
      <p:sp>
        <p:nvSpPr>
          <p:cNvPr id="277" name="Freeform 3355"/>
          <p:cNvSpPr/>
          <p:nvPr/>
        </p:nvSpPr>
        <p:spPr bwMode="auto">
          <a:xfrm>
            <a:off x="4030662" y="4183062"/>
            <a:ext cx="2209800" cy="381000"/>
          </a:xfrm>
          <a:custGeom>
            <a:avLst/>
            <a:gdLst>
              <a:gd name="T0" fmla="*/ 1392 w 1392"/>
              <a:gd name="T1" fmla="*/ 0 h 240"/>
              <a:gd name="T2" fmla="*/ 528 w 1392"/>
              <a:gd name="T3" fmla="*/ 48 h 240"/>
              <a:gd name="T4" fmla="*/ 0 w 1392"/>
              <a:gd name="T5" fmla="*/ 240 h 240"/>
            </a:gdLst>
            <a:ahLst/>
            <a:cxnLst>
              <a:cxn ang="0">
                <a:pos x="T0" y="T1"/>
              </a:cxn>
              <a:cxn ang="0">
                <a:pos x="T2" y="T3"/>
              </a:cxn>
              <a:cxn ang="0">
                <a:pos x="T4" y="T5"/>
              </a:cxn>
            </a:cxnLst>
            <a:rect l="0" t="0" r="r" b="b"/>
            <a:pathLst>
              <a:path w="1392" h="240">
                <a:moveTo>
                  <a:pt x="1392" y="0"/>
                </a:moveTo>
                <a:cubicBezTo>
                  <a:pt x="1076" y="4"/>
                  <a:pt x="760" y="8"/>
                  <a:pt x="528" y="48"/>
                </a:cubicBezTo>
                <a:cubicBezTo>
                  <a:pt x="296" y="88"/>
                  <a:pt x="148" y="164"/>
                  <a:pt x="0" y="240"/>
                </a:cubicBezTo>
              </a:path>
            </a:pathLst>
          </a:custGeom>
          <a:noFill/>
          <a:ln w="9525" cap="flat" cmpd="sng">
            <a:solidFill>
              <a:schemeClr val="hlink"/>
            </a:solidFill>
            <a:prstDash val="solid"/>
            <a:miter lim="800000"/>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Hazards: Prediction</a:t>
            </a:r>
            <a:endParaRPr lang="en-US" dirty="0"/>
          </a:p>
        </p:txBody>
      </p:sp>
      <p:pic>
        <p:nvPicPr>
          <p:cNvPr id="11266" name="Picture 2"/>
          <p:cNvPicPr>
            <a:picLocks noGrp="1" noChangeAspect="1" noChangeArrowheads="1"/>
          </p:cNvPicPr>
          <p:nvPr>
            <p:ph sz="quarter" idx="1"/>
          </p:nvPr>
        </p:nvPicPr>
        <p:blipFill>
          <a:blip r:embed="rId1"/>
          <a:srcRect/>
          <a:stretch>
            <a:fillRect/>
          </a:stretch>
        </p:blipFill>
        <p:spPr bwMode="auto">
          <a:xfrm>
            <a:off x="160052" y="1792286"/>
            <a:ext cx="8555352" cy="4762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14400" y="0"/>
            <a:ext cx="7793037" cy="1143000"/>
          </a:xfrm>
        </p:spPr>
        <p:txBody>
          <a:bodyPr/>
          <a:lstStyle/>
          <a:p>
            <a:pPr algn="l"/>
            <a:r>
              <a:rPr lang="en-US" dirty="0"/>
              <a:t>Control Hazards</a:t>
            </a:r>
            <a:endParaRPr lang="en-US" dirty="0"/>
          </a:p>
        </p:txBody>
      </p:sp>
      <p:sp>
        <p:nvSpPr>
          <p:cNvPr id="3" name="Rectangle 3"/>
          <p:cNvSpPr txBox="1">
            <a:spLocks noChangeArrowheads="1"/>
          </p:cNvSpPr>
          <p:nvPr/>
        </p:nvSpPr>
        <p:spPr>
          <a:xfrm>
            <a:off x="946150" y="1143000"/>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b="1" u="sng" dirty="0">
                <a:solidFill>
                  <a:srgbClr val="00B050"/>
                </a:solidFill>
              </a:rPr>
              <a:t>Solution 2:</a:t>
            </a:r>
            <a:r>
              <a:rPr lang="en-US" sz="2000" dirty="0"/>
              <a:t> </a:t>
            </a:r>
            <a:r>
              <a:rPr lang="en-US" sz="2000" b="1" i="1" dirty="0">
                <a:solidFill>
                  <a:srgbClr val="FF0000"/>
                </a:solidFill>
              </a:rPr>
              <a:t>Predict</a:t>
            </a:r>
            <a:r>
              <a:rPr lang="en-US" sz="2000" b="1" dirty="0">
                <a:solidFill>
                  <a:srgbClr val="FF0000"/>
                </a:solidFill>
              </a:rPr>
              <a:t> branch </a:t>
            </a:r>
            <a:r>
              <a:rPr lang="en-US" sz="2000" dirty="0"/>
              <a:t>outcome</a:t>
            </a:r>
            <a:endParaRPr lang="en-US" sz="2000" dirty="0"/>
          </a:p>
          <a:p>
            <a:pPr lvl="1"/>
            <a:r>
              <a:rPr lang="en-US" sz="1800" dirty="0"/>
              <a:t>e.g., predict </a:t>
            </a:r>
            <a:r>
              <a:rPr lang="en-US" sz="1800" i="1" dirty="0"/>
              <a:t>branch-not-taken</a:t>
            </a:r>
            <a:r>
              <a:rPr lang="en-US" sz="1800" dirty="0"/>
              <a:t> :</a:t>
            </a:r>
            <a:endParaRPr lang="en-US" sz="1800" dirty="0"/>
          </a:p>
          <a:p>
            <a:pPr>
              <a:buFont typeface="Wingdings" panose="05000000000000000000" pitchFamily="2" charset="2"/>
              <a:buNone/>
            </a:pPr>
            <a:endParaRPr lang="en-US" sz="2000" dirty="0"/>
          </a:p>
        </p:txBody>
      </p:sp>
      <p:pic>
        <p:nvPicPr>
          <p:cNvPr id="4" name="Picture 5" descr="F06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5062" y="1828800"/>
            <a:ext cx="6172200" cy="4510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6"/>
          <p:cNvSpPr txBox="1">
            <a:spLocks noChangeArrowheads="1"/>
          </p:cNvSpPr>
          <p:nvPr/>
        </p:nvSpPr>
        <p:spPr bwMode="auto">
          <a:xfrm>
            <a:off x="3517900" y="3625850"/>
            <a:ext cx="18081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Prediction success</a:t>
            </a:r>
            <a:endParaRPr lang="en-US" sz="1600"/>
          </a:p>
        </p:txBody>
      </p:sp>
      <p:sp>
        <p:nvSpPr>
          <p:cNvPr id="6" name="Text Box 7"/>
          <p:cNvSpPr txBox="1">
            <a:spLocks noChangeArrowheads="1"/>
          </p:cNvSpPr>
          <p:nvPr/>
        </p:nvSpPr>
        <p:spPr bwMode="auto">
          <a:xfrm>
            <a:off x="2733675" y="6292850"/>
            <a:ext cx="3430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Prediction failure: undo (=flush)</a:t>
            </a:r>
            <a:r>
              <a:rPr lang="en-US" sz="1600">
                <a:latin typeface="Courier New" panose="02070309020205020404" pitchFamily="49" charset="0"/>
              </a:rPr>
              <a:t> lw</a:t>
            </a:r>
            <a:endParaRPr lang="en-US" sz="160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17538" y="0"/>
            <a:ext cx="7793037" cy="1143000"/>
          </a:xfrm>
        </p:spPr>
        <p:txBody>
          <a:bodyPr/>
          <a:lstStyle/>
          <a:p>
            <a:pPr algn="l"/>
            <a:r>
              <a:rPr lang="en-US" sz="3600" dirty="0"/>
              <a:t>Control Hazards</a:t>
            </a:r>
            <a:endParaRPr lang="en-US" sz="3600" dirty="0"/>
          </a:p>
        </p:txBody>
      </p:sp>
      <p:sp>
        <p:nvSpPr>
          <p:cNvPr id="3" name="Rectangle 3"/>
          <p:cNvSpPr txBox="1">
            <a:spLocks noChangeArrowheads="1"/>
          </p:cNvSpPr>
          <p:nvPr/>
        </p:nvSpPr>
        <p:spPr>
          <a:xfrm>
            <a:off x="381000" y="1211262"/>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b="1" u="sng" dirty="0">
                <a:solidFill>
                  <a:srgbClr val="00B050"/>
                </a:solidFill>
              </a:rPr>
              <a:t>Solution 3:</a:t>
            </a:r>
            <a:r>
              <a:rPr lang="en-US" sz="2000" dirty="0"/>
              <a:t> </a:t>
            </a:r>
            <a:r>
              <a:rPr lang="en-US" sz="2000" b="1" i="1" dirty="0">
                <a:solidFill>
                  <a:srgbClr val="FF0000"/>
                </a:solidFill>
              </a:rPr>
              <a:t>Delayed branch:</a:t>
            </a:r>
            <a:r>
              <a:rPr lang="en-US" sz="2000" i="1" dirty="0"/>
              <a:t> </a:t>
            </a:r>
            <a:r>
              <a:rPr lang="en-US" sz="2000" dirty="0"/>
              <a:t>always execute the sequentially next statement with the branch executing after one instruction delay </a:t>
            </a:r>
            <a:endParaRPr lang="en-US" sz="2000" dirty="0"/>
          </a:p>
          <a:p>
            <a:pPr marL="400050" lvl="1" indent="0">
              <a:buNone/>
            </a:pPr>
            <a:r>
              <a:rPr lang="en-US" sz="2000" dirty="0"/>
              <a:t>– compiler’s job to find a statement that can be put in the slot that is independent of branch outcome</a:t>
            </a:r>
            <a:endParaRPr lang="en-US" sz="2000" dirty="0"/>
          </a:p>
        </p:txBody>
      </p:sp>
      <p:sp>
        <p:nvSpPr>
          <p:cNvPr id="4" name="Rectangle 6"/>
          <p:cNvSpPr>
            <a:spLocks noChangeArrowheads="1"/>
          </p:cNvSpPr>
          <p:nvPr/>
        </p:nvSpPr>
        <p:spPr bwMode="auto">
          <a:xfrm>
            <a:off x="2036763" y="3579812"/>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I</a:t>
            </a:r>
            <a:endParaRPr lang="en-US" sz="1400"/>
          </a:p>
        </p:txBody>
      </p:sp>
      <p:sp>
        <p:nvSpPr>
          <p:cNvPr id="5" name="Rectangle 7"/>
          <p:cNvSpPr>
            <a:spLocks noChangeArrowheads="1"/>
          </p:cNvSpPr>
          <p:nvPr/>
        </p:nvSpPr>
        <p:spPr bwMode="auto">
          <a:xfrm>
            <a:off x="2074863" y="357981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400"/>
          </a:p>
        </p:txBody>
      </p:sp>
      <p:sp>
        <p:nvSpPr>
          <p:cNvPr id="6" name="Rectangle 8"/>
          <p:cNvSpPr>
            <a:spLocks noChangeArrowheads="1"/>
          </p:cNvSpPr>
          <p:nvPr/>
        </p:nvSpPr>
        <p:spPr bwMode="auto">
          <a:xfrm>
            <a:off x="2149475" y="3579812"/>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400"/>
          </a:p>
        </p:txBody>
      </p:sp>
      <p:sp>
        <p:nvSpPr>
          <p:cNvPr id="7" name="Rectangle 9"/>
          <p:cNvSpPr>
            <a:spLocks noChangeArrowheads="1"/>
          </p:cNvSpPr>
          <p:nvPr/>
        </p:nvSpPr>
        <p:spPr bwMode="auto">
          <a:xfrm>
            <a:off x="2220913" y="3579812"/>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8" name="Rectangle 10"/>
          <p:cNvSpPr>
            <a:spLocks noChangeArrowheads="1"/>
          </p:cNvSpPr>
          <p:nvPr/>
        </p:nvSpPr>
        <p:spPr bwMode="auto">
          <a:xfrm>
            <a:off x="2257425" y="3579812"/>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400"/>
          </a:p>
        </p:txBody>
      </p:sp>
      <p:sp>
        <p:nvSpPr>
          <p:cNvPr id="9" name="Rectangle 11"/>
          <p:cNvSpPr>
            <a:spLocks noChangeArrowheads="1"/>
          </p:cNvSpPr>
          <p:nvPr/>
        </p:nvSpPr>
        <p:spPr bwMode="auto">
          <a:xfrm>
            <a:off x="2305050" y="357981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u</a:t>
            </a:r>
            <a:endParaRPr lang="en-US" sz="1400"/>
          </a:p>
        </p:txBody>
      </p:sp>
      <p:sp>
        <p:nvSpPr>
          <p:cNvPr id="10" name="Rectangle 12"/>
          <p:cNvSpPr>
            <a:spLocks noChangeArrowheads="1"/>
          </p:cNvSpPr>
          <p:nvPr/>
        </p:nvSpPr>
        <p:spPr bwMode="auto">
          <a:xfrm>
            <a:off x="2381250" y="3579812"/>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11" name="Rectangle 13"/>
          <p:cNvSpPr>
            <a:spLocks noChangeArrowheads="1"/>
          </p:cNvSpPr>
          <p:nvPr/>
        </p:nvSpPr>
        <p:spPr bwMode="auto">
          <a:xfrm>
            <a:off x="2446338" y="3579812"/>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12" name="Rectangle 14"/>
          <p:cNvSpPr>
            <a:spLocks noChangeArrowheads="1"/>
          </p:cNvSpPr>
          <p:nvPr/>
        </p:nvSpPr>
        <p:spPr bwMode="auto">
          <a:xfrm>
            <a:off x="2489200" y="3579812"/>
            <a:ext cx="2885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i</a:t>
            </a:r>
            <a:endParaRPr lang="en-US" sz="1400"/>
          </a:p>
        </p:txBody>
      </p:sp>
      <p:sp>
        <p:nvSpPr>
          <p:cNvPr id="13" name="Rectangle 15"/>
          <p:cNvSpPr>
            <a:spLocks noChangeArrowheads="1"/>
          </p:cNvSpPr>
          <p:nvPr/>
        </p:nvSpPr>
        <p:spPr bwMode="auto">
          <a:xfrm>
            <a:off x="2517775" y="357981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o</a:t>
            </a:r>
            <a:endParaRPr lang="en-US" sz="1400"/>
          </a:p>
        </p:txBody>
      </p:sp>
      <p:sp>
        <p:nvSpPr>
          <p:cNvPr id="14" name="Rectangle 16"/>
          <p:cNvSpPr>
            <a:spLocks noChangeArrowheads="1"/>
          </p:cNvSpPr>
          <p:nvPr/>
        </p:nvSpPr>
        <p:spPr bwMode="auto">
          <a:xfrm>
            <a:off x="2592388" y="357981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400"/>
          </a:p>
        </p:txBody>
      </p:sp>
      <p:sp>
        <p:nvSpPr>
          <p:cNvPr id="15" name="Rectangle 17"/>
          <p:cNvSpPr>
            <a:spLocks noChangeArrowheads="1"/>
          </p:cNvSpPr>
          <p:nvPr/>
        </p:nvSpPr>
        <p:spPr bwMode="auto">
          <a:xfrm>
            <a:off x="2668588" y="3579812"/>
            <a:ext cx="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sp>
        <p:nvSpPr>
          <p:cNvPr id="16" name="Rectangle 18"/>
          <p:cNvSpPr>
            <a:spLocks noChangeArrowheads="1"/>
          </p:cNvSpPr>
          <p:nvPr/>
        </p:nvSpPr>
        <p:spPr bwMode="auto">
          <a:xfrm>
            <a:off x="2206625" y="3744912"/>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f</a:t>
            </a:r>
            <a:endParaRPr lang="en-US" sz="1400"/>
          </a:p>
        </p:txBody>
      </p:sp>
      <p:sp>
        <p:nvSpPr>
          <p:cNvPr id="17" name="Rectangle 19"/>
          <p:cNvSpPr>
            <a:spLocks noChangeArrowheads="1"/>
          </p:cNvSpPr>
          <p:nvPr/>
        </p:nvSpPr>
        <p:spPr bwMode="auto">
          <a:xfrm>
            <a:off x="2243138" y="374491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18" name="Rectangle 20"/>
          <p:cNvSpPr>
            <a:spLocks noChangeArrowheads="1"/>
          </p:cNvSpPr>
          <p:nvPr/>
        </p:nvSpPr>
        <p:spPr bwMode="auto">
          <a:xfrm>
            <a:off x="2319338" y="3744912"/>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19" name="Rectangle 21"/>
          <p:cNvSpPr>
            <a:spLocks noChangeArrowheads="1"/>
          </p:cNvSpPr>
          <p:nvPr/>
        </p:nvSpPr>
        <p:spPr bwMode="auto">
          <a:xfrm>
            <a:off x="2357438" y="3744912"/>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20" name="Rectangle 22"/>
          <p:cNvSpPr>
            <a:spLocks noChangeArrowheads="1"/>
          </p:cNvSpPr>
          <p:nvPr/>
        </p:nvSpPr>
        <p:spPr bwMode="auto">
          <a:xfrm>
            <a:off x="2427288" y="374491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h</a:t>
            </a:r>
            <a:endParaRPr lang="en-US" sz="1400"/>
          </a:p>
        </p:txBody>
      </p:sp>
      <p:sp>
        <p:nvSpPr>
          <p:cNvPr id="21" name="Freeform 23"/>
          <p:cNvSpPr/>
          <p:nvPr/>
        </p:nvSpPr>
        <p:spPr bwMode="auto">
          <a:xfrm>
            <a:off x="2003425" y="3508375"/>
            <a:ext cx="706438" cy="471487"/>
          </a:xfrm>
          <a:custGeom>
            <a:avLst/>
            <a:gdLst>
              <a:gd name="T0" fmla="*/ 442 w 445"/>
              <a:gd name="T1" fmla="*/ 294 h 297"/>
              <a:gd name="T2" fmla="*/ 445 w 445"/>
              <a:gd name="T3" fmla="*/ 0 h 297"/>
              <a:gd name="T4" fmla="*/ 0 w 445"/>
              <a:gd name="T5" fmla="*/ 0 h 297"/>
              <a:gd name="T6" fmla="*/ 0 w 445"/>
              <a:gd name="T7" fmla="*/ 297 h 297"/>
              <a:gd name="T8" fmla="*/ 445 w 445"/>
              <a:gd name="T9" fmla="*/ 297 h 297"/>
              <a:gd name="T10" fmla="*/ 445 w 445"/>
              <a:gd name="T11" fmla="*/ 297 h 297"/>
            </a:gdLst>
            <a:ahLst/>
            <a:cxnLst>
              <a:cxn ang="0">
                <a:pos x="T0" y="T1"/>
              </a:cxn>
              <a:cxn ang="0">
                <a:pos x="T2" y="T3"/>
              </a:cxn>
              <a:cxn ang="0">
                <a:pos x="T4" y="T5"/>
              </a:cxn>
              <a:cxn ang="0">
                <a:pos x="T6" y="T7"/>
              </a:cxn>
              <a:cxn ang="0">
                <a:pos x="T8" y="T9"/>
              </a:cxn>
              <a:cxn ang="0">
                <a:pos x="T10" y="T11"/>
              </a:cxn>
            </a:cxnLst>
            <a:rect l="0" t="0" r="r" b="b"/>
            <a:pathLst>
              <a:path w="445" h="297">
                <a:moveTo>
                  <a:pt x="442" y="294"/>
                </a:moveTo>
                <a:lnTo>
                  <a:pt x="445" y="0"/>
                </a:lnTo>
                <a:lnTo>
                  <a:pt x="0" y="0"/>
                </a:lnTo>
                <a:lnTo>
                  <a:pt x="0" y="297"/>
                </a:lnTo>
                <a:lnTo>
                  <a:pt x="445" y="297"/>
                </a:lnTo>
                <a:lnTo>
                  <a:pt x="445"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22" name="Rectangle 24"/>
          <p:cNvSpPr>
            <a:spLocks noChangeArrowheads="1"/>
          </p:cNvSpPr>
          <p:nvPr/>
        </p:nvSpPr>
        <p:spPr bwMode="auto">
          <a:xfrm>
            <a:off x="3125788" y="3663950"/>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400"/>
          </a:p>
        </p:txBody>
      </p:sp>
      <p:sp>
        <p:nvSpPr>
          <p:cNvPr id="23" name="Rectangle 25"/>
          <p:cNvSpPr>
            <a:spLocks noChangeArrowheads="1"/>
          </p:cNvSpPr>
          <p:nvPr/>
        </p:nvSpPr>
        <p:spPr bwMode="auto">
          <a:xfrm>
            <a:off x="3224213" y="366395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24" name="Rectangle 26"/>
          <p:cNvSpPr>
            <a:spLocks noChangeArrowheads="1"/>
          </p:cNvSpPr>
          <p:nvPr/>
        </p:nvSpPr>
        <p:spPr bwMode="auto">
          <a:xfrm>
            <a:off x="3305175" y="366395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g</a:t>
            </a:r>
            <a:endParaRPr lang="en-US" sz="1400"/>
          </a:p>
        </p:txBody>
      </p:sp>
      <p:sp>
        <p:nvSpPr>
          <p:cNvPr id="25" name="Freeform 27"/>
          <p:cNvSpPr/>
          <p:nvPr/>
        </p:nvSpPr>
        <p:spPr bwMode="auto">
          <a:xfrm>
            <a:off x="3063875" y="3508375"/>
            <a:ext cx="354013" cy="471487"/>
          </a:xfrm>
          <a:custGeom>
            <a:avLst/>
            <a:gdLst>
              <a:gd name="T0" fmla="*/ 223 w 223"/>
              <a:gd name="T1" fmla="*/ 294 h 297"/>
              <a:gd name="T2" fmla="*/ 223 w 223"/>
              <a:gd name="T3" fmla="*/ 0 h 297"/>
              <a:gd name="T4" fmla="*/ 0 w 223"/>
              <a:gd name="T5" fmla="*/ 0 h 297"/>
              <a:gd name="T6" fmla="*/ 0 w 223"/>
              <a:gd name="T7" fmla="*/ 297 h 297"/>
              <a:gd name="T8" fmla="*/ 223 w 223"/>
              <a:gd name="T9" fmla="*/ 297 h 297"/>
              <a:gd name="T10" fmla="*/ 223 w 223"/>
              <a:gd name="T11" fmla="*/ 297 h 297"/>
            </a:gdLst>
            <a:ahLst/>
            <a:cxnLst>
              <a:cxn ang="0">
                <a:pos x="T0" y="T1"/>
              </a:cxn>
              <a:cxn ang="0">
                <a:pos x="T2" y="T3"/>
              </a:cxn>
              <a:cxn ang="0">
                <a:pos x="T4" y="T5"/>
              </a:cxn>
              <a:cxn ang="0">
                <a:pos x="T6" y="T7"/>
              </a:cxn>
              <a:cxn ang="0">
                <a:pos x="T8" y="T9"/>
              </a:cxn>
              <a:cxn ang="0">
                <a:pos x="T10" y="T11"/>
              </a:cxn>
            </a:cxnLst>
            <a:rect l="0" t="0" r="r" b="b"/>
            <a:pathLst>
              <a:path w="223" h="297">
                <a:moveTo>
                  <a:pt x="223" y="294"/>
                </a:moveTo>
                <a:lnTo>
                  <a:pt x="223" y="0"/>
                </a:lnTo>
                <a:lnTo>
                  <a:pt x="0" y="0"/>
                </a:lnTo>
                <a:lnTo>
                  <a:pt x="0" y="297"/>
                </a:lnTo>
                <a:lnTo>
                  <a:pt x="223" y="297"/>
                </a:lnTo>
                <a:lnTo>
                  <a:pt x="223"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26" name="Rectangle 28"/>
          <p:cNvSpPr>
            <a:spLocks noChangeArrowheads="1"/>
          </p:cNvSpPr>
          <p:nvPr/>
        </p:nvSpPr>
        <p:spPr bwMode="auto">
          <a:xfrm>
            <a:off x="3657600" y="3663950"/>
            <a:ext cx="849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27" name="Rectangle 29"/>
          <p:cNvSpPr>
            <a:spLocks noChangeArrowheads="1"/>
          </p:cNvSpPr>
          <p:nvPr/>
        </p:nvSpPr>
        <p:spPr bwMode="auto">
          <a:xfrm>
            <a:off x="3748088" y="366395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L</a:t>
            </a:r>
            <a:endParaRPr lang="en-US" sz="1400"/>
          </a:p>
        </p:txBody>
      </p:sp>
      <p:sp>
        <p:nvSpPr>
          <p:cNvPr id="28" name="Rectangle 30"/>
          <p:cNvSpPr>
            <a:spLocks noChangeArrowheads="1"/>
          </p:cNvSpPr>
          <p:nvPr/>
        </p:nvSpPr>
        <p:spPr bwMode="auto">
          <a:xfrm>
            <a:off x="3827463" y="3663950"/>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U</a:t>
            </a:r>
            <a:endParaRPr lang="en-US" sz="1400"/>
          </a:p>
        </p:txBody>
      </p:sp>
      <p:sp>
        <p:nvSpPr>
          <p:cNvPr id="29" name="Freeform 31"/>
          <p:cNvSpPr/>
          <p:nvPr/>
        </p:nvSpPr>
        <p:spPr bwMode="auto">
          <a:xfrm>
            <a:off x="3422650" y="3508375"/>
            <a:ext cx="706438" cy="471487"/>
          </a:xfrm>
          <a:custGeom>
            <a:avLst/>
            <a:gdLst>
              <a:gd name="T0" fmla="*/ 445 w 445"/>
              <a:gd name="T1" fmla="*/ 294 h 297"/>
              <a:gd name="T2" fmla="*/ 445 w 445"/>
              <a:gd name="T3" fmla="*/ 0 h 297"/>
              <a:gd name="T4" fmla="*/ 0 w 445"/>
              <a:gd name="T5" fmla="*/ 0 h 297"/>
              <a:gd name="T6" fmla="*/ 0 w 445"/>
              <a:gd name="T7" fmla="*/ 297 h 297"/>
              <a:gd name="T8" fmla="*/ 445 w 445"/>
              <a:gd name="T9" fmla="*/ 297 h 297"/>
              <a:gd name="T10" fmla="*/ 445 w 445"/>
              <a:gd name="T11" fmla="*/ 297 h 297"/>
            </a:gdLst>
            <a:ahLst/>
            <a:cxnLst>
              <a:cxn ang="0">
                <a:pos x="T0" y="T1"/>
              </a:cxn>
              <a:cxn ang="0">
                <a:pos x="T2" y="T3"/>
              </a:cxn>
              <a:cxn ang="0">
                <a:pos x="T4" y="T5"/>
              </a:cxn>
              <a:cxn ang="0">
                <a:pos x="T6" y="T7"/>
              </a:cxn>
              <a:cxn ang="0">
                <a:pos x="T8" y="T9"/>
              </a:cxn>
              <a:cxn ang="0">
                <a:pos x="T10" y="T11"/>
              </a:cxn>
            </a:cxnLst>
            <a:rect l="0" t="0" r="r" b="b"/>
            <a:pathLst>
              <a:path w="445" h="297">
                <a:moveTo>
                  <a:pt x="445" y="294"/>
                </a:moveTo>
                <a:lnTo>
                  <a:pt x="445" y="0"/>
                </a:lnTo>
                <a:lnTo>
                  <a:pt x="0" y="0"/>
                </a:lnTo>
                <a:lnTo>
                  <a:pt x="0" y="297"/>
                </a:lnTo>
                <a:lnTo>
                  <a:pt x="445" y="297"/>
                </a:lnTo>
                <a:lnTo>
                  <a:pt x="445"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30" name="Rectangle 32"/>
          <p:cNvSpPr>
            <a:spLocks noChangeArrowheads="1"/>
          </p:cNvSpPr>
          <p:nvPr/>
        </p:nvSpPr>
        <p:spPr bwMode="auto">
          <a:xfrm>
            <a:off x="4341813" y="3579812"/>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D</a:t>
            </a:r>
            <a:endParaRPr lang="en-US" sz="1400"/>
          </a:p>
        </p:txBody>
      </p:sp>
      <p:sp>
        <p:nvSpPr>
          <p:cNvPr id="31" name="Rectangle 33"/>
          <p:cNvSpPr>
            <a:spLocks noChangeArrowheads="1"/>
          </p:cNvSpPr>
          <p:nvPr/>
        </p:nvSpPr>
        <p:spPr bwMode="auto">
          <a:xfrm>
            <a:off x="4440238" y="357981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32" name="Rectangle 34"/>
          <p:cNvSpPr>
            <a:spLocks noChangeArrowheads="1"/>
          </p:cNvSpPr>
          <p:nvPr/>
        </p:nvSpPr>
        <p:spPr bwMode="auto">
          <a:xfrm>
            <a:off x="4516438" y="3579812"/>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33" name="Rectangle 35"/>
          <p:cNvSpPr>
            <a:spLocks noChangeArrowheads="1"/>
          </p:cNvSpPr>
          <p:nvPr/>
        </p:nvSpPr>
        <p:spPr bwMode="auto">
          <a:xfrm>
            <a:off x="4552950" y="357981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34" name="Rectangle 36"/>
          <p:cNvSpPr>
            <a:spLocks noChangeArrowheads="1"/>
          </p:cNvSpPr>
          <p:nvPr/>
        </p:nvSpPr>
        <p:spPr bwMode="auto">
          <a:xfrm>
            <a:off x="4629150" y="3579812"/>
            <a:ext cx="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sp>
        <p:nvSpPr>
          <p:cNvPr id="35" name="Rectangle 37"/>
          <p:cNvSpPr>
            <a:spLocks noChangeArrowheads="1"/>
          </p:cNvSpPr>
          <p:nvPr/>
        </p:nvSpPr>
        <p:spPr bwMode="auto">
          <a:xfrm>
            <a:off x="4270375" y="374491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36" name="Rectangle 38"/>
          <p:cNvSpPr>
            <a:spLocks noChangeArrowheads="1"/>
          </p:cNvSpPr>
          <p:nvPr/>
        </p:nvSpPr>
        <p:spPr bwMode="auto">
          <a:xfrm>
            <a:off x="4346575" y="3744912"/>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37" name="Rectangle 39"/>
          <p:cNvSpPr>
            <a:spLocks noChangeArrowheads="1"/>
          </p:cNvSpPr>
          <p:nvPr/>
        </p:nvSpPr>
        <p:spPr bwMode="auto">
          <a:xfrm>
            <a:off x="4416425" y="3744912"/>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38" name="Rectangle 40"/>
          <p:cNvSpPr>
            <a:spLocks noChangeArrowheads="1"/>
          </p:cNvSpPr>
          <p:nvPr/>
        </p:nvSpPr>
        <p:spPr bwMode="auto">
          <a:xfrm>
            <a:off x="4483100" y="374491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39" name="Rectangle 41"/>
          <p:cNvSpPr>
            <a:spLocks noChangeArrowheads="1"/>
          </p:cNvSpPr>
          <p:nvPr/>
        </p:nvSpPr>
        <p:spPr bwMode="auto">
          <a:xfrm>
            <a:off x="4562475" y="3744912"/>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400"/>
          </a:p>
        </p:txBody>
      </p:sp>
      <p:sp>
        <p:nvSpPr>
          <p:cNvPr id="40" name="Rectangle 42"/>
          <p:cNvSpPr>
            <a:spLocks noChangeArrowheads="1"/>
          </p:cNvSpPr>
          <p:nvPr/>
        </p:nvSpPr>
        <p:spPr bwMode="auto">
          <a:xfrm>
            <a:off x="4629150" y="3744912"/>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400"/>
          </a:p>
        </p:txBody>
      </p:sp>
      <p:sp>
        <p:nvSpPr>
          <p:cNvPr id="41" name="Freeform 43"/>
          <p:cNvSpPr/>
          <p:nvPr/>
        </p:nvSpPr>
        <p:spPr bwMode="auto">
          <a:xfrm>
            <a:off x="4129088" y="3508375"/>
            <a:ext cx="708025" cy="471487"/>
          </a:xfrm>
          <a:custGeom>
            <a:avLst/>
            <a:gdLst>
              <a:gd name="T0" fmla="*/ 446 w 446"/>
              <a:gd name="T1" fmla="*/ 294 h 297"/>
              <a:gd name="T2" fmla="*/ 446 w 446"/>
              <a:gd name="T3" fmla="*/ 0 h 297"/>
              <a:gd name="T4" fmla="*/ 0 w 446"/>
              <a:gd name="T5" fmla="*/ 0 h 297"/>
              <a:gd name="T6" fmla="*/ 0 w 446"/>
              <a:gd name="T7" fmla="*/ 297 h 297"/>
              <a:gd name="T8" fmla="*/ 446 w 446"/>
              <a:gd name="T9" fmla="*/ 297 h 297"/>
              <a:gd name="T10" fmla="*/ 446 w 446"/>
              <a:gd name="T11" fmla="*/ 297 h 297"/>
            </a:gdLst>
            <a:ahLst/>
            <a:cxnLst>
              <a:cxn ang="0">
                <a:pos x="T0" y="T1"/>
              </a:cxn>
              <a:cxn ang="0">
                <a:pos x="T2" y="T3"/>
              </a:cxn>
              <a:cxn ang="0">
                <a:pos x="T4" y="T5"/>
              </a:cxn>
              <a:cxn ang="0">
                <a:pos x="T6" y="T7"/>
              </a:cxn>
              <a:cxn ang="0">
                <a:pos x="T8" y="T9"/>
              </a:cxn>
              <a:cxn ang="0">
                <a:pos x="T10" y="T11"/>
              </a:cxn>
            </a:cxnLst>
            <a:rect l="0" t="0" r="r" b="b"/>
            <a:pathLst>
              <a:path w="446" h="297">
                <a:moveTo>
                  <a:pt x="446" y="294"/>
                </a:moveTo>
                <a:lnTo>
                  <a:pt x="446" y="0"/>
                </a:lnTo>
                <a:lnTo>
                  <a:pt x="0" y="0"/>
                </a:lnTo>
                <a:lnTo>
                  <a:pt x="0" y="297"/>
                </a:lnTo>
                <a:lnTo>
                  <a:pt x="446" y="297"/>
                </a:lnTo>
                <a:lnTo>
                  <a:pt x="446"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42" name="Rectangle 44"/>
          <p:cNvSpPr>
            <a:spLocks noChangeArrowheads="1"/>
          </p:cNvSpPr>
          <p:nvPr/>
        </p:nvSpPr>
        <p:spPr bwMode="auto">
          <a:xfrm>
            <a:off x="4897438" y="3663950"/>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400"/>
          </a:p>
        </p:txBody>
      </p:sp>
      <p:sp>
        <p:nvSpPr>
          <p:cNvPr id="43" name="Rectangle 45"/>
          <p:cNvSpPr>
            <a:spLocks noChangeArrowheads="1"/>
          </p:cNvSpPr>
          <p:nvPr/>
        </p:nvSpPr>
        <p:spPr bwMode="auto">
          <a:xfrm>
            <a:off x="4997450" y="366395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44" name="Rectangle 46"/>
          <p:cNvSpPr>
            <a:spLocks noChangeArrowheads="1"/>
          </p:cNvSpPr>
          <p:nvPr/>
        </p:nvSpPr>
        <p:spPr bwMode="auto">
          <a:xfrm>
            <a:off x="5072063" y="366395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g</a:t>
            </a:r>
            <a:endParaRPr lang="en-US" sz="1400"/>
          </a:p>
        </p:txBody>
      </p:sp>
      <p:sp>
        <p:nvSpPr>
          <p:cNvPr id="45" name="Freeform 47"/>
          <p:cNvSpPr/>
          <p:nvPr/>
        </p:nvSpPr>
        <p:spPr bwMode="auto">
          <a:xfrm>
            <a:off x="4837113" y="3508375"/>
            <a:ext cx="352425" cy="471487"/>
          </a:xfrm>
          <a:custGeom>
            <a:avLst/>
            <a:gdLst>
              <a:gd name="T0" fmla="*/ 222 w 222"/>
              <a:gd name="T1" fmla="*/ 294 h 297"/>
              <a:gd name="T2" fmla="*/ 222 w 222"/>
              <a:gd name="T3" fmla="*/ 0 h 297"/>
              <a:gd name="T4" fmla="*/ 0 w 222"/>
              <a:gd name="T5" fmla="*/ 0 h 297"/>
              <a:gd name="T6" fmla="*/ 0 w 222"/>
              <a:gd name="T7" fmla="*/ 297 h 297"/>
              <a:gd name="T8" fmla="*/ 222 w 222"/>
              <a:gd name="T9" fmla="*/ 297 h 297"/>
              <a:gd name="T10" fmla="*/ 222 w 222"/>
              <a:gd name="T11" fmla="*/ 297 h 297"/>
            </a:gdLst>
            <a:ahLst/>
            <a:cxnLst>
              <a:cxn ang="0">
                <a:pos x="T0" y="T1"/>
              </a:cxn>
              <a:cxn ang="0">
                <a:pos x="T2" y="T3"/>
              </a:cxn>
              <a:cxn ang="0">
                <a:pos x="T4" y="T5"/>
              </a:cxn>
              <a:cxn ang="0">
                <a:pos x="T6" y="T7"/>
              </a:cxn>
              <a:cxn ang="0">
                <a:pos x="T8" y="T9"/>
              </a:cxn>
              <a:cxn ang="0">
                <a:pos x="T10" y="T11"/>
              </a:cxn>
            </a:cxnLst>
            <a:rect l="0" t="0" r="r" b="b"/>
            <a:pathLst>
              <a:path w="222" h="297">
                <a:moveTo>
                  <a:pt x="222" y="294"/>
                </a:moveTo>
                <a:lnTo>
                  <a:pt x="222" y="0"/>
                </a:lnTo>
                <a:lnTo>
                  <a:pt x="0" y="0"/>
                </a:lnTo>
                <a:lnTo>
                  <a:pt x="0" y="297"/>
                </a:lnTo>
                <a:lnTo>
                  <a:pt x="222" y="297"/>
                </a:lnTo>
                <a:lnTo>
                  <a:pt x="222"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46" name="Rectangle 48"/>
          <p:cNvSpPr>
            <a:spLocks noChangeArrowheads="1"/>
          </p:cNvSpPr>
          <p:nvPr/>
        </p:nvSpPr>
        <p:spPr bwMode="auto">
          <a:xfrm>
            <a:off x="1612900" y="3122612"/>
            <a:ext cx="1090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T</a:t>
            </a:r>
            <a:endParaRPr lang="en-US" sz="1400"/>
          </a:p>
        </p:txBody>
      </p:sp>
      <p:sp>
        <p:nvSpPr>
          <p:cNvPr id="47" name="Rectangle 49"/>
          <p:cNvSpPr>
            <a:spLocks noChangeArrowheads="1"/>
          </p:cNvSpPr>
          <p:nvPr/>
        </p:nvSpPr>
        <p:spPr bwMode="auto">
          <a:xfrm>
            <a:off x="1711325" y="3122612"/>
            <a:ext cx="400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i</a:t>
            </a:r>
            <a:endParaRPr lang="en-US" sz="1400"/>
          </a:p>
        </p:txBody>
      </p:sp>
      <p:sp>
        <p:nvSpPr>
          <p:cNvPr id="48" name="Rectangle 50"/>
          <p:cNvSpPr>
            <a:spLocks noChangeArrowheads="1"/>
          </p:cNvSpPr>
          <p:nvPr/>
        </p:nvSpPr>
        <p:spPr bwMode="auto">
          <a:xfrm>
            <a:off x="1744663" y="3122612"/>
            <a:ext cx="1490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m</a:t>
            </a:r>
            <a:endParaRPr lang="en-US" sz="1400"/>
          </a:p>
        </p:txBody>
      </p:sp>
      <p:sp>
        <p:nvSpPr>
          <p:cNvPr id="49" name="Rectangle 51"/>
          <p:cNvSpPr>
            <a:spLocks noChangeArrowheads="1"/>
          </p:cNvSpPr>
          <p:nvPr/>
        </p:nvSpPr>
        <p:spPr bwMode="auto">
          <a:xfrm>
            <a:off x="1876425" y="312261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e</a:t>
            </a:r>
            <a:endParaRPr lang="en-US" sz="1400"/>
          </a:p>
        </p:txBody>
      </p:sp>
      <p:sp>
        <p:nvSpPr>
          <p:cNvPr id="50" name="Rectangle 52"/>
          <p:cNvSpPr>
            <a:spLocks noChangeArrowheads="1"/>
          </p:cNvSpPr>
          <p:nvPr/>
        </p:nvSpPr>
        <p:spPr bwMode="auto">
          <a:xfrm>
            <a:off x="715963" y="36131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b</a:t>
            </a:r>
            <a:endParaRPr lang="en-US" sz="1400"/>
          </a:p>
        </p:txBody>
      </p:sp>
      <p:sp>
        <p:nvSpPr>
          <p:cNvPr id="51" name="Rectangle 53"/>
          <p:cNvSpPr>
            <a:spLocks noChangeArrowheads="1"/>
          </p:cNvSpPr>
          <p:nvPr/>
        </p:nvSpPr>
        <p:spPr bwMode="auto">
          <a:xfrm>
            <a:off x="801688" y="36131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e</a:t>
            </a:r>
            <a:endParaRPr lang="en-US" sz="1400"/>
          </a:p>
        </p:txBody>
      </p:sp>
      <p:sp>
        <p:nvSpPr>
          <p:cNvPr id="52" name="Rectangle 54"/>
          <p:cNvSpPr>
            <a:spLocks noChangeArrowheads="1"/>
          </p:cNvSpPr>
          <p:nvPr/>
        </p:nvSpPr>
        <p:spPr bwMode="auto">
          <a:xfrm>
            <a:off x="890588" y="36131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q</a:t>
            </a:r>
            <a:endParaRPr lang="en-US" sz="1400"/>
          </a:p>
        </p:txBody>
      </p:sp>
      <p:sp>
        <p:nvSpPr>
          <p:cNvPr id="53" name="Rectangle 55"/>
          <p:cNvSpPr>
            <a:spLocks noChangeArrowheads="1"/>
          </p:cNvSpPr>
          <p:nvPr/>
        </p:nvSpPr>
        <p:spPr bwMode="auto">
          <a:xfrm>
            <a:off x="976313" y="3613150"/>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 </a:t>
            </a:r>
            <a:endParaRPr lang="en-US" sz="1400"/>
          </a:p>
        </p:txBody>
      </p:sp>
      <p:sp>
        <p:nvSpPr>
          <p:cNvPr id="54" name="Rectangle 56"/>
          <p:cNvSpPr>
            <a:spLocks noChangeArrowheads="1"/>
          </p:cNvSpPr>
          <p:nvPr/>
        </p:nvSpPr>
        <p:spPr bwMode="auto">
          <a:xfrm>
            <a:off x="1017588" y="36131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a:t>
            </a:r>
            <a:endParaRPr lang="en-US" sz="1400"/>
          </a:p>
        </p:txBody>
      </p:sp>
      <p:sp>
        <p:nvSpPr>
          <p:cNvPr id="55" name="Rectangle 57"/>
          <p:cNvSpPr>
            <a:spLocks noChangeArrowheads="1"/>
          </p:cNvSpPr>
          <p:nvPr/>
        </p:nvSpPr>
        <p:spPr bwMode="auto">
          <a:xfrm>
            <a:off x="1108075" y="36131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1</a:t>
            </a:r>
            <a:endParaRPr lang="en-US" sz="1400"/>
          </a:p>
        </p:txBody>
      </p:sp>
      <p:sp>
        <p:nvSpPr>
          <p:cNvPr id="56" name="Rectangle 58"/>
          <p:cNvSpPr>
            <a:spLocks noChangeArrowheads="1"/>
          </p:cNvSpPr>
          <p:nvPr/>
        </p:nvSpPr>
        <p:spPr bwMode="auto">
          <a:xfrm>
            <a:off x="1196975" y="3613150"/>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a:t>
            </a:r>
            <a:endParaRPr lang="en-US" sz="1400"/>
          </a:p>
        </p:txBody>
      </p:sp>
      <p:sp>
        <p:nvSpPr>
          <p:cNvPr id="57" name="Rectangle 59"/>
          <p:cNvSpPr>
            <a:spLocks noChangeArrowheads="1"/>
          </p:cNvSpPr>
          <p:nvPr/>
        </p:nvSpPr>
        <p:spPr bwMode="auto">
          <a:xfrm>
            <a:off x="1239838" y="3613150"/>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 </a:t>
            </a:r>
            <a:endParaRPr lang="en-US" sz="1400"/>
          </a:p>
        </p:txBody>
      </p:sp>
      <p:sp>
        <p:nvSpPr>
          <p:cNvPr id="58" name="Rectangle 60"/>
          <p:cNvSpPr>
            <a:spLocks noChangeArrowheads="1"/>
          </p:cNvSpPr>
          <p:nvPr/>
        </p:nvSpPr>
        <p:spPr bwMode="auto">
          <a:xfrm>
            <a:off x="1282700" y="36131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a:t>
            </a:r>
            <a:endParaRPr lang="en-US" sz="1400"/>
          </a:p>
        </p:txBody>
      </p:sp>
      <p:sp>
        <p:nvSpPr>
          <p:cNvPr id="59" name="Rectangle 61"/>
          <p:cNvSpPr>
            <a:spLocks noChangeArrowheads="1"/>
          </p:cNvSpPr>
          <p:nvPr/>
        </p:nvSpPr>
        <p:spPr bwMode="auto">
          <a:xfrm>
            <a:off x="1371600" y="36131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2</a:t>
            </a:r>
            <a:endParaRPr lang="en-US" sz="1400"/>
          </a:p>
        </p:txBody>
      </p:sp>
      <p:sp>
        <p:nvSpPr>
          <p:cNvPr id="60" name="Rectangle 62"/>
          <p:cNvSpPr>
            <a:spLocks noChangeArrowheads="1"/>
          </p:cNvSpPr>
          <p:nvPr/>
        </p:nvSpPr>
        <p:spPr bwMode="auto">
          <a:xfrm>
            <a:off x="1457325" y="3613150"/>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a:t>
            </a:r>
            <a:endParaRPr lang="en-US" sz="1400"/>
          </a:p>
        </p:txBody>
      </p:sp>
      <p:sp>
        <p:nvSpPr>
          <p:cNvPr id="61" name="Rectangle 63"/>
          <p:cNvSpPr>
            <a:spLocks noChangeArrowheads="1"/>
          </p:cNvSpPr>
          <p:nvPr/>
        </p:nvSpPr>
        <p:spPr bwMode="auto">
          <a:xfrm>
            <a:off x="1498600" y="3613150"/>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 </a:t>
            </a:r>
            <a:endParaRPr lang="en-US" sz="1400"/>
          </a:p>
        </p:txBody>
      </p:sp>
      <p:sp>
        <p:nvSpPr>
          <p:cNvPr id="62" name="Rectangle 64"/>
          <p:cNvSpPr>
            <a:spLocks noChangeArrowheads="1"/>
          </p:cNvSpPr>
          <p:nvPr/>
        </p:nvSpPr>
        <p:spPr bwMode="auto">
          <a:xfrm>
            <a:off x="1546225" y="36131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4</a:t>
            </a:r>
            <a:endParaRPr lang="en-US" sz="1400"/>
          </a:p>
        </p:txBody>
      </p:sp>
      <p:sp>
        <p:nvSpPr>
          <p:cNvPr id="63" name="Rectangle 65"/>
          <p:cNvSpPr>
            <a:spLocks noChangeArrowheads="1"/>
          </p:cNvSpPr>
          <p:nvPr/>
        </p:nvSpPr>
        <p:spPr bwMode="auto">
          <a:xfrm>
            <a:off x="1630363" y="36131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0</a:t>
            </a:r>
            <a:endParaRPr lang="en-US" sz="1400"/>
          </a:p>
        </p:txBody>
      </p:sp>
      <p:sp>
        <p:nvSpPr>
          <p:cNvPr id="64" name="Rectangle 66"/>
          <p:cNvSpPr>
            <a:spLocks noChangeArrowheads="1"/>
          </p:cNvSpPr>
          <p:nvPr/>
        </p:nvSpPr>
        <p:spPr bwMode="auto">
          <a:xfrm>
            <a:off x="674688" y="40941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a</a:t>
            </a:r>
            <a:endParaRPr lang="en-US" sz="1400"/>
          </a:p>
        </p:txBody>
      </p:sp>
      <p:sp>
        <p:nvSpPr>
          <p:cNvPr id="65" name="Rectangle 67"/>
          <p:cNvSpPr>
            <a:spLocks noChangeArrowheads="1"/>
          </p:cNvSpPr>
          <p:nvPr/>
        </p:nvSpPr>
        <p:spPr bwMode="auto">
          <a:xfrm>
            <a:off x="763588" y="40941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d</a:t>
            </a:r>
            <a:endParaRPr lang="en-US" sz="1400"/>
          </a:p>
        </p:txBody>
      </p:sp>
      <p:sp>
        <p:nvSpPr>
          <p:cNvPr id="66" name="Rectangle 68"/>
          <p:cNvSpPr>
            <a:spLocks noChangeArrowheads="1"/>
          </p:cNvSpPr>
          <p:nvPr/>
        </p:nvSpPr>
        <p:spPr bwMode="auto">
          <a:xfrm>
            <a:off x="847725" y="40941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d</a:t>
            </a:r>
            <a:endParaRPr lang="en-US" sz="1400"/>
          </a:p>
        </p:txBody>
      </p:sp>
      <p:sp>
        <p:nvSpPr>
          <p:cNvPr id="67" name="Rectangle 69"/>
          <p:cNvSpPr>
            <a:spLocks noChangeArrowheads="1"/>
          </p:cNvSpPr>
          <p:nvPr/>
        </p:nvSpPr>
        <p:spPr bwMode="auto">
          <a:xfrm>
            <a:off x="938213" y="4094162"/>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 </a:t>
            </a:r>
            <a:endParaRPr lang="en-US" sz="1400"/>
          </a:p>
        </p:txBody>
      </p:sp>
      <p:sp>
        <p:nvSpPr>
          <p:cNvPr id="68" name="Rectangle 70"/>
          <p:cNvSpPr>
            <a:spLocks noChangeArrowheads="1"/>
          </p:cNvSpPr>
          <p:nvPr/>
        </p:nvSpPr>
        <p:spPr bwMode="auto">
          <a:xfrm>
            <a:off x="981075" y="40941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a:t>
            </a:r>
            <a:endParaRPr lang="en-US" sz="1400"/>
          </a:p>
        </p:txBody>
      </p:sp>
      <p:sp>
        <p:nvSpPr>
          <p:cNvPr id="69" name="Rectangle 71"/>
          <p:cNvSpPr>
            <a:spLocks noChangeArrowheads="1"/>
          </p:cNvSpPr>
          <p:nvPr/>
        </p:nvSpPr>
        <p:spPr bwMode="auto">
          <a:xfrm>
            <a:off x="1069975" y="40941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4</a:t>
            </a:r>
            <a:endParaRPr lang="en-US" sz="1400"/>
          </a:p>
        </p:txBody>
      </p:sp>
      <p:sp>
        <p:nvSpPr>
          <p:cNvPr id="70" name="Rectangle 72"/>
          <p:cNvSpPr>
            <a:spLocks noChangeArrowheads="1"/>
          </p:cNvSpPr>
          <p:nvPr/>
        </p:nvSpPr>
        <p:spPr bwMode="auto">
          <a:xfrm>
            <a:off x="1154113" y="4094162"/>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a:t>
            </a:r>
            <a:endParaRPr lang="en-US" sz="1400"/>
          </a:p>
        </p:txBody>
      </p:sp>
      <p:sp>
        <p:nvSpPr>
          <p:cNvPr id="71" name="Rectangle 73"/>
          <p:cNvSpPr>
            <a:spLocks noChangeArrowheads="1"/>
          </p:cNvSpPr>
          <p:nvPr/>
        </p:nvSpPr>
        <p:spPr bwMode="auto">
          <a:xfrm>
            <a:off x="1196975" y="4094162"/>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 </a:t>
            </a:r>
            <a:endParaRPr lang="en-US" sz="1400"/>
          </a:p>
        </p:txBody>
      </p:sp>
      <p:sp>
        <p:nvSpPr>
          <p:cNvPr id="72" name="Rectangle 74"/>
          <p:cNvSpPr>
            <a:spLocks noChangeArrowheads="1"/>
          </p:cNvSpPr>
          <p:nvPr/>
        </p:nvSpPr>
        <p:spPr bwMode="auto">
          <a:xfrm>
            <a:off x="1244600" y="40941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a:t>
            </a:r>
            <a:endParaRPr lang="en-US" sz="1400"/>
          </a:p>
        </p:txBody>
      </p:sp>
      <p:sp>
        <p:nvSpPr>
          <p:cNvPr id="73" name="Rectangle 75"/>
          <p:cNvSpPr>
            <a:spLocks noChangeArrowheads="1"/>
          </p:cNvSpPr>
          <p:nvPr/>
        </p:nvSpPr>
        <p:spPr bwMode="auto">
          <a:xfrm>
            <a:off x="1328738" y="40941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dirty="0">
                <a:solidFill>
                  <a:srgbClr val="EB7500"/>
                </a:solidFill>
                <a:latin typeface="Arial" panose="020B0604020202020204" pitchFamily="34" charset="0"/>
              </a:rPr>
              <a:t>5</a:t>
            </a:r>
            <a:endParaRPr lang="en-US" sz="1400" dirty="0"/>
          </a:p>
        </p:txBody>
      </p:sp>
      <p:sp>
        <p:nvSpPr>
          <p:cNvPr id="74" name="Rectangle 76"/>
          <p:cNvSpPr>
            <a:spLocks noChangeArrowheads="1"/>
          </p:cNvSpPr>
          <p:nvPr/>
        </p:nvSpPr>
        <p:spPr bwMode="auto">
          <a:xfrm>
            <a:off x="1419225" y="4094162"/>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a:t>
            </a:r>
            <a:endParaRPr lang="en-US" sz="1400"/>
          </a:p>
        </p:txBody>
      </p:sp>
      <p:sp>
        <p:nvSpPr>
          <p:cNvPr id="75" name="Rectangle 77"/>
          <p:cNvSpPr>
            <a:spLocks noChangeArrowheads="1"/>
          </p:cNvSpPr>
          <p:nvPr/>
        </p:nvSpPr>
        <p:spPr bwMode="auto">
          <a:xfrm>
            <a:off x="1460500" y="4094162"/>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 </a:t>
            </a:r>
            <a:endParaRPr lang="en-US" sz="1400"/>
          </a:p>
        </p:txBody>
      </p:sp>
      <p:sp>
        <p:nvSpPr>
          <p:cNvPr id="76" name="Rectangle 78"/>
          <p:cNvSpPr>
            <a:spLocks noChangeArrowheads="1"/>
          </p:cNvSpPr>
          <p:nvPr/>
        </p:nvSpPr>
        <p:spPr bwMode="auto">
          <a:xfrm>
            <a:off x="1503363" y="40941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a:t>
            </a:r>
            <a:endParaRPr lang="en-US" sz="1400"/>
          </a:p>
        </p:txBody>
      </p:sp>
      <p:sp>
        <p:nvSpPr>
          <p:cNvPr id="77" name="Rectangle 79"/>
          <p:cNvSpPr>
            <a:spLocks noChangeArrowheads="1"/>
          </p:cNvSpPr>
          <p:nvPr/>
        </p:nvSpPr>
        <p:spPr bwMode="auto">
          <a:xfrm>
            <a:off x="1593850" y="40941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6</a:t>
            </a:r>
            <a:endParaRPr lang="en-US" sz="1400"/>
          </a:p>
        </p:txBody>
      </p:sp>
      <p:sp>
        <p:nvSpPr>
          <p:cNvPr id="78" name="Rectangle 80"/>
          <p:cNvSpPr>
            <a:spLocks noChangeArrowheads="1"/>
          </p:cNvSpPr>
          <p:nvPr/>
        </p:nvSpPr>
        <p:spPr bwMode="auto">
          <a:xfrm>
            <a:off x="754063" y="4592637"/>
            <a:ext cx="400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l</a:t>
            </a:r>
            <a:endParaRPr lang="en-US" sz="1400"/>
          </a:p>
        </p:txBody>
      </p:sp>
      <p:sp>
        <p:nvSpPr>
          <p:cNvPr id="79" name="Rectangle 81"/>
          <p:cNvSpPr>
            <a:spLocks noChangeArrowheads="1"/>
          </p:cNvSpPr>
          <p:nvPr/>
        </p:nvSpPr>
        <p:spPr bwMode="auto">
          <a:xfrm>
            <a:off x="787400" y="4592637"/>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w</a:t>
            </a:r>
            <a:endParaRPr lang="en-US" sz="1400"/>
          </a:p>
        </p:txBody>
      </p:sp>
      <p:sp>
        <p:nvSpPr>
          <p:cNvPr id="80" name="Rectangle 82"/>
          <p:cNvSpPr>
            <a:spLocks noChangeArrowheads="1"/>
          </p:cNvSpPr>
          <p:nvPr/>
        </p:nvSpPr>
        <p:spPr bwMode="auto">
          <a:xfrm>
            <a:off x="900113" y="4592637"/>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 </a:t>
            </a:r>
            <a:endParaRPr lang="en-US" sz="1400"/>
          </a:p>
        </p:txBody>
      </p:sp>
      <p:sp>
        <p:nvSpPr>
          <p:cNvPr id="81" name="Rectangle 83"/>
          <p:cNvSpPr>
            <a:spLocks noChangeArrowheads="1"/>
          </p:cNvSpPr>
          <p:nvPr/>
        </p:nvSpPr>
        <p:spPr bwMode="auto">
          <a:xfrm>
            <a:off x="947738" y="45926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t>
            </a:r>
            <a:endParaRPr lang="en-US" sz="1400"/>
          </a:p>
        </p:txBody>
      </p:sp>
      <p:sp>
        <p:nvSpPr>
          <p:cNvPr id="82" name="Rectangle 84"/>
          <p:cNvSpPr>
            <a:spLocks noChangeArrowheads="1"/>
          </p:cNvSpPr>
          <p:nvPr/>
        </p:nvSpPr>
        <p:spPr bwMode="auto">
          <a:xfrm>
            <a:off x="1031875" y="45926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3</a:t>
            </a:r>
            <a:endParaRPr lang="en-US" sz="1400"/>
          </a:p>
        </p:txBody>
      </p:sp>
      <p:sp>
        <p:nvSpPr>
          <p:cNvPr id="83" name="Rectangle 85"/>
          <p:cNvSpPr>
            <a:spLocks noChangeArrowheads="1"/>
          </p:cNvSpPr>
          <p:nvPr/>
        </p:nvSpPr>
        <p:spPr bwMode="auto">
          <a:xfrm>
            <a:off x="1122363" y="4592637"/>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t>
            </a:r>
            <a:endParaRPr lang="en-US" sz="1400"/>
          </a:p>
        </p:txBody>
      </p:sp>
      <p:sp>
        <p:nvSpPr>
          <p:cNvPr id="84" name="Rectangle 86"/>
          <p:cNvSpPr>
            <a:spLocks noChangeArrowheads="1"/>
          </p:cNvSpPr>
          <p:nvPr/>
        </p:nvSpPr>
        <p:spPr bwMode="auto">
          <a:xfrm>
            <a:off x="1163638" y="4592637"/>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 </a:t>
            </a:r>
            <a:endParaRPr lang="en-US" sz="1400"/>
          </a:p>
        </p:txBody>
      </p:sp>
      <p:sp>
        <p:nvSpPr>
          <p:cNvPr id="85" name="Rectangle 87"/>
          <p:cNvSpPr>
            <a:spLocks noChangeArrowheads="1"/>
          </p:cNvSpPr>
          <p:nvPr/>
        </p:nvSpPr>
        <p:spPr bwMode="auto">
          <a:xfrm>
            <a:off x="1206500" y="45926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3</a:t>
            </a:r>
            <a:endParaRPr lang="en-US" sz="1400"/>
          </a:p>
        </p:txBody>
      </p:sp>
      <p:sp>
        <p:nvSpPr>
          <p:cNvPr id="86" name="Rectangle 88"/>
          <p:cNvSpPr>
            <a:spLocks noChangeArrowheads="1"/>
          </p:cNvSpPr>
          <p:nvPr/>
        </p:nvSpPr>
        <p:spPr bwMode="auto">
          <a:xfrm>
            <a:off x="1296988" y="45926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0</a:t>
            </a:r>
            <a:endParaRPr lang="en-US" sz="1400"/>
          </a:p>
        </p:txBody>
      </p:sp>
      <p:sp>
        <p:nvSpPr>
          <p:cNvPr id="87" name="Rectangle 89"/>
          <p:cNvSpPr>
            <a:spLocks noChangeArrowheads="1"/>
          </p:cNvSpPr>
          <p:nvPr/>
        </p:nvSpPr>
        <p:spPr bwMode="auto">
          <a:xfrm>
            <a:off x="1381125" y="45926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0</a:t>
            </a:r>
            <a:endParaRPr lang="en-US" sz="1400"/>
          </a:p>
        </p:txBody>
      </p:sp>
      <p:sp>
        <p:nvSpPr>
          <p:cNvPr id="88" name="Rectangle 90"/>
          <p:cNvSpPr>
            <a:spLocks noChangeArrowheads="1"/>
          </p:cNvSpPr>
          <p:nvPr/>
        </p:nvSpPr>
        <p:spPr bwMode="auto">
          <a:xfrm>
            <a:off x="1470025" y="4592637"/>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t>
            </a:r>
            <a:endParaRPr lang="en-US" sz="1400"/>
          </a:p>
        </p:txBody>
      </p:sp>
      <p:sp>
        <p:nvSpPr>
          <p:cNvPr id="89" name="Rectangle 91"/>
          <p:cNvSpPr>
            <a:spLocks noChangeArrowheads="1"/>
          </p:cNvSpPr>
          <p:nvPr/>
        </p:nvSpPr>
        <p:spPr bwMode="auto">
          <a:xfrm>
            <a:off x="1522413" y="45926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t>
            </a:r>
            <a:endParaRPr lang="en-US" sz="1400"/>
          </a:p>
        </p:txBody>
      </p:sp>
      <p:sp>
        <p:nvSpPr>
          <p:cNvPr id="90" name="Rectangle 92"/>
          <p:cNvSpPr>
            <a:spLocks noChangeArrowheads="1"/>
          </p:cNvSpPr>
          <p:nvPr/>
        </p:nvSpPr>
        <p:spPr bwMode="auto">
          <a:xfrm>
            <a:off x="1608138" y="45926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0</a:t>
            </a:r>
            <a:endParaRPr lang="en-US" sz="1400"/>
          </a:p>
        </p:txBody>
      </p:sp>
      <p:sp>
        <p:nvSpPr>
          <p:cNvPr id="91" name="Rectangle 93"/>
          <p:cNvSpPr>
            <a:spLocks noChangeArrowheads="1"/>
          </p:cNvSpPr>
          <p:nvPr/>
        </p:nvSpPr>
        <p:spPr bwMode="auto">
          <a:xfrm>
            <a:off x="1697038" y="4592637"/>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t>
            </a:r>
            <a:endParaRPr lang="en-US" sz="1400"/>
          </a:p>
        </p:txBody>
      </p:sp>
      <p:sp>
        <p:nvSpPr>
          <p:cNvPr id="92" name="Line 94"/>
          <p:cNvSpPr>
            <a:spLocks noChangeShapeType="1"/>
          </p:cNvSpPr>
          <p:nvPr/>
        </p:nvSpPr>
        <p:spPr bwMode="auto">
          <a:xfrm>
            <a:off x="514350" y="3584575"/>
            <a:ext cx="1588" cy="12779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1400"/>
          </a:p>
        </p:txBody>
      </p:sp>
      <p:sp>
        <p:nvSpPr>
          <p:cNvPr id="93" name="Freeform 95"/>
          <p:cNvSpPr/>
          <p:nvPr/>
        </p:nvSpPr>
        <p:spPr bwMode="auto">
          <a:xfrm>
            <a:off x="476250" y="4843462"/>
            <a:ext cx="79375" cy="79375"/>
          </a:xfrm>
          <a:custGeom>
            <a:avLst/>
            <a:gdLst>
              <a:gd name="T0" fmla="*/ 47 w 50"/>
              <a:gd name="T1" fmla="*/ 0 h 50"/>
              <a:gd name="T2" fmla="*/ 0 w 50"/>
              <a:gd name="T3" fmla="*/ 0 h 50"/>
              <a:gd name="T4" fmla="*/ 24 w 50"/>
              <a:gd name="T5" fmla="*/ 50 h 50"/>
              <a:gd name="T6" fmla="*/ 50 w 50"/>
              <a:gd name="T7" fmla="*/ 0 h 50"/>
              <a:gd name="T8" fmla="*/ 50 w 50"/>
              <a:gd name="T9" fmla="*/ 0 h 50"/>
              <a:gd name="T10" fmla="*/ 47 w 50"/>
              <a:gd name="T11" fmla="*/ 0 h 50"/>
            </a:gdLst>
            <a:ahLst/>
            <a:cxnLst>
              <a:cxn ang="0">
                <a:pos x="T0" y="T1"/>
              </a:cxn>
              <a:cxn ang="0">
                <a:pos x="T2" y="T3"/>
              </a:cxn>
              <a:cxn ang="0">
                <a:pos x="T4" y="T5"/>
              </a:cxn>
              <a:cxn ang="0">
                <a:pos x="T6" y="T7"/>
              </a:cxn>
              <a:cxn ang="0">
                <a:pos x="T8" y="T9"/>
              </a:cxn>
              <a:cxn ang="0">
                <a:pos x="T10" y="T11"/>
              </a:cxn>
            </a:cxnLst>
            <a:rect l="0" t="0" r="r" b="b"/>
            <a:pathLst>
              <a:path w="50" h="50">
                <a:moveTo>
                  <a:pt x="47" y="0"/>
                </a:moveTo>
                <a:lnTo>
                  <a:pt x="0" y="0"/>
                </a:lnTo>
                <a:lnTo>
                  <a:pt x="24" y="50"/>
                </a:lnTo>
                <a:lnTo>
                  <a:pt x="50" y="0"/>
                </a:lnTo>
                <a:lnTo>
                  <a:pt x="50" y="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1400"/>
          </a:p>
        </p:txBody>
      </p:sp>
      <p:sp>
        <p:nvSpPr>
          <p:cNvPr id="94" name="Line 96"/>
          <p:cNvSpPr>
            <a:spLocks noChangeShapeType="1"/>
          </p:cNvSpPr>
          <p:nvPr/>
        </p:nvSpPr>
        <p:spPr bwMode="auto">
          <a:xfrm>
            <a:off x="2022475" y="3216275"/>
            <a:ext cx="5307013"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1400"/>
          </a:p>
        </p:txBody>
      </p:sp>
      <p:sp>
        <p:nvSpPr>
          <p:cNvPr id="95" name="Freeform 97"/>
          <p:cNvSpPr/>
          <p:nvPr/>
        </p:nvSpPr>
        <p:spPr bwMode="auto">
          <a:xfrm>
            <a:off x="7312025" y="3178175"/>
            <a:ext cx="79375" cy="80962"/>
          </a:xfrm>
          <a:custGeom>
            <a:avLst/>
            <a:gdLst>
              <a:gd name="T0" fmla="*/ 0 w 50"/>
              <a:gd name="T1" fmla="*/ 0 h 51"/>
              <a:gd name="T2" fmla="*/ 0 w 50"/>
              <a:gd name="T3" fmla="*/ 51 h 51"/>
              <a:gd name="T4" fmla="*/ 50 w 50"/>
              <a:gd name="T5" fmla="*/ 24 h 51"/>
              <a:gd name="T6" fmla="*/ 0 w 50"/>
              <a:gd name="T7" fmla="*/ 0 h 51"/>
              <a:gd name="T8" fmla="*/ 0 w 50"/>
              <a:gd name="T9" fmla="*/ 0 h 51"/>
            </a:gdLst>
            <a:ahLst/>
            <a:cxnLst>
              <a:cxn ang="0">
                <a:pos x="T0" y="T1"/>
              </a:cxn>
              <a:cxn ang="0">
                <a:pos x="T2" y="T3"/>
              </a:cxn>
              <a:cxn ang="0">
                <a:pos x="T4" y="T5"/>
              </a:cxn>
              <a:cxn ang="0">
                <a:pos x="T6" y="T7"/>
              </a:cxn>
              <a:cxn ang="0">
                <a:pos x="T8" y="T9"/>
              </a:cxn>
            </a:cxnLst>
            <a:rect l="0" t="0" r="r" b="b"/>
            <a:pathLst>
              <a:path w="50" h="51">
                <a:moveTo>
                  <a:pt x="0" y="0"/>
                </a:moveTo>
                <a:lnTo>
                  <a:pt x="0" y="51"/>
                </a:lnTo>
                <a:lnTo>
                  <a:pt x="50" y="2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1400"/>
          </a:p>
        </p:txBody>
      </p:sp>
      <p:sp>
        <p:nvSpPr>
          <p:cNvPr id="96" name="Rectangle 98"/>
          <p:cNvSpPr>
            <a:spLocks noChangeArrowheads="1"/>
          </p:cNvSpPr>
          <p:nvPr/>
        </p:nvSpPr>
        <p:spPr bwMode="auto">
          <a:xfrm>
            <a:off x="2747963" y="4051300"/>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I</a:t>
            </a:r>
            <a:endParaRPr lang="en-US" sz="1400"/>
          </a:p>
        </p:txBody>
      </p:sp>
      <p:sp>
        <p:nvSpPr>
          <p:cNvPr id="97" name="Rectangle 99"/>
          <p:cNvSpPr>
            <a:spLocks noChangeArrowheads="1"/>
          </p:cNvSpPr>
          <p:nvPr/>
        </p:nvSpPr>
        <p:spPr bwMode="auto">
          <a:xfrm>
            <a:off x="2786063" y="405130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400"/>
          </a:p>
        </p:txBody>
      </p:sp>
      <p:sp>
        <p:nvSpPr>
          <p:cNvPr id="98" name="Rectangle 100"/>
          <p:cNvSpPr>
            <a:spLocks noChangeArrowheads="1"/>
          </p:cNvSpPr>
          <p:nvPr/>
        </p:nvSpPr>
        <p:spPr bwMode="auto">
          <a:xfrm>
            <a:off x="2860675" y="4051300"/>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400"/>
          </a:p>
        </p:txBody>
      </p:sp>
      <p:sp>
        <p:nvSpPr>
          <p:cNvPr id="99" name="Rectangle 101"/>
          <p:cNvSpPr>
            <a:spLocks noChangeArrowheads="1"/>
          </p:cNvSpPr>
          <p:nvPr/>
        </p:nvSpPr>
        <p:spPr bwMode="auto">
          <a:xfrm>
            <a:off x="2932113" y="4051300"/>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100" name="Rectangle 102"/>
          <p:cNvSpPr>
            <a:spLocks noChangeArrowheads="1"/>
          </p:cNvSpPr>
          <p:nvPr/>
        </p:nvSpPr>
        <p:spPr bwMode="auto">
          <a:xfrm>
            <a:off x="2970213" y="4051300"/>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400"/>
          </a:p>
        </p:txBody>
      </p:sp>
      <p:sp>
        <p:nvSpPr>
          <p:cNvPr id="101" name="Rectangle 103"/>
          <p:cNvSpPr>
            <a:spLocks noChangeArrowheads="1"/>
          </p:cNvSpPr>
          <p:nvPr/>
        </p:nvSpPr>
        <p:spPr bwMode="auto">
          <a:xfrm>
            <a:off x="3011488" y="405130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u</a:t>
            </a:r>
            <a:endParaRPr lang="en-US" sz="1400"/>
          </a:p>
        </p:txBody>
      </p:sp>
      <p:sp>
        <p:nvSpPr>
          <p:cNvPr id="102" name="Rectangle 104"/>
          <p:cNvSpPr>
            <a:spLocks noChangeArrowheads="1"/>
          </p:cNvSpPr>
          <p:nvPr/>
        </p:nvSpPr>
        <p:spPr bwMode="auto">
          <a:xfrm>
            <a:off x="3092450" y="4051300"/>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103" name="Rectangle 105"/>
          <p:cNvSpPr>
            <a:spLocks noChangeArrowheads="1"/>
          </p:cNvSpPr>
          <p:nvPr/>
        </p:nvSpPr>
        <p:spPr bwMode="auto">
          <a:xfrm>
            <a:off x="3157538" y="4051300"/>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104" name="Rectangle 106"/>
          <p:cNvSpPr>
            <a:spLocks noChangeArrowheads="1"/>
          </p:cNvSpPr>
          <p:nvPr/>
        </p:nvSpPr>
        <p:spPr bwMode="auto">
          <a:xfrm>
            <a:off x="3195638" y="4051300"/>
            <a:ext cx="2885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i</a:t>
            </a:r>
            <a:endParaRPr lang="en-US" sz="1400"/>
          </a:p>
        </p:txBody>
      </p:sp>
      <p:sp>
        <p:nvSpPr>
          <p:cNvPr id="105" name="Rectangle 107"/>
          <p:cNvSpPr>
            <a:spLocks noChangeArrowheads="1"/>
          </p:cNvSpPr>
          <p:nvPr/>
        </p:nvSpPr>
        <p:spPr bwMode="auto">
          <a:xfrm>
            <a:off x="3228975" y="405130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o</a:t>
            </a:r>
            <a:endParaRPr lang="en-US" sz="1400"/>
          </a:p>
        </p:txBody>
      </p:sp>
      <p:sp>
        <p:nvSpPr>
          <p:cNvPr id="106" name="Rectangle 108"/>
          <p:cNvSpPr>
            <a:spLocks noChangeArrowheads="1"/>
          </p:cNvSpPr>
          <p:nvPr/>
        </p:nvSpPr>
        <p:spPr bwMode="auto">
          <a:xfrm>
            <a:off x="3305175" y="405130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400"/>
          </a:p>
        </p:txBody>
      </p:sp>
      <p:sp>
        <p:nvSpPr>
          <p:cNvPr id="107" name="Rectangle 109"/>
          <p:cNvSpPr>
            <a:spLocks noChangeArrowheads="1"/>
          </p:cNvSpPr>
          <p:nvPr/>
        </p:nvSpPr>
        <p:spPr bwMode="auto">
          <a:xfrm>
            <a:off x="3379788" y="4051300"/>
            <a:ext cx="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sp>
        <p:nvSpPr>
          <p:cNvPr id="108" name="Rectangle 110"/>
          <p:cNvSpPr>
            <a:spLocks noChangeArrowheads="1"/>
          </p:cNvSpPr>
          <p:nvPr/>
        </p:nvSpPr>
        <p:spPr bwMode="auto">
          <a:xfrm>
            <a:off x="2913063" y="4216400"/>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f</a:t>
            </a:r>
            <a:endParaRPr lang="en-US" sz="1400"/>
          </a:p>
        </p:txBody>
      </p:sp>
      <p:sp>
        <p:nvSpPr>
          <p:cNvPr id="109" name="Rectangle 111"/>
          <p:cNvSpPr>
            <a:spLocks noChangeArrowheads="1"/>
          </p:cNvSpPr>
          <p:nvPr/>
        </p:nvSpPr>
        <p:spPr bwMode="auto">
          <a:xfrm>
            <a:off x="2951163" y="421640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110" name="Rectangle 112"/>
          <p:cNvSpPr>
            <a:spLocks noChangeArrowheads="1"/>
          </p:cNvSpPr>
          <p:nvPr/>
        </p:nvSpPr>
        <p:spPr bwMode="auto">
          <a:xfrm>
            <a:off x="3030538" y="4216400"/>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111" name="Rectangle 113"/>
          <p:cNvSpPr>
            <a:spLocks noChangeArrowheads="1"/>
          </p:cNvSpPr>
          <p:nvPr/>
        </p:nvSpPr>
        <p:spPr bwMode="auto">
          <a:xfrm>
            <a:off x="3068638" y="4216400"/>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112" name="Rectangle 114"/>
          <p:cNvSpPr>
            <a:spLocks noChangeArrowheads="1"/>
          </p:cNvSpPr>
          <p:nvPr/>
        </p:nvSpPr>
        <p:spPr bwMode="auto">
          <a:xfrm>
            <a:off x="3135313" y="421640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h</a:t>
            </a:r>
            <a:endParaRPr lang="en-US" sz="1400"/>
          </a:p>
        </p:txBody>
      </p:sp>
      <p:sp>
        <p:nvSpPr>
          <p:cNvPr id="113" name="Freeform 115"/>
          <p:cNvSpPr/>
          <p:nvPr/>
        </p:nvSpPr>
        <p:spPr bwMode="auto">
          <a:xfrm>
            <a:off x="2620963" y="4168775"/>
            <a:ext cx="79375" cy="74612"/>
          </a:xfrm>
          <a:custGeom>
            <a:avLst/>
            <a:gdLst>
              <a:gd name="T0" fmla="*/ 0 w 50"/>
              <a:gd name="T1" fmla="*/ 47 h 47"/>
              <a:gd name="T2" fmla="*/ 3 w 50"/>
              <a:gd name="T3" fmla="*/ 0 h 47"/>
              <a:gd name="T4" fmla="*/ 50 w 50"/>
              <a:gd name="T5" fmla="*/ 24 h 47"/>
              <a:gd name="T6" fmla="*/ 3 w 50"/>
              <a:gd name="T7" fmla="*/ 47 h 47"/>
              <a:gd name="T8" fmla="*/ 3 w 50"/>
              <a:gd name="T9" fmla="*/ 47 h 47"/>
              <a:gd name="T10" fmla="*/ 0 w 50"/>
              <a:gd name="T11" fmla="*/ 47 h 47"/>
            </a:gdLst>
            <a:ahLst/>
            <a:cxnLst>
              <a:cxn ang="0">
                <a:pos x="T0" y="T1"/>
              </a:cxn>
              <a:cxn ang="0">
                <a:pos x="T2" y="T3"/>
              </a:cxn>
              <a:cxn ang="0">
                <a:pos x="T4" y="T5"/>
              </a:cxn>
              <a:cxn ang="0">
                <a:pos x="T6" y="T7"/>
              </a:cxn>
              <a:cxn ang="0">
                <a:pos x="T8" y="T9"/>
              </a:cxn>
              <a:cxn ang="0">
                <a:pos x="T10" y="T11"/>
              </a:cxn>
            </a:cxnLst>
            <a:rect l="0" t="0" r="r" b="b"/>
            <a:pathLst>
              <a:path w="50" h="47">
                <a:moveTo>
                  <a:pt x="0" y="47"/>
                </a:moveTo>
                <a:lnTo>
                  <a:pt x="3" y="0"/>
                </a:lnTo>
                <a:lnTo>
                  <a:pt x="50" y="24"/>
                </a:lnTo>
                <a:lnTo>
                  <a:pt x="3" y="47"/>
                </a:lnTo>
                <a:lnTo>
                  <a:pt x="3" y="47"/>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1400"/>
          </a:p>
        </p:txBody>
      </p:sp>
      <p:sp>
        <p:nvSpPr>
          <p:cNvPr id="114" name="Freeform 116"/>
          <p:cNvSpPr/>
          <p:nvPr/>
        </p:nvSpPr>
        <p:spPr bwMode="auto">
          <a:xfrm>
            <a:off x="2709863" y="3979862"/>
            <a:ext cx="708025" cy="471488"/>
          </a:xfrm>
          <a:custGeom>
            <a:avLst/>
            <a:gdLst>
              <a:gd name="T0" fmla="*/ 446 w 446"/>
              <a:gd name="T1" fmla="*/ 294 h 297"/>
              <a:gd name="T2" fmla="*/ 446 w 446"/>
              <a:gd name="T3" fmla="*/ 0 h 297"/>
              <a:gd name="T4" fmla="*/ 0 w 446"/>
              <a:gd name="T5" fmla="*/ 0 h 297"/>
              <a:gd name="T6" fmla="*/ 0 w 446"/>
              <a:gd name="T7" fmla="*/ 297 h 297"/>
              <a:gd name="T8" fmla="*/ 446 w 446"/>
              <a:gd name="T9" fmla="*/ 297 h 297"/>
              <a:gd name="T10" fmla="*/ 446 w 446"/>
              <a:gd name="T11" fmla="*/ 297 h 297"/>
            </a:gdLst>
            <a:ahLst/>
            <a:cxnLst>
              <a:cxn ang="0">
                <a:pos x="T0" y="T1"/>
              </a:cxn>
              <a:cxn ang="0">
                <a:pos x="T2" y="T3"/>
              </a:cxn>
              <a:cxn ang="0">
                <a:pos x="T4" y="T5"/>
              </a:cxn>
              <a:cxn ang="0">
                <a:pos x="T6" y="T7"/>
              </a:cxn>
              <a:cxn ang="0">
                <a:pos x="T8" y="T9"/>
              </a:cxn>
              <a:cxn ang="0">
                <a:pos x="T10" y="T11"/>
              </a:cxn>
            </a:cxnLst>
            <a:rect l="0" t="0" r="r" b="b"/>
            <a:pathLst>
              <a:path w="446" h="297">
                <a:moveTo>
                  <a:pt x="446" y="294"/>
                </a:moveTo>
                <a:lnTo>
                  <a:pt x="446" y="0"/>
                </a:lnTo>
                <a:lnTo>
                  <a:pt x="0" y="0"/>
                </a:lnTo>
                <a:lnTo>
                  <a:pt x="0" y="297"/>
                </a:lnTo>
                <a:lnTo>
                  <a:pt x="446" y="297"/>
                </a:lnTo>
                <a:lnTo>
                  <a:pt x="446"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115" name="Rectangle 117"/>
          <p:cNvSpPr>
            <a:spLocks noChangeArrowheads="1"/>
          </p:cNvSpPr>
          <p:nvPr/>
        </p:nvSpPr>
        <p:spPr bwMode="auto">
          <a:xfrm>
            <a:off x="3832225" y="4135437"/>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400"/>
          </a:p>
        </p:txBody>
      </p:sp>
      <p:sp>
        <p:nvSpPr>
          <p:cNvPr id="116" name="Rectangle 118"/>
          <p:cNvSpPr>
            <a:spLocks noChangeArrowheads="1"/>
          </p:cNvSpPr>
          <p:nvPr/>
        </p:nvSpPr>
        <p:spPr bwMode="auto">
          <a:xfrm>
            <a:off x="3930650" y="413543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117" name="Rectangle 119"/>
          <p:cNvSpPr>
            <a:spLocks noChangeArrowheads="1"/>
          </p:cNvSpPr>
          <p:nvPr/>
        </p:nvSpPr>
        <p:spPr bwMode="auto">
          <a:xfrm>
            <a:off x="4006850" y="413543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g</a:t>
            </a:r>
            <a:endParaRPr lang="en-US" sz="1400"/>
          </a:p>
        </p:txBody>
      </p:sp>
      <p:sp>
        <p:nvSpPr>
          <p:cNvPr id="118" name="Freeform 120"/>
          <p:cNvSpPr/>
          <p:nvPr/>
        </p:nvSpPr>
        <p:spPr bwMode="auto">
          <a:xfrm>
            <a:off x="3770313" y="3979862"/>
            <a:ext cx="354012" cy="471488"/>
          </a:xfrm>
          <a:custGeom>
            <a:avLst/>
            <a:gdLst>
              <a:gd name="T0" fmla="*/ 220 w 223"/>
              <a:gd name="T1" fmla="*/ 294 h 297"/>
              <a:gd name="T2" fmla="*/ 223 w 223"/>
              <a:gd name="T3" fmla="*/ 0 h 297"/>
              <a:gd name="T4" fmla="*/ 0 w 223"/>
              <a:gd name="T5" fmla="*/ 0 h 297"/>
              <a:gd name="T6" fmla="*/ 0 w 223"/>
              <a:gd name="T7" fmla="*/ 297 h 297"/>
              <a:gd name="T8" fmla="*/ 223 w 223"/>
              <a:gd name="T9" fmla="*/ 297 h 297"/>
              <a:gd name="T10" fmla="*/ 223 w 223"/>
              <a:gd name="T11" fmla="*/ 297 h 297"/>
            </a:gdLst>
            <a:ahLst/>
            <a:cxnLst>
              <a:cxn ang="0">
                <a:pos x="T0" y="T1"/>
              </a:cxn>
              <a:cxn ang="0">
                <a:pos x="T2" y="T3"/>
              </a:cxn>
              <a:cxn ang="0">
                <a:pos x="T4" y="T5"/>
              </a:cxn>
              <a:cxn ang="0">
                <a:pos x="T6" y="T7"/>
              </a:cxn>
              <a:cxn ang="0">
                <a:pos x="T8" y="T9"/>
              </a:cxn>
              <a:cxn ang="0">
                <a:pos x="T10" y="T11"/>
              </a:cxn>
            </a:cxnLst>
            <a:rect l="0" t="0" r="r" b="b"/>
            <a:pathLst>
              <a:path w="223" h="297">
                <a:moveTo>
                  <a:pt x="220" y="294"/>
                </a:moveTo>
                <a:lnTo>
                  <a:pt x="223" y="0"/>
                </a:lnTo>
                <a:lnTo>
                  <a:pt x="0" y="0"/>
                </a:lnTo>
                <a:lnTo>
                  <a:pt x="0" y="297"/>
                </a:lnTo>
                <a:lnTo>
                  <a:pt x="223" y="297"/>
                </a:lnTo>
                <a:lnTo>
                  <a:pt x="223"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119" name="Rectangle 121"/>
          <p:cNvSpPr>
            <a:spLocks noChangeArrowheads="1"/>
          </p:cNvSpPr>
          <p:nvPr/>
        </p:nvSpPr>
        <p:spPr bwMode="auto">
          <a:xfrm>
            <a:off x="4360863" y="4135437"/>
            <a:ext cx="849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120" name="Rectangle 122"/>
          <p:cNvSpPr>
            <a:spLocks noChangeArrowheads="1"/>
          </p:cNvSpPr>
          <p:nvPr/>
        </p:nvSpPr>
        <p:spPr bwMode="auto">
          <a:xfrm>
            <a:off x="4454525" y="413543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L</a:t>
            </a:r>
            <a:endParaRPr lang="en-US" sz="1400"/>
          </a:p>
        </p:txBody>
      </p:sp>
      <p:sp>
        <p:nvSpPr>
          <p:cNvPr id="121" name="Rectangle 123"/>
          <p:cNvSpPr>
            <a:spLocks noChangeArrowheads="1"/>
          </p:cNvSpPr>
          <p:nvPr/>
        </p:nvSpPr>
        <p:spPr bwMode="auto">
          <a:xfrm>
            <a:off x="4530725" y="4135437"/>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U</a:t>
            </a:r>
            <a:endParaRPr lang="en-US" sz="1400"/>
          </a:p>
        </p:txBody>
      </p:sp>
      <p:sp>
        <p:nvSpPr>
          <p:cNvPr id="122" name="Freeform 124"/>
          <p:cNvSpPr/>
          <p:nvPr/>
        </p:nvSpPr>
        <p:spPr bwMode="auto">
          <a:xfrm>
            <a:off x="4124325" y="3979862"/>
            <a:ext cx="708025" cy="471488"/>
          </a:xfrm>
          <a:custGeom>
            <a:avLst/>
            <a:gdLst>
              <a:gd name="T0" fmla="*/ 446 w 446"/>
              <a:gd name="T1" fmla="*/ 294 h 297"/>
              <a:gd name="T2" fmla="*/ 446 w 446"/>
              <a:gd name="T3" fmla="*/ 0 h 297"/>
              <a:gd name="T4" fmla="*/ 0 w 446"/>
              <a:gd name="T5" fmla="*/ 0 h 297"/>
              <a:gd name="T6" fmla="*/ 0 w 446"/>
              <a:gd name="T7" fmla="*/ 297 h 297"/>
              <a:gd name="T8" fmla="*/ 446 w 446"/>
              <a:gd name="T9" fmla="*/ 297 h 297"/>
              <a:gd name="T10" fmla="*/ 446 w 446"/>
              <a:gd name="T11" fmla="*/ 297 h 297"/>
            </a:gdLst>
            <a:ahLst/>
            <a:cxnLst>
              <a:cxn ang="0">
                <a:pos x="T0" y="T1"/>
              </a:cxn>
              <a:cxn ang="0">
                <a:pos x="T2" y="T3"/>
              </a:cxn>
              <a:cxn ang="0">
                <a:pos x="T4" y="T5"/>
              </a:cxn>
              <a:cxn ang="0">
                <a:pos x="T6" y="T7"/>
              </a:cxn>
              <a:cxn ang="0">
                <a:pos x="T8" y="T9"/>
              </a:cxn>
              <a:cxn ang="0">
                <a:pos x="T10" y="T11"/>
              </a:cxn>
            </a:cxnLst>
            <a:rect l="0" t="0" r="r" b="b"/>
            <a:pathLst>
              <a:path w="446" h="297">
                <a:moveTo>
                  <a:pt x="446" y="294"/>
                </a:moveTo>
                <a:lnTo>
                  <a:pt x="446" y="0"/>
                </a:lnTo>
                <a:lnTo>
                  <a:pt x="0" y="0"/>
                </a:lnTo>
                <a:lnTo>
                  <a:pt x="0" y="297"/>
                </a:lnTo>
                <a:lnTo>
                  <a:pt x="446" y="297"/>
                </a:lnTo>
                <a:lnTo>
                  <a:pt x="446"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123" name="Rectangle 125"/>
          <p:cNvSpPr>
            <a:spLocks noChangeArrowheads="1"/>
          </p:cNvSpPr>
          <p:nvPr/>
        </p:nvSpPr>
        <p:spPr bwMode="auto">
          <a:xfrm>
            <a:off x="5043488" y="4051300"/>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D</a:t>
            </a:r>
            <a:endParaRPr lang="en-US" sz="1400"/>
          </a:p>
        </p:txBody>
      </p:sp>
      <p:sp>
        <p:nvSpPr>
          <p:cNvPr id="124" name="Rectangle 126"/>
          <p:cNvSpPr>
            <a:spLocks noChangeArrowheads="1"/>
          </p:cNvSpPr>
          <p:nvPr/>
        </p:nvSpPr>
        <p:spPr bwMode="auto">
          <a:xfrm>
            <a:off x="5143500" y="405130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125" name="Rectangle 127"/>
          <p:cNvSpPr>
            <a:spLocks noChangeArrowheads="1"/>
          </p:cNvSpPr>
          <p:nvPr/>
        </p:nvSpPr>
        <p:spPr bwMode="auto">
          <a:xfrm>
            <a:off x="5218113" y="4051300"/>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126" name="Rectangle 128"/>
          <p:cNvSpPr>
            <a:spLocks noChangeArrowheads="1"/>
          </p:cNvSpPr>
          <p:nvPr/>
        </p:nvSpPr>
        <p:spPr bwMode="auto">
          <a:xfrm>
            <a:off x="5256213" y="405130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127" name="Rectangle 129"/>
          <p:cNvSpPr>
            <a:spLocks noChangeArrowheads="1"/>
          </p:cNvSpPr>
          <p:nvPr/>
        </p:nvSpPr>
        <p:spPr bwMode="auto">
          <a:xfrm>
            <a:off x="5335588" y="4051300"/>
            <a:ext cx="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sp>
        <p:nvSpPr>
          <p:cNvPr id="128" name="Rectangle 130"/>
          <p:cNvSpPr>
            <a:spLocks noChangeArrowheads="1"/>
          </p:cNvSpPr>
          <p:nvPr/>
        </p:nvSpPr>
        <p:spPr bwMode="auto">
          <a:xfrm>
            <a:off x="4973638" y="421640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129" name="Rectangle 131"/>
          <p:cNvSpPr>
            <a:spLocks noChangeArrowheads="1"/>
          </p:cNvSpPr>
          <p:nvPr/>
        </p:nvSpPr>
        <p:spPr bwMode="auto">
          <a:xfrm>
            <a:off x="5048250" y="4216400"/>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130" name="Rectangle 132"/>
          <p:cNvSpPr>
            <a:spLocks noChangeArrowheads="1"/>
          </p:cNvSpPr>
          <p:nvPr/>
        </p:nvSpPr>
        <p:spPr bwMode="auto">
          <a:xfrm>
            <a:off x="5119688" y="4216400"/>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131" name="Rectangle 133"/>
          <p:cNvSpPr>
            <a:spLocks noChangeArrowheads="1"/>
          </p:cNvSpPr>
          <p:nvPr/>
        </p:nvSpPr>
        <p:spPr bwMode="auto">
          <a:xfrm>
            <a:off x="5189538" y="4216400"/>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132" name="Rectangle 134"/>
          <p:cNvSpPr>
            <a:spLocks noChangeArrowheads="1"/>
          </p:cNvSpPr>
          <p:nvPr/>
        </p:nvSpPr>
        <p:spPr bwMode="auto">
          <a:xfrm>
            <a:off x="5265738" y="4216400"/>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400"/>
          </a:p>
        </p:txBody>
      </p:sp>
      <p:sp>
        <p:nvSpPr>
          <p:cNvPr id="133" name="Rectangle 135"/>
          <p:cNvSpPr>
            <a:spLocks noChangeArrowheads="1"/>
          </p:cNvSpPr>
          <p:nvPr/>
        </p:nvSpPr>
        <p:spPr bwMode="auto">
          <a:xfrm>
            <a:off x="5330825" y="4216400"/>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400"/>
          </a:p>
        </p:txBody>
      </p:sp>
      <p:sp>
        <p:nvSpPr>
          <p:cNvPr id="134" name="Freeform 136"/>
          <p:cNvSpPr/>
          <p:nvPr/>
        </p:nvSpPr>
        <p:spPr bwMode="auto">
          <a:xfrm>
            <a:off x="4832350" y="3979862"/>
            <a:ext cx="706438" cy="471488"/>
          </a:xfrm>
          <a:custGeom>
            <a:avLst/>
            <a:gdLst>
              <a:gd name="T0" fmla="*/ 445 w 445"/>
              <a:gd name="T1" fmla="*/ 294 h 297"/>
              <a:gd name="T2" fmla="*/ 445 w 445"/>
              <a:gd name="T3" fmla="*/ 0 h 297"/>
              <a:gd name="T4" fmla="*/ 0 w 445"/>
              <a:gd name="T5" fmla="*/ 0 h 297"/>
              <a:gd name="T6" fmla="*/ 0 w 445"/>
              <a:gd name="T7" fmla="*/ 297 h 297"/>
              <a:gd name="T8" fmla="*/ 445 w 445"/>
              <a:gd name="T9" fmla="*/ 297 h 297"/>
              <a:gd name="T10" fmla="*/ 445 w 445"/>
              <a:gd name="T11" fmla="*/ 297 h 297"/>
            </a:gdLst>
            <a:ahLst/>
            <a:cxnLst>
              <a:cxn ang="0">
                <a:pos x="T0" y="T1"/>
              </a:cxn>
              <a:cxn ang="0">
                <a:pos x="T2" y="T3"/>
              </a:cxn>
              <a:cxn ang="0">
                <a:pos x="T4" y="T5"/>
              </a:cxn>
              <a:cxn ang="0">
                <a:pos x="T6" y="T7"/>
              </a:cxn>
              <a:cxn ang="0">
                <a:pos x="T8" y="T9"/>
              </a:cxn>
              <a:cxn ang="0">
                <a:pos x="T10" y="T11"/>
              </a:cxn>
            </a:cxnLst>
            <a:rect l="0" t="0" r="r" b="b"/>
            <a:pathLst>
              <a:path w="445" h="297">
                <a:moveTo>
                  <a:pt x="445" y="294"/>
                </a:moveTo>
                <a:lnTo>
                  <a:pt x="445" y="0"/>
                </a:lnTo>
                <a:lnTo>
                  <a:pt x="0" y="0"/>
                </a:lnTo>
                <a:lnTo>
                  <a:pt x="0" y="297"/>
                </a:lnTo>
                <a:lnTo>
                  <a:pt x="445" y="297"/>
                </a:lnTo>
                <a:lnTo>
                  <a:pt x="445"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135" name="Rectangle 137"/>
          <p:cNvSpPr>
            <a:spLocks noChangeArrowheads="1"/>
          </p:cNvSpPr>
          <p:nvPr/>
        </p:nvSpPr>
        <p:spPr bwMode="auto">
          <a:xfrm>
            <a:off x="5600700" y="4135437"/>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400"/>
          </a:p>
        </p:txBody>
      </p:sp>
      <p:sp>
        <p:nvSpPr>
          <p:cNvPr id="136" name="Rectangle 138"/>
          <p:cNvSpPr>
            <a:spLocks noChangeArrowheads="1"/>
          </p:cNvSpPr>
          <p:nvPr/>
        </p:nvSpPr>
        <p:spPr bwMode="auto">
          <a:xfrm>
            <a:off x="5699125" y="413543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137" name="Rectangle 139"/>
          <p:cNvSpPr>
            <a:spLocks noChangeArrowheads="1"/>
          </p:cNvSpPr>
          <p:nvPr/>
        </p:nvSpPr>
        <p:spPr bwMode="auto">
          <a:xfrm>
            <a:off x="5778500" y="413543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g</a:t>
            </a:r>
            <a:endParaRPr lang="en-US" sz="1400"/>
          </a:p>
        </p:txBody>
      </p:sp>
      <p:sp>
        <p:nvSpPr>
          <p:cNvPr id="138" name="Freeform 140"/>
          <p:cNvSpPr/>
          <p:nvPr/>
        </p:nvSpPr>
        <p:spPr bwMode="auto">
          <a:xfrm>
            <a:off x="5538788" y="3979862"/>
            <a:ext cx="354012" cy="471488"/>
          </a:xfrm>
          <a:custGeom>
            <a:avLst/>
            <a:gdLst>
              <a:gd name="T0" fmla="*/ 223 w 223"/>
              <a:gd name="T1" fmla="*/ 294 h 297"/>
              <a:gd name="T2" fmla="*/ 223 w 223"/>
              <a:gd name="T3" fmla="*/ 0 h 297"/>
              <a:gd name="T4" fmla="*/ 0 w 223"/>
              <a:gd name="T5" fmla="*/ 0 h 297"/>
              <a:gd name="T6" fmla="*/ 0 w 223"/>
              <a:gd name="T7" fmla="*/ 297 h 297"/>
              <a:gd name="T8" fmla="*/ 223 w 223"/>
              <a:gd name="T9" fmla="*/ 297 h 297"/>
              <a:gd name="T10" fmla="*/ 223 w 223"/>
              <a:gd name="T11" fmla="*/ 297 h 297"/>
            </a:gdLst>
            <a:ahLst/>
            <a:cxnLst>
              <a:cxn ang="0">
                <a:pos x="T0" y="T1"/>
              </a:cxn>
              <a:cxn ang="0">
                <a:pos x="T2" y="T3"/>
              </a:cxn>
              <a:cxn ang="0">
                <a:pos x="T4" y="T5"/>
              </a:cxn>
              <a:cxn ang="0">
                <a:pos x="T6" y="T7"/>
              </a:cxn>
              <a:cxn ang="0">
                <a:pos x="T8" y="T9"/>
              </a:cxn>
              <a:cxn ang="0">
                <a:pos x="T10" y="T11"/>
              </a:cxn>
            </a:cxnLst>
            <a:rect l="0" t="0" r="r" b="b"/>
            <a:pathLst>
              <a:path w="223" h="297">
                <a:moveTo>
                  <a:pt x="223" y="294"/>
                </a:moveTo>
                <a:lnTo>
                  <a:pt x="223" y="0"/>
                </a:lnTo>
                <a:lnTo>
                  <a:pt x="0" y="0"/>
                </a:lnTo>
                <a:lnTo>
                  <a:pt x="0" y="297"/>
                </a:lnTo>
                <a:lnTo>
                  <a:pt x="223" y="297"/>
                </a:lnTo>
                <a:lnTo>
                  <a:pt x="223"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139" name="Line 141"/>
          <p:cNvSpPr>
            <a:spLocks noChangeShapeType="1"/>
          </p:cNvSpPr>
          <p:nvPr/>
        </p:nvSpPr>
        <p:spPr bwMode="auto">
          <a:xfrm flipH="1">
            <a:off x="2074863" y="4202112"/>
            <a:ext cx="579437" cy="47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1400"/>
          </a:p>
        </p:txBody>
      </p:sp>
      <p:sp>
        <p:nvSpPr>
          <p:cNvPr id="140" name="Freeform 142"/>
          <p:cNvSpPr/>
          <p:nvPr/>
        </p:nvSpPr>
        <p:spPr bwMode="auto">
          <a:xfrm>
            <a:off x="2017713" y="4168775"/>
            <a:ext cx="74612" cy="74612"/>
          </a:xfrm>
          <a:custGeom>
            <a:avLst/>
            <a:gdLst>
              <a:gd name="T0" fmla="*/ 47 w 47"/>
              <a:gd name="T1" fmla="*/ 47 h 47"/>
              <a:gd name="T2" fmla="*/ 47 w 47"/>
              <a:gd name="T3" fmla="*/ 0 h 47"/>
              <a:gd name="T4" fmla="*/ 0 w 47"/>
              <a:gd name="T5" fmla="*/ 24 h 47"/>
              <a:gd name="T6" fmla="*/ 47 w 47"/>
              <a:gd name="T7" fmla="*/ 47 h 47"/>
              <a:gd name="T8" fmla="*/ 47 w 47"/>
              <a:gd name="T9" fmla="*/ 47 h 47"/>
            </a:gdLst>
            <a:ahLst/>
            <a:cxnLst>
              <a:cxn ang="0">
                <a:pos x="T0" y="T1"/>
              </a:cxn>
              <a:cxn ang="0">
                <a:pos x="T2" y="T3"/>
              </a:cxn>
              <a:cxn ang="0">
                <a:pos x="T4" y="T5"/>
              </a:cxn>
              <a:cxn ang="0">
                <a:pos x="T6" y="T7"/>
              </a:cxn>
              <a:cxn ang="0">
                <a:pos x="T8" y="T9"/>
              </a:cxn>
            </a:cxnLst>
            <a:rect l="0" t="0" r="r" b="b"/>
            <a:pathLst>
              <a:path w="47" h="47">
                <a:moveTo>
                  <a:pt x="47" y="47"/>
                </a:moveTo>
                <a:lnTo>
                  <a:pt x="47" y="0"/>
                </a:lnTo>
                <a:lnTo>
                  <a:pt x="0" y="24"/>
                </a:lnTo>
                <a:lnTo>
                  <a:pt x="47" y="47"/>
                </a:lnTo>
                <a:lnTo>
                  <a:pt x="47" y="4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1400"/>
          </a:p>
        </p:txBody>
      </p:sp>
      <p:sp>
        <p:nvSpPr>
          <p:cNvPr id="141" name="Rectangle 143"/>
          <p:cNvSpPr>
            <a:spLocks noChangeArrowheads="1"/>
          </p:cNvSpPr>
          <p:nvPr/>
        </p:nvSpPr>
        <p:spPr bwMode="auto">
          <a:xfrm>
            <a:off x="2201863" y="424497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2</a:t>
            </a:r>
            <a:endParaRPr lang="en-US" sz="1400"/>
          </a:p>
        </p:txBody>
      </p:sp>
      <p:sp>
        <p:nvSpPr>
          <p:cNvPr id="142" name="Rectangle 144"/>
          <p:cNvSpPr>
            <a:spLocks noChangeArrowheads="1"/>
          </p:cNvSpPr>
          <p:nvPr/>
        </p:nvSpPr>
        <p:spPr bwMode="auto">
          <a:xfrm>
            <a:off x="2290763" y="4244975"/>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 </a:t>
            </a:r>
            <a:endParaRPr lang="en-US" sz="1400"/>
          </a:p>
        </p:txBody>
      </p:sp>
      <p:sp>
        <p:nvSpPr>
          <p:cNvPr id="143" name="Rectangle 145"/>
          <p:cNvSpPr>
            <a:spLocks noChangeArrowheads="1"/>
          </p:cNvSpPr>
          <p:nvPr/>
        </p:nvSpPr>
        <p:spPr bwMode="auto">
          <a:xfrm>
            <a:off x="2333625" y="424497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n</a:t>
            </a:r>
            <a:endParaRPr lang="en-US" sz="1400"/>
          </a:p>
        </p:txBody>
      </p:sp>
      <p:sp>
        <p:nvSpPr>
          <p:cNvPr id="144" name="Rectangle 146"/>
          <p:cNvSpPr>
            <a:spLocks noChangeArrowheads="1"/>
          </p:cNvSpPr>
          <p:nvPr/>
        </p:nvSpPr>
        <p:spPr bwMode="auto">
          <a:xfrm>
            <a:off x="2422525" y="4244975"/>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s</a:t>
            </a:r>
            <a:endParaRPr lang="en-US" sz="1400"/>
          </a:p>
        </p:txBody>
      </p:sp>
      <p:sp>
        <p:nvSpPr>
          <p:cNvPr id="145" name="Rectangle 147"/>
          <p:cNvSpPr>
            <a:spLocks noChangeArrowheads="1"/>
          </p:cNvSpPr>
          <p:nvPr/>
        </p:nvSpPr>
        <p:spPr bwMode="auto">
          <a:xfrm>
            <a:off x="3455988" y="4522787"/>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I</a:t>
            </a:r>
            <a:endParaRPr lang="en-US" sz="1400"/>
          </a:p>
        </p:txBody>
      </p:sp>
      <p:sp>
        <p:nvSpPr>
          <p:cNvPr id="146" name="Rectangle 148"/>
          <p:cNvSpPr>
            <a:spLocks noChangeArrowheads="1"/>
          </p:cNvSpPr>
          <p:nvPr/>
        </p:nvSpPr>
        <p:spPr bwMode="auto">
          <a:xfrm>
            <a:off x="3492500" y="452278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400"/>
          </a:p>
        </p:txBody>
      </p:sp>
      <p:sp>
        <p:nvSpPr>
          <p:cNvPr id="147" name="Rectangle 149"/>
          <p:cNvSpPr>
            <a:spLocks noChangeArrowheads="1"/>
          </p:cNvSpPr>
          <p:nvPr/>
        </p:nvSpPr>
        <p:spPr bwMode="auto">
          <a:xfrm>
            <a:off x="3568700" y="452278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400"/>
          </a:p>
        </p:txBody>
      </p:sp>
      <p:sp>
        <p:nvSpPr>
          <p:cNvPr id="148" name="Rectangle 150"/>
          <p:cNvSpPr>
            <a:spLocks noChangeArrowheads="1"/>
          </p:cNvSpPr>
          <p:nvPr/>
        </p:nvSpPr>
        <p:spPr bwMode="auto">
          <a:xfrm>
            <a:off x="3638550" y="4522787"/>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149" name="Rectangle 151"/>
          <p:cNvSpPr>
            <a:spLocks noChangeArrowheads="1"/>
          </p:cNvSpPr>
          <p:nvPr/>
        </p:nvSpPr>
        <p:spPr bwMode="auto">
          <a:xfrm>
            <a:off x="3676650" y="4522787"/>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400"/>
          </a:p>
        </p:txBody>
      </p:sp>
      <p:sp>
        <p:nvSpPr>
          <p:cNvPr id="150" name="Rectangle 152"/>
          <p:cNvSpPr>
            <a:spLocks noChangeArrowheads="1"/>
          </p:cNvSpPr>
          <p:nvPr/>
        </p:nvSpPr>
        <p:spPr bwMode="auto">
          <a:xfrm>
            <a:off x="3719513" y="452278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u</a:t>
            </a:r>
            <a:endParaRPr lang="en-US" sz="1400"/>
          </a:p>
        </p:txBody>
      </p:sp>
      <p:sp>
        <p:nvSpPr>
          <p:cNvPr id="151" name="Rectangle 153"/>
          <p:cNvSpPr>
            <a:spLocks noChangeArrowheads="1"/>
          </p:cNvSpPr>
          <p:nvPr/>
        </p:nvSpPr>
        <p:spPr bwMode="auto">
          <a:xfrm>
            <a:off x="3798888" y="452278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152" name="Rectangle 154"/>
          <p:cNvSpPr>
            <a:spLocks noChangeArrowheads="1"/>
          </p:cNvSpPr>
          <p:nvPr/>
        </p:nvSpPr>
        <p:spPr bwMode="auto">
          <a:xfrm>
            <a:off x="3865563" y="4522787"/>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153" name="Rectangle 155"/>
          <p:cNvSpPr>
            <a:spLocks noChangeArrowheads="1"/>
          </p:cNvSpPr>
          <p:nvPr/>
        </p:nvSpPr>
        <p:spPr bwMode="auto">
          <a:xfrm>
            <a:off x="3903663" y="4522787"/>
            <a:ext cx="2885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i</a:t>
            </a:r>
            <a:endParaRPr lang="en-US" sz="1400"/>
          </a:p>
        </p:txBody>
      </p:sp>
      <p:sp>
        <p:nvSpPr>
          <p:cNvPr id="154" name="Rectangle 156"/>
          <p:cNvSpPr>
            <a:spLocks noChangeArrowheads="1"/>
          </p:cNvSpPr>
          <p:nvPr/>
        </p:nvSpPr>
        <p:spPr bwMode="auto">
          <a:xfrm>
            <a:off x="3935413" y="452278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o</a:t>
            </a:r>
            <a:endParaRPr lang="en-US" sz="1400"/>
          </a:p>
        </p:txBody>
      </p:sp>
      <p:sp>
        <p:nvSpPr>
          <p:cNvPr id="155" name="Rectangle 157"/>
          <p:cNvSpPr>
            <a:spLocks noChangeArrowheads="1"/>
          </p:cNvSpPr>
          <p:nvPr/>
        </p:nvSpPr>
        <p:spPr bwMode="auto">
          <a:xfrm>
            <a:off x="4011613" y="452278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a:t>
            </a:r>
            <a:endParaRPr lang="en-US" sz="1400"/>
          </a:p>
        </p:txBody>
      </p:sp>
      <p:sp>
        <p:nvSpPr>
          <p:cNvPr id="156" name="Rectangle 158"/>
          <p:cNvSpPr>
            <a:spLocks noChangeArrowheads="1"/>
          </p:cNvSpPr>
          <p:nvPr/>
        </p:nvSpPr>
        <p:spPr bwMode="auto">
          <a:xfrm>
            <a:off x="4086225" y="4522787"/>
            <a:ext cx="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sp>
        <p:nvSpPr>
          <p:cNvPr id="157" name="Rectangle 159"/>
          <p:cNvSpPr>
            <a:spLocks noChangeArrowheads="1"/>
          </p:cNvSpPr>
          <p:nvPr/>
        </p:nvSpPr>
        <p:spPr bwMode="auto">
          <a:xfrm>
            <a:off x="3619500" y="4687887"/>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f</a:t>
            </a:r>
            <a:endParaRPr lang="en-US" sz="1400"/>
          </a:p>
        </p:txBody>
      </p:sp>
      <p:sp>
        <p:nvSpPr>
          <p:cNvPr id="158" name="Rectangle 160"/>
          <p:cNvSpPr>
            <a:spLocks noChangeArrowheads="1"/>
          </p:cNvSpPr>
          <p:nvPr/>
        </p:nvSpPr>
        <p:spPr bwMode="auto">
          <a:xfrm>
            <a:off x="3657600" y="468788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159" name="Rectangle 161"/>
          <p:cNvSpPr>
            <a:spLocks noChangeArrowheads="1"/>
          </p:cNvSpPr>
          <p:nvPr/>
        </p:nvSpPr>
        <p:spPr bwMode="auto">
          <a:xfrm>
            <a:off x="3738563" y="4687887"/>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160" name="Rectangle 162"/>
          <p:cNvSpPr>
            <a:spLocks noChangeArrowheads="1"/>
          </p:cNvSpPr>
          <p:nvPr/>
        </p:nvSpPr>
        <p:spPr bwMode="auto">
          <a:xfrm>
            <a:off x="3775075" y="468788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161" name="Rectangle 163"/>
          <p:cNvSpPr>
            <a:spLocks noChangeArrowheads="1"/>
          </p:cNvSpPr>
          <p:nvPr/>
        </p:nvSpPr>
        <p:spPr bwMode="auto">
          <a:xfrm>
            <a:off x="3841750" y="468788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h</a:t>
            </a:r>
            <a:endParaRPr lang="en-US" sz="1400"/>
          </a:p>
        </p:txBody>
      </p:sp>
      <p:sp>
        <p:nvSpPr>
          <p:cNvPr id="162" name="Freeform 164"/>
          <p:cNvSpPr/>
          <p:nvPr/>
        </p:nvSpPr>
        <p:spPr bwMode="auto">
          <a:xfrm>
            <a:off x="4035425" y="4999037"/>
            <a:ext cx="79375" cy="79375"/>
          </a:xfrm>
          <a:custGeom>
            <a:avLst/>
            <a:gdLst>
              <a:gd name="T0" fmla="*/ 0 w 50"/>
              <a:gd name="T1" fmla="*/ 50 h 50"/>
              <a:gd name="T2" fmla="*/ 3 w 50"/>
              <a:gd name="T3" fmla="*/ 0 h 50"/>
              <a:gd name="T4" fmla="*/ 50 w 50"/>
              <a:gd name="T5" fmla="*/ 26 h 50"/>
              <a:gd name="T6" fmla="*/ 3 w 50"/>
              <a:gd name="T7" fmla="*/ 50 h 50"/>
              <a:gd name="T8" fmla="*/ 3 w 50"/>
              <a:gd name="T9" fmla="*/ 50 h 50"/>
              <a:gd name="T10" fmla="*/ 0 w 50"/>
              <a:gd name="T11" fmla="*/ 50 h 50"/>
            </a:gdLst>
            <a:ahLst/>
            <a:cxnLst>
              <a:cxn ang="0">
                <a:pos x="T0" y="T1"/>
              </a:cxn>
              <a:cxn ang="0">
                <a:pos x="T2" y="T3"/>
              </a:cxn>
              <a:cxn ang="0">
                <a:pos x="T4" y="T5"/>
              </a:cxn>
              <a:cxn ang="0">
                <a:pos x="T6" y="T7"/>
              </a:cxn>
              <a:cxn ang="0">
                <a:pos x="T8" y="T9"/>
              </a:cxn>
              <a:cxn ang="0">
                <a:pos x="T10" y="T11"/>
              </a:cxn>
            </a:cxnLst>
            <a:rect l="0" t="0" r="r" b="b"/>
            <a:pathLst>
              <a:path w="50" h="50">
                <a:moveTo>
                  <a:pt x="0" y="50"/>
                </a:moveTo>
                <a:lnTo>
                  <a:pt x="3" y="0"/>
                </a:lnTo>
                <a:lnTo>
                  <a:pt x="50" y="26"/>
                </a:lnTo>
                <a:lnTo>
                  <a:pt x="3" y="50"/>
                </a:lnTo>
                <a:lnTo>
                  <a:pt x="3"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1400"/>
          </a:p>
        </p:txBody>
      </p:sp>
      <p:sp>
        <p:nvSpPr>
          <p:cNvPr id="163" name="Freeform 165"/>
          <p:cNvSpPr/>
          <p:nvPr/>
        </p:nvSpPr>
        <p:spPr bwMode="auto">
          <a:xfrm>
            <a:off x="3417888" y="4451350"/>
            <a:ext cx="706437" cy="471487"/>
          </a:xfrm>
          <a:custGeom>
            <a:avLst/>
            <a:gdLst>
              <a:gd name="T0" fmla="*/ 445 w 445"/>
              <a:gd name="T1" fmla="*/ 294 h 297"/>
              <a:gd name="T2" fmla="*/ 445 w 445"/>
              <a:gd name="T3" fmla="*/ 0 h 297"/>
              <a:gd name="T4" fmla="*/ 0 w 445"/>
              <a:gd name="T5" fmla="*/ 0 h 297"/>
              <a:gd name="T6" fmla="*/ 0 w 445"/>
              <a:gd name="T7" fmla="*/ 297 h 297"/>
              <a:gd name="T8" fmla="*/ 445 w 445"/>
              <a:gd name="T9" fmla="*/ 297 h 297"/>
              <a:gd name="T10" fmla="*/ 445 w 445"/>
              <a:gd name="T11" fmla="*/ 297 h 297"/>
            </a:gdLst>
            <a:ahLst/>
            <a:cxnLst>
              <a:cxn ang="0">
                <a:pos x="T0" y="T1"/>
              </a:cxn>
              <a:cxn ang="0">
                <a:pos x="T2" y="T3"/>
              </a:cxn>
              <a:cxn ang="0">
                <a:pos x="T4" y="T5"/>
              </a:cxn>
              <a:cxn ang="0">
                <a:pos x="T6" y="T7"/>
              </a:cxn>
              <a:cxn ang="0">
                <a:pos x="T8" y="T9"/>
              </a:cxn>
              <a:cxn ang="0">
                <a:pos x="T10" y="T11"/>
              </a:cxn>
            </a:cxnLst>
            <a:rect l="0" t="0" r="r" b="b"/>
            <a:pathLst>
              <a:path w="445" h="297">
                <a:moveTo>
                  <a:pt x="445" y="294"/>
                </a:moveTo>
                <a:lnTo>
                  <a:pt x="445" y="0"/>
                </a:lnTo>
                <a:lnTo>
                  <a:pt x="0" y="0"/>
                </a:lnTo>
                <a:lnTo>
                  <a:pt x="0" y="297"/>
                </a:lnTo>
                <a:lnTo>
                  <a:pt x="445" y="297"/>
                </a:lnTo>
                <a:lnTo>
                  <a:pt x="445"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164" name="Rectangle 166"/>
          <p:cNvSpPr>
            <a:spLocks noChangeArrowheads="1"/>
          </p:cNvSpPr>
          <p:nvPr/>
        </p:nvSpPr>
        <p:spPr bwMode="auto">
          <a:xfrm>
            <a:off x="4540250" y="4606925"/>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400"/>
          </a:p>
        </p:txBody>
      </p:sp>
      <p:sp>
        <p:nvSpPr>
          <p:cNvPr id="165" name="Rectangle 167"/>
          <p:cNvSpPr>
            <a:spLocks noChangeArrowheads="1"/>
          </p:cNvSpPr>
          <p:nvPr/>
        </p:nvSpPr>
        <p:spPr bwMode="auto">
          <a:xfrm>
            <a:off x="4638675" y="4606925"/>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166" name="Rectangle 168"/>
          <p:cNvSpPr>
            <a:spLocks noChangeArrowheads="1"/>
          </p:cNvSpPr>
          <p:nvPr/>
        </p:nvSpPr>
        <p:spPr bwMode="auto">
          <a:xfrm>
            <a:off x="4713288" y="4606925"/>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g</a:t>
            </a:r>
            <a:endParaRPr lang="en-US" sz="1400"/>
          </a:p>
        </p:txBody>
      </p:sp>
      <p:sp>
        <p:nvSpPr>
          <p:cNvPr id="167" name="Freeform 169"/>
          <p:cNvSpPr/>
          <p:nvPr/>
        </p:nvSpPr>
        <p:spPr bwMode="auto">
          <a:xfrm>
            <a:off x="4478338" y="4451350"/>
            <a:ext cx="354012" cy="471487"/>
          </a:xfrm>
          <a:custGeom>
            <a:avLst/>
            <a:gdLst>
              <a:gd name="T0" fmla="*/ 220 w 223"/>
              <a:gd name="T1" fmla="*/ 294 h 297"/>
              <a:gd name="T2" fmla="*/ 223 w 223"/>
              <a:gd name="T3" fmla="*/ 0 h 297"/>
              <a:gd name="T4" fmla="*/ 0 w 223"/>
              <a:gd name="T5" fmla="*/ 0 h 297"/>
              <a:gd name="T6" fmla="*/ 0 w 223"/>
              <a:gd name="T7" fmla="*/ 297 h 297"/>
              <a:gd name="T8" fmla="*/ 223 w 223"/>
              <a:gd name="T9" fmla="*/ 297 h 297"/>
              <a:gd name="T10" fmla="*/ 223 w 223"/>
              <a:gd name="T11" fmla="*/ 297 h 297"/>
            </a:gdLst>
            <a:ahLst/>
            <a:cxnLst>
              <a:cxn ang="0">
                <a:pos x="T0" y="T1"/>
              </a:cxn>
              <a:cxn ang="0">
                <a:pos x="T2" y="T3"/>
              </a:cxn>
              <a:cxn ang="0">
                <a:pos x="T4" y="T5"/>
              </a:cxn>
              <a:cxn ang="0">
                <a:pos x="T6" y="T7"/>
              </a:cxn>
              <a:cxn ang="0">
                <a:pos x="T8" y="T9"/>
              </a:cxn>
              <a:cxn ang="0">
                <a:pos x="T10" y="T11"/>
              </a:cxn>
            </a:cxnLst>
            <a:rect l="0" t="0" r="r" b="b"/>
            <a:pathLst>
              <a:path w="223" h="297">
                <a:moveTo>
                  <a:pt x="220" y="294"/>
                </a:moveTo>
                <a:lnTo>
                  <a:pt x="223" y="0"/>
                </a:lnTo>
                <a:lnTo>
                  <a:pt x="0" y="0"/>
                </a:lnTo>
                <a:lnTo>
                  <a:pt x="0" y="297"/>
                </a:lnTo>
                <a:lnTo>
                  <a:pt x="223" y="297"/>
                </a:lnTo>
                <a:lnTo>
                  <a:pt x="223"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168" name="Rectangle 170"/>
          <p:cNvSpPr>
            <a:spLocks noChangeArrowheads="1"/>
          </p:cNvSpPr>
          <p:nvPr/>
        </p:nvSpPr>
        <p:spPr bwMode="auto">
          <a:xfrm>
            <a:off x="5067300" y="4606925"/>
            <a:ext cx="849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169" name="Rectangle 171"/>
          <p:cNvSpPr>
            <a:spLocks noChangeArrowheads="1"/>
          </p:cNvSpPr>
          <p:nvPr/>
        </p:nvSpPr>
        <p:spPr bwMode="auto">
          <a:xfrm>
            <a:off x="5160963" y="4606925"/>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L</a:t>
            </a:r>
            <a:endParaRPr lang="en-US" sz="1400"/>
          </a:p>
        </p:txBody>
      </p:sp>
      <p:sp>
        <p:nvSpPr>
          <p:cNvPr id="170" name="Rectangle 172"/>
          <p:cNvSpPr>
            <a:spLocks noChangeArrowheads="1"/>
          </p:cNvSpPr>
          <p:nvPr/>
        </p:nvSpPr>
        <p:spPr bwMode="auto">
          <a:xfrm>
            <a:off x="5237163" y="4606925"/>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U</a:t>
            </a:r>
            <a:endParaRPr lang="en-US" sz="1400"/>
          </a:p>
        </p:txBody>
      </p:sp>
      <p:sp>
        <p:nvSpPr>
          <p:cNvPr id="171" name="Freeform 173"/>
          <p:cNvSpPr/>
          <p:nvPr/>
        </p:nvSpPr>
        <p:spPr bwMode="auto">
          <a:xfrm>
            <a:off x="4832350" y="4451350"/>
            <a:ext cx="706438" cy="471487"/>
          </a:xfrm>
          <a:custGeom>
            <a:avLst/>
            <a:gdLst>
              <a:gd name="T0" fmla="*/ 445 w 445"/>
              <a:gd name="T1" fmla="*/ 294 h 297"/>
              <a:gd name="T2" fmla="*/ 445 w 445"/>
              <a:gd name="T3" fmla="*/ 0 h 297"/>
              <a:gd name="T4" fmla="*/ 0 w 445"/>
              <a:gd name="T5" fmla="*/ 0 h 297"/>
              <a:gd name="T6" fmla="*/ 0 w 445"/>
              <a:gd name="T7" fmla="*/ 297 h 297"/>
              <a:gd name="T8" fmla="*/ 445 w 445"/>
              <a:gd name="T9" fmla="*/ 297 h 297"/>
              <a:gd name="T10" fmla="*/ 445 w 445"/>
              <a:gd name="T11" fmla="*/ 297 h 297"/>
            </a:gdLst>
            <a:ahLst/>
            <a:cxnLst>
              <a:cxn ang="0">
                <a:pos x="T0" y="T1"/>
              </a:cxn>
              <a:cxn ang="0">
                <a:pos x="T2" y="T3"/>
              </a:cxn>
              <a:cxn ang="0">
                <a:pos x="T4" y="T5"/>
              </a:cxn>
              <a:cxn ang="0">
                <a:pos x="T6" y="T7"/>
              </a:cxn>
              <a:cxn ang="0">
                <a:pos x="T8" y="T9"/>
              </a:cxn>
              <a:cxn ang="0">
                <a:pos x="T10" y="T11"/>
              </a:cxn>
            </a:cxnLst>
            <a:rect l="0" t="0" r="r" b="b"/>
            <a:pathLst>
              <a:path w="445" h="297">
                <a:moveTo>
                  <a:pt x="445" y="294"/>
                </a:moveTo>
                <a:lnTo>
                  <a:pt x="445" y="0"/>
                </a:lnTo>
                <a:lnTo>
                  <a:pt x="0" y="0"/>
                </a:lnTo>
                <a:lnTo>
                  <a:pt x="0" y="297"/>
                </a:lnTo>
                <a:lnTo>
                  <a:pt x="445" y="297"/>
                </a:lnTo>
                <a:lnTo>
                  <a:pt x="445"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172" name="Rectangle 174"/>
          <p:cNvSpPr>
            <a:spLocks noChangeArrowheads="1"/>
          </p:cNvSpPr>
          <p:nvPr/>
        </p:nvSpPr>
        <p:spPr bwMode="auto">
          <a:xfrm>
            <a:off x="5751513" y="4522787"/>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D</a:t>
            </a:r>
            <a:endParaRPr lang="en-US" sz="1400"/>
          </a:p>
        </p:txBody>
      </p:sp>
      <p:sp>
        <p:nvSpPr>
          <p:cNvPr id="173" name="Rectangle 175"/>
          <p:cNvSpPr>
            <a:spLocks noChangeArrowheads="1"/>
          </p:cNvSpPr>
          <p:nvPr/>
        </p:nvSpPr>
        <p:spPr bwMode="auto">
          <a:xfrm>
            <a:off x="5849938" y="452278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174" name="Rectangle 176"/>
          <p:cNvSpPr>
            <a:spLocks noChangeArrowheads="1"/>
          </p:cNvSpPr>
          <p:nvPr/>
        </p:nvSpPr>
        <p:spPr bwMode="auto">
          <a:xfrm>
            <a:off x="5926138" y="4522787"/>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t</a:t>
            </a:r>
            <a:endParaRPr lang="en-US" sz="1400"/>
          </a:p>
        </p:txBody>
      </p:sp>
      <p:sp>
        <p:nvSpPr>
          <p:cNvPr id="175" name="Rectangle 177"/>
          <p:cNvSpPr>
            <a:spLocks noChangeArrowheads="1"/>
          </p:cNvSpPr>
          <p:nvPr/>
        </p:nvSpPr>
        <p:spPr bwMode="auto">
          <a:xfrm>
            <a:off x="5962650" y="452278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176" name="Rectangle 178"/>
          <p:cNvSpPr>
            <a:spLocks noChangeArrowheads="1"/>
          </p:cNvSpPr>
          <p:nvPr/>
        </p:nvSpPr>
        <p:spPr bwMode="auto">
          <a:xfrm>
            <a:off x="6043613" y="4522787"/>
            <a:ext cx="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sp>
        <p:nvSpPr>
          <p:cNvPr id="177" name="Rectangle 179"/>
          <p:cNvSpPr>
            <a:spLocks noChangeArrowheads="1"/>
          </p:cNvSpPr>
          <p:nvPr/>
        </p:nvSpPr>
        <p:spPr bwMode="auto">
          <a:xfrm>
            <a:off x="5680075" y="468788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a</a:t>
            </a:r>
            <a:endParaRPr lang="en-US" sz="1400"/>
          </a:p>
        </p:txBody>
      </p:sp>
      <p:sp>
        <p:nvSpPr>
          <p:cNvPr id="178" name="Rectangle 180"/>
          <p:cNvSpPr>
            <a:spLocks noChangeArrowheads="1"/>
          </p:cNvSpPr>
          <p:nvPr/>
        </p:nvSpPr>
        <p:spPr bwMode="auto">
          <a:xfrm>
            <a:off x="5756275" y="468788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179" name="Rectangle 181"/>
          <p:cNvSpPr>
            <a:spLocks noChangeArrowheads="1"/>
          </p:cNvSpPr>
          <p:nvPr/>
        </p:nvSpPr>
        <p:spPr bwMode="auto">
          <a:xfrm>
            <a:off x="5826125" y="468788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c</a:t>
            </a:r>
            <a:endParaRPr lang="en-US" sz="1400"/>
          </a:p>
        </p:txBody>
      </p:sp>
      <p:sp>
        <p:nvSpPr>
          <p:cNvPr id="180" name="Rectangle 182"/>
          <p:cNvSpPr>
            <a:spLocks noChangeArrowheads="1"/>
          </p:cNvSpPr>
          <p:nvPr/>
        </p:nvSpPr>
        <p:spPr bwMode="auto">
          <a:xfrm>
            <a:off x="5897563" y="468788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181" name="Rectangle 183"/>
          <p:cNvSpPr>
            <a:spLocks noChangeArrowheads="1"/>
          </p:cNvSpPr>
          <p:nvPr/>
        </p:nvSpPr>
        <p:spPr bwMode="auto">
          <a:xfrm>
            <a:off x="5972175" y="468788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400"/>
          </a:p>
        </p:txBody>
      </p:sp>
      <p:sp>
        <p:nvSpPr>
          <p:cNvPr id="182" name="Rectangle 184"/>
          <p:cNvSpPr>
            <a:spLocks noChangeArrowheads="1"/>
          </p:cNvSpPr>
          <p:nvPr/>
        </p:nvSpPr>
        <p:spPr bwMode="auto">
          <a:xfrm>
            <a:off x="6038850" y="4687887"/>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a:t>
            </a:r>
            <a:endParaRPr lang="en-US" sz="1400"/>
          </a:p>
        </p:txBody>
      </p:sp>
      <p:sp>
        <p:nvSpPr>
          <p:cNvPr id="183" name="Freeform 185"/>
          <p:cNvSpPr/>
          <p:nvPr/>
        </p:nvSpPr>
        <p:spPr bwMode="auto">
          <a:xfrm>
            <a:off x="5538788" y="4451350"/>
            <a:ext cx="706437" cy="471487"/>
          </a:xfrm>
          <a:custGeom>
            <a:avLst/>
            <a:gdLst>
              <a:gd name="T0" fmla="*/ 445 w 445"/>
              <a:gd name="T1" fmla="*/ 294 h 297"/>
              <a:gd name="T2" fmla="*/ 445 w 445"/>
              <a:gd name="T3" fmla="*/ 0 h 297"/>
              <a:gd name="T4" fmla="*/ 0 w 445"/>
              <a:gd name="T5" fmla="*/ 0 h 297"/>
              <a:gd name="T6" fmla="*/ 0 w 445"/>
              <a:gd name="T7" fmla="*/ 297 h 297"/>
              <a:gd name="T8" fmla="*/ 445 w 445"/>
              <a:gd name="T9" fmla="*/ 297 h 297"/>
              <a:gd name="T10" fmla="*/ 445 w 445"/>
              <a:gd name="T11" fmla="*/ 297 h 297"/>
            </a:gdLst>
            <a:ahLst/>
            <a:cxnLst>
              <a:cxn ang="0">
                <a:pos x="T0" y="T1"/>
              </a:cxn>
              <a:cxn ang="0">
                <a:pos x="T2" y="T3"/>
              </a:cxn>
              <a:cxn ang="0">
                <a:pos x="T4" y="T5"/>
              </a:cxn>
              <a:cxn ang="0">
                <a:pos x="T6" y="T7"/>
              </a:cxn>
              <a:cxn ang="0">
                <a:pos x="T8" y="T9"/>
              </a:cxn>
              <a:cxn ang="0">
                <a:pos x="T10" y="T11"/>
              </a:cxn>
            </a:cxnLst>
            <a:rect l="0" t="0" r="r" b="b"/>
            <a:pathLst>
              <a:path w="445" h="297">
                <a:moveTo>
                  <a:pt x="445" y="294"/>
                </a:moveTo>
                <a:lnTo>
                  <a:pt x="445" y="0"/>
                </a:lnTo>
                <a:lnTo>
                  <a:pt x="0" y="0"/>
                </a:lnTo>
                <a:lnTo>
                  <a:pt x="0" y="297"/>
                </a:lnTo>
                <a:lnTo>
                  <a:pt x="445" y="297"/>
                </a:lnTo>
                <a:lnTo>
                  <a:pt x="445"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184" name="Rectangle 186"/>
          <p:cNvSpPr>
            <a:spLocks noChangeArrowheads="1"/>
          </p:cNvSpPr>
          <p:nvPr/>
        </p:nvSpPr>
        <p:spPr bwMode="auto">
          <a:xfrm>
            <a:off x="6307138" y="4606925"/>
            <a:ext cx="9297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R</a:t>
            </a:r>
            <a:endParaRPr lang="en-US" sz="1400"/>
          </a:p>
        </p:txBody>
      </p:sp>
      <p:sp>
        <p:nvSpPr>
          <p:cNvPr id="185" name="Rectangle 187"/>
          <p:cNvSpPr>
            <a:spLocks noChangeArrowheads="1"/>
          </p:cNvSpPr>
          <p:nvPr/>
        </p:nvSpPr>
        <p:spPr bwMode="auto">
          <a:xfrm>
            <a:off x="6405563" y="4606925"/>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a:t>
            </a:r>
            <a:endParaRPr lang="en-US" sz="1400"/>
          </a:p>
        </p:txBody>
      </p:sp>
      <p:sp>
        <p:nvSpPr>
          <p:cNvPr id="186" name="Rectangle 188"/>
          <p:cNvSpPr>
            <a:spLocks noChangeArrowheads="1"/>
          </p:cNvSpPr>
          <p:nvPr/>
        </p:nvSpPr>
        <p:spPr bwMode="auto">
          <a:xfrm>
            <a:off x="6486525" y="4606925"/>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g</a:t>
            </a:r>
            <a:endParaRPr lang="en-US" sz="1400"/>
          </a:p>
        </p:txBody>
      </p:sp>
      <p:sp>
        <p:nvSpPr>
          <p:cNvPr id="187" name="Freeform 189"/>
          <p:cNvSpPr/>
          <p:nvPr/>
        </p:nvSpPr>
        <p:spPr bwMode="auto">
          <a:xfrm>
            <a:off x="6245225" y="4451350"/>
            <a:ext cx="354013" cy="471487"/>
          </a:xfrm>
          <a:custGeom>
            <a:avLst/>
            <a:gdLst>
              <a:gd name="T0" fmla="*/ 223 w 223"/>
              <a:gd name="T1" fmla="*/ 294 h 297"/>
              <a:gd name="T2" fmla="*/ 223 w 223"/>
              <a:gd name="T3" fmla="*/ 0 h 297"/>
              <a:gd name="T4" fmla="*/ 0 w 223"/>
              <a:gd name="T5" fmla="*/ 0 h 297"/>
              <a:gd name="T6" fmla="*/ 0 w 223"/>
              <a:gd name="T7" fmla="*/ 297 h 297"/>
              <a:gd name="T8" fmla="*/ 223 w 223"/>
              <a:gd name="T9" fmla="*/ 297 h 297"/>
              <a:gd name="T10" fmla="*/ 223 w 223"/>
              <a:gd name="T11" fmla="*/ 297 h 297"/>
            </a:gdLst>
            <a:ahLst/>
            <a:cxnLst>
              <a:cxn ang="0">
                <a:pos x="T0" y="T1"/>
              </a:cxn>
              <a:cxn ang="0">
                <a:pos x="T2" y="T3"/>
              </a:cxn>
              <a:cxn ang="0">
                <a:pos x="T4" y="T5"/>
              </a:cxn>
              <a:cxn ang="0">
                <a:pos x="T6" y="T7"/>
              </a:cxn>
              <a:cxn ang="0">
                <a:pos x="T8" y="T9"/>
              </a:cxn>
              <a:cxn ang="0">
                <a:pos x="T10" y="T11"/>
              </a:cxn>
            </a:cxnLst>
            <a:rect l="0" t="0" r="r" b="b"/>
            <a:pathLst>
              <a:path w="223" h="297">
                <a:moveTo>
                  <a:pt x="223" y="294"/>
                </a:moveTo>
                <a:lnTo>
                  <a:pt x="223" y="0"/>
                </a:lnTo>
                <a:lnTo>
                  <a:pt x="0" y="0"/>
                </a:lnTo>
                <a:lnTo>
                  <a:pt x="0" y="297"/>
                </a:lnTo>
                <a:lnTo>
                  <a:pt x="223" y="297"/>
                </a:lnTo>
                <a:lnTo>
                  <a:pt x="223" y="29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188" name="Line 190"/>
          <p:cNvSpPr>
            <a:spLocks noChangeShapeType="1"/>
          </p:cNvSpPr>
          <p:nvPr/>
        </p:nvSpPr>
        <p:spPr bwMode="auto">
          <a:xfrm flipH="1">
            <a:off x="3487738" y="5035550"/>
            <a:ext cx="581025" cy="47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1400"/>
          </a:p>
        </p:txBody>
      </p:sp>
      <p:sp>
        <p:nvSpPr>
          <p:cNvPr id="189" name="Freeform 191"/>
          <p:cNvSpPr/>
          <p:nvPr/>
        </p:nvSpPr>
        <p:spPr bwMode="auto">
          <a:xfrm>
            <a:off x="3432175" y="4999037"/>
            <a:ext cx="74613" cy="79375"/>
          </a:xfrm>
          <a:custGeom>
            <a:avLst/>
            <a:gdLst>
              <a:gd name="T0" fmla="*/ 47 w 47"/>
              <a:gd name="T1" fmla="*/ 50 h 50"/>
              <a:gd name="T2" fmla="*/ 47 w 47"/>
              <a:gd name="T3" fmla="*/ 0 h 50"/>
              <a:gd name="T4" fmla="*/ 0 w 47"/>
              <a:gd name="T5" fmla="*/ 26 h 50"/>
              <a:gd name="T6" fmla="*/ 47 w 47"/>
              <a:gd name="T7" fmla="*/ 50 h 50"/>
              <a:gd name="T8" fmla="*/ 47 w 47"/>
              <a:gd name="T9" fmla="*/ 50 h 50"/>
            </a:gdLst>
            <a:ahLst/>
            <a:cxnLst>
              <a:cxn ang="0">
                <a:pos x="T0" y="T1"/>
              </a:cxn>
              <a:cxn ang="0">
                <a:pos x="T2" y="T3"/>
              </a:cxn>
              <a:cxn ang="0">
                <a:pos x="T4" y="T5"/>
              </a:cxn>
              <a:cxn ang="0">
                <a:pos x="T6" y="T7"/>
              </a:cxn>
              <a:cxn ang="0">
                <a:pos x="T8" y="T9"/>
              </a:cxn>
            </a:cxnLst>
            <a:rect l="0" t="0" r="r" b="b"/>
            <a:pathLst>
              <a:path w="47" h="50">
                <a:moveTo>
                  <a:pt x="47" y="50"/>
                </a:moveTo>
                <a:lnTo>
                  <a:pt x="47" y="0"/>
                </a:lnTo>
                <a:lnTo>
                  <a:pt x="0" y="26"/>
                </a:lnTo>
                <a:lnTo>
                  <a:pt x="47" y="50"/>
                </a:lnTo>
                <a:lnTo>
                  <a:pt x="47" y="5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1400"/>
          </a:p>
        </p:txBody>
      </p:sp>
      <p:sp>
        <p:nvSpPr>
          <p:cNvPr id="190" name="Rectangle 192"/>
          <p:cNvSpPr>
            <a:spLocks noChangeArrowheads="1"/>
          </p:cNvSpPr>
          <p:nvPr/>
        </p:nvSpPr>
        <p:spPr bwMode="auto">
          <a:xfrm>
            <a:off x="3616325" y="507841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2</a:t>
            </a:r>
            <a:endParaRPr lang="en-US" sz="1400"/>
          </a:p>
        </p:txBody>
      </p:sp>
      <p:sp>
        <p:nvSpPr>
          <p:cNvPr id="191" name="Rectangle 193"/>
          <p:cNvSpPr>
            <a:spLocks noChangeArrowheads="1"/>
          </p:cNvSpPr>
          <p:nvPr/>
        </p:nvSpPr>
        <p:spPr bwMode="auto">
          <a:xfrm>
            <a:off x="3705225" y="5078412"/>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 </a:t>
            </a:r>
            <a:endParaRPr lang="en-US" sz="1400"/>
          </a:p>
        </p:txBody>
      </p:sp>
      <p:sp>
        <p:nvSpPr>
          <p:cNvPr id="192" name="Rectangle 194"/>
          <p:cNvSpPr>
            <a:spLocks noChangeArrowheads="1"/>
          </p:cNvSpPr>
          <p:nvPr/>
        </p:nvSpPr>
        <p:spPr bwMode="auto">
          <a:xfrm>
            <a:off x="3748088" y="507841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n</a:t>
            </a:r>
            <a:endParaRPr lang="en-US" sz="1400"/>
          </a:p>
        </p:txBody>
      </p:sp>
      <p:sp>
        <p:nvSpPr>
          <p:cNvPr id="193" name="Rectangle 195"/>
          <p:cNvSpPr>
            <a:spLocks noChangeArrowheads="1"/>
          </p:cNvSpPr>
          <p:nvPr/>
        </p:nvSpPr>
        <p:spPr bwMode="auto">
          <a:xfrm>
            <a:off x="3836988" y="5078412"/>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s</a:t>
            </a:r>
            <a:endParaRPr lang="en-US" sz="1400"/>
          </a:p>
        </p:txBody>
      </p:sp>
      <p:sp>
        <p:nvSpPr>
          <p:cNvPr id="194" name="Line 196"/>
          <p:cNvSpPr>
            <a:spLocks noChangeShapeType="1"/>
          </p:cNvSpPr>
          <p:nvPr/>
        </p:nvSpPr>
        <p:spPr bwMode="auto">
          <a:xfrm flipV="1">
            <a:off x="2733675" y="3216275"/>
            <a:ext cx="1588" cy="793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1400"/>
          </a:p>
        </p:txBody>
      </p:sp>
      <p:sp>
        <p:nvSpPr>
          <p:cNvPr id="195" name="Rectangle 197"/>
          <p:cNvSpPr>
            <a:spLocks noChangeArrowheads="1"/>
          </p:cNvSpPr>
          <p:nvPr/>
        </p:nvSpPr>
        <p:spPr bwMode="auto">
          <a:xfrm>
            <a:off x="2687638" y="29892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2</a:t>
            </a:r>
            <a:endParaRPr lang="en-US" sz="1400"/>
          </a:p>
        </p:txBody>
      </p:sp>
      <p:sp>
        <p:nvSpPr>
          <p:cNvPr id="196" name="Line 198"/>
          <p:cNvSpPr>
            <a:spLocks noChangeShapeType="1"/>
          </p:cNvSpPr>
          <p:nvPr/>
        </p:nvSpPr>
        <p:spPr bwMode="auto">
          <a:xfrm flipV="1">
            <a:off x="3441700" y="3216275"/>
            <a:ext cx="1588" cy="793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1400"/>
          </a:p>
        </p:txBody>
      </p:sp>
      <p:sp>
        <p:nvSpPr>
          <p:cNvPr id="197" name="Rectangle 199"/>
          <p:cNvSpPr>
            <a:spLocks noChangeArrowheads="1"/>
          </p:cNvSpPr>
          <p:nvPr/>
        </p:nvSpPr>
        <p:spPr bwMode="auto">
          <a:xfrm>
            <a:off x="3394075" y="29892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4</a:t>
            </a:r>
            <a:endParaRPr lang="en-US" sz="1400"/>
          </a:p>
        </p:txBody>
      </p:sp>
      <p:sp>
        <p:nvSpPr>
          <p:cNvPr id="198" name="Line 200"/>
          <p:cNvSpPr>
            <a:spLocks noChangeShapeType="1"/>
          </p:cNvSpPr>
          <p:nvPr/>
        </p:nvSpPr>
        <p:spPr bwMode="auto">
          <a:xfrm flipV="1">
            <a:off x="4148138" y="3216275"/>
            <a:ext cx="1587" cy="793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1400"/>
          </a:p>
        </p:txBody>
      </p:sp>
      <p:sp>
        <p:nvSpPr>
          <p:cNvPr id="199" name="Rectangle 201"/>
          <p:cNvSpPr>
            <a:spLocks noChangeArrowheads="1"/>
          </p:cNvSpPr>
          <p:nvPr/>
        </p:nvSpPr>
        <p:spPr bwMode="auto">
          <a:xfrm>
            <a:off x="4100513" y="29892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6</a:t>
            </a:r>
            <a:endParaRPr lang="en-US" sz="1400"/>
          </a:p>
        </p:txBody>
      </p:sp>
      <p:sp>
        <p:nvSpPr>
          <p:cNvPr id="200" name="Line 202"/>
          <p:cNvSpPr>
            <a:spLocks noChangeShapeType="1"/>
          </p:cNvSpPr>
          <p:nvPr/>
        </p:nvSpPr>
        <p:spPr bwMode="auto">
          <a:xfrm flipV="1">
            <a:off x="4854575" y="3216275"/>
            <a:ext cx="1588" cy="793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1400"/>
          </a:p>
        </p:txBody>
      </p:sp>
      <p:sp>
        <p:nvSpPr>
          <p:cNvPr id="201" name="Rectangle 203"/>
          <p:cNvSpPr>
            <a:spLocks noChangeArrowheads="1"/>
          </p:cNvSpPr>
          <p:nvPr/>
        </p:nvSpPr>
        <p:spPr bwMode="auto">
          <a:xfrm>
            <a:off x="4808538" y="29892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8</a:t>
            </a:r>
            <a:endParaRPr lang="en-US" sz="1400"/>
          </a:p>
        </p:txBody>
      </p:sp>
      <p:sp>
        <p:nvSpPr>
          <p:cNvPr id="202" name="Line 204"/>
          <p:cNvSpPr>
            <a:spLocks noChangeShapeType="1"/>
          </p:cNvSpPr>
          <p:nvPr/>
        </p:nvSpPr>
        <p:spPr bwMode="auto">
          <a:xfrm flipV="1">
            <a:off x="5562600" y="3216275"/>
            <a:ext cx="1588" cy="793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1400"/>
          </a:p>
        </p:txBody>
      </p:sp>
      <p:sp>
        <p:nvSpPr>
          <p:cNvPr id="203" name="Rectangle 205"/>
          <p:cNvSpPr>
            <a:spLocks noChangeArrowheads="1"/>
          </p:cNvSpPr>
          <p:nvPr/>
        </p:nvSpPr>
        <p:spPr bwMode="auto">
          <a:xfrm>
            <a:off x="5467350" y="29892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1</a:t>
            </a:r>
            <a:endParaRPr lang="en-US" sz="1400"/>
          </a:p>
        </p:txBody>
      </p:sp>
      <p:sp>
        <p:nvSpPr>
          <p:cNvPr id="204" name="Rectangle 207"/>
          <p:cNvSpPr>
            <a:spLocks noChangeArrowheads="1"/>
          </p:cNvSpPr>
          <p:nvPr/>
        </p:nvSpPr>
        <p:spPr bwMode="auto">
          <a:xfrm>
            <a:off x="5553075" y="29892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0</a:t>
            </a:r>
            <a:endParaRPr lang="en-US" sz="1400"/>
          </a:p>
        </p:txBody>
      </p:sp>
      <p:sp>
        <p:nvSpPr>
          <p:cNvPr id="205" name="Line 208"/>
          <p:cNvSpPr>
            <a:spLocks noChangeShapeType="1"/>
          </p:cNvSpPr>
          <p:nvPr/>
        </p:nvSpPr>
        <p:spPr bwMode="auto">
          <a:xfrm flipV="1">
            <a:off x="6269038" y="3216275"/>
            <a:ext cx="1587" cy="793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1400"/>
          </a:p>
        </p:txBody>
      </p:sp>
      <p:sp>
        <p:nvSpPr>
          <p:cNvPr id="206" name="Line 209"/>
          <p:cNvSpPr>
            <a:spLocks noChangeShapeType="1"/>
          </p:cNvSpPr>
          <p:nvPr/>
        </p:nvSpPr>
        <p:spPr bwMode="auto">
          <a:xfrm flipV="1">
            <a:off x="6967538" y="3216275"/>
            <a:ext cx="1587" cy="793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US" sz="1400"/>
          </a:p>
        </p:txBody>
      </p:sp>
      <p:sp>
        <p:nvSpPr>
          <p:cNvPr id="207" name="Rectangle 210"/>
          <p:cNvSpPr>
            <a:spLocks noChangeArrowheads="1"/>
          </p:cNvSpPr>
          <p:nvPr/>
        </p:nvSpPr>
        <p:spPr bwMode="auto">
          <a:xfrm>
            <a:off x="6175375" y="29892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1</a:t>
            </a:r>
            <a:endParaRPr lang="en-US" sz="1400"/>
          </a:p>
        </p:txBody>
      </p:sp>
      <p:sp>
        <p:nvSpPr>
          <p:cNvPr id="208" name="Rectangle 211"/>
          <p:cNvSpPr>
            <a:spLocks noChangeArrowheads="1"/>
          </p:cNvSpPr>
          <p:nvPr/>
        </p:nvSpPr>
        <p:spPr bwMode="auto">
          <a:xfrm>
            <a:off x="6259513" y="29892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2</a:t>
            </a:r>
            <a:endParaRPr lang="en-US" sz="1400"/>
          </a:p>
        </p:txBody>
      </p:sp>
      <p:sp>
        <p:nvSpPr>
          <p:cNvPr id="209" name="Rectangle 212"/>
          <p:cNvSpPr>
            <a:spLocks noChangeArrowheads="1"/>
          </p:cNvSpPr>
          <p:nvPr/>
        </p:nvSpPr>
        <p:spPr bwMode="auto">
          <a:xfrm>
            <a:off x="6867525" y="298608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1</a:t>
            </a:r>
            <a:endParaRPr lang="en-US" sz="1400"/>
          </a:p>
        </p:txBody>
      </p:sp>
      <p:sp>
        <p:nvSpPr>
          <p:cNvPr id="210" name="Rectangle 213"/>
          <p:cNvSpPr>
            <a:spLocks noChangeArrowheads="1"/>
          </p:cNvSpPr>
          <p:nvPr/>
        </p:nvSpPr>
        <p:spPr bwMode="auto">
          <a:xfrm>
            <a:off x="6958013" y="298608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4</a:t>
            </a:r>
            <a:endParaRPr lang="en-US" sz="1400"/>
          </a:p>
        </p:txBody>
      </p:sp>
      <p:sp>
        <p:nvSpPr>
          <p:cNvPr id="211" name="Rectangle 214"/>
          <p:cNvSpPr>
            <a:spLocks noChangeArrowheads="1"/>
          </p:cNvSpPr>
          <p:nvPr/>
        </p:nvSpPr>
        <p:spPr bwMode="auto">
          <a:xfrm>
            <a:off x="3497263" y="5403850"/>
            <a:ext cx="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sp>
        <p:nvSpPr>
          <p:cNvPr id="212" name="Freeform 215"/>
          <p:cNvSpPr/>
          <p:nvPr/>
        </p:nvSpPr>
        <p:spPr bwMode="auto">
          <a:xfrm>
            <a:off x="3317875" y="4640262"/>
            <a:ext cx="80963" cy="76200"/>
          </a:xfrm>
          <a:custGeom>
            <a:avLst/>
            <a:gdLst>
              <a:gd name="T0" fmla="*/ 0 w 51"/>
              <a:gd name="T1" fmla="*/ 48 h 48"/>
              <a:gd name="T2" fmla="*/ 3 w 51"/>
              <a:gd name="T3" fmla="*/ 0 h 48"/>
              <a:gd name="T4" fmla="*/ 51 w 51"/>
              <a:gd name="T5" fmla="*/ 24 h 48"/>
              <a:gd name="T6" fmla="*/ 3 w 51"/>
              <a:gd name="T7" fmla="*/ 48 h 48"/>
              <a:gd name="T8" fmla="*/ 3 w 51"/>
              <a:gd name="T9" fmla="*/ 48 h 48"/>
              <a:gd name="T10" fmla="*/ 0 w 51"/>
              <a:gd name="T11" fmla="*/ 48 h 48"/>
            </a:gdLst>
            <a:ahLst/>
            <a:cxnLst>
              <a:cxn ang="0">
                <a:pos x="T0" y="T1"/>
              </a:cxn>
              <a:cxn ang="0">
                <a:pos x="T2" y="T3"/>
              </a:cxn>
              <a:cxn ang="0">
                <a:pos x="T4" y="T5"/>
              </a:cxn>
              <a:cxn ang="0">
                <a:pos x="T6" y="T7"/>
              </a:cxn>
              <a:cxn ang="0">
                <a:pos x="T8" y="T9"/>
              </a:cxn>
              <a:cxn ang="0">
                <a:pos x="T10" y="T11"/>
              </a:cxn>
            </a:cxnLst>
            <a:rect l="0" t="0" r="r" b="b"/>
            <a:pathLst>
              <a:path w="51" h="48">
                <a:moveTo>
                  <a:pt x="0" y="48"/>
                </a:moveTo>
                <a:lnTo>
                  <a:pt x="3" y="0"/>
                </a:lnTo>
                <a:lnTo>
                  <a:pt x="51" y="24"/>
                </a:lnTo>
                <a:lnTo>
                  <a:pt x="3" y="48"/>
                </a:lnTo>
                <a:lnTo>
                  <a:pt x="3" y="48"/>
                </a:lnTo>
                <a:lnTo>
                  <a:pt x="0" y="48"/>
                </a:lnTo>
                <a:close/>
              </a:path>
            </a:pathLst>
          </a:custGeom>
          <a:solidFill>
            <a:srgbClr val="EB75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1400"/>
          </a:p>
        </p:txBody>
      </p:sp>
      <p:sp>
        <p:nvSpPr>
          <p:cNvPr id="213" name="Freeform 216"/>
          <p:cNvSpPr/>
          <p:nvPr/>
        </p:nvSpPr>
        <p:spPr bwMode="auto">
          <a:xfrm>
            <a:off x="3317875" y="4640262"/>
            <a:ext cx="80963" cy="76200"/>
          </a:xfrm>
          <a:custGeom>
            <a:avLst/>
            <a:gdLst>
              <a:gd name="T0" fmla="*/ 0 w 51"/>
              <a:gd name="T1" fmla="*/ 48 h 48"/>
              <a:gd name="T2" fmla="*/ 3 w 51"/>
              <a:gd name="T3" fmla="*/ 0 h 48"/>
              <a:gd name="T4" fmla="*/ 51 w 51"/>
              <a:gd name="T5" fmla="*/ 24 h 48"/>
              <a:gd name="T6" fmla="*/ 3 w 51"/>
              <a:gd name="T7" fmla="*/ 48 h 48"/>
              <a:gd name="T8" fmla="*/ 3 w 51"/>
              <a:gd name="T9" fmla="*/ 48 h 48"/>
            </a:gdLst>
            <a:ahLst/>
            <a:cxnLst>
              <a:cxn ang="0">
                <a:pos x="T0" y="T1"/>
              </a:cxn>
              <a:cxn ang="0">
                <a:pos x="T2" y="T3"/>
              </a:cxn>
              <a:cxn ang="0">
                <a:pos x="T4" y="T5"/>
              </a:cxn>
              <a:cxn ang="0">
                <a:pos x="T6" y="T7"/>
              </a:cxn>
              <a:cxn ang="0">
                <a:pos x="T8" y="T9"/>
              </a:cxn>
            </a:cxnLst>
            <a:rect l="0" t="0" r="r" b="b"/>
            <a:pathLst>
              <a:path w="51" h="48">
                <a:moveTo>
                  <a:pt x="0" y="48"/>
                </a:moveTo>
                <a:lnTo>
                  <a:pt x="3" y="0"/>
                </a:lnTo>
                <a:lnTo>
                  <a:pt x="51" y="24"/>
                </a:lnTo>
                <a:lnTo>
                  <a:pt x="3" y="48"/>
                </a:lnTo>
                <a:lnTo>
                  <a:pt x="3" y="48"/>
                </a:lnTo>
              </a:path>
            </a:pathLst>
          </a:custGeom>
          <a:noFill/>
          <a:ln w="19050">
            <a:solidFill>
              <a:srgbClr val="EB75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214" name="Freeform 217"/>
          <p:cNvSpPr/>
          <p:nvPr/>
        </p:nvSpPr>
        <p:spPr bwMode="auto">
          <a:xfrm>
            <a:off x="3322638" y="4673600"/>
            <a:ext cx="23812" cy="4762"/>
          </a:xfrm>
          <a:custGeom>
            <a:avLst/>
            <a:gdLst>
              <a:gd name="T0" fmla="*/ 15 w 15"/>
              <a:gd name="T1" fmla="*/ 0 h 3"/>
              <a:gd name="T2" fmla="*/ 0 w 15"/>
              <a:gd name="T3" fmla="*/ 3 h 3"/>
              <a:gd name="T4" fmla="*/ 15 w 15"/>
              <a:gd name="T5" fmla="*/ 0 h 3"/>
            </a:gdLst>
            <a:ahLst/>
            <a:cxnLst>
              <a:cxn ang="0">
                <a:pos x="T0" y="T1"/>
              </a:cxn>
              <a:cxn ang="0">
                <a:pos x="T2" y="T3"/>
              </a:cxn>
              <a:cxn ang="0">
                <a:pos x="T4" y="T5"/>
              </a:cxn>
            </a:cxnLst>
            <a:rect l="0" t="0" r="r" b="b"/>
            <a:pathLst>
              <a:path w="15" h="3">
                <a:moveTo>
                  <a:pt x="15" y="0"/>
                </a:moveTo>
                <a:lnTo>
                  <a:pt x="0" y="3"/>
                </a:lnTo>
                <a:lnTo>
                  <a:pt x="15"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1400"/>
          </a:p>
        </p:txBody>
      </p:sp>
      <p:sp>
        <p:nvSpPr>
          <p:cNvPr id="215" name="Freeform 218"/>
          <p:cNvSpPr/>
          <p:nvPr/>
        </p:nvSpPr>
        <p:spPr bwMode="auto">
          <a:xfrm>
            <a:off x="2771775" y="4673600"/>
            <a:ext cx="574675" cy="4762"/>
          </a:xfrm>
          <a:custGeom>
            <a:avLst/>
            <a:gdLst>
              <a:gd name="T0" fmla="*/ 362 w 362"/>
              <a:gd name="T1" fmla="*/ 0 h 3"/>
              <a:gd name="T2" fmla="*/ 0 w 362"/>
              <a:gd name="T3" fmla="*/ 3 h 3"/>
              <a:gd name="T4" fmla="*/ 362 w 362"/>
              <a:gd name="T5" fmla="*/ 0 h 3"/>
            </a:gdLst>
            <a:ahLst/>
            <a:cxnLst>
              <a:cxn ang="0">
                <a:pos x="T0" y="T1"/>
              </a:cxn>
              <a:cxn ang="0">
                <a:pos x="T2" y="T3"/>
              </a:cxn>
              <a:cxn ang="0">
                <a:pos x="T4" y="T5"/>
              </a:cxn>
            </a:cxnLst>
            <a:rect l="0" t="0" r="r" b="b"/>
            <a:pathLst>
              <a:path w="362" h="3">
                <a:moveTo>
                  <a:pt x="362" y="0"/>
                </a:moveTo>
                <a:lnTo>
                  <a:pt x="0" y="3"/>
                </a:lnTo>
                <a:lnTo>
                  <a:pt x="362" y="0"/>
                </a:lnTo>
                <a:close/>
              </a:path>
            </a:pathLst>
          </a:custGeom>
          <a:solidFill>
            <a:srgbClr val="EB75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1400"/>
          </a:p>
        </p:txBody>
      </p:sp>
      <p:sp>
        <p:nvSpPr>
          <p:cNvPr id="216" name="Line 219"/>
          <p:cNvSpPr>
            <a:spLocks noChangeShapeType="1"/>
          </p:cNvSpPr>
          <p:nvPr/>
        </p:nvSpPr>
        <p:spPr bwMode="auto">
          <a:xfrm flipH="1">
            <a:off x="2771775" y="4673600"/>
            <a:ext cx="574675" cy="4762"/>
          </a:xfrm>
          <a:prstGeom prst="line">
            <a:avLst/>
          </a:prstGeom>
          <a:noFill/>
          <a:ln w="9525">
            <a:solidFill>
              <a:srgbClr val="EB7500"/>
            </a:solidFill>
            <a:round/>
          </a:ln>
          <a:extLst>
            <a:ext uri="{909E8E84-426E-40DD-AFC4-6F175D3DCCD1}">
              <a14:hiddenFill xmlns:a14="http://schemas.microsoft.com/office/drawing/2010/main">
                <a:noFill/>
              </a14:hiddenFill>
            </a:ext>
          </a:extLst>
        </p:spPr>
        <p:txBody>
          <a:bodyPr/>
          <a:lstStyle/>
          <a:p>
            <a:endParaRPr lang="en-US" sz="1400"/>
          </a:p>
        </p:txBody>
      </p:sp>
      <p:sp>
        <p:nvSpPr>
          <p:cNvPr id="217" name="Freeform 220"/>
          <p:cNvSpPr/>
          <p:nvPr/>
        </p:nvSpPr>
        <p:spPr bwMode="auto">
          <a:xfrm>
            <a:off x="2709863" y="4640262"/>
            <a:ext cx="80962" cy="76200"/>
          </a:xfrm>
          <a:custGeom>
            <a:avLst/>
            <a:gdLst>
              <a:gd name="T0" fmla="*/ 51 w 51"/>
              <a:gd name="T1" fmla="*/ 48 h 48"/>
              <a:gd name="T2" fmla="*/ 51 w 51"/>
              <a:gd name="T3" fmla="*/ 0 h 48"/>
              <a:gd name="T4" fmla="*/ 0 w 51"/>
              <a:gd name="T5" fmla="*/ 24 h 48"/>
              <a:gd name="T6" fmla="*/ 51 w 51"/>
              <a:gd name="T7" fmla="*/ 48 h 48"/>
              <a:gd name="T8" fmla="*/ 51 w 51"/>
              <a:gd name="T9" fmla="*/ 48 h 48"/>
            </a:gdLst>
            <a:ahLst/>
            <a:cxnLst>
              <a:cxn ang="0">
                <a:pos x="T0" y="T1"/>
              </a:cxn>
              <a:cxn ang="0">
                <a:pos x="T2" y="T3"/>
              </a:cxn>
              <a:cxn ang="0">
                <a:pos x="T4" y="T5"/>
              </a:cxn>
              <a:cxn ang="0">
                <a:pos x="T6" y="T7"/>
              </a:cxn>
              <a:cxn ang="0">
                <a:pos x="T8" y="T9"/>
              </a:cxn>
            </a:cxnLst>
            <a:rect l="0" t="0" r="r" b="b"/>
            <a:pathLst>
              <a:path w="51" h="48">
                <a:moveTo>
                  <a:pt x="51" y="48"/>
                </a:moveTo>
                <a:lnTo>
                  <a:pt x="51" y="0"/>
                </a:lnTo>
                <a:lnTo>
                  <a:pt x="0" y="24"/>
                </a:lnTo>
                <a:lnTo>
                  <a:pt x="51" y="48"/>
                </a:lnTo>
                <a:lnTo>
                  <a:pt x="51" y="48"/>
                </a:lnTo>
                <a:close/>
              </a:path>
            </a:pathLst>
          </a:custGeom>
          <a:solidFill>
            <a:srgbClr val="EB75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1400"/>
          </a:p>
        </p:txBody>
      </p:sp>
      <p:sp>
        <p:nvSpPr>
          <p:cNvPr id="218" name="Freeform 221"/>
          <p:cNvSpPr/>
          <p:nvPr/>
        </p:nvSpPr>
        <p:spPr bwMode="auto">
          <a:xfrm>
            <a:off x="2709863" y="4640262"/>
            <a:ext cx="80962" cy="76200"/>
          </a:xfrm>
          <a:custGeom>
            <a:avLst/>
            <a:gdLst>
              <a:gd name="T0" fmla="*/ 51 w 51"/>
              <a:gd name="T1" fmla="*/ 48 h 48"/>
              <a:gd name="T2" fmla="*/ 51 w 51"/>
              <a:gd name="T3" fmla="*/ 0 h 48"/>
              <a:gd name="T4" fmla="*/ 0 w 51"/>
              <a:gd name="T5" fmla="*/ 24 h 48"/>
              <a:gd name="T6" fmla="*/ 51 w 51"/>
              <a:gd name="T7" fmla="*/ 48 h 48"/>
              <a:gd name="T8" fmla="*/ 51 w 51"/>
              <a:gd name="T9" fmla="*/ 48 h 48"/>
            </a:gdLst>
            <a:ahLst/>
            <a:cxnLst>
              <a:cxn ang="0">
                <a:pos x="T0" y="T1"/>
              </a:cxn>
              <a:cxn ang="0">
                <a:pos x="T2" y="T3"/>
              </a:cxn>
              <a:cxn ang="0">
                <a:pos x="T4" y="T5"/>
              </a:cxn>
              <a:cxn ang="0">
                <a:pos x="T6" y="T7"/>
              </a:cxn>
              <a:cxn ang="0">
                <a:pos x="T8" y="T9"/>
              </a:cxn>
            </a:cxnLst>
            <a:rect l="0" t="0" r="r" b="b"/>
            <a:pathLst>
              <a:path w="51" h="48">
                <a:moveTo>
                  <a:pt x="51" y="48"/>
                </a:moveTo>
                <a:lnTo>
                  <a:pt x="51" y="0"/>
                </a:lnTo>
                <a:lnTo>
                  <a:pt x="0" y="24"/>
                </a:lnTo>
                <a:lnTo>
                  <a:pt x="51" y="48"/>
                </a:lnTo>
                <a:lnTo>
                  <a:pt x="51" y="48"/>
                </a:lnTo>
              </a:path>
            </a:pathLst>
          </a:custGeom>
          <a:noFill/>
          <a:ln w="19050">
            <a:solidFill>
              <a:srgbClr val="EB75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219" name="Freeform 222"/>
          <p:cNvSpPr/>
          <p:nvPr/>
        </p:nvSpPr>
        <p:spPr bwMode="auto">
          <a:xfrm>
            <a:off x="2757488" y="4673600"/>
            <a:ext cx="33337" cy="4762"/>
          </a:xfrm>
          <a:custGeom>
            <a:avLst/>
            <a:gdLst>
              <a:gd name="T0" fmla="*/ 0 w 21"/>
              <a:gd name="T1" fmla="*/ 0 h 3"/>
              <a:gd name="T2" fmla="*/ 21 w 21"/>
              <a:gd name="T3" fmla="*/ 3 h 3"/>
              <a:gd name="T4" fmla="*/ 0 w 21"/>
              <a:gd name="T5" fmla="*/ 0 h 3"/>
            </a:gdLst>
            <a:ahLst/>
            <a:cxnLst>
              <a:cxn ang="0">
                <a:pos x="T0" y="T1"/>
              </a:cxn>
              <a:cxn ang="0">
                <a:pos x="T2" y="T3"/>
              </a:cxn>
              <a:cxn ang="0">
                <a:pos x="T4" y="T5"/>
              </a:cxn>
            </a:cxnLst>
            <a:rect l="0" t="0" r="r" b="b"/>
            <a:pathLst>
              <a:path w="21" h="3">
                <a:moveTo>
                  <a:pt x="0" y="0"/>
                </a:moveTo>
                <a:lnTo>
                  <a:pt x="21" y="3"/>
                </a:lnTo>
                <a:lnTo>
                  <a:pt x="0"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1400"/>
          </a:p>
        </p:txBody>
      </p:sp>
      <p:sp>
        <p:nvSpPr>
          <p:cNvPr id="220" name="Rectangle 223"/>
          <p:cNvSpPr>
            <a:spLocks noChangeArrowheads="1"/>
          </p:cNvSpPr>
          <p:nvPr/>
        </p:nvSpPr>
        <p:spPr bwMode="auto">
          <a:xfrm>
            <a:off x="2898775" y="47164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2</a:t>
            </a:r>
            <a:endParaRPr lang="en-US" sz="1400"/>
          </a:p>
        </p:txBody>
      </p:sp>
      <p:sp>
        <p:nvSpPr>
          <p:cNvPr id="221" name="Rectangle 224"/>
          <p:cNvSpPr>
            <a:spLocks noChangeArrowheads="1"/>
          </p:cNvSpPr>
          <p:nvPr/>
        </p:nvSpPr>
        <p:spPr bwMode="auto">
          <a:xfrm>
            <a:off x="2989263" y="4716462"/>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 </a:t>
            </a:r>
            <a:endParaRPr lang="en-US" sz="1400"/>
          </a:p>
        </p:txBody>
      </p:sp>
      <p:sp>
        <p:nvSpPr>
          <p:cNvPr id="222" name="Rectangle 225"/>
          <p:cNvSpPr>
            <a:spLocks noChangeArrowheads="1"/>
          </p:cNvSpPr>
          <p:nvPr/>
        </p:nvSpPr>
        <p:spPr bwMode="auto">
          <a:xfrm>
            <a:off x="3030538" y="47164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n</a:t>
            </a:r>
            <a:endParaRPr lang="en-US" sz="1400"/>
          </a:p>
        </p:txBody>
      </p:sp>
      <p:sp>
        <p:nvSpPr>
          <p:cNvPr id="223" name="Rectangle 226"/>
          <p:cNvSpPr>
            <a:spLocks noChangeArrowheads="1"/>
          </p:cNvSpPr>
          <p:nvPr/>
        </p:nvSpPr>
        <p:spPr bwMode="auto">
          <a:xfrm>
            <a:off x="3121025" y="4716462"/>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EB7500"/>
                </a:solidFill>
                <a:latin typeface="Arial" panose="020B0604020202020204" pitchFamily="34" charset="0"/>
              </a:rPr>
              <a:t>s</a:t>
            </a:r>
            <a:endParaRPr lang="en-US" sz="1400"/>
          </a:p>
        </p:txBody>
      </p:sp>
      <p:sp>
        <p:nvSpPr>
          <p:cNvPr id="224" name="Rectangle 227"/>
          <p:cNvSpPr>
            <a:spLocks noChangeArrowheads="1"/>
          </p:cNvSpPr>
          <p:nvPr/>
        </p:nvSpPr>
        <p:spPr bwMode="auto">
          <a:xfrm>
            <a:off x="560388" y="4271962"/>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t>
            </a:r>
            <a:endParaRPr lang="en-US" sz="1400"/>
          </a:p>
        </p:txBody>
      </p:sp>
      <p:sp>
        <p:nvSpPr>
          <p:cNvPr id="225" name="Rectangle 228"/>
          <p:cNvSpPr>
            <a:spLocks noChangeArrowheads="1"/>
          </p:cNvSpPr>
          <p:nvPr/>
        </p:nvSpPr>
        <p:spPr bwMode="auto">
          <a:xfrm>
            <a:off x="612775" y="42719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d</a:t>
            </a:r>
            <a:endParaRPr lang="en-US" sz="1400"/>
          </a:p>
        </p:txBody>
      </p:sp>
      <p:sp>
        <p:nvSpPr>
          <p:cNvPr id="226" name="Rectangle 229"/>
          <p:cNvSpPr>
            <a:spLocks noChangeArrowheads="1"/>
          </p:cNvSpPr>
          <p:nvPr/>
        </p:nvSpPr>
        <p:spPr bwMode="auto">
          <a:xfrm>
            <a:off x="725488" y="42719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e</a:t>
            </a:r>
            <a:endParaRPr lang="en-US" sz="1400"/>
          </a:p>
        </p:txBody>
      </p:sp>
      <p:sp>
        <p:nvSpPr>
          <p:cNvPr id="227" name="Rectangle 230"/>
          <p:cNvSpPr>
            <a:spLocks noChangeArrowheads="1"/>
          </p:cNvSpPr>
          <p:nvPr/>
        </p:nvSpPr>
        <p:spPr bwMode="auto">
          <a:xfrm>
            <a:off x="811213" y="4271962"/>
            <a:ext cx="400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l</a:t>
            </a:r>
            <a:endParaRPr lang="en-US" sz="1400"/>
          </a:p>
        </p:txBody>
      </p:sp>
      <p:sp>
        <p:nvSpPr>
          <p:cNvPr id="228" name="Rectangle 231"/>
          <p:cNvSpPr>
            <a:spLocks noChangeArrowheads="1"/>
          </p:cNvSpPr>
          <p:nvPr/>
        </p:nvSpPr>
        <p:spPr bwMode="auto">
          <a:xfrm>
            <a:off x="847725" y="42719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a:t>
            </a:r>
            <a:endParaRPr lang="en-US" sz="1400"/>
          </a:p>
        </p:txBody>
      </p:sp>
      <p:sp>
        <p:nvSpPr>
          <p:cNvPr id="229" name="Rectangle 232"/>
          <p:cNvSpPr>
            <a:spLocks noChangeArrowheads="1"/>
          </p:cNvSpPr>
          <p:nvPr/>
        </p:nvSpPr>
        <p:spPr bwMode="auto">
          <a:xfrm>
            <a:off x="933450" y="4271962"/>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y</a:t>
            </a:r>
            <a:endParaRPr lang="en-US" sz="1400"/>
          </a:p>
        </p:txBody>
      </p:sp>
      <p:sp>
        <p:nvSpPr>
          <p:cNvPr id="230" name="Rectangle 233"/>
          <p:cNvSpPr>
            <a:spLocks noChangeArrowheads="1"/>
          </p:cNvSpPr>
          <p:nvPr/>
        </p:nvSpPr>
        <p:spPr bwMode="auto">
          <a:xfrm>
            <a:off x="1012825" y="42719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e</a:t>
            </a:r>
            <a:endParaRPr lang="en-US" sz="1400"/>
          </a:p>
        </p:txBody>
      </p:sp>
      <p:sp>
        <p:nvSpPr>
          <p:cNvPr id="231" name="Rectangle 234"/>
          <p:cNvSpPr>
            <a:spLocks noChangeArrowheads="1"/>
          </p:cNvSpPr>
          <p:nvPr/>
        </p:nvSpPr>
        <p:spPr bwMode="auto">
          <a:xfrm>
            <a:off x="1103313" y="42719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d</a:t>
            </a:r>
            <a:endParaRPr lang="en-US" sz="1400"/>
          </a:p>
        </p:txBody>
      </p:sp>
      <p:sp>
        <p:nvSpPr>
          <p:cNvPr id="232" name="Rectangle 235"/>
          <p:cNvSpPr>
            <a:spLocks noChangeArrowheads="1"/>
          </p:cNvSpPr>
          <p:nvPr/>
        </p:nvSpPr>
        <p:spPr bwMode="auto">
          <a:xfrm>
            <a:off x="1187450" y="4271962"/>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 </a:t>
            </a:r>
            <a:endParaRPr lang="en-US" sz="1400"/>
          </a:p>
        </p:txBody>
      </p:sp>
      <p:sp>
        <p:nvSpPr>
          <p:cNvPr id="233" name="Rectangle 236"/>
          <p:cNvSpPr>
            <a:spLocks noChangeArrowheads="1"/>
          </p:cNvSpPr>
          <p:nvPr/>
        </p:nvSpPr>
        <p:spPr bwMode="auto">
          <a:xfrm>
            <a:off x="1230313" y="42719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b</a:t>
            </a:r>
            <a:endParaRPr lang="en-US" sz="1400"/>
          </a:p>
        </p:txBody>
      </p:sp>
      <p:sp>
        <p:nvSpPr>
          <p:cNvPr id="234" name="Rectangle 237"/>
          <p:cNvSpPr>
            <a:spLocks noChangeArrowheads="1"/>
          </p:cNvSpPr>
          <p:nvPr/>
        </p:nvSpPr>
        <p:spPr bwMode="auto">
          <a:xfrm>
            <a:off x="1319213" y="4271962"/>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r</a:t>
            </a:r>
            <a:endParaRPr lang="en-US" sz="1400"/>
          </a:p>
        </p:txBody>
      </p:sp>
      <p:sp>
        <p:nvSpPr>
          <p:cNvPr id="235" name="Rectangle 238"/>
          <p:cNvSpPr>
            <a:spLocks noChangeArrowheads="1"/>
          </p:cNvSpPr>
          <p:nvPr/>
        </p:nvSpPr>
        <p:spPr bwMode="auto">
          <a:xfrm>
            <a:off x="1371600" y="42719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a:t>
            </a:r>
            <a:endParaRPr lang="en-US" sz="1400"/>
          </a:p>
        </p:txBody>
      </p:sp>
      <p:sp>
        <p:nvSpPr>
          <p:cNvPr id="236" name="Rectangle 239"/>
          <p:cNvSpPr>
            <a:spLocks noChangeArrowheads="1"/>
          </p:cNvSpPr>
          <p:nvPr/>
        </p:nvSpPr>
        <p:spPr bwMode="auto">
          <a:xfrm>
            <a:off x="1457325" y="42719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n</a:t>
            </a:r>
            <a:endParaRPr lang="en-US" sz="1400"/>
          </a:p>
        </p:txBody>
      </p:sp>
      <p:sp>
        <p:nvSpPr>
          <p:cNvPr id="237" name="Rectangle 240"/>
          <p:cNvSpPr>
            <a:spLocks noChangeArrowheads="1"/>
          </p:cNvSpPr>
          <p:nvPr/>
        </p:nvSpPr>
        <p:spPr bwMode="auto">
          <a:xfrm>
            <a:off x="1546225" y="4271962"/>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c</a:t>
            </a:r>
            <a:endParaRPr lang="en-US" sz="1400"/>
          </a:p>
        </p:txBody>
      </p:sp>
      <p:sp>
        <p:nvSpPr>
          <p:cNvPr id="238" name="Rectangle 241"/>
          <p:cNvSpPr>
            <a:spLocks noChangeArrowheads="1"/>
          </p:cNvSpPr>
          <p:nvPr/>
        </p:nvSpPr>
        <p:spPr bwMode="auto">
          <a:xfrm>
            <a:off x="1625600" y="42719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h</a:t>
            </a:r>
            <a:endParaRPr lang="en-US" sz="1400"/>
          </a:p>
        </p:txBody>
      </p:sp>
      <p:sp>
        <p:nvSpPr>
          <p:cNvPr id="239" name="Rectangle 242"/>
          <p:cNvSpPr>
            <a:spLocks noChangeArrowheads="1"/>
          </p:cNvSpPr>
          <p:nvPr/>
        </p:nvSpPr>
        <p:spPr bwMode="auto">
          <a:xfrm>
            <a:off x="1711325" y="4271962"/>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 </a:t>
            </a:r>
            <a:endParaRPr lang="en-US" sz="1400"/>
          </a:p>
        </p:txBody>
      </p:sp>
      <p:sp>
        <p:nvSpPr>
          <p:cNvPr id="240" name="Rectangle 243"/>
          <p:cNvSpPr>
            <a:spLocks noChangeArrowheads="1"/>
          </p:cNvSpPr>
          <p:nvPr/>
        </p:nvSpPr>
        <p:spPr bwMode="auto">
          <a:xfrm>
            <a:off x="1754188" y="4271962"/>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s</a:t>
            </a:r>
            <a:endParaRPr lang="en-US" sz="1400"/>
          </a:p>
        </p:txBody>
      </p:sp>
      <p:sp>
        <p:nvSpPr>
          <p:cNvPr id="241" name="Rectangle 244"/>
          <p:cNvSpPr>
            <a:spLocks noChangeArrowheads="1"/>
          </p:cNvSpPr>
          <p:nvPr/>
        </p:nvSpPr>
        <p:spPr bwMode="auto">
          <a:xfrm>
            <a:off x="1833563" y="4271962"/>
            <a:ext cx="400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l</a:t>
            </a:r>
            <a:endParaRPr lang="en-US" sz="1400"/>
          </a:p>
        </p:txBody>
      </p:sp>
      <p:sp>
        <p:nvSpPr>
          <p:cNvPr id="242" name="Rectangle 245"/>
          <p:cNvSpPr>
            <a:spLocks noChangeArrowheads="1"/>
          </p:cNvSpPr>
          <p:nvPr/>
        </p:nvSpPr>
        <p:spPr bwMode="auto">
          <a:xfrm>
            <a:off x="1866900" y="427196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o</a:t>
            </a:r>
            <a:endParaRPr lang="en-US" sz="1400"/>
          </a:p>
        </p:txBody>
      </p:sp>
      <p:sp>
        <p:nvSpPr>
          <p:cNvPr id="243" name="Rectangle 246"/>
          <p:cNvSpPr>
            <a:spLocks noChangeArrowheads="1"/>
          </p:cNvSpPr>
          <p:nvPr/>
        </p:nvSpPr>
        <p:spPr bwMode="auto">
          <a:xfrm>
            <a:off x="1955800" y="4271962"/>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t</a:t>
            </a:r>
            <a:endParaRPr lang="en-US" sz="1400"/>
          </a:p>
        </p:txBody>
      </p:sp>
      <p:sp>
        <p:nvSpPr>
          <p:cNvPr id="244" name="Rectangle 247"/>
          <p:cNvSpPr>
            <a:spLocks noChangeArrowheads="1"/>
          </p:cNvSpPr>
          <p:nvPr/>
        </p:nvSpPr>
        <p:spPr bwMode="auto">
          <a:xfrm>
            <a:off x="1998663" y="4271962"/>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t>
            </a:r>
            <a:endParaRPr lang="en-US" sz="1400"/>
          </a:p>
        </p:txBody>
      </p:sp>
      <p:sp>
        <p:nvSpPr>
          <p:cNvPr id="245" name="Rectangle 248"/>
          <p:cNvSpPr>
            <a:spLocks noChangeArrowheads="1"/>
          </p:cNvSpPr>
          <p:nvPr/>
        </p:nvSpPr>
        <p:spPr bwMode="auto">
          <a:xfrm>
            <a:off x="466725" y="2744787"/>
            <a:ext cx="12022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P</a:t>
            </a:r>
            <a:endParaRPr lang="en-US" sz="1400"/>
          </a:p>
        </p:txBody>
      </p:sp>
      <p:sp>
        <p:nvSpPr>
          <p:cNvPr id="246" name="Rectangle 249"/>
          <p:cNvSpPr>
            <a:spLocks noChangeArrowheads="1"/>
          </p:cNvSpPr>
          <p:nvPr/>
        </p:nvSpPr>
        <p:spPr bwMode="auto">
          <a:xfrm>
            <a:off x="569913" y="2744787"/>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r</a:t>
            </a:r>
            <a:endParaRPr lang="en-US" sz="1400"/>
          </a:p>
        </p:txBody>
      </p:sp>
      <p:sp>
        <p:nvSpPr>
          <p:cNvPr id="247" name="Rectangle 250"/>
          <p:cNvSpPr>
            <a:spLocks noChangeArrowheads="1"/>
          </p:cNvSpPr>
          <p:nvPr/>
        </p:nvSpPr>
        <p:spPr bwMode="auto">
          <a:xfrm>
            <a:off x="622300" y="274478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o</a:t>
            </a:r>
            <a:endParaRPr lang="en-US" sz="1400"/>
          </a:p>
        </p:txBody>
      </p:sp>
      <p:sp>
        <p:nvSpPr>
          <p:cNvPr id="248" name="Rectangle 251"/>
          <p:cNvSpPr>
            <a:spLocks noChangeArrowheads="1"/>
          </p:cNvSpPr>
          <p:nvPr/>
        </p:nvSpPr>
        <p:spPr bwMode="auto">
          <a:xfrm>
            <a:off x="711200" y="274478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g</a:t>
            </a:r>
            <a:endParaRPr lang="en-US" sz="1400"/>
          </a:p>
        </p:txBody>
      </p:sp>
      <p:sp>
        <p:nvSpPr>
          <p:cNvPr id="249" name="Rectangle 252"/>
          <p:cNvSpPr>
            <a:spLocks noChangeArrowheads="1"/>
          </p:cNvSpPr>
          <p:nvPr/>
        </p:nvSpPr>
        <p:spPr bwMode="auto">
          <a:xfrm>
            <a:off x="796925" y="2744787"/>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r</a:t>
            </a:r>
            <a:endParaRPr lang="en-US" sz="1400"/>
          </a:p>
        </p:txBody>
      </p:sp>
      <p:sp>
        <p:nvSpPr>
          <p:cNvPr id="250" name="Rectangle 253"/>
          <p:cNvSpPr>
            <a:spLocks noChangeArrowheads="1"/>
          </p:cNvSpPr>
          <p:nvPr/>
        </p:nvSpPr>
        <p:spPr bwMode="auto">
          <a:xfrm>
            <a:off x="847725" y="274478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a:t>
            </a:r>
            <a:endParaRPr lang="en-US" sz="1400"/>
          </a:p>
        </p:txBody>
      </p:sp>
      <p:sp>
        <p:nvSpPr>
          <p:cNvPr id="251" name="Rectangle 254"/>
          <p:cNvSpPr>
            <a:spLocks noChangeArrowheads="1"/>
          </p:cNvSpPr>
          <p:nvPr/>
        </p:nvSpPr>
        <p:spPr bwMode="auto">
          <a:xfrm>
            <a:off x="938213" y="2744787"/>
            <a:ext cx="1490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m</a:t>
            </a:r>
            <a:endParaRPr lang="en-US" sz="1400"/>
          </a:p>
        </p:txBody>
      </p:sp>
      <p:sp>
        <p:nvSpPr>
          <p:cNvPr id="252" name="Rectangle 255"/>
          <p:cNvSpPr>
            <a:spLocks noChangeArrowheads="1"/>
          </p:cNvSpPr>
          <p:nvPr/>
        </p:nvSpPr>
        <p:spPr bwMode="auto">
          <a:xfrm>
            <a:off x="1069975" y="2744787"/>
            <a:ext cx="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sp>
        <p:nvSpPr>
          <p:cNvPr id="253" name="Rectangle 256"/>
          <p:cNvSpPr>
            <a:spLocks noChangeArrowheads="1"/>
          </p:cNvSpPr>
          <p:nvPr/>
        </p:nvSpPr>
        <p:spPr bwMode="auto">
          <a:xfrm>
            <a:off x="466725" y="29289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e</a:t>
            </a:r>
            <a:endParaRPr lang="en-US" sz="1400"/>
          </a:p>
        </p:txBody>
      </p:sp>
      <p:sp>
        <p:nvSpPr>
          <p:cNvPr id="254" name="Rectangle 257"/>
          <p:cNvSpPr>
            <a:spLocks noChangeArrowheads="1"/>
          </p:cNvSpPr>
          <p:nvPr/>
        </p:nvSpPr>
        <p:spPr bwMode="auto">
          <a:xfrm>
            <a:off x="555625" y="2928937"/>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x</a:t>
            </a:r>
            <a:endParaRPr lang="en-US" sz="1400"/>
          </a:p>
        </p:txBody>
      </p:sp>
      <p:sp>
        <p:nvSpPr>
          <p:cNvPr id="255" name="Rectangle 258"/>
          <p:cNvSpPr>
            <a:spLocks noChangeArrowheads="1"/>
          </p:cNvSpPr>
          <p:nvPr/>
        </p:nvSpPr>
        <p:spPr bwMode="auto">
          <a:xfrm>
            <a:off x="631825" y="29289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e</a:t>
            </a:r>
            <a:endParaRPr lang="en-US" sz="1400"/>
          </a:p>
        </p:txBody>
      </p:sp>
      <p:sp>
        <p:nvSpPr>
          <p:cNvPr id="256" name="Rectangle 259"/>
          <p:cNvSpPr>
            <a:spLocks noChangeArrowheads="1"/>
          </p:cNvSpPr>
          <p:nvPr/>
        </p:nvSpPr>
        <p:spPr bwMode="auto">
          <a:xfrm>
            <a:off x="720725" y="2928937"/>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c</a:t>
            </a:r>
            <a:endParaRPr lang="en-US" sz="1400"/>
          </a:p>
        </p:txBody>
      </p:sp>
      <p:sp>
        <p:nvSpPr>
          <p:cNvPr id="257" name="Rectangle 260"/>
          <p:cNvSpPr>
            <a:spLocks noChangeArrowheads="1"/>
          </p:cNvSpPr>
          <p:nvPr/>
        </p:nvSpPr>
        <p:spPr bwMode="auto">
          <a:xfrm>
            <a:off x="796925" y="29289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u</a:t>
            </a:r>
            <a:endParaRPr lang="en-US" sz="1400"/>
          </a:p>
        </p:txBody>
      </p:sp>
      <p:sp>
        <p:nvSpPr>
          <p:cNvPr id="258" name="Rectangle 261"/>
          <p:cNvSpPr>
            <a:spLocks noChangeArrowheads="1"/>
          </p:cNvSpPr>
          <p:nvPr/>
        </p:nvSpPr>
        <p:spPr bwMode="auto">
          <a:xfrm>
            <a:off x="885825" y="2928937"/>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t</a:t>
            </a:r>
            <a:endParaRPr lang="en-US" sz="1400"/>
          </a:p>
        </p:txBody>
      </p:sp>
      <p:sp>
        <p:nvSpPr>
          <p:cNvPr id="259" name="Rectangle 262"/>
          <p:cNvSpPr>
            <a:spLocks noChangeArrowheads="1"/>
          </p:cNvSpPr>
          <p:nvPr/>
        </p:nvSpPr>
        <p:spPr bwMode="auto">
          <a:xfrm>
            <a:off x="928688" y="2928937"/>
            <a:ext cx="400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i</a:t>
            </a:r>
            <a:endParaRPr lang="en-US" sz="1400"/>
          </a:p>
        </p:txBody>
      </p:sp>
      <p:sp>
        <p:nvSpPr>
          <p:cNvPr id="260" name="Rectangle 263"/>
          <p:cNvSpPr>
            <a:spLocks noChangeArrowheads="1"/>
          </p:cNvSpPr>
          <p:nvPr/>
        </p:nvSpPr>
        <p:spPr bwMode="auto">
          <a:xfrm>
            <a:off x="966788" y="29289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o</a:t>
            </a:r>
            <a:endParaRPr lang="en-US" sz="1400"/>
          </a:p>
        </p:txBody>
      </p:sp>
      <p:sp>
        <p:nvSpPr>
          <p:cNvPr id="261" name="Rectangle 264"/>
          <p:cNvSpPr>
            <a:spLocks noChangeArrowheads="1"/>
          </p:cNvSpPr>
          <p:nvPr/>
        </p:nvSpPr>
        <p:spPr bwMode="auto">
          <a:xfrm>
            <a:off x="1050925" y="29289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n</a:t>
            </a:r>
            <a:endParaRPr lang="en-US" sz="1400"/>
          </a:p>
        </p:txBody>
      </p:sp>
      <p:sp>
        <p:nvSpPr>
          <p:cNvPr id="262" name="Rectangle 265"/>
          <p:cNvSpPr>
            <a:spLocks noChangeArrowheads="1"/>
          </p:cNvSpPr>
          <p:nvPr/>
        </p:nvSpPr>
        <p:spPr bwMode="auto">
          <a:xfrm>
            <a:off x="1141413" y="2928937"/>
            <a:ext cx="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sp>
        <p:nvSpPr>
          <p:cNvPr id="263" name="Rectangle 266"/>
          <p:cNvSpPr>
            <a:spLocks noChangeArrowheads="1"/>
          </p:cNvSpPr>
          <p:nvPr/>
        </p:nvSpPr>
        <p:spPr bwMode="auto">
          <a:xfrm>
            <a:off x="466725" y="31178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o</a:t>
            </a:r>
            <a:endParaRPr lang="en-US" sz="1400"/>
          </a:p>
        </p:txBody>
      </p:sp>
      <p:sp>
        <p:nvSpPr>
          <p:cNvPr id="264" name="Rectangle 267"/>
          <p:cNvSpPr>
            <a:spLocks noChangeArrowheads="1"/>
          </p:cNvSpPr>
          <p:nvPr/>
        </p:nvSpPr>
        <p:spPr bwMode="auto">
          <a:xfrm>
            <a:off x="555625" y="3117850"/>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r</a:t>
            </a:r>
            <a:endParaRPr lang="en-US" sz="1400"/>
          </a:p>
        </p:txBody>
      </p:sp>
      <p:sp>
        <p:nvSpPr>
          <p:cNvPr id="265" name="Rectangle 268"/>
          <p:cNvSpPr>
            <a:spLocks noChangeArrowheads="1"/>
          </p:cNvSpPr>
          <p:nvPr/>
        </p:nvSpPr>
        <p:spPr bwMode="auto">
          <a:xfrm>
            <a:off x="608013" y="31178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d</a:t>
            </a:r>
            <a:endParaRPr lang="en-US" sz="1400"/>
          </a:p>
        </p:txBody>
      </p:sp>
      <p:sp>
        <p:nvSpPr>
          <p:cNvPr id="266" name="Rectangle 269"/>
          <p:cNvSpPr>
            <a:spLocks noChangeArrowheads="1"/>
          </p:cNvSpPr>
          <p:nvPr/>
        </p:nvSpPr>
        <p:spPr bwMode="auto">
          <a:xfrm>
            <a:off x="692150" y="31178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e</a:t>
            </a:r>
            <a:endParaRPr lang="en-US" sz="1400"/>
          </a:p>
        </p:txBody>
      </p:sp>
      <p:sp>
        <p:nvSpPr>
          <p:cNvPr id="267" name="Rectangle 270"/>
          <p:cNvSpPr>
            <a:spLocks noChangeArrowheads="1"/>
          </p:cNvSpPr>
          <p:nvPr/>
        </p:nvSpPr>
        <p:spPr bwMode="auto">
          <a:xfrm>
            <a:off x="782638" y="3117850"/>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r</a:t>
            </a:r>
            <a:endParaRPr lang="en-US" sz="1400"/>
          </a:p>
        </p:txBody>
      </p:sp>
      <p:sp>
        <p:nvSpPr>
          <p:cNvPr id="268" name="Rectangle 271"/>
          <p:cNvSpPr>
            <a:spLocks noChangeArrowheads="1"/>
          </p:cNvSpPr>
          <p:nvPr/>
        </p:nvSpPr>
        <p:spPr bwMode="auto">
          <a:xfrm>
            <a:off x="835025" y="3117850"/>
            <a:ext cx="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sp>
        <p:nvSpPr>
          <p:cNvPr id="269" name="Rectangle 272"/>
          <p:cNvSpPr>
            <a:spLocks noChangeArrowheads="1"/>
          </p:cNvSpPr>
          <p:nvPr/>
        </p:nvSpPr>
        <p:spPr bwMode="auto">
          <a:xfrm>
            <a:off x="466725" y="3302000"/>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t>
            </a:r>
            <a:endParaRPr lang="en-US" sz="1400"/>
          </a:p>
        </p:txBody>
      </p:sp>
      <p:sp>
        <p:nvSpPr>
          <p:cNvPr id="270" name="Rectangle 273"/>
          <p:cNvSpPr>
            <a:spLocks noChangeArrowheads="1"/>
          </p:cNvSpPr>
          <p:nvPr/>
        </p:nvSpPr>
        <p:spPr bwMode="auto">
          <a:xfrm>
            <a:off x="519113" y="3302000"/>
            <a:ext cx="400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i</a:t>
            </a:r>
            <a:endParaRPr lang="en-US" sz="1400"/>
          </a:p>
        </p:txBody>
      </p:sp>
      <p:sp>
        <p:nvSpPr>
          <p:cNvPr id="271" name="Rectangle 274"/>
          <p:cNvSpPr>
            <a:spLocks noChangeArrowheads="1"/>
          </p:cNvSpPr>
          <p:nvPr/>
        </p:nvSpPr>
        <p:spPr bwMode="auto">
          <a:xfrm>
            <a:off x="555625" y="330200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n</a:t>
            </a:r>
            <a:endParaRPr lang="en-US" sz="1400"/>
          </a:p>
        </p:txBody>
      </p:sp>
      <p:sp>
        <p:nvSpPr>
          <p:cNvPr id="272" name="Rectangle 275"/>
          <p:cNvSpPr>
            <a:spLocks noChangeArrowheads="1"/>
          </p:cNvSpPr>
          <p:nvPr/>
        </p:nvSpPr>
        <p:spPr bwMode="auto">
          <a:xfrm>
            <a:off x="641350" y="3302000"/>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 </a:t>
            </a:r>
            <a:endParaRPr lang="en-US" sz="1400"/>
          </a:p>
        </p:txBody>
      </p:sp>
      <p:sp>
        <p:nvSpPr>
          <p:cNvPr id="273" name="Rectangle 276"/>
          <p:cNvSpPr>
            <a:spLocks noChangeArrowheads="1"/>
          </p:cNvSpPr>
          <p:nvPr/>
        </p:nvSpPr>
        <p:spPr bwMode="auto">
          <a:xfrm>
            <a:off x="684213" y="3302000"/>
            <a:ext cx="400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i</a:t>
            </a:r>
            <a:endParaRPr lang="en-US" sz="1400"/>
          </a:p>
        </p:txBody>
      </p:sp>
      <p:sp>
        <p:nvSpPr>
          <p:cNvPr id="274" name="Rectangle 277"/>
          <p:cNvSpPr>
            <a:spLocks noChangeArrowheads="1"/>
          </p:cNvSpPr>
          <p:nvPr/>
        </p:nvSpPr>
        <p:spPr bwMode="auto">
          <a:xfrm>
            <a:off x="720725" y="330200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n</a:t>
            </a:r>
            <a:endParaRPr lang="en-US" sz="1400"/>
          </a:p>
        </p:txBody>
      </p:sp>
      <p:sp>
        <p:nvSpPr>
          <p:cNvPr id="275" name="Rectangle 278"/>
          <p:cNvSpPr>
            <a:spLocks noChangeArrowheads="1"/>
          </p:cNvSpPr>
          <p:nvPr/>
        </p:nvSpPr>
        <p:spPr bwMode="auto">
          <a:xfrm>
            <a:off x="806450" y="3302000"/>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s</a:t>
            </a:r>
            <a:endParaRPr lang="en-US" sz="1400"/>
          </a:p>
        </p:txBody>
      </p:sp>
      <p:sp>
        <p:nvSpPr>
          <p:cNvPr id="276" name="Rectangle 279"/>
          <p:cNvSpPr>
            <a:spLocks noChangeArrowheads="1"/>
          </p:cNvSpPr>
          <p:nvPr/>
        </p:nvSpPr>
        <p:spPr bwMode="auto">
          <a:xfrm>
            <a:off x="885825" y="3302000"/>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t</a:t>
            </a:r>
            <a:endParaRPr lang="en-US" sz="1400"/>
          </a:p>
        </p:txBody>
      </p:sp>
      <p:sp>
        <p:nvSpPr>
          <p:cNvPr id="277" name="Rectangle 280"/>
          <p:cNvSpPr>
            <a:spLocks noChangeArrowheads="1"/>
          </p:cNvSpPr>
          <p:nvPr/>
        </p:nvSpPr>
        <p:spPr bwMode="auto">
          <a:xfrm>
            <a:off x="928688" y="3302000"/>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r</a:t>
            </a:r>
            <a:endParaRPr lang="en-US" sz="1400"/>
          </a:p>
        </p:txBody>
      </p:sp>
      <p:sp>
        <p:nvSpPr>
          <p:cNvPr id="278" name="Rectangle 281"/>
          <p:cNvSpPr>
            <a:spLocks noChangeArrowheads="1"/>
          </p:cNvSpPr>
          <p:nvPr/>
        </p:nvSpPr>
        <p:spPr bwMode="auto">
          <a:xfrm>
            <a:off x="981075" y="330200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u</a:t>
            </a:r>
            <a:endParaRPr lang="en-US" sz="1400"/>
          </a:p>
        </p:txBody>
      </p:sp>
      <p:sp>
        <p:nvSpPr>
          <p:cNvPr id="279" name="Rectangle 282"/>
          <p:cNvSpPr>
            <a:spLocks noChangeArrowheads="1"/>
          </p:cNvSpPr>
          <p:nvPr/>
        </p:nvSpPr>
        <p:spPr bwMode="auto">
          <a:xfrm>
            <a:off x="1069975" y="3302000"/>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c</a:t>
            </a:r>
            <a:endParaRPr lang="en-US" sz="1400"/>
          </a:p>
        </p:txBody>
      </p:sp>
      <p:sp>
        <p:nvSpPr>
          <p:cNvPr id="280" name="Rectangle 283"/>
          <p:cNvSpPr>
            <a:spLocks noChangeArrowheads="1"/>
          </p:cNvSpPr>
          <p:nvPr/>
        </p:nvSpPr>
        <p:spPr bwMode="auto">
          <a:xfrm>
            <a:off x="1146175" y="3302000"/>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t</a:t>
            </a:r>
            <a:endParaRPr lang="en-US" sz="1400"/>
          </a:p>
        </p:txBody>
      </p:sp>
      <p:sp>
        <p:nvSpPr>
          <p:cNvPr id="281" name="Rectangle 284"/>
          <p:cNvSpPr>
            <a:spLocks noChangeArrowheads="1"/>
          </p:cNvSpPr>
          <p:nvPr/>
        </p:nvSpPr>
        <p:spPr bwMode="auto">
          <a:xfrm>
            <a:off x="1192213" y="3302000"/>
            <a:ext cx="400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i</a:t>
            </a:r>
            <a:endParaRPr lang="en-US" sz="1400"/>
          </a:p>
        </p:txBody>
      </p:sp>
      <p:sp>
        <p:nvSpPr>
          <p:cNvPr id="282" name="Rectangle 285"/>
          <p:cNvSpPr>
            <a:spLocks noChangeArrowheads="1"/>
          </p:cNvSpPr>
          <p:nvPr/>
        </p:nvSpPr>
        <p:spPr bwMode="auto">
          <a:xfrm>
            <a:off x="1225550" y="330200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o</a:t>
            </a:r>
            <a:endParaRPr lang="en-US" sz="1400"/>
          </a:p>
        </p:txBody>
      </p:sp>
      <p:sp>
        <p:nvSpPr>
          <p:cNvPr id="283" name="Rectangle 286"/>
          <p:cNvSpPr>
            <a:spLocks noChangeArrowheads="1"/>
          </p:cNvSpPr>
          <p:nvPr/>
        </p:nvSpPr>
        <p:spPr bwMode="auto">
          <a:xfrm>
            <a:off x="1314450" y="330200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n</a:t>
            </a:r>
            <a:endParaRPr lang="en-US" sz="1400"/>
          </a:p>
        </p:txBody>
      </p:sp>
      <p:sp>
        <p:nvSpPr>
          <p:cNvPr id="284" name="Rectangle 287"/>
          <p:cNvSpPr>
            <a:spLocks noChangeArrowheads="1"/>
          </p:cNvSpPr>
          <p:nvPr/>
        </p:nvSpPr>
        <p:spPr bwMode="auto">
          <a:xfrm>
            <a:off x="1400175" y="3302000"/>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s</a:t>
            </a:r>
            <a:endParaRPr lang="en-US" sz="1400"/>
          </a:p>
        </p:txBody>
      </p:sp>
      <p:sp>
        <p:nvSpPr>
          <p:cNvPr id="285" name="Rectangle 288"/>
          <p:cNvSpPr>
            <a:spLocks noChangeArrowheads="1"/>
          </p:cNvSpPr>
          <p:nvPr/>
        </p:nvSpPr>
        <p:spPr bwMode="auto">
          <a:xfrm>
            <a:off x="1479550" y="3302000"/>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Arial" panose="020B0604020202020204" pitchFamily="34" charset="0"/>
              </a:rPr>
              <a:t>)</a:t>
            </a:r>
            <a:endParaRPr lang="en-US" sz="1400"/>
          </a:p>
        </p:txBody>
      </p:sp>
      <p:sp>
        <p:nvSpPr>
          <p:cNvPr id="286" name="Text Box 5"/>
          <p:cNvSpPr txBox="1">
            <a:spLocks noChangeArrowheads="1"/>
          </p:cNvSpPr>
          <p:nvPr/>
        </p:nvSpPr>
        <p:spPr bwMode="auto">
          <a:xfrm>
            <a:off x="1827213" y="5354637"/>
            <a:ext cx="50403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400" b="1" dirty="0"/>
              <a:t>Delayed branch</a:t>
            </a:r>
            <a:r>
              <a:rPr lang="en-US" sz="1400" b="1" dirty="0">
                <a:latin typeface="Courier New" panose="02070309020205020404" pitchFamily="49" charset="0"/>
              </a:rPr>
              <a:t> </a:t>
            </a:r>
            <a:r>
              <a:rPr lang="en-US" sz="1400" b="1" dirty="0" err="1">
                <a:latin typeface="Courier New" panose="02070309020205020404" pitchFamily="49" charset="0"/>
              </a:rPr>
              <a:t>beq</a:t>
            </a:r>
            <a:r>
              <a:rPr lang="en-US" sz="1400" b="1" dirty="0"/>
              <a:t> is followed by </a:t>
            </a:r>
            <a:r>
              <a:rPr lang="en-US" sz="1400" b="1" dirty="0">
                <a:latin typeface="Courier New" panose="02070309020205020404" pitchFamily="49" charset="0"/>
              </a:rPr>
              <a:t>add</a:t>
            </a:r>
            <a:r>
              <a:rPr lang="en-US" sz="1400" b="1" dirty="0"/>
              <a:t> that is independent of branch outcome</a:t>
            </a:r>
            <a:endParaRPr lang="en-US" sz="14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IN" dirty="0"/>
          </a:p>
        </p:txBody>
      </p:sp>
      <p:sp>
        <p:nvSpPr>
          <p:cNvPr id="3" name="Content Placeholder 2"/>
          <p:cNvSpPr>
            <a:spLocks noGrp="1"/>
          </p:cNvSpPr>
          <p:nvPr>
            <p:ph idx="1"/>
          </p:nvPr>
        </p:nvSpPr>
        <p:spPr/>
        <p:txBody>
          <a:bodyPr>
            <a:normAutofit/>
          </a:bodyPr>
          <a:lstStyle/>
          <a:p>
            <a:pPr algn="l"/>
            <a:r>
              <a:rPr lang="en-US" sz="2400" b="0" i="0" u="none" strike="noStrike" baseline="0" dirty="0">
                <a:latin typeface="Arial" panose="020B0604020202020204" pitchFamily="34" charset="0"/>
                <a:cs typeface="Arial" panose="020B0604020202020204" pitchFamily="34" charset="0"/>
              </a:rPr>
              <a:t>John L. Hennessy and David A Patterson, Computer Architecture: A quantitative Approach, Morgan </a:t>
            </a:r>
            <a:r>
              <a:rPr lang="en-IN" sz="2400" b="0" i="0" u="none" strike="noStrike" baseline="0" dirty="0">
                <a:latin typeface="Arial" panose="020B0604020202020204" pitchFamily="34" charset="0"/>
                <a:cs typeface="Arial" panose="020B0604020202020204" pitchFamily="34" charset="0"/>
              </a:rPr>
              <a:t>Kaufmann / Elsevier, Sixth Edition, 23rd November 2017</a:t>
            </a:r>
            <a:endParaRPr lang="en-IN" sz="4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00100" y="381000"/>
            <a:ext cx="7886700" cy="323850"/>
          </a:xfrm>
          <a:noFill/>
        </p:spPr>
        <p:txBody>
          <a:bodyPr>
            <a:noAutofit/>
          </a:bodyPr>
          <a:lstStyle/>
          <a:p>
            <a:pPr algn="just"/>
            <a:r>
              <a:rPr lang="en-US" sz="3200" dirty="0"/>
              <a:t>The Five Stages of Load</a:t>
            </a:r>
            <a:endParaRPr lang="en-US" sz="3200" dirty="0"/>
          </a:p>
        </p:txBody>
      </p:sp>
      <p:sp>
        <p:nvSpPr>
          <p:cNvPr id="5" name="Rectangle 3"/>
          <p:cNvSpPr txBox="1">
            <a:spLocks noChangeArrowheads="1"/>
          </p:cNvSpPr>
          <p:nvPr/>
        </p:nvSpPr>
        <p:spPr>
          <a:xfrm>
            <a:off x="495300" y="2800350"/>
            <a:ext cx="8191500" cy="352425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Ifetch: Instruction Fetch</a:t>
            </a:r>
            <a:endParaRPr lang="en-US" sz="2400" dirty="0"/>
          </a:p>
          <a:p>
            <a:pPr lvl="1"/>
            <a:r>
              <a:rPr lang="en-US" sz="2400" dirty="0"/>
              <a:t>Fetch the instruction from the Instruction Memory</a:t>
            </a:r>
            <a:endParaRPr lang="en-US" sz="2400" dirty="0"/>
          </a:p>
          <a:p>
            <a:r>
              <a:rPr lang="en-US" sz="2400" dirty="0" err="1"/>
              <a:t>Reg</a:t>
            </a:r>
            <a:r>
              <a:rPr lang="en-US" sz="2400" dirty="0"/>
              <a:t>/Dec: Registers Fetch  and Instruction Decode</a:t>
            </a:r>
            <a:endParaRPr lang="en-US" sz="2400" dirty="0"/>
          </a:p>
          <a:p>
            <a:r>
              <a:rPr lang="en-US" sz="2400" dirty="0"/>
              <a:t>Exec: Calculate the memory address</a:t>
            </a:r>
            <a:endParaRPr lang="en-US" sz="2400" dirty="0"/>
          </a:p>
          <a:p>
            <a:r>
              <a:rPr lang="en-US" sz="2400" dirty="0" err="1"/>
              <a:t>Mem</a:t>
            </a:r>
            <a:r>
              <a:rPr lang="en-US" sz="2400" dirty="0"/>
              <a:t>: Read the data from the Data Memory</a:t>
            </a:r>
            <a:endParaRPr lang="en-US" sz="2400" dirty="0"/>
          </a:p>
          <a:p>
            <a:r>
              <a:rPr lang="en-US" sz="2400" dirty="0" err="1"/>
              <a:t>Wr</a:t>
            </a:r>
            <a:r>
              <a:rPr lang="en-US" sz="2400" dirty="0"/>
              <a:t>: Write the data back to the register file</a:t>
            </a:r>
            <a:endParaRPr lang="en-US" sz="2400" dirty="0"/>
          </a:p>
        </p:txBody>
      </p:sp>
      <p:grpSp>
        <p:nvGrpSpPr>
          <p:cNvPr id="6" name="Group 8"/>
          <p:cNvGrpSpPr/>
          <p:nvPr/>
        </p:nvGrpSpPr>
        <p:grpSpPr bwMode="auto">
          <a:xfrm>
            <a:off x="1981200" y="1492250"/>
            <a:ext cx="825500" cy="254000"/>
            <a:chOff x="1248" y="712"/>
            <a:chExt cx="520" cy="160"/>
          </a:xfrm>
        </p:grpSpPr>
        <p:sp>
          <p:nvSpPr>
            <p:cNvPr id="7" name="Line 4"/>
            <p:cNvSpPr>
              <a:spLocks noChangeShapeType="1"/>
            </p:cNvSpPr>
            <p:nvPr/>
          </p:nvSpPr>
          <p:spPr bwMode="auto">
            <a:xfrm>
              <a:off x="1256"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 name="Line 5"/>
            <p:cNvSpPr>
              <a:spLocks noChangeShapeType="1"/>
            </p:cNvSpPr>
            <p:nvPr/>
          </p:nvSpPr>
          <p:spPr bwMode="auto">
            <a:xfrm>
              <a:off x="1248"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 name="Line 6"/>
            <p:cNvSpPr>
              <a:spLocks noChangeShapeType="1"/>
            </p:cNvSpPr>
            <p:nvPr/>
          </p:nvSpPr>
          <p:spPr bwMode="auto">
            <a:xfrm flipV="1">
              <a:off x="1536"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 name="Line 7"/>
            <p:cNvSpPr>
              <a:spLocks noChangeShapeType="1"/>
            </p:cNvSpPr>
            <p:nvPr/>
          </p:nvSpPr>
          <p:spPr bwMode="auto">
            <a:xfrm>
              <a:off x="1544"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1" name="Group 13"/>
          <p:cNvGrpSpPr/>
          <p:nvPr/>
        </p:nvGrpSpPr>
        <p:grpSpPr bwMode="auto">
          <a:xfrm>
            <a:off x="2819400" y="1492250"/>
            <a:ext cx="825500" cy="254000"/>
            <a:chOff x="1776" y="712"/>
            <a:chExt cx="520" cy="160"/>
          </a:xfrm>
        </p:grpSpPr>
        <p:sp>
          <p:nvSpPr>
            <p:cNvPr id="12" name="Line 9"/>
            <p:cNvSpPr>
              <a:spLocks noChangeShapeType="1"/>
            </p:cNvSpPr>
            <p:nvPr/>
          </p:nvSpPr>
          <p:spPr bwMode="auto">
            <a:xfrm>
              <a:off x="1784"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 name="Line 10"/>
            <p:cNvSpPr>
              <a:spLocks noChangeShapeType="1"/>
            </p:cNvSpPr>
            <p:nvPr/>
          </p:nvSpPr>
          <p:spPr bwMode="auto">
            <a:xfrm>
              <a:off x="1776"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 name="Line 11"/>
            <p:cNvSpPr>
              <a:spLocks noChangeShapeType="1"/>
            </p:cNvSpPr>
            <p:nvPr/>
          </p:nvSpPr>
          <p:spPr bwMode="auto">
            <a:xfrm flipV="1">
              <a:off x="2064"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 name="Line 12"/>
            <p:cNvSpPr>
              <a:spLocks noChangeShapeType="1"/>
            </p:cNvSpPr>
            <p:nvPr/>
          </p:nvSpPr>
          <p:spPr bwMode="auto">
            <a:xfrm>
              <a:off x="2072"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6" name="Group 18"/>
          <p:cNvGrpSpPr/>
          <p:nvPr/>
        </p:nvGrpSpPr>
        <p:grpSpPr bwMode="auto">
          <a:xfrm>
            <a:off x="3657600" y="1492250"/>
            <a:ext cx="825500" cy="254000"/>
            <a:chOff x="2304" y="712"/>
            <a:chExt cx="520" cy="160"/>
          </a:xfrm>
        </p:grpSpPr>
        <p:sp>
          <p:nvSpPr>
            <p:cNvPr id="17" name="Line 14"/>
            <p:cNvSpPr>
              <a:spLocks noChangeShapeType="1"/>
            </p:cNvSpPr>
            <p:nvPr/>
          </p:nvSpPr>
          <p:spPr bwMode="auto">
            <a:xfrm>
              <a:off x="2312"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5"/>
            <p:cNvSpPr>
              <a:spLocks noChangeShapeType="1"/>
            </p:cNvSpPr>
            <p:nvPr/>
          </p:nvSpPr>
          <p:spPr bwMode="auto">
            <a:xfrm>
              <a:off x="2304"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16"/>
            <p:cNvSpPr>
              <a:spLocks noChangeShapeType="1"/>
            </p:cNvSpPr>
            <p:nvPr/>
          </p:nvSpPr>
          <p:spPr bwMode="auto">
            <a:xfrm flipV="1">
              <a:off x="2592"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 name="Line 17"/>
            <p:cNvSpPr>
              <a:spLocks noChangeShapeType="1"/>
            </p:cNvSpPr>
            <p:nvPr/>
          </p:nvSpPr>
          <p:spPr bwMode="auto">
            <a:xfrm>
              <a:off x="2600"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1" name="Group 23"/>
          <p:cNvGrpSpPr/>
          <p:nvPr/>
        </p:nvGrpSpPr>
        <p:grpSpPr bwMode="auto">
          <a:xfrm>
            <a:off x="4495800" y="1492250"/>
            <a:ext cx="825500" cy="254000"/>
            <a:chOff x="2832" y="712"/>
            <a:chExt cx="520" cy="160"/>
          </a:xfrm>
        </p:grpSpPr>
        <p:sp>
          <p:nvSpPr>
            <p:cNvPr id="22" name="Line 19"/>
            <p:cNvSpPr>
              <a:spLocks noChangeShapeType="1"/>
            </p:cNvSpPr>
            <p:nvPr/>
          </p:nvSpPr>
          <p:spPr bwMode="auto">
            <a:xfrm>
              <a:off x="2840"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20"/>
            <p:cNvSpPr>
              <a:spLocks noChangeShapeType="1"/>
            </p:cNvSpPr>
            <p:nvPr/>
          </p:nvSpPr>
          <p:spPr bwMode="auto">
            <a:xfrm>
              <a:off x="2832"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21"/>
            <p:cNvSpPr>
              <a:spLocks noChangeShapeType="1"/>
            </p:cNvSpPr>
            <p:nvPr/>
          </p:nvSpPr>
          <p:spPr bwMode="auto">
            <a:xfrm flipV="1">
              <a:off x="3120"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 name="Line 22"/>
            <p:cNvSpPr>
              <a:spLocks noChangeShapeType="1"/>
            </p:cNvSpPr>
            <p:nvPr/>
          </p:nvSpPr>
          <p:spPr bwMode="auto">
            <a:xfrm>
              <a:off x="3128"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 name="Group 28"/>
          <p:cNvGrpSpPr/>
          <p:nvPr/>
        </p:nvGrpSpPr>
        <p:grpSpPr bwMode="auto">
          <a:xfrm>
            <a:off x="5334000" y="1492250"/>
            <a:ext cx="825500" cy="254000"/>
            <a:chOff x="3360" y="712"/>
            <a:chExt cx="520" cy="160"/>
          </a:xfrm>
        </p:grpSpPr>
        <p:sp>
          <p:nvSpPr>
            <p:cNvPr id="27" name="Line 24"/>
            <p:cNvSpPr>
              <a:spLocks noChangeShapeType="1"/>
            </p:cNvSpPr>
            <p:nvPr/>
          </p:nvSpPr>
          <p:spPr bwMode="auto">
            <a:xfrm>
              <a:off x="3368"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 name="Line 25"/>
            <p:cNvSpPr>
              <a:spLocks noChangeShapeType="1"/>
            </p:cNvSpPr>
            <p:nvPr/>
          </p:nvSpPr>
          <p:spPr bwMode="auto">
            <a:xfrm>
              <a:off x="3360"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26"/>
            <p:cNvSpPr>
              <a:spLocks noChangeShapeType="1"/>
            </p:cNvSpPr>
            <p:nvPr/>
          </p:nvSpPr>
          <p:spPr bwMode="auto">
            <a:xfrm flipV="1">
              <a:off x="3648"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 name="Line 27"/>
            <p:cNvSpPr>
              <a:spLocks noChangeShapeType="1"/>
            </p:cNvSpPr>
            <p:nvPr/>
          </p:nvSpPr>
          <p:spPr bwMode="auto">
            <a:xfrm>
              <a:off x="3656"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1" name="Line 29"/>
          <p:cNvSpPr>
            <a:spLocks noChangeShapeType="1"/>
          </p:cNvSpPr>
          <p:nvPr/>
        </p:nvSpPr>
        <p:spPr bwMode="auto">
          <a:xfrm>
            <a:off x="6184900" y="1733550"/>
            <a:ext cx="431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Line 30"/>
          <p:cNvSpPr>
            <a:spLocks noChangeShapeType="1"/>
          </p:cNvSpPr>
          <p:nvPr/>
        </p:nvSpPr>
        <p:spPr bwMode="auto">
          <a:xfrm>
            <a:off x="6172200" y="151765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Line 31"/>
          <p:cNvSpPr>
            <a:spLocks noChangeShapeType="1"/>
          </p:cNvSpPr>
          <p:nvPr/>
        </p:nvSpPr>
        <p:spPr bwMode="auto">
          <a:xfrm>
            <a:off x="1612900" y="1504950"/>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 name="Line 32"/>
          <p:cNvSpPr>
            <a:spLocks noChangeShapeType="1"/>
          </p:cNvSpPr>
          <p:nvPr/>
        </p:nvSpPr>
        <p:spPr bwMode="auto">
          <a:xfrm flipV="1">
            <a:off x="1981200" y="111125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 name="Line 33"/>
          <p:cNvSpPr>
            <a:spLocks noChangeShapeType="1"/>
          </p:cNvSpPr>
          <p:nvPr/>
        </p:nvSpPr>
        <p:spPr bwMode="auto">
          <a:xfrm flipV="1">
            <a:off x="2819400" y="111125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 name="Rectangle 34"/>
          <p:cNvSpPr>
            <a:spLocks noChangeArrowheads="1"/>
          </p:cNvSpPr>
          <p:nvPr/>
        </p:nvSpPr>
        <p:spPr bwMode="auto">
          <a:xfrm>
            <a:off x="2043113" y="112395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1</a:t>
            </a:r>
            <a:endParaRPr lang="en-US" sz="1600"/>
          </a:p>
        </p:txBody>
      </p:sp>
      <p:sp>
        <p:nvSpPr>
          <p:cNvPr id="37" name="Rectangle 35"/>
          <p:cNvSpPr>
            <a:spLocks noChangeArrowheads="1"/>
          </p:cNvSpPr>
          <p:nvPr/>
        </p:nvSpPr>
        <p:spPr bwMode="auto">
          <a:xfrm>
            <a:off x="2805113" y="112395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2</a:t>
            </a:r>
            <a:endParaRPr lang="en-US" sz="1600"/>
          </a:p>
        </p:txBody>
      </p:sp>
      <p:sp>
        <p:nvSpPr>
          <p:cNvPr id="38" name="Line 36"/>
          <p:cNvSpPr>
            <a:spLocks noChangeShapeType="1"/>
          </p:cNvSpPr>
          <p:nvPr/>
        </p:nvSpPr>
        <p:spPr bwMode="auto">
          <a:xfrm flipV="1">
            <a:off x="3657600" y="111125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Line 37"/>
          <p:cNvSpPr>
            <a:spLocks noChangeShapeType="1"/>
          </p:cNvSpPr>
          <p:nvPr/>
        </p:nvSpPr>
        <p:spPr bwMode="auto">
          <a:xfrm flipV="1">
            <a:off x="4495800" y="111125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38"/>
          <p:cNvSpPr>
            <a:spLocks noChangeShapeType="1"/>
          </p:cNvSpPr>
          <p:nvPr/>
        </p:nvSpPr>
        <p:spPr bwMode="auto">
          <a:xfrm flipV="1">
            <a:off x="5334000" y="111125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 name="Line 39"/>
          <p:cNvSpPr>
            <a:spLocks noChangeShapeType="1"/>
          </p:cNvSpPr>
          <p:nvPr/>
        </p:nvSpPr>
        <p:spPr bwMode="auto">
          <a:xfrm flipV="1">
            <a:off x="6172200" y="1111250"/>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2" name="Rectangle 40"/>
          <p:cNvSpPr>
            <a:spLocks noChangeArrowheads="1"/>
          </p:cNvSpPr>
          <p:nvPr/>
        </p:nvSpPr>
        <p:spPr bwMode="auto">
          <a:xfrm>
            <a:off x="3719513" y="112395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3</a:t>
            </a:r>
            <a:endParaRPr lang="en-US" sz="1600"/>
          </a:p>
        </p:txBody>
      </p:sp>
      <p:sp>
        <p:nvSpPr>
          <p:cNvPr id="43" name="Rectangle 41"/>
          <p:cNvSpPr>
            <a:spLocks noChangeArrowheads="1"/>
          </p:cNvSpPr>
          <p:nvPr/>
        </p:nvSpPr>
        <p:spPr bwMode="auto">
          <a:xfrm>
            <a:off x="4481513" y="112395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4</a:t>
            </a:r>
            <a:endParaRPr lang="en-US" sz="1600"/>
          </a:p>
        </p:txBody>
      </p:sp>
      <p:sp>
        <p:nvSpPr>
          <p:cNvPr id="44" name="Rectangle 42"/>
          <p:cNvSpPr>
            <a:spLocks noChangeArrowheads="1"/>
          </p:cNvSpPr>
          <p:nvPr/>
        </p:nvSpPr>
        <p:spPr bwMode="auto">
          <a:xfrm>
            <a:off x="5319713" y="1123950"/>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5</a:t>
            </a:r>
            <a:endParaRPr lang="en-US" sz="1600"/>
          </a:p>
        </p:txBody>
      </p:sp>
      <p:grpSp>
        <p:nvGrpSpPr>
          <p:cNvPr id="45" name="Group 58"/>
          <p:cNvGrpSpPr/>
          <p:nvPr/>
        </p:nvGrpSpPr>
        <p:grpSpPr bwMode="auto">
          <a:xfrm>
            <a:off x="1993900" y="1962150"/>
            <a:ext cx="4165600" cy="336550"/>
            <a:chOff x="1256" y="1008"/>
            <a:chExt cx="2624" cy="212"/>
          </a:xfrm>
        </p:grpSpPr>
        <p:grpSp>
          <p:nvGrpSpPr>
            <p:cNvPr id="46" name="Group 45"/>
            <p:cNvGrpSpPr/>
            <p:nvPr/>
          </p:nvGrpSpPr>
          <p:grpSpPr bwMode="auto">
            <a:xfrm>
              <a:off x="1256" y="1008"/>
              <a:ext cx="512" cy="212"/>
              <a:chOff x="1256" y="1008"/>
              <a:chExt cx="512" cy="212"/>
            </a:xfrm>
          </p:grpSpPr>
          <p:sp>
            <p:nvSpPr>
              <p:cNvPr id="59" name="Rectangle 43"/>
              <p:cNvSpPr>
                <a:spLocks noChangeArrowheads="1"/>
              </p:cNvSpPr>
              <p:nvPr/>
            </p:nvSpPr>
            <p:spPr bwMode="auto">
              <a:xfrm>
                <a:off x="1256"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0" name="Rectangle 44"/>
              <p:cNvSpPr>
                <a:spLocks noChangeArrowheads="1"/>
              </p:cNvSpPr>
              <p:nvPr/>
            </p:nvSpPr>
            <p:spPr bwMode="auto">
              <a:xfrm>
                <a:off x="1297" y="100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47" name="Group 48"/>
            <p:cNvGrpSpPr/>
            <p:nvPr/>
          </p:nvGrpSpPr>
          <p:grpSpPr bwMode="auto">
            <a:xfrm>
              <a:off x="1767" y="1008"/>
              <a:ext cx="569" cy="210"/>
              <a:chOff x="1767" y="1008"/>
              <a:chExt cx="569" cy="210"/>
            </a:xfrm>
          </p:grpSpPr>
          <p:sp>
            <p:nvSpPr>
              <p:cNvPr id="57" name="Rectangle 46"/>
              <p:cNvSpPr>
                <a:spLocks noChangeArrowheads="1"/>
              </p:cNvSpPr>
              <p:nvPr/>
            </p:nvSpPr>
            <p:spPr bwMode="auto">
              <a:xfrm>
                <a:off x="1784"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8" name="Rectangle 47"/>
              <p:cNvSpPr>
                <a:spLocks noChangeArrowheads="1"/>
              </p:cNvSpPr>
              <p:nvPr/>
            </p:nvSpPr>
            <p:spPr bwMode="auto">
              <a:xfrm>
                <a:off x="1767" y="100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48" name="Group 51"/>
            <p:cNvGrpSpPr/>
            <p:nvPr/>
          </p:nvGrpSpPr>
          <p:grpSpPr bwMode="auto">
            <a:xfrm>
              <a:off x="2312" y="1008"/>
              <a:ext cx="512" cy="212"/>
              <a:chOff x="2312" y="1008"/>
              <a:chExt cx="512" cy="212"/>
            </a:xfrm>
          </p:grpSpPr>
          <p:sp>
            <p:nvSpPr>
              <p:cNvPr id="55" name="Rectangle 49"/>
              <p:cNvSpPr>
                <a:spLocks noChangeArrowheads="1"/>
              </p:cNvSpPr>
              <p:nvPr/>
            </p:nvSpPr>
            <p:spPr bwMode="auto">
              <a:xfrm>
                <a:off x="2312"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6" name="Rectangle 50"/>
              <p:cNvSpPr>
                <a:spLocks noChangeArrowheads="1"/>
              </p:cNvSpPr>
              <p:nvPr/>
            </p:nvSpPr>
            <p:spPr bwMode="auto">
              <a:xfrm>
                <a:off x="2391" y="100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49" name="Group 54"/>
            <p:cNvGrpSpPr/>
            <p:nvPr/>
          </p:nvGrpSpPr>
          <p:grpSpPr bwMode="auto">
            <a:xfrm>
              <a:off x="2840" y="1008"/>
              <a:ext cx="512" cy="210"/>
              <a:chOff x="2840" y="1008"/>
              <a:chExt cx="512" cy="210"/>
            </a:xfrm>
          </p:grpSpPr>
          <p:sp>
            <p:nvSpPr>
              <p:cNvPr id="53" name="Rectangle 52"/>
              <p:cNvSpPr>
                <a:spLocks noChangeArrowheads="1"/>
              </p:cNvSpPr>
              <p:nvPr/>
            </p:nvSpPr>
            <p:spPr bwMode="auto">
              <a:xfrm>
                <a:off x="2840"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4" name="Rectangle 53"/>
              <p:cNvSpPr>
                <a:spLocks noChangeArrowheads="1"/>
              </p:cNvSpPr>
              <p:nvPr/>
            </p:nvSpPr>
            <p:spPr bwMode="auto">
              <a:xfrm>
                <a:off x="2919" y="1008"/>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50" name="Group 57"/>
            <p:cNvGrpSpPr/>
            <p:nvPr/>
          </p:nvGrpSpPr>
          <p:grpSpPr bwMode="auto">
            <a:xfrm>
              <a:off x="3368" y="1008"/>
              <a:ext cx="512" cy="212"/>
              <a:chOff x="3368" y="1008"/>
              <a:chExt cx="512" cy="212"/>
            </a:xfrm>
          </p:grpSpPr>
          <p:sp>
            <p:nvSpPr>
              <p:cNvPr id="51" name="Rectangle 55"/>
              <p:cNvSpPr>
                <a:spLocks noChangeArrowheads="1"/>
              </p:cNvSpPr>
              <p:nvPr/>
            </p:nvSpPr>
            <p:spPr bwMode="auto">
              <a:xfrm>
                <a:off x="3368"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2" name="Rectangle 56"/>
              <p:cNvSpPr>
                <a:spLocks noChangeArrowheads="1"/>
              </p:cNvSpPr>
              <p:nvPr/>
            </p:nvSpPr>
            <p:spPr bwMode="auto">
              <a:xfrm>
                <a:off x="3447" y="100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grpSp>
      <p:sp>
        <p:nvSpPr>
          <p:cNvPr id="61" name="Rectangle 59"/>
          <p:cNvSpPr>
            <a:spLocks noChangeArrowheads="1"/>
          </p:cNvSpPr>
          <p:nvPr/>
        </p:nvSpPr>
        <p:spPr bwMode="auto">
          <a:xfrm>
            <a:off x="1433513" y="1962150"/>
            <a:ext cx="58349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Load</a:t>
            </a:r>
            <a:endParaRPr lang="en-US"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00100" y="407987"/>
            <a:ext cx="8039100" cy="201613"/>
          </a:xfrm>
          <a:noFill/>
        </p:spPr>
        <p:txBody>
          <a:bodyPr>
            <a:noAutofit/>
          </a:bodyPr>
          <a:lstStyle/>
          <a:p>
            <a:pPr algn="just"/>
            <a:r>
              <a:rPr lang="en-US" sz="3200" dirty="0"/>
              <a:t>Key Ideas Behind Pipelining</a:t>
            </a:r>
            <a:endParaRPr lang="en-US" sz="3200" dirty="0"/>
          </a:p>
        </p:txBody>
      </p:sp>
      <p:sp>
        <p:nvSpPr>
          <p:cNvPr id="3" name="Rectangle 3"/>
          <p:cNvSpPr txBox="1">
            <a:spLocks noChangeArrowheads="1"/>
          </p:cNvSpPr>
          <p:nvPr/>
        </p:nvSpPr>
        <p:spPr>
          <a:xfrm>
            <a:off x="457200" y="941387"/>
            <a:ext cx="8534400" cy="5840413"/>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dirty="0"/>
          </a:p>
          <a:p>
            <a:r>
              <a:rPr lang="en-US" sz="2400" dirty="0"/>
              <a:t>The load instruction has 5 stages:</a:t>
            </a:r>
            <a:endParaRPr lang="en-US" sz="2400" dirty="0"/>
          </a:p>
          <a:p>
            <a:pPr lvl="1"/>
            <a:r>
              <a:rPr lang="en-US" sz="2400" dirty="0"/>
              <a:t>Five independent functional units to work on each stage</a:t>
            </a:r>
            <a:endParaRPr lang="en-US" sz="2400" dirty="0"/>
          </a:p>
          <a:p>
            <a:pPr lvl="2"/>
            <a:r>
              <a:rPr lang="en-US" dirty="0"/>
              <a:t>Each functional unit is used only once</a:t>
            </a:r>
            <a:endParaRPr lang="en-US" dirty="0"/>
          </a:p>
          <a:p>
            <a:pPr lvl="1"/>
            <a:r>
              <a:rPr lang="en-US" sz="2400" dirty="0"/>
              <a:t>The 2nd load can start as soon as the 1st finishes its Ifetch stage</a:t>
            </a:r>
            <a:endParaRPr lang="en-US" sz="2400" dirty="0"/>
          </a:p>
          <a:p>
            <a:pPr lvl="1"/>
            <a:r>
              <a:rPr lang="en-US" sz="2400" dirty="0"/>
              <a:t>Each load still takes five cycles to complete</a:t>
            </a:r>
            <a:endParaRPr lang="en-US" sz="2400" dirty="0"/>
          </a:p>
          <a:p>
            <a:pPr lvl="1"/>
            <a:r>
              <a:rPr lang="en-US" sz="2400" dirty="0"/>
              <a:t>The throughput, however, is much higher</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624445" y="5722005"/>
            <a:ext cx="1752600" cy="4501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Rectangle 19"/>
          <p:cNvSpPr/>
          <p:nvPr/>
        </p:nvSpPr>
        <p:spPr>
          <a:xfrm>
            <a:off x="800100" y="4495800"/>
            <a:ext cx="75819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Rectangle 2"/>
          <p:cNvSpPr>
            <a:spLocks noGrp="1" noChangeArrowheads="1"/>
          </p:cNvSpPr>
          <p:nvPr>
            <p:ph type="title"/>
          </p:nvPr>
        </p:nvSpPr>
        <p:spPr>
          <a:xfrm>
            <a:off x="800100" y="485775"/>
            <a:ext cx="8115300" cy="276225"/>
          </a:xfrm>
        </p:spPr>
        <p:txBody>
          <a:bodyPr>
            <a:normAutofit fontScale="90000"/>
          </a:bodyPr>
          <a:lstStyle/>
          <a:p>
            <a:pPr algn="just"/>
            <a:r>
              <a:rPr lang="en-US" sz="3600" dirty="0"/>
              <a:t>Key Ideas Behind Pipelining</a:t>
            </a:r>
            <a:endParaRPr lang="en-US" sz="3600" dirty="0"/>
          </a:p>
        </p:txBody>
      </p:sp>
      <p:sp>
        <p:nvSpPr>
          <p:cNvPr id="3" name="Rectangle 3"/>
          <p:cNvSpPr txBox="1">
            <a:spLocks noChangeArrowheads="1"/>
          </p:cNvSpPr>
          <p:nvPr/>
        </p:nvSpPr>
        <p:spPr>
          <a:xfrm>
            <a:off x="457200" y="2297113"/>
            <a:ext cx="8458200" cy="44846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400" dirty="0"/>
              <a:t>Let </a:t>
            </a:r>
            <a:r>
              <a:rPr lang="en-US" sz="2400" dirty="0">
                <a:solidFill>
                  <a:srgbClr val="FF0000"/>
                </a:solidFill>
              </a:rPr>
              <a:t>n= </a:t>
            </a:r>
            <a:r>
              <a:rPr lang="en-US" sz="2400" dirty="0"/>
              <a:t> number of tasks or answer sheets (or instructions)</a:t>
            </a:r>
            <a:endParaRPr lang="en-US" sz="2400" dirty="0"/>
          </a:p>
          <a:p>
            <a:pPr algn="just"/>
            <a:r>
              <a:rPr lang="en-US" sz="2400" dirty="0"/>
              <a:t>Let </a:t>
            </a:r>
            <a:r>
              <a:rPr lang="en-US" sz="2400" dirty="0">
                <a:solidFill>
                  <a:srgbClr val="FF0000"/>
                </a:solidFill>
              </a:rPr>
              <a:t>k = </a:t>
            </a:r>
            <a:r>
              <a:rPr lang="en-US" sz="2400" dirty="0"/>
              <a:t>number of stages for each task</a:t>
            </a:r>
            <a:endParaRPr lang="en-US" sz="2400" dirty="0"/>
          </a:p>
          <a:p>
            <a:pPr algn="just"/>
            <a:r>
              <a:rPr lang="en-US" sz="2400" dirty="0"/>
              <a:t>Let </a:t>
            </a:r>
            <a:r>
              <a:rPr lang="en-US" sz="2400" dirty="0">
                <a:solidFill>
                  <a:srgbClr val="FF0000"/>
                </a:solidFill>
              </a:rPr>
              <a:t>T= </a:t>
            </a:r>
            <a:r>
              <a:rPr lang="en-US" sz="2400" dirty="0"/>
              <a:t> the time per stage</a:t>
            </a:r>
            <a:endParaRPr lang="en-US" sz="2400" dirty="0"/>
          </a:p>
          <a:p>
            <a:pPr algn="just"/>
            <a:r>
              <a:rPr lang="en-US" sz="2400" dirty="0"/>
              <a:t>Time per task = </a:t>
            </a:r>
            <a:r>
              <a:rPr lang="en-US" sz="2400" b="1" dirty="0"/>
              <a:t>T . k</a:t>
            </a:r>
            <a:endParaRPr lang="en-US" sz="2400" b="1" dirty="0"/>
          </a:p>
          <a:p>
            <a:pPr algn="just"/>
            <a:r>
              <a:rPr lang="en-US" sz="2400" dirty="0"/>
              <a:t>Total Time per n tasks for </a:t>
            </a:r>
            <a:r>
              <a:rPr lang="en-US" sz="2400" b="1" dirty="0"/>
              <a:t>non-pipelined</a:t>
            </a:r>
            <a:r>
              <a:rPr lang="en-US" sz="2400" dirty="0"/>
              <a:t> solution = T . k . n</a:t>
            </a:r>
            <a:endParaRPr lang="en-US" sz="2400" dirty="0"/>
          </a:p>
          <a:p>
            <a:pPr algn="just"/>
            <a:r>
              <a:rPr lang="en-US" sz="2400" dirty="0"/>
              <a:t>Total Time per n tasks for </a:t>
            </a:r>
            <a:r>
              <a:rPr lang="en-US" sz="2400" b="1" dirty="0"/>
              <a:t>pipelined</a:t>
            </a:r>
            <a:r>
              <a:rPr lang="en-US" sz="2400" dirty="0"/>
              <a:t> solution = T . k + T . (n-1)</a:t>
            </a:r>
            <a:endParaRPr lang="en-US" sz="2400" dirty="0"/>
          </a:p>
          <a:p>
            <a:pPr algn="just"/>
            <a:r>
              <a:rPr lang="en-US" sz="2400" b="1" dirty="0">
                <a:solidFill>
                  <a:srgbClr val="FF0000"/>
                </a:solidFill>
              </a:rPr>
              <a:t>Speedup</a:t>
            </a:r>
            <a:r>
              <a:rPr lang="en-US" sz="2400" dirty="0"/>
              <a:t> = pipelined performance/ non-pipelined performance</a:t>
            </a:r>
            <a:endParaRPr lang="en-US" sz="2400" dirty="0"/>
          </a:p>
          <a:p>
            <a:pPr algn="just">
              <a:lnSpc>
                <a:spcPct val="30000"/>
              </a:lnSpc>
              <a:buFontTx/>
              <a:buNone/>
            </a:pPr>
            <a:endParaRPr lang="en-US" sz="2400" dirty="0"/>
          </a:p>
          <a:p>
            <a:pPr algn="just">
              <a:lnSpc>
                <a:spcPct val="30000"/>
              </a:lnSpc>
              <a:buFontTx/>
              <a:buNone/>
            </a:pPr>
            <a:r>
              <a:rPr lang="en-US" sz="2400" dirty="0"/>
              <a:t> 		= Total Time non-pipelined/Total Time  for pipelined</a:t>
            </a:r>
            <a:endParaRPr lang="en-US" sz="2400" dirty="0"/>
          </a:p>
          <a:p>
            <a:pPr algn="just">
              <a:lnSpc>
                <a:spcPct val="30000"/>
              </a:lnSpc>
              <a:buFontTx/>
              <a:buNone/>
            </a:pPr>
            <a:r>
              <a:rPr lang="en-US" sz="2400" dirty="0"/>
              <a:t>		</a:t>
            </a:r>
            <a:endParaRPr lang="en-US" sz="2400" dirty="0"/>
          </a:p>
          <a:p>
            <a:pPr algn="just">
              <a:lnSpc>
                <a:spcPct val="30000"/>
              </a:lnSpc>
              <a:buFontTx/>
              <a:buNone/>
            </a:pPr>
            <a:r>
              <a:rPr lang="en-US" sz="2400" dirty="0"/>
              <a:t>		=</a:t>
            </a:r>
            <a:r>
              <a:rPr lang="en-US" sz="2400" b="1" dirty="0">
                <a:solidFill>
                  <a:srgbClr val="FF0000"/>
                </a:solidFill>
              </a:rPr>
              <a:t> k . n / k + n-1   </a:t>
            </a:r>
            <a:endParaRPr lang="en-US" sz="2400" b="1" dirty="0">
              <a:solidFill>
                <a:srgbClr val="FF0000"/>
              </a:solidFill>
            </a:endParaRPr>
          </a:p>
          <a:p>
            <a:pPr algn="just">
              <a:lnSpc>
                <a:spcPct val="30000"/>
              </a:lnSpc>
              <a:buFontTx/>
              <a:buNone/>
            </a:pPr>
            <a:r>
              <a:rPr lang="en-US" sz="2400" dirty="0"/>
              <a:t>		</a:t>
            </a:r>
            <a:endParaRPr lang="en-US" sz="2400" dirty="0"/>
          </a:p>
          <a:p>
            <a:pPr algn="just">
              <a:lnSpc>
                <a:spcPct val="30000"/>
              </a:lnSpc>
              <a:buFontTx/>
              <a:buNone/>
            </a:pPr>
            <a:r>
              <a:rPr lang="en-US" sz="2400" dirty="0"/>
              <a:t>		≈ </a:t>
            </a:r>
            <a:r>
              <a:rPr lang="en-US" sz="2400" b="1" dirty="0"/>
              <a:t> k  </a:t>
            </a:r>
            <a:r>
              <a:rPr lang="en-US" sz="2400" dirty="0"/>
              <a:t> when </a:t>
            </a:r>
            <a:r>
              <a:rPr lang="en-US" sz="2400" b="1" dirty="0">
                <a:solidFill>
                  <a:srgbClr val="FF0000"/>
                </a:solidFill>
              </a:rPr>
              <a:t>n &gt;&gt; k</a:t>
            </a:r>
            <a:endParaRPr lang="en-US" sz="2400" b="1" dirty="0">
              <a:solidFill>
                <a:srgbClr val="FF0000"/>
              </a:solidFill>
            </a:endParaRPr>
          </a:p>
        </p:txBody>
      </p:sp>
      <p:sp>
        <p:nvSpPr>
          <p:cNvPr id="4" name="Rectangle 4"/>
          <p:cNvSpPr>
            <a:spLocks noChangeArrowheads="1"/>
          </p:cNvSpPr>
          <p:nvPr/>
        </p:nvSpPr>
        <p:spPr bwMode="auto">
          <a:xfrm>
            <a:off x="1600200" y="1247775"/>
            <a:ext cx="152400" cy="838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sz="1600"/>
          </a:p>
        </p:txBody>
      </p:sp>
      <p:sp>
        <p:nvSpPr>
          <p:cNvPr id="5" name="Rectangle 5"/>
          <p:cNvSpPr>
            <a:spLocks noChangeArrowheads="1"/>
          </p:cNvSpPr>
          <p:nvPr/>
        </p:nvSpPr>
        <p:spPr bwMode="auto">
          <a:xfrm>
            <a:off x="6934200" y="1247775"/>
            <a:ext cx="990600" cy="838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sz="1600"/>
          </a:p>
        </p:txBody>
      </p:sp>
      <p:sp>
        <p:nvSpPr>
          <p:cNvPr id="6" name="Rectangle 6"/>
          <p:cNvSpPr>
            <a:spLocks noChangeArrowheads="1"/>
          </p:cNvSpPr>
          <p:nvPr/>
        </p:nvSpPr>
        <p:spPr bwMode="auto">
          <a:xfrm>
            <a:off x="3352800" y="1247775"/>
            <a:ext cx="152400" cy="838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sz="1600"/>
          </a:p>
        </p:txBody>
      </p:sp>
      <p:sp>
        <p:nvSpPr>
          <p:cNvPr id="7" name="Rectangle 7"/>
          <p:cNvSpPr>
            <a:spLocks noChangeArrowheads="1"/>
          </p:cNvSpPr>
          <p:nvPr/>
        </p:nvSpPr>
        <p:spPr bwMode="auto">
          <a:xfrm>
            <a:off x="2057400" y="1247775"/>
            <a:ext cx="990600" cy="838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sz="1600"/>
          </a:p>
        </p:txBody>
      </p:sp>
      <p:sp>
        <p:nvSpPr>
          <p:cNvPr id="8" name="Line 8"/>
          <p:cNvSpPr>
            <a:spLocks noChangeShapeType="1"/>
          </p:cNvSpPr>
          <p:nvPr/>
        </p:nvSpPr>
        <p:spPr bwMode="auto">
          <a:xfrm>
            <a:off x="914400" y="1628775"/>
            <a:ext cx="762000" cy="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US" sz="1600"/>
          </a:p>
        </p:txBody>
      </p:sp>
      <p:sp>
        <p:nvSpPr>
          <p:cNvPr id="9" name="Line 10"/>
          <p:cNvSpPr>
            <a:spLocks noChangeShapeType="1"/>
          </p:cNvSpPr>
          <p:nvPr/>
        </p:nvSpPr>
        <p:spPr bwMode="auto">
          <a:xfrm>
            <a:off x="1752600" y="1628775"/>
            <a:ext cx="304800" cy="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US" sz="1600"/>
          </a:p>
        </p:txBody>
      </p:sp>
      <p:sp>
        <p:nvSpPr>
          <p:cNvPr id="10" name="Line 11"/>
          <p:cNvSpPr>
            <a:spLocks noChangeShapeType="1"/>
          </p:cNvSpPr>
          <p:nvPr/>
        </p:nvSpPr>
        <p:spPr bwMode="auto">
          <a:xfrm>
            <a:off x="3048000" y="1628775"/>
            <a:ext cx="304800" cy="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US" sz="1600"/>
          </a:p>
        </p:txBody>
      </p:sp>
      <p:sp>
        <p:nvSpPr>
          <p:cNvPr id="11" name="Line 12"/>
          <p:cNvSpPr>
            <a:spLocks noChangeShapeType="1"/>
          </p:cNvSpPr>
          <p:nvPr/>
        </p:nvSpPr>
        <p:spPr bwMode="auto">
          <a:xfrm>
            <a:off x="3505200" y="1628775"/>
            <a:ext cx="381000" cy="0"/>
          </a:xfrm>
          <a:prstGeom prst="line">
            <a:avLst/>
          </a:prstGeom>
          <a:noFill/>
          <a:ln w="12700">
            <a:solidFill>
              <a:schemeClr val="tx1"/>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US" sz="1600"/>
          </a:p>
        </p:txBody>
      </p:sp>
      <p:sp>
        <p:nvSpPr>
          <p:cNvPr id="12" name="Text Box 13"/>
          <p:cNvSpPr txBox="1">
            <a:spLocks noChangeArrowheads="1"/>
          </p:cNvSpPr>
          <p:nvPr/>
        </p:nvSpPr>
        <p:spPr bwMode="auto">
          <a:xfrm>
            <a:off x="288925" y="1004888"/>
            <a:ext cx="6635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a:r>
              <a:rPr lang="en-US" sz="1400"/>
              <a:t>Input</a:t>
            </a:r>
            <a:endParaRPr lang="en-US" sz="1400"/>
          </a:p>
          <a:p>
            <a:pPr algn="just"/>
            <a:r>
              <a:rPr lang="en-US" sz="1400"/>
              <a:t>Tasks </a:t>
            </a:r>
            <a:endParaRPr lang="en-US" sz="1400"/>
          </a:p>
        </p:txBody>
      </p:sp>
      <p:sp>
        <p:nvSpPr>
          <p:cNvPr id="13" name="Text Box 14"/>
          <p:cNvSpPr txBox="1">
            <a:spLocks noChangeArrowheads="1"/>
          </p:cNvSpPr>
          <p:nvPr/>
        </p:nvSpPr>
        <p:spPr bwMode="auto">
          <a:xfrm>
            <a:off x="5113612" y="1476375"/>
            <a:ext cx="17443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a:r>
              <a:rPr lang="en-US" dirty="0"/>
              <a:t>K – stage pipeline</a:t>
            </a:r>
            <a:endParaRPr lang="en-US" dirty="0"/>
          </a:p>
        </p:txBody>
      </p:sp>
      <p:sp>
        <p:nvSpPr>
          <p:cNvPr id="14" name="Rectangle 15"/>
          <p:cNvSpPr>
            <a:spLocks noChangeArrowheads="1"/>
          </p:cNvSpPr>
          <p:nvPr/>
        </p:nvSpPr>
        <p:spPr bwMode="auto">
          <a:xfrm>
            <a:off x="3886200" y="1247775"/>
            <a:ext cx="990600" cy="838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sz="1600"/>
          </a:p>
        </p:txBody>
      </p:sp>
      <p:sp>
        <p:nvSpPr>
          <p:cNvPr id="15" name="Line 16"/>
          <p:cNvSpPr>
            <a:spLocks noChangeShapeType="1"/>
          </p:cNvSpPr>
          <p:nvPr/>
        </p:nvSpPr>
        <p:spPr bwMode="auto">
          <a:xfrm>
            <a:off x="7924800" y="1628775"/>
            <a:ext cx="381000" cy="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US" sz="1600"/>
          </a:p>
        </p:txBody>
      </p:sp>
      <p:sp>
        <p:nvSpPr>
          <p:cNvPr id="16" name="Text Box 17"/>
          <p:cNvSpPr txBox="1">
            <a:spLocks noChangeArrowheads="1"/>
          </p:cNvSpPr>
          <p:nvPr/>
        </p:nvSpPr>
        <p:spPr bwMode="auto">
          <a:xfrm>
            <a:off x="1295400" y="942975"/>
            <a:ext cx="7270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a:r>
              <a:rPr lang="en-US" sz="1400"/>
              <a:t>buffer</a:t>
            </a:r>
            <a:endParaRPr lang="en-US" sz="1400"/>
          </a:p>
        </p:txBody>
      </p:sp>
      <p:sp>
        <p:nvSpPr>
          <p:cNvPr id="17" name="Text Box 18"/>
          <p:cNvSpPr txBox="1">
            <a:spLocks noChangeArrowheads="1"/>
          </p:cNvSpPr>
          <p:nvPr/>
        </p:nvSpPr>
        <p:spPr bwMode="auto">
          <a:xfrm>
            <a:off x="2133600" y="1476375"/>
            <a:ext cx="817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a:r>
              <a:rPr lang="en-US"/>
              <a:t>Stage 1</a:t>
            </a:r>
            <a:endParaRPr lang="en-US"/>
          </a:p>
        </p:txBody>
      </p:sp>
      <p:sp>
        <p:nvSpPr>
          <p:cNvPr id="18" name="Text Box 19"/>
          <p:cNvSpPr txBox="1">
            <a:spLocks noChangeArrowheads="1"/>
          </p:cNvSpPr>
          <p:nvPr/>
        </p:nvSpPr>
        <p:spPr bwMode="auto">
          <a:xfrm>
            <a:off x="3962400" y="1476375"/>
            <a:ext cx="817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a:r>
              <a:rPr lang="en-US"/>
              <a:t>Stage 2</a:t>
            </a:r>
            <a:endParaRPr lang="en-US"/>
          </a:p>
        </p:txBody>
      </p:sp>
      <p:sp>
        <p:nvSpPr>
          <p:cNvPr id="19" name="Text Box 20"/>
          <p:cNvSpPr txBox="1">
            <a:spLocks noChangeArrowheads="1"/>
          </p:cNvSpPr>
          <p:nvPr/>
        </p:nvSpPr>
        <p:spPr bwMode="auto">
          <a:xfrm>
            <a:off x="7010400" y="1476375"/>
            <a:ext cx="8290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a:r>
              <a:rPr lang="en-US"/>
              <a:t>Stage k</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533400"/>
            <a:ext cx="7793037" cy="1143000"/>
          </a:xfrm>
        </p:spPr>
        <p:txBody>
          <a:bodyPr/>
          <a:lstStyle/>
          <a:p>
            <a:pPr algn="just"/>
            <a:r>
              <a:rPr lang="en-US"/>
              <a:t>Pipelining: Keep in Mind</a:t>
            </a:r>
            <a:endParaRPr lang="en-US"/>
          </a:p>
        </p:txBody>
      </p:sp>
      <p:sp>
        <p:nvSpPr>
          <p:cNvPr id="3" name="Rectangle 3"/>
          <p:cNvSpPr txBox="1">
            <a:spLocks noChangeArrowheads="1"/>
          </p:cNvSpPr>
          <p:nvPr/>
        </p:nvSpPr>
        <p:spPr>
          <a:xfrm>
            <a:off x="717550" y="1981200"/>
            <a:ext cx="789305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09600" indent="-609600" algn="just"/>
            <a:r>
              <a:rPr lang="en-US" sz="2400" dirty="0"/>
              <a:t>Pipelining </a:t>
            </a:r>
            <a:r>
              <a:rPr lang="en-US" sz="2400" i="1" dirty="0"/>
              <a:t>does not reduce latency</a:t>
            </a:r>
            <a:r>
              <a:rPr lang="en-US" sz="2400" dirty="0"/>
              <a:t> of a single task, it </a:t>
            </a:r>
            <a:r>
              <a:rPr lang="en-US" sz="2400" i="1" dirty="0"/>
              <a:t>increases throughput</a:t>
            </a:r>
            <a:r>
              <a:rPr lang="en-US" sz="2400" dirty="0"/>
              <a:t> of entire workload</a:t>
            </a:r>
            <a:endParaRPr lang="en-US" sz="2400" dirty="0"/>
          </a:p>
          <a:p>
            <a:pPr marL="609600" indent="-609600" algn="just"/>
            <a:endParaRPr lang="en-US" sz="2400" dirty="0"/>
          </a:p>
          <a:p>
            <a:pPr marL="609600" indent="-609600" algn="just"/>
            <a:r>
              <a:rPr lang="en-US" sz="2400" dirty="0"/>
              <a:t>Pipeline rate is </a:t>
            </a:r>
            <a:r>
              <a:rPr lang="en-US" sz="2400" i="1" dirty="0"/>
              <a:t>limited by longest stage</a:t>
            </a:r>
            <a:endParaRPr lang="en-US" sz="2400" i="1" dirty="0"/>
          </a:p>
          <a:p>
            <a:pPr marL="990600" lvl="1" indent="-533400" algn="just"/>
            <a:r>
              <a:rPr lang="en-US" sz="2000" i="1" dirty="0"/>
              <a:t>potential</a:t>
            </a:r>
            <a:r>
              <a:rPr lang="en-US" sz="2000" dirty="0"/>
              <a:t> speedup = number</a:t>
            </a:r>
            <a:r>
              <a:rPr lang="en-US" sz="2000" dirty="0">
                <a:solidFill>
                  <a:schemeClr val="hlink"/>
                </a:solidFill>
              </a:rPr>
              <a:t> </a:t>
            </a:r>
            <a:r>
              <a:rPr lang="en-US" sz="2000" dirty="0"/>
              <a:t>pipe stages</a:t>
            </a:r>
            <a:endParaRPr lang="en-US" sz="2000" dirty="0"/>
          </a:p>
          <a:p>
            <a:pPr marL="990600" lvl="1" indent="-533400" algn="just"/>
            <a:r>
              <a:rPr lang="en-US" sz="2000" i="1" dirty="0"/>
              <a:t>unbalanced lengths</a:t>
            </a:r>
            <a:r>
              <a:rPr lang="en-US" sz="2000" dirty="0"/>
              <a:t> of pipeline stages reduces speedup</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541336"/>
            <a:ext cx="7734300" cy="373063"/>
          </a:xfrm>
          <a:noFill/>
        </p:spPr>
        <p:txBody>
          <a:bodyPr>
            <a:normAutofit fontScale="90000"/>
          </a:bodyPr>
          <a:lstStyle/>
          <a:p>
            <a:pPr algn="just"/>
            <a:r>
              <a:rPr lang="en-US" sz="3600" dirty="0"/>
              <a:t>Pipelining the Load Instruction</a:t>
            </a:r>
            <a:endParaRPr lang="en-US" sz="3600" dirty="0"/>
          </a:p>
        </p:txBody>
      </p:sp>
      <p:sp>
        <p:nvSpPr>
          <p:cNvPr id="3" name="Rectangle 3"/>
          <p:cNvSpPr txBox="1">
            <a:spLocks noChangeArrowheads="1"/>
          </p:cNvSpPr>
          <p:nvPr/>
        </p:nvSpPr>
        <p:spPr>
          <a:xfrm>
            <a:off x="342900" y="3589337"/>
            <a:ext cx="8191500" cy="3192463"/>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The five independent </a:t>
            </a:r>
            <a:r>
              <a:rPr lang="en-US" sz="2000" b="1" dirty="0">
                <a:solidFill>
                  <a:srgbClr val="FF0000"/>
                </a:solidFill>
              </a:rPr>
              <a:t>functional units</a:t>
            </a:r>
            <a:r>
              <a:rPr lang="en-US" sz="2000" dirty="0">
                <a:solidFill>
                  <a:srgbClr val="FF0000"/>
                </a:solidFill>
              </a:rPr>
              <a:t> </a:t>
            </a:r>
            <a:r>
              <a:rPr lang="en-US" sz="2000" dirty="0"/>
              <a:t>in the pipeline datapath are:</a:t>
            </a:r>
            <a:endParaRPr lang="en-US" sz="2000" dirty="0"/>
          </a:p>
          <a:p>
            <a:pPr lvl="1"/>
            <a:r>
              <a:rPr lang="en-US" sz="1800" u="sng" dirty="0"/>
              <a:t>Instruction Memory </a:t>
            </a:r>
            <a:r>
              <a:rPr lang="en-US" sz="1800" dirty="0"/>
              <a:t>for the Ifetch stage</a:t>
            </a:r>
            <a:endParaRPr lang="en-US" sz="1800" dirty="0"/>
          </a:p>
          <a:p>
            <a:pPr lvl="1"/>
            <a:r>
              <a:rPr lang="en-US" sz="1800" dirty="0"/>
              <a:t>Register File’s Read ports (</a:t>
            </a:r>
            <a:r>
              <a:rPr lang="en-US" sz="1800" u="sng" dirty="0"/>
              <a:t>bus A and </a:t>
            </a:r>
            <a:r>
              <a:rPr lang="en-US" sz="1800" u="sng" dirty="0" err="1"/>
              <a:t>busB</a:t>
            </a:r>
            <a:r>
              <a:rPr lang="en-US" sz="1800" dirty="0"/>
              <a:t>) for the </a:t>
            </a:r>
            <a:r>
              <a:rPr lang="en-US" sz="1800" dirty="0" err="1"/>
              <a:t>Reg</a:t>
            </a:r>
            <a:r>
              <a:rPr lang="en-US" sz="1800" dirty="0"/>
              <a:t>/Dec stage</a:t>
            </a:r>
            <a:endParaRPr lang="en-US" sz="1800" dirty="0"/>
          </a:p>
          <a:p>
            <a:pPr lvl="1"/>
            <a:r>
              <a:rPr lang="en-US" sz="1800" u="sng" dirty="0"/>
              <a:t>ALU</a:t>
            </a:r>
            <a:r>
              <a:rPr lang="en-US" sz="1800" dirty="0"/>
              <a:t> for the Exec stage</a:t>
            </a:r>
            <a:endParaRPr lang="en-US" sz="1800" dirty="0"/>
          </a:p>
          <a:p>
            <a:pPr lvl="1"/>
            <a:r>
              <a:rPr lang="en-US" sz="1800" u="sng" dirty="0"/>
              <a:t>Data Memory </a:t>
            </a:r>
            <a:r>
              <a:rPr lang="en-US" sz="1800" dirty="0"/>
              <a:t>for the </a:t>
            </a:r>
            <a:r>
              <a:rPr lang="en-US" sz="1800" dirty="0" err="1"/>
              <a:t>Mem</a:t>
            </a:r>
            <a:r>
              <a:rPr lang="en-US" sz="1800" dirty="0"/>
              <a:t> stage</a:t>
            </a:r>
            <a:endParaRPr lang="en-US" sz="1800" dirty="0"/>
          </a:p>
          <a:p>
            <a:pPr lvl="1"/>
            <a:r>
              <a:rPr lang="en-US" sz="1800" dirty="0"/>
              <a:t>Register File’s Write port (</a:t>
            </a:r>
            <a:r>
              <a:rPr lang="en-US" sz="1800" u="sng" dirty="0"/>
              <a:t>bus W</a:t>
            </a:r>
            <a:r>
              <a:rPr lang="en-US" sz="1800" dirty="0"/>
              <a:t>) for the </a:t>
            </a:r>
            <a:r>
              <a:rPr lang="en-US" sz="1800" dirty="0" err="1"/>
              <a:t>Wr</a:t>
            </a:r>
            <a:r>
              <a:rPr lang="en-US" sz="1800" dirty="0"/>
              <a:t> stage</a:t>
            </a:r>
            <a:endParaRPr lang="en-US" sz="1800" dirty="0"/>
          </a:p>
          <a:p>
            <a:r>
              <a:rPr lang="en-US" sz="2000" dirty="0"/>
              <a:t>One instruction </a:t>
            </a:r>
            <a:r>
              <a:rPr lang="en-US" sz="2000" b="1" dirty="0"/>
              <a:t>enters</a:t>
            </a:r>
            <a:r>
              <a:rPr lang="en-US" sz="2000" dirty="0"/>
              <a:t> the pipeline </a:t>
            </a:r>
            <a:r>
              <a:rPr lang="en-US" sz="2000" b="1" dirty="0"/>
              <a:t>every cycle</a:t>
            </a:r>
            <a:endParaRPr lang="en-US" sz="2000" b="1" dirty="0"/>
          </a:p>
          <a:p>
            <a:pPr lvl="1"/>
            <a:r>
              <a:rPr lang="en-US" sz="1800" dirty="0"/>
              <a:t>One instruction </a:t>
            </a:r>
            <a:r>
              <a:rPr lang="en-US" sz="1800" b="1" dirty="0"/>
              <a:t>comes out </a:t>
            </a:r>
            <a:r>
              <a:rPr lang="en-US" sz="1800" dirty="0"/>
              <a:t>of the pipeline (complete) </a:t>
            </a:r>
            <a:r>
              <a:rPr lang="en-US" sz="1800" b="1" dirty="0"/>
              <a:t>every cycle</a:t>
            </a:r>
            <a:endParaRPr lang="en-US" sz="1800" b="1" dirty="0"/>
          </a:p>
          <a:p>
            <a:pPr lvl="1"/>
            <a:r>
              <a:rPr lang="en-US" sz="1800" dirty="0"/>
              <a:t>The “Effective” Cycles per Instruction  </a:t>
            </a:r>
            <a:r>
              <a:rPr lang="en-US" sz="1800" dirty="0">
                <a:solidFill>
                  <a:srgbClr val="FF0000"/>
                </a:solidFill>
              </a:rPr>
              <a:t>(CPI)  </a:t>
            </a:r>
            <a:r>
              <a:rPr lang="en-US" sz="1800" dirty="0"/>
              <a:t>is </a:t>
            </a:r>
            <a:r>
              <a:rPr lang="en-US" sz="1800" dirty="0">
                <a:solidFill>
                  <a:srgbClr val="FF0000"/>
                </a:solidFill>
              </a:rPr>
              <a:t>  1</a:t>
            </a:r>
            <a:endParaRPr lang="en-US" sz="1800" dirty="0">
              <a:solidFill>
                <a:srgbClr val="FF0000"/>
              </a:solidFill>
            </a:endParaRPr>
          </a:p>
        </p:txBody>
      </p:sp>
      <p:sp>
        <p:nvSpPr>
          <p:cNvPr id="4" name="Rectangle 4"/>
          <p:cNvSpPr>
            <a:spLocks noChangeArrowheads="1"/>
          </p:cNvSpPr>
          <p:nvPr/>
        </p:nvSpPr>
        <p:spPr bwMode="auto">
          <a:xfrm>
            <a:off x="595313" y="1531937"/>
            <a:ext cx="62677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Clock</a:t>
            </a:r>
            <a:endParaRPr lang="en-US" sz="1600"/>
          </a:p>
        </p:txBody>
      </p:sp>
      <p:grpSp>
        <p:nvGrpSpPr>
          <p:cNvPr id="5" name="Group 9"/>
          <p:cNvGrpSpPr/>
          <p:nvPr/>
        </p:nvGrpSpPr>
        <p:grpSpPr bwMode="auto">
          <a:xfrm>
            <a:off x="1371600" y="1519237"/>
            <a:ext cx="825500" cy="254000"/>
            <a:chOff x="864" y="760"/>
            <a:chExt cx="520" cy="160"/>
          </a:xfrm>
        </p:grpSpPr>
        <p:sp>
          <p:nvSpPr>
            <p:cNvPr id="6" name="Line 5"/>
            <p:cNvSpPr>
              <a:spLocks noChangeShapeType="1"/>
            </p:cNvSpPr>
            <p:nvPr/>
          </p:nvSpPr>
          <p:spPr bwMode="auto">
            <a:xfrm>
              <a:off x="872" y="912"/>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 name="Line 6"/>
            <p:cNvSpPr>
              <a:spLocks noChangeShapeType="1"/>
            </p:cNvSpPr>
            <p:nvPr/>
          </p:nvSpPr>
          <p:spPr bwMode="auto">
            <a:xfrm>
              <a:off x="864" y="776"/>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 name="Line 7"/>
            <p:cNvSpPr>
              <a:spLocks noChangeShapeType="1"/>
            </p:cNvSpPr>
            <p:nvPr/>
          </p:nvSpPr>
          <p:spPr bwMode="auto">
            <a:xfrm flipV="1">
              <a:off x="1152" y="760"/>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 name="Line 8"/>
            <p:cNvSpPr>
              <a:spLocks noChangeShapeType="1"/>
            </p:cNvSpPr>
            <p:nvPr/>
          </p:nvSpPr>
          <p:spPr bwMode="auto">
            <a:xfrm>
              <a:off x="1160" y="768"/>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14"/>
          <p:cNvGrpSpPr/>
          <p:nvPr/>
        </p:nvGrpSpPr>
        <p:grpSpPr bwMode="auto">
          <a:xfrm>
            <a:off x="2209800" y="1519237"/>
            <a:ext cx="825500" cy="254000"/>
            <a:chOff x="1392" y="760"/>
            <a:chExt cx="520" cy="160"/>
          </a:xfrm>
        </p:grpSpPr>
        <p:sp>
          <p:nvSpPr>
            <p:cNvPr id="11" name="Line 10"/>
            <p:cNvSpPr>
              <a:spLocks noChangeShapeType="1"/>
            </p:cNvSpPr>
            <p:nvPr/>
          </p:nvSpPr>
          <p:spPr bwMode="auto">
            <a:xfrm>
              <a:off x="1400" y="912"/>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 name="Line 11"/>
            <p:cNvSpPr>
              <a:spLocks noChangeShapeType="1"/>
            </p:cNvSpPr>
            <p:nvPr/>
          </p:nvSpPr>
          <p:spPr bwMode="auto">
            <a:xfrm>
              <a:off x="1392" y="776"/>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 name="Line 12"/>
            <p:cNvSpPr>
              <a:spLocks noChangeShapeType="1"/>
            </p:cNvSpPr>
            <p:nvPr/>
          </p:nvSpPr>
          <p:spPr bwMode="auto">
            <a:xfrm flipV="1">
              <a:off x="1680" y="760"/>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 name="Line 13"/>
            <p:cNvSpPr>
              <a:spLocks noChangeShapeType="1"/>
            </p:cNvSpPr>
            <p:nvPr/>
          </p:nvSpPr>
          <p:spPr bwMode="auto">
            <a:xfrm>
              <a:off x="1688" y="768"/>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5" name="Group 19"/>
          <p:cNvGrpSpPr/>
          <p:nvPr/>
        </p:nvGrpSpPr>
        <p:grpSpPr bwMode="auto">
          <a:xfrm>
            <a:off x="3048000" y="1519237"/>
            <a:ext cx="825500" cy="254000"/>
            <a:chOff x="1920" y="760"/>
            <a:chExt cx="520" cy="160"/>
          </a:xfrm>
        </p:grpSpPr>
        <p:sp>
          <p:nvSpPr>
            <p:cNvPr id="16" name="Line 15"/>
            <p:cNvSpPr>
              <a:spLocks noChangeShapeType="1"/>
            </p:cNvSpPr>
            <p:nvPr/>
          </p:nvSpPr>
          <p:spPr bwMode="auto">
            <a:xfrm>
              <a:off x="1928" y="912"/>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 name="Line 16"/>
            <p:cNvSpPr>
              <a:spLocks noChangeShapeType="1"/>
            </p:cNvSpPr>
            <p:nvPr/>
          </p:nvSpPr>
          <p:spPr bwMode="auto">
            <a:xfrm>
              <a:off x="1920" y="776"/>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7"/>
            <p:cNvSpPr>
              <a:spLocks noChangeShapeType="1"/>
            </p:cNvSpPr>
            <p:nvPr/>
          </p:nvSpPr>
          <p:spPr bwMode="auto">
            <a:xfrm flipV="1">
              <a:off x="2208" y="760"/>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18"/>
            <p:cNvSpPr>
              <a:spLocks noChangeShapeType="1"/>
            </p:cNvSpPr>
            <p:nvPr/>
          </p:nvSpPr>
          <p:spPr bwMode="auto">
            <a:xfrm>
              <a:off x="2216" y="768"/>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0" name="Group 24"/>
          <p:cNvGrpSpPr/>
          <p:nvPr/>
        </p:nvGrpSpPr>
        <p:grpSpPr bwMode="auto">
          <a:xfrm>
            <a:off x="3886200" y="1519237"/>
            <a:ext cx="825500" cy="254000"/>
            <a:chOff x="2448" y="760"/>
            <a:chExt cx="520" cy="160"/>
          </a:xfrm>
        </p:grpSpPr>
        <p:sp>
          <p:nvSpPr>
            <p:cNvPr id="21" name="Line 20"/>
            <p:cNvSpPr>
              <a:spLocks noChangeShapeType="1"/>
            </p:cNvSpPr>
            <p:nvPr/>
          </p:nvSpPr>
          <p:spPr bwMode="auto">
            <a:xfrm>
              <a:off x="2456" y="912"/>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 name="Line 21"/>
            <p:cNvSpPr>
              <a:spLocks noChangeShapeType="1"/>
            </p:cNvSpPr>
            <p:nvPr/>
          </p:nvSpPr>
          <p:spPr bwMode="auto">
            <a:xfrm>
              <a:off x="2448" y="776"/>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22"/>
            <p:cNvSpPr>
              <a:spLocks noChangeShapeType="1"/>
            </p:cNvSpPr>
            <p:nvPr/>
          </p:nvSpPr>
          <p:spPr bwMode="auto">
            <a:xfrm flipV="1">
              <a:off x="2736" y="760"/>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23"/>
            <p:cNvSpPr>
              <a:spLocks noChangeShapeType="1"/>
            </p:cNvSpPr>
            <p:nvPr/>
          </p:nvSpPr>
          <p:spPr bwMode="auto">
            <a:xfrm>
              <a:off x="2744" y="768"/>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5" name="Group 29"/>
          <p:cNvGrpSpPr/>
          <p:nvPr/>
        </p:nvGrpSpPr>
        <p:grpSpPr bwMode="auto">
          <a:xfrm>
            <a:off x="4724400" y="1519237"/>
            <a:ext cx="825500" cy="254000"/>
            <a:chOff x="2976" y="760"/>
            <a:chExt cx="520" cy="160"/>
          </a:xfrm>
        </p:grpSpPr>
        <p:sp>
          <p:nvSpPr>
            <p:cNvPr id="26" name="Line 25"/>
            <p:cNvSpPr>
              <a:spLocks noChangeShapeType="1"/>
            </p:cNvSpPr>
            <p:nvPr/>
          </p:nvSpPr>
          <p:spPr bwMode="auto">
            <a:xfrm>
              <a:off x="2984" y="912"/>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 name="Line 26"/>
            <p:cNvSpPr>
              <a:spLocks noChangeShapeType="1"/>
            </p:cNvSpPr>
            <p:nvPr/>
          </p:nvSpPr>
          <p:spPr bwMode="auto">
            <a:xfrm>
              <a:off x="2976" y="776"/>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 name="Line 27"/>
            <p:cNvSpPr>
              <a:spLocks noChangeShapeType="1"/>
            </p:cNvSpPr>
            <p:nvPr/>
          </p:nvSpPr>
          <p:spPr bwMode="auto">
            <a:xfrm flipV="1">
              <a:off x="3264" y="760"/>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28"/>
            <p:cNvSpPr>
              <a:spLocks noChangeShapeType="1"/>
            </p:cNvSpPr>
            <p:nvPr/>
          </p:nvSpPr>
          <p:spPr bwMode="auto">
            <a:xfrm>
              <a:off x="3272" y="768"/>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 name="Group 34"/>
          <p:cNvGrpSpPr/>
          <p:nvPr/>
        </p:nvGrpSpPr>
        <p:grpSpPr bwMode="auto">
          <a:xfrm>
            <a:off x="5562600" y="1519237"/>
            <a:ext cx="825500" cy="254000"/>
            <a:chOff x="3504" y="760"/>
            <a:chExt cx="520" cy="160"/>
          </a:xfrm>
        </p:grpSpPr>
        <p:sp>
          <p:nvSpPr>
            <p:cNvPr id="31" name="Line 30"/>
            <p:cNvSpPr>
              <a:spLocks noChangeShapeType="1"/>
            </p:cNvSpPr>
            <p:nvPr/>
          </p:nvSpPr>
          <p:spPr bwMode="auto">
            <a:xfrm>
              <a:off x="3512" y="912"/>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Line 31"/>
            <p:cNvSpPr>
              <a:spLocks noChangeShapeType="1"/>
            </p:cNvSpPr>
            <p:nvPr/>
          </p:nvSpPr>
          <p:spPr bwMode="auto">
            <a:xfrm>
              <a:off x="3504" y="776"/>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Line 32"/>
            <p:cNvSpPr>
              <a:spLocks noChangeShapeType="1"/>
            </p:cNvSpPr>
            <p:nvPr/>
          </p:nvSpPr>
          <p:spPr bwMode="auto">
            <a:xfrm flipV="1">
              <a:off x="3792" y="760"/>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 name="Line 33"/>
            <p:cNvSpPr>
              <a:spLocks noChangeShapeType="1"/>
            </p:cNvSpPr>
            <p:nvPr/>
          </p:nvSpPr>
          <p:spPr bwMode="auto">
            <a:xfrm>
              <a:off x="3800" y="768"/>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 name="Group 39"/>
          <p:cNvGrpSpPr/>
          <p:nvPr/>
        </p:nvGrpSpPr>
        <p:grpSpPr bwMode="auto">
          <a:xfrm>
            <a:off x="6400800" y="1519237"/>
            <a:ext cx="825500" cy="254000"/>
            <a:chOff x="4032" y="760"/>
            <a:chExt cx="520" cy="160"/>
          </a:xfrm>
        </p:grpSpPr>
        <p:sp>
          <p:nvSpPr>
            <p:cNvPr id="36" name="Line 35"/>
            <p:cNvSpPr>
              <a:spLocks noChangeShapeType="1"/>
            </p:cNvSpPr>
            <p:nvPr/>
          </p:nvSpPr>
          <p:spPr bwMode="auto">
            <a:xfrm>
              <a:off x="4040" y="912"/>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Line 36"/>
            <p:cNvSpPr>
              <a:spLocks noChangeShapeType="1"/>
            </p:cNvSpPr>
            <p:nvPr/>
          </p:nvSpPr>
          <p:spPr bwMode="auto">
            <a:xfrm>
              <a:off x="4032" y="776"/>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 name="Line 37"/>
            <p:cNvSpPr>
              <a:spLocks noChangeShapeType="1"/>
            </p:cNvSpPr>
            <p:nvPr/>
          </p:nvSpPr>
          <p:spPr bwMode="auto">
            <a:xfrm flipV="1">
              <a:off x="4320" y="760"/>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Line 38"/>
            <p:cNvSpPr>
              <a:spLocks noChangeShapeType="1"/>
            </p:cNvSpPr>
            <p:nvPr/>
          </p:nvSpPr>
          <p:spPr bwMode="auto">
            <a:xfrm>
              <a:off x="4328" y="768"/>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40" name="Line 40"/>
          <p:cNvSpPr>
            <a:spLocks noChangeShapeType="1"/>
          </p:cNvSpPr>
          <p:nvPr/>
        </p:nvSpPr>
        <p:spPr bwMode="auto">
          <a:xfrm>
            <a:off x="7251700" y="1760537"/>
            <a:ext cx="431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 name="Line 41"/>
          <p:cNvSpPr>
            <a:spLocks noChangeShapeType="1"/>
          </p:cNvSpPr>
          <p:nvPr/>
        </p:nvSpPr>
        <p:spPr bwMode="auto">
          <a:xfrm>
            <a:off x="7239000" y="1544637"/>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2" name="Line 42"/>
          <p:cNvSpPr>
            <a:spLocks noChangeShapeType="1"/>
          </p:cNvSpPr>
          <p:nvPr/>
        </p:nvSpPr>
        <p:spPr bwMode="auto">
          <a:xfrm>
            <a:off x="1003300" y="1531937"/>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3" name="Line 43"/>
          <p:cNvSpPr>
            <a:spLocks noChangeShapeType="1"/>
          </p:cNvSpPr>
          <p:nvPr/>
        </p:nvSpPr>
        <p:spPr bwMode="auto">
          <a:xfrm flipV="1">
            <a:off x="1371600" y="11382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4" name="Line 44"/>
          <p:cNvSpPr>
            <a:spLocks noChangeShapeType="1"/>
          </p:cNvSpPr>
          <p:nvPr/>
        </p:nvSpPr>
        <p:spPr bwMode="auto">
          <a:xfrm flipV="1">
            <a:off x="2209800" y="11382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5" name="Rectangle 45"/>
          <p:cNvSpPr>
            <a:spLocks noChangeArrowheads="1"/>
          </p:cNvSpPr>
          <p:nvPr/>
        </p:nvSpPr>
        <p:spPr bwMode="auto">
          <a:xfrm>
            <a:off x="1433513" y="11509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1</a:t>
            </a:r>
            <a:endParaRPr lang="en-US" sz="1600"/>
          </a:p>
        </p:txBody>
      </p:sp>
      <p:sp>
        <p:nvSpPr>
          <p:cNvPr id="46" name="Rectangle 46"/>
          <p:cNvSpPr>
            <a:spLocks noChangeArrowheads="1"/>
          </p:cNvSpPr>
          <p:nvPr/>
        </p:nvSpPr>
        <p:spPr bwMode="auto">
          <a:xfrm>
            <a:off x="2195513" y="11509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2</a:t>
            </a:r>
            <a:endParaRPr lang="en-US" sz="1600"/>
          </a:p>
        </p:txBody>
      </p:sp>
      <p:sp>
        <p:nvSpPr>
          <p:cNvPr id="47" name="Line 47"/>
          <p:cNvSpPr>
            <a:spLocks noChangeShapeType="1"/>
          </p:cNvSpPr>
          <p:nvPr/>
        </p:nvSpPr>
        <p:spPr bwMode="auto">
          <a:xfrm flipV="1">
            <a:off x="3048000" y="11382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8" name="Line 48"/>
          <p:cNvSpPr>
            <a:spLocks noChangeShapeType="1"/>
          </p:cNvSpPr>
          <p:nvPr/>
        </p:nvSpPr>
        <p:spPr bwMode="auto">
          <a:xfrm flipV="1">
            <a:off x="3886200" y="11382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9" name="Line 49"/>
          <p:cNvSpPr>
            <a:spLocks noChangeShapeType="1"/>
          </p:cNvSpPr>
          <p:nvPr/>
        </p:nvSpPr>
        <p:spPr bwMode="auto">
          <a:xfrm flipV="1">
            <a:off x="4724400" y="11382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0" name="Line 50"/>
          <p:cNvSpPr>
            <a:spLocks noChangeShapeType="1"/>
          </p:cNvSpPr>
          <p:nvPr/>
        </p:nvSpPr>
        <p:spPr bwMode="auto">
          <a:xfrm flipV="1">
            <a:off x="5562600" y="11382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1" name="Line 51"/>
          <p:cNvSpPr>
            <a:spLocks noChangeShapeType="1"/>
          </p:cNvSpPr>
          <p:nvPr/>
        </p:nvSpPr>
        <p:spPr bwMode="auto">
          <a:xfrm flipV="1">
            <a:off x="6400800" y="11382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2" name="Line 52"/>
          <p:cNvSpPr>
            <a:spLocks noChangeShapeType="1"/>
          </p:cNvSpPr>
          <p:nvPr/>
        </p:nvSpPr>
        <p:spPr bwMode="auto">
          <a:xfrm flipV="1">
            <a:off x="7239000" y="11382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3" name="Rectangle 53"/>
          <p:cNvSpPr>
            <a:spLocks noChangeArrowheads="1"/>
          </p:cNvSpPr>
          <p:nvPr/>
        </p:nvSpPr>
        <p:spPr bwMode="auto">
          <a:xfrm>
            <a:off x="3109913" y="11509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3</a:t>
            </a:r>
            <a:endParaRPr lang="en-US" sz="1600"/>
          </a:p>
        </p:txBody>
      </p:sp>
      <p:sp>
        <p:nvSpPr>
          <p:cNvPr id="54" name="Rectangle 54"/>
          <p:cNvSpPr>
            <a:spLocks noChangeArrowheads="1"/>
          </p:cNvSpPr>
          <p:nvPr/>
        </p:nvSpPr>
        <p:spPr bwMode="auto">
          <a:xfrm>
            <a:off x="3871913" y="11509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4</a:t>
            </a:r>
            <a:endParaRPr lang="en-US" sz="1600"/>
          </a:p>
        </p:txBody>
      </p:sp>
      <p:sp>
        <p:nvSpPr>
          <p:cNvPr id="55" name="Rectangle 55"/>
          <p:cNvSpPr>
            <a:spLocks noChangeArrowheads="1"/>
          </p:cNvSpPr>
          <p:nvPr/>
        </p:nvSpPr>
        <p:spPr bwMode="auto">
          <a:xfrm>
            <a:off x="4710113" y="11509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5</a:t>
            </a:r>
            <a:endParaRPr lang="en-US" sz="1600"/>
          </a:p>
        </p:txBody>
      </p:sp>
      <p:sp>
        <p:nvSpPr>
          <p:cNvPr id="56" name="Rectangle 56"/>
          <p:cNvSpPr>
            <a:spLocks noChangeArrowheads="1"/>
          </p:cNvSpPr>
          <p:nvPr/>
        </p:nvSpPr>
        <p:spPr bwMode="auto">
          <a:xfrm>
            <a:off x="5548313" y="11509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6</a:t>
            </a:r>
            <a:endParaRPr lang="en-US" sz="1600"/>
          </a:p>
        </p:txBody>
      </p:sp>
      <p:sp>
        <p:nvSpPr>
          <p:cNvPr id="57" name="Rectangle 57"/>
          <p:cNvSpPr>
            <a:spLocks noChangeArrowheads="1"/>
          </p:cNvSpPr>
          <p:nvPr/>
        </p:nvSpPr>
        <p:spPr bwMode="auto">
          <a:xfrm>
            <a:off x="6386513" y="11509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7</a:t>
            </a:r>
            <a:endParaRPr lang="en-US" sz="1600"/>
          </a:p>
        </p:txBody>
      </p:sp>
      <p:grpSp>
        <p:nvGrpSpPr>
          <p:cNvPr id="58" name="Group 75"/>
          <p:cNvGrpSpPr/>
          <p:nvPr/>
        </p:nvGrpSpPr>
        <p:grpSpPr bwMode="auto">
          <a:xfrm>
            <a:off x="747713" y="1989137"/>
            <a:ext cx="4802187" cy="336550"/>
            <a:chOff x="471" y="1056"/>
            <a:chExt cx="3025" cy="212"/>
          </a:xfrm>
        </p:grpSpPr>
        <p:grpSp>
          <p:nvGrpSpPr>
            <p:cNvPr id="59" name="Group 73"/>
            <p:cNvGrpSpPr/>
            <p:nvPr/>
          </p:nvGrpSpPr>
          <p:grpSpPr bwMode="auto">
            <a:xfrm>
              <a:off x="872" y="1056"/>
              <a:ext cx="2624" cy="212"/>
              <a:chOff x="872" y="1056"/>
              <a:chExt cx="2624" cy="212"/>
            </a:xfrm>
          </p:grpSpPr>
          <p:grpSp>
            <p:nvGrpSpPr>
              <p:cNvPr id="61" name="Group 60"/>
              <p:cNvGrpSpPr/>
              <p:nvPr/>
            </p:nvGrpSpPr>
            <p:grpSpPr bwMode="auto">
              <a:xfrm>
                <a:off x="872" y="1056"/>
                <a:ext cx="512" cy="212"/>
                <a:chOff x="872" y="1056"/>
                <a:chExt cx="512" cy="212"/>
              </a:xfrm>
            </p:grpSpPr>
            <p:sp>
              <p:nvSpPr>
                <p:cNvPr id="74" name="Rectangle 58"/>
                <p:cNvSpPr>
                  <a:spLocks noChangeArrowheads="1"/>
                </p:cNvSpPr>
                <p:nvPr/>
              </p:nvSpPr>
              <p:spPr bwMode="auto">
                <a:xfrm>
                  <a:off x="872" y="106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5" name="Rectangle 59"/>
                <p:cNvSpPr>
                  <a:spLocks noChangeArrowheads="1"/>
                </p:cNvSpPr>
                <p:nvPr/>
              </p:nvSpPr>
              <p:spPr bwMode="auto">
                <a:xfrm>
                  <a:off x="913" y="1056"/>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62" name="Group 63"/>
              <p:cNvGrpSpPr/>
              <p:nvPr/>
            </p:nvGrpSpPr>
            <p:grpSpPr bwMode="auto">
              <a:xfrm>
                <a:off x="1383" y="1056"/>
                <a:ext cx="569" cy="210"/>
                <a:chOff x="1383" y="1056"/>
                <a:chExt cx="569" cy="210"/>
              </a:xfrm>
            </p:grpSpPr>
            <p:sp>
              <p:nvSpPr>
                <p:cNvPr id="72" name="Rectangle 61"/>
                <p:cNvSpPr>
                  <a:spLocks noChangeArrowheads="1"/>
                </p:cNvSpPr>
                <p:nvPr/>
              </p:nvSpPr>
              <p:spPr bwMode="auto">
                <a:xfrm>
                  <a:off x="1400" y="106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3" name="Rectangle 62"/>
                <p:cNvSpPr>
                  <a:spLocks noChangeArrowheads="1"/>
                </p:cNvSpPr>
                <p:nvPr/>
              </p:nvSpPr>
              <p:spPr bwMode="auto">
                <a:xfrm>
                  <a:off x="1383" y="1056"/>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63" name="Group 66"/>
              <p:cNvGrpSpPr/>
              <p:nvPr/>
            </p:nvGrpSpPr>
            <p:grpSpPr bwMode="auto">
              <a:xfrm>
                <a:off x="1928" y="1056"/>
                <a:ext cx="512" cy="212"/>
                <a:chOff x="1928" y="1056"/>
                <a:chExt cx="512" cy="212"/>
              </a:xfrm>
            </p:grpSpPr>
            <p:sp>
              <p:nvSpPr>
                <p:cNvPr id="70" name="Rectangle 64"/>
                <p:cNvSpPr>
                  <a:spLocks noChangeArrowheads="1"/>
                </p:cNvSpPr>
                <p:nvPr/>
              </p:nvSpPr>
              <p:spPr bwMode="auto">
                <a:xfrm>
                  <a:off x="1928" y="106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1" name="Rectangle 65"/>
                <p:cNvSpPr>
                  <a:spLocks noChangeArrowheads="1"/>
                </p:cNvSpPr>
                <p:nvPr/>
              </p:nvSpPr>
              <p:spPr bwMode="auto">
                <a:xfrm>
                  <a:off x="2007" y="1056"/>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64" name="Group 69"/>
              <p:cNvGrpSpPr/>
              <p:nvPr/>
            </p:nvGrpSpPr>
            <p:grpSpPr bwMode="auto">
              <a:xfrm>
                <a:off x="2456" y="1056"/>
                <a:ext cx="512" cy="210"/>
                <a:chOff x="2456" y="1056"/>
                <a:chExt cx="512" cy="210"/>
              </a:xfrm>
            </p:grpSpPr>
            <p:sp>
              <p:nvSpPr>
                <p:cNvPr id="68" name="Rectangle 67"/>
                <p:cNvSpPr>
                  <a:spLocks noChangeArrowheads="1"/>
                </p:cNvSpPr>
                <p:nvPr/>
              </p:nvSpPr>
              <p:spPr bwMode="auto">
                <a:xfrm>
                  <a:off x="2456" y="106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9" name="Rectangle 68"/>
                <p:cNvSpPr>
                  <a:spLocks noChangeArrowheads="1"/>
                </p:cNvSpPr>
                <p:nvPr/>
              </p:nvSpPr>
              <p:spPr bwMode="auto">
                <a:xfrm>
                  <a:off x="2535" y="1056"/>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65" name="Group 72"/>
              <p:cNvGrpSpPr/>
              <p:nvPr/>
            </p:nvGrpSpPr>
            <p:grpSpPr bwMode="auto">
              <a:xfrm>
                <a:off x="2984" y="1056"/>
                <a:ext cx="512" cy="212"/>
                <a:chOff x="2984" y="1056"/>
                <a:chExt cx="512" cy="212"/>
              </a:xfrm>
            </p:grpSpPr>
            <p:sp>
              <p:nvSpPr>
                <p:cNvPr id="66" name="Rectangle 70"/>
                <p:cNvSpPr>
                  <a:spLocks noChangeArrowheads="1"/>
                </p:cNvSpPr>
                <p:nvPr/>
              </p:nvSpPr>
              <p:spPr bwMode="auto">
                <a:xfrm>
                  <a:off x="2984" y="1064"/>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7" name="Rectangle 71"/>
                <p:cNvSpPr>
                  <a:spLocks noChangeArrowheads="1"/>
                </p:cNvSpPr>
                <p:nvPr/>
              </p:nvSpPr>
              <p:spPr bwMode="auto">
                <a:xfrm>
                  <a:off x="3063" y="1056"/>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grpSp>
        <p:sp>
          <p:nvSpPr>
            <p:cNvPr id="60" name="Rectangle 74"/>
            <p:cNvSpPr>
              <a:spLocks noChangeArrowheads="1"/>
            </p:cNvSpPr>
            <p:nvPr/>
          </p:nvSpPr>
          <p:spPr bwMode="auto">
            <a:xfrm>
              <a:off x="471" y="1056"/>
              <a:ext cx="43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1st lw</a:t>
              </a:r>
              <a:endParaRPr lang="en-US" sz="1600"/>
            </a:p>
          </p:txBody>
        </p:sp>
      </p:grpSp>
      <p:grpSp>
        <p:nvGrpSpPr>
          <p:cNvPr id="76" name="Group 91"/>
          <p:cNvGrpSpPr/>
          <p:nvPr/>
        </p:nvGrpSpPr>
        <p:grpSpPr bwMode="auto">
          <a:xfrm>
            <a:off x="2222500" y="2446337"/>
            <a:ext cx="4165600" cy="336550"/>
            <a:chOff x="1400" y="1344"/>
            <a:chExt cx="2624" cy="212"/>
          </a:xfrm>
        </p:grpSpPr>
        <p:grpSp>
          <p:nvGrpSpPr>
            <p:cNvPr id="77" name="Group 78"/>
            <p:cNvGrpSpPr/>
            <p:nvPr/>
          </p:nvGrpSpPr>
          <p:grpSpPr bwMode="auto">
            <a:xfrm>
              <a:off x="1400" y="1344"/>
              <a:ext cx="512" cy="212"/>
              <a:chOff x="1400" y="1344"/>
              <a:chExt cx="512" cy="212"/>
            </a:xfrm>
          </p:grpSpPr>
          <p:sp>
            <p:nvSpPr>
              <p:cNvPr id="90" name="Rectangle 76"/>
              <p:cNvSpPr>
                <a:spLocks noChangeArrowheads="1"/>
              </p:cNvSpPr>
              <p:nvPr/>
            </p:nvSpPr>
            <p:spPr bwMode="auto">
              <a:xfrm>
                <a:off x="1400" y="135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1" name="Rectangle 77"/>
              <p:cNvSpPr>
                <a:spLocks noChangeArrowheads="1"/>
              </p:cNvSpPr>
              <p:nvPr/>
            </p:nvSpPr>
            <p:spPr bwMode="auto">
              <a:xfrm>
                <a:off x="1441" y="1344"/>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78" name="Group 81"/>
            <p:cNvGrpSpPr/>
            <p:nvPr/>
          </p:nvGrpSpPr>
          <p:grpSpPr bwMode="auto">
            <a:xfrm>
              <a:off x="1911" y="1344"/>
              <a:ext cx="569" cy="210"/>
              <a:chOff x="1911" y="1344"/>
              <a:chExt cx="569" cy="210"/>
            </a:xfrm>
          </p:grpSpPr>
          <p:sp>
            <p:nvSpPr>
              <p:cNvPr id="88" name="Rectangle 79"/>
              <p:cNvSpPr>
                <a:spLocks noChangeArrowheads="1"/>
              </p:cNvSpPr>
              <p:nvPr/>
            </p:nvSpPr>
            <p:spPr bwMode="auto">
              <a:xfrm>
                <a:off x="1928" y="135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9" name="Rectangle 80"/>
              <p:cNvSpPr>
                <a:spLocks noChangeArrowheads="1"/>
              </p:cNvSpPr>
              <p:nvPr/>
            </p:nvSpPr>
            <p:spPr bwMode="auto">
              <a:xfrm>
                <a:off x="1911" y="1344"/>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79" name="Group 84"/>
            <p:cNvGrpSpPr/>
            <p:nvPr/>
          </p:nvGrpSpPr>
          <p:grpSpPr bwMode="auto">
            <a:xfrm>
              <a:off x="2456" y="1344"/>
              <a:ext cx="512" cy="212"/>
              <a:chOff x="2456" y="1344"/>
              <a:chExt cx="512" cy="212"/>
            </a:xfrm>
          </p:grpSpPr>
          <p:sp>
            <p:nvSpPr>
              <p:cNvPr id="86" name="Rectangle 82"/>
              <p:cNvSpPr>
                <a:spLocks noChangeArrowheads="1"/>
              </p:cNvSpPr>
              <p:nvPr/>
            </p:nvSpPr>
            <p:spPr bwMode="auto">
              <a:xfrm>
                <a:off x="2456" y="135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7" name="Rectangle 83"/>
              <p:cNvSpPr>
                <a:spLocks noChangeArrowheads="1"/>
              </p:cNvSpPr>
              <p:nvPr/>
            </p:nvSpPr>
            <p:spPr bwMode="auto">
              <a:xfrm>
                <a:off x="2535" y="1344"/>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80" name="Group 87"/>
            <p:cNvGrpSpPr/>
            <p:nvPr/>
          </p:nvGrpSpPr>
          <p:grpSpPr bwMode="auto">
            <a:xfrm>
              <a:off x="2984" y="1344"/>
              <a:ext cx="512" cy="210"/>
              <a:chOff x="2984" y="1344"/>
              <a:chExt cx="512" cy="210"/>
            </a:xfrm>
          </p:grpSpPr>
          <p:sp>
            <p:nvSpPr>
              <p:cNvPr id="84" name="Rectangle 85"/>
              <p:cNvSpPr>
                <a:spLocks noChangeArrowheads="1"/>
              </p:cNvSpPr>
              <p:nvPr/>
            </p:nvSpPr>
            <p:spPr bwMode="auto">
              <a:xfrm>
                <a:off x="2984" y="135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5" name="Rectangle 86"/>
              <p:cNvSpPr>
                <a:spLocks noChangeArrowheads="1"/>
              </p:cNvSpPr>
              <p:nvPr/>
            </p:nvSpPr>
            <p:spPr bwMode="auto">
              <a:xfrm>
                <a:off x="3063" y="1344"/>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81" name="Group 90"/>
            <p:cNvGrpSpPr/>
            <p:nvPr/>
          </p:nvGrpSpPr>
          <p:grpSpPr bwMode="auto">
            <a:xfrm>
              <a:off x="3512" y="1344"/>
              <a:ext cx="512" cy="212"/>
              <a:chOff x="3512" y="1344"/>
              <a:chExt cx="512" cy="212"/>
            </a:xfrm>
          </p:grpSpPr>
          <p:sp>
            <p:nvSpPr>
              <p:cNvPr id="82" name="Rectangle 88"/>
              <p:cNvSpPr>
                <a:spLocks noChangeArrowheads="1"/>
              </p:cNvSpPr>
              <p:nvPr/>
            </p:nvSpPr>
            <p:spPr bwMode="auto">
              <a:xfrm>
                <a:off x="3512" y="1352"/>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3" name="Rectangle 89"/>
              <p:cNvSpPr>
                <a:spLocks noChangeArrowheads="1"/>
              </p:cNvSpPr>
              <p:nvPr/>
            </p:nvSpPr>
            <p:spPr bwMode="auto">
              <a:xfrm>
                <a:off x="3591" y="1344"/>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grpSp>
      <p:sp>
        <p:nvSpPr>
          <p:cNvPr id="92" name="Rectangle 92"/>
          <p:cNvSpPr>
            <a:spLocks noChangeArrowheads="1"/>
          </p:cNvSpPr>
          <p:nvPr/>
        </p:nvSpPr>
        <p:spPr bwMode="auto">
          <a:xfrm>
            <a:off x="1509713" y="2446337"/>
            <a:ext cx="762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2nd lw</a:t>
            </a:r>
            <a:endParaRPr lang="en-US" sz="1600"/>
          </a:p>
        </p:txBody>
      </p:sp>
      <p:grpSp>
        <p:nvGrpSpPr>
          <p:cNvPr id="93" name="Group 108"/>
          <p:cNvGrpSpPr/>
          <p:nvPr/>
        </p:nvGrpSpPr>
        <p:grpSpPr bwMode="auto">
          <a:xfrm>
            <a:off x="3060700" y="2903537"/>
            <a:ext cx="4165600" cy="336550"/>
            <a:chOff x="1928" y="1632"/>
            <a:chExt cx="2624" cy="212"/>
          </a:xfrm>
        </p:grpSpPr>
        <p:grpSp>
          <p:nvGrpSpPr>
            <p:cNvPr id="94" name="Group 95"/>
            <p:cNvGrpSpPr/>
            <p:nvPr/>
          </p:nvGrpSpPr>
          <p:grpSpPr bwMode="auto">
            <a:xfrm>
              <a:off x="1928" y="1632"/>
              <a:ext cx="512" cy="212"/>
              <a:chOff x="1928" y="1632"/>
              <a:chExt cx="512" cy="212"/>
            </a:xfrm>
          </p:grpSpPr>
          <p:sp>
            <p:nvSpPr>
              <p:cNvPr id="107" name="Rectangle 93"/>
              <p:cNvSpPr>
                <a:spLocks noChangeArrowheads="1"/>
              </p:cNvSpPr>
              <p:nvPr/>
            </p:nvSpPr>
            <p:spPr bwMode="auto">
              <a:xfrm>
                <a:off x="1928" y="164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Rectangle 94"/>
              <p:cNvSpPr>
                <a:spLocks noChangeArrowheads="1"/>
              </p:cNvSpPr>
              <p:nvPr/>
            </p:nvSpPr>
            <p:spPr bwMode="auto">
              <a:xfrm>
                <a:off x="1969" y="1632"/>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95" name="Group 98"/>
            <p:cNvGrpSpPr/>
            <p:nvPr/>
          </p:nvGrpSpPr>
          <p:grpSpPr bwMode="auto">
            <a:xfrm>
              <a:off x="2439" y="1632"/>
              <a:ext cx="569" cy="210"/>
              <a:chOff x="2439" y="1632"/>
              <a:chExt cx="569" cy="210"/>
            </a:xfrm>
          </p:grpSpPr>
          <p:sp>
            <p:nvSpPr>
              <p:cNvPr id="105" name="Rectangle 96"/>
              <p:cNvSpPr>
                <a:spLocks noChangeArrowheads="1"/>
              </p:cNvSpPr>
              <p:nvPr/>
            </p:nvSpPr>
            <p:spPr bwMode="auto">
              <a:xfrm>
                <a:off x="2456" y="164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Rectangle 97"/>
              <p:cNvSpPr>
                <a:spLocks noChangeArrowheads="1"/>
              </p:cNvSpPr>
              <p:nvPr/>
            </p:nvSpPr>
            <p:spPr bwMode="auto">
              <a:xfrm>
                <a:off x="2439" y="1632"/>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96" name="Group 101"/>
            <p:cNvGrpSpPr/>
            <p:nvPr/>
          </p:nvGrpSpPr>
          <p:grpSpPr bwMode="auto">
            <a:xfrm>
              <a:off x="2984" y="1632"/>
              <a:ext cx="512" cy="212"/>
              <a:chOff x="2984" y="1632"/>
              <a:chExt cx="512" cy="212"/>
            </a:xfrm>
          </p:grpSpPr>
          <p:sp>
            <p:nvSpPr>
              <p:cNvPr id="103" name="Rectangle 99"/>
              <p:cNvSpPr>
                <a:spLocks noChangeArrowheads="1"/>
              </p:cNvSpPr>
              <p:nvPr/>
            </p:nvSpPr>
            <p:spPr bwMode="auto">
              <a:xfrm>
                <a:off x="2984" y="164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4" name="Rectangle 100"/>
              <p:cNvSpPr>
                <a:spLocks noChangeArrowheads="1"/>
              </p:cNvSpPr>
              <p:nvPr/>
            </p:nvSpPr>
            <p:spPr bwMode="auto">
              <a:xfrm>
                <a:off x="3063" y="1632"/>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97" name="Group 104"/>
            <p:cNvGrpSpPr/>
            <p:nvPr/>
          </p:nvGrpSpPr>
          <p:grpSpPr bwMode="auto">
            <a:xfrm>
              <a:off x="3512" y="1632"/>
              <a:ext cx="512" cy="210"/>
              <a:chOff x="3512" y="1632"/>
              <a:chExt cx="512" cy="210"/>
            </a:xfrm>
          </p:grpSpPr>
          <p:sp>
            <p:nvSpPr>
              <p:cNvPr id="101" name="Rectangle 102"/>
              <p:cNvSpPr>
                <a:spLocks noChangeArrowheads="1"/>
              </p:cNvSpPr>
              <p:nvPr/>
            </p:nvSpPr>
            <p:spPr bwMode="auto">
              <a:xfrm>
                <a:off x="3512" y="164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2" name="Rectangle 103"/>
              <p:cNvSpPr>
                <a:spLocks noChangeArrowheads="1"/>
              </p:cNvSpPr>
              <p:nvPr/>
            </p:nvSpPr>
            <p:spPr bwMode="auto">
              <a:xfrm>
                <a:off x="3591" y="1632"/>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Mem</a:t>
                </a:r>
                <a:endParaRPr lang="en-US" sz="1600"/>
              </a:p>
            </p:txBody>
          </p:sp>
        </p:grpSp>
        <p:grpSp>
          <p:nvGrpSpPr>
            <p:cNvPr id="98" name="Group 107"/>
            <p:cNvGrpSpPr/>
            <p:nvPr/>
          </p:nvGrpSpPr>
          <p:grpSpPr bwMode="auto">
            <a:xfrm>
              <a:off x="4040" y="1632"/>
              <a:ext cx="512" cy="212"/>
              <a:chOff x="4040" y="1632"/>
              <a:chExt cx="512" cy="212"/>
            </a:xfrm>
          </p:grpSpPr>
          <p:sp>
            <p:nvSpPr>
              <p:cNvPr id="99" name="Rectangle 105"/>
              <p:cNvSpPr>
                <a:spLocks noChangeArrowheads="1"/>
              </p:cNvSpPr>
              <p:nvPr/>
            </p:nvSpPr>
            <p:spPr bwMode="auto">
              <a:xfrm>
                <a:off x="4040" y="1640"/>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0" name="Rectangle 106"/>
              <p:cNvSpPr>
                <a:spLocks noChangeArrowheads="1"/>
              </p:cNvSpPr>
              <p:nvPr/>
            </p:nvSpPr>
            <p:spPr bwMode="auto">
              <a:xfrm>
                <a:off x="4119" y="163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grpSp>
      <p:sp>
        <p:nvSpPr>
          <p:cNvPr id="109" name="Rectangle 109"/>
          <p:cNvSpPr>
            <a:spLocks noChangeArrowheads="1"/>
          </p:cNvSpPr>
          <p:nvPr/>
        </p:nvSpPr>
        <p:spPr bwMode="auto">
          <a:xfrm>
            <a:off x="2347913" y="2903537"/>
            <a:ext cx="70410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3rd lw</a:t>
            </a:r>
            <a:endParaRPr lang="en-US" sz="1600"/>
          </a:p>
        </p:txBody>
      </p:sp>
      <p:sp>
        <p:nvSpPr>
          <p:cNvPr id="110" name="Line 110"/>
          <p:cNvSpPr>
            <a:spLocks noChangeShapeType="1"/>
          </p:cNvSpPr>
          <p:nvPr/>
        </p:nvSpPr>
        <p:spPr bwMode="auto">
          <a:xfrm flipV="1">
            <a:off x="6400800" y="1824037"/>
            <a:ext cx="0" cy="5588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11"/>
          <p:cNvSpPr>
            <a:spLocks noChangeShapeType="1"/>
          </p:cNvSpPr>
          <p:nvPr/>
        </p:nvSpPr>
        <p:spPr bwMode="auto">
          <a:xfrm flipV="1">
            <a:off x="7239000" y="1824037"/>
            <a:ext cx="0" cy="10160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00100" y="838200"/>
            <a:ext cx="7886700" cy="246063"/>
          </a:xfrm>
          <a:noFill/>
        </p:spPr>
        <p:txBody>
          <a:bodyPr>
            <a:normAutofit fontScale="90000"/>
          </a:bodyPr>
          <a:lstStyle/>
          <a:p>
            <a:pPr algn="just"/>
            <a:r>
              <a:rPr lang="en-US" sz="3600" dirty="0"/>
              <a:t>The Four Stages of R-type</a:t>
            </a:r>
            <a:endParaRPr lang="en-US" sz="3600" dirty="0"/>
          </a:p>
        </p:txBody>
      </p:sp>
      <p:sp>
        <p:nvSpPr>
          <p:cNvPr id="3" name="Rectangle 3"/>
          <p:cNvSpPr txBox="1">
            <a:spLocks noChangeArrowheads="1"/>
          </p:cNvSpPr>
          <p:nvPr/>
        </p:nvSpPr>
        <p:spPr>
          <a:xfrm>
            <a:off x="495300" y="3259137"/>
            <a:ext cx="8191500" cy="2151063"/>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a:t>Ifetch: Instruction Fetch</a:t>
            </a:r>
            <a:endParaRPr lang="en-US" sz="2400"/>
          </a:p>
          <a:p>
            <a:pPr lvl="1"/>
            <a:r>
              <a:rPr lang="en-US" sz="2000"/>
              <a:t>Fetch the instruction from the Instruction Memory</a:t>
            </a:r>
            <a:endParaRPr lang="en-US" sz="2000"/>
          </a:p>
          <a:p>
            <a:r>
              <a:rPr lang="en-US" sz="2400"/>
              <a:t>Reg/Dec: Registers Fetch  and Instruction Decode</a:t>
            </a:r>
            <a:endParaRPr lang="en-US" sz="2400"/>
          </a:p>
          <a:p>
            <a:r>
              <a:rPr lang="en-US" sz="2400"/>
              <a:t>Exec: ALU operates on the two register operands</a:t>
            </a:r>
            <a:endParaRPr lang="en-US" sz="2400"/>
          </a:p>
          <a:p>
            <a:r>
              <a:rPr lang="en-US" sz="2400"/>
              <a:t>Wr: Write the ALU output back to the register file</a:t>
            </a:r>
            <a:endParaRPr lang="en-US" sz="2400"/>
          </a:p>
        </p:txBody>
      </p:sp>
      <p:grpSp>
        <p:nvGrpSpPr>
          <p:cNvPr id="4" name="Group 8"/>
          <p:cNvGrpSpPr/>
          <p:nvPr/>
        </p:nvGrpSpPr>
        <p:grpSpPr bwMode="auto">
          <a:xfrm>
            <a:off x="1981200" y="1951037"/>
            <a:ext cx="825500" cy="254000"/>
            <a:chOff x="1248" y="712"/>
            <a:chExt cx="520" cy="160"/>
          </a:xfrm>
        </p:grpSpPr>
        <p:sp>
          <p:nvSpPr>
            <p:cNvPr id="5" name="Line 4"/>
            <p:cNvSpPr>
              <a:spLocks noChangeShapeType="1"/>
            </p:cNvSpPr>
            <p:nvPr/>
          </p:nvSpPr>
          <p:spPr bwMode="auto">
            <a:xfrm>
              <a:off x="1256"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 name="Line 5"/>
            <p:cNvSpPr>
              <a:spLocks noChangeShapeType="1"/>
            </p:cNvSpPr>
            <p:nvPr/>
          </p:nvSpPr>
          <p:spPr bwMode="auto">
            <a:xfrm>
              <a:off x="1248"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 name="Line 6"/>
            <p:cNvSpPr>
              <a:spLocks noChangeShapeType="1"/>
            </p:cNvSpPr>
            <p:nvPr/>
          </p:nvSpPr>
          <p:spPr bwMode="auto">
            <a:xfrm flipV="1">
              <a:off x="1536"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 name="Line 7"/>
            <p:cNvSpPr>
              <a:spLocks noChangeShapeType="1"/>
            </p:cNvSpPr>
            <p:nvPr/>
          </p:nvSpPr>
          <p:spPr bwMode="auto">
            <a:xfrm>
              <a:off x="1544"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13"/>
          <p:cNvGrpSpPr/>
          <p:nvPr/>
        </p:nvGrpSpPr>
        <p:grpSpPr bwMode="auto">
          <a:xfrm>
            <a:off x="2819400" y="1951037"/>
            <a:ext cx="825500" cy="254000"/>
            <a:chOff x="1776" y="712"/>
            <a:chExt cx="520" cy="160"/>
          </a:xfrm>
        </p:grpSpPr>
        <p:sp>
          <p:nvSpPr>
            <p:cNvPr id="10" name="Line 9"/>
            <p:cNvSpPr>
              <a:spLocks noChangeShapeType="1"/>
            </p:cNvSpPr>
            <p:nvPr/>
          </p:nvSpPr>
          <p:spPr bwMode="auto">
            <a:xfrm>
              <a:off x="1784"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 name="Line 10"/>
            <p:cNvSpPr>
              <a:spLocks noChangeShapeType="1"/>
            </p:cNvSpPr>
            <p:nvPr/>
          </p:nvSpPr>
          <p:spPr bwMode="auto">
            <a:xfrm>
              <a:off x="1776"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 name="Line 11"/>
            <p:cNvSpPr>
              <a:spLocks noChangeShapeType="1"/>
            </p:cNvSpPr>
            <p:nvPr/>
          </p:nvSpPr>
          <p:spPr bwMode="auto">
            <a:xfrm flipV="1">
              <a:off x="2064"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 name="Line 12"/>
            <p:cNvSpPr>
              <a:spLocks noChangeShapeType="1"/>
            </p:cNvSpPr>
            <p:nvPr/>
          </p:nvSpPr>
          <p:spPr bwMode="auto">
            <a:xfrm>
              <a:off x="2072"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 name="Group 18"/>
          <p:cNvGrpSpPr/>
          <p:nvPr/>
        </p:nvGrpSpPr>
        <p:grpSpPr bwMode="auto">
          <a:xfrm>
            <a:off x="3657600" y="1951037"/>
            <a:ext cx="825500" cy="254000"/>
            <a:chOff x="2304" y="712"/>
            <a:chExt cx="520" cy="160"/>
          </a:xfrm>
        </p:grpSpPr>
        <p:sp>
          <p:nvSpPr>
            <p:cNvPr id="15" name="Line 14"/>
            <p:cNvSpPr>
              <a:spLocks noChangeShapeType="1"/>
            </p:cNvSpPr>
            <p:nvPr/>
          </p:nvSpPr>
          <p:spPr bwMode="auto">
            <a:xfrm>
              <a:off x="2312"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 name="Line 15"/>
            <p:cNvSpPr>
              <a:spLocks noChangeShapeType="1"/>
            </p:cNvSpPr>
            <p:nvPr/>
          </p:nvSpPr>
          <p:spPr bwMode="auto">
            <a:xfrm>
              <a:off x="2304"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 name="Line 16"/>
            <p:cNvSpPr>
              <a:spLocks noChangeShapeType="1"/>
            </p:cNvSpPr>
            <p:nvPr/>
          </p:nvSpPr>
          <p:spPr bwMode="auto">
            <a:xfrm flipV="1">
              <a:off x="2592"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7"/>
            <p:cNvSpPr>
              <a:spLocks noChangeShapeType="1"/>
            </p:cNvSpPr>
            <p:nvPr/>
          </p:nvSpPr>
          <p:spPr bwMode="auto">
            <a:xfrm>
              <a:off x="2600"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9" name="Group 23"/>
          <p:cNvGrpSpPr/>
          <p:nvPr/>
        </p:nvGrpSpPr>
        <p:grpSpPr bwMode="auto">
          <a:xfrm>
            <a:off x="4495800" y="1951037"/>
            <a:ext cx="825500" cy="254000"/>
            <a:chOff x="2832" y="712"/>
            <a:chExt cx="520" cy="160"/>
          </a:xfrm>
        </p:grpSpPr>
        <p:sp>
          <p:nvSpPr>
            <p:cNvPr id="20" name="Line 19"/>
            <p:cNvSpPr>
              <a:spLocks noChangeShapeType="1"/>
            </p:cNvSpPr>
            <p:nvPr/>
          </p:nvSpPr>
          <p:spPr bwMode="auto">
            <a:xfrm>
              <a:off x="2840" y="864"/>
              <a:ext cx="272"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 name="Line 20"/>
            <p:cNvSpPr>
              <a:spLocks noChangeShapeType="1"/>
            </p:cNvSpPr>
            <p:nvPr/>
          </p:nvSpPr>
          <p:spPr bwMode="auto">
            <a:xfrm>
              <a:off x="2832" y="728"/>
              <a:ext cx="0" cy="12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 name="Line 21"/>
            <p:cNvSpPr>
              <a:spLocks noChangeShapeType="1"/>
            </p:cNvSpPr>
            <p:nvPr/>
          </p:nvSpPr>
          <p:spPr bwMode="auto">
            <a:xfrm flipV="1">
              <a:off x="3120" y="712"/>
              <a:ext cx="0" cy="16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22"/>
            <p:cNvSpPr>
              <a:spLocks noChangeShapeType="1"/>
            </p:cNvSpPr>
            <p:nvPr/>
          </p:nvSpPr>
          <p:spPr bwMode="auto">
            <a:xfrm>
              <a:off x="3128" y="720"/>
              <a:ext cx="22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4" name="Line 24"/>
          <p:cNvSpPr>
            <a:spLocks noChangeShapeType="1"/>
          </p:cNvSpPr>
          <p:nvPr/>
        </p:nvSpPr>
        <p:spPr bwMode="auto">
          <a:xfrm>
            <a:off x="5346700" y="2192337"/>
            <a:ext cx="431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 name="Line 25"/>
          <p:cNvSpPr>
            <a:spLocks noChangeShapeType="1"/>
          </p:cNvSpPr>
          <p:nvPr/>
        </p:nvSpPr>
        <p:spPr bwMode="auto">
          <a:xfrm>
            <a:off x="5334000" y="1976437"/>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26"/>
          <p:cNvSpPr>
            <a:spLocks noChangeShapeType="1"/>
          </p:cNvSpPr>
          <p:nvPr/>
        </p:nvSpPr>
        <p:spPr bwMode="auto">
          <a:xfrm>
            <a:off x="1612900" y="1963737"/>
            <a:ext cx="355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 name="Line 27"/>
          <p:cNvSpPr>
            <a:spLocks noChangeShapeType="1"/>
          </p:cNvSpPr>
          <p:nvPr/>
        </p:nvSpPr>
        <p:spPr bwMode="auto">
          <a:xfrm flipV="1">
            <a:off x="1981200" y="15700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 name="Line 28"/>
          <p:cNvSpPr>
            <a:spLocks noChangeShapeType="1"/>
          </p:cNvSpPr>
          <p:nvPr/>
        </p:nvSpPr>
        <p:spPr bwMode="auto">
          <a:xfrm flipV="1">
            <a:off x="2819400" y="15700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Rectangle 29"/>
          <p:cNvSpPr>
            <a:spLocks noChangeArrowheads="1"/>
          </p:cNvSpPr>
          <p:nvPr/>
        </p:nvSpPr>
        <p:spPr bwMode="auto">
          <a:xfrm>
            <a:off x="2043113" y="15827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1</a:t>
            </a:r>
            <a:endParaRPr lang="en-US" sz="1600"/>
          </a:p>
        </p:txBody>
      </p:sp>
      <p:sp>
        <p:nvSpPr>
          <p:cNvPr id="30" name="Rectangle 30"/>
          <p:cNvSpPr>
            <a:spLocks noChangeArrowheads="1"/>
          </p:cNvSpPr>
          <p:nvPr/>
        </p:nvSpPr>
        <p:spPr bwMode="auto">
          <a:xfrm>
            <a:off x="2805113" y="15827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2</a:t>
            </a:r>
            <a:endParaRPr lang="en-US" sz="1600"/>
          </a:p>
        </p:txBody>
      </p:sp>
      <p:sp>
        <p:nvSpPr>
          <p:cNvPr id="31" name="Line 31"/>
          <p:cNvSpPr>
            <a:spLocks noChangeShapeType="1"/>
          </p:cNvSpPr>
          <p:nvPr/>
        </p:nvSpPr>
        <p:spPr bwMode="auto">
          <a:xfrm flipV="1">
            <a:off x="3657600" y="15700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Line 32"/>
          <p:cNvSpPr>
            <a:spLocks noChangeShapeType="1"/>
          </p:cNvSpPr>
          <p:nvPr/>
        </p:nvSpPr>
        <p:spPr bwMode="auto">
          <a:xfrm flipV="1">
            <a:off x="4495800" y="15700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Line 33"/>
          <p:cNvSpPr>
            <a:spLocks noChangeShapeType="1"/>
          </p:cNvSpPr>
          <p:nvPr/>
        </p:nvSpPr>
        <p:spPr bwMode="auto">
          <a:xfrm flipV="1">
            <a:off x="5334000" y="1570037"/>
            <a:ext cx="0" cy="330200"/>
          </a:xfrm>
          <a:prstGeom prst="line">
            <a:avLst/>
          </a:prstGeom>
          <a:noFill/>
          <a:ln w="254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 name="Rectangle 34"/>
          <p:cNvSpPr>
            <a:spLocks noChangeArrowheads="1"/>
          </p:cNvSpPr>
          <p:nvPr/>
        </p:nvSpPr>
        <p:spPr bwMode="auto">
          <a:xfrm>
            <a:off x="3719513" y="15827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3</a:t>
            </a:r>
            <a:endParaRPr lang="en-US" sz="1600"/>
          </a:p>
        </p:txBody>
      </p:sp>
      <p:sp>
        <p:nvSpPr>
          <p:cNvPr id="35" name="Rectangle 35"/>
          <p:cNvSpPr>
            <a:spLocks noChangeArrowheads="1"/>
          </p:cNvSpPr>
          <p:nvPr/>
        </p:nvSpPr>
        <p:spPr bwMode="auto">
          <a:xfrm>
            <a:off x="4481513" y="1582737"/>
            <a:ext cx="7684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Cycle 4</a:t>
            </a:r>
            <a:endParaRPr lang="en-US" sz="1600"/>
          </a:p>
        </p:txBody>
      </p:sp>
      <p:grpSp>
        <p:nvGrpSpPr>
          <p:cNvPr id="36" name="Group 38"/>
          <p:cNvGrpSpPr/>
          <p:nvPr/>
        </p:nvGrpSpPr>
        <p:grpSpPr bwMode="auto">
          <a:xfrm>
            <a:off x="1993900" y="2420937"/>
            <a:ext cx="812800" cy="336550"/>
            <a:chOff x="1256" y="1008"/>
            <a:chExt cx="512" cy="212"/>
          </a:xfrm>
        </p:grpSpPr>
        <p:sp>
          <p:nvSpPr>
            <p:cNvPr id="37" name="Rectangle 36"/>
            <p:cNvSpPr>
              <a:spLocks noChangeArrowheads="1"/>
            </p:cNvSpPr>
            <p:nvPr/>
          </p:nvSpPr>
          <p:spPr bwMode="auto">
            <a:xfrm>
              <a:off x="1256"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 name="Rectangle 37"/>
            <p:cNvSpPr>
              <a:spLocks noChangeArrowheads="1"/>
            </p:cNvSpPr>
            <p:nvPr/>
          </p:nvSpPr>
          <p:spPr bwMode="auto">
            <a:xfrm>
              <a:off x="1297" y="1008"/>
              <a:ext cx="4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Ifetch</a:t>
              </a:r>
              <a:endParaRPr lang="en-US" sz="1600"/>
            </a:p>
          </p:txBody>
        </p:sp>
      </p:grpSp>
      <p:grpSp>
        <p:nvGrpSpPr>
          <p:cNvPr id="39" name="Group 41"/>
          <p:cNvGrpSpPr/>
          <p:nvPr/>
        </p:nvGrpSpPr>
        <p:grpSpPr bwMode="auto">
          <a:xfrm>
            <a:off x="2805113" y="2420937"/>
            <a:ext cx="903287" cy="333375"/>
            <a:chOff x="1767" y="1008"/>
            <a:chExt cx="569" cy="210"/>
          </a:xfrm>
        </p:grpSpPr>
        <p:sp>
          <p:nvSpPr>
            <p:cNvPr id="40" name="Rectangle 39"/>
            <p:cNvSpPr>
              <a:spLocks noChangeArrowheads="1"/>
            </p:cNvSpPr>
            <p:nvPr/>
          </p:nvSpPr>
          <p:spPr bwMode="auto">
            <a:xfrm>
              <a:off x="1784"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 name="Rectangle 40"/>
            <p:cNvSpPr>
              <a:spLocks noChangeArrowheads="1"/>
            </p:cNvSpPr>
            <p:nvPr/>
          </p:nvSpPr>
          <p:spPr bwMode="auto">
            <a:xfrm>
              <a:off x="1767" y="1008"/>
              <a:ext cx="5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Reg/Dec</a:t>
              </a:r>
              <a:endParaRPr lang="en-US" sz="1600"/>
            </a:p>
          </p:txBody>
        </p:sp>
      </p:grpSp>
      <p:grpSp>
        <p:nvGrpSpPr>
          <p:cNvPr id="42" name="Group 44"/>
          <p:cNvGrpSpPr/>
          <p:nvPr/>
        </p:nvGrpSpPr>
        <p:grpSpPr bwMode="auto">
          <a:xfrm>
            <a:off x="3670300" y="2420937"/>
            <a:ext cx="812800" cy="336550"/>
            <a:chOff x="2312" y="1008"/>
            <a:chExt cx="512" cy="212"/>
          </a:xfrm>
        </p:grpSpPr>
        <p:sp>
          <p:nvSpPr>
            <p:cNvPr id="43" name="Rectangle 42"/>
            <p:cNvSpPr>
              <a:spLocks noChangeArrowheads="1"/>
            </p:cNvSpPr>
            <p:nvPr/>
          </p:nvSpPr>
          <p:spPr bwMode="auto">
            <a:xfrm>
              <a:off x="2312"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4" name="Rectangle 43"/>
            <p:cNvSpPr>
              <a:spLocks noChangeArrowheads="1"/>
            </p:cNvSpPr>
            <p:nvPr/>
          </p:nvSpPr>
          <p:spPr bwMode="auto">
            <a:xfrm>
              <a:off x="2391" y="1008"/>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Exec</a:t>
              </a:r>
              <a:endParaRPr lang="en-US" sz="1600"/>
            </a:p>
          </p:txBody>
        </p:sp>
      </p:grpSp>
      <p:grpSp>
        <p:nvGrpSpPr>
          <p:cNvPr id="45" name="Group 47"/>
          <p:cNvGrpSpPr/>
          <p:nvPr/>
        </p:nvGrpSpPr>
        <p:grpSpPr bwMode="auto">
          <a:xfrm>
            <a:off x="4508500" y="2420937"/>
            <a:ext cx="812800" cy="336550"/>
            <a:chOff x="2840" y="1008"/>
            <a:chExt cx="512" cy="212"/>
          </a:xfrm>
        </p:grpSpPr>
        <p:sp>
          <p:nvSpPr>
            <p:cNvPr id="46" name="Rectangle 45"/>
            <p:cNvSpPr>
              <a:spLocks noChangeArrowheads="1"/>
            </p:cNvSpPr>
            <p:nvPr/>
          </p:nvSpPr>
          <p:spPr bwMode="auto">
            <a:xfrm>
              <a:off x="2840" y="1016"/>
              <a:ext cx="512"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7" name="Rectangle 46"/>
            <p:cNvSpPr>
              <a:spLocks noChangeArrowheads="1"/>
            </p:cNvSpPr>
            <p:nvPr/>
          </p:nvSpPr>
          <p:spPr bwMode="auto">
            <a:xfrm>
              <a:off x="2919" y="100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Wr</a:t>
              </a:r>
              <a:endParaRPr lang="en-US" sz="1600"/>
            </a:p>
          </p:txBody>
        </p:sp>
      </p:grpSp>
      <p:sp>
        <p:nvSpPr>
          <p:cNvPr id="48" name="Rectangle 48"/>
          <p:cNvSpPr>
            <a:spLocks noChangeArrowheads="1"/>
          </p:cNvSpPr>
          <p:nvPr/>
        </p:nvSpPr>
        <p:spPr bwMode="auto">
          <a:xfrm>
            <a:off x="1281113" y="2420937"/>
            <a:ext cx="7293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R-type</a:t>
            </a:r>
            <a:endParaRPr lang="en-US"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9449</Words>
  <Application>WPS Presentation</Application>
  <PresentationFormat>On-screen Show (4:3)</PresentationFormat>
  <Paragraphs>3442</Paragraphs>
  <Slides>34</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SimSun</vt:lpstr>
      <vt:lpstr>Wingdings</vt:lpstr>
      <vt:lpstr>Times New Roman</vt:lpstr>
      <vt:lpstr>Calibri</vt:lpstr>
      <vt:lpstr>Microsoft YaHei</vt:lpstr>
      <vt:lpstr>Arial Unicode MS</vt:lpstr>
      <vt:lpstr>Courier New</vt:lpstr>
      <vt:lpstr>CIDFont+F2</vt:lpstr>
      <vt:lpstr>AMGDT</vt:lpstr>
      <vt:lpstr>Office Theme</vt:lpstr>
      <vt:lpstr>MIPS Pipeline</vt:lpstr>
      <vt:lpstr>Pipelining</vt:lpstr>
      <vt:lpstr> Pipelined vs. Single-Cycle Instruction Execution: the Plan</vt:lpstr>
      <vt:lpstr>The Five Stages of Load</vt:lpstr>
      <vt:lpstr>Key Ideas Behind Pipelining</vt:lpstr>
      <vt:lpstr>Key Ideas Behind Pipelining</vt:lpstr>
      <vt:lpstr>Pipelining: Keep in Mind</vt:lpstr>
      <vt:lpstr>Pipelining the Load Instruction</vt:lpstr>
      <vt:lpstr>The Four Stages of R-type</vt:lpstr>
      <vt:lpstr>Pipelining the R-type and Load Instruction</vt:lpstr>
      <vt:lpstr>Important Observation</vt:lpstr>
      <vt:lpstr>Solution 1: Insert “Bubble” into the Pipeline</vt:lpstr>
      <vt:lpstr>Solution 2: Delay R-type’s Write by One Cycle (NOP)</vt:lpstr>
      <vt:lpstr>The Four Stages of Store</vt:lpstr>
      <vt:lpstr>The Four Stages of Beq</vt:lpstr>
      <vt:lpstr>  Pipelining MIPS  </vt:lpstr>
      <vt:lpstr>Pipelining MIPS</vt:lpstr>
      <vt:lpstr>   Structural Hazards  </vt:lpstr>
      <vt:lpstr>Data And Control Hazards</vt:lpstr>
      <vt:lpstr>Data Hazards</vt:lpstr>
      <vt:lpstr>Forwarding As A solution of Data Hazards</vt:lpstr>
      <vt:lpstr>Data Hazards </vt:lpstr>
      <vt:lpstr>Forwarding Operation</vt:lpstr>
      <vt:lpstr>Stalls</vt:lpstr>
      <vt:lpstr>Data Hazards</vt:lpstr>
      <vt:lpstr>Result of Stall Approach </vt:lpstr>
      <vt:lpstr>Result of Stall Approach -II</vt:lpstr>
      <vt:lpstr>Reordering Code to Avoid Pipeline Stall  (Software Solution)</vt:lpstr>
      <vt:lpstr>Control Hazards</vt:lpstr>
      <vt:lpstr>Control Hazards</vt:lpstr>
      <vt:lpstr>Control Hazards: Prediction</vt:lpstr>
      <vt:lpstr>Control Hazards</vt:lpstr>
      <vt:lpstr>Control Hazards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Pipeline Processor</dc:title>
  <dc:creator>Binny</dc:creator>
  <cp:lastModifiedBy>user</cp:lastModifiedBy>
  <cp:revision>56</cp:revision>
  <dcterms:created xsi:type="dcterms:W3CDTF">2006-08-16T00:00:00Z</dcterms:created>
  <dcterms:modified xsi:type="dcterms:W3CDTF">2023-12-06T21:04:17Z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972E24921A60414A88E02E43A97940A1</vt:lpwstr>
  </property>
  <property fmtid="{D5CDD505-2E9C-101B-9397-08002B2CF9AE}" pid="3" name="KSOProductBuildVer">
    <vt:lpwstr>1033-11.2.0.11537</vt:lpwstr>
  </property>
</Properties>
</file>