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75" r:id="rId3"/>
    <p:sldId id="276" r:id="rId4"/>
    <p:sldId id="277" r:id="rId5"/>
    <p:sldId id="258" r:id="rId6"/>
    <p:sldId id="296" r:id="rId7"/>
    <p:sldId id="297" r:id="rId8"/>
    <p:sldId id="279" r:id="rId9"/>
    <p:sldId id="278" r:id="rId10"/>
    <p:sldId id="283" r:id="rId11"/>
    <p:sldId id="257" r:id="rId12"/>
    <p:sldId id="280" r:id="rId13"/>
    <p:sldId id="281" r:id="rId14"/>
    <p:sldId id="259" r:id="rId15"/>
    <p:sldId id="260" r:id="rId16"/>
    <p:sldId id="261" r:id="rId17"/>
    <p:sldId id="262" r:id="rId18"/>
    <p:sldId id="265" r:id="rId19"/>
    <p:sldId id="268" r:id="rId20"/>
    <p:sldId id="266" r:id="rId21"/>
    <p:sldId id="282" r:id="rId22"/>
    <p:sldId id="298" r:id="rId23"/>
    <p:sldId id="267" r:id="rId24"/>
    <p:sldId id="284" r:id="rId25"/>
    <p:sldId id="285" r:id="rId26"/>
    <p:sldId id="269" r:id="rId27"/>
    <p:sldId id="270" r:id="rId28"/>
    <p:sldId id="271" r:id="rId29"/>
    <p:sldId id="286" r:id="rId30"/>
    <p:sldId id="287" r:id="rId31"/>
    <p:sldId id="288" r:id="rId32"/>
    <p:sldId id="647" r:id="rId33"/>
    <p:sldId id="289" r:id="rId34"/>
    <p:sldId id="290" r:id="rId35"/>
    <p:sldId id="295" r:id="rId36"/>
    <p:sldId id="292" r:id="rId37"/>
    <p:sldId id="272" r:id="rId38"/>
    <p:sldId id="273" r:id="rId39"/>
    <p:sldId id="27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1047-6336-47B5-825F-44D25DD48715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2FF0D-093E-4A1F-B967-AAB0BE066A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A05140-90E9-4101-B055-A8D6360146AD}" type="slidenum">
              <a:rPr lang="en-US" smtClean="0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8757-762A-4BBD-860C-71650C4822B9}" type="slidenum">
              <a:rPr lang="en-US" smtClean="0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4CD457-BAF1-46D4-96B9-C6BF37CE66CC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92FF0D-093E-4A1F-B967-AAB0BE066AA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CB1600-01B8-4616-BFF8-ABCDE32B6021}" type="slidenum">
              <a:rPr lang="en-US"/>
              <a:pPr/>
              <a:t>29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93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F6AB3-7741-4086-B8DE-C054B82FACC3}" type="slidenum">
              <a:rPr lang="en-US"/>
              <a:pPr/>
              <a:t>31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04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1DBBC-A67C-4308-8D0A-D6FC92DEFA7E}" type="slidenum">
              <a:rPr lang="en-US"/>
              <a:pPr/>
              <a:t>33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144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16C90-0CA1-419F-86FD-697F52FCD89A}" type="slidenum">
              <a:rPr lang="en-US"/>
              <a:pPr/>
              <a:t>34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605" y="4852038"/>
            <a:ext cx="4647637" cy="482572"/>
          </a:xfrm>
          <a:noFill/>
          <a:ln/>
        </p:spPr>
        <p:txBody>
          <a:bodyPr wrap="none" lIns="19050" tIns="26988" rIns="19050" bIns="26988"/>
          <a:lstStyle/>
          <a:p>
            <a:pPr>
              <a:lnSpc>
                <a:spcPts val="28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b="1">
                <a:solidFill>
                  <a:srgbClr val="000000"/>
                </a:solidFill>
              </a:rPr>
              <a:t>Board work:  Binary Numbers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FFF3A-4249-4A4A-9691-BA3F299AB12D}" type="slidenum">
              <a:rPr lang="en-US"/>
              <a:pPr/>
              <a:t>36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45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MIPS ISA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MIPS</a:t>
            </a:r>
            <a:r>
              <a:rPr lang="en-US" dirty="0"/>
              <a:t> Instruction Formats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52" y="328911"/>
            <a:ext cx="8229600" cy="838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MIPS</a:t>
            </a:r>
            <a:r>
              <a:rPr lang="en-US" dirty="0"/>
              <a:t> Instruction Formats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348879"/>
            <a:ext cx="8305800" cy="4975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sz="2000" dirty="0">
                <a:latin typeface="+mj-lt"/>
              </a:rPr>
              <a:t>All MIPS instructions</a:t>
            </a:r>
            <a:r>
              <a:rPr lang="en-US" sz="2000" dirty="0">
                <a:latin typeface="+mj-lt"/>
              </a:rPr>
              <a:t>, like registers and data words,</a:t>
            </a:r>
            <a:r>
              <a:rPr lang="en-US" altLang="en-US" sz="2000" dirty="0">
                <a:latin typeface="+mj-lt"/>
              </a:rPr>
              <a:t> are 32 bits long. 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en-US" sz="2000" dirty="0">
                <a:latin typeface="Helvetica" pitchFamily="34" charset="0"/>
              </a:rPr>
              <a:t>There exist 3 different MIPS instruction formats: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en-US" sz="2000" dirty="0">
              <a:latin typeface="Helvetica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000" dirty="0">
                <a:latin typeface="Helvetica" pitchFamily="34" charset="0"/>
              </a:rPr>
              <a:t>R-type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sz="2000" dirty="0">
              <a:latin typeface="Helvetica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sz="2000" dirty="0">
              <a:latin typeface="Helvetica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000" dirty="0">
                <a:latin typeface="Helvetica" pitchFamily="34" charset="0"/>
              </a:rPr>
              <a:t>I-type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sz="2000" dirty="0">
              <a:latin typeface="Helvetica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sz="2000" dirty="0">
              <a:latin typeface="Helvetica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000" dirty="0">
                <a:latin typeface="Helvetica" pitchFamily="34" charset="0"/>
              </a:rPr>
              <a:t>J-type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en-US" sz="2000" dirty="0">
              <a:latin typeface="Helvetic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altLang="en-US" sz="2000" dirty="0">
              <a:latin typeface="Helvetica" pitchFamily="34" charset="0"/>
            </a:endParaRPr>
          </a:p>
          <a:p>
            <a:pPr lvl="1"/>
            <a:endParaRPr lang="en-US" sz="2000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38413" y="4685803"/>
            <a:ext cx="6332535" cy="1006476"/>
            <a:chOff x="1575" y="1824"/>
            <a:chExt cx="3988" cy="63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640" y="2024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636" y="1977"/>
              <a:ext cx="664" cy="250"/>
              <a:chOff x="1636" y="1977"/>
              <a:chExt cx="664" cy="250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1636" y="202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Rectangle 10"/>
              <p:cNvSpPr>
                <a:spLocks noChangeArrowheads="1"/>
              </p:cNvSpPr>
              <p:nvPr/>
            </p:nvSpPr>
            <p:spPr bwMode="auto">
              <a:xfrm>
                <a:off x="1825" y="1977"/>
                <a:ext cx="27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dirty="0">
                    <a:latin typeface="Times New Roman" pitchFamily="18" charset="0"/>
                    <a:cs typeface="Times New Roman" pitchFamily="18" charset="0"/>
                  </a:rPr>
                  <a:t>op</a:t>
                </a:r>
              </a:p>
            </p:txBody>
          </p:sp>
        </p:grp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308" y="2020"/>
              <a:ext cx="316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306" y="1977"/>
              <a:ext cx="100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target address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5367" y="1824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103" y="1824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575" y="1824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815" y="2208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6 bits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591" y="2208"/>
              <a:ext cx="54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26 bits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538413" y="2476003"/>
            <a:ext cx="6332535" cy="1006476"/>
            <a:chOff x="1575" y="768"/>
            <a:chExt cx="3988" cy="634"/>
          </a:xfrm>
        </p:grpSpPr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1575" y="768"/>
              <a:ext cx="3988" cy="400"/>
              <a:chOff x="1575" y="768"/>
              <a:chExt cx="3988" cy="400"/>
            </a:xfrm>
          </p:grpSpPr>
          <p:grpSp>
            <p:nvGrpSpPr>
              <p:cNvPr id="27" name="Group 20"/>
              <p:cNvGrpSpPr>
                <a:grpSpLocks/>
              </p:cNvGrpSpPr>
              <p:nvPr/>
            </p:nvGrpSpPr>
            <p:grpSpPr bwMode="auto">
              <a:xfrm>
                <a:off x="1636" y="918"/>
                <a:ext cx="3832" cy="250"/>
                <a:chOff x="1636" y="918"/>
                <a:chExt cx="3832" cy="250"/>
              </a:xfrm>
            </p:grpSpPr>
            <p:sp>
              <p:nvSpPr>
                <p:cNvPr id="35" name="Rectangle 21"/>
                <p:cNvSpPr>
                  <a:spLocks noChangeArrowheads="1"/>
                </p:cNvSpPr>
                <p:nvPr/>
              </p:nvSpPr>
              <p:spPr bwMode="auto">
                <a:xfrm>
                  <a:off x="1640" y="968"/>
                  <a:ext cx="382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6" name="Group 22"/>
                <p:cNvGrpSpPr>
                  <a:grpSpLocks/>
                </p:cNvGrpSpPr>
                <p:nvPr/>
              </p:nvGrpSpPr>
              <p:grpSpPr bwMode="auto">
                <a:xfrm>
                  <a:off x="1636" y="918"/>
                  <a:ext cx="3832" cy="250"/>
                  <a:chOff x="1636" y="918"/>
                  <a:chExt cx="3832" cy="250"/>
                </a:xfrm>
              </p:grpSpPr>
              <p:grpSp>
                <p:nvGrpSpPr>
                  <p:cNvPr id="37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636" y="918"/>
                    <a:ext cx="664" cy="250"/>
                    <a:chOff x="1636" y="918"/>
                    <a:chExt cx="664" cy="250"/>
                  </a:xfrm>
                </p:grpSpPr>
                <p:sp>
                  <p:nvSpPr>
                    <p:cNvPr id="5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6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4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3" y="918"/>
                      <a:ext cx="277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38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308" y="918"/>
                    <a:ext cx="616" cy="250"/>
                    <a:chOff x="2308" y="918"/>
                    <a:chExt cx="616" cy="250"/>
                  </a:xfrm>
                </p:grpSpPr>
                <p:sp>
                  <p:nvSpPr>
                    <p:cNvPr id="51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8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2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7" y="918"/>
                      <a:ext cx="231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  <a:endParaRPr lang="en-US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932" y="918"/>
                    <a:ext cx="616" cy="250"/>
                    <a:chOff x="2932" y="918"/>
                    <a:chExt cx="616" cy="250"/>
                  </a:xfrm>
                </p:grpSpPr>
                <p:sp>
                  <p:nvSpPr>
                    <p:cNvPr id="49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0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11" y="918"/>
                      <a:ext cx="213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rt</a:t>
                      </a:r>
                      <a:endParaRPr lang="en-US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40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556" y="918"/>
                    <a:ext cx="616" cy="250"/>
                    <a:chOff x="3556" y="918"/>
                    <a:chExt cx="616" cy="250"/>
                  </a:xfrm>
                </p:grpSpPr>
                <p:sp>
                  <p:nvSpPr>
                    <p:cNvPr id="47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6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8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5" y="918"/>
                      <a:ext cx="249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>
                          <a:latin typeface="Times New Roman" pitchFamily="18" charset="0"/>
                          <a:cs typeface="Times New Roman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41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4180" y="918"/>
                    <a:ext cx="616" cy="250"/>
                    <a:chOff x="4180" y="918"/>
                    <a:chExt cx="616" cy="250"/>
                  </a:xfrm>
                </p:grpSpPr>
                <p:sp>
                  <p:nvSpPr>
                    <p:cNvPr id="45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0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6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63" y="918"/>
                      <a:ext cx="500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>
                          <a:latin typeface="Times New Roman" pitchFamily="18" charset="0"/>
                          <a:cs typeface="Times New Roman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42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4804" y="918"/>
                    <a:ext cx="664" cy="250"/>
                    <a:chOff x="4804" y="918"/>
                    <a:chExt cx="664" cy="250"/>
                  </a:xfrm>
                </p:grpSpPr>
                <p:sp>
                  <p:nvSpPr>
                    <p:cNvPr id="43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4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01" y="918"/>
                      <a:ext cx="446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>
                          <a:latin typeface="Times New Roman" pitchFamily="18" charset="0"/>
                          <a:cs typeface="Times New Roman" pitchFamily="18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28" name="Rectangle 41"/>
              <p:cNvSpPr>
                <a:spLocks noChangeArrowheads="1"/>
              </p:cNvSpPr>
              <p:nvPr/>
            </p:nvSpPr>
            <p:spPr bwMode="auto">
              <a:xfrm>
                <a:off x="5367" y="768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9" name="Rectangle 42"/>
              <p:cNvSpPr>
                <a:spLocks noChangeArrowheads="1"/>
              </p:cNvSpPr>
              <p:nvPr/>
            </p:nvSpPr>
            <p:spPr bwMode="auto">
              <a:xfrm>
                <a:off x="4647" y="768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30" name="Rectangle 43"/>
              <p:cNvSpPr>
                <a:spLocks noChangeArrowheads="1"/>
              </p:cNvSpPr>
              <p:nvPr/>
            </p:nvSpPr>
            <p:spPr bwMode="auto">
              <a:xfrm>
                <a:off x="3975" y="768"/>
                <a:ext cx="27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31" name="Rectangle 44"/>
              <p:cNvSpPr>
                <a:spLocks noChangeArrowheads="1"/>
              </p:cNvSpPr>
              <p:nvPr/>
            </p:nvSpPr>
            <p:spPr bwMode="auto">
              <a:xfrm>
                <a:off x="3351" y="768"/>
                <a:ext cx="27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 dirty="0">
                    <a:latin typeface="Times New Roman" pitchFamily="18" charset="0"/>
                    <a:cs typeface="Times New Roman" pitchFamily="18" charset="0"/>
                  </a:rPr>
                  <a:t>16</a:t>
                </a:r>
              </a:p>
            </p:txBody>
          </p:sp>
          <p:sp>
            <p:nvSpPr>
              <p:cNvPr id="32" name="Rectangle 45"/>
              <p:cNvSpPr>
                <a:spLocks noChangeArrowheads="1"/>
              </p:cNvSpPr>
              <p:nvPr/>
            </p:nvSpPr>
            <p:spPr bwMode="auto">
              <a:xfrm>
                <a:off x="2727" y="768"/>
                <a:ext cx="27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21</a:t>
                </a:r>
              </a:p>
            </p:txBody>
          </p:sp>
          <p:sp>
            <p:nvSpPr>
              <p:cNvPr id="33" name="Rectangle 46"/>
              <p:cNvSpPr>
                <a:spLocks noChangeArrowheads="1"/>
              </p:cNvSpPr>
              <p:nvPr/>
            </p:nvSpPr>
            <p:spPr bwMode="auto">
              <a:xfrm>
                <a:off x="2103" y="768"/>
                <a:ext cx="27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 dirty="0">
                    <a:latin typeface="Times New Roman" pitchFamily="18" charset="0"/>
                    <a:cs typeface="Times New Roman" pitchFamily="18" charset="0"/>
                  </a:rPr>
                  <a:t>26</a:t>
                </a:r>
              </a:p>
            </p:txBody>
          </p:sp>
          <p:sp>
            <p:nvSpPr>
              <p:cNvPr id="34" name="Rectangle 47"/>
              <p:cNvSpPr>
                <a:spLocks noChangeArrowheads="1"/>
              </p:cNvSpPr>
              <p:nvPr/>
            </p:nvSpPr>
            <p:spPr bwMode="auto">
              <a:xfrm>
                <a:off x="1575" y="768"/>
                <a:ext cx="27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31</a:t>
                </a:r>
              </a:p>
            </p:txBody>
          </p:sp>
        </p:grpSp>
        <p:sp>
          <p:nvSpPr>
            <p:cNvPr id="21" name="Rectangle 48"/>
            <p:cNvSpPr>
              <a:spLocks noChangeArrowheads="1"/>
            </p:cNvSpPr>
            <p:nvPr/>
          </p:nvSpPr>
          <p:spPr bwMode="auto">
            <a:xfrm>
              <a:off x="1815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6 bits</a:t>
              </a:r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auto">
            <a:xfrm>
              <a:off x="4983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6 bits</a:t>
              </a: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311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  <p:sp>
          <p:nvSpPr>
            <p:cNvPr id="24" name="Rectangle 51"/>
            <p:cNvSpPr>
              <a:spLocks noChangeArrowheads="1"/>
            </p:cNvSpPr>
            <p:nvPr/>
          </p:nvSpPr>
          <p:spPr bwMode="auto">
            <a:xfrm>
              <a:off x="3687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3063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2439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2538413" y="3558679"/>
            <a:ext cx="6332535" cy="1006476"/>
            <a:chOff x="1575" y="1296"/>
            <a:chExt cx="3988" cy="634"/>
          </a:xfrm>
        </p:grpSpPr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640" y="1496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7" name="Group 56"/>
            <p:cNvGrpSpPr>
              <a:grpSpLocks/>
            </p:cNvGrpSpPr>
            <p:nvPr/>
          </p:nvGrpSpPr>
          <p:grpSpPr bwMode="auto">
            <a:xfrm>
              <a:off x="1636" y="1450"/>
              <a:ext cx="664" cy="250"/>
              <a:chOff x="1636" y="1450"/>
              <a:chExt cx="664" cy="250"/>
            </a:xfrm>
          </p:grpSpPr>
          <p:sp>
            <p:nvSpPr>
              <p:cNvPr id="75" name="Rectangle 57"/>
              <p:cNvSpPr>
                <a:spLocks noChangeArrowheads="1"/>
              </p:cNvSpPr>
              <p:nvPr/>
            </p:nvSpPr>
            <p:spPr bwMode="auto">
              <a:xfrm>
                <a:off x="1636" y="1492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Rectangle 58"/>
              <p:cNvSpPr>
                <a:spLocks noChangeArrowheads="1"/>
              </p:cNvSpPr>
              <p:nvPr/>
            </p:nvSpPr>
            <p:spPr bwMode="auto">
              <a:xfrm>
                <a:off x="1833" y="1450"/>
                <a:ext cx="27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dirty="0">
                    <a:latin typeface="Times New Roman" pitchFamily="18" charset="0"/>
                    <a:cs typeface="Times New Roman" pitchFamily="18" charset="0"/>
                  </a:rPr>
                  <a:t>op</a:t>
                </a:r>
              </a:p>
            </p:txBody>
          </p:sp>
        </p:grpSp>
        <p:grpSp>
          <p:nvGrpSpPr>
            <p:cNvPr id="58" name="Group 59"/>
            <p:cNvGrpSpPr>
              <a:grpSpLocks/>
            </p:cNvGrpSpPr>
            <p:nvPr/>
          </p:nvGrpSpPr>
          <p:grpSpPr bwMode="auto">
            <a:xfrm>
              <a:off x="2308" y="1450"/>
              <a:ext cx="616" cy="250"/>
              <a:chOff x="2308" y="1450"/>
              <a:chExt cx="616" cy="250"/>
            </a:xfrm>
          </p:grpSpPr>
          <p:sp>
            <p:nvSpPr>
              <p:cNvPr id="73" name="Rectangle 60"/>
              <p:cNvSpPr>
                <a:spLocks noChangeArrowheads="1"/>
              </p:cNvSpPr>
              <p:nvPr/>
            </p:nvSpPr>
            <p:spPr bwMode="auto">
              <a:xfrm>
                <a:off x="2308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Rectangle 61"/>
              <p:cNvSpPr>
                <a:spLocks noChangeArrowheads="1"/>
              </p:cNvSpPr>
              <p:nvPr/>
            </p:nvSpPr>
            <p:spPr bwMode="auto">
              <a:xfrm>
                <a:off x="2487" y="1450"/>
                <a:ext cx="23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rs</a:t>
                </a:r>
              </a:p>
            </p:txBody>
          </p:sp>
        </p:grpSp>
        <p:grpSp>
          <p:nvGrpSpPr>
            <p:cNvPr id="59" name="Group 62"/>
            <p:cNvGrpSpPr>
              <a:grpSpLocks/>
            </p:cNvGrpSpPr>
            <p:nvPr/>
          </p:nvGrpSpPr>
          <p:grpSpPr bwMode="auto">
            <a:xfrm>
              <a:off x="2932" y="1450"/>
              <a:ext cx="616" cy="250"/>
              <a:chOff x="2932" y="1450"/>
              <a:chExt cx="616" cy="250"/>
            </a:xfrm>
          </p:grpSpPr>
          <p:sp>
            <p:nvSpPr>
              <p:cNvPr id="71" name="Rectangle 63"/>
              <p:cNvSpPr>
                <a:spLocks noChangeArrowheads="1"/>
              </p:cNvSpPr>
              <p:nvPr/>
            </p:nvSpPr>
            <p:spPr bwMode="auto">
              <a:xfrm>
                <a:off x="2932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Rectangle 64"/>
              <p:cNvSpPr>
                <a:spLocks noChangeArrowheads="1"/>
              </p:cNvSpPr>
              <p:nvPr/>
            </p:nvSpPr>
            <p:spPr bwMode="auto">
              <a:xfrm>
                <a:off x="3111" y="1450"/>
                <a:ext cx="21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dirty="0" err="1">
                    <a:latin typeface="Times New Roman" pitchFamily="18" charset="0"/>
                    <a:cs typeface="Times New Roman" pitchFamily="18" charset="0"/>
                  </a:rPr>
                  <a:t>rt</a:t>
                </a:r>
                <a:endParaRPr lang="en-US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3556" y="1492"/>
              <a:ext cx="191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4135" y="1439"/>
              <a:ext cx="7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immediate</a:t>
              </a: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5367" y="129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3351" y="1296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2727" y="1296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2103" y="1296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1575" y="1296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 dirty="0"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sp>
          <p:nvSpPr>
            <p:cNvPr id="67" name="Rectangle 72"/>
            <p:cNvSpPr>
              <a:spLocks noChangeArrowheads="1"/>
            </p:cNvSpPr>
            <p:nvPr/>
          </p:nvSpPr>
          <p:spPr bwMode="auto">
            <a:xfrm>
              <a:off x="1815" y="1680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6 bits</a:t>
              </a:r>
            </a:p>
          </p:txBody>
        </p:sp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4263" y="1680"/>
              <a:ext cx="54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 dirty="0">
                  <a:latin typeface="Times New Roman" pitchFamily="18" charset="0"/>
                  <a:cs typeface="Times New Roman" pitchFamily="18" charset="0"/>
                </a:rPr>
                <a:t>16 bits</a:t>
              </a: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3063" y="1680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  <p:sp>
          <p:nvSpPr>
            <p:cNvPr id="70" name="Rectangle 75"/>
            <p:cNvSpPr>
              <a:spLocks noChangeArrowheads="1"/>
            </p:cNvSpPr>
            <p:nvPr/>
          </p:nvSpPr>
          <p:spPr bwMode="auto">
            <a:xfrm>
              <a:off x="2439" y="1680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R-type</a:t>
            </a: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 lIns="90488" tIns="44450" rIns="90488" bIns="44450"/>
          <a:lstStyle/>
          <a:p>
            <a:pPr lvl="1"/>
            <a:r>
              <a:rPr lang="en-US" sz="2000" dirty="0" err="1">
                <a:solidFill>
                  <a:schemeClr val="tx1"/>
                </a:solidFill>
              </a:rPr>
              <a:t>a</a:t>
            </a:r>
            <a:r>
              <a:rPr lang="en-US" sz="2000" dirty="0" err="1">
                <a:solidFill>
                  <a:srgbClr val="FF0000"/>
                </a:solidFill>
              </a:rPr>
              <a:t>R</a:t>
            </a:r>
            <a:r>
              <a:rPr lang="en-US" sz="2000" dirty="0" err="1"/>
              <a:t>ithmatic</a:t>
            </a:r>
            <a:r>
              <a:rPr lang="en-US" sz="2000" dirty="0"/>
              <a:t> Instruction type</a:t>
            </a:r>
          </a:p>
          <a:p>
            <a:pPr lvl="1"/>
            <a:r>
              <a:rPr lang="en-US" sz="1800" i="1" dirty="0"/>
              <a:t>Example</a:t>
            </a:r>
            <a:r>
              <a:rPr lang="en-US" sz="1800" dirty="0"/>
              <a:t>:   </a:t>
            </a:r>
            <a:r>
              <a:rPr lang="en-US" sz="1800" dirty="0">
                <a:latin typeface="Courier New" pitchFamily="49" charset="0"/>
              </a:rPr>
              <a:t>add $t0, $s1, $s2</a:t>
            </a:r>
          </a:p>
          <a:p>
            <a:pPr lvl="1"/>
            <a:r>
              <a:rPr lang="en-US" sz="1800" dirty="0"/>
              <a:t>registers are numbered. For e.g., Here in the below figure:</a:t>
            </a:r>
          </a:p>
          <a:p>
            <a:pPr lvl="1">
              <a:buNone/>
            </a:pPr>
            <a:r>
              <a:rPr lang="en-US" sz="1800" dirty="0"/>
              <a:t>		 </a:t>
            </a:r>
            <a:r>
              <a:rPr lang="en-US" sz="1800" dirty="0">
                <a:latin typeface="Courier New" pitchFamily="49" charset="0"/>
              </a:rPr>
              <a:t>$t0 is 8, $s1 is 17, $s2 is 18</a:t>
            </a:r>
            <a:br>
              <a:rPr lang="en-US" sz="1800" dirty="0">
                <a:latin typeface="Courier New" pitchFamily="49" charset="0"/>
              </a:rPr>
            </a:br>
            <a:endParaRPr lang="en-US" sz="1800" dirty="0">
              <a:latin typeface="Courier New" pitchFamily="49" charset="0"/>
            </a:endParaRPr>
          </a:p>
          <a:p>
            <a:endParaRPr lang="en-US" sz="2400" i="1" dirty="0"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3124200"/>
            <a:ext cx="6791172" cy="320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438399" y="3124200"/>
            <a:ext cx="45719" cy="320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276599" y="3124200"/>
            <a:ext cx="45719" cy="320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114799" y="3124200"/>
            <a:ext cx="45719" cy="320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952999" y="3124200"/>
            <a:ext cx="45719" cy="320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943599" y="3124200"/>
            <a:ext cx="45719" cy="320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438400" y="3100328"/>
            <a:ext cx="10447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/>
              <a:t>10001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200400" y="3100328"/>
            <a:ext cx="11500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/>
              <a:t>10010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14800" y="3100328"/>
            <a:ext cx="9994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/>
              <a:t>01000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953000" y="3100328"/>
            <a:ext cx="9994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00000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943600" y="3100328"/>
            <a:ext cx="11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/>
              <a:t>100000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447800" y="3100328"/>
            <a:ext cx="1157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000000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371600" y="4800600"/>
            <a:ext cx="6791172" cy="3201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190999" y="4800600"/>
            <a:ext cx="45719" cy="320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438399" y="4800600"/>
            <a:ext cx="45719" cy="320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029199" y="4800600"/>
            <a:ext cx="45719" cy="320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352799" y="4800600"/>
            <a:ext cx="45719" cy="320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019799" y="4800600"/>
            <a:ext cx="45719" cy="32014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371600" y="3455075"/>
            <a:ext cx="69342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</a:t>
            </a:r>
          </a:p>
          <a:p>
            <a:r>
              <a:rPr lang="en-US" dirty="0"/>
              <a:t>   6 bits        5 bits      5 bits      5 bits     5 bits         6 bits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676400" y="3429000"/>
            <a:ext cx="5924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/>
              <a:t>op         	 </a:t>
            </a:r>
            <a:r>
              <a:rPr lang="en-US" sz="1800" dirty="0" err="1"/>
              <a:t>rs</a:t>
            </a:r>
            <a:r>
              <a:rPr lang="en-US" sz="1800" dirty="0"/>
              <a:t>        	 </a:t>
            </a:r>
            <a:r>
              <a:rPr lang="en-US" sz="1800" dirty="0" err="1"/>
              <a:t>rt</a:t>
            </a:r>
            <a:r>
              <a:rPr lang="en-US" sz="1800" dirty="0"/>
              <a:t>          rd        </a:t>
            </a:r>
            <a:r>
              <a:rPr lang="en-US" sz="1800" dirty="0" err="1"/>
              <a:t>shamt</a:t>
            </a:r>
            <a:r>
              <a:rPr lang="en-US" sz="1800" dirty="0"/>
              <a:t>     	 </a:t>
            </a:r>
            <a:r>
              <a:rPr lang="en-US" sz="1800" dirty="0" err="1"/>
              <a:t>funct</a:t>
            </a:r>
            <a:endParaRPr lang="en-US" sz="1800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1070908" y="3657600"/>
            <a:ext cx="10626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–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operation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209800" y="3657600"/>
            <a:ext cx="9601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first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register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source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00400" y="3657600"/>
            <a:ext cx="9906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second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register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source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038600" y="3657600"/>
            <a:ext cx="121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register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operand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356047" y="3657600"/>
            <a:ext cx="892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shift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amount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248399" y="3657599"/>
            <a:ext cx="21336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function field -selects variant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of operation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I-type</a:t>
            </a:r>
          </a:p>
        </p:txBody>
      </p:sp>
      <p:sp>
        <p:nvSpPr>
          <p:cNvPr id="4" name="Rectangle 1026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229600" cy="4495800"/>
          </a:xfrm>
        </p:spPr>
        <p:txBody>
          <a:bodyPr lIns="90488" tIns="44450" rIns="90488" bIns="44450"/>
          <a:lstStyle/>
          <a:p>
            <a:pPr lvl="1">
              <a:lnSpc>
                <a:spcPct val="90000"/>
              </a:lnSpc>
            </a:pP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I-type</a:t>
            </a:r>
            <a:r>
              <a:rPr lang="en-US" sz="2000" dirty="0"/>
              <a:t> (“I” for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mmediate) for data transfer instructions</a:t>
            </a:r>
          </a:p>
          <a:p>
            <a:pPr lvl="1">
              <a:lnSpc>
                <a:spcPct val="90000"/>
              </a:lnSpc>
            </a:pPr>
            <a:endParaRPr lang="en-US" sz="2000" i="1" dirty="0"/>
          </a:p>
          <a:p>
            <a:pPr lvl="1">
              <a:lnSpc>
                <a:spcPct val="90000"/>
              </a:lnSpc>
            </a:pPr>
            <a:r>
              <a:rPr lang="en-US" sz="2000" i="1" dirty="0"/>
              <a:t>Example</a:t>
            </a:r>
            <a:r>
              <a:rPr lang="en-US" sz="2000" dirty="0"/>
              <a:t>:  </a:t>
            </a:r>
            <a:r>
              <a:rPr lang="en-US" sz="2000" b="1" dirty="0" err="1"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$t0, 1002($s2)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100011   10010      01000      0000001111101010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op	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   16 bit offset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5" name="Group 1034"/>
          <p:cNvGrpSpPr>
            <a:grpSpLocks/>
          </p:cNvGrpSpPr>
          <p:nvPr/>
        </p:nvGrpSpPr>
        <p:grpSpPr bwMode="auto">
          <a:xfrm>
            <a:off x="1447800" y="3657600"/>
            <a:ext cx="6088063" cy="338138"/>
            <a:chOff x="629" y="2449"/>
            <a:chExt cx="3835" cy="213"/>
          </a:xfrm>
        </p:grpSpPr>
        <p:sp>
          <p:nvSpPr>
            <p:cNvPr id="6" name="Rectangle 1035"/>
            <p:cNvSpPr>
              <a:spLocks noChangeArrowheads="1"/>
            </p:cNvSpPr>
            <p:nvPr/>
          </p:nvSpPr>
          <p:spPr bwMode="auto">
            <a:xfrm>
              <a:off x="629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1036"/>
            <p:cNvSpPr>
              <a:spLocks noChangeArrowheads="1"/>
            </p:cNvSpPr>
            <p:nvPr/>
          </p:nvSpPr>
          <p:spPr bwMode="auto">
            <a:xfrm>
              <a:off x="126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37"/>
            <p:cNvSpPr>
              <a:spLocks noChangeArrowheads="1"/>
            </p:cNvSpPr>
            <p:nvPr/>
          </p:nvSpPr>
          <p:spPr bwMode="auto">
            <a:xfrm>
              <a:off x="190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038"/>
            <p:cNvSpPr>
              <a:spLocks noChangeArrowheads="1"/>
            </p:cNvSpPr>
            <p:nvPr/>
          </p:nvSpPr>
          <p:spPr bwMode="auto">
            <a:xfrm>
              <a:off x="2547" y="2449"/>
              <a:ext cx="1917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Text Box 1039"/>
          <p:cNvSpPr txBox="1">
            <a:spLocks noChangeArrowheads="1"/>
          </p:cNvSpPr>
          <p:nvPr/>
        </p:nvSpPr>
        <p:spPr bwMode="auto">
          <a:xfrm>
            <a:off x="1676400" y="4038600"/>
            <a:ext cx="579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ahoma" pitchFamily="34" charset="0"/>
              </a:rPr>
              <a:t>6 bits        5 bits         5 bits                 16 bits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Accessing the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Operands are generally in one of two places: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Registers</a:t>
            </a:r>
            <a:r>
              <a:rPr lang="en-US" dirty="0"/>
              <a:t> (32, of 32 bits each in MIPS)</a:t>
            </a:r>
          </a:p>
          <a:p>
            <a:pPr lvl="1"/>
            <a:r>
              <a:rPr lang="en-US" dirty="0"/>
              <a:t>Memory 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32 </a:t>
            </a:r>
            <a:r>
              <a:rPr lang="en-US" dirty="0">
                <a:solidFill>
                  <a:srgbClr val="FF0000"/>
                </a:solidFill>
              </a:rPr>
              <a:t>locations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Registers</a:t>
            </a:r>
            <a:r>
              <a:rPr lang="en-US" dirty="0"/>
              <a:t> are</a:t>
            </a:r>
          </a:p>
          <a:p>
            <a:pPr lvl="1"/>
            <a:r>
              <a:rPr lang="en-US" dirty="0"/>
              <a:t>easy to specify</a:t>
            </a:r>
          </a:p>
          <a:p>
            <a:pPr lvl="1"/>
            <a:r>
              <a:rPr lang="en-US" dirty="0"/>
              <a:t>close to the processor (fast access)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/>
              <a:t>How do we specify the operand we want?</a:t>
            </a:r>
          </a:p>
          <a:p>
            <a:endParaRPr lang="en-US" dirty="0"/>
          </a:p>
          <a:p>
            <a:r>
              <a:rPr lang="en-US" sz="2200" dirty="0"/>
              <a:t>Register direct			R3</a:t>
            </a:r>
          </a:p>
          <a:p>
            <a:r>
              <a:rPr lang="en-US" sz="2200" dirty="0"/>
              <a:t>Immediate 			#25</a:t>
            </a:r>
          </a:p>
          <a:p>
            <a:r>
              <a:rPr lang="en-US" sz="2200" dirty="0"/>
              <a:t>Direct (absolute)		M[10000]</a:t>
            </a:r>
          </a:p>
          <a:p>
            <a:r>
              <a:rPr lang="en-US" sz="2200" dirty="0"/>
              <a:t>Register indirect 		M[R3]</a:t>
            </a:r>
          </a:p>
          <a:p>
            <a:r>
              <a:rPr lang="en-US" sz="2200" dirty="0"/>
              <a:t>Base + Displacement		M[R3 + 10000]</a:t>
            </a:r>
          </a:p>
          <a:p>
            <a:pPr lvl="1">
              <a:buNone/>
            </a:pPr>
            <a:r>
              <a:rPr lang="en-US" sz="2200" i="1" dirty="0"/>
              <a:t>Note: if register is the program counter, this is </a:t>
            </a:r>
            <a:r>
              <a:rPr lang="en-US" sz="2200" i="1" dirty="0">
                <a:solidFill>
                  <a:srgbClr val="FF0000"/>
                </a:solidFill>
              </a:rPr>
              <a:t>PC-relative</a:t>
            </a:r>
          </a:p>
          <a:p>
            <a:endParaRPr lang="en-US" sz="2200" dirty="0"/>
          </a:p>
          <a:p>
            <a:r>
              <a:rPr lang="en-US" sz="2200" dirty="0"/>
              <a:t>Base + Index			M[R3 + R4]</a:t>
            </a:r>
          </a:p>
          <a:p>
            <a:r>
              <a:rPr lang="en-US" sz="2200" dirty="0"/>
              <a:t>Scaled Index			M[R3 + R4*d + 10000]</a:t>
            </a:r>
          </a:p>
          <a:p>
            <a:r>
              <a:rPr lang="en-US" sz="2200" dirty="0"/>
              <a:t>Auto-increment		M[R3++]</a:t>
            </a:r>
          </a:p>
          <a:p>
            <a:r>
              <a:rPr lang="en-US" sz="2200" dirty="0"/>
              <a:t>Auto-decrement		M[R3 --]</a:t>
            </a:r>
          </a:p>
          <a:p>
            <a:r>
              <a:rPr lang="en-US" sz="2200" dirty="0"/>
              <a:t>Memory Indirect		M[ M[R3] ]</a:t>
            </a:r>
            <a:endParaRPr lang="en-US" sz="22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MIPS addressing modes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209800" y="1736724"/>
            <a:ext cx="6332535" cy="1006476"/>
            <a:chOff x="1575" y="768"/>
            <a:chExt cx="3988" cy="634"/>
          </a:xfrm>
        </p:grpSpPr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1575" y="768"/>
              <a:ext cx="3988" cy="442"/>
              <a:chOff x="1575" y="768"/>
              <a:chExt cx="3988" cy="442"/>
            </a:xfrm>
          </p:grpSpPr>
          <p:grpSp>
            <p:nvGrpSpPr>
              <p:cNvPr id="25" name="Group 20"/>
              <p:cNvGrpSpPr>
                <a:grpSpLocks/>
              </p:cNvGrpSpPr>
              <p:nvPr/>
            </p:nvGrpSpPr>
            <p:grpSpPr bwMode="auto">
              <a:xfrm>
                <a:off x="1636" y="960"/>
                <a:ext cx="3832" cy="250"/>
                <a:chOff x="1636" y="960"/>
                <a:chExt cx="3832" cy="250"/>
              </a:xfrm>
            </p:grpSpPr>
            <p:sp>
              <p:nvSpPr>
                <p:cNvPr id="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640" y="968"/>
                  <a:ext cx="382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4" name="Group 22"/>
                <p:cNvGrpSpPr>
                  <a:grpSpLocks/>
                </p:cNvGrpSpPr>
                <p:nvPr/>
              </p:nvGrpSpPr>
              <p:grpSpPr bwMode="auto">
                <a:xfrm>
                  <a:off x="1636" y="960"/>
                  <a:ext cx="3832" cy="250"/>
                  <a:chOff x="1636" y="960"/>
                  <a:chExt cx="3832" cy="250"/>
                </a:xfrm>
              </p:grpSpPr>
              <p:grpSp>
                <p:nvGrpSpPr>
                  <p:cNvPr id="35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636" y="960"/>
                    <a:ext cx="664" cy="250"/>
                    <a:chOff x="1636" y="960"/>
                    <a:chExt cx="664" cy="250"/>
                  </a:xfrm>
                </p:grpSpPr>
                <p:sp>
                  <p:nvSpPr>
                    <p:cNvPr id="51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6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2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3" y="960"/>
                      <a:ext cx="277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</a:p>
                  </p:txBody>
                </p:sp>
              </p:grpSp>
              <p:grpSp>
                <p:nvGrpSpPr>
                  <p:cNvPr id="36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308" y="960"/>
                    <a:ext cx="616" cy="250"/>
                    <a:chOff x="2308" y="960"/>
                    <a:chExt cx="616" cy="250"/>
                  </a:xfrm>
                </p:grpSpPr>
                <p:sp>
                  <p:nvSpPr>
                    <p:cNvPr id="49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8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50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7" y="960"/>
                      <a:ext cx="231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>
                          <a:latin typeface="Times New Roman" pitchFamily="18" charset="0"/>
                          <a:cs typeface="Times New Roman" pitchFamily="18" charset="0"/>
                        </a:rPr>
                        <a:t>rs</a:t>
                      </a:r>
                    </a:p>
                  </p:txBody>
                </p:sp>
              </p:grpSp>
              <p:grpSp>
                <p:nvGrpSpPr>
                  <p:cNvPr id="37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2932" y="960"/>
                    <a:ext cx="616" cy="250"/>
                    <a:chOff x="2932" y="960"/>
                    <a:chExt cx="616" cy="250"/>
                  </a:xfrm>
                </p:grpSpPr>
                <p:sp>
                  <p:nvSpPr>
                    <p:cNvPr id="47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8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11" y="960"/>
                      <a:ext cx="213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rt</a:t>
                      </a:r>
                      <a:endParaRPr lang="en-US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</p:grpSp>
              <p:grpSp>
                <p:nvGrpSpPr>
                  <p:cNvPr id="38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556" y="960"/>
                    <a:ext cx="616" cy="250"/>
                    <a:chOff x="3556" y="960"/>
                    <a:chExt cx="616" cy="250"/>
                  </a:xfrm>
                </p:grpSpPr>
                <p:sp>
                  <p:nvSpPr>
                    <p:cNvPr id="45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6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6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5" y="960"/>
                      <a:ext cx="249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>
                          <a:latin typeface="Times New Roman" pitchFamily="18" charset="0"/>
                          <a:cs typeface="Times New Roman" pitchFamily="18" charset="0"/>
                        </a:rPr>
                        <a:t>rd</a:t>
                      </a:r>
                    </a:p>
                  </p:txBody>
                </p:sp>
              </p:grpSp>
              <p:grpSp>
                <p:nvGrpSpPr>
                  <p:cNvPr id="39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4180" y="960"/>
                    <a:ext cx="616" cy="250"/>
                    <a:chOff x="4180" y="960"/>
                    <a:chExt cx="616" cy="250"/>
                  </a:xfrm>
                </p:grpSpPr>
                <p:sp>
                  <p:nvSpPr>
                    <p:cNvPr id="43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0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4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63" y="960"/>
                      <a:ext cx="500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>
                          <a:latin typeface="Times New Roman" pitchFamily="18" charset="0"/>
                          <a:cs typeface="Times New Roman" pitchFamily="18" charset="0"/>
                        </a:rPr>
                        <a:t>shamt</a:t>
                      </a:r>
                    </a:p>
                  </p:txBody>
                </p:sp>
              </p:grpSp>
              <p:grpSp>
                <p:nvGrpSpPr>
                  <p:cNvPr id="40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4804" y="960"/>
                    <a:ext cx="664" cy="250"/>
                    <a:chOff x="4804" y="960"/>
                    <a:chExt cx="664" cy="250"/>
                  </a:xfrm>
                </p:grpSpPr>
                <p:sp>
                  <p:nvSpPr>
                    <p:cNvPr id="41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2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01" y="960"/>
                      <a:ext cx="446" cy="250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r>
                        <a:rPr lang="en-US" altLang="en-US" sz="2000">
                          <a:latin typeface="Times New Roman" pitchFamily="18" charset="0"/>
                          <a:cs typeface="Times New Roman" pitchFamily="18" charset="0"/>
                        </a:rPr>
                        <a:t>funct</a:t>
                      </a:r>
                    </a:p>
                  </p:txBody>
                </p:sp>
              </p:grpSp>
            </p:grpSp>
          </p:grpSp>
          <p:sp>
            <p:nvSpPr>
              <p:cNvPr id="26" name="Rectangle 41"/>
              <p:cNvSpPr>
                <a:spLocks noChangeArrowheads="1"/>
              </p:cNvSpPr>
              <p:nvPr/>
            </p:nvSpPr>
            <p:spPr bwMode="auto">
              <a:xfrm>
                <a:off x="5367" y="768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7" name="Rectangle 42"/>
              <p:cNvSpPr>
                <a:spLocks noChangeArrowheads="1"/>
              </p:cNvSpPr>
              <p:nvPr/>
            </p:nvSpPr>
            <p:spPr bwMode="auto">
              <a:xfrm>
                <a:off x="4647" y="768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28" name="Rectangle 43"/>
              <p:cNvSpPr>
                <a:spLocks noChangeArrowheads="1"/>
              </p:cNvSpPr>
              <p:nvPr/>
            </p:nvSpPr>
            <p:spPr bwMode="auto">
              <a:xfrm>
                <a:off x="3975" y="768"/>
                <a:ext cx="27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11</a:t>
                </a:r>
              </a:p>
            </p:txBody>
          </p:sp>
          <p:sp>
            <p:nvSpPr>
              <p:cNvPr id="29" name="Rectangle 44"/>
              <p:cNvSpPr>
                <a:spLocks noChangeArrowheads="1"/>
              </p:cNvSpPr>
              <p:nvPr/>
            </p:nvSpPr>
            <p:spPr bwMode="auto">
              <a:xfrm>
                <a:off x="3351" y="768"/>
                <a:ext cx="27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16</a:t>
                </a:r>
              </a:p>
            </p:txBody>
          </p:sp>
          <p:sp>
            <p:nvSpPr>
              <p:cNvPr id="30" name="Rectangle 45"/>
              <p:cNvSpPr>
                <a:spLocks noChangeArrowheads="1"/>
              </p:cNvSpPr>
              <p:nvPr/>
            </p:nvSpPr>
            <p:spPr bwMode="auto">
              <a:xfrm>
                <a:off x="2727" y="768"/>
                <a:ext cx="27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21</a:t>
                </a:r>
              </a:p>
            </p:txBody>
          </p:sp>
          <p:sp>
            <p:nvSpPr>
              <p:cNvPr id="31" name="Rectangle 46"/>
              <p:cNvSpPr>
                <a:spLocks noChangeArrowheads="1"/>
              </p:cNvSpPr>
              <p:nvPr/>
            </p:nvSpPr>
            <p:spPr bwMode="auto">
              <a:xfrm>
                <a:off x="2103" y="768"/>
                <a:ext cx="27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26</a:t>
                </a:r>
              </a:p>
            </p:txBody>
          </p:sp>
          <p:sp>
            <p:nvSpPr>
              <p:cNvPr id="32" name="Rectangle 47"/>
              <p:cNvSpPr>
                <a:spLocks noChangeArrowheads="1"/>
              </p:cNvSpPr>
              <p:nvPr/>
            </p:nvSpPr>
            <p:spPr bwMode="auto">
              <a:xfrm>
                <a:off x="1575" y="768"/>
                <a:ext cx="27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 b="0">
                    <a:latin typeface="Times New Roman" pitchFamily="18" charset="0"/>
                    <a:cs typeface="Times New Roman" pitchFamily="18" charset="0"/>
                  </a:rPr>
                  <a:t>31</a:t>
                </a:r>
              </a:p>
            </p:txBody>
          </p:sp>
        </p:grpSp>
        <p:sp>
          <p:nvSpPr>
            <p:cNvPr id="19" name="Rectangle 48"/>
            <p:cNvSpPr>
              <a:spLocks noChangeArrowheads="1"/>
            </p:cNvSpPr>
            <p:nvPr/>
          </p:nvSpPr>
          <p:spPr bwMode="auto">
            <a:xfrm>
              <a:off x="1815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 dirty="0">
                  <a:latin typeface="Times New Roman" pitchFamily="18" charset="0"/>
                  <a:cs typeface="Times New Roman" pitchFamily="18" charset="0"/>
                </a:rPr>
                <a:t>6 bits</a:t>
              </a:r>
            </a:p>
          </p:txBody>
        </p:sp>
        <p:sp>
          <p:nvSpPr>
            <p:cNvPr id="20" name="Rectangle 49"/>
            <p:cNvSpPr>
              <a:spLocks noChangeArrowheads="1"/>
            </p:cNvSpPr>
            <p:nvPr/>
          </p:nvSpPr>
          <p:spPr bwMode="auto">
            <a:xfrm>
              <a:off x="4983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6 bits</a:t>
              </a:r>
            </a:p>
          </p:txBody>
        </p:sp>
        <p:sp>
          <p:nvSpPr>
            <p:cNvPr id="21" name="Rectangle 50"/>
            <p:cNvSpPr>
              <a:spLocks noChangeArrowheads="1"/>
            </p:cNvSpPr>
            <p:nvPr/>
          </p:nvSpPr>
          <p:spPr bwMode="auto">
            <a:xfrm>
              <a:off x="4311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  <p:sp>
          <p:nvSpPr>
            <p:cNvPr id="22" name="Rectangle 51"/>
            <p:cNvSpPr>
              <a:spLocks noChangeArrowheads="1"/>
            </p:cNvSpPr>
            <p:nvPr/>
          </p:nvSpPr>
          <p:spPr bwMode="auto">
            <a:xfrm>
              <a:off x="3687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  <p:sp>
          <p:nvSpPr>
            <p:cNvPr id="23" name="Rectangle 52"/>
            <p:cNvSpPr>
              <a:spLocks noChangeArrowheads="1"/>
            </p:cNvSpPr>
            <p:nvPr/>
          </p:nvSpPr>
          <p:spPr bwMode="auto">
            <a:xfrm>
              <a:off x="3063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2439" y="1152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209800" y="3260724"/>
            <a:ext cx="6332535" cy="1006476"/>
            <a:chOff x="1575" y="1296"/>
            <a:chExt cx="3988" cy="634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640" y="1496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1636" y="1488"/>
              <a:ext cx="664" cy="250"/>
              <a:chOff x="1636" y="1488"/>
              <a:chExt cx="664" cy="250"/>
            </a:xfrm>
          </p:grpSpPr>
          <p:sp>
            <p:nvSpPr>
              <p:cNvPr id="73" name="Rectangle 57"/>
              <p:cNvSpPr>
                <a:spLocks noChangeArrowheads="1"/>
              </p:cNvSpPr>
              <p:nvPr/>
            </p:nvSpPr>
            <p:spPr bwMode="auto">
              <a:xfrm>
                <a:off x="1636" y="1492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Rectangle 58"/>
              <p:cNvSpPr>
                <a:spLocks noChangeArrowheads="1"/>
              </p:cNvSpPr>
              <p:nvPr/>
            </p:nvSpPr>
            <p:spPr bwMode="auto">
              <a:xfrm>
                <a:off x="1833" y="1488"/>
                <a:ext cx="27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op</a:t>
                </a:r>
              </a:p>
            </p:txBody>
          </p:sp>
        </p:grpSp>
        <p:grpSp>
          <p:nvGrpSpPr>
            <p:cNvPr id="56" name="Group 59"/>
            <p:cNvGrpSpPr>
              <a:grpSpLocks/>
            </p:cNvGrpSpPr>
            <p:nvPr/>
          </p:nvGrpSpPr>
          <p:grpSpPr bwMode="auto">
            <a:xfrm>
              <a:off x="2308" y="1488"/>
              <a:ext cx="616" cy="250"/>
              <a:chOff x="2308" y="1488"/>
              <a:chExt cx="616" cy="250"/>
            </a:xfrm>
          </p:grpSpPr>
          <p:sp>
            <p:nvSpPr>
              <p:cNvPr id="71" name="Rectangle 60"/>
              <p:cNvSpPr>
                <a:spLocks noChangeArrowheads="1"/>
              </p:cNvSpPr>
              <p:nvPr/>
            </p:nvSpPr>
            <p:spPr bwMode="auto">
              <a:xfrm>
                <a:off x="2308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Rectangle 61"/>
              <p:cNvSpPr>
                <a:spLocks noChangeArrowheads="1"/>
              </p:cNvSpPr>
              <p:nvPr/>
            </p:nvSpPr>
            <p:spPr bwMode="auto">
              <a:xfrm>
                <a:off x="2487" y="1488"/>
                <a:ext cx="23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rs</a:t>
                </a:r>
              </a:p>
            </p:txBody>
          </p:sp>
        </p:grpSp>
        <p:grpSp>
          <p:nvGrpSpPr>
            <p:cNvPr id="57" name="Group 62"/>
            <p:cNvGrpSpPr>
              <a:grpSpLocks/>
            </p:cNvGrpSpPr>
            <p:nvPr/>
          </p:nvGrpSpPr>
          <p:grpSpPr bwMode="auto">
            <a:xfrm>
              <a:off x="2932" y="1488"/>
              <a:ext cx="616" cy="250"/>
              <a:chOff x="2932" y="1488"/>
              <a:chExt cx="616" cy="250"/>
            </a:xfrm>
          </p:grpSpPr>
          <p:sp>
            <p:nvSpPr>
              <p:cNvPr id="69" name="Rectangle 63"/>
              <p:cNvSpPr>
                <a:spLocks noChangeArrowheads="1"/>
              </p:cNvSpPr>
              <p:nvPr/>
            </p:nvSpPr>
            <p:spPr bwMode="auto">
              <a:xfrm>
                <a:off x="2932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Rectangle 64"/>
              <p:cNvSpPr>
                <a:spLocks noChangeArrowheads="1"/>
              </p:cNvSpPr>
              <p:nvPr/>
            </p:nvSpPr>
            <p:spPr bwMode="auto">
              <a:xfrm>
                <a:off x="3111" y="1488"/>
                <a:ext cx="213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000">
                    <a:latin typeface="Times New Roman" pitchFamily="18" charset="0"/>
                    <a:cs typeface="Times New Roman" pitchFamily="18" charset="0"/>
                  </a:rPr>
                  <a:t>rt</a:t>
                </a:r>
              </a:p>
            </p:txBody>
          </p:sp>
        </p:grpSp>
        <p:sp>
          <p:nvSpPr>
            <p:cNvPr id="58" name="Rectangle 65"/>
            <p:cNvSpPr>
              <a:spLocks noChangeArrowheads="1"/>
            </p:cNvSpPr>
            <p:nvPr/>
          </p:nvSpPr>
          <p:spPr bwMode="auto">
            <a:xfrm>
              <a:off x="3556" y="1492"/>
              <a:ext cx="191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Rectangle 66"/>
            <p:cNvSpPr>
              <a:spLocks noChangeArrowheads="1"/>
            </p:cNvSpPr>
            <p:nvPr/>
          </p:nvSpPr>
          <p:spPr bwMode="auto">
            <a:xfrm>
              <a:off x="4135" y="1477"/>
              <a:ext cx="794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>
                  <a:latin typeface="Times New Roman" pitchFamily="18" charset="0"/>
                  <a:cs typeface="Times New Roman" pitchFamily="18" charset="0"/>
                </a:rPr>
                <a:t>immediate</a:t>
              </a:r>
            </a:p>
          </p:txBody>
        </p:sp>
        <p:sp>
          <p:nvSpPr>
            <p:cNvPr id="60" name="Rectangle 67"/>
            <p:cNvSpPr>
              <a:spLocks noChangeArrowheads="1"/>
            </p:cNvSpPr>
            <p:nvPr/>
          </p:nvSpPr>
          <p:spPr bwMode="auto">
            <a:xfrm>
              <a:off x="5367" y="1296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1" name="Rectangle 68"/>
            <p:cNvSpPr>
              <a:spLocks noChangeArrowheads="1"/>
            </p:cNvSpPr>
            <p:nvPr/>
          </p:nvSpPr>
          <p:spPr bwMode="auto">
            <a:xfrm>
              <a:off x="3351" y="1296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62" name="Rectangle 69"/>
            <p:cNvSpPr>
              <a:spLocks noChangeArrowheads="1"/>
            </p:cNvSpPr>
            <p:nvPr/>
          </p:nvSpPr>
          <p:spPr bwMode="auto">
            <a:xfrm>
              <a:off x="2727" y="1296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21</a:t>
              </a:r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2103" y="1296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26</a:t>
              </a:r>
            </a:p>
          </p:txBody>
        </p:sp>
        <p:sp>
          <p:nvSpPr>
            <p:cNvPr id="64" name="Rectangle 71"/>
            <p:cNvSpPr>
              <a:spLocks noChangeArrowheads="1"/>
            </p:cNvSpPr>
            <p:nvPr/>
          </p:nvSpPr>
          <p:spPr bwMode="auto">
            <a:xfrm>
              <a:off x="1575" y="1296"/>
              <a:ext cx="277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 dirty="0">
                  <a:latin typeface="Times New Roman" pitchFamily="18" charset="0"/>
                  <a:cs typeface="Times New Roman" pitchFamily="18" charset="0"/>
                </a:rPr>
                <a:t>31</a:t>
              </a:r>
            </a:p>
          </p:txBody>
        </p:sp>
        <p:sp>
          <p:nvSpPr>
            <p:cNvPr id="65" name="Rectangle 72"/>
            <p:cNvSpPr>
              <a:spLocks noChangeArrowheads="1"/>
            </p:cNvSpPr>
            <p:nvPr/>
          </p:nvSpPr>
          <p:spPr bwMode="auto">
            <a:xfrm>
              <a:off x="1815" y="1680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 dirty="0">
                  <a:latin typeface="Times New Roman" pitchFamily="18" charset="0"/>
                  <a:cs typeface="Times New Roman" pitchFamily="18" charset="0"/>
                </a:rPr>
                <a:t>6 bits</a:t>
              </a:r>
            </a:p>
          </p:txBody>
        </p:sp>
        <p:sp>
          <p:nvSpPr>
            <p:cNvPr id="66" name="Rectangle 73"/>
            <p:cNvSpPr>
              <a:spLocks noChangeArrowheads="1"/>
            </p:cNvSpPr>
            <p:nvPr/>
          </p:nvSpPr>
          <p:spPr bwMode="auto">
            <a:xfrm>
              <a:off x="4263" y="1680"/>
              <a:ext cx="54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16 bits</a:t>
              </a:r>
            </a:p>
          </p:txBody>
        </p:sp>
        <p:sp>
          <p:nvSpPr>
            <p:cNvPr id="67" name="Rectangle 74"/>
            <p:cNvSpPr>
              <a:spLocks noChangeArrowheads="1"/>
            </p:cNvSpPr>
            <p:nvPr/>
          </p:nvSpPr>
          <p:spPr bwMode="auto">
            <a:xfrm>
              <a:off x="3063" y="1680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  <p:sp>
          <p:nvSpPr>
            <p:cNvPr id="68" name="Rectangle 75"/>
            <p:cNvSpPr>
              <a:spLocks noChangeArrowheads="1"/>
            </p:cNvSpPr>
            <p:nvPr/>
          </p:nvSpPr>
          <p:spPr bwMode="auto">
            <a:xfrm>
              <a:off x="2439" y="1680"/>
              <a:ext cx="46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000" b="0" dirty="0">
                  <a:latin typeface="Times New Roman" pitchFamily="18" charset="0"/>
                  <a:cs typeface="Times New Roman" pitchFamily="18" charset="0"/>
                </a:rPr>
                <a:t>5 bits</a:t>
              </a:r>
            </a:p>
          </p:txBody>
        </p:sp>
      </p:grpSp>
      <p:sp>
        <p:nvSpPr>
          <p:cNvPr id="75" name="Rectangle 74"/>
          <p:cNvSpPr/>
          <p:nvPr/>
        </p:nvSpPr>
        <p:spPr>
          <a:xfrm>
            <a:off x="762000" y="1371600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u="sng" dirty="0"/>
              <a:t>Register direct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914400" y="2858869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u="sng" dirty="0"/>
              <a:t>Immediate</a:t>
            </a:r>
            <a:r>
              <a:rPr lang="en-US" dirty="0"/>
              <a:t> 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33400" y="19812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add $1, $2, $3 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81000" y="3505200"/>
            <a:ext cx="1902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$1, $2, #35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848225"/>
            <a:ext cx="61722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Is this sufficient?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Measurements on the VAX computer show that these addressing modes (immediate, direct, register indirect, and base + displacement) represent 88% of all addressing mode usage. </a:t>
            </a:r>
          </a:p>
          <a:p>
            <a:endParaRPr lang="en-US" sz="2400" dirty="0"/>
          </a:p>
          <a:p>
            <a:r>
              <a:rPr lang="en-US" sz="2400" dirty="0"/>
              <a:t>Similar measurements show that 16 bits is enough for the immediate 75 to 80% of the time</a:t>
            </a:r>
          </a:p>
          <a:p>
            <a:endParaRPr lang="en-US" sz="2400" dirty="0"/>
          </a:p>
          <a:p>
            <a:r>
              <a:rPr lang="en-US" sz="2400" dirty="0"/>
              <a:t>Also, </a:t>
            </a:r>
            <a:r>
              <a:rPr lang="en-US" sz="2400" dirty="0">
                <a:solidFill>
                  <a:srgbClr val="FF0000"/>
                </a:solidFill>
              </a:rPr>
              <a:t>16 bits is enough </a:t>
            </a:r>
            <a:r>
              <a:rPr lang="en-US" sz="2400" dirty="0"/>
              <a:t>of a displacement 99% of the time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The MIPS ISA, so far..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32-bit instructions</a:t>
            </a:r>
          </a:p>
          <a:p>
            <a:r>
              <a:rPr lang="en-US" dirty="0"/>
              <a:t>3 instruction formats</a:t>
            </a:r>
          </a:p>
          <a:p>
            <a:r>
              <a:rPr lang="en-US" dirty="0"/>
              <a:t>3-operand, load-store architecture</a:t>
            </a:r>
          </a:p>
          <a:p>
            <a:r>
              <a:rPr lang="en-US" dirty="0"/>
              <a:t>32 general-purpose registers (integer, floating point)</a:t>
            </a:r>
          </a:p>
          <a:p>
            <a:r>
              <a:rPr lang="en-US" dirty="0"/>
              <a:t>Register zero (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$zero</a:t>
            </a:r>
            <a:r>
              <a:rPr lang="en-US" dirty="0"/>
              <a:t>) always has the value 0 and cannot be changed </a:t>
            </a:r>
          </a:p>
          <a:p>
            <a:r>
              <a:rPr lang="en-US" dirty="0"/>
              <a:t>Registers are 32-bits wide (word)</a:t>
            </a:r>
          </a:p>
          <a:p>
            <a:r>
              <a:rPr lang="en-US" dirty="0"/>
              <a:t>Register, immediate, and </a:t>
            </a:r>
            <a:r>
              <a:rPr lang="en-US" i="1" dirty="0"/>
              <a:t>base + displacement </a:t>
            </a:r>
            <a:r>
              <a:rPr lang="en-US" dirty="0"/>
              <a:t>addressing modes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Data transfer</a:t>
            </a:r>
          </a:p>
          <a:p>
            <a:r>
              <a:rPr lang="en-US" dirty="0"/>
              <a:t>Conditional branch</a:t>
            </a:r>
          </a:p>
          <a:p>
            <a:r>
              <a:rPr lang="en-US" dirty="0"/>
              <a:t>Unconditional jump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 eaLnBrk="1" hangingPunct="1"/>
            <a:r>
              <a:rPr lang="en-US" dirty="0"/>
              <a:t>Instruction Set Architecture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1371600"/>
            <a:ext cx="82296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Instruction set design objectives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362200"/>
            <a:ext cx="8458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Maximize performance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Minimize cost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Reduce design time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MIPS Instructions (integer)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add, subtract, multiply, divide</a:t>
            </a:r>
          </a:p>
          <a:p>
            <a:r>
              <a:rPr lang="en-US" dirty="0"/>
              <a:t>Logical</a:t>
            </a:r>
          </a:p>
          <a:p>
            <a:pPr lvl="1"/>
            <a:r>
              <a:rPr lang="en-US" dirty="0"/>
              <a:t>and, or, shift left, shift right</a:t>
            </a:r>
          </a:p>
          <a:p>
            <a:r>
              <a:rPr lang="en-US" dirty="0"/>
              <a:t>Data transfer</a:t>
            </a:r>
          </a:p>
          <a:p>
            <a:pPr lvl="1"/>
            <a:r>
              <a:rPr lang="en-US" dirty="0"/>
              <a:t>load word, store word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Branch</a:t>
            </a:r>
            <a:endParaRPr lang="en-IN" dirty="0"/>
          </a:p>
        </p:txBody>
      </p:sp>
      <p:sp>
        <p:nvSpPr>
          <p:cNvPr id="17" name="Rectangle 3"/>
          <p:cNvSpPr>
            <a:spLocks noGrp="1" noChangeArrowheads="1"/>
          </p:cNvSpPr>
          <p:nvPr>
            <p:ph idx="1"/>
          </p:nvPr>
        </p:nvSpPr>
        <p:spPr>
          <a:xfrm>
            <a:off x="346074" y="1371600"/>
            <a:ext cx="8569325" cy="4114800"/>
          </a:xfrm>
        </p:spPr>
        <p:txBody>
          <a:bodyPr lIns="90488" tIns="44450" rIns="90488" bIns="44450" rtlCol="0">
            <a:normAutofit fontScale="92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/>
              <a:t>Decision making instructions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900" dirty="0"/>
              <a:t>alter the control flow 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700" dirty="0"/>
              <a:t>i.e., change the next instruction to be executed</a:t>
            </a:r>
            <a:br>
              <a:rPr lang="en-US" sz="1900" dirty="0"/>
            </a:br>
            <a:endParaRPr lang="en-US" sz="19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/>
              <a:t>MIPS conditional branch instructions:</a:t>
            </a:r>
            <a:br>
              <a:rPr lang="en-US" sz="2200" dirty="0"/>
            </a:b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$t0, $t1, Label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beq</a:t>
            </a:r>
            <a:r>
              <a:rPr lang="en-US" sz="2000" dirty="0">
                <a:latin typeface="Courier New" pitchFamily="49" charset="0"/>
              </a:rPr>
              <a:t> $t0, $t1, Label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/>
              <a:t>       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Example</a:t>
            </a:r>
            <a:r>
              <a:rPr lang="en-US" sz="2000" dirty="0"/>
              <a:t>:	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$s0, $s1, Label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add $s3, $s0, $s1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Label:	....</a:t>
            </a:r>
          </a:p>
        </p:txBody>
      </p:sp>
      <p:sp>
        <p:nvSpPr>
          <p:cNvPr id="18" name="AutoShape 5"/>
          <p:cNvSpPr>
            <a:spLocks/>
          </p:cNvSpPr>
          <p:nvPr/>
        </p:nvSpPr>
        <p:spPr bwMode="auto">
          <a:xfrm>
            <a:off x="4267200" y="27432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343400" y="2819400"/>
            <a:ext cx="1871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I-type instructions</a:t>
            </a:r>
          </a:p>
        </p:txBody>
      </p:sp>
      <p:grpSp>
        <p:nvGrpSpPr>
          <p:cNvPr id="20" name="Group 7"/>
          <p:cNvGrpSpPr>
            <a:grpSpLocks/>
          </p:cNvGrpSpPr>
          <p:nvPr/>
        </p:nvGrpSpPr>
        <p:grpSpPr bwMode="auto">
          <a:xfrm>
            <a:off x="381000" y="3733800"/>
            <a:ext cx="5334000" cy="338138"/>
            <a:chOff x="629" y="2449"/>
            <a:chExt cx="3835" cy="213"/>
          </a:xfrm>
        </p:grpSpPr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629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126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1908" y="2449"/>
              <a:ext cx="639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547" y="2449"/>
              <a:ext cx="1917" cy="21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04800" y="3733800"/>
            <a:ext cx="5368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000100  01000  01001    00000000000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11001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019800" y="3657600"/>
            <a:ext cx="297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r>
              <a:rPr lang="en-US" sz="1800" dirty="0" err="1"/>
              <a:t>beq</a:t>
            </a:r>
            <a:r>
              <a:rPr lang="en-US" sz="1800" dirty="0"/>
              <a:t> $t0, $t1, Label</a:t>
            </a:r>
          </a:p>
          <a:p>
            <a:r>
              <a:rPr lang="en-US" sz="1800" dirty="0"/>
              <a:t> (offset value: 25 = </a:t>
            </a:r>
            <a:r>
              <a:rPr lang="en-US" sz="1800" dirty="0" err="1"/>
              <a:t>addr</a:t>
            </a:r>
            <a:r>
              <a:rPr lang="en-US" sz="1800" dirty="0"/>
              <a:t>: 100)</a:t>
            </a: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715000" y="3962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r>
              <a:rPr lang="en-IN" dirty="0"/>
              <a:t> </a:t>
            </a:r>
          </a:p>
        </p:txBody>
      </p:sp>
      <p:sp>
        <p:nvSpPr>
          <p:cNvPr id="28" name="Freeform 18"/>
          <p:cNvSpPr>
            <a:spLocks/>
          </p:cNvSpPr>
          <p:nvPr/>
        </p:nvSpPr>
        <p:spPr bwMode="auto">
          <a:xfrm rot="410184">
            <a:off x="5186324" y="4111901"/>
            <a:ext cx="1295400" cy="307981"/>
          </a:xfrm>
          <a:custGeom>
            <a:avLst/>
            <a:gdLst>
              <a:gd name="T0" fmla="*/ 0 w 2544"/>
              <a:gd name="T1" fmla="*/ 48 h 248"/>
              <a:gd name="T2" fmla="*/ 1344 w 2544"/>
              <a:gd name="T3" fmla="*/ 240 h 248"/>
              <a:gd name="T4" fmla="*/ 2544 w 2544"/>
              <a:gd name="T5" fmla="*/ 0 h 248"/>
              <a:gd name="T6" fmla="*/ 0 60000 65536"/>
              <a:gd name="T7" fmla="*/ 0 60000 65536"/>
              <a:gd name="T8" fmla="*/ 0 60000 65536"/>
              <a:gd name="T9" fmla="*/ 0 w 2544"/>
              <a:gd name="T10" fmla="*/ 0 h 248"/>
              <a:gd name="T11" fmla="*/ 2544 w 25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248">
                <a:moveTo>
                  <a:pt x="0" y="48"/>
                </a:moveTo>
                <a:cubicBezTo>
                  <a:pt x="460" y="148"/>
                  <a:pt x="920" y="248"/>
                  <a:pt x="1344" y="240"/>
                </a:cubicBezTo>
                <a:cubicBezTo>
                  <a:pt x="1768" y="232"/>
                  <a:pt x="2344" y="40"/>
                  <a:pt x="2544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5791200" y="4419600"/>
            <a:ext cx="27698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ahoma" pitchFamily="34" charset="0"/>
              </a:rPr>
              <a:t>word-relative </a:t>
            </a:r>
            <a:r>
              <a:rPr lang="en-US" i="1" dirty="0">
                <a:latin typeface="Tahoma" pitchFamily="34" charset="0"/>
              </a:rPr>
              <a:t>addressing</a:t>
            </a:r>
            <a:endParaRPr lang="en-US" dirty="0">
              <a:latin typeface="Tahoma" pitchFamily="34" charset="0"/>
            </a:endParaRPr>
          </a:p>
          <a:p>
            <a:r>
              <a:rPr lang="en-US" dirty="0">
                <a:latin typeface="Tahoma" pitchFamily="34" charset="0"/>
              </a:rPr>
              <a:t>25 words = 100 bytes;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Relative Branch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4937760"/>
          </a:xfrm>
        </p:spPr>
        <p:txBody>
          <a:bodyPr/>
          <a:lstStyle/>
          <a:p>
            <a:r>
              <a:rPr lang="en-US" sz="2000" dirty="0"/>
              <a:t>PC-relative addressing is used for conditional branches in MIPS.  The address is the Sum of the PC content and a constant(offset) in the instr.</a:t>
            </a:r>
          </a:p>
          <a:p>
            <a:endParaRPr lang="en-US" sz="2000" dirty="0"/>
          </a:p>
          <a:p>
            <a:r>
              <a:rPr lang="en-US" sz="2000" dirty="0"/>
              <a:t>For branch instructions, the constant field is </a:t>
            </a:r>
            <a:r>
              <a:rPr lang="en-US" sz="2000" dirty="0">
                <a:solidFill>
                  <a:srgbClr val="FF0000"/>
                </a:solidFill>
              </a:rPr>
              <a:t>not an address</a:t>
            </a:r>
            <a:r>
              <a:rPr lang="en-US" sz="2000" dirty="0"/>
              <a:t>, but an </a:t>
            </a:r>
            <a:r>
              <a:rPr lang="en-US" sz="2000" i="1" dirty="0"/>
              <a:t>offset from the current PC </a:t>
            </a:r>
            <a:r>
              <a:rPr lang="en-US" sz="2000" dirty="0"/>
              <a:t>(containing next instruction address) to the target address</a:t>
            </a:r>
          </a:p>
          <a:p>
            <a:pPr algn="ctr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	$at, $0, L</a:t>
            </a:r>
          </a:p>
          <a:p>
            <a:pPr algn="ctr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add 	 $v1, $v0, $0</a:t>
            </a:r>
          </a:p>
          <a:p>
            <a:pPr algn="ctr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add     $v1, $v1, $v1</a:t>
            </a:r>
          </a:p>
          <a:p>
            <a:pPr algn="ctr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j 		Somewhere</a:t>
            </a:r>
          </a:p>
          <a:p>
            <a:pPr algn="ctr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L: 	      add $v1, $v0, $v0</a:t>
            </a:r>
          </a:p>
          <a:p>
            <a:r>
              <a:rPr lang="en-US" sz="2000" dirty="0"/>
              <a:t>Since the branch target L is three </a:t>
            </a:r>
            <a:r>
              <a:rPr lang="en-US" sz="2000" i="1" dirty="0"/>
              <a:t>instructions past </a:t>
            </a:r>
            <a:r>
              <a:rPr lang="en-US" sz="2000" dirty="0"/>
              <a:t>the </a:t>
            </a:r>
            <a:r>
              <a:rPr lang="en-US" sz="2000" dirty="0" err="1"/>
              <a:t>beq</a:t>
            </a:r>
            <a:r>
              <a:rPr lang="en-US" sz="2000" dirty="0"/>
              <a:t>, the address field would contain 3. The whole </a:t>
            </a:r>
            <a:r>
              <a:rPr lang="en-US" sz="2000" dirty="0" err="1"/>
              <a:t>beq</a:t>
            </a:r>
            <a:r>
              <a:rPr lang="en-US" sz="2000" dirty="0"/>
              <a:t> instruction would be stored as:</a:t>
            </a:r>
            <a:endParaRPr lang="en-US" sz="1800" dirty="0"/>
          </a:p>
          <a:p>
            <a:pPr algn="ctr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600200" y="5909846"/>
            <a:ext cx="5245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000100  00001  00000    0000000000000011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Conditional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610600" cy="493776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b="1" dirty="0">
                <a:solidFill>
                  <a:srgbClr val="0070C0"/>
                </a:solidFill>
              </a:rPr>
              <a:t>How do we specify the destination of a branch?</a:t>
            </a:r>
          </a:p>
          <a:p>
            <a:endParaRPr lang="en-US" dirty="0"/>
          </a:p>
          <a:p>
            <a:r>
              <a:rPr lang="en-US" dirty="0"/>
              <a:t>Empirical studies of real programs show that most branches go to targets less than 32,767(= 2</a:t>
            </a:r>
            <a:r>
              <a:rPr lang="en-US" baseline="30000" dirty="0"/>
              <a:t>15</a:t>
            </a:r>
            <a:r>
              <a:rPr lang="en-US" dirty="0"/>
              <a:t>) instructions away</a:t>
            </a:r>
          </a:p>
          <a:p>
            <a:pPr lvl="1"/>
            <a:r>
              <a:rPr lang="en-US" dirty="0"/>
              <a:t>branches are mostly used in loops and conditionals</a:t>
            </a:r>
          </a:p>
          <a:p>
            <a:endParaRPr lang="en-US" dirty="0"/>
          </a:p>
          <a:p>
            <a:r>
              <a:rPr lang="en-US" dirty="0"/>
              <a:t>We can specify a </a:t>
            </a:r>
            <a:r>
              <a:rPr lang="en-US" dirty="0">
                <a:solidFill>
                  <a:srgbClr val="FF0000"/>
                </a:solidFill>
              </a:rPr>
              <a:t>relative address </a:t>
            </a:r>
            <a:r>
              <a:rPr lang="en-US" dirty="0"/>
              <a:t>in much fewer bits than an absolute address</a:t>
            </a:r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 algn="ctr">
              <a:buNone/>
            </a:pPr>
            <a:r>
              <a:rPr lang="en-US" dirty="0" err="1">
                <a:solidFill>
                  <a:srgbClr val="FF0000"/>
                </a:solidFill>
              </a:rPr>
              <a:t>beq</a:t>
            </a:r>
            <a:r>
              <a:rPr lang="en-US" dirty="0">
                <a:solidFill>
                  <a:srgbClr val="FF0000"/>
                </a:solidFill>
              </a:rPr>
              <a:t> $1, $2, 100</a:t>
            </a:r>
            <a:endParaRPr lang="en-US" b="1" i="1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in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Instructions: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bne</a:t>
            </a:r>
            <a:r>
              <a:rPr lang="en-US" sz="1800" dirty="0">
                <a:latin typeface="Courier New" pitchFamily="49" charset="0"/>
              </a:rPr>
              <a:t> $t4,$t5,Label</a:t>
            </a:r>
            <a:r>
              <a:rPr lang="en-US" sz="1800" dirty="0"/>
              <a:t>	</a:t>
            </a:r>
            <a:r>
              <a:rPr lang="en-US" sz="1800" dirty="0">
                <a:latin typeface="Times New Roman" pitchFamily="18" charset="0"/>
              </a:rPr>
              <a:t>Next instruction is at Label if $t4 != $t5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en-US" sz="1800" dirty="0" err="1">
                <a:latin typeface="Courier New" pitchFamily="49" charset="0"/>
              </a:rPr>
              <a:t>beq</a:t>
            </a:r>
            <a:r>
              <a:rPr lang="en-US" sz="1800" dirty="0">
                <a:latin typeface="Courier New" pitchFamily="49" charset="0"/>
              </a:rPr>
              <a:t> $t4,$t5,Label</a:t>
            </a:r>
            <a:r>
              <a:rPr lang="en-US" sz="1800" dirty="0"/>
              <a:t>	</a:t>
            </a:r>
            <a:r>
              <a:rPr lang="en-US" sz="1800" dirty="0">
                <a:latin typeface="Times New Roman" pitchFamily="18" charset="0"/>
              </a:rPr>
              <a:t>Next instruction is at Label if $t4 = $t5</a:t>
            </a:r>
            <a:endParaRPr lang="en-US" sz="18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40000"/>
              </a:spcAft>
            </a:pPr>
            <a:r>
              <a:rPr lang="en-US" sz="2000" dirty="0"/>
              <a:t>Format:</a:t>
            </a:r>
            <a:br>
              <a:rPr lang="en-US" sz="20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16 bits is too small a reach in a 2</a:t>
            </a:r>
            <a:r>
              <a:rPr lang="en-US" sz="2000" baseline="30000" dirty="0"/>
              <a:t>32 </a:t>
            </a:r>
            <a:r>
              <a:rPr lang="en-US" sz="2000" dirty="0"/>
              <a:t>address space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aseline="30000" dirty="0"/>
          </a:p>
          <a:p>
            <a:pPr>
              <a:lnSpc>
                <a:spcPct val="90000"/>
              </a:lnSpc>
            </a:pPr>
            <a:r>
              <a:rPr lang="en-US" sz="2000" dirty="0"/>
              <a:t>Solution: specify a register (as for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/>
              <a:t>) and add it to offset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PC (= program counter), called </a:t>
            </a:r>
            <a:r>
              <a:rPr lang="en-US" sz="1800" i="1" dirty="0"/>
              <a:t>PC-relative </a:t>
            </a:r>
            <a:r>
              <a:rPr lang="en-US" sz="1800" dirty="0"/>
              <a:t>addressing, based on </a:t>
            </a:r>
            <a:r>
              <a:rPr lang="en-US" sz="1800" i="1" dirty="0"/>
              <a:t>principle of locality</a:t>
            </a:r>
            <a:r>
              <a:rPr lang="en-US" sz="1800" dirty="0"/>
              <a:t>: most branches are to instructions near current instruction  (e.g., loops and </a:t>
            </a:r>
            <a:r>
              <a:rPr lang="en-US" sz="1800" i="1" dirty="0"/>
              <a:t>if</a:t>
            </a:r>
            <a:r>
              <a:rPr lang="en-US" sz="1800" dirty="0"/>
              <a:t> statements) </a:t>
            </a:r>
            <a:endParaRPr lang="en-US" sz="1800" i="1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14400" y="2514600"/>
            <a:ext cx="5867400" cy="954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112713" defTabSz="904875" eaLnBrk="0" hangingPunct="0"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1520825" algn="l"/>
                <a:tab pos="2540000" algn="l"/>
                <a:tab pos="3557588" algn="l"/>
                <a:tab pos="4638675" algn="l"/>
                <a:tab pos="5594350" algn="l"/>
              </a:tabLst>
            </a:pPr>
            <a:endParaRPr lang="en-US" sz="1800" b="1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914400" y="2743200"/>
            <a:ext cx="228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</a:p>
          <a:p>
            <a:pPr defTabSz="904875" eaLnBrk="0" latinLnBrk="1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219200" y="2743200"/>
            <a:ext cx="579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2286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33528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4419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5400" y="2743200"/>
            <a:ext cx="55611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op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16 bit offset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in Branch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153400" cy="4419600"/>
          </a:xfrm>
        </p:spPr>
        <p:txBody>
          <a:bodyPr/>
          <a:lstStyle/>
          <a:p>
            <a:r>
              <a:rPr lang="en-US" sz="2000" dirty="0"/>
              <a:t>Further extend reach of branch by observing all MIPS instructions are a word (= 4 bytes), therefore </a:t>
            </a:r>
            <a:r>
              <a:rPr lang="en-US" sz="2000" i="1" dirty="0"/>
              <a:t>word-relative</a:t>
            </a:r>
            <a:r>
              <a:rPr lang="en-US" sz="2000" dirty="0"/>
              <a:t> addressing:</a:t>
            </a:r>
          </a:p>
          <a:p>
            <a:r>
              <a:rPr lang="en-US" sz="2000" dirty="0"/>
              <a:t>MIPS branch destination address = (PC + 4) + (4 * offset)</a:t>
            </a:r>
          </a:p>
          <a:p>
            <a:endParaRPr lang="en-US" sz="2000" dirty="0"/>
          </a:p>
          <a:p>
            <a:endParaRPr lang="en-US" sz="2400" dirty="0"/>
          </a:p>
          <a:p>
            <a:pPr lvl="1"/>
            <a:endParaRPr lang="en-US" sz="1800" dirty="0"/>
          </a:p>
          <a:p>
            <a:pPr lvl="1"/>
            <a:r>
              <a:rPr lang="en-US" sz="2000" dirty="0"/>
              <a:t>So offset = (branch destination address – PC – 4)/4</a:t>
            </a:r>
          </a:p>
          <a:p>
            <a:pPr lvl="1"/>
            <a:r>
              <a:rPr lang="en-US" sz="2000" i="1" dirty="0"/>
              <a:t>but SPIM does</a:t>
            </a:r>
            <a:r>
              <a:rPr lang="en-US" sz="2000" dirty="0"/>
              <a:t> offset = (branch destination address – </a:t>
            </a:r>
            <a:r>
              <a:rPr lang="en-US" sz="1800" dirty="0"/>
              <a:t>PC)/4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62400" y="2759075"/>
            <a:ext cx="441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Because hardware typically increments PC early in execute cycle to point to next instruction</a:t>
            </a: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 rot="16085239">
            <a:off x="5580062" y="2209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/>
              <a:t>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MIPS Conditional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beq</a:t>
            </a:r>
            <a:r>
              <a:rPr lang="en-US" dirty="0"/>
              <a:t>, </a:t>
            </a:r>
            <a:r>
              <a:rPr lang="en-US" dirty="0" err="1"/>
              <a:t>bne</a:t>
            </a:r>
            <a:r>
              <a:rPr lang="en-US" dirty="0"/>
              <a:t>, </a:t>
            </a:r>
            <a:r>
              <a:rPr lang="en-US" dirty="0" err="1"/>
              <a:t>slt</a:t>
            </a:r>
            <a:r>
              <a:rPr lang="en-US" dirty="0"/>
              <a:t> </a:t>
            </a:r>
          </a:p>
          <a:p>
            <a:pPr algn="ctr">
              <a:buNone/>
            </a:pPr>
            <a:r>
              <a:rPr lang="en-US" dirty="0" err="1">
                <a:solidFill>
                  <a:srgbClr val="FF0000"/>
                </a:solidFill>
              </a:rPr>
              <a:t>beq</a:t>
            </a:r>
            <a:r>
              <a:rPr lang="en-US" dirty="0">
                <a:solidFill>
                  <a:srgbClr val="FF0000"/>
                </a:solidFill>
              </a:rPr>
              <a:t> r1, r2, </a:t>
            </a:r>
            <a:r>
              <a:rPr lang="en-US" dirty="0" err="1">
                <a:solidFill>
                  <a:srgbClr val="FF0000"/>
                </a:solidFill>
              </a:rPr>
              <a:t>addr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 err="1">
                <a:solidFill>
                  <a:srgbClr val="FF0000"/>
                </a:solidFill>
              </a:rPr>
              <a:t>slt</a:t>
            </a:r>
            <a:r>
              <a:rPr lang="en-US" dirty="0">
                <a:solidFill>
                  <a:srgbClr val="FF0000"/>
                </a:solidFill>
              </a:rPr>
              <a:t> $1, $2, $3</a:t>
            </a: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Set on Less Than</a:t>
            </a:r>
            <a:r>
              <a:rPr lang="en-US" dirty="0"/>
              <a:t>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slt</a:t>
            </a:r>
            <a:r>
              <a:rPr lang="en-US" b="1" dirty="0">
                <a:latin typeface="Courier New"/>
                <a:cs typeface="Courier New"/>
              </a:rPr>
              <a:t> dst,src1,src2</a:t>
            </a:r>
          </a:p>
          <a:p>
            <a:pPr lvl="2"/>
            <a:r>
              <a:rPr lang="en-US" dirty="0"/>
              <a:t>Stores </a:t>
            </a:r>
            <a:r>
              <a:rPr lang="en-US" dirty="0">
                <a:latin typeface="+mj-lt"/>
              </a:rPr>
              <a:t>1</a:t>
            </a:r>
            <a:r>
              <a:rPr lang="en-US" dirty="0"/>
              <a:t> in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dirty="0"/>
              <a:t> if value in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src1</a:t>
            </a:r>
            <a:r>
              <a:rPr lang="en-US" dirty="0"/>
              <a:t> &lt; value in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src2</a:t>
            </a:r>
            <a:r>
              <a:rPr lang="en-US" dirty="0"/>
              <a:t> and stores 0 in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dirty="0"/>
              <a:t> otherwise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These, combined with $0, can implement all fundamental branch conditions</a:t>
            </a:r>
          </a:p>
          <a:p>
            <a:pPr lvl="1">
              <a:buNone/>
            </a:pPr>
            <a:r>
              <a:rPr lang="en-US" dirty="0"/>
              <a:t>Always, never, !=, = =, &gt;, &lt;=, &gt;=, &lt;, &gt;(unsigned), &lt;= (unsigned), 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J-type</a:t>
            </a:r>
            <a:r>
              <a:rPr lang="en-US" dirty="0"/>
              <a:t> (“J” for Jump) instruction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Need to be able to: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jump to an absolute address sometime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 do </a:t>
            </a:r>
            <a:r>
              <a:rPr lang="en-US" b="1" dirty="0">
                <a:solidFill>
                  <a:srgbClr val="0070C0"/>
                </a:solidFill>
              </a:rPr>
              <a:t>procedure calls and returns</a:t>
            </a:r>
          </a:p>
          <a:p>
            <a:r>
              <a:rPr lang="en-US" dirty="0"/>
              <a:t>Jump:  </a:t>
            </a:r>
          </a:p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j 10000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Remember: The jump instruction contains a </a:t>
            </a:r>
            <a:r>
              <a:rPr lang="en-US" sz="2400" i="1" dirty="0"/>
              <a:t>word address, not an offset</a:t>
            </a:r>
          </a:p>
          <a:p>
            <a:endParaRPr lang="en-US" dirty="0"/>
          </a:p>
          <a:p>
            <a:r>
              <a:rPr lang="en-US" dirty="0"/>
              <a:t>Jump and link:  		</a:t>
            </a:r>
            <a:r>
              <a:rPr lang="en-US" dirty="0" err="1">
                <a:solidFill>
                  <a:srgbClr val="FF0000"/>
                </a:solidFill>
              </a:rPr>
              <a:t>jal</a:t>
            </a:r>
            <a:r>
              <a:rPr lang="en-US" dirty="0">
                <a:solidFill>
                  <a:srgbClr val="FF0000"/>
                </a:solidFill>
              </a:rPr>
              <a:t> 100000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used for procedure calls</a:t>
            </a:r>
          </a:p>
          <a:p>
            <a:pPr lvl="1"/>
            <a:endParaRPr lang="en-US" dirty="0"/>
          </a:p>
          <a:p>
            <a:r>
              <a:rPr lang="en-US" sz="2800" dirty="0"/>
              <a:t>Jump register: 		 </a:t>
            </a:r>
            <a:r>
              <a:rPr lang="en-US" sz="2800" dirty="0" err="1">
                <a:solidFill>
                  <a:srgbClr val="FF0000"/>
                </a:solidFill>
              </a:rPr>
              <a:t>jr</a:t>
            </a:r>
            <a:r>
              <a:rPr lang="en-US" sz="2800" dirty="0">
                <a:solidFill>
                  <a:srgbClr val="FF0000"/>
                </a:solidFill>
              </a:rPr>
              <a:t> $31</a:t>
            </a:r>
            <a:endParaRPr lang="en-US" sz="2800" dirty="0"/>
          </a:p>
          <a:p>
            <a:pPr lvl="1"/>
            <a:r>
              <a:rPr lang="en-US" sz="2500" dirty="0"/>
              <a:t>used for returns, can be useful for other things also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2971800"/>
          <a:ext cx="6096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Branch Vs. Jump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534400" cy="4937760"/>
          </a:xfrm>
        </p:spPr>
        <p:txBody>
          <a:bodyPr/>
          <a:lstStyle/>
          <a:p>
            <a:r>
              <a:rPr lang="en-US" dirty="0"/>
              <a:t>Branch uses PC-relative addressing mode </a:t>
            </a:r>
          </a:p>
          <a:p>
            <a:pPr lvl="1">
              <a:buNone/>
            </a:pPr>
            <a:r>
              <a:rPr lang="en-US" dirty="0"/>
              <a:t>i.e.,  base + displacement mode, with the PC being the base</a:t>
            </a:r>
          </a:p>
          <a:p>
            <a:pPr lvl="1">
              <a:buNone/>
            </a:pPr>
            <a:endParaRPr lang="en-US" sz="2000" dirty="0">
              <a:latin typeface="Comic Sans MS" pitchFamily="66" charset="0"/>
              <a:ea typeface="MS Gothic" pitchFamily="49" charset="-128"/>
            </a:endParaRPr>
          </a:p>
          <a:p>
            <a:pPr lvl="1"/>
            <a:r>
              <a:rPr lang="en-US" sz="2000" dirty="0">
                <a:latin typeface="Comic Sans MS" pitchFamily="66" charset="0"/>
                <a:ea typeface="MS Gothic" pitchFamily="49" charset="-128"/>
              </a:rPr>
              <a:t>Example: If opcode is 6 bits, how many bits are available for displacement? How far can you jump?</a:t>
            </a:r>
          </a:p>
          <a:p>
            <a:r>
              <a:rPr lang="en-US" dirty="0"/>
              <a:t> Jump uses </a:t>
            </a:r>
            <a:r>
              <a:rPr lang="en-US" dirty="0">
                <a:solidFill>
                  <a:srgbClr val="FF0000"/>
                </a:solidFill>
              </a:rPr>
              <a:t>pseudo-direct addressing </a:t>
            </a:r>
            <a:r>
              <a:rPr lang="en-US" dirty="0"/>
              <a:t>mode. 26 bits of the address is in the instruction, the rest is taken from the PC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572000"/>
          <a:ext cx="349631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4572000"/>
          <a:ext cx="32004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62400" y="464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Instr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05800" y="4648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295400" y="586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>
            <a:off x="2590800" y="4953000"/>
            <a:ext cx="1524000" cy="533400"/>
          </a:xfrm>
          <a:prstGeom prst="bentConnector3">
            <a:avLst>
              <a:gd name="adj1" fmla="val -2615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886200" y="5715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4953794" y="5105400"/>
            <a:ext cx="380206" cy="76994"/>
          </a:xfrm>
          <a:prstGeom prst="bentConnector3">
            <a:avLst>
              <a:gd name="adj1" fmla="val 944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1752600" y="5334000"/>
            <a:ext cx="33528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447006" y="5638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96000" y="4953000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jump destination address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5425" y="312738"/>
            <a:ext cx="15906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Constants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772400" cy="4114800"/>
          </a:xfrm>
        </p:spPr>
        <p:txBody>
          <a:bodyPr lIns="90488" tIns="44450" rIns="90488" bIns="44450" rtlCol="0">
            <a:normAutofit fontScale="92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Small constants are used quite frequently (50% of operands) </a:t>
            </a:r>
            <a:br>
              <a:rPr lang="en-US" sz="2000" dirty="0"/>
            </a:br>
            <a:r>
              <a:rPr lang="en-US" sz="2000" dirty="0"/>
              <a:t>	e.g., 	A = A + 5;</a:t>
            </a:r>
            <a:br>
              <a:rPr lang="en-US" sz="2000" dirty="0"/>
            </a:br>
            <a:r>
              <a:rPr lang="en-US" sz="2000" dirty="0"/>
              <a:t>		B = B + </a:t>
            </a:r>
            <a:r>
              <a:rPr lang="en-US" sz="2000" dirty="0">
                <a:latin typeface="+mj-lt"/>
              </a:rPr>
              <a:t>1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		C = C - 18;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Solutions?  Will these work?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/>
              <a:t>create hard-wired registers (like $zero) for constants </a:t>
            </a:r>
            <a:r>
              <a:rPr lang="en-US" sz="1800" dirty="0">
                <a:latin typeface="+mj-lt"/>
              </a:rPr>
              <a:t>like 1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/>
              <a:t>put program constants in memory and load them as required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MIPS Instructions:</a:t>
            </a:r>
            <a:br>
              <a:rPr lang="en-US" sz="2000" dirty="0"/>
            </a:b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addi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$29, $29, 4	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slti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$8, $18, 10	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andi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$29, $29, 6</a:t>
            </a:r>
            <a:br>
              <a:rPr lang="en-US" sz="20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ori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$29, $29, 4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i="1" dirty="0"/>
              <a:t>How to make this work?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/>
              <a:t>MIPS ISA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400" dirty="0"/>
              <a:t>A 32-bits (later 64 bits versions) GPR architecture</a:t>
            </a:r>
          </a:p>
          <a:p>
            <a:pPr eaLnBrk="1" hangingPunct="1"/>
            <a:r>
              <a:rPr lang="en-US" sz="2400" dirty="0"/>
              <a:t>Developed at Stanford and is a </a:t>
            </a:r>
            <a:r>
              <a:rPr lang="en-US" sz="2400" b="1" dirty="0"/>
              <a:t>RISC processor</a:t>
            </a:r>
          </a:p>
          <a:p>
            <a:pPr eaLnBrk="1" hangingPunct="1"/>
            <a:r>
              <a:rPr lang="en-US" sz="2400" dirty="0"/>
              <a:t>Representative of architectures developed since 1980’s</a:t>
            </a:r>
          </a:p>
          <a:p>
            <a:pPr eaLnBrk="1" hangingPunct="1"/>
            <a:r>
              <a:rPr lang="en-US" sz="2400" dirty="0"/>
              <a:t>Used by NEC, Nintendo, Silicon Graphics, Sony</a:t>
            </a:r>
          </a:p>
          <a:p>
            <a:pPr eaLnBrk="1" hangingPunct="1"/>
            <a:r>
              <a:rPr lang="en-US" sz="2400" dirty="0"/>
              <a:t>Real architectures but easy to understand</a:t>
            </a:r>
          </a:p>
          <a:p>
            <a:pPr eaLnBrk="1" hangingPunct="1"/>
            <a:r>
              <a:rPr lang="en-US" sz="2400" dirty="0"/>
              <a:t>Used successfully in desktops, servers, embedded applications</a:t>
            </a:r>
          </a:p>
          <a:p>
            <a:pPr lvl="1"/>
            <a:endParaRPr lang="en-US" sz="1800" dirty="0"/>
          </a:p>
          <a:p>
            <a:pPr lvl="1"/>
            <a:r>
              <a:rPr lang="en-US" sz="2000" dirty="0">
                <a:latin typeface="Cambria" pitchFamily="18" charset="0"/>
              </a:rPr>
              <a:t>The name is not related to millions of instructions per second </a:t>
            </a:r>
          </a:p>
          <a:p>
            <a:pPr lvl="1"/>
            <a:r>
              <a:rPr lang="en-US" sz="2000" dirty="0">
                <a:latin typeface="Cambria" pitchFamily="18" charset="0"/>
              </a:rPr>
              <a:t>It stands for </a:t>
            </a:r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M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</a:rPr>
              <a:t>icrocomputer without </a:t>
            </a:r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</a:rPr>
              <a:t>nterlocked </a:t>
            </a:r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P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</a:rPr>
              <a:t>ipeline </a:t>
            </a:r>
            <a:r>
              <a:rPr lang="en-US" sz="2000" b="1" dirty="0">
                <a:solidFill>
                  <a:srgbClr val="FF0000"/>
                </a:solidFill>
                <a:latin typeface="Cambria" pitchFamily="18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Cambria" pitchFamily="18" charset="0"/>
              </a:rPr>
              <a:t>tages </a:t>
            </a:r>
          </a:p>
          <a:p>
            <a:pPr eaLnBrk="1" hangingPunct="1"/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Immediate Operands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Make operand part of instruction itself!</a:t>
            </a:r>
          </a:p>
          <a:p>
            <a:endParaRPr lang="en-US" sz="2000" dirty="0"/>
          </a:p>
          <a:p>
            <a:r>
              <a:rPr lang="en-US" sz="2000" u="sng" dirty="0"/>
              <a:t>Design Principle</a:t>
            </a:r>
            <a:r>
              <a:rPr lang="en-US" sz="2000" dirty="0"/>
              <a:t>: </a:t>
            </a:r>
            <a:r>
              <a:rPr lang="en-US" sz="2000" i="1" dirty="0"/>
              <a:t>Make the common case fast</a:t>
            </a:r>
          </a:p>
          <a:p>
            <a:endParaRPr lang="en-US" sz="2000" i="1" dirty="0"/>
          </a:p>
          <a:p>
            <a:r>
              <a:rPr lang="en-US" sz="2000" i="1" dirty="0"/>
              <a:t>Example</a:t>
            </a:r>
            <a:r>
              <a:rPr lang="en-US" sz="2000" dirty="0"/>
              <a:t>: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$sp, $sp, 4 		# $sp = $sp + 4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  <a:p>
            <a:endParaRPr lang="en-US" sz="2000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1447800" y="4419600"/>
            <a:ext cx="678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1029"/>
          <p:cNvSpPr>
            <a:spLocks noChangeShapeType="1"/>
          </p:cNvSpPr>
          <p:nvPr/>
        </p:nvSpPr>
        <p:spPr bwMode="auto">
          <a:xfrm>
            <a:off x="2819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2" name="Line 1031"/>
          <p:cNvSpPr>
            <a:spLocks noChangeShapeType="1"/>
          </p:cNvSpPr>
          <p:nvPr/>
        </p:nvSpPr>
        <p:spPr bwMode="auto">
          <a:xfrm>
            <a:off x="3962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3" name="Line 1032"/>
          <p:cNvSpPr>
            <a:spLocks noChangeShapeType="1"/>
          </p:cNvSpPr>
          <p:nvPr/>
        </p:nvSpPr>
        <p:spPr bwMode="auto">
          <a:xfrm>
            <a:off x="51054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4" name="Rectangle 1033"/>
          <p:cNvSpPr>
            <a:spLocks noChangeArrowheads="1"/>
          </p:cNvSpPr>
          <p:nvPr/>
        </p:nvSpPr>
        <p:spPr bwMode="auto">
          <a:xfrm>
            <a:off x="1447800" y="5410200"/>
            <a:ext cx="6781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1034"/>
          <p:cNvSpPr>
            <a:spLocks noChangeShapeType="1"/>
          </p:cNvSpPr>
          <p:nvPr/>
        </p:nvSpPr>
        <p:spPr bwMode="auto">
          <a:xfrm>
            <a:off x="28194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6" name="Line 1035"/>
          <p:cNvSpPr>
            <a:spLocks noChangeShapeType="1"/>
          </p:cNvSpPr>
          <p:nvPr/>
        </p:nvSpPr>
        <p:spPr bwMode="auto">
          <a:xfrm>
            <a:off x="39624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7" name="Line 1036"/>
          <p:cNvSpPr>
            <a:spLocks noChangeShapeType="1"/>
          </p:cNvSpPr>
          <p:nvPr/>
        </p:nvSpPr>
        <p:spPr bwMode="auto">
          <a:xfrm>
            <a:off x="51054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8" name="Text Box 1037"/>
          <p:cNvSpPr txBox="1">
            <a:spLocks noChangeArrowheads="1"/>
          </p:cNvSpPr>
          <p:nvPr/>
        </p:nvSpPr>
        <p:spPr bwMode="auto">
          <a:xfrm>
            <a:off x="1676400" y="44196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</a:rPr>
              <a:t>001000</a:t>
            </a:r>
          </a:p>
        </p:txBody>
      </p:sp>
      <p:sp>
        <p:nvSpPr>
          <p:cNvPr id="24589" name="Text Box 1038"/>
          <p:cNvSpPr txBox="1">
            <a:spLocks noChangeArrowheads="1"/>
          </p:cNvSpPr>
          <p:nvPr/>
        </p:nvSpPr>
        <p:spPr bwMode="auto">
          <a:xfrm>
            <a:off x="2971800" y="4419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</a:rPr>
              <a:t>11101</a:t>
            </a:r>
          </a:p>
        </p:txBody>
      </p:sp>
      <p:sp>
        <p:nvSpPr>
          <p:cNvPr id="24590" name="Text Box 1040"/>
          <p:cNvSpPr txBox="1">
            <a:spLocks noChangeArrowheads="1"/>
          </p:cNvSpPr>
          <p:nvPr/>
        </p:nvSpPr>
        <p:spPr bwMode="auto">
          <a:xfrm>
            <a:off x="5486400" y="44196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</a:rPr>
              <a:t>0000000000000100</a:t>
            </a:r>
          </a:p>
        </p:txBody>
      </p:sp>
      <p:sp>
        <p:nvSpPr>
          <p:cNvPr id="24591" name="Text Box 1041"/>
          <p:cNvSpPr txBox="1">
            <a:spLocks noChangeArrowheads="1"/>
          </p:cNvSpPr>
          <p:nvPr/>
        </p:nvSpPr>
        <p:spPr bwMode="auto">
          <a:xfrm>
            <a:off x="1981200" y="5410200"/>
            <a:ext cx="461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op</a:t>
            </a:r>
          </a:p>
        </p:txBody>
      </p:sp>
      <p:sp>
        <p:nvSpPr>
          <p:cNvPr id="24592" name="Text Box 1042"/>
          <p:cNvSpPr txBox="1">
            <a:spLocks noChangeArrowheads="1"/>
          </p:cNvSpPr>
          <p:nvPr/>
        </p:nvSpPr>
        <p:spPr bwMode="auto">
          <a:xfrm>
            <a:off x="3124200" y="5410200"/>
            <a:ext cx="388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</a:rPr>
              <a:t>rs</a:t>
            </a:r>
          </a:p>
        </p:txBody>
      </p:sp>
      <p:sp>
        <p:nvSpPr>
          <p:cNvPr id="24593" name="Text Box 1043"/>
          <p:cNvSpPr txBox="1">
            <a:spLocks noChangeArrowheads="1"/>
          </p:cNvSpPr>
          <p:nvPr/>
        </p:nvSpPr>
        <p:spPr bwMode="auto">
          <a:xfrm>
            <a:off x="4343400" y="5410200"/>
            <a:ext cx="361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rt</a:t>
            </a:r>
          </a:p>
        </p:txBody>
      </p:sp>
      <p:sp>
        <p:nvSpPr>
          <p:cNvPr id="24594" name="Text Box 1044"/>
          <p:cNvSpPr txBox="1">
            <a:spLocks noChangeArrowheads="1"/>
          </p:cNvSpPr>
          <p:nvPr/>
        </p:nvSpPr>
        <p:spPr bwMode="auto">
          <a:xfrm>
            <a:off x="5638800" y="5410200"/>
            <a:ext cx="176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16 bit number</a:t>
            </a:r>
          </a:p>
        </p:txBody>
      </p:sp>
      <p:sp>
        <p:nvSpPr>
          <p:cNvPr id="24595" name="Text Box 1045"/>
          <p:cNvSpPr txBox="1">
            <a:spLocks noChangeArrowheads="1"/>
          </p:cNvSpPr>
          <p:nvPr/>
        </p:nvSpPr>
        <p:spPr bwMode="auto">
          <a:xfrm>
            <a:off x="1508125" y="356076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latin typeface="Tahoma" pitchFamily="34" charset="0"/>
            </a:endParaRPr>
          </a:p>
        </p:txBody>
      </p:sp>
      <p:sp>
        <p:nvSpPr>
          <p:cNvPr id="24596" name="Text Box 1046"/>
          <p:cNvSpPr txBox="1">
            <a:spLocks noChangeArrowheads="1"/>
          </p:cNvSpPr>
          <p:nvPr/>
        </p:nvSpPr>
        <p:spPr bwMode="auto">
          <a:xfrm>
            <a:off x="1981200" y="4953000"/>
            <a:ext cx="4930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6 bits        5 bits          5 bits                        16 bits</a:t>
            </a:r>
          </a:p>
        </p:txBody>
      </p:sp>
      <p:sp>
        <p:nvSpPr>
          <p:cNvPr id="24597" name="Text Box 1047"/>
          <p:cNvSpPr txBox="1">
            <a:spLocks noChangeArrowheads="1"/>
          </p:cNvSpPr>
          <p:nvPr/>
        </p:nvSpPr>
        <p:spPr bwMode="auto">
          <a:xfrm>
            <a:off x="4114800" y="4419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</a:rPr>
              <a:t>11101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5425" y="312738"/>
            <a:ext cx="425926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How about </a:t>
            </a:r>
            <a:r>
              <a:rPr lang="en-US" dirty="0">
                <a:solidFill>
                  <a:srgbClr val="FF0000"/>
                </a:solidFill>
              </a:rPr>
              <a:t>larger constants</a:t>
            </a:r>
            <a:r>
              <a:rPr lang="en-US" dirty="0"/>
              <a:t>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752600"/>
            <a:ext cx="8501090" cy="4953000"/>
          </a:xfrm>
        </p:spPr>
        <p:txBody>
          <a:bodyPr lIns="90488" tIns="44450" rIns="90488" bIns="44450"/>
          <a:lstStyle/>
          <a:p>
            <a:r>
              <a:rPr lang="en-US" sz="2000" dirty="0"/>
              <a:t>First we need to load a 32 bit constant into a register</a:t>
            </a:r>
          </a:p>
          <a:p>
            <a:r>
              <a:rPr lang="en-US" sz="2000" dirty="0"/>
              <a:t>Must use two instructions for this: first new </a:t>
            </a:r>
            <a:r>
              <a:rPr lang="en-US" sz="2000" i="1" dirty="0"/>
              <a:t>load upper immediate</a:t>
            </a:r>
            <a:r>
              <a:rPr lang="en-US" sz="2000" dirty="0"/>
              <a:t> instruction for upper 16 bits</a:t>
            </a:r>
            <a:br>
              <a:rPr lang="en-US" sz="2000" dirty="0"/>
            </a:b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lui</a:t>
            </a:r>
            <a:r>
              <a:rPr lang="en-US" sz="2000" dirty="0">
                <a:latin typeface="Courier New" pitchFamily="49" charset="0"/>
              </a:rPr>
              <a:t> $t0, 1010101010101010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Then get lower 16 bits in place:	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>
                <a:latin typeface="Courier New" pitchFamily="49" charset="0"/>
              </a:rPr>
              <a:t>ori</a:t>
            </a:r>
            <a:r>
              <a:rPr lang="en-US" sz="2000" dirty="0">
                <a:latin typeface="Courier New" pitchFamily="49" charset="0"/>
              </a:rPr>
              <a:t> $t0, $t0, 1010101010101010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Now the constant is in place, use register-register arithmetic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76400" y="4948238"/>
            <a:ext cx="4084638" cy="325437"/>
            <a:chOff x="1124" y="3036"/>
            <a:chExt cx="2573" cy="205"/>
          </a:xfrm>
        </p:grpSpPr>
        <p:sp>
          <p:nvSpPr>
            <p:cNvPr id="25630" name="Rectangle 5"/>
            <p:cNvSpPr>
              <a:spLocks noChangeArrowheads="1"/>
            </p:cNvSpPr>
            <p:nvPr/>
          </p:nvSpPr>
          <p:spPr bwMode="auto">
            <a:xfrm>
              <a:off x="1124" y="3036"/>
              <a:ext cx="1286" cy="20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Rectangle 6"/>
            <p:cNvSpPr>
              <a:spLocks noChangeArrowheads="1"/>
            </p:cNvSpPr>
            <p:nvPr/>
          </p:nvSpPr>
          <p:spPr bwMode="auto">
            <a:xfrm>
              <a:off x="2411" y="3036"/>
              <a:ext cx="1286" cy="20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828800" y="4948238"/>
            <a:ext cx="2630488" cy="538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b="1">
                <a:solidFill>
                  <a:srgbClr val="000000"/>
                </a:solidFill>
              </a:rPr>
              <a:t>1010101010101010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3886200" y="4948238"/>
            <a:ext cx="2030413" cy="538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b="1">
                <a:solidFill>
                  <a:srgbClr val="000000"/>
                </a:solidFill>
              </a:rPr>
              <a:t>0000000000000000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76400" y="5329238"/>
            <a:ext cx="4084638" cy="325437"/>
            <a:chOff x="1124" y="3281"/>
            <a:chExt cx="2573" cy="205"/>
          </a:xfrm>
        </p:grpSpPr>
        <p:sp>
          <p:nvSpPr>
            <p:cNvPr id="25628" name="Rectangle 10"/>
            <p:cNvSpPr>
              <a:spLocks noChangeArrowheads="1"/>
            </p:cNvSpPr>
            <p:nvPr/>
          </p:nvSpPr>
          <p:spPr bwMode="auto">
            <a:xfrm>
              <a:off x="1124" y="3281"/>
              <a:ext cx="1286" cy="20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Rectangle 11"/>
            <p:cNvSpPr>
              <a:spLocks noChangeArrowheads="1"/>
            </p:cNvSpPr>
            <p:nvPr/>
          </p:nvSpPr>
          <p:spPr bwMode="auto">
            <a:xfrm>
              <a:off x="2411" y="3281"/>
              <a:ext cx="1286" cy="20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9" name="Rectangle 12"/>
          <p:cNvSpPr>
            <a:spLocks noChangeArrowheads="1"/>
          </p:cNvSpPr>
          <p:nvPr/>
        </p:nvSpPr>
        <p:spPr bwMode="auto">
          <a:xfrm>
            <a:off x="1828800" y="5329238"/>
            <a:ext cx="2630488" cy="538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b="1">
                <a:solidFill>
                  <a:srgbClr val="000000"/>
                </a:solidFill>
              </a:rPr>
              <a:t>0000000000000000</a:t>
            </a:r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3886200" y="5329238"/>
            <a:ext cx="2030413" cy="538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b="1">
                <a:solidFill>
                  <a:srgbClr val="000000"/>
                </a:solidFill>
              </a:rPr>
              <a:t>1010101010101010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76400" y="5803900"/>
            <a:ext cx="4211638" cy="554037"/>
            <a:chOff x="1124" y="3716"/>
            <a:chExt cx="2653" cy="349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124" y="3716"/>
              <a:ext cx="2573" cy="205"/>
              <a:chOff x="1124" y="3716"/>
              <a:chExt cx="2573" cy="205"/>
            </a:xfrm>
          </p:grpSpPr>
          <p:sp>
            <p:nvSpPr>
              <p:cNvPr id="25626" name="Rectangle 16"/>
              <p:cNvSpPr>
                <a:spLocks noChangeArrowheads="1"/>
              </p:cNvSpPr>
              <p:nvPr/>
            </p:nvSpPr>
            <p:spPr bwMode="auto">
              <a:xfrm>
                <a:off x="1124" y="3716"/>
                <a:ext cx="1286" cy="20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7" name="Rectangle 17"/>
              <p:cNvSpPr>
                <a:spLocks noChangeArrowheads="1"/>
              </p:cNvSpPr>
              <p:nvPr/>
            </p:nvSpPr>
            <p:spPr bwMode="auto">
              <a:xfrm>
                <a:off x="2411" y="3716"/>
                <a:ext cx="1286" cy="20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4" name="Rectangle 18"/>
            <p:cNvSpPr>
              <a:spLocks noChangeArrowheads="1"/>
            </p:cNvSpPr>
            <p:nvPr/>
          </p:nvSpPr>
          <p:spPr bwMode="auto">
            <a:xfrm>
              <a:off x="1223" y="3726"/>
              <a:ext cx="1657" cy="3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 dirty="0">
                  <a:solidFill>
                    <a:srgbClr val="000000"/>
                  </a:solidFill>
                </a:rPr>
                <a:t>1010101010101010</a:t>
              </a:r>
            </a:p>
          </p:txBody>
        </p:sp>
        <p:sp>
          <p:nvSpPr>
            <p:cNvPr id="25625" name="Rectangle 19"/>
            <p:cNvSpPr>
              <a:spLocks noChangeArrowheads="1"/>
            </p:cNvSpPr>
            <p:nvPr/>
          </p:nvSpPr>
          <p:spPr bwMode="auto">
            <a:xfrm>
              <a:off x="2498" y="3726"/>
              <a:ext cx="1279" cy="3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 dirty="0">
                  <a:solidFill>
                    <a:srgbClr val="000000"/>
                  </a:solidFill>
                </a:rPr>
                <a:t>1010101010101010</a:t>
              </a:r>
            </a:p>
          </p:txBody>
        </p:sp>
      </p:grpSp>
      <p:sp>
        <p:nvSpPr>
          <p:cNvPr id="25612" name="Line 20"/>
          <p:cNvSpPr>
            <a:spLocks noChangeShapeType="1"/>
          </p:cNvSpPr>
          <p:nvPr/>
        </p:nvSpPr>
        <p:spPr bwMode="auto">
          <a:xfrm>
            <a:off x="1143000" y="5710238"/>
            <a:ext cx="4946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Rectangle 21"/>
          <p:cNvSpPr>
            <a:spLocks noChangeArrowheads="1"/>
          </p:cNvSpPr>
          <p:nvPr/>
        </p:nvSpPr>
        <p:spPr bwMode="auto">
          <a:xfrm>
            <a:off x="381000" y="5562600"/>
            <a:ext cx="113982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algn="ctr"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400" b="1">
                <a:solidFill>
                  <a:srgbClr val="000000"/>
                </a:solidFill>
                <a:latin typeface="Times New Roman" pitchFamily="18" charset="0"/>
              </a:rPr>
              <a:t>ori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95400" y="2971800"/>
            <a:ext cx="8574088" cy="1079500"/>
            <a:chOff x="548" y="1443"/>
            <a:chExt cx="5401" cy="680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548" y="1794"/>
              <a:ext cx="2573" cy="206"/>
              <a:chOff x="548" y="1794"/>
              <a:chExt cx="2573" cy="206"/>
            </a:xfrm>
          </p:grpSpPr>
          <p:sp>
            <p:nvSpPr>
              <p:cNvPr id="25621" name="Rectangle 24"/>
              <p:cNvSpPr>
                <a:spLocks noChangeArrowheads="1"/>
              </p:cNvSpPr>
              <p:nvPr/>
            </p:nvSpPr>
            <p:spPr bwMode="auto">
              <a:xfrm>
                <a:off x="548" y="1794"/>
                <a:ext cx="1286" cy="20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Rectangle 25"/>
              <p:cNvSpPr>
                <a:spLocks noChangeArrowheads="1"/>
              </p:cNvSpPr>
              <p:nvPr/>
            </p:nvSpPr>
            <p:spPr bwMode="auto">
              <a:xfrm>
                <a:off x="1835" y="1794"/>
                <a:ext cx="1286" cy="20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16" name="Line 26"/>
            <p:cNvSpPr>
              <a:spLocks noChangeShapeType="1"/>
            </p:cNvSpPr>
            <p:nvPr/>
          </p:nvSpPr>
          <p:spPr bwMode="auto">
            <a:xfrm flipH="1">
              <a:off x="1323" y="1598"/>
              <a:ext cx="606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Rectangle 27"/>
            <p:cNvSpPr>
              <a:spLocks noChangeArrowheads="1"/>
            </p:cNvSpPr>
            <p:nvPr/>
          </p:nvSpPr>
          <p:spPr bwMode="auto">
            <a:xfrm>
              <a:off x="647" y="1783"/>
              <a:ext cx="1657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</a:rPr>
                <a:t>1010101010101010</a:t>
              </a:r>
            </a:p>
          </p:txBody>
        </p:sp>
        <p:sp>
          <p:nvSpPr>
            <p:cNvPr id="25618" name="Rectangle 28"/>
            <p:cNvSpPr>
              <a:spLocks noChangeArrowheads="1"/>
            </p:cNvSpPr>
            <p:nvPr/>
          </p:nvSpPr>
          <p:spPr bwMode="auto">
            <a:xfrm>
              <a:off x="1925" y="1783"/>
              <a:ext cx="1279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1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b="1">
                  <a:solidFill>
                    <a:srgbClr val="000000"/>
                  </a:solidFill>
                </a:rPr>
                <a:t>0000000000000000</a:t>
              </a:r>
            </a:p>
          </p:txBody>
        </p:sp>
        <p:sp>
          <p:nvSpPr>
            <p:cNvPr id="25619" name="Line 29"/>
            <p:cNvSpPr>
              <a:spLocks noChangeShapeType="1"/>
            </p:cNvSpPr>
            <p:nvPr/>
          </p:nvSpPr>
          <p:spPr bwMode="auto">
            <a:xfrm flipH="1">
              <a:off x="2972" y="1630"/>
              <a:ext cx="606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Rectangle 30"/>
            <p:cNvSpPr>
              <a:spLocks noChangeArrowheads="1"/>
            </p:cNvSpPr>
            <p:nvPr/>
          </p:nvSpPr>
          <p:spPr bwMode="auto">
            <a:xfrm>
              <a:off x="3661" y="1443"/>
              <a:ext cx="2288" cy="3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9050" tIns="26988" rIns="19050" bIns="26988"/>
            <a:lstStyle/>
            <a:p>
              <a:pPr defTabSz="904875" eaLnBrk="0" hangingPunct="0">
                <a:lnSpc>
                  <a:spcPts val="27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800" b="1">
                  <a:solidFill>
                    <a:srgbClr val="000000"/>
                  </a:solidFill>
                </a:rPr>
                <a:t>filled with zeros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lui</a:t>
            </a:r>
            <a:r>
              <a:rPr lang="en-US" dirty="0">
                <a:solidFill>
                  <a:schemeClr val="tx1"/>
                </a:solidFill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937760"/>
          </a:xfrm>
        </p:spPr>
        <p:txBody>
          <a:bodyPr/>
          <a:lstStyle/>
          <a:p>
            <a:r>
              <a:rPr lang="en-US" dirty="0"/>
              <a:t>Want:   </a:t>
            </a:r>
            <a:r>
              <a:rPr lang="en-US" dirty="0" err="1">
                <a:latin typeface="Courier New" pitchFamily="24" charset="0"/>
              </a:rPr>
              <a:t>addi</a:t>
            </a:r>
            <a:r>
              <a:rPr lang="en-US" dirty="0">
                <a:latin typeface="Courier New" pitchFamily="24" charset="0"/>
              </a:rPr>
              <a:t> $t0,$t0,0xABABCDCD</a:t>
            </a:r>
            <a:endParaRPr lang="en-US" dirty="0"/>
          </a:p>
          <a:p>
            <a:pPr lvl="1"/>
            <a:r>
              <a:rPr lang="en-US" dirty="0"/>
              <a:t>This is a pseudo-instruction!</a:t>
            </a:r>
          </a:p>
          <a:p>
            <a:endParaRPr lang="en-US" dirty="0"/>
          </a:p>
          <a:p>
            <a:r>
              <a:rPr lang="en-US" dirty="0"/>
              <a:t>Translates into: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 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lui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$at,0xABAB     # upper 16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$at,$at,0xCDCD # lower 16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	add $t0,$t0,$at    # move</a:t>
            </a:r>
          </a:p>
          <a:p>
            <a:pPr>
              <a:spcBef>
                <a:spcPts val="5400"/>
              </a:spcBef>
            </a:pPr>
            <a:r>
              <a:rPr lang="en-US" dirty="0"/>
              <a:t>Now we can handle everything with a 16-bit immediate!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90726" y="2714620"/>
            <a:ext cx="6338894" cy="1143008"/>
            <a:chOff x="2090726" y="2718697"/>
            <a:chExt cx="6338894" cy="1143008"/>
          </a:xfrm>
        </p:grpSpPr>
        <p:sp>
          <p:nvSpPr>
            <p:cNvPr id="7" name="Oval 6"/>
            <p:cNvSpPr/>
            <p:nvPr/>
          </p:nvSpPr>
          <p:spPr>
            <a:xfrm>
              <a:off x="2090726" y="3371848"/>
              <a:ext cx="838200" cy="4898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endCxn id="7" idx="6"/>
            </p:cNvCxnSpPr>
            <p:nvPr/>
          </p:nvCxnSpPr>
          <p:spPr>
            <a:xfrm rot="10800000" flipV="1">
              <a:off x="2928926" y="3014657"/>
              <a:ext cx="1447816" cy="60211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286248" y="2718697"/>
              <a:ext cx="414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Only the assembler gets to use $at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So far</a:t>
            </a:r>
          </a:p>
        </p:txBody>
      </p:sp>
      <p:sp>
        <p:nvSpPr>
          <p:cNvPr id="234499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382000" cy="4114800"/>
          </a:xfrm>
        </p:spPr>
        <p:txBody>
          <a:bodyPr lIns="90488" tIns="44450" rIns="90488" bIns="44450"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u="sng" dirty="0"/>
              <a:t>Instruction</a:t>
            </a:r>
            <a:r>
              <a:rPr lang="en-US" sz="2000" dirty="0"/>
              <a:t>	       </a:t>
            </a:r>
            <a:r>
              <a:rPr lang="en-US" sz="2000" u="sng" dirty="0">
                <a:solidFill>
                  <a:srgbClr val="FF0000"/>
                </a:solidFill>
              </a:rPr>
              <a:t>Format</a:t>
            </a:r>
            <a:r>
              <a:rPr lang="en-US" sz="2000" dirty="0"/>
              <a:t>     </a:t>
            </a:r>
            <a:r>
              <a:rPr lang="en-US" sz="2000" u="sng" dirty="0"/>
              <a:t>Meaning</a:t>
            </a:r>
            <a:br>
              <a:rPr lang="en-US" sz="2000" u="sng" dirty="0"/>
            </a:br>
            <a:br>
              <a:rPr lang="en-US" sz="2000" dirty="0"/>
            </a:br>
            <a:r>
              <a:rPr lang="en-US" sz="1600" dirty="0">
                <a:latin typeface="Courier New" pitchFamily="49" charset="0"/>
              </a:rPr>
              <a:t>add $s1,$s2,$s3	</a:t>
            </a:r>
            <a:r>
              <a:rPr lang="en-US" sz="1600" b="1" dirty="0">
                <a:latin typeface="Courier New" pitchFamily="49" charset="0"/>
              </a:rPr>
              <a:t>R</a:t>
            </a:r>
            <a:r>
              <a:rPr lang="en-US" sz="1600" dirty="0">
                <a:latin typeface="Courier New" pitchFamily="49" charset="0"/>
              </a:rPr>
              <a:t>      $s1 = $s2 + $s3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sub $s1,$s2,$s3	</a:t>
            </a:r>
            <a:r>
              <a:rPr lang="en-US" sz="1600" b="1" dirty="0">
                <a:latin typeface="Courier New" pitchFamily="49" charset="0"/>
              </a:rPr>
              <a:t>R</a:t>
            </a:r>
            <a:r>
              <a:rPr lang="en-US" sz="1600" dirty="0">
                <a:latin typeface="Courier New" pitchFamily="49" charset="0"/>
              </a:rPr>
              <a:t>      $s1 = $s2 – $s3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$s1,100($s2)	</a:t>
            </a:r>
            <a:r>
              <a:rPr lang="en-US" sz="1600" b="1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     $s1 = Memory[$s2+100] 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$s1,100($s2)	</a:t>
            </a:r>
            <a:r>
              <a:rPr lang="en-US" sz="1600" b="1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     Memory[$s2+100] = $s1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 err="1">
                <a:latin typeface="Courier New" pitchFamily="49" charset="0"/>
              </a:rPr>
              <a:t>bne</a:t>
            </a:r>
            <a:r>
              <a:rPr lang="en-US" sz="1600" dirty="0">
                <a:latin typeface="Courier New" pitchFamily="49" charset="0"/>
              </a:rPr>
              <a:t> $s4,$s5,Lab1	</a:t>
            </a:r>
            <a:r>
              <a:rPr lang="en-US" sz="1600" b="1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     Next instr. is at Lab1 if $s4 != $s5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 err="1">
                <a:latin typeface="Courier New" pitchFamily="49" charset="0"/>
              </a:rPr>
              <a:t>beq</a:t>
            </a:r>
            <a:r>
              <a:rPr lang="en-US" sz="1600" dirty="0">
                <a:latin typeface="Courier New" pitchFamily="49" charset="0"/>
              </a:rPr>
              <a:t> $s4,$s5,Lab2	</a:t>
            </a:r>
            <a:r>
              <a:rPr lang="en-US" sz="1600" b="1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     Next instr. is at Lab2 if $s4 = $s5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j Lab3		</a:t>
            </a:r>
            <a:r>
              <a:rPr lang="en-US" sz="1600" b="1" dirty="0">
                <a:latin typeface="Courier New" pitchFamily="49" charset="0"/>
              </a:rPr>
              <a:t>J</a:t>
            </a:r>
            <a:r>
              <a:rPr lang="en-US" sz="1600" dirty="0">
                <a:latin typeface="Courier New" pitchFamily="49" charset="0"/>
              </a:rPr>
              <a:t>      Next instr. is at Lab3</a:t>
            </a:r>
            <a:br>
              <a:rPr lang="en-US" sz="2000" dirty="0"/>
            </a:br>
            <a:endParaRPr 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Formats:</a:t>
            </a:r>
            <a:br>
              <a:rPr lang="en-US" sz="20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914400" y="4876800"/>
            <a:ext cx="6445250" cy="1379538"/>
            <a:chOff x="420" y="2891"/>
            <a:chExt cx="4060" cy="869"/>
          </a:xfrm>
        </p:grpSpPr>
        <p:grpSp>
          <p:nvGrpSpPr>
            <p:cNvPr id="3" name="Group 1029"/>
            <p:cNvGrpSpPr>
              <a:grpSpLocks/>
            </p:cNvGrpSpPr>
            <p:nvPr/>
          </p:nvGrpSpPr>
          <p:grpSpPr bwMode="auto">
            <a:xfrm>
              <a:off x="645" y="3171"/>
              <a:ext cx="3835" cy="213"/>
              <a:chOff x="645" y="3171"/>
              <a:chExt cx="3835" cy="213"/>
            </a:xfrm>
          </p:grpSpPr>
          <p:sp>
            <p:nvSpPr>
              <p:cNvPr id="26645" name="Rectangle 1030"/>
              <p:cNvSpPr>
                <a:spLocks noChangeArrowheads="1"/>
              </p:cNvSpPr>
              <p:nvPr/>
            </p:nvSpPr>
            <p:spPr bwMode="auto">
              <a:xfrm>
                <a:off x="645" y="3171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Rectangle 1031"/>
              <p:cNvSpPr>
                <a:spLocks noChangeArrowheads="1"/>
              </p:cNvSpPr>
              <p:nvPr/>
            </p:nvSpPr>
            <p:spPr bwMode="auto">
              <a:xfrm>
                <a:off x="1284" y="3171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7" name="Rectangle 1032"/>
              <p:cNvSpPr>
                <a:spLocks noChangeArrowheads="1"/>
              </p:cNvSpPr>
              <p:nvPr/>
            </p:nvSpPr>
            <p:spPr bwMode="auto">
              <a:xfrm>
                <a:off x="1923" y="3171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" name="Rectangle 1033"/>
              <p:cNvSpPr>
                <a:spLocks noChangeArrowheads="1"/>
              </p:cNvSpPr>
              <p:nvPr/>
            </p:nvSpPr>
            <p:spPr bwMode="auto">
              <a:xfrm>
                <a:off x="2562" y="3171"/>
                <a:ext cx="1918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034"/>
            <p:cNvGrpSpPr>
              <a:grpSpLocks/>
            </p:cNvGrpSpPr>
            <p:nvPr/>
          </p:nvGrpSpPr>
          <p:grpSpPr bwMode="auto">
            <a:xfrm>
              <a:off x="645" y="2918"/>
              <a:ext cx="3835" cy="213"/>
              <a:chOff x="645" y="2918"/>
              <a:chExt cx="3835" cy="213"/>
            </a:xfrm>
          </p:grpSpPr>
          <p:sp>
            <p:nvSpPr>
              <p:cNvPr id="26639" name="Rectangle 1035"/>
              <p:cNvSpPr>
                <a:spLocks noChangeArrowheads="1"/>
              </p:cNvSpPr>
              <p:nvPr/>
            </p:nvSpPr>
            <p:spPr bwMode="auto">
              <a:xfrm>
                <a:off x="645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Rectangle 1036"/>
              <p:cNvSpPr>
                <a:spLocks noChangeArrowheads="1"/>
              </p:cNvSpPr>
              <p:nvPr/>
            </p:nvSpPr>
            <p:spPr bwMode="auto">
              <a:xfrm>
                <a:off x="1284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Rectangle 1037"/>
              <p:cNvSpPr>
                <a:spLocks noChangeArrowheads="1"/>
              </p:cNvSpPr>
              <p:nvPr/>
            </p:nvSpPr>
            <p:spPr bwMode="auto">
              <a:xfrm>
                <a:off x="1923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" name="Rectangle 1038"/>
              <p:cNvSpPr>
                <a:spLocks noChangeArrowheads="1"/>
              </p:cNvSpPr>
              <p:nvPr/>
            </p:nvSpPr>
            <p:spPr bwMode="auto">
              <a:xfrm>
                <a:off x="2562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3" name="Rectangle 1039"/>
              <p:cNvSpPr>
                <a:spLocks noChangeArrowheads="1"/>
              </p:cNvSpPr>
              <p:nvPr/>
            </p:nvSpPr>
            <p:spPr bwMode="auto">
              <a:xfrm>
                <a:off x="3202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4" name="Rectangle 1040"/>
              <p:cNvSpPr>
                <a:spLocks noChangeArrowheads="1"/>
              </p:cNvSpPr>
              <p:nvPr/>
            </p:nvSpPr>
            <p:spPr bwMode="auto">
              <a:xfrm>
                <a:off x="3841" y="2918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041"/>
            <p:cNvGrpSpPr>
              <a:grpSpLocks/>
            </p:cNvGrpSpPr>
            <p:nvPr/>
          </p:nvGrpSpPr>
          <p:grpSpPr bwMode="auto">
            <a:xfrm>
              <a:off x="645" y="3424"/>
              <a:ext cx="3835" cy="213"/>
              <a:chOff x="645" y="3424"/>
              <a:chExt cx="3835" cy="213"/>
            </a:xfrm>
          </p:grpSpPr>
          <p:sp>
            <p:nvSpPr>
              <p:cNvPr id="26637" name="Rectangle 1042"/>
              <p:cNvSpPr>
                <a:spLocks noChangeArrowheads="1"/>
              </p:cNvSpPr>
              <p:nvPr/>
            </p:nvSpPr>
            <p:spPr bwMode="auto">
              <a:xfrm>
                <a:off x="645" y="3424"/>
                <a:ext cx="639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Rectangle 1043"/>
              <p:cNvSpPr>
                <a:spLocks noChangeArrowheads="1"/>
              </p:cNvSpPr>
              <p:nvPr/>
            </p:nvSpPr>
            <p:spPr bwMode="auto">
              <a:xfrm>
                <a:off x="1284" y="3424"/>
                <a:ext cx="3196" cy="21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044"/>
            <p:cNvGrpSpPr>
              <a:grpSpLocks/>
            </p:cNvGrpSpPr>
            <p:nvPr/>
          </p:nvGrpSpPr>
          <p:grpSpPr bwMode="auto">
            <a:xfrm>
              <a:off x="420" y="2891"/>
              <a:ext cx="4040" cy="869"/>
              <a:chOff x="420" y="2891"/>
              <a:chExt cx="4040" cy="869"/>
            </a:xfrm>
          </p:grpSpPr>
          <p:sp>
            <p:nvSpPr>
              <p:cNvPr id="26634" name="Rectangle 1045"/>
              <p:cNvSpPr>
                <a:spLocks noChangeArrowheads="1"/>
              </p:cNvSpPr>
              <p:nvPr/>
            </p:nvSpPr>
            <p:spPr bwMode="auto">
              <a:xfrm>
                <a:off x="436" y="2891"/>
                <a:ext cx="4024" cy="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marL="112713" defTabSz="904875" eaLnBrk="0" hangingPunct="0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</a:pPr>
                <a:r>
                  <a:rPr lang="en-US" sz="1800" b="1">
                    <a:solidFill>
                      <a:srgbClr val="000000"/>
                    </a:solidFill>
                  </a:rPr>
                  <a:t>	  op	  rs	  rt	  rd	shamt	funct</a:t>
                </a:r>
              </a:p>
            </p:txBody>
          </p:sp>
          <p:sp>
            <p:nvSpPr>
              <p:cNvPr id="26635" name="Rectangle 1046"/>
              <p:cNvSpPr>
                <a:spLocks noChangeArrowheads="1"/>
              </p:cNvSpPr>
              <p:nvPr/>
            </p:nvSpPr>
            <p:spPr bwMode="auto">
              <a:xfrm>
                <a:off x="420" y="3120"/>
                <a:ext cx="3701" cy="6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marL="112713" defTabSz="904875" eaLnBrk="0" hangingPunct="0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</a:pPr>
                <a:r>
                  <a:rPr lang="en-US" sz="1800" b="1">
                    <a:solidFill>
                      <a:srgbClr val="000000"/>
                    </a:solidFill>
                  </a:rPr>
                  <a:t>	  op	  rs	  rt	  16 bit address</a:t>
                </a:r>
                <a:br>
                  <a:rPr lang="en-US" sz="1800" b="1">
                    <a:solidFill>
                      <a:srgbClr val="000000"/>
                    </a:solidFill>
                  </a:rPr>
                </a:br>
                <a:endParaRPr lang="en-US" sz="1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636" name="Rectangle 1047"/>
              <p:cNvSpPr>
                <a:spLocks noChangeArrowheads="1"/>
              </p:cNvSpPr>
              <p:nvPr/>
            </p:nvSpPr>
            <p:spPr bwMode="auto">
              <a:xfrm>
                <a:off x="420" y="3373"/>
                <a:ext cx="3062" cy="3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19050" tIns="26988" rIns="19050" bIns="26988"/>
              <a:lstStyle/>
              <a:p>
                <a:pPr marL="112713" defTabSz="904875" eaLnBrk="0" hangingPunct="0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452438" algn="l"/>
                    <a:tab pos="1520825" algn="l"/>
                    <a:tab pos="2540000" algn="l"/>
                    <a:tab pos="3557588" algn="l"/>
                    <a:tab pos="4638675" algn="l"/>
                    <a:tab pos="5594350" algn="l"/>
                  </a:tabLst>
                </a:pPr>
                <a:r>
                  <a:rPr lang="en-US" sz="1800" b="1">
                    <a:solidFill>
                      <a:srgbClr val="000000"/>
                    </a:solidFill>
                  </a:rPr>
                  <a:t>	  op	  	  26 bit address</a:t>
                </a:r>
              </a:p>
            </p:txBody>
          </p:sp>
        </p:grpSp>
      </p:grpSp>
      <p:sp>
        <p:nvSpPr>
          <p:cNvPr id="26629" name="Rectangle 1048"/>
          <p:cNvSpPr>
            <a:spLocks noChangeArrowheads="1"/>
          </p:cNvSpPr>
          <p:nvPr/>
        </p:nvSpPr>
        <p:spPr bwMode="auto">
          <a:xfrm>
            <a:off x="762000" y="4876800"/>
            <a:ext cx="400050" cy="1366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800" b="1">
                <a:solidFill>
                  <a:srgbClr val="000000"/>
                </a:solidFill>
              </a:rPr>
              <a:t>R</a:t>
            </a:r>
          </a:p>
          <a:p>
            <a:pPr defTabSz="904875" eaLnBrk="0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800" b="1">
                <a:solidFill>
                  <a:srgbClr val="000000"/>
                </a:solidFill>
              </a:rPr>
              <a:t>I</a:t>
            </a:r>
          </a:p>
          <a:p>
            <a:pPr defTabSz="904875" eaLnBrk="0" hangingPunct="0">
              <a:lnSpc>
                <a:spcPts val="21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800" b="1">
                <a:solidFill>
                  <a:srgbClr val="000000"/>
                </a:solidFill>
              </a:rPr>
              <a:t>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Control Flow</a:t>
            </a:r>
          </a:p>
        </p:txBody>
      </p:sp>
      <p:sp>
        <p:nvSpPr>
          <p:cNvPr id="236546" name="Rectangle 2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72400" cy="4114800"/>
          </a:xfrm>
        </p:spPr>
        <p:txBody>
          <a:bodyPr lIns="90488" tIns="44450" rIns="90488" bIns="44450" rtlCol="0">
            <a:normAutofit fontScale="92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We have:  </a:t>
            </a:r>
            <a:r>
              <a:rPr lang="en-US" sz="2000" dirty="0" err="1"/>
              <a:t>beq</a:t>
            </a:r>
            <a:r>
              <a:rPr lang="en-US" sz="2000" dirty="0"/>
              <a:t>, </a:t>
            </a:r>
            <a:r>
              <a:rPr lang="en-US" sz="2000" dirty="0" err="1"/>
              <a:t>bne</a:t>
            </a:r>
            <a:r>
              <a:rPr lang="en-US" sz="2000" dirty="0"/>
              <a:t>. What about </a:t>
            </a:r>
            <a:r>
              <a:rPr lang="en-US" sz="2000" i="1" dirty="0"/>
              <a:t>branch-if-less-than</a:t>
            </a:r>
            <a:r>
              <a:rPr lang="en-US" sz="2000" dirty="0"/>
              <a:t>?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New instruction:</a:t>
            </a:r>
            <a:br>
              <a:rPr lang="en-US" sz="2000" dirty="0"/>
            </a:br>
            <a:r>
              <a:rPr lang="en-US" sz="2000" dirty="0">
                <a:latin typeface="Courier New" pitchFamily="49" charset="0"/>
              </a:rPr>
              <a:t>					if  $s1 &lt; $s2 then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		 	   $t0 = 1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 </a:t>
            </a:r>
            <a:r>
              <a:rPr lang="en-US" sz="2000" dirty="0" err="1">
                <a:latin typeface="Courier New" pitchFamily="49" charset="0"/>
              </a:rPr>
              <a:t>slt</a:t>
            </a:r>
            <a:r>
              <a:rPr lang="en-US" sz="2000" dirty="0">
                <a:latin typeface="Courier New" pitchFamily="49" charset="0"/>
              </a:rPr>
              <a:t> $t0, $s1, $s2 	else 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		  	   $t0 = 0</a:t>
            </a:r>
            <a:br>
              <a:rPr lang="en-US" sz="2000" dirty="0"/>
            </a:br>
            <a:endParaRPr 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Can use this instruction to build   </a:t>
            </a:r>
            <a:r>
              <a:rPr lang="en-US" sz="2000" dirty="0" err="1">
                <a:latin typeface="Courier New" pitchFamily="49" charset="0"/>
              </a:rPr>
              <a:t>blt</a:t>
            </a:r>
            <a:r>
              <a:rPr lang="en-US" sz="2000" dirty="0">
                <a:latin typeface="Courier New" pitchFamily="49" charset="0"/>
              </a:rPr>
              <a:t> $s1, $s2, Label</a:t>
            </a:r>
            <a:endParaRPr lang="en-US" sz="2000" dirty="0"/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i="1" dirty="0">
                <a:latin typeface="Times New Roman" pitchFamily="18" charset="0"/>
              </a:rPr>
              <a:t>how?</a:t>
            </a:r>
            <a:r>
              <a:rPr lang="en-US" sz="1800" i="1" dirty="0"/>
              <a:t> </a:t>
            </a:r>
            <a:r>
              <a:rPr lang="en-US" sz="1800" dirty="0"/>
              <a:t>We generate more than one instruction</a:t>
            </a:r>
            <a:r>
              <a:rPr lang="en-US" sz="1800" i="1" dirty="0"/>
              <a:t> – pseudo-instruction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/>
              <a:t>can now build general control structures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The assembler needs a register to manufacture instructions from pseudo-instructions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There is a </a:t>
            </a:r>
            <a:r>
              <a:rPr lang="en-US" sz="2000" i="1" dirty="0"/>
              <a:t>convention</a:t>
            </a:r>
            <a:r>
              <a:rPr lang="en-US" sz="2000" dirty="0"/>
              <a:t> (not mandatory) for use of registers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25425" y="312738"/>
            <a:ext cx="19542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5181199" y="3124200"/>
            <a:ext cx="458002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81000"/>
            <a:ext cx="7772400" cy="762000"/>
          </a:xfrm>
          <a:prstGeom prst="rect">
            <a:avLst/>
          </a:prstGeom>
        </p:spPr>
        <p:txBody>
          <a:bodyPr vert="horz" lIns="90488" tIns="44450" rIns="90488" bIns="44450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Policy-of-Use Convention for Registers</a:t>
            </a:r>
          </a:p>
        </p:txBody>
      </p:sp>
      <p:graphicFrame>
        <p:nvGraphicFramePr>
          <p:cNvPr id="5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95400" y="1752600"/>
          <a:ext cx="6659563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39957375" imgH="17792700" progId="">
                  <p:embed/>
                </p:oleObj>
              </mc:Choice>
              <mc:Fallback>
                <p:oleObj name="Worksheet" r:id="rId3" imgW="39957375" imgH="17792700" progId="">
                  <p:embed/>
                  <p:pic>
                    <p:nvPicPr>
                      <p:cNvPr id="0" name="Picture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6659563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3400" y="5486400"/>
            <a:ext cx="7886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ahoma" pitchFamily="34" charset="0"/>
              </a:rPr>
              <a:t>Register 1, called $at, is reserved for the assembler; registers 26-27,</a:t>
            </a:r>
          </a:p>
          <a:p>
            <a:r>
              <a:rPr lang="en-US" sz="2000" dirty="0">
                <a:latin typeface="Tahoma" pitchFamily="34" charset="0"/>
              </a:rPr>
              <a:t>called $k0 and $k1 are reserved for the operating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25425" y="312738"/>
            <a:ext cx="6338888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Assembly Language vs. Machine Language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000"/>
              <a:t>Assembly provides convenient </a:t>
            </a:r>
            <a:r>
              <a:rPr lang="en-US" sz="2000" i="1"/>
              <a:t>symbolic representation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much easier than writing down numbers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regular rules: e.g., destination first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Machine language is the </a:t>
            </a:r>
            <a:r>
              <a:rPr lang="en-US" sz="2000" i="1"/>
              <a:t>underlying reality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e.g., destination is no longer first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Assembly can provide </a:t>
            </a:r>
            <a:r>
              <a:rPr lang="en-US" sz="2000" i="1"/>
              <a:t>pseudo-instructions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e.g.,  </a:t>
            </a:r>
            <a:r>
              <a:rPr lang="en-US" sz="1800">
                <a:latin typeface="Courier New" pitchFamily="49" charset="0"/>
              </a:rPr>
              <a:t>move $t0, $t1 </a:t>
            </a:r>
            <a:r>
              <a:rPr lang="en-US" sz="1800"/>
              <a:t> exists only in assembly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would be implemented using  </a:t>
            </a:r>
            <a:r>
              <a:rPr lang="en-US" sz="1800">
                <a:latin typeface="Courier New" pitchFamily="49" charset="0"/>
              </a:rPr>
              <a:t>add $t0, $t1, $zero</a:t>
            </a:r>
            <a:r>
              <a:rPr lang="en-US" sz="2000"/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When considering performance you should count actual number of machine instructions that will execute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990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Addressing Modes, Data and Control Transfer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52538"/>
            <a:ext cx="7772400" cy="5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To Summarize: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199"/>
            <a:ext cx="8153400" cy="530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64 registers??</a:t>
            </a:r>
          </a:p>
          <a:p>
            <a:r>
              <a:rPr lang="en-US" dirty="0"/>
              <a:t>20-bit immediates??</a:t>
            </a:r>
          </a:p>
          <a:p>
            <a:r>
              <a:rPr lang="en-US" dirty="0"/>
              <a:t>4 operand instruction (e.g. Y = AX + B)??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sz="2800" dirty="0"/>
              <a:t>MIPS arithmetic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24272"/>
            <a:ext cx="86106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All MIPS arithmetic instructions have 3 operands</a:t>
            </a:r>
          </a:p>
          <a:p>
            <a:pPr eaLnBrk="1" hangingPunct="1"/>
            <a:r>
              <a:rPr lang="en-US" sz="2400" dirty="0"/>
              <a:t>Operand order is fixed (destination first)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2291072"/>
            <a:ext cx="8077200" cy="701731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kern="0" dirty="0">
                <a:latin typeface="Times New Roman" pitchFamily="18" charset="0"/>
              </a:rPr>
              <a:t>C code		MIPS code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kern="0" dirty="0">
                <a:latin typeface="Times New Roman" pitchFamily="18" charset="0"/>
              </a:rPr>
              <a:t>A = B + C	add  $s0, $s1, $s2;  (associated with variables by compiler)</a:t>
            </a:r>
            <a:endParaRPr lang="en-US" kern="0" dirty="0"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3205472"/>
            <a:ext cx="8763000" cy="353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solidFill>
                  <a:srgbClr val="FF0000"/>
                </a:solidFill>
                <a:latin typeface="+mn-lt"/>
              </a:rPr>
              <a:t>Simplicity favors regularity</a:t>
            </a:r>
            <a:r>
              <a:rPr lang="en-US" sz="2400" kern="0" dirty="0">
                <a:latin typeface="+mn-lt"/>
              </a:rPr>
              <a:t>: </a:t>
            </a:r>
            <a:r>
              <a:rPr lang="en-US" sz="2400" i="1" dirty="0">
                <a:latin typeface="Times New Roman" pitchFamily="18" charset="0"/>
              </a:rPr>
              <a:t>Instructions are regular which make simple hardware…</a:t>
            </a:r>
            <a:r>
              <a:rPr lang="en-US" sz="2400" dirty="0">
                <a:latin typeface="Times New Roman" pitchFamily="18" charset="0"/>
              </a:rPr>
              <a:t> And </a:t>
            </a:r>
            <a:r>
              <a:rPr lang="en-US" sz="2400" i="1" dirty="0"/>
              <a:t>Simpler hardware reduces design time and manufacturing cost.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Expressions need to be broken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9600" y="5257800"/>
            <a:ext cx="8077200" cy="1366528"/>
          </a:xfrm>
          <a:prstGeom prst="rect">
            <a:avLst/>
          </a:prstGeom>
          <a:solidFill>
            <a:srgbClr val="CC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kern="0" dirty="0">
                <a:latin typeface="Times New Roman" pitchFamily="18" charset="0"/>
              </a:rPr>
              <a:t>C code		MIPS code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kern="0" dirty="0">
                <a:latin typeface="Times New Roman" pitchFamily="18" charset="0"/>
              </a:rPr>
              <a:t>A = B + C + D	add $t0, $s1, $s2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kern="0" dirty="0">
                <a:latin typeface="Times New Roman" pitchFamily="18" charset="0"/>
              </a:rPr>
              <a:t>			add $s0, $t0, $s3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pt-BR" kern="0" dirty="0">
                <a:latin typeface="Times New Roman" pitchFamily="18" charset="0"/>
              </a:rPr>
              <a:t>E = F – A		sub $s4, $s5, $s0</a:t>
            </a:r>
            <a:endParaRPr lang="en-US" kern="0" dirty="0"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Length And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dirty="0"/>
              <a:t>Variable-length instructions(</a:t>
            </a:r>
            <a:r>
              <a:rPr lang="en-US" sz="2000" dirty="0">
                <a:latin typeface="+mj-lt"/>
              </a:rPr>
              <a:t>Intel 80x86, VAX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Require multi-step fetch and decode</a:t>
            </a:r>
          </a:p>
          <a:p>
            <a:pPr lvl="1"/>
            <a:r>
              <a:rPr lang="en-US" dirty="0"/>
              <a:t>	But allow a much more flexible and compact instruction set</a:t>
            </a:r>
          </a:p>
          <a:p>
            <a:endParaRPr lang="en-US" dirty="0"/>
          </a:p>
          <a:p>
            <a:r>
              <a:rPr lang="en-US" dirty="0"/>
              <a:t>Fixed-length instructions: </a:t>
            </a:r>
          </a:p>
          <a:p>
            <a:pPr lvl="1"/>
            <a:r>
              <a:rPr lang="en-US" dirty="0"/>
              <a:t>Allow easy fetch and decode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E.g.  All MIPS instructions are 32 bits long</a:t>
            </a:r>
          </a:p>
          <a:p>
            <a:pPr lvl="1"/>
            <a:r>
              <a:rPr lang="en-US" dirty="0"/>
              <a:t>On the other side:</a:t>
            </a:r>
          </a:p>
          <a:p>
            <a:pPr lvl="2">
              <a:buNone/>
            </a:pPr>
            <a:r>
              <a:rPr lang="en-US" dirty="0"/>
              <a:t>Having many different instruction formats implies</a:t>
            </a:r>
          </a:p>
          <a:p>
            <a:pPr lvl="3"/>
            <a:r>
              <a:rPr lang="en-US" sz="2200" dirty="0"/>
              <a:t>Complicates decoding </a:t>
            </a:r>
          </a:p>
          <a:p>
            <a:pPr lvl="3"/>
            <a:r>
              <a:rPr lang="en-US" sz="2200" dirty="0"/>
              <a:t>Use of instruction bits (to specify the format)</a:t>
            </a:r>
            <a:endParaRPr lang="en-US" sz="22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Viewed as a large, single-dimension </a:t>
            </a:r>
            <a:r>
              <a:rPr lang="en-US" dirty="0">
                <a:solidFill>
                  <a:srgbClr val="0070C0"/>
                </a:solidFill>
              </a:rPr>
              <a:t>array</a:t>
            </a:r>
            <a:r>
              <a:rPr lang="en-US" dirty="0"/>
              <a:t>, with an address</a:t>
            </a:r>
          </a:p>
          <a:p>
            <a:r>
              <a:rPr lang="en-US" dirty="0"/>
              <a:t>A memory address is </a:t>
            </a:r>
            <a:r>
              <a:rPr lang="en-US" dirty="0">
                <a:solidFill>
                  <a:srgbClr val="0070C0"/>
                </a:solidFill>
              </a:rPr>
              <a:t>an index</a:t>
            </a:r>
            <a:r>
              <a:rPr lang="en-US" dirty="0"/>
              <a:t> into the array</a:t>
            </a:r>
          </a:p>
          <a:p>
            <a:pPr lvl="1">
              <a:buNone/>
            </a:pPr>
            <a:r>
              <a:rPr lang="en-US" dirty="0"/>
              <a:t>"Byte addressing" means that the index points to a byte of memory</a:t>
            </a:r>
          </a:p>
          <a:p>
            <a:pPr algn="ctr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91000" y="3581400"/>
          <a:ext cx="1524000" cy="242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r>
                        <a:rPr lang="en-US" dirty="0"/>
                        <a:t>8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52800" y="3487847"/>
            <a:ext cx="7620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5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MIPS: Memory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/>
          <a:lstStyle/>
          <a:p>
            <a:r>
              <a:rPr lang="en-US" sz="2400" dirty="0"/>
              <a:t>Bytes are nice, but most data items use larger "words”</a:t>
            </a:r>
          </a:p>
          <a:p>
            <a:r>
              <a:rPr lang="en-US" sz="2400" dirty="0"/>
              <a:t>For MIPS, a </a:t>
            </a:r>
            <a:r>
              <a:rPr lang="en-US" sz="2400" dirty="0">
                <a:solidFill>
                  <a:srgbClr val="FF0000"/>
                </a:solidFill>
              </a:rPr>
              <a:t>word</a:t>
            </a:r>
            <a:r>
              <a:rPr lang="en-US" sz="2400" dirty="0"/>
              <a:t> is of 32 bits or 4 bytes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0" y="2971800"/>
          <a:ext cx="1981200" cy="223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dirty="0"/>
                        <a:t>32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 bits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3009543"/>
            <a:ext cx="762000" cy="247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2000" dirty="0"/>
              <a:t>0</a:t>
            </a:r>
          </a:p>
          <a:p>
            <a:pPr lvl="1" algn="r"/>
            <a:r>
              <a:rPr lang="en-US" sz="2000" dirty="0"/>
              <a:t>4</a:t>
            </a:r>
          </a:p>
          <a:p>
            <a:pPr lvl="1" algn="ctr">
              <a:lnSpc>
                <a:spcPct val="150000"/>
              </a:lnSpc>
            </a:pPr>
            <a:r>
              <a:rPr lang="en-US" sz="2000" dirty="0"/>
              <a:t>8</a:t>
            </a:r>
          </a:p>
          <a:p>
            <a:pPr lvl="1" algn="ctr"/>
            <a:r>
              <a:rPr lang="en-US" sz="2000" dirty="0"/>
              <a:t>.</a:t>
            </a:r>
          </a:p>
          <a:p>
            <a:pPr lvl="1" algn="ctr"/>
            <a:r>
              <a:rPr lang="en-US" sz="2000" dirty="0"/>
              <a:t>.</a:t>
            </a:r>
          </a:p>
          <a:p>
            <a:pPr lvl="1" algn="ctr"/>
            <a:r>
              <a:rPr lang="en-US" sz="2000" dirty="0"/>
              <a:t>.</a:t>
            </a:r>
          </a:p>
          <a:p>
            <a:pPr algn="r"/>
            <a:r>
              <a:rPr lang="en-US" sz="2000" dirty="0"/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429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Registers hold 32 bits of data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MIPS</a:t>
            </a:r>
          </a:p>
          <a:p>
            <a:pPr lvl="1"/>
            <a:r>
              <a:rPr lang="en-US" sz="2000" dirty="0"/>
              <a:t>loading words but addressing bytes</a:t>
            </a:r>
          </a:p>
          <a:p>
            <a:pPr lvl="1"/>
            <a:r>
              <a:rPr lang="en-US" sz="2000" dirty="0"/>
              <a:t>arithmetic on registers only</a:t>
            </a:r>
            <a:br>
              <a:rPr lang="en-US" sz="2000" dirty="0"/>
            </a:br>
            <a:endParaRPr lang="en-US" sz="2000" dirty="0"/>
          </a:p>
          <a:p>
            <a:r>
              <a:rPr lang="en-US" sz="2400" u="sng" dirty="0"/>
              <a:t>Instruction</a:t>
            </a:r>
            <a:r>
              <a:rPr lang="en-US" sz="2400" dirty="0"/>
              <a:t>			</a:t>
            </a:r>
            <a:r>
              <a:rPr lang="en-US" sz="2400" u="sng" dirty="0"/>
              <a:t>Meaning</a:t>
            </a:r>
            <a:br>
              <a:rPr lang="en-US" sz="2400" u="sng" dirty="0"/>
            </a:br>
            <a:br>
              <a:rPr lang="en-US" sz="2400" dirty="0"/>
            </a:br>
            <a:r>
              <a:rPr lang="en-US" sz="2400" dirty="0">
                <a:latin typeface="Courier New" pitchFamily="49" charset="0"/>
              </a:rPr>
              <a:t>add $s1, $s2, $s3	$s1 = $s2 + $s3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sub $s1, $s2, $s3	$s1 = $s2 – $s3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 err="1">
                <a:latin typeface="Courier New" pitchFamily="49" charset="0"/>
              </a:rPr>
              <a:t>lw</a:t>
            </a:r>
            <a:r>
              <a:rPr lang="en-US" sz="2400" dirty="0">
                <a:latin typeface="Courier New" pitchFamily="49" charset="0"/>
              </a:rPr>
              <a:t> $s1, 100($s2)	$s1 = Memory[$s2+100] 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 err="1">
                <a:latin typeface="Courier New" pitchFamily="49" charset="0"/>
              </a:rPr>
              <a:t>sw</a:t>
            </a:r>
            <a:r>
              <a:rPr lang="en-US" sz="2400" dirty="0">
                <a:latin typeface="Courier New" pitchFamily="49" charset="0"/>
              </a:rPr>
              <a:t> $s1, 100($s2)	Memory[$s2+100]= $s1</a:t>
            </a:r>
            <a:br>
              <a:rPr lang="en-US" sz="2400" dirty="0"/>
            </a:br>
            <a:endParaRPr lang="en-US" sz="2400" dirty="0"/>
          </a:p>
          <a:p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Instructions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To Load and store instructions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Example: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C code:		</a:t>
            </a:r>
            <a:r>
              <a:rPr lang="en-US" sz="2000" dirty="0">
                <a:latin typeface="Courier New" pitchFamily="49" charset="0"/>
              </a:rPr>
              <a:t>A[8] = h + A[8];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      MIPS code     (load):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$t0, 32($s3)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      </a:t>
            </a:r>
            <a:r>
              <a:rPr lang="en-US" sz="2000" dirty="0"/>
              <a:t>(arithmetic):</a:t>
            </a:r>
            <a:r>
              <a:rPr lang="en-US" sz="2000" dirty="0">
                <a:latin typeface="Courier New" pitchFamily="49" charset="0"/>
              </a:rPr>
              <a:t>   add $t0, $s2, $t0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	    </a:t>
            </a:r>
            <a:r>
              <a:rPr lang="en-US" sz="2000" dirty="0"/>
              <a:t>(store):</a:t>
            </a: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$t0, 32($s3)</a:t>
            </a:r>
            <a:br>
              <a:rPr lang="en-US" sz="2000" dirty="0"/>
            </a:br>
            <a:r>
              <a:rPr lang="en-US" sz="2000" dirty="0"/>
              <a:t>			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Load </a:t>
            </a:r>
            <a:r>
              <a:rPr lang="en-US" sz="2000" dirty="0"/>
              <a:t>word has </a:t>
            </a:r>
            <a:r>
              <a:rPr lang="en-US" sz="2000" dirty="0">
                <a:solidFill>
                  <a:srgbClr val="FF0000"/>
                </a:solidFill>
              </a:rPr>
              <a:t>destination first</a:t>
            </a:r>
            <a:r>
              <a:rPr lang="en-US" sz="2000" dirty="0"/>
              <a:t>, store has destination last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Remember MIPS arithmetic operands are registers, not memory locations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therefore, words must first be moved from memory to registers using loads before they can be operated on; then result can be stored back to memory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1294</TotalTime>
  <Words>2871</Words>
  <Application>Microsoft Office PowerPoint</Application>
  <PresentationFormat>On-screen Show (4:3)</PresentationFormat>
  <Paragraphs>489</Paragraphs>
  <Slides>39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MS Gothic</vt:lpstr>
      <vt:lpstr>Arial</vt:lpstr>
      <vt:lpstr>Bookman Old Style</vt:lpstr>
      <vt:lpstr>Calibri</vt:lpstr>
      <vt:lpstr>Cambria</vt:lpstr>
      <vt:lpstr>Comic Sans MS</vt:lpstr>
      <vt:lpstr>Courier New</vt:lpstr>
      <vt:lpstr>Gill Sans MT</vt:lpstr>
      <vt:lpstr>Helvetica</vt:lpstr>
      <vt:lpstr>Tahoma</vt:lpstr>
      <vt:lpstr>Times New Roman</vt:lpstr>
      <vt:lpstr>Wingdings</vt:lpstr>
      <vt:lpstr>Wingdings 3</vt:lpstr>
      <vt:lpstr>Origin</vt:lpstr>
      <vt:lpstr>Worksheet</vt:lpstr>
      <vt:lpstr>MIPS ISA</vt:lpstr>
      <vt:lpstr>Instruction Set Architecture</vt:lpstr>
      <vt:lpstr>MIPS ISA</vt:lpstr>
      <vt:lpstr>MIPS arithmetic</vt:lpstr>
      <vt:lpstr>Instruction Length And Format</vt:lpstr>
      <vt:lpstr>Memory Organization</vt:lpstr>
      <vt:lpstr>MIPS: Memory Organization</vt:lpstr>
      <vt:lpstr>Load/Store Instructions</vt:lpstr>
      <vt:lpstr>Load/Store Instructions</vt:lpstr>
      <vt:lpstr>  MIPS Instruction Formats</vt:lpstr>
      <vt:lpstr>  MIPS Instruction Formats</vt:lpstr>
      <vt:lpstr>R-type</vt:lpstr>
      <vt:lpstr>I-type</vt:lpstr>
      <vt:lpstr>  Accessing the Operands</vt:lpstr>
      <vt:lpstr>  Addressing Modes</vt:lpstr>
      <vt:lpstr>  MIPS addressing modes</vt:lpstr>
      <vt:lpstr>  Is this sufficient?</vt:lpstr>
      <vt:lpstr>  The MIPS ISA, so far..</vt:lpstr>
      <vt:lpstr>  Instructions</vt:lpstr>
      <vt:lpstr>  MIPS Instructions (integer)</vt:lpstr>
      <vt:lpstr>Conditional Branch</vt:lpstr>
      <vt:lpstr>PC Relative Branch </vt:lpstr>
      <vt:lpstr>  Conditional Branch</vt:lpstr>
      <vt:lpstr>Addresses in Branch</vt:lpstr>
      <vt:lpstr>Addresses in Branch</vt:lpstr>
      <vt:lpstr>  MIPS Conditional Branches</vt:lpstr>
      <vt:lpstr> J-type (“J” for Jump) instruction format</vt:lpstr>
      <vt:lpstr>  Branch Vs. Jump Addressing Modes</vt:lpstr>
      <vt:lpstr>Constants</vt:lpstr>
      <vt:lpstr>Immediate Operands</vt:lpstr>
      <vt:lpstr>How about larger constants?</vt:lpstr>
      <vt:lpstr>lui Example</vt:lpstr>
      <vt:lpstr>So far</vt:lpstr>
      <vt:lpstr>Control Flow</vt:lpstr>
      <vt:lpstr>PowerPoint Presentation</vt:lpstr>
      <vt:lpstr>Assembly Language vs. Machine Language</vt:lpstr>
      <vt:lpstr>  Addressing Modes, Data and Control Transfer</vt:lpstr>
      <vt:lpstr>  To Summarize:</vt:lpstr>
      <vt:lpstr>What If: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ISA</dc:title>
  <dc:creator>Bansidhar Joshi</dc:creator>
  <cp:lastModifiedBy>Bansidhar Joshi</cp:lastModifiedBy>
  <cp:revision>47</cp:revision>
  <dcterms:created xsi:type="dcterms:W3CDTF">2006-08-16T00:00:00Z</dcterms:created>
  <dcterms:modified xsi:type="dcterms:W3CDTF">2023-10-27T09:24:08Z</dcterms:modified>
</cp:coreProperties>
</file>