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7"/>
  </p:notesMasterIdLst>
  <p:sldIdLst>
    <p:sldId id="302" r:id="rId2"/>
    <p:sldId id="290" r:id="rId3"/>
    <p:sldId id="289" r:id="rId4"/>
    <p:sldId id="287" r:id="rId5"/>
    <p:sldId id="301" r:id="rId6"/>
    <p:sldId id="281" r:id="rId7"/>
    <p:sldId id="282" r:id="rId8"/>
    <p:sldId id="269" r:id="rId9"/>
    <p:sldId id="273" r:id="rId10"/>
    <p:sldId id="274" r:id="rId11"/>
    <p:sldId id="275" r:id="rId12"/>
    <p:sldId id="288" r:id="rId13"/>
    <p:sldId id="291" r:id="rId14"/>
    <p:sldId id="292" r:id="rId15"/>
    <p:sldId id="293" r:id="rId16"/>
    <p:sldId id="278" r:id="rId17"/>
    <p:sldId id="279" r:id="rId18"/>
    <p:sldId id="283" r:id="rId19"/>
    <p:sldId id="284" r:id="rId20"/>
    <p:sldId id="285" r:id="rId21"/>
    <p:sldId id="295" r:id="rId22"/>
    <p:sldId id="297" r:id="rId23"/>
    <p:sldId id="298" r:id="rId24"/>
    <p:sldId id="299"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158"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09A346-4969-4019-B6A6-B3BD026FE462}" type="datetimeFigureOut">
              <a:rPr lang="en-US" smtClean="0"/>
              <a:pPr/>
              <a:t>8/11/2023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A850C7-0E16-47BA-B3DC-F75E358B1CDF}" type="slidenum">
              <a:rPr lang="en-US" smtClean="0"/>
              <a:pPr/>
              <a:t>‹#›</a:t>
            </a:fld>
            <a:endParaRPr lang="en-US"/>
          </a:p>
        </p:txBody>
      </p:sp>
    </p:spTree>
    <p:extLst>
      <p:ext uri="{BB962C8B-B14F-4D97-AF65-F5344CB8AC3E}">
        <p14:creationId xmlns:p14="http://schemas.microsoft.com/office/powerpoint/2010/main" val="236561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fld id="{302A0080-C2D4-407B-B89D-92F66436E7DE}" type="slidenum">
              <a:rPr lang="en-US" altLang="en-US" sz="1200" smtClean="0"/>
              <a:pPr/>
              <a:t>25</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E6A628-4D98-40FF-84FF-C2516E6926BD}" type="datetime1">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90519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82D0A9-4499-44BF-87D6-1DDACC3AD11B}" type="datetime1">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1567073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BBE2DF-D91A-493E-A22A-091968C760A1}" type="datetime1">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637815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B209E7-4FCE-4196-A86D-2DA1A3371189}" type="datetime1">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148278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D5138B-75F1-4619-9852-213CF7C906E9}" type="datetime1">
              <a:rPr lang="en-US" smtClean="0"/>
              <a:pPr/>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2947965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7BF5C1-19B7-42D4-9687-8669EC34D64A}" type="datetime1">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3353169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716A02-F9E3-426D-9114-245E9384BD7E}" type="datetime1">
              <a:rPr lang="en-US" smtClean="0"/>
              <a:pPr/>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73319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CA1C2-407E-43D2-81E6-D54EF7E5D98C}" type="datetime1">
              <a:rPr lang="en-US" smtClean="0"/>
              <a:pPr/>
              <a:t>8/11/2023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6040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C660F3-574B-47DE-A87D-0DF96D895704}" type="datetime1">
              <a:rPr lang="en-US" smtClean="0"/>
              <a:pPr/>
              <a:t>8/11/2023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181480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1BC8A2-15E3-43EF-A9C8-67D81F18E15A}" type="datetime1">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533494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6A121-7CD5-4929-B178-405032272132}" type="datetime1">
              <a:rPr lang="en-US" smtClean="0"/>
              <a:pPr/>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1A25018-6A3C-4118-A571-55755E85EC31}" type="slidenum">
              <a:rPr lang="en-US" smtClean="0"/>
              <a:pPr/>
              <a:t>‹#›</a:t>
            </a:fld>
            <a:endParaRPr lang="en-US"/>
          </a:p>
        </p:txBody>
      </p:sp>
    </p:spTree>
    <p:extLst>
      <p:ext uri="{BB962C8B-B14F-4D97-AF65-F5344CB8AC3E}">
        <p14:creationId xmlns:p14="http://schemas.microsoft.com/office/powerpoint/2010/main" val="202696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A6C7D-0A66-475B-AB1E-9EE11858AABE}" type="datetime1">
              <a:rPr lang="en-US" smtClean="0"/>
              <a:pPr/>
              <a:t>8/11/2023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A25018-6A3C-4118-A571-55755E85EC31}" type="slidenum">
              <a:rPr lang="en-US" smtClean="0"/>
              <a:pPr/>
              <a:t>‹#›</a:t>
            </a:fld>
            <a:endParaRPr lang="en-US"/>
          </a:p>
        </p:txBody>
      </p:sp>
    </p:spTree>
    <p:extLst>
      <p:ext uri="{BB962C8B-B14F-4D97-AF65-F5344CB8AC3E}">
        <p14:creationId xmlns:p14="http://schemas.microsoft.com/office/powerpoint/2010/main" val="31593705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0FA433-228D-4DA7-BB54-8E2E2ADB7EAB}"/>
              </a:ext>
            </a:extLst>
          </p:cNvPr>
          <p:cNvSpPr>
            <a:spLocks noGrp="1"/>
          </p:cNvSpPr>
          <p:nvPr>
            <p:ph type="ctrTitle"/>
          </p:nvPr>
        </p:nvSpPr>
        <p:spPr/>
        <p:txBody>
          <a:bodyPr/>
          <a:lstStyle/>
          <a:p>
            <a:r>
              <a:rPr lang="en-IN" dirty="0">
                <a:latin typeface="Cambria" panose="02040503050406030204" pitchFamily="18" charset="0"/>
                <a:ea typeface="Cambria" panose="02040503050406030204" pitchFamily="18" charset="0"/>
              </a:rPr>
              <a:t>Module 3</a:t>
            </a:r>
          </a:p>
        </p:txBody>
      </p:sp>
      <p:sp>
        <p:nvSpPr>
          <p:cNvPr id="6" name="Subtitle 5">
            <a:extLst>
              <a:ext uri="{FF2B5EF4-FFF2-40B4-BE49-F238E27FC236}">
                <a16:creationId xmlns:a16="http://schemas.microsoft.com/office/drawing/2014/main" id="{5C7D5A69-F0AD-45C2-85E4-13B1A3D8B4F9}"/>
              </a:ext>
            </a:extLst>
          </p:cNvPr>
          <p:cNvSpPr>
            <a:spLocks noGrp="1"/>
          </p:cNvSpPr>
          <p:nvPr>
            <p:ph type="subTitle" idx="1"/>
          </p:nvPr>
        </p:nvSpPr>
        <p:spPr/>
        <p:txBody>
          <a:bodyPr/>
          <a:lstStyle/>
          <a:p>
            <a:r>
              <a:rPr lang="en-IN" dirty="0"/>
              <a:t>A. Data Path and Control</a:t>
            </a:r>
          </a:p>
        </p:txBody>
      </p:sp>
      <p:sp>
        <p:nvSpPr>
          <p:cNvPr id="4" name="Slide Number Placeholder 3">
            <a:extLst>
              <a:ext uri="{FF2B5EF4-FFF2-40B4-BE49-F238E27FC236}">
                <a16:creationId xmlns:a16="http://schemas.microsoft.com/office/drawing/2014/main" id="{5792A292-DE1D-4788-8BFE-213132D9F48F}"/>
              </a:ext>
            </a:extLst>
          </p:cNvPr>
          <p:cNvSpPr>
            <a:spLocks noGrp="1"/>
          </p:cNvSpPr>
          <p:nvPr>
            <p:ph type="sldNum" sz="quarter" idx="12"/>
          </p:nvPr>
        </p:nvSpPr>
        <p:spPr/>
        <p:txBody>
          <a:bodyPr/>
          <a:lstStyle/>
          <a:p>
            <a:fld id="{91A25018-6A3C-4118-A571-55755E85EC31}" type="slidenum">
              <a:rPr lang="en-US" smtClean="0"/>
              <a:pPr/>
              <a:t>1</a:t>
            </a:fld>
            <a:endParaRPr lang="en-US"/>
          </a:p>
        </p:txBody>
      </p:sp>
    </p:spTree>
    <p:extLst>
      <p:ext uri="{BB962C8B-B14F-4D97-AF65-F5344CB8AC3E}">
        <p14:creationId xmlns:p14="http://schemas.microsoft.com/office/powerpoint/2010/main" val="254761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51088" y="301625"/>
            <a:ext cx="4548187" cy="422275"/>
          </a:xfrm>
          <a:noFill/>
          <a:ln/>
        </p:spPr>
        <p:txBody>
          <a:bodyPr wrap="none">
            <a:normAutofit fontScale="90000"/>
          </a:bodyPr>
          <a:lstStyle/>
          <a:p>
            <a:pPr>
              <a:lnSpc>
                <a:spcPct val="87000"/>
              </a:lnSpc>
            </a:pPr>
            <a:r>
              <a:rPr lang="en-US" altLang="ko-KR" sz="2800"/>
              <a:t>PROCESSOR REGISTERS</a:t>
            </a:r>
          </a:p>
        </p:txBody>
      </p:sp>
      <p:sp>
        <p:nvSpPr>
          <p:cNvPr id="45060" name="Rectangle 4"/>
          <p:cNvSpPr>
            <a:spLocks noGrp="1" noChangeArrowheads="1"/>
          </p:cNvSpPr>
          <p:nvPr>
            <p:ph idx="1"/>
          </p:nvPr>
        </p:nvSpPr>
        <p:spPr bwMode="auto">
          <a:xfrm>
            <a:off x="371474" y="1009650"/>
            <a:ext cx="8620126" cy="56197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gn="just">
              <a:lnSpc>
                <a:spcPct val="100000"/>
              </a:lnSpc>
            </a:pPr>
            <a:r>
              <a:rPr lang="en-US" altLang="ko-KR" sz="2000" dirty="0"/>
              <a:t>The significance of a general purpose register is that it can be referred to in instructions</a:t>
            </a:r>
          </a:p>
          <a:p>
            <a:pPr lvl="1" algn="just">
              <a:lnSpc>
                <a:spcPct val="100000"/>
              </a:lnSpc>
            </a:pPr>
            <a:r>
              <a:rPr lang="en-US" altLang="ko-KR" sz="1600" dirty="0"/>
              <a:t>e.g. load AC with the contents of a specific memory location; store the contents of AC into a specified memory location</a:t>
            </a:r>
          </a:p>
          <a:p>
            <a:pPr algn="just">
              <a:lnSpc>
                <a:spcPct val="100000"/>
              </a:lnSpc>
            </a:pPr>
            <a:endParaRPr lang="en-US" altLang="ko-KR" sz="2000" dirty="0"/>
          </a:p>
          <a:p>
            <a:pPr algn="just">
              <a:lnSpc>
                <a:spcPct val="100000"/>
              </a:lnSpc>
            </a:pPr>
            <a:r>
              <a:rPr lang="en-US" altLang="ko-KR" sz="2000" dirty="0"/>
              <a:t>Often a processor will need a scratch register to store intermediate results or other temporary data; Here, it is known as the </a:t>
            </a:r>
            <a:r>
              <a:rPr lang="en-US" altLang="ko-KR" sz="2000" i="1" dirty="0"/>
              <a:t>Temporary Register</a:t>
            </a:r>
            <a:r>
              <a:rPr lang="en-US" altLang="ko-KR" sz="2000" dirty="0"/>
              <a:t> (</a:t>
            </a:r>
            <a:r>
              <a:rPr lang="en-US" altLang="ko-KR" sz="2000" dirty="0">
                <a:solidFill>
                  <a:srgbClr val="FF0000"/>
                </a:solidFill>
              </a:rPr>
              <a:t>TR</a:t>
            </a:r>
            <a:r>
              <a:rPr lang="en-US" altLang="ko-KR" sz="2000" dirty="0"/>
              <a:t>)</a:t>
            </a:r>
          </a:p>
          <a:p>
            <a:pPr algn="just">
              <a:lnSpc>
                <a:spcPct val="100000"/>
              </a:lnSpc>
            </a:pPr>
            <a:endParaRPr lang="en-US" altLang="ko-KR" sz="2000" dirty="0"/>
          </a:p>
          <a:p>
            <a:pPr algn="just">
              <a:lnSpc>
                <a:spcPct val="100000"/>
              </a:lnSpc>
            </a:pPr>
            <a:r>
              <a:rPr lang="en-US" altLang="ko-KR" sz="2000" dirty="0"/>
              <a:t>The Basic Computer uses a very simple model of input/output (I/O) operations</a:t>
            </a:r>
          </a:p>
          <a:p>
            <a:pPr lvl="1" algn="just">
              <a:lnSpc>
                <a:spcPct val="100000"/>
              </a:lnSpc>
            </a:pPr>
            <a:r>
              <a:rPr lang="en-US" altLang="ko-KR" sz="1600" dirty="0"/>
              <a:t>Input devices are considered to send 8 bits of character data to the processor</a:t>
            </a:r>
          </a:p>
          <a:p>
            <a:pPr lvl="1" algn="just">
              <a:lnSpc>
                <a:spcPct val="100000"/>
              </a:lnSpc>
            </a:pPr>
            <a:r>
              <a:rPr lang="en-US" altLang="ko-KR" sz="1600" dirty="0"/>
              <a:t>The processor can send 8 bits of character data to output devices</a:t>
            </a:r>
          </a:p>
          <a:p>
            <a:pPr algn="just">
              <a:lnSpc>
                <a:spcPct val="100000"/>
              </a:lnSpc>
            </a:pPr>
            <a:endParaRPr lang="en-US" altLang="ko-KR" sz="2000" dirty="0"/>
          </a:p>
          <a:p>
            <a:pPr algn="just">
              <a:lnSpc>
                <a:spcPct val="100000"/>
              </a:lnSpc>
            </a:pPr>
            <a:r>
              <a:rPr lang="en-US" altLang="ko-KR" sz="2000" dirty="0"/>
              <a:t>The </a:t>
            </a:r>
            <a:r>
              <a:rPr lang="en-US" altLang="ko-KR" sz="2000" i="1" dirty="0"/>
              <a:t>Input Register</a:t>
            </a:r>
            <a:r>
              <a:rPr lang="en-US" altLang="ko-KR" sz="2000" dirty="0"/>
              <a:t> (</a:t>
            </a:r>
            <a:r>
              <a:rPr lang="en-US" altLang="ko-KR" sz="2000" dirty="0">
                <a:solidFill>
                  <a:schemeClr val="tx2"/>
                </a:solidFill>
              </a:rPr>
              <a:t>INPR</a:t>
            </a:r>
            <a:r>
              <a:rPr lang="en-US" altLang="ko-KR" sz="2000" dirty="0"/>
              <a:t>) holds an 8 bit character gotten from an input device</a:t>
            </a:r>
          </a:p>
          <a:p>
            <a:pPr algn="just">
              <a:lnSpc>
                <a:spcPct val="100000"/>
              </a:lnSpc>
            </a:pPr>
            <a:r>
              <a:rPr lang="en-US" altLang="ko-KR" sz="2000" dirty="0"/>
              <a:t>The </a:t>
            </a:r>
            <a:r>
              <a:rPr lang="en-US" altLang="ko-KR" sz="2000" i="1" dirty="0"/>
              <a:t>Output Register</a:t>
            </a:r>
            <a:r>
              <a:rPr lang="en-US" altLang="ko-KR" sz="2000" dirty="0"/>
              <a:t> (</a:t>
            </a:r>
            <a:r>
              <a:rPr lang="en-US" altLang="ko-KR" sz="2000" dirty="0">
                <a:solidFill>
                  <a:schemeClr val="tx2"/>
                </a:solidFill>
              </a:rPr>
              <a:t>OUTR</a:t>
            </a:r>
            <a:r>
              <a:rPr lang="en-US" altLang="ko-KR" sz="2000" dirty="0"/>
              <a:t>) holds an 8 bit character to be send to an output device</a:t>
            </a:r>
          </a:p>
        </p:txBody>
      </p:sp>
      <p:sp>
        <p:nvSpPr>
          <p:cNvPr id="2" name="Slide Number Placeholder 1"/>
          <p:cNvSpPr>
            <a:spLocks noGrp="1"/>
          </p:cNvSpPr>
          <p:nvPr>
            <p:ph type="sldNum" sz="quarter" idx="12"/>
          </p:nvPr>
        </p:nvSpPr>
        <p:spPr/>
        <p:txBody>
          <a:bodyPr/>
          <a:lstStyle/>
          <a:p>
            <a:fld id="{91A25018-6A3C-4118-A571-55755E85EC31}" type="slidenum">
              <a:rPr lang="en-US" smtClean="0"/>
              <a:pPr/>
              <a:t>10</a:t>
            </a:fld>
            <a:endParaRPr lang="en-US"/>
          </a:p>
        </p:txBody>
      </p:sp>
    </p:spTree>
    <p:extLst>
      <p:ext uri="{BB962C8B-B14F-4D97-AF65-F5344CB8AC3E}">
        <p14:creationId xmlns:p14="http://schemas.microsoft.com/office/powerpoint/2010/main" val="66628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060">
                                            <p:bg/>
                                          </p:spTgt>
                                        </p:tgtEl>
                                        <p:attrNameLst>
                                          <p:attrName>style.visibility</p:attrName>
                                        </p:attrNameLst>
                                      </p:cBhvr>
                                      <p:to>
                                        <p:strVal val="visible"/>
                                      </p:to>
                                    </p:set>
                                    <p:animEffect transition="in" filter="fade">
                                      <p:cBhvr>
                                        <p:cTn id="7" dur="500"/>
                                        <p:tgtEl>
                                          <p:spTgt spid="4506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060">
                                            <p:txEl>
                                              <p:pRg st="0" end="0"/>
                                            </p:txEl>
                                          </p:spTgt>
                                        </p:tgtEl>
                                        <p:attrNameLst>
                                          <p:attrName>style.visibility</p:attrName>
                                        </p:attrNameLst>
                                      </p:cBhvr>
                                      <p:to>
                                        <p:strVal val="visible"/>
                                      </p:to>
                                    </p:set>
                                    <p:animEffect transition="in" filter="fade">
                                      <p:cBhvr>
                                        <p:cTn id="12" dur="500"/>
                                        <p:tgtEl>
                                          <p:spTgt spid="4506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5060">
                                            <p:txEl>
                                              <p:pRg st="1" end="1"/>
                                            </p:txEl>
                                          </p:spTgt>
                                        </p:tgtEl>
                                        <p:attrNameLst>
                                          <p:attrName>style.visibility</p:attrName>
                                        </p:attrNameLst>
                                      </p:cBhvr>
                                      <p:to>
                                        <p:strVal val="visible"/>
                                      </p:to>
                                    </p:set>
                                    <p:animEffect transition="in" filter="fade">
                                      <p:cBhvr>
                                        <p:cTn id="15" dur="500"/>
                                        <p:tgtEl>
                                          <p:spTgt spid="45060">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5060">
                                            <p:txEl>
                                              <p:pRg st="3" end="3"/>
                                            </p:txEl>
                                          </p:spTgt>
                                        </p:tgtEl>
                                        <p:attrNameLst>
                                          <p:attrName>style.visibility</p:attrName>
                                        </p:attrNameLst>
                                      </p:cBhvr>
                                      <p:to>
                                        <p:strVal val="visible"/>
                                      </p:to>
                                    </p:set>
                                    <p:animEffect transition="in" filter="fade">
                                      <p:cBhvr>
                                        <p:cTn id="20" dur="500"/>
                                        <p:tgtEl>
                                          <p:spTgt spid="4506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060">
                                            <p:txEl>
                                              <p:pRg st="5" end="5"/>
                                            </p:txEl>
                                          </p:spTgt>
                                        </p:tgtEl>
                                        <p:attrNameLst>
                                          <p:attrName>style.visibility</p:attrName>
                                        </p:attrNameLst>
                                      </p:cBhvr>
                                      <p:to>
                                        <p:strVal val="visible"/>
                                      </p:to>
                                    </p:set>
                                    <p:animEffect transition="in" filter="fade">
                                      <p:cBhvr>
                                        <p:cTn id="25" dur="500"/>
                                        <p:tgtEl>
                                          <p:spTgt spid="45060">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5060">
                                            <p:txEl>
                                              <p:pRg st="6" end="6"/>
                                            </p:txEl>
                                          </p:spTgt>
                                        </p:tgtEl>
                                        <p:attrNameLst>
                                          <p:attrName>style.visibility</p:attrName>
                                        </p:attrNameLst>
                                      </p:cBhvr>
                                      <p:to>
                                        <p:strVal val="visible"/>
                                      </p:to>
                                    </p:set>
                                    <p:animEffect transition="in" filter="fade">
                                      <p:cBhvr>
                                        <p:cTn id="28" dur="500"/>
                                        <p:tgtEl>
                                          <p:spTgt spid="45060">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5060">
                                            <p:txEl>
                                              <p:pRg st="7" end="7"/>
                                            </p:txEl>
                                          </p:spTgt>
                                        </p:tgtEl>
                                        <p:attrNameLst>
                                          <p:attrName>style.visibility</p:attrName>
                                        </p:attrNameLst>
                                      </p:cBhvr>
                                      <p:to>
                                        <p:strVal val="visible"/>
                                      </p:to>
                                    </p:set>
                                    <p:animEffect transition="in" filter="fade">
                                      <p:cBhvr>
                                        <p:cTn id="31" dur="500"/>
                                        <p:tgtEl>
                                          <p:spTgt spid="45060">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5060">
                                            <p:txEl>
                                              <p:pRg st="9" end="9"/>
                                            </p:txEl>
                                          </p:spTgt>
                                        </p:tgtEl>
                                        <p:attrNameLst>
                                          <p:attrName>style.visibility</p:attrName>
                                        </p:attrNameLst>
                                      </p:cBhvr>
                                      <p:to>
                                        <p:strVal val="visible"/>
                                      </p:to>
                                    </p:set>
                                    <p:animEffect transition="in" filter="fade">
                                      <p:cBhvr>
                                        <p:cTn id="36" dur="500"/>
                                        <p:tgtEl>
                                          <p:spTgt spid="45060">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5060">
                                            <p:txEl>
                                              <p:pRg st="10" end="10"/>
                                            </p:txEl>
                                          </p:spTgt>
                                        </p:tgtEl>
                                        <p:attrNameLst>
                                          <p:attrName>style.visibility</p:attrName>
                                        </p:attrNameLst>
                                      </p:cBhvr>
                                      <p:to>
                                        <p:strVal val="visible"/>
                                      </p:to>
                                    </p:set>
                                    <p:animEffect transition="in" filter="fade">
                                      <p:cBhvr>
                                        <p:cTn id="41" dur="500"/>
                                        <p:tgtEl>
                                          <p:spTgt spid="4506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57388" y="315913"/>
            <a:ext cx="5616575" cy="422275"/>
          </a:xfrm>
          <a:noFill/>
          <a:ln/>
        </p:spPr>
        <p:txBody>
          <a:bodyPr wrap="none">
            <a:normAutofit fontScale="90000"/>
          </a:bodyPr>
          <a:lstStyle/>
          <a:p>
            <a:pPr>
              <a:lnSpc>
                <a:spcPct val="87000"/>
              </a:lnSpc>
            </a:pPr>
            <a:r>
              <a:rPr lang="en-US" altLang="ko-KR" sz="2800"/>
              <a:t>BASIC COMPUTER  REGISTERS</a:t>
            </a:r>
          </a:p>
        </p:txBody>
      </p:sp>
      <p:sp>
        <p:nvSpPr>
          <p:cNvPr id="7171" name="Rectangle 3"/>
          <p:cNvSpPr>
            <a:spLocks noChangeArrowheads="1"/>
          </p:cNvSpPr>
          <p:nvPr/>
        </p:nvSpPr>
        <p:spPr bwMode="auto">
          <a:xfrm>
            <a:off x="2971800" y="4386263"/>
            <a:ext cx="2311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p>
            <a:pPr defTabSz="762000">
              <a:lnSpc>
                <a:spcPct val="85000"/>
              </a:lnSpc>
            </a:pPr>
            <a:r>
              <a:rPr lang="en-US" altLang="ko-KR" sz="1800"/>
              <a:t>List of BC Registers</a:t>
            </a:r>
          </a:p>
        </p:txBody>
      </p:sp>
      <p:sp>
        <p:nvSpPr>
          <p:cNvPr id="7172" name="Rectangle 4"/>
          <p:cNvSpPr>
            <a:spLocks noChangeArrowheads="1"/>
          </p:cNvSpPr>
          <p:nvPr/>
        </p:nvSpPr>
        <p:spPr bwMode="auto">
          <a:xfrm>
            <a:off x="1371600" y="4652963"/>
            <a:ext cx="5902325" cy="18843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3" name="Rectangle 5"/>
          <p:cNvSpPr>
            <a:spLocks noChangeArrowheads="1"/>
          </p:cNvSpPr>
          <p:nvPr/>
        </p:nvSpPr>
        <p:spPr bwMode="auto">
          <a:xfrm>
            <a:off x="857250" y="4638675"/>
            <a:ext cx="6440488" cy="209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marL="571500" lvl="1" defTabSz="762000">
              <a:lnSpc>
                <a:spcPct val="91000"/>
              </a:lnSpc>
              <a:spcBef>
                <a:spcPct val="18000"/>
              </a:spcBef>
            </a:pPr>
            <a:r>
              <a:rPr lang="en-US" altLang="ko-KR" sz="1400" dirty="0"/>
              <a:t>DR           16        Data Register	 Holds memory operand</a:t>
            </a:r>
          </a:p>
          <a:p>
            <a:pPr marL="571500" lvl="1" defTabSz="762000">
              <a:lnSpc>
                <a:spcPct val="91000"/>
              </a:lnSpc>
              <a:spcBef>
                <a:spcPct val="18000"/>
              </a:spcBef>
            </a:pPr>
            <a:r>
              <a:rPr lang="en-US" altLang="ko-KR" sz="1400" dirty="0"/>
              <a:t>AR           12        Address Register         Holds address for memory</a:t>
            </a:r>
          </a:p>
          <a:p>
            <a:pPr marL="571500" lvl="1" defTabSz="762000">
              <a:lnSpc>
                <a:spcPct val="91000"/>
              </a:lnSpc>
              <a:spcBef>
                <a:spcPct val="18000"/>
              </a:spcBef>
            </a:pPr>
            <a:r>
              <a:rPr lang="en-US" altLang="ko-KR" sz="1400" dirty="0"/>
              <a:t>AC           16        Accumulator	 	 Processor register</a:t>
            </a:r>
          </a:p>
          <a:p>
            <a:pPr marL="571500" lvl="1" defTabSz="762000">
              <a:lnSpc>
                <a:spcPct val="91000"/>
              </a:lnSpc>
              <a:spcBef>
                <a:spcPct val="18000"/>
              </a:spcBef>
            </a:pPr>
            <a:r>
              <a:rPr lang="en-US" altLang="ko-KR" sz="1400" dirty="0"/>
              <a:t>IR	            16        Instruction Register     Holds instruction code</a:t>
            </a:r>
          </a:p>
          <a:p>
            <a:pPr marL="571500" lvl="1" defTabSz="762000">
              <a:lnSpc>
                <a:spcPct val="91000"/>
              </a:lnSpc>
              <a:spcBef>
                <a:spcPct val="18000"/>
              </a:spcBef>
            </a:pPr>
            <a:r>
              <a:rPr lang="en-US" altLang="ko-KR" sz="1400" dirty="0"/>
              <a:t>PC           12        Program Counter	 Holds address of instruction</a:t>
            </a:r>
          </a:p>
          <a:p>
            <a:pPr marL="571500" lvl="1" defTabSz="762000">
              <a:lnSpc>
                <a:spcPct val="91000"/>
              </a:lnSpc>
              <a:spcBef>
                <a:spcPct val="18000"/>
              </a:spcBef>
            </a:pPr>
            <a:r>
              <a:rPr lang="en-US" altLang="ko-KR" sz="1400" dirty="0"/>
              <a:t>TR           16        Temporary Register     Holds temporary data</a:t>
            </a:r>
          </a:p>
          <a:p>
            <a:pPr marL="571500" lvl="1" defTabSz="762000">
              <a:lnSpc>
                <a:spcPct val="91000"/>
              </a:lnSpc>
              <a:spcBef>
                <a:spcPct val="18000"/>
              </a:spcBef>
            </a:pPr>
            <a:r>
              <a:rPr lang="en-US" altLang="ko-KR" sz="1400" dirty="0"/>
              <a:t>INPR         8         Input Register              Holds input character</a:t>
            </a:r>
          </a:p>
          <a:p>
            <a:pPr marL="571500" lvl="1" defTabSz="762000">
              <a:lnSpc>
                <a:spcPct val="91000"/>
              </a:lnSpc>
              <a:spcBef>
                <a:spcPct val="18000"/>
              </a:spcBef>
            </a:pPr>
            <a:r>
              <a:rPr lang="en-US" altLang="ko-KR" sz="1400" dirty="0"/>
              <a:t>OUTR       8	         Output Register           Holds output character</a:t>
            </a:r>
          </a:p>
          <a:p>
            <a:pPr defTabSz="762000" latinLnBrk="1"/>
            <a:endParaRPr lang="en-US" altLang="ko-KR" sz="1400" dirty="0"/>
          </a:p>
        </p:txBody>
      </p:sp>
      <p:sp>
        <p:nvSpPr>
          <p:cNvPr id="7175" name="Rectangle 7"/>
          <p:cNvSpPr>
            <a:spLocks noChangeArrowheads="1"/>
          </p:cNvSpPr>
          <p:nvPr/>
        </p:nvSpPr>
        <p:spPr bwMode="auto">
          <a:xfrm>
            <a:off x="622300" y="792163"/>
            <a:ext cx="3711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800"/>
              <a:t>Registers in the Basic Computer</a:t>
            </a:r>
          </a:p>
        </p:txBody>
      </p:sp>
      <p:sp>
        <p:nvSpPr>
          <p:cNvPr id="7176" name="Rectangle 8"/>
          <p:cNvSpPr>
            <a:spLocks noChangeArrowheads="1"/>
          </p:cNvSpPr>
          <p:nvPr/>
        </p:nvSpPr>
        <p:spPr bwMode="auto">
          <a:xfrm>
            <a:off x="2070100" y="1538288"/>
            <a:ext cx="1582738" cy="2238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77" name="Rectangle 9"/>
          <p:cNvSpPr>
            <a:spLocks noChangeArrowheads="1"/>
          </p:cNvSpPr>
          <p:nvPr/>
        </p:nvSpPr>
        <p:spPr bwMode="auto">
          <a:xfrm>
            <a:off x="1939925" y="1335088"/>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11</a:t>
            </a:r>
          </a:p>
        </p:txBody>
      </p:sp>
      <p:sp>
        <p:nvSpPr>
          <p:cNvPr id="7178" name="Rectangle 10"/>
          <p:cNvSpPr>
            <a:spLocks noChangeArrowheads="1"/>
          </p:cNvSpPr>
          <p:nvPr/>
        </p:nvSpPr>
        <p:spPr bwMode="auto">
          <a:xfrm>
            <a:off x="3494088" y="1335088"/>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179" name="Rectangle 11"/>
          <p:cNvSpPr>
            <a:spLocks noChangeArrowheads="1"/>
          </p:cNvSpPr>
          <p:nvPr/>
        </p:nvSpPr>
        <p:spPr bwMode="auto">
          <a:xfrm>
            <a:off x="2682875" y="1519238"/>
            <a:ext cx="4286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PC</a:t>
            </a:r>
          </a:p>
        </p:txBody>
      </p:sp>
      <p:sp>
        <p:nvSpPr>
          <p:cNvPr id="7180" name="Rectangle 12"/>
          <p:cNvSpPr>
            <a:spLocks noChangeArrowheads="1"/>
          </p:cNvSpPr>
          <p:nvPr/>
        </p:nvSpPr>
        <p:spPr bwMode="auto">
          <a:xfrm>
            <a:off x="1500188" y="2624138"/>
            <a:ext cx="2152650"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1" name="Rectangle 13"/>
          <p:cNvSpPr>
            <a:spLocks noChangeArrowheads="1"/>
          </p:cNvSpPr>
          <p:nvPr/>
        </p:nvSpPr>
        <p:spPr bwMode="auto">
          <a:xfrm>
            <a:off x="1384300" y="2362200"/>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15</a:t>
            </a:r>
          </a:p>
        </p:txBody>
      </p:sp>
      <p:sp>
        <p:nvSpPr>
          <p:cNvPr id="7182" name="Rectangle 14"/>
          <p:cNvSpPr>
            <a:spLocks noChangeArrowheads="1"/>
          </p:cNvSpPr>
          <p:nvPr/>
        </p:nvSpPr>
        <p:spPr bwMode="auto">
          <a:xfrm>
            <a:off x="3494088" y="236220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183" name="Rectangle 15"/>
          <p:cNvSpPr>
            <a:spLocks noChangeArrowheads="1"/>
          </p:cNvSpPr>
          <p:nvPr/>
        </p:nvSpPr>
        <p:spPr bwMode="auto">
          <a:xfrm>
            <a:off x="2282825" y="2605088"/>
            <a:ext cx="3587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IR</a:t>
            </a:r>
          </a:p>
        </p:txBody>
      </p:sp>
      <p:sp>
        <p:nvSpPr>
          <p:cNvPr id="7184" name="Rectangle 16"/>
          <p:cNvSpPr>
            <a:spLocks noChangeArrowheads="1"/>
          </p:cNvSpPr>
          <p:nvPr/>
        </p:nvSpPr>
        <p:spPr bwMode="auto">
          <a:xfrm>
            <a:off x="1500188" y="3165475"/>
            <a:ext cx="2152650"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5" name="Rectangle 17"/>
          <p:cNvSpPr>
            <a:spLocks noChangeArrowheads="1"/>
          </p:cNvSpPr>
          <p:nvPr/>
        </p:nvSpPr>
        <p:spPr bwMode="auto">
          <a:xfrm>
            <a:off x="1384300" y="2952750"/>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15</a:t>
            </a:r>
          </a:p>
        </p:txBody>
      </p:sp>
      <p:sp>
        <p:nvSpPr>
          <p:cNvPr id="7186" name="Rectangle 18"/>
          <p:cNvSpPr>
            <a:spLocks noChangeArrowheads="1"/>
          </p:cNvSpPr>
          <p:nvPr/>
        </p:nvSpPr>
        <p:spPr bwMode="auto">
          <a:xfrm>
            <a:off x="3494088" y="295275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p>
        </p:txBody>
      </p:sp>
      <p:sp>
        <p:nvSpPr>
          <p:cNvPr id="7187" name="Rectangle 19"/>
          <p:cNvSpPr>
            <a:spLocks noChangeArrowheads="1"/>
          </p:cNvSpPr>
          <p:nvPr/>
        </p:nvSpPr>
        <p:spPr bwMode="auto">
          <a:xfrm>
            <a:off x="2282825" y="3146425"/>
            <a:ext cx="417513"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TR</a:t>
            </a:r>
          </a:p>
        </p:txBody>
      </p:sp>
      <p:sp>
        <p:nvSpPr>
          <p:cNvPr id="7188" name="Rectangle 20"/>
          <p:cNvSpPr>
            <a:spLocks noChangeArrowheads="1"/>
          </p:cNvSpPr>
          <p:nvPr/>
        </p:nvSpPr>
        <p:spPr bwMode="auto">
          <a:xfrm>
            <a:off x="1500188" y="3709988"/>
            <a:ext cx="941387"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89" name="Rectangle 21"/>
          <p:cNvSpPr>
            <a:spLocks noChangeArrowheads="1"/>
          </p:cNvSpPr>
          <p:nvPr/>
        </p:nvSpPr>
        <p:spPr bwMode="auto">
          <a:xfrm>
            <a:off x="1384300" y="348615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7</a:t>
            </a:r>
          </a:p>
        </p:txBody>
      </p:sp>
      <p:sp>
        <p:nvSpPr>
          <p:cNvPr id="7190" name="Rectangle 22"/>
          <p:cNvSpPr>
            <a:spLocks noChangeArrowheads="1"/>
          </p:cNvSpPr>
          <p:nvPr/>
        </p:nvSpPr>
        <p:spPr bwMode="auto">
          <a:xfrm>
            <a:off x="3494088" y="348615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191" name="Rectangle 23"/>
          <p:cNvSpPr>
            <a:spLocks noChangeArrowheads="1"/>
          </p:cNvSpPr>
          <p:nvPr/>
        </p:nvSpPr>
        <p:spPr bwMode="auto">
          <a:xfrm>
            <a:off x="1625600" y="3687763"/>
            <a:ext cx="684213"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OUTR</a:t>
            </a:r>
          </a:p>
        </p:txBody>
      </p:sp>
      <p:sp>
        <p:nvSpPr>
          <p:cNvPr id="7192" name="Rectangle 24"/>
          <p:cNvSpPr>
            <a:spLocks noChangeArrowheads="1"/>
          </p:cNvSpPr>
          <p:nvPr/>
        </p:nvSpPr>
        <p:spPr bwMode="auto">
          <a:xfrm>
            <a:off x="4410075" y="3165475"/>
            <a:ext cx="2154238"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3" name="Rectangle 25"/>
          <p:cNvSpPr>
            <a:spLocks noChangeArrowheads="1"/>
          </p:cNvSpPr>
          <p:nvPr/>
        </p:nvSpPr>
        <p:spPr bwMode="auto">
          <a:xfrm>
            <a:off x="4294188" y="2943225"/>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15</a:t>
            </a:r>
          </a:p>
        </p:txBody>
      </p:sp>
      <p:sp>
        <p:nvSpPr>
          <p:cNvPr id="7194" name="Rectangle 26"/>
          <p:cNvSpPr>
            <a:spLocks noChangeArrowheads="1"/>
          </p:cNvSpPr>
          <p:nvPr/>
        </p:nvSpPr>
        <p:spPr bwMode="auto">
          <a:xfrm>
            <a:off x="6405563" y="2943225"/>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195" name="Rectangle 27"/>
          <p:cNvSpPr>
            <a:spLocks noChangeArrowheads="1"/>
          </p:cNvSpPr>
          <p:nvPr/>
        </p:nvSpPr>
        <p:spPr bwMode="auto">
          <a:xfrm>
            <a:off x="5191125" y="314642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DR</a:t>
            </a:r>
          </a:p>
        </p:txBody>
      </p:sp>
      <p:sp>
        <p:nvSpPr>
          <p:cNvPr id="7196" name="Rectangle 28"/>
          <p:cNvSpPr>
            <a:spLocks noChangeArrowheads="1"/>
          </p:cNvSpPr>
          <p:nvPr/>
        </p:nvSpPr>
        <p:spPr bwMode="auto">
          <a:xfrm>
            <a:off x="4410075" y="3709988"/>
            <a:ext cx="2154238"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97" name="Rectangle 29"/>
          <p:cNvSpPr>
            <a:spLocks noChangeArrowheads="1"/>
          </p:cNvSpPr>
          <p:nvPr/>
        </p:nvSpPr>
        <p:spPr bwMode="auto">
          <a:xfrm>
            <a:off x="4294188" y="3505200"/>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15</a:t>
            </a:r>
          </a:p>
        </p:txBody>
      </p:sp>
      <p:sp>
        <p:nvSpPr>
          <p:cNvPr id="7198" name="Rectangle 30"/>
          <p:cNvSpPr>
            <a:spLocks noChangeArrowheads="1"/>
          </p:cNvSpPr>
          <p:nvPr/>
        </p:nvSpPr>
        <p:spPr bwMode="auto">
          <a:xfrm>
            <a:off x="6407150" y="350520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199" name="Rectangle 31"/>
          <p:cNvSpPr>
            <a:spLocks noChangeArrowheads="1"/>
          </p:cNvSpPr>
          <p:nvPr/>
        </p:nvSpPr>
        <p:spPr bwMode="auto">
          <a:xfrm>
            <a:off x="5191125" y="3687763"/>
            <a:ext cx="438150"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AC</a:t>
            </a:r>
          </a:p>
        </p:txBody>
      </p:sp>
      <p:sp>
        <p:nvSpPr>
          <p:cNvPr id="7200" name="Rectangle 32"/>
          <p:cNvSpPr>
            <a:spLocks noChangeArrowheads="1"/>
          </p:cNvSpPr>
          <p:nvPr/>
        </p:nvSpPr>
        <p:spPr bwMode="auto">
          <a:xfrm>
            <a:off x="2070100" y="2079625"/>
            <a:ext cx="1582738" cy="22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1" name="Rectangle 33"/>
          <p:cNvSpPr>
            <a:spLocks noChangeArrowheads="1"/>
          </p:cNvSpPr>
          <p:nvPr/>
        </p:nvSpPr>
        <p:spPr bwMode="auto">
          <a:xfrm>
            <a:off x="1939925" y="1866900"/>
            <a:ext cx="36548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11</a:t>
            </a:r>
          </a:p>
        </p:txBody>
      </p:sp>
      <p:sp>
        <p:nvSpPr>
          <p:cNvPr id="7202" name="Rectangle 34"/>
          <p:cNvSpPr>
            <a:spLocks noChangeArrowheads="1"/>
          </p:cNvSpPr>
          <p:nvPr/>
        </p:nvSpPr>
        <p:spPr bwMode="auto">
          <a:xfrm>
            <a:off x="3494088" y="186690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endParaRPr lang="en-US" altLang="ko-KR" dirty="0">
              <a:solidFill>
                <a:srgbClr val="000000"/>
              </a:solidFill>
            </a:endParaRPr>
          </a:p>
        </p:txBody>
      </p:sp>
      <p:sp>
        <p:nvSpPr>
          <p:cNvPr id="7203" name="Rectangle 35"/>
          <p:cNvSpPr>
            <a:spLocks noChangeArrowheads="1"/>
          </p:cNvSpPr>
          <p:nvPr/>
        </p:nvSpPr>
        <p:spPr bwMode="auto">
          <a:xfrm>
            <a:off x="2682875" y="2060575"/>
            <a:ext cx="438150" cy="280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AR</a:t>
            </a:r>
          </a:p>
        </p:txBody>
      </p:sp>
      <p:sp>
        <p:nvSpPr>
          <p:cNvPr id="7204" name="Rectangle 36"/>
          <p:cNvSpPr>
            <a:spLocks noChangeArrowheads="1"/>
          </p:cNvSpPr>
          <p:nvPr/>
        </p:nvSpPr>
        <p:spPr bwMode="auto">
          <a:xfrm>
            <a:off x="2711450" y="3709988"/>
            <a:ext cx="941388" cy="222250"/>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5" name="Rectangle 37"/>
          <p:cNvSpPr>
            <a:spLocks noChangeArrowheads="1"/>
          </p:cNvSpPr>
          <p:nvPr/>
        </p:nvSpPr>
        <p:spPr bwMode="auto">
          <a:xfrm>
            <a:off x="2767013" y="3687763"/>
            <a:ext cx="60642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INPR</a:t>
            </a:r>
          </a:p>
        </p:txBody>
      </p:sp>
      <p:sp>
        <p:nvSpPr>
          <p:cNvPr id="7206" name="Rectangle 38"/>
          <p:cNvSpPr>
            <a:spLocks noChangeArrowheads="1"/>
          </p:cNvSpPr>
          <p:nvPr/>
        </p:nvSpPr>
        <p:spPr bwMode="auto">
          <a:xfrm>
            <a:off x="2282825" y="348615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0</a:t>
            </a:r>
          </a:p>
        </p:txBody>
      </p:sp>
      <p:sp>
        <p:nvSpPr>
          <p:cNvPr id="7207" name="Rectangle 39"/>
          <p:cNvSpPr>
            <a:spLocks noChangeArrowheads="1"/>
          </p:cNvSpPr>
          <p:nvPr/>
        </p:nvSpPr>
        <p:spPr bwMode="auto">
          <a:xfrm>
            <a:off x="2595563" y="3486150"/>
            <a:ext cx="274115"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dirty="0">
                <a:solidFill>
                  <a:srgbClr val="000000"/>
                </a:solidFill>
              </a:rPr>
              <a:t>7</a:t>
            </a:r>
            <a:endParaRPr lang="en-US" altLang="ko-KR" dirty="0">
              <a:solidFill>
                <a:srgbClr val="000000"/>
              </a:solidFill>
            </a:endParaRPr>
          </a:p>
        </p:txBody>
      </p:sp>
      <p:sp>
        <p:nvSpPr>
          <p:cNvPr id="7208" name="Rectangle 40"/>
          <p:cNvSpPr>
            <a:spLocks noChangeArrowheads="1"/>
          </p:cNvSpPr>
          <p:nvPr/>
        </p:nvSpPr>
        <p:spPr bwMode="auto">
          <a:xfrm>
            <a:off x="4410075" y="1439863"/>
            <a:ext cx="2154238" cy="1063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09" name="Rectangle 41"/>
          <p:cNvSpPr>
            <a:spLocks noChangeArrowheads="1"/>
          </p:cNvSpPr>
          <p:nvPr/>
        </p:nvSpPr>
        <p:spPr bwMode="auto">
          <a:xfrm>
            <a:off x="4964113" y="1663700"/>
            <a:ext cx="862012"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Memory</a:t>
            </a:r>
          </a:p>
          <a:p>
            <a:pPr defTabSz="762000" eaLnBrk="1"/>
            <a:endParaRPr lang="en-US" altLang="ko-KR" sz="1400">
              <a:solidFill>
                <a:srgbClr val="000000"/>
              </a:solidFill>
            </a:endParaRPr>
          </a:p>
        </p:txBody>
      </p:sp>
      <p:sp>
        <p:nvSpPr>
          <p:cNvPr id="7210" name="Rectangle 42"/>
          <p:cNvSpPr>
            <a:spLocks noChangeArrowheads="1"/>
          </p:cNvSpPr>
          <p:nvPr/>
        </p:nvSpPr>
        <p:spPr bwMode="auto">
          <a:xfrm>
            <a:off x="5359400" y="2166938"/>
            <a:ext cx="180975"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endParaRPr lang="en-US" altLang="ko-KR" sz="1400">
              <a:solidFill>
                <a:srgbClr val="000000"/>
              </a:solidFill>
            </a:endParaRPr>
          </a:p>
          <a:p>
            <a:pPr defTabSz="762000" eaLnBrk="1"/>
            <a:endParaRPr lang="en-US" altLang="ko-KR" sz="1400">
              <a:solidFill>
                <a:srgbClr val="000000"/>
              </a:solidFill>
            </a:endParaRPr>
          </a:p>
        </p:txBody>
      </p:sp>
      <p:sp>
        <p:nvSpPr>
          <p:cNvPr id="7211" name="Rectangle 43"/>
          <p:cNvSpPr>
            <a:spLocks noChangeArrowheads="1"/>
          </p:cNvSpPr>
          <p:nvPr/>
        </p:nvSpPr>
        <p:spPr bwMode="auto">
          <a:xfrm>
            <a:off x="4965700" y="1957388"/>
            <a:ext cx="968375" cy="28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lang="en-US" altLang="ko-KR" sz="1400">
                <a:solidFill>
                  <a:srgbClr val="000000"/>
                </a:solidFill>
              </a:rPr>
              <a:t>4096 x 16</a:t>
            </a:r>
          </a:p>
        </p:txBody>
      </p:sp>
      <p:sp>
        <p:nvSpPr>
          <p:cNvPr id="7214" name="Line 46"/>
          <p:cNvSpPr>
            <a:spLocks noChangeShapeType="1"/>
          </p:cNvSpPr>
          <p:nvPr/>
        </p:nvSpPr>
        <p:spPr bwMode="auto">
          <a:xfrm>
            <a:off x="1171575" y="1200150"/>
            <a:ext cx="0" cy="29432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5" name="Line 47"/>
          <p:cNvSpPr>
            <a:spLocks noChangeShapeType="1"/>
          </p:cNvSpPr>
          <p:nvPr/>
        </p:nvSpPr>
        <p:spPr bwMode="auto">
          <a:xfrm rot="-5400000">
            <a:off x="4078288" y="1316038"/>
            <a:ext cx="0" cy="57912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6" name="Line 48"/>
          <p:cNvSpPr>
            <a:spLocks noChangeShapeType="1"/>
          </p:cNvSpPr>
          <p:nvPr/>
        </p:nvSpPr>
        <p:spPr bwMode="auto">
          <a:xfrm rot="-5400000">
            <a:off x="2584450" y="-168275"/>
            <a:ext cx="0" cy="276225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7" name="Line 49"/>
          <p:cNvSpPr>
            <a:spLocks noChangeShapeType="1"/>
          </p:cNvSpPr>
          <p:nvPr/>
        </p:nvSpPr>
        <p:spPr bwMode="auto">
          <a:xfrm>
            <a:off x="3968750" y="1254125"/>
            <a:ext cx="0" cy="161925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8" name="Line 50"/>
          <p:cNvSpPr>
            <a:spLocks noChangeShapeType="1"/>
          </p:cNvSpPr>
          <p:nvPr/>
        </p:nvSpPr>
        <p:spPr bwMode="auto">
          <a:xfrm rot="-5400000">
            <a:off x="5456238" y="1417638"/>
            <a:ext cx="0" cy="2933700"/>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19" name="Line 51"/>
          <p:cNvSpPr>
            <a:spLocks noChangeShapeType="1"/>
          </p:cNvSpPr>
          <p:nvPr/>
        </p:nvSpPr>
        <p:spPr bwMode="auto">
          <a:xfrm>
            <a:off x="6940550" y="2892425"/>
            <a:ext cx="0" cy="1228725"/>
          </a:xfrm>
          <a:prstGeom prst="line">
            <a:avLst/>
          </a:prstGeom>
          <a:noFill/>
          <a:ln w="3810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7220" name="Text Box 52"/>
          <p:cNvSpPr txBox="1">
            <a:spLocks noChangeArrowheads="1"/>
          </p:cNvSpPr>
          <p:nvPr/>
        </p:nvSpPr>
        <p:spPr bwMode="auto">
          <a:xfrm>
            <a:off x="6927850" y="2676525"/>
            <a:ext cx="560388"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latinLnBrk="1">
              <a:defRPr kumimoji="1" sz="2400">
                <a:solidFill>
                  <a:schemeClr val="tx1"/>
                </a:solidFill>
                <a:latin typeface="Times New Roman" pitchFamily="18" charset="0"/>
                <a:ea typeface="굴림" pitchFamily="50" charset="-127"/>
              </a:defRPr>
            </a:lvl1pPr>
            <a:lvl2pPr marL="571500" latinLnBrk="1">
              <a:defRPr kumimoji="1" sz="2400">
                <a:solidFill>
                  <a:schemeClr val="tx1"/>
                </a:solidFill>
                <a:latin typeface="Times New Roman" pitchFamily="18" charset="0"/>
                <a:ea typeface="굴림" pitchFamily="50" charset="-127"/>
              </a:defRPr>
            </a:lvl2pPr>
            <a:lvl3pPr marL="1143000" latinLnBrk="1">
              <a:defRPr kumimoji="1" sz="2400">
                <a:solidFill>
                  <a:schemeClr val="tx1"/>
                </a:solidFill>
                <a:latin typeface="Times New Roman" pitchFamily="18" charset="0"/>
                <a:ea typeface="굴림" pitchFamily="50" charset="-127"/>
              </a:defRPr>
            </a:lvl3pPr>
            <a:lvl4pPr marL="1714500" latinLnBrk="1">
              <a:defRPr kumimoji="1" sz="2400">
                <a:solidFill>
                  <a:schemeClr val="tx1"/>
                </a:solidFill>
                <a:latin typeface="Times New Roman" pitchFamily="18" charset="0"/>
                <a:ea typeface="굴림" pitchFamily="50" charset="-127"/>
              </a:defRPr>
            </a:lvl4pPr>
            <a:lvl5pPr marL="2286000" latinLnBrk="1">
              <a:defRPr kumimoji="1" sz="2400">
                <a:solidFill>
                  <a:schemeClr val="tx1"/>
                </a:solidFill>
                <a:latin typeface="Times New Roman" pitchFamily="18" charset="0"/>
                <a:ea typeface="굴림" pitchFamily="50" charset="-127"/>
              </a:defRPr>
            </a:lvl5pPr>
            <a:lvl6pPr marL="2743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200400" fontAlgn="base" latinLnBrk="1">
              <a:spcBef>
                <a:spcPct val="0"/>
              </a:spcBef>
              <a:spcAft>
                <a:spcPct val="0"/>
              </a:spcAft>
              <a:defRPr kumimoji="1" sz="2400">
                <a:solidFill>
                  <a:schemeClr val="tx1"/>
                </a:solidFill>
                <a:latin typeface="Times New Roman" pitchFamily="18" charset="0"/>
                <a:ea typeface="굴림" pitchFamily="50" charset="-127"/>
              </a:defRPr>
            </a:lvl7pPr>
            <a:lvl8pPr marL="36576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1148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a:latin typeface="Arial" charset="0"/>
              </a:rPr>
              <a:t>CPU</a:t>
            </a:r>
          </a:p>
        </p:txBody>
      </p:sp>
      <p:sp>
        <p:nvSpPr>
          <p:cNvPr id="2" name="Slide Number Placeholder 1"/>
          <p:cNvSpPr>
            <a:spLocks noGrp="1"/>
          </p:cNvSpPr>
          <p:nvPr>
            <p:ph type="sldNum" sz="quarter" idx="12"/>
          </p:nvPr>
        </p:nvSpPr>
        <p:spPr/>
        <p:txBody>
          <a:bodyPr/>
          <a:lstStyle/>
          <a:p>
            <a:fld id="{91A25018-6A3C-4118-A571-55755E85EC31}" type="slidenum">
              <a:rPr lang="en-US" smtClean="0"/>
              <a:pPr/>
              <a:t>11</a:t>
            </a:fld>
            <a:endParaRPr lang="en-US"/>
          </a:p>
        </p:txBody>
      </p:sp>
      <p:sp>
        <p:nvSpPr>
          <p:cNvPr id="51" name="Rectangle 50"/>
          <p:cNvSpPr/>
          <p:nvPr/>
        </p:nvSpPr>
        <p:spPr>
          <a:xfrm>
            <a:off x="2706551" y="6513784"/>
            <a:ext cx="3465649" cy="338554"/>
          </a:xfrm>
          <a:prstGeom prst="rect">
            <a:avLst/>
          </a:prstGeom>
        </p:spPr>
        <p:txBody>
          <a:bodyPr wrap="square">
            <a:spAutoFit/>
          </a:bodyPr>
          <a:lstStyle/>
          <a:p>
            <a:pPr algn="ctr"/>
            <a:r>
              <a:rPr lang="en-US" sz="1600" b="1" dirty="0"/>
              <a:t>Figure 4 Basic computer</a:t>
            </a:r>
            <a:r>
              <a:rPr lang="en-US" altLang="ko-KR" sz="1600" b="1" dirty="0"/>
              <a:t> registers [1] </a:t>
            </a:r>
            <a:endParaRPr lang="en-US" sz="1600" b="1" dirty="0"/>
          </a:p>
        </p:txBody>
      </p:sp>
    </p:spTree>
    <p:extLst>
      <p:ext uri="{BB962C8B-B14F-4D97-AF65-F5344CB8AC3E}">
        <p14:creationId xmlns:p14="http://schemas.microsoft.com/office/powerpoint/2010/main" val="317171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939800" y="174625"/>
            <a:ext cx="7975600" cy="650875"/>
          </a:xfrm>
          <a:noFill/>
          <a:ln/>
        </p:spPr>
        <p:txBody>
          <a:bodyPr lIns="63500" tIns="25400" rIns="63500" bIns="25400"/>
          <a:lstStyle/>
          <a:p>
            <a:r>
              <a:rPr lang="en-US" altLang="ko-KR" sz="3200">
                <a:ea typeface="굴림" pitchFamily="50" charset="-127"/>
              </a:rPr>
              <a:t>GENERAL  REGISTER  ORGANIZATION</a:t>
            </a:r>
          </a:p>
        </p:txBody>
      </p:sp>
      <p:sp>
        <p:nvSpPr>
          <p:cNvPr id="138" name="Slide Number Placeholder 5"/>
          <p:cNvSpPr>
            <a:spLocks noGrp="1"/>
          </p:cNvSpPr>
          <p:nvPr>
            <p:ph type="sldNum" sz="quarter" idx="12"/>
          </p:nvPr>
        </p:nvSpPr>
        <p:spPr/>
        <p:txBody>
          <a:bodyPr/>
          <a:lstStyle/>
          <a:p>
            <a:fld id="{905F5B2D-40A2-4CBD-AE3B-6ABF378D3EC1}" type="slidenum">
              <a:rPr lang="en-US"/>
              <a:pPr/>
              <a:t>12</a:t>
            </a:fld>
            <a:endParaRPr lang="en-US"/>
          </a:p>
        </p:txBody>
      </p:sp>
      <p:grpSp>
        <p:nvGrpSpPr>
          <p:cNvPr id="638980" name="Group 4"/>
          <p:cNvGrpSpPr>
            <a:grpSpLocks/>
          </p:cNvGrpSpPr>
          <p:nvPr/>
        </p:nvGrpSpPr>
        <p:grpSpPr bwMode="auto">
          <a:xfrm>
            <a:off x="1646238" y="1408113"/>
            <a:ext cx="6192837" cy="4694237"/>
            <a:chOff x="1037" y="887"/>
            <a:chExt cx="3901" cy="2957"/>
          </a:xfrm>
        </p:grpSpPr>
        <p:sp>
          <p:nvSpPr>
            <p:cNvPr id="638981" name="Arc 5"/>
            <p:cNvSpPr>
              <a:spLocks/>
            </p:cNvSpPr>
            <p:nvPr/>
          </p:nvSpPr>
          <p:spPr bwMode="auto">
            <a:xfrm>
              <a:off x="2264" y="2148"/>
              <a:ext cx="7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82" name="Line 6"/>
            <p:cNvSpPr>
              <a:spLocks noChangeShapeType="1"/>
            </p:cNvSpPr>
            <p:nvPr/>
          </p:nvSpPr>
          <p:spPr bwMode="auto">
            <a:xfrm>
              <a:off x="2298" y="2056"/>
              <a:ext cx="0" cy="99"/>
            </a:xfrm>
            <a:prstGeom prst="line">
              <a:avLst/>
            </a:prstGeom>
            <a:noFill/>
            <a:ln w="25400">
              <a:solidFill>
                <a:srgbClr val="000000"/>
              </a:solidFill>
              <a:round/>
              <a:headEnd/>
              <a:tailEnd/>
            </a:ln>
            <a:effectLst/>
          </p:spPr>
          <p:txBody>
            <a:bodyPr wrap="none" anchor="ctr"/>
            <a:lstStyle/>
            <a:p>
              <a:endParaRPr lang="en-IN"/>
            </a:p>
          </p:txBody>
        </p:sp>
        <p:sp>
          <p:nvSpPr>
            <p:cNvPr id="638983" name="Arc 7"/>
            <p:cNvSpPr>
              <a:spLocks/>
            </p:cNvSpPr>
            <p:nvPr/>
          </p:nvSpPr>
          <p:spPr bwMode="auto">
            <a:xfrm>
              <a:off x="2365"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84" name="Line 8"/>
            <p:cNvSpPr>
              <a:spLocks noChangeShapeType="1"/>
            </p:cNvSpPr>
            <p:nvPr/>
          </p:nvSpPr>
          <p:spPr bwMode="auto">
            <a:xfrm>
              <a:off x="2399" y="1927"/>
              <a:ext cx="0" cy="228"/>
            </a:xfrm>
            <a:prstGeom prst="line">
              <a:avLst/>
            </a:prstGeom>
            <a:noFill/>
            <a:ln w="25400">
              <a:solidFill>
                <a:srgbClr val="000000"/>
              </a:solidFill>
              <a:round/>
              <a:headEnd/>
              <a:tailEnd/>
            </a:ln>
            <a:effectLst/>
          </p:spPr>
          <p:txBody>
            <a:bodyPr wrap="none" anchor="ctr"/>
            <a:lstStyle/>
            <a:p>
              <a:endParaRPr lang="en-IN"/>
            </a:p>
          </p:txBody>
        </p:sp>
        <p:sp>
          <p:nvSpPr>
            <p:cNvPr id="638985" name="Arc 9"/>
            <p:cNvSpPr>
              <a:spLocks/>
            </p:cNvSpPr>
            <p:nvPr/>
          </p:nvSpPr>
          <p:spPr bwMode="auto">
            <a:xfrm>
              <a:off x="2475"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86" name="Line 10"/>
            <p:cNvSpPr>
              <a:spLocks noChangeShapeType="1"/>
            </p:cNvSpPr>
            <p:nvPr/>
          </p:nvSpPr>
          <p:spPr bwMode="auto">
            <a:xfrm>
              <a:off x="2509" y="1799"/>
              <a:ext cx="0" cy="356"/>
            </a:xfrm>
            <a:prstGeom prst="line">
              <a:avLst/>
            </a:prstGeom>
            <a:noFill/>
            <a:ln w="25400">
              <a:solidFill>
                <a:srgbClr val="000000"/>
              </a:solidFill>
              <a:round/>
              <a:headEnd/>
              <a:tailEnd/>
            </a:ln>
            <a:effectLst/>
          </p:spPr>
          <p:txBody>
            <a:bodyPr wrap="none" anchor="ctr"/>
            <a:lstStyle/>
            <a:p>
              <a:endParaRPr lang="en-IN"/>
            </a:p>
          </p:txBody>
        </p:sp>
        <p:sp>
          <p:nvSpPr>
            <p:cNvPr id="638987" name="Arc 11"/>
            <p:cNvSpPr>
              <a:spLocks/>
            </p:cNvSpPr>
            <p:nvPr/>
          </p:nvSpPr>
          <p:spPr bwMode="auto">
            <a:xfrm>
              <a:off x="2576"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88" name="Line 12"/>
            <p:cNvSpPr>
              <a:spLocks noChangeShapeType="1"/>
            </p:cNvSpPr>
            <p:nvPr/>
          </p:nvSpPr>
          <p:spPr bwMode="auto">
            <a:xfrm>
              <a:off x="2610" y="1669"/>
              <a:ext cx="0" cy="486"/>
            </a:xfrm>
            <a:prstGeom prst="line">
              <a:avLst/>
            </a:prstGeom>
            <a:noFill/>
            <a:ln w="25400">
              <a:solidFill>
                <a:srgbClr val="000000"/>
              </a:solidFill>
              <a:round/>
              <a:headEnd/>
              <a:tailEnd/>
            </a:ln>
            <a:effectLst/>
          </p:spPr>
          <p:txBody>
            <a:bodyPr wrap="none" anchor="ctr"/>
            <a:lstStyle/>
            <a:p>
              <a:endParaRPr lang="en-IN"/>
            </a:p>
          </p:txBody>
        </p:sp>
        <p:sp>
          <p:nvSpPr>
            <p:cNvPr id="638989" name="Arc 13"/>
            <p:cNvSpPr>
              <a:spLocks/>
            </p:cNvSpPr>
            <p:nvPr/>
          </p:nvSpPr>
          <p:spPr bwMode="auto">
            <a:xfrm>
              <a:off x="2677"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90" name="Line 14"/>
            <p:cNvSpPr>
              <a:spLocks noChangeShapeType="1"/>
            </p:cNvSpPr>
            <p:nvPr/>
          </p:nvSpPr>
          <p:spPr bwMode="auto">
            <a:xfrm>
              <a:off x="2711" y="1540"/>
              <a:ext cx="0" cy="615"/>
            </a:xfrm>
            <a:prstGeom prst="line">
              <a:avLst/>
            </a:prstGeom>
            <a:noFill/>
            <a:ln w="25400">
              <a:solidFill>
                <a:srgbClr val="000000"/>
              </a:solidFill>
              <a:round/>
              <a:headEnd/>
              <a:tailEnd/>
            </a:ln>
            <a:effectLst/>
          </p:spPr>
          <p:txBody>
            <a:bodyPr wrap="none" anchor="ctr"/>
            <a:lstStyle/>
            <a:p>
              <a:endParaRPr lang="en-IN"/>
            </a:p>
          </p:txBody>
        </p:sp>
        <p:sp>
          <p:nvSpPr>
            <p:cNvPr id="638991" name="Arc 15"/>
            <p:cNvSpPr>
              <a:spLocks/>
            </p:cNvSpPr>
            <p:nvPr/>
          </p:nvSpPr>
          <p:spPr bwMode="auto">
            <a:xfrm>
              <a:off x="2787" y="2148"/>
              <a:ext cx="7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92" name="Line 16"/>
            <p:cNvSpPr>
              <a:spLocks noChangeShapeType="1"/>
            </p:cNvSpPr>
            <p:nvPr/>
          </p:nvSpPr>
          <p:spPr bwMode="auto">
            <a:xfrm>
              <a:off x="2821" y="1411"/>
              <a:ext cx="0" cy="744"/>
            </a:xfrm>
            <a:prstGeom prst="line">
              <a:avLst/>
            </a:prstGeom>
            <a:noFill/>
            <a:ln w="25400">
              <a:solidFill>
                <a:srgbClr val="000000"/>
              </a:solidFill>
              <a:round/>
              <a:headEnd/>
              <a:tailEnd/>
            </a:ln>
            <a:effectLst/>
          </p:spPr>
          <p:txBody>
            <a:bodyPr wrap="none" anchor="ctr"/>
            <a:lstStyle/>
            <a:p>
              <a:endParaRPr lang="en-IN"/>
            </a:p>
          </p:txBody>
        </p:sp>
        <p:sp>
          <p:nvSpPr>
            <p:cNvPr id="638993" name="Arc 17"/>
            <p:cNvSpPr>
              <a:spLocks/>
            </p:cNvSpPr>
            <p:nvPr/>
          </p:nvSpPr>
          <p:spPr bwMode="auto">
            <a:xfrm>
              <a:off x="2887" y="2148"/>
              <a:ext cx="71"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94" name="Line 18"/>
            <p:cNvSpPr>
              <a:spLocks noChangeShapeType="1"/>
            </p:cNvSpPr>
            <p:nvPr/>
          </p:nvSpPr>
          <p:spPr bwMode="auto">
            <a:xfrm>
              <a:off x="2922" y="1283"/>
              <a:ext cx="0" cy="872"/>
            </a:xfrm>
            <a:prstGeom prst="line">
              <a:avLst/>
            </a:prstGeom>
            <a:noFill/>
            <a:ln w="25400">
              <a:solidFill>
                <a:srgbClr val="000000"/>
              </a:solidFill>
              <a:round/>
              <a:headEnd/>
              <a:tailEnd/>
            </a:ln>
            <a:effectLst/>
          </p:spPr>
          <p:txBody>
            <a:bodyPr wrap="none" anchor="ctr"/>
            <a:lstStyle/>
            <a:p>
              <a:endParaRPr lang="en-IN"/>
            </a:p>
          </p:txBody>
        </p:sp>
        <p:sp>
          <p:nvSpPr>
            <p:cNvPr id="638995" name="Arc 19"/>
            <p:cNvSpPr>
              <a:spLocks/>
            </p:cNvSpPr>
            <p:nvPr/>
          </p:nvSpPr>
          <p:spPr bwMode="auto">
            <a:xfrm>
              <a:off x="2988" y="2148"/>
              <a:ext cx="71"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8996" name="Line 20"/>
            <p:cNvSpPr>
              <a:spLocks noChangeShapeType="1"/>
            </p:cNvSpPr>
            <p:nvPr/>
          </p:nvSpPr>
          <p:spPr bwMode="auto">
            <a:xfrm>
              <a:off x="3023" y="1154"/>
              <a:ext cx="0" cy="1001"/>
            </a:xfrm>
            <a:prstGeom prst="line">
              <a:avLst/>
            </a:prstGeom>
            <a:noFill/>
            <a:ln w="25400">
              <a:solidFill>
                <a:srgbClr val="000000"/>
              </a:solidFill>
              <a:round/>
              <a:headEnd/>
              <a:tailEnd/>
            </a:ln>
            <a:effectLst/>
          </p:spPr>
          <p:txBody>
            <a:bodyPr wrap="none" anchor="ctr"/>
            <a:lstStyle/>
            <a:p>
              <a:endParaRPr lang="en-IN"/>
            </a:p>
          </p:txBody>
        </p:sp>
        <p:sp>
          <p:nvSpPr>
            <p:cNvPr id="638997" name="Rectangle 21"/>
            <p:cNvSpPr>
              <a:spLocks noChangeArrowheads="1"/>
            </p:cNvSpPr>
            <p:nvPr/>
          </p:nvSpPr>
          <p:spPr bwMode="auto">
            <a:xfrm>
              <a:off x="2202" y="2230"/>
              <a:ext cx="917" cy="326"/>
            </a:xfrm>
            <a:prstGeom prst="rect">
              <a:avLst/>
            </a:prstGeom>
            <a:noFill/>
            <a:ln w="25400">
              <a:solidFill>
                <a:srgbClr val="000000"/>
              </a:solidFill>
              <a:miter lim="800000"/>
              <a:headEnd/>
              <a:tailEnd/>
            </a:ln>
            <a:effectLst/>
          </p:spPr>
          <p:txBody>
            <a:bodyPr wrap="none" anchor="ctr"/>
            <a:lstStyle/>
            <a:p>
              <a:endParaRPr lang="en-IN"/>
            </a:p>
          </p:txBody>
        </p:sp>
        <p:sp>
          <p:nvSpPr>
            <p:cNvPr id="638998" name="Rectangle 22"/>
            <p:cNvSpPr>
              <a:spLocks noChangeArrowheads="1"/>
            </p:cNvSpPr>
            <p:nvPr/>
          </p:nvSpPr>
          <p:spPr bwMode="auto">
            <a:xfrm>
              <a:off x="2438" y="2297"/>
              <a:ext cx="434" cy="21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MUX</a:t>
              </a:r>
            </a:p>
          </p:txBody>
        </p:sp>
        <p:sp>
          <p:nvSpPr>
            <p:cNvPr id="638999" name="Arc 23"/>
            <p:cNvSpPr>
              <a:spLocks/>
            </p:cNvSpPr>
            <p:nvPr/>
          </p:nvSpPr>
          <p:spPr bwMode="auto">
            <a:xfrm>
              <a:off x="2111" y="2278"/>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00" name="Line 24"/>
            <p:cNvSpPr>
              <a:spLocks noChangeShapeType="1"/>
            </p:cNvSpPr>
            <p:nvPr/>
          </p:nvSpPr>
          <p:spPr bwMode="auto">
            <a:xfrm flipH="1">
              <a:off x="2028" y="2309"/>
              <a:ext cx="101" cy="0"/>
            </a:xfrm>
            <a:prstGeom prst="line">
              <a:avLst/>
            </a:prstGeom>
            <a:noFill/>
            <a:ln w="25400">
              <a:solidFill>
                <a:srgbClr val="000000"/>
              </a:solidFill>
              <a:round/>
              <a:headEnd/>
              <a:tailEnd/>
            </a:ln>
            <a:effectLst/>
          </p:spPr>
          <p:txBody>
            <a:bodyPr wrap="none" anchor="ctr"/>
            <a:lstStyle/>
            <a:p>
              <a:endParaRPr lang="en-IN"/>
            </a:p>
          </p:txBody>
        </p:sp>
        <p:sp>
          <p:nvSpPr>
            <p:cNvPr id="639001" name="Arc 25"/>
            <p:cNvSpPr>
              <a:spLocks/>
            </p:cNvSpPr>
            <p:nvPr/>
          </p:nvSpPr>
          <p:spPr bwMode="auto">
            <a:xfrm>
              <a:off x="2111" y="2366"/>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02" name="Line 26"/>
            <p:cNvSpPr>
              <a:spLocks noChangeShapeType="1"/>
            </p:cNvSpPr>
            <p:nvPr/>
          </p:nvSpPr>
          <p:spPr bwMode="auto">
            <a:xfrm flipH="1">
              <a:off x="2028" y="2393"/>
              <a:ext cx="101" cy="0"/>
            </a:xfrm>
            <a:prstGeom prst="line">
              <a:avLst/>
            </a:prstGeom>
            <a:noFill/>
            <a:ln w="25400">
              <a:solidFill>
                <a:srgbClr val="000000"/>
              </a:solidFill>
              <a:round/>
              <a:headEnd/>
              <a:tailEnd/>
            </a:ln>
            <a:effectLst/>
          </p:spPr>
          <p:txBody>
            <a:bodyPr wrap="none" anchor="ctr"/>
            <a:lstStyle/>
            <a:p>
              <a:endParaRPr lang="en-IN"/>
            </a:p>
          </p:txBody>
        </p:sp>
        <p:sp>
          <p:nvSpPr>
            <p:cNvPr id="639003" name="Arc 27"/>
            <p:cNvSpPr>
              <a:spLocks/>
            </p:cNvSpPr>
            <p:nvPr/>
          </p:nvSpPr>
          <p:spPr bwMode="auto">
            <a:xfrm>
              <a:off x="2111" y="2452"/>
              <a:ext cx="87" cy="59"/>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04" name="Line 28"/>
            <p:cNvSpPr>
              <a:spLocks noChangeShapeType="1"/>
            </p:cNvSpPr>
            <p:nvPr/>
          </p:nvSpPr>
          <p:spPr bwMode="auto">
            <a:xfrm flipH="1">
              <a:off x="2028" y="2485"/>
              <a:ext cx="101" cy="0"/>
            </a:xfrm>
            <a:prstGeom prst="line">
              <a:avLst/>
            </a:prstGeom>
            <a:noFill/>
            <a:ln w="25400">
              <a:solidFill>
                <a:srgbClr val="000000"/>
              </a:solidFill>
              <a:round/>
              <a:headEnd/>
              <a:tailEnd/>
            </a:ln>
            <a:effectLst/>
          </p:spPr>
          <p:txBody>
            <a:bodyPr wrap="none" anchor="ctr"/>
            <a:lstStyle/>
            <a:p>
              <a:endParaRPr lang="en-IN"/>
            </a:p>
          </p:txBody>
        </p:sp>
        <p:sp>
          <p:nvSpPr>
            <p:cNvPr id="639005" name="Rectangle 29"/>
            <p:cNvSpPr>
              <a:spLocks noChangeArrowheads="1"/>
            </p:cNvSpPr>
            <p:nvPr/>
          </p:nvSpPr>
          <p:spPr bwMode="auto">
            <a:xfrm>
              <a:off x="1590" y="2311"/>
              <a:ext cx="370"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SELA</a:t>
              </a:r>
            </a:p>
          </p:txBody>
        </p:sp>
        <p:sp>
          <p:nvSpPr>
            <p:cNvPr id="639006" name="Rectangle 30"/>
            <p:cNvSpPr>
              <a:spLocks noChangeArrowheads="1"/>
            </p:cNvSpPr>
            <p:nvPr/>
          </p:nvSpPr>
          <p:spPr bwMode="auto">
            <a:xfrm>
              <a:off x="1860" y="2252"/>
              <a:ext cx="189" cy="263"/>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400" b="1">
                  <a:solidFill>
                    <a:srgbClr val="000000"/>
                  </a:solidFill>
                  <a:ea typeface="굴림" pitchFamily="50" charset="-127"/>
                </a:rPr>
                <a:t>{</a:t>
              </a:r>
            </a:p>
          </p:txBody>
        </p:sp>
        <p:sp>
          <p:nvSpPr>
            <p:cNvPr id="639007" name="Arc 31"/>
            <p:cNvSpPr>
              <a:spLocks/>
            </p:cNvSpPr>
            <p:nvPr/>
          </p:nvSpPr>
          <p:spPr bwMode="auto">
            <a:xfrm>
              <a:off x="3456" y="2148"/>
              <a:ext cx="71"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08" name="Line 32"/>
            <p:cNvSpPr>
              <a:spLocks noChangeShapeType="1"/>
            </p:cNvSpPr>
            <p:nvPr/>
          </p:nvSpPr>
          <p:spPr bwMode="auto">
            <a:xfrm>
              <a:off x="3491" y="2056"/>
              <a:ext cx="0" cy="99"/>
            </a:xfrm>
            <a:prstGeom prst="line">
              <a:avLst/>
            </a:prstGeom>
            <a:noFill/>
            <a:ln w="25400">
              <a:solidFill>
                <a:srgbClr val="000000"/>
              </a:solidFill>
              <a:round/>
              <a:headEnd/>
              <a:tailEnd/>
            </a:ln>
            <a:effectLst/>
          </p:spPr>
          <p:txBody>
            <a:bodyPr wrap="none" anchor="ctr"/>
            <a:lstStyle/>
            <a:p>
              <a:endParaRPr lang="en-IN"/>
            </a:p>
          </p:txBody>
        </p:sp>
        <p:sp>
          <p:nvSpPr>
            <p:cNvPr id="639009" name="Arc 33"/>
            <p:cNvSpPr>
              <a:spLocks/>
            </p:cNvSpPr>
            <p:nvPr/>
          </p:nvSpPr>
          <p:spPr bwMode="auto">
            <a:xfrm>
              <a:off x="3566" y="2148"/>
              <a:ext cx="71"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10" name="Line 34"/>
            <p:cNvSpPr>
              <a:spLocks noChangeShapeType="1"/>
            </p:cNvSpPr>
            <p:nvPr/>
          </p:nvSpPr>
          <p:spPr bwMode="auto">
            <a:xfrm>
              <a:off x="3601" y="1927"/>
              <a:ext cx="0" cy="228"/>
            </a:xfrm>
            <a:prstGeom prst="line">
              <a:avLst/>
            </a:prstGeom>
            <a:noFill/>
            <a:ln w="25400">
              <a:solidFill>
                <a:srgbClr val="000000"/>
              </a:solidFill>
              <a:round/>
              <a:headEnd/>
              <a:tailEnd/>
            </a:ln>
            <a:effectLst/>
          </p:spPr>
          <p:txBody>
            <a:bodyPr wrap="none" anchor="ctr"/>
            <a:lstStyle/>
            <a:p>
              <a:endParaRPr lang="en-IN"/>
            </a:p>
          </p:txBody>
        </p:sp>
        <p:sp>
          <p:nvSpPr>
            <p:cNvPr id="639011" name="Arc 35"/>
            <p:cNvSpPr>
              <a:spLocks/>
            </p:cNvSpPr>
            <p:nvPr/>
          </p:nvSpPr>
          <p:spPr bwMode="auto">
            <a:xfrm>
              <a:off x="3667" y="2148"/>
              <a:ext cx="7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12" name="Line 36"/>
            <p:cNvSpPr>
              <a:spLocks noChangeShapeType="1"/>
            </p:cNvSpPr>
            <p:nvPr/>
          </p:nvSpPr>
          <p:spPr bwMode="auto">
            <a:xfrm>
              <a:off x="3701" y="1799"/>
              <a:ext cx="0" cy="356"/>
            </a:xfrm>
            <a:prstGeom prst="line">
              <a:avLst/>
            </a:prstGeom>
            <a:noFill/>
            <a:ln w="25400">
              <a:solidFill>
                <a:srgbClr val="000000"/>
              </a:solidFill>
              <a:round/>
              <a:headEnd/>
              <a:tailEnd/>
            </a:ln>
            <a:effectLst/>
          </p:spPr>
          <p:txBody>
            <a:bodyPr wrap="none" anchor="ctr"/>
            <a:lstStyle/>
            <a:p>
              <a:endParaRPr lang="en-IN"/>
            </a:p>
          </p:txBody>
        </p:sp>
        <p:sp>
          <p:nvSpPr>
            <p:cNvPr id="639013" name="Arc 37"/>
            <p:cNvSpPr>
              <a:spLocks/>
            </p:cNvSpPr>
            <p:nvPr/>
          </p:nvSpPr>
          <p:spPr bwMode="auto">
            <a:xfrm>
              <a:off x="3769"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14" name="Line 38"/>
            <p:cNvSpPr>
              <a:spLocks noChangeShapeType="1"/>
            </p:cNvSpPr>
            <p:nvPr/>
          </p:nvSpPr>
          <p:spPr bwMode="auto">
            <a:xfrm>
              <a:off x="3802" y="1669"/>
              <a:ext cx="0" cy="486"/>
            </a:xfrm>
            <a:prstGeom prst="line">
              <a:avLst/>
            </a:prstGeom>
            <a:noFill/>
            <a:ln w="25400">
              <a:solidFill>
                <a:srgbClr val="000000"/>
              </a:solidFill>
              <a:round/>
              <a:headEnd/>
              <a:tailEnd/>
            </a:ln>
            <a:effectLst/>
          </p:spPr>
          <p:txBody>
            <a:bodyPr wrap="none" anchor="ctr"/>
            <a:lstStyle/>
            <a:p>
              <a:endParaRPr lang="en-IN"/>
            </a:p>
          </p:txBody>
        </p:sp>
        <p:sp>
          <p:nvSpPr>
            <p:cNvPr id="639015" name="Arc 39"/>
            <p:cNvSpPr>
              <a:spLocks/>
            </p:cNvSpPr>
            <p:nvPr/>
          </p:nvSpPr>
          <p:spPr bwMode="auto">
            <a:xfrm>
              <a:off x="3879"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16" name="Line 40"/>
            <p:cNvSpPr>
              <a:spLocks noChangeShapeType="1"/>
            </p:cNvSpPr>
            <p:nvPr/>
          </p:nvSpPr>
          <p:spPr bwMode="auto">
            <a:xfrm>
              <a:off x="3913" y="1540"/>
              <a:ext cx="0" cy="615"/>
            </a:xfrm>
            <a:prstGeom prst="line">
              <a:avLst/>
            </a:prstGeom>
            <a:noFill/>
            <a:ln w="25400">
              <a:solidFill>
                <a:srgbClr val="000000"/>
              </a:solidFill>
              <a:round/>
              <a:headEnd/>
              <a:tailEnd/>
            </a:ln>
            <a:effectLst/>
          </p:spPr>
          <p:txBody>
            <a:bodyPr wrap="none" anchor="ctr"/>
            <a:lstStyle/>
            <a:p>
              <a:endParaRPr lang="en-IN"/>
            </a:p>
          </p:txBody>
        </p:sp>
        <p:sp>
          <p:nvSpPr>
            <p:cNvPr id="639017" name="Arc 41"/>
            <p:cNvSpPr>
              <a:spLocks/>
            </p:cNvSpPr>
            <p:nvPr/>
          </p:nvSpPr>
          <p:spPr bwMode="auto">
            <a:xfrm>
              <a:off x="3980" y="2148"/>
              <a:ext cx="69"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18" name="Line 42"/>
            <p:cNvSpPr>
              <a:spLocks noChangeShapeType="1"/>
            </p:cNvSpPr>
            <p:nvPr/>
          </p:nvSpPr>
          <p:spPr bwMode="auto">
            <a:xfrm>
              <a:off x="4014" y="1411"/>
              <a:ext cx="0" cy="744"/>
            </a:xfrm>
            <a:prstGeom prst="line">
              <a:avLst/>
            </a:prstGeom>
            <a:noFill/>
            <a:ln w="25400">
              <a:solidFill>
                <a:srgbClr val="000000"/>
              </a:solidFill>
              <a:round/>
              <a:headEnd/>
              <a:tailEnd/>
            </a:ln>
            <a:effectLst/>
          </p:spPr>
          <p:txBody>
            <a:bodyPr wrap="none" anchor="ctr"/>
            <a:lstStyle/>
            <a:p>
              <a:endParaRPr lang="en-IN"/>
            </a:p>
          </p:txBody>
        </p:sp>
        <p:sp>
          <p:nvSpPr>
            <p:cNvPr id="639019" name="Arc 43"/>
            <p:cNvSpPr>
              <a:spLocks/>
            </p:cNvSpPr>
            <p:nvPr/>
          </p:nvSpPr>
          <p:spPr bwMode="auto">
            <a:xfrm>
              <a:off x="4080" y="2148"/>
              <a:ext cx="7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20" name="Line 44"/>
            <p:cNvSpPr>
              <a:spLocks noChangeShapeType="1"/>
            </p:cNvSpPr>
            <p:nvPr/>
          </p:nvSpPr>
          <p:spPr bwMode="auto">
            <a:xfrm>
              <a:off x="4115" y="1283"/>
              <a:ext cx="0" cy="872"/>
            </a:xfrm>
            <a:prstGeom prst="line">
              <a:avLst/>
            </a:prstGeom>
            <a:noFill/>
            <a:ln w="25400">
              <a:solidFill>
                <a:srgbClr val="000000"/>
              </a:solidFill>
              <a:round/>
              <a:headEnd/>
              <a:tailEnd/>
            </a:ln>
            <a:effectLst/>
          </p:spPr>
          <p:txBody>
            <a:bodyPr wrap="none" anchor="ctr"/>
            <a:lstStyle/>
            <a:p>
              <a:endParaRPr lang="en-IN"/>
            </a:p>
          </p:txBody>
        </p:sp>
        <p:sp>
          <p:nvSpPr>
            <p:cNvPr id="639021" name="Arc 45"/>
            <p:cNvSpPr>
              <a:spLocks/>
            </p:cNvSpPr>
            <p:nvPr/>
          </p:nvSpPr>
          <p:spPr bwMode="auto">
            <a:xfrm>
              <a:off x="4190" y="2148"/>
              <a:ext cx="71"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22" name="Line 46"/>
            <p:cNvSpPr>
              <a:spLocks noChangeShapeType="1"/>
            </p:cNvSpPr>
            <p:nvPr/>
          </p:nvSpPr>
          <p:spPr bwMode="auto">
            <a:xfrm>
              <a:off x="4225" y="1070"/>
              <a:ext cx="0" cy="1085"/>
            </a:xfrm>
            <a:prstGeom prst="line">
              <a:avLst/>
            </a:prstGeom>
            <a:noFill/>
            <a:ln w="25400">
              <a:solidFill>
                <a:srgbClr val="000000"/>
              </a:solidFill>
              <a:round/>
              <a:headEnd/>
              <a:tailEnd/>
            </a:ln>
            <a:effectLst/>
          </p:spPr>
          <p:txBody>
            <a:bodyPr wrap="none" anchor="ctr"/>
            <a:lstStyle/>
            <a:p>
              <a:endParaRPr lang="en-IN"/>
            </a:p>
          </p:txBody>
        </p:sp>
        <p:sp>
          <p:nvSpPr>
            <p:cNvPr id="639023" name="Rectangle 47"/>
            <p:cNvSpPr>
              <a:spLocks noChangeArrowheads="1"/>
            </p:cNvSpPr>
            <p:nvPr/>
          </p:nvSpPr>
          <p:spPr bwMode="auto">
            <a:xfrm>
              <a:off x="3394" y="2230"/>
              <a:ext cx="918" cy="326"/>
            </a:xfrm>
            <a:prstGeom prst="rect">
              <a:avLst/>
            </a:prstGeom>
            <a:noFill/>
            <a:ln w="25400">
              <a:solidFill>
                <a:srgbClr val="000000"/>
              </a:solidFill>
              <a:miter lim="800000"/>
              <a:headEnd/>
              <a:tailEnd/>
            </a:ln>
            <a:effectLst/>
          </p:spPr>
          <p:txBody>
            <a:bodyPr wrap="none" anchor="ctr"/>
            <a:lstStyle/>
            <a:p>
              <a:endParaRPr lang="en-IN"/>
            </a:p>
          </p:txBody>
        </p:sp>
        <p:sp>
          <p:nvSpPr>
            <p:cNvPr id="639024" name="Rectangle 48"/>
            <p:cNvSpPr>
              <a:spLocks noChangeArrowheads="1"/>
            </p:cNvSpPr>
            <p:nvPr/>
          </p:nvSpPr>
          <p:spPr bwMode="auto">
            <a:xfrm>
              <a:off x="3631" y="2297"/>
              <a:ext cx="434" cy="21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MUX</a:t>
              </a:r>
            </a:p>
          </p:txBody>
        </p:sp>
        <p:sp>
          <p:nvSpPr>
            <p:cNvPr id="639025" name="Arc 49"/>
            <p:cNvSpPr>
              <a:spLocks/>
            </p:cNvSpPr>
            <p:nvPr/>
          </p:nvSpPr>
          <p:spPr bwMode="auto">
            <a:xfrm>
              <a:off x="4326" y="2278"/>
              <a:ext cx="87" cy="57"/>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IN"/>
            </a:p>
          </p:txBody>
        </p:sp>
        <p:sp>
          <p:nvSpPr>
            <p:cNvPr id="639026" name="Line 50"/>
            <p:cNvSpPr>
              <a:spLocks noChangeShapeType="1"/>
            </p:cNvSpPr>
            <p:nvPr/>
          </p:nvSpPr>
          <p:spPr bwMode="auto">
            <a:xfrm flipH="1">
              <a:off x="4386" y="2309"/>
              <a:ext cx="101" cy="0"/>
            </a:xfrm>
            <a:prstGeom prst="line">
              <a:avLst/>
            </a:prstGeom>
            <a:noFill/>
            <a:ln w="25400">
              <a:solidFill>
                <a:srgbClr val="000000"/>
              </a:solidFill>
              <a:round/>
              <a:headEnd/>
              <a:tailEnd/>
            </a:ln>
            <a:effectLst/>
          </p:spPr>
          <p:txBody>
            <a:bodyPr wrap="none" anchor="ctr"/>
            <a:lstStyle/>
            <a:p>
              <a:endParaRPr lang="en-IN"/>
            </a:p>
          </p:txBody>
        </p:sp>
        <p:sp>
          <p:nvSpPr>
            <p:cNvPr id="639027" name="Arc 51"/>
            <p:cNvSpPr>
              <a:spLocks/>
            </p:cNvSpPr>
            <p:nvPr/>
          </p:nvSpPr>
          <p:spPr bwMode="auto">
            <a:xfrm>
              <a:off x="4326" y="2361"/>
              <a:ext cx="87" cy="58"/>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IN"/>
            </a:p>
          </p:txBody>
        </p:sp>
        <p:sp>
          <p:nvSpPr>
            <p:cNvPr id="639028" name="Line 52"/>
            <p:cNvSpPr>
              <a:spLocks noChangeShapeType="1"/>
            </p:cNvSpPr>
            <p:nvPr/>
          </p:nvSpPr>
          <p:spPr bwMode="auto">
            <a:xfrm flipH="1">
              <a:off x="4386" y="2393"/>
              <a:ext cx="101" cy="0"/>
            </a:xfrm>
            <a:prstGeom prst="line">
              <a:avLst/>
            </a:prstGeom>
            <a:noFill/>
            <a:ln w="25400">
              <a:solidFill>
                <a:srgbClr val="000000"/>
              </a:solidFill>
              <a:round/>
              <a:headEnd/>
              <a:tailEnd/>
            </a:ln>
            <a:effectLst/>
          </p:spPr>
          <p:txBody>
            <a:bodyPr wrap="none" anchor="ctr"/>
            <a:lstStyle/>
            <a:p>
              <a:endParaRPr lang="en-IN"/>
            </a:p>
          </p:txBody>
        </p:sp>
        <p:sp>
          <p:nvSpPr>
            <p:cNvPr id="639029" name="Arc 53"/>
            <p:cNvSpPr>
              <a:spLocks/>
            </p:cNvSpPr>
            <p:nvPr/>
          </p:nvSpPr>
          <p:spPr bwMode="auto">
            <a:xfrm>
              <a:off x="4326" y="2452"/>
              <a:ext cx="87" cy="59"/>
            </a:xfrm>
            <a:custGeom>
              <a:avLst/>
              <a:gdLst>
                <a:gd name="G0" fmla="+- 0 0 0"/>
                <a:gd name="G1" fmla="+- 8852 0 0"/>
                <a:gd name="G2" fmla="+- 21600 0 0"/>
                <a:gd name="T0" fmla="*/ 19703 w 21600"/>
                <a:gd name="T1" fmla="*/ 0 h 17464"/>
                <a:gd name="T2" fmla="*/ 19809 w 21600"/>
                <a:gd name="T3" fmla="*/ 17464 h 17464"/>
                <a:gd name="T4" fmla="*/ 0 w 21600"/>
                <a:gd name="T5" fmla="*/ 8852 h 17464"/>
              </a:gdLst>
              <a:ahLst/>
              <a:cxnLst>
                <a:cxn ang="0">
                  <a:pos x="T0" y="T1"/>
                </a:cxn>
                <a:cxn ang="0">
                  <a:pos x="T2" y="T3"/>
                </a:cxn>
                <a:cxn ang="0">
                  <a:pos x="T4" y="T5"/>
                </a:cxn>
              </a:cxnLst>
              <a:rect l="0" t="0" r="r" b="b"/>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a:effectLst/>
          </p:spPr>
          <p:txBody>
            <a:bodyPr wrap="none" anchor="ctr"/>
            <a:lstStyle/>
            <a:p>
              <a:endParaRPr lang="en-IN"/>
            </a:p>
          </p:txBody>
        </p:sp>
        <p:sp>
          <p:nvSpPr>
            <p:cNvPr id="639030" name="Line 54"/>
            <p:cNvSpPr>
              <a:spLocks noChangeShapeType="1"/>
            </p:cNvSpPr>
            <p:nvPr/>
          </p:nvSpPr>
          <p:spPr bwMode="auto">
            <a:xfrm flipH="1">
              <a:off x="4386" y="2485"/>
              <a:ext cx="101" cy="0"/>
            </a:xfrm>
            <a:prstGeom prst="line">
              <a:avLst/>
            </a:prstGeom>
            <a:noFill/>
            <a:ln w="25400">
              <a:solidFill>
                <a:srgbClr val="000000"/>
              </a:solidFill>
              <a:round/>
              <a:headEnd/>
              <a:tailEnd/>
            </a:ln>
            <a:effectLst/>
          </p:spPr>
          <p:txBody>
            <a:bodyPr wrap="none" anchor="ctr"/>
            <a:lstStyle/>
            <a:p>
              <a:endParaRPr lang="en-IN"/>
            </a:p>
          </p:txBody>
        </p:sp>
        <p:sp>
          <p:nvSpPr>
            <p:cNvPr id="639031" name="Rectangle 55"/>
            <p:cNvSpPr>
              <a:spLocks noChangeArrowheads="1"/>
            </p:cNvSpPr>
            <p:nvPr/>
          </p:nvSpPr>
          <p:spPr bwMode="auto">
            <a:xfrm>
              <a:off x="4467" y="2243"/>
              <a:ext cx="189" cy="263"/>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2400" b="1">
                  <a:solidFill>
                    <a:srgbClr val="000000"/>
                  </a:solidFill>
                  <a:ea typeface="굴림" pitchFamily="50" charset="-127"/>
                </a:rPr>
                <a:t>}</a:t>
              </a:r>
            </a:p>
          </p:txBody>
        </p:sp>
        <p:sp>
          <p:nvSpPr>
            <p:cNvPr id="639032" name="Rectangle 56"/>
            <p:cNvSpPr>
              <a:spLocks noChangeArrowheads="1"/>
            </p:cNvSpPr>
            <p:nvPr/>
          </p:nvSpPr>
          <p:spPr bwMode="auto">
            <a:xfrm>
              <a:off x="4568" y="2305"/>
              <a:ext cx="370"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SELB</a:t>
              </a:r>
            </a:p>
          </p:txBody>
        </p:sp>
        <p:sp>
          <p:nvSpPr>
            <p:cNvPr id="639033" name="Arc 57"/>
            <p:cNvSpPr>
              <a:spLocks/>
            </p:cNvSpPr>
            <p:nvPr/>
          </p:nvSpPr>
          <p:spPr bwMode="auto">
            <a:xfrm>
              <a:off x="2631" y="2876"/>
              <a:ext cx="70"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34" name="Line 58"/>
            <p:cNvSpPr>
              <a:spLocks noChangeShapeType="1"/>
            </p:cNvSpPr>
            <p:nvPr/>
          </p:nvSpPr>
          <p:spPr bwMode="auto">
            <a:xfrm>
              <a:off x="2665" y="2553"/>
              <a:ext cx="0" cy="330"/>
            </a:xfrm>
            <a:prstGeom prst="line">
              <a:avLst/>
            </a:prstGeom>
            <a:noFill/>
            <a:ln w="25400">
              <a:solidFill>
                <a:srgbClr val="000000"/>
              </a:solidFill>
              <a:round/>
              <a:headEnd/>
              <a:tailEnd/>
            </a:ln>
            <a:effectLst/>
          </p:spPr>
          <p:txBody>
            <a:bodyPr wrap="none" anchor="ctr"/>
            <a:lstStyle/>
            <a:p>
              <a:endParaRPr lang="en-IN"/>
            </a:p>
          </p:txBody>
        </p:sp>
        <p:sp>
          <p:nvSpPr>
            <p:cNvPr id="639035" name="Arc 59"/>
            <p:cNvSpPr>
              <a:spLocks/>
            </p:cNvSpPr>
            <p:nvPr/>
          </p:nvSpPr>
          <p:spPr bwMode="auto">
            <a:xfrm>
              <a:off x="3823" y="2876"/>
              <a:ext cx="71" cy="71"/>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36" name="Line 60"/>
            <p:cNvSpPr>
              <a:spLocks noChangeShapeType="1"/>
            </p:cNvSpPr>
            <p:nvPr/>
          </p:nvSpPr>
          <p:spPr bwMode="auto">
            <a:xfrm>
              <a:off x="3858" y="2553"/>
              <a:ext cx="0" cy="330"/>
            </a:xfrm>
            <a:prstGeom prst="line">
              <a:avLst/>
            </a:prstGeom>
            <a:noFill/>
            <a:ln w="25400">
              <a:solidFill>
                <a:srgbClr val="000000"/>
              </a:solidFill>
              <a:round/>
              <a:headEnd/>
              <a:tailEnd/>
            </a:ln>
            <a:effectLst/>
          </p:spPr>
          <p:txBody>
            <a:bodyPr wrap="none" anchor="ctr"/>
            <a:lstStyle/>
            <a:p>
              <a:endParaRPr lang="en-IN"/>
            </a:p>
          </p:txBody>
        </p:sp>
        <p:sp>
          <p:nvSpPr>
            <p:cNvPr id="639037" name="Rectangle 61"/>
            <p:cNvSpPr>
              <a:spLocks noChangeArrowheads="1"/>
            </p:cNvSpPr>
            <p:nvPr/>
          </p:nvSpPr>
          <p:spPr bwMode="auto">
            <a:xfrm>
              <a:off x="2404" y="2958"/>
              <a:ext cx="1853" cy="546"/>
            </a:xfrm>
            <a:prstGeom prst="rect">
              <a:avLst/>
            </a:prstGeom>
            <a:noFill/>
            <a:ln w="25400">
              <a:solidFill>
                <a:srgbClr val="000000"/>
              </a:solidFill>
              <a:miter lim="800000"/>
              <a:headEnd/>
              <a:tailEnd/>
            </a:ln>
            <a:effectLst/>
          </p:spPr>
          <p:txBody>
            <a:bodyPr wrap="none" anchor="ctr"/>
            <a:lstStyle/>
            <a:p>
              <a:endParaRPr lang="en-IN"/>
            </a:p>
          </p:txBody>
        </p:sp>
        <p:sp>
          <p:nvSpPr>
            <p:cNvPr id="639038" name="Rectangle 62"/>
            <p:cNvSpPr>
              <a:spLocks noChangeArrowheads="1"/>
            </p:cNvSpPr>
            <p:nvPr/>
          </p:nvSpPr>
          <p:spPr bwMode="auto">
            <a:xfrm>
              <a:off x="3055" y="3116"/>
              <a:ext cx="410" cy="212"/>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ALU</a:t>
              </a:r>
            </a:p>
          </p:txBody>
        </p:sp>
        <p:sp>
          <p:nvSpPr>
            <p:cNvPr id="639039" name="Arc 63"/>
            <p:cNvSpPr>
              <a:spLocks/>
            </p:cNvSpPr>
            <p:nvPr/>
          </p:nvSpPr>
          <p:spPr bwMode="auto">
            <a:xfrm>
              <a:off x="2313" y="3047"/>
              <a:ext cx="87"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40" name="Line 64"/>
            <p:cNvSpPr>
              <a:spLocks noChangeShapeType="1"/>
            </p:cNvSpPr>
            <p:nvPr/>
          </p:nvSpPr>
          <p:spPr bwMode="auto">
            <a:xfrm flipH="1">
              <a:off x="2224" y="3077"/>
              <a:ext cx="100" cy="0"/>
            </a:xfrm>
            <a:prstGeom prst="line">
              <a:avLst/>
            </a:prstGeom>
            <a:noFill/>
            <a:ln w="25400">
              <a:solidFill>
                <a:srgbClr val="000000"/>
              </a:solidFill>
              <a:round/>
              <a:headEnd/>
              <a:tailEnd/>
            </a:ln>
            <a:effectLst/>
          </p:spPr>
          <p:txBody>
            <a:bodyPr wrap="none" anchor="ctr"/>
            <a:lstStyle/>
            <a:p>
              <a:endParaRPr lang="en-IN"/>
            </a:p>
          </p:txBody>
        </p:sp>
        <p:sp>
          <p:nvSpPr>
            <p:cNvPr id="639041" name="Arc 65"/>
            <p:cNvSpPr>
              <a:spLocks/>
            </p:cNvSpPr>
            <p:nvPr/>
          </p:nvSpPr>
          <p:spPr bwMode="auto">
            <a:xfrm>
              <a:off x="2313" y="3131"/>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42" name="Line 66"/>
            <p:cNvSpPr>
              <a:spLocks noChangeShapeType="1"/>
            </p:cNvSpPr>
            <p:nvPr/>
          </p:nvSpPr>
          <p:spPr bwMode="auto">
            <a:xfrm flipH="1">
              <a:off x="2230" y="3160"/>
              <a:ext cx="100" cy="0"/>
            </a:xfrm>
            <a:prstGeom prst="line">
              <a:avLst/>
            </a:prstGeom>
            <a:noFill/>
            <a:ln w="25400">
              <a:solidFill>
                <a:srgbClr val="000000"/>
              </a:solidFill>
              <a:round/>
              <a:headEnd/>
              <a:tailEnd/>
            </a:ln>
            <a:effectLst/>
          </p:spPr>
          <p:txBody>
            <a:bodyPr wrap="none" anchor="ctr"/>
            <a:lstStyle/>
            <a:p>
              <a:endParaRPr lang="en-IN"/>
            </a:p>
          </p:txBody>
        </p:sp>
        <p:sp>
          <p:nvSpPr>
            <p:cNvPr id="639043" name="Arc 67"/>
            <p:cNvSpPr>
              <a:spLocks/>
            </p:cNvSpPr>
            <p:nvPr/>
          </p:nvSpPr>
          <p:spPr bwMode="auto">
            <a:xfrm>
              <a:off x="2313" y="3221"/>
              <a:ext cx="87" cy="59"/>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44" name="Line 68"/>
            <p:cNvSpPr>
              <a:spLocks noChangeShapeType="1"/>
            </p:cNvSpPr>
            <p:nvPr/>
          </p:nvSpPr>
          <p:spPr bwMode="auto">
            <a:xfrm flipH="1">
              <a:off x="2230" y="3252"/>
              <a:ext cx="100" cy="0"/>
            </a:xfrm>
            <a:prstGeom prst="line">
              <a:avLst/>
            </a:prstGeom>
            <a:noFill/>
            <a:ln w="25400">
              <a:solidFill>
                <a:srgbClr val="000000"/>
              </a:solidFill>
              <a:round/>
              <a:headEnd/>
              <a:tailEnd/>
            </a:ln>
            <a:effectLst/>
          </p:spPr>
          <p:txBody>
            <a:bodyPr wrap="none" anchor="ctr"/>
            <a:lstStyle/>
            <a:p>
              <a:endParaRPr lang="en-IN"/>
            </a:p>
          </p:txBody>
        </p:sp>
        <p:sp>
          <p:nvSpPr>
            <p:cNvPr id="639045" name="Arc 69"/>
            <p:cNvSpPr>
              <a:spLocks/>
            </p:cNvSpPr>
            <p:nvPr/>
          </p:nvSpPr>
          <p:spPr bwMode="auto">
            <a:xfrm>
              <a:off x="2313" y="3305"/>
              <a:ext cx="87"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46" name="Line 70"/>
            <p:cNvSpPr>
              <a:spLocks noChangeShapeType="1"/>
            </p:cNvSpPr>
            <p:nvPr/>
          </p:nvSpPr>
          <p:spPr bwMode="auto">
            <a:xfrm flipH="1">
              <a:off x="2230" y="3330"/>
              <a:ext cx="100" cy="0"/>
            </a:xfrm>
            <a:prstGeom prst="line">
              <a:avLst/>
            </a:prstGeom>
            <a:noFill/>
            <a:ln w="25400">
              <a:solidFill>
                <a:srgbClr val="000000"/>
              </a:solidFill>
              <a:round/>
              <a:headEnd/>
              <a:tailEnd/>
            </a:ln>
            <a:effectLst/>
          </p:spPr>
          <p:txBody>
            <a:bodyPr wrap="none" anchor="ctr"/>
            <a:lstStyle/>
            <a:p>
              <a:endParaRPr lang="en-IN"/>
            </a:p>
          </p:txBody>
        </p:sp>
        <p:sp>
          <p:nvSpPr>
            <p:cNvPr id="639047" name="Arc 71"/>
            <p:cNvSpPr>
              <a:spLocks/>
            </p:cNvSpPr>
            <p:nvPr/>
          </p:nvSpPr>
          <p:spPr bwMode="auto">
            <a:xfrm>
              <a:off x="2313" y="3396"/>
              <a:ext cx="87"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48" name="Line 72"/>
            <p:cNvSpPr>
              <a:spLocks noChangeShapeType="1"/>
            </p:cNvSpPr>
            <p:nvPr/>
          </p:nvSpPr>
          <p:spPr bwMode="auto">
            <a:xfrm flipH="1">
              <a:off x="2230" y="3426"/>
              <a:ext cx="100" cy="0"/>
            </a:xfrm>
            <a:prstGeom prst="line">
              <a:avLst/>
            </a:prstGeom>
            <a:noFill/>
            <a:ln w="25400">
              <a:solidFill>
                <a:srgbClr val="000000"/>
              </a:solidFill>
              <a:round/>
              <a:headEnd/>
              <a:tailEnd/>
            </a:ln>
            <a:effectLst/>
          </p:spPr>
          <p:txBody>
            <a:bodyPr wrap="none" anchor="ctr"/>
            <a:lstStyle/>
            <a:p>
              <a:endParaRPr lang="en-IN"/>
            </a:p>
          </p:txBody>
        </p:sp>
        <p:sp>
          <p:nvSpPr>
            <p:cNvPr id="639049" name="Rectangle 73"/>
            <p:cNvSpPr>
              <a:spLocks noChangeArrowheads="1"/>
            </p:cNvSpPr>
            <p:nvPr/>
          </p:nvSpPr>
          <p:spPr bwMode="auto">
            <a:xfrm>
              <a:off x="1806" y="3161"/>
              <a:ext cx="322"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OPR</a:t>
              </a:r>
            </a:p>
          </p:txBody>
        </p:sp>
        <p:sp>
          <p:nvSpPr>
            <p:cNvPr id="639050" name="Arc 74"/>
            <p:cNvSpPr>
              <a:spLocks/>
            </p:cNvSpPr>
            <p:nvPr/>
          </p:nvSpPr>
          <p:spPr bwMode="auto">
            <a:xfrm>
              <a:off x="2148" y="3088"/>
              <a:ext cx="41" cy="167"/>
            </a:xfrm>
            <a:custGeom>
              <a:avLst/>
              <a:gdLst>
                <a:gd name="G0" fmla="+- 21600 0 0"/>
                <a:gd name="G1" fmla="+- 21592 0 0"/>
                <a:gd name="G2" fmla="+- 21600 0 0"/>
                <a:gd name="T0" fmla="*/ 0 w 21600"/>
                <a:gd name="T1" fmla="*/ 21592 h 21592"/>
                <a:gd name="T2" fmla="*/ 21000 w 21600"/>
                <a:gd name="T3" fmla="*/ 0 h 21592"/>
                <a:gd name="T4" fmla="*/ 21600 w 21600"/>
                <a:gd name="T5" fmla="*/ 21592 h 21592"/>
              </a:gdLst>
              <a:ahLst/>
              <a:cxnLst>
                <a:cxn ang="0">
                  <a:pos x="T0" y="T1"/>
                </a:cxn>
                <a:cxn ang="0">
                  <a:pos x="T2" y="T3"/>
                </a:cxn>
                <a:cxn ang="0">
                  <a:pos x="T4" y="T5"/>
                </a:cxn>
              </a:cxnLst>
              <a:rect l="0" t="0" r="r" b="b"/>
              <a:pathLst>
                <a:path w="21600" h="21592" fill="none" extrusionOk="0">
                  <a:moveTo>
                    <a:pt x="0" y="21592"/>
                  </a:moveTo>
                  <a:cubicBezTo>
                    <a:pt x="0" y="9896"/>
                    <a:pt x="9308" y="325"/>
                    <a:pt x="21000" y="0"/>
                  </a:cubicBezTo>
                </a:path>
                <a:path w="21600" h="21592" stroke="0" extrusionOk="0">
                  <a:moveTo>
                    <a:pt x="0" y="21592"/>
                  </a:moveTo>
                  <a:cubicBezTo>
                    <a:pt x="0" y="9896"/>
                    <a:pt x="9308" y="325"/>
                    <a:pt x="21000" y="0"/>
                  </a:cubicBezTo>
                  <a:lnTo>
                    <a:pt x="21600" y="21592"/>
                  </a:lnTo>
                  <a:close/>
                </a:path>
              </a:pathLst>
            </a:custGeom>
            <a:noFill/>
            <a:ln w="25400" cap="rnd">
              <a:solidFill>
                <a:srgbClr val="000000"/>
              </a:solidFill>
              <a:round/>
              <a:headEnd/>
              <a:tailEnd/>
            </a:ln>
            <a:effectLst/>
          </p:spPr>
          <p:txBody>
            <a:bodyPr wrap="none" anchor="ctr"/>
            <a:lstStyle/>
            <a:p>
              <a:endParaRPr lang="en-IN"/>
            </a:p>
          </p:txBody>
        </p:sp>
        <p:sp>
          <p:nvSpPr>
            <p:cNvPr id="639051" name="Arc 75"/>
            <p:cNvSpPr>
              <a:spLocks/>
            </p:cNvSpPr>
            <p:nvPr/>
          </p:nvSpPr>
          <p:spPr bwMode="auto">
            <a:xfrm>
              <a:off x="2148" y="3254"/>
              <a:ext cx="41" cy="16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a:effectLst/>
          </p:spPr>
          <p:txBody>
            <a:bodyPr wrap="none" anchor="ctr"/>
            <a:lstStyle/>
            <a:p>
              <a:endParaRPr lang="en-IN"/>
            </a:p>
          </p:txBody>
        </p:sp>
        <p:sp>
          <p:nvSpPr>
            <p:cNvPr id="639052" name="Rectangle 76"/>
            <p:cNvSpPr>
              <a:spLocks noChangeArrowheads="1"/>
            </p:cNvSpPr>
            <p:nvPr/>
          </p:nvSpPr>
          <p:spPr bwMode="auto">
            <a:xfrm>
              <a:off x="1449" y="1228"/>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R1</a:t>
              </a:r>
            </a:p>
          </p:txBody>
        </p:sp>
        <p:sp>
          <p:nvSpPr>
            <p:cNvPr id="639053" name="Line 77"/>
            <p:cNvSpPr>
              <a:spLocks noChangeShapeType="1"/>
            </p:cNvSpPr>
            <p:nvPr/>
          </p:nvSpPr>
          <p:spPr bwMode="auto">
            <a:xfrm>
              <a:off x="1890" y="1279"/>
              <a:ext cx="2229" cy="0"/>
            </a:xfrm>
            <a:prstGeom prst="line">
              <a:avLst/>
            </a:prstGeom>
            <a:noFill/>
            <a:ln w="25400">
              <a:solidFill>
                <a:srgbClr val="000000"/>
              </a:solidFill>
              <a:round/>
              <a:headEnd/>
              <a:tailEnd/>
            </a:ln>
            <a:effectLst/>
          </p:spPr>
          <p:txBody>
            <a:bodyPr wrap="none" anchor="ctr"/>
            <a:lstStyle/>
            <a:p>
              <a:endParaRPr lang="en-IN"/>
            </a:p>
          </p:txBody>
        </p:sp>
        <p:sp>
          <p:nvSpPr>
            <p:cNvPr id="639054" name="Line 78"/>
            <p:cNvSpPr>
              <a:spLocks noChangeShapeType="1"/>
            </p:cNvSpPr>
            <p:nvPr/>
          </p:nvSpPr>
          <p:spPr bwMode="auto">
            <a:xfrm>
              <a:off x="1890" y="1407"/>
              <a:ext cx="2120" cy="0"/>
            </a:xfrm>
            <a:prstGeom prst="line">
              <a:avLst/>
            </a:prstGeom>
            <a:noFill/>
            <a:ln w="25400">
              <a:solidFill>
                <a:srgbClr val="000000"/>
              </a:solidFill>
              <a:round/>
              <a:headEnd/>
              <a:tailEnd/>
            </a:ln>
            <a:effectLst/>
          </p:spPr>
          <p:txBody>
            <a:bodyPr wrap="none" anchor="ctr"/>
            <a:lstStyle/>
            <a:p>
              <a:endParaRPr lang="en-IN"/>
            </a:p>
          </p:txBody>
        </p:sp>
        <p:sp>
          <p:nvSpPr>
            <p:cNvPr id="639055" name="Line 79"/>
            <p:cNvSpPr>
              <a:spLocks noChangeShapeType="1"/>
            </p:cNvSpPr>
            <p:nvPr/>
          </p:nvSpPr>
          <p:spPr bwMode="auto">
            <a:xfrm>
              <a:off x="1890" y="1537"/>
              <a:ext cx="2019" cy="0"/>
            </a:xfrm>
            <a:prstGeom prst="line">
              <a:avLst/>
            </a:prstGeom>
            <a:noFill/>
            <a:ln w="25400">
              <a:solidFill>
                <a:srgbClr val="000000"/>
              </a:solidFill>
              <a:round/>
              <a:headEnd/>
              <a:tailEnd/>
            </a:ln>
            <a:effectLst/>
          </p:spPr>
          <p:txBody>
            <a:bodyPr wrap="none" anchor="ctr"/>
            <a:lstStyle/>
            <a:p>
              <a:endParaRPr lang="en-IN"/>
            </a:p>
          </p:txBody>
        </p:sp>
        <p:sp>
          <p:nvSpPr>
            <p:cNvPr id="639056" name="Line 80"/>
            <p:cNvSpPr>
              <a:spLocks noChangeShapeType="1"/>
            </p:cNvSpPr>
            <p:nvPr/>
          </p:nvSpPr>
          <p:spPr bwMode="auto">
            <a:xfrm>
              <a:off x="1890" y="1666"/>
              <a:ext cx="1903" cy="3"/>
            </a:xfrm>
            <a:prstGeom prst="line">
              <a:avLst/>
            </a:prstGeom>
            <a:noFill/>
            <a:ln w="25400">
              <a:solidFill>
                <a:srgbClr val="000000"/>
              </a:solidFill>
              <a:round/>
              <a:headEnd/>
              <a:tailEnd/>
            </a:ln>
            <a:effectLst/>
          </p:spPr>
          <p:txBody>
            <a:bodyPr wrap="none" anchor="ctr"/>
            <a:lstStyle/>
            <a:p>
              <a:endParaRPr lang="en-IN"/>
            </a:p>
          </p:txBody>
        </p:sp>
        <p:sp>
          <p:nvSpPr>
            <p:cNvPr id="639057" name="Line 81"/>
            <p:cNvSpPr>
              <a:spLocks noChangeShapeType="1"/>
            </p:cNvSpPr>
            <p:nvPr/>
          </p:nvSpPr>
          <p:spPr bwMode="auto">
            <a:xfrm>
              <a:off x="1890" y="1795"/>
              <a:ext cx="1807" cy="0"/>
            </a:xfrm>
            <a:prstGeom prst="line">
              <a:avLst/>
            </a:prstGeom>
            <a:noFill/>
            <a:ln w="25400">
              <a:solidFill>
                <a:srgbClr val="000000"/>
              </a:solidFill>
              <a:round/>
              <a:headEnd/>
              <a:tailEnd/>
            </a:ln>
            <a:effectLst/>
          </p:spPr>
          <p:txBody>
            <a:bodyPr wrap="none" anchor="ctr"/>
            <a:lstStyle/>
            <a:p>
              <a:endParaRPr lang="en-IN"/>
            </a:p>
          </p:txBody>
        </p:sp>
        <p:sp>
          <p:nvSpPr>
            <p:cNvPr id="639058" name="Line 82"/>
            <p:cNvSpPr>
              <a:spLocks noChangeShapeType="1"/>
            </p:cNvSpPr>
            <p:nvPr/>
          </p:nvSpPr>
          <p:spPr bwMode="auto">
            <a:xfrm>
              <a:off x="1890" y="1923"/>
              <a:ext cx="1724" cy="0"/>
            </a:xfrm>
            <a:prstGeom prst="line">
              <a:avLst/>
            </a:prstGeom>
            <a:noFill/>
            <a:ln w="25400">
              <a:solidFill>
                <a:srgbClr val="000000"/>
              </a:solidFill>
              <a:round/>
              <a:headEnd/>
              <a:tailEnd/>
            </a:ln>
            <a:effectLst/>
          </p:spPr>
          <p:txBody>
            <a:bodyPr wrap="none" anchor="ctr"/>
            <a:lstStyle/>
            <a:p>
              <a:endParaRPr lang="en-IN"/>
            </a:p>
          </p:txBody>
        </p:sp>
        <p:sp>
          <p:nvSpPr>
            <p:cNvPr id="639059" name="Line 83"/>
            <p:cNvSpPr>
              <a:spLocks noChangeShapeType="1"/>
            </p:cNvSpPr>
            <p:nvPr/>
          </p:nvSpPr>
          <p:spPr bwMode="auto">
            <a:xfrm>
              <a:off x="1890" y="2052"/>
              <a:ext cx="1596" cy="0"/>
            </a:xfrm>
            <a:prstGeom prst="line">
              <a:avLst/>
            </a:prstGeom>
            <a:noFill/>
            <a:ln w="25400">
              <a:solidFill>
                <a:srgbClr val="000000"/>
              </a:solidFill>
              <a:round/>
              <a:headEnd/>
              <a:tailEnd/>
            </a:ln>
            <a:effectLst/>
          </p:spPr>
          <p:txBody>
            <a:bodyPr wrap="none" anchor="ctr"/>
            <a:lstStyle/>
            <a:p>
              <a:endParaRPr lang="en-IN"/>
            </a:p>
          </p:txBody>
        </p:sp>
        <p:sp>
          <p:nvSpPr>
            <p:cNvPr id="639060" name="Rectangle 84"/>
            <p:cNvSpPr>
              <a:spLocks noChangeArrowheads="1"/>
            </p:cNvSpPr>
            <p:nvPr/>
          </p:nvSpPr>
          <p:spPr bwMode="auto">
            <a:xfrm>
              <a:off x="1449" y="1357"/>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R2</a:t>
              </a:r>
            </a:p>
          </p:txBody>
        </p:sp>
        <p:sp>
          <p:nvSpPr>
            <p:cNvPr id="639061" name="Rectangle 85"/>
            <p:cNvSpPr>
              <a:spLocks noChangeArrowheads="1"/>
            </p:cNvSpPr>
            <p:nvPr/>
          </p:nvSpPr>
          <p:spPr bwMode="auto">
            <a:xfrm>
              <a:off x="1449" y="1485"/>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R3</a:t>
              </a:r>
            </a:p>
          </p:txBody>
        </p:sp>
        <p:sp>
          <p:nvSpPr>
            <p:cNvPr id="639062" name="Rectangle 86"/>
            <p:cNvSpPr>
              <a:spLocks noChangeArrowheads="1"/>
            </p:cNvSpPr>
            <p:nvPr/>
          </p:nvSpPr>
          <p:spPr bwMode="auto">
            <a:xfrm>
              <a:off x="1449" y="1614"/>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R4</a:t>
              </a:r>
            </a:p>
          </p:txBody>
        </p:sp>
        <p:sp>
          <p:nvSpPr>
            <p:cNvPr id="639063" name="Rectangle 87"/>
            <p:cNvSpPr>
              <a:spLocks noChangeArrowheads="1"/>
            </p:cNvSpPr>
            <p:nvPr/>
          </p:nvSpPr>
          <p:spPr bwMode="auto">
            <a:xfrm>
              <a:off x="1449" y="1743"/>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R5</a:t>
              </a:r>
            </a:p>
          </p:txBody>
        </p:sp>
        <p:sp>
          <p:nvSpPr>
            <p:cNvPr id="639064" name="Rectangle 88"/>
            <p:cNvSpPr>
              <a:spLocks noChangeArrowheads="1"/>
            </p:cNvSpPr>
            <p:nvPr/>
          </p:nvSpPr>
          <p:spPr bwMode="auto">
            <a:xfrm>
              <a:off x="1449" y="1873"/>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R6</a:t>
              </a:r>
            </a:p>
          </p:txBody>
        </p:sp>
        <p:sp>
          <p:nvSpPr>
            <p:cNvPr id="639065" name="Rectangle 89"/>
            <p:cNvSpPr>
              <a:spLocks noChangeArrowheads="1"/>
            </p:cNvSpPr>
            <p:nvPr/>
          </p:nvSpPr>
          <p:spPr bwMode="auto">
            <a:xfrm>
              <a:off x="1449" y="2001"/>
              <a:ext cx="236"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R7</a:t>
              </a:r>
            </a:p>
          </p:txBody>
        </p:sp>
        <p:sp>
          <p:nvSpPr>
            <p:cNvPr id="639066" name="Line 90"/>
            <p:cNvSpPr>
              <a:spLocks noChangeShapeType="1"/>
            </p:cNvSpPr>
            <p:nvPr/>
          </p:nvSpPr>
          <p:spPr bwMode="auto">
            <a:xfrm>
              <a:off x="3027" y="1150"/>
              <a:ext cx="1191" cy="0"/>
            </a:xfrm>
            <a:prstGeom prst="line">
              <a:avLst/>
            </a:prstGeom>
            <a:noFill/>
            <a:ln w="25400">
              <a:solidFill>
                <a:srgbClr val="000000"/>
              </a:solidFill>
              <a:round/>
              <a:headEnd/>
              <a:tailEnd/>
            </a:ln>
            <a:effectLst/>
          </p:spPr>
          <p:txBody>
            <a:bodyPr wrap="none" anchor="ctr"/>
            <a:lstStyle/>
            <a:p>
              <a:endParaRPr lang="en-IN"/>
            </a:p>
          </p:txBody>
        </p:sp>
        <p:sp>
          <p:nvSpPr>
            <p:cNvPr id="639067" name="Rectangle 91"/>
            <p:cNvSpPr>
              <a:spLocks noChangeArrowheads="1"/>
            </p:cNvSpPr>
            <p:nvPr/>
          </p:nvSpPr>
          <p:spPr bwMode="auto">
            <a:xfrm>
              <a:off x="4055" y="887"/>
              <a:ext cx="350"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Input</a:t>
              </a:r>
            </a:p>
          </p:txBody>
        </p:sp>
        <p:sp>
          <p:nvSpPr>
            <p:cNvPr id="639068" name="Line 92"/>
            <p:cNvSpPr>
              <a:spLocks noChangeShapeType="1"/>
            </p:cNvSpPr>
            <p:nvPr/>
          </p:nvSpPr>
          <p:spPr bwMode="auto">
            <a:xfrm>
              <a:off x="1574" y="2140"/>
              <a:ext cx="0" cy="477"/>
            </a:xfrm>
            <a:prstGeom prst="line">
              <a:avLst/>
            </a:prstGeom>
            <a:noFill/>
            <a:ln w="25400">
              <a:solidFill>
                <a:srgbClr val="000000"/>
              </a:solidFill>
              <a:round/>
              <a:headEnd/>
              <a:tailEnd/>
            </a:ln>
            <a:effectLst/>
          </p:spPr>
          <p:txBody>
            <a:bodyPr wrap="none" anchor="ctr"/>
            <a:lstStyle/>
            <a:p>
              <a:endParaRPr lang="en-IN"/>
            </a:p>
          </p:txBody>
        </p:sp>
        <p:sp>
          <p:nvSpPr>
            <p:cNvPr id="639069" name="Rectangle 93"/>
            <p:cNvSpPr>
              <a:spLocks noChangeArrowheads="1"/>
            </p:cNvSpPr>
            <p:nvPr/>
          </p:nvSpPr>
          <p:spPr bwMode="auto">
            <a:xfrm>
              <a:off x="1393" y="2608"/>
              <a:ext cx="327" cy="264"/>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 x 8</a:t>
              </a:r>
            </a:p>
            <a:p>
              <a:pPr defTabSz="762000" eaLnBrk="0" latinLnBrk="1" hangingPunct="0">
                <a:lnSpc>
                  <a:spcPct val="90000"/>
                </a:lnSpc>
              </a:pPr>
              <a:endParaRPr kumimoji="1" lang="en-US" altLang="ko-KR" sz="1200" b="1">
                <a:solidFill>
                  <a:srgbClr val="000000"/>
                </a:solidFill>
                <a:ea typeface="굴림" pitchFamily="50" charset="-127"/>
              </a:endParaRPr>
            </a:p>
          </p:txBody>
        </p:sp>
        <p:sp>
          <p:nvSpPr>
            <p:cNvPr id="639070" name="Rectangle 94"/>
            <p:cNvSpPr>
              <a:spLocks noChangeArrowheads="1"/>
            </p:cNvSpPr>
            <p:nvPr/>
          </p:nvSpPr>
          <p:spPr bwMode="auto">
            <a:xfrm>
              <a:off x="1313" y="2713"/>
              <a:ext cx="487"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decoder</a:t>
              </a:r>
            </a:p>
          </p:txBody>
        </p:sp>
        <p:sp>
          <p:nvSpPr>
            <p:cNvPr id="639071" name="Rectangle 95"/>
            <p:cNvSpPr>
              <a:spLocks noChangeArrowheads="1"/>
            </p:cNvSpPr>
            <p:nvPr/>
          </p:nvSpPr>
          <p:spPr bwMode="auto">
            <a:xfrm>
              <a:off x="1266" y="2617"/>
              <a:ext cx="606" cy="243"/>
            </a:xfrm>
            <a:prstGeom prst="rect">
              <a:avLst/>
            </a:prstGeom>
            <a:noFill/>
            <a:ln w="25400">
              <a:solidFill>
                <a:srgbClr val="000000"/>
              </a:solidFill>
              <a:miter lim="800000"/>
              <a:headEnd/>
              <a:tailEnd/>
            </a:ln>
            <a:effectLst/>
          </p:spPr>
          <p:txBody>
            <a:bodyPr wrap="none" anchor="ctr"/>
            <a:lstStyle/>
            <a:p>
              <a:endParaRPr lang="en-IN"/>
            </a:p>
          </p:txBody>
        </p:sp>
        <p:sp>
          <p:nvSpPr>
            <p:cNvPr id="639072" name="Arc 96"/>
            <p:cNvSpPr>
              <a:spLocks/>
            </p:cNvSpPr>
            <p:nvPr/>
          </p:nvSpPr>
          <p:spPr bwMode="auto">
            <a:xfrm>
              <a:off x="1429" y="2864"/>
              <a:ext cx="70" cy="71"/>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IN"/>
            </a:p>
          </p:txBody>
        </p:sp>
        <p:sp>
          <p:nvSpPr>
            <p:cNvPr id="639073" name="Line 97"/>
            <p:cNvSpPr>
              <a:spLocks noChangeShapeType="1"/>
            </p:cNvSpPr>
            <p:nvPr/>
          </p:nvSpPr>
          <p:spPr bwMode="auto">
            <a:xfrm>
              <a:off x="1464" y="2928"/>
              <a:ext cx="0" cy="60"/>
            </a:xfrm>
            <a:prstGeom prst="line">
              <a:avLst/>
            </a:prstGeom>
            <a:noFill/>
            <a:ln w="25400">
              <a:solidFill>
                <a:srgbClr val="000000"/>
              </a:solidFill>
              <a:round/>
              <a:headEnd/>
              <a:tailEnd/>
            </a:ln>
            <a:effectLst/>
          </p:spPr>
          <p:txBody>
            <a:bodyPr wrap="none" anchor="ctr"/>
            <a:lstStyle/>
            <a:p>
              <a:endParaRPr lang="en-IN"/>
            </a:p>
          </p:txBody>
        </p:sp>
        <p:sp>
          <p:nvSpPr>
            <p:cNvPr id="639074" name="Arc 98"/>
            <p:cNvSpPr>
              <a:spLocks/>
            </p:cNvSpPr>
            <p:nvPr/>
          </p:nvSpPr>
          <p:spPr bwMode="auto">
            <a:xfrm>
              <a:off x="1539" y="2864"/>
              <a:ext cx="70" cy="71"/>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IN"/>
            </a:p>
          </p:txBody>
        </p:sp>
        <p:sp>
          <p:nvSpPr>
            <p:cNvPr id="639075" name="Line 99"/>
            <p:cNvSpPr>
              <a:spLocks noChangeShapeType="1"/>
            </p:cNvSpPr>
            <p:nvPr/>
          </p:nvSpPr>
          <p:spPr bwMode="auto">
            <a:xfrm>
              <a:off x="1574" y="2924"/>
              <a:ext cx="0" cy="64"/>
            </a:xfrm>
            <a:prstGeom prst="line">
              <a:avLst/>
            </a:prstGeom>
            <a:noFill/>
            <a:ln w="25400">
              <a:solidFill>
                <a:srgbClr val="000000"/>
              </a:solidFill>
              <a:round/>
              <a:headEnd/>
              <a:tailEnd/>
            </a:ln>
            <a:effectLst/>
          </p:spPr>
          <p:txBody>
            <a:bodyPr wrap="none" anchor="ctr"/>
            <a:lstStyle/>
            <a:p>
              <a:endParaRPr lang="en-IN"/>
            </a:p>
          </p:txBody>
        </p:sp>
        <p:sp>
          <p:nvSpPr>
            <p:cNvPr id="639076" name="Arc 100"/>
            <p:cNvSpPr>
              <a:spLocks/>
            </p:cNvSpPr>
            <p:nvPr/>
          </p:nvSpPr>
          <p:spPr bwMode="auto">
            <a:xfrm>
              <a:off x="1640" y="2864"/>
              <a:ext cx="70" cy="71"/>
            </a:xfrm>
            <a:custGeom>
              <a:avLst/>
              <a:gdLst>
                <a:gd name="G0" fmla="+- 8852 0 0"/>
                <a:gd name="G1" fmla="+- 0 0 0"/>
                <a:gd name="G2" fmla="+- 21600 0 0"/>
                <a:gd name="T0" fmla="*/ 17464 w 17464"/>
                <a:gd name="T1" fmla="*/ 19809 h 21600"/>
                <a:gd name="T2" fmla="*/ 0 w 17464"/>
                <a:gd name="T3" fmla="*/ 19703 h 21600"/>
                <a:gd name="T4" fmla="*/ 8852 w 17464"/>
                <a:gd name="T5" fmla="*/ 0 h 21600"/>
              </a:gdLst>
              <a:ahLst/>
              <a:cxnLst>
                <a:cxn ang="0">
                  <a:pos x="T0" y="T1"/>
                </a:cxn>
                <a:cxn ang="0">
                  <a:pos x="T2" y="T3"/>
                </a:cxn>
                <a:cxn ang="0">
                  <a:pos x="T4" y="T5"/>
                </a:cxn>
              </a:cxnLst>
              <a:rect l="0" t="0" r="r" b="b"/>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a:effectLst/>
          </p:spPr>
          <p:txBody>
            <a:bodyPr wrap="none" anchor="ctr"/>
            <a:lstStyle/>
            <a:p>
              <a:endParaRPr lang="en-IN"/>
            </a:p>
          </p:txBody>
        </p:sp>
        <p:sp>
          <p:nvSpPr>
            <p:cNvPr id="639077" name="Line 101"/>
            <p:cNvSpPr>
              <a:spLocks noChangeShapeType="1"/>
            </p:cNvSpPr>
            <p:nvPr/>
          </p:nvSpPr>
          <p:spPr bwMode="auto">
            <a:xfrm>
              <a:off x="1674" y="2920"/>
              <a:ext cx="0" cy="68"/>
            </a:xfrm>
            <a:prstGeom prst="line">
              <a:avLst/>
            </a:prstGeom>
            <a:noFill/>
            <a:ln w="25400">
              <a:solidFill>
                <a:srgbClr val="000000"/>
              </a:solidFill>
              <a:round/>
              <a:headEnd/>
              <a:tailEnd/>
            </a:ln>
            <a:effectLst/>
          </p:spPr>
          <p:txBody>
            <a:bodyPr wrap="none" anchor="ctr"/>
            <a:lstStyle/>
            <a:p>
              <a:endParaRPr lang="en-IN"/>
            </a:p>
          </p:txBody>
        </p:sp>
        <p:sp>
          <p:nvSpPr>
            <p:cNvPr id="639078" name="Rectangle 102"/>
            <p:cNvSpPr>
              <a:spLocks noChangeArrowheads="1"/>
            </p:cNvSpPr>
            <p:nvPr/>
          </p:nvSpPr>
          <p:spPr bwMode="auto">
            <a:xfrm>
              <a:off x="1395" y="3047"/>
              <a:ext cx="370"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SELD</a:t>
              </a:r>
            </a:p>
          </p:txBody>
        </p:sp>
        <p:pic>
          <p:nvPicPr>
            <p:cNvPr id="639079" name="Picture 103"/>
            <p:cNvPicPr>
              <a:picLocks noChangeArrowheads="1"/>
            </p:cNvPicPr>
            <p:nvPr/>
          </p:nvPicPr>
          <p:blipFill>
            <a:blip r:embed="rId2"/>
            <a:srcRect/>
            <a:stretch>
              <a:fillRect/>
            </a:stretch>
          </p:blipFill>
          <p:spPr bwMode="auto">
            <a:xfrm>
              <a:off x="1449" y="2994"/>
              <a:ext cx="233" cy="89"/>
            </a:xfrm>
            <a:prstGeom prst="rect">
              <a:avLst/>
            </a:prstGeom>
            <a:noFill/>
            <a:ln w="25400">
              <a:noFill/>
              <a:miter lim="800000"/>
              <a:headEnd/>
              <a:tailEnd/>
            </a:ln>
            <a:effectLst/>
          </p:spPr>
        </p:pic>
        <p:sp>
          <p:nvSpPr>
            <p:cNvPr id="639080" name="Rectangle 104"/>
            <p:cNvSpPr>
              <a:spLocks noChangeArrowheads="1"/>
            </p:cNvSpPr>
            <p:nvPr/>
          </p:nvSpPr>
          <p:spPr bwMode="auto">
            <a:xfrm>
              <a:off x="1136" y="2149"/>
              <a:ext cx="344" cy="264"/>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Load</a:t>
              </a:r>
            </a:p>
            <a:p>
              <a:pPr defTabSz="762000" eaLnBrk="0" latinLnBrk="1" hangingPunct="0">
                <a:lnSpc>
                  <a:spcPct val="90000"/>
                </a:lnSpc>
              </a:pPr>
              <a:endParaRPr kumimoji="1" lang="en-US" altLang="ko-KR" sz="1200" b="1">
                <a:solidFill>
                  <a:srgbClr val="000000"/>
                </a:solidFill>
                <a:ea typeface="굴림" pitchFamily="50" charset="-127"/>
              </a:endParaRPr>
            </a:p>
          </p:txBody>
        </p:sp>
        <p:sp>
          <p:nvSpPr>
            <p:cNvPr id="639081" name="Rectangle 105"/>
            <p:cNvSpPr>
              <a:spLocks noChangeArrowheads="1"/>
            </p:cNvSpPr>
            <p:nvPr/>
          </p:nvSpPr>
          <p:spPr bwMode="auto">
            <a:xfrm>
              <a:off x="1063" y="2230"/>
              <a:ext cx="477"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 lines)</a:t>
              </a:r>
            </a:p>
          </p:txBody>
        </p:sp>
        <p:sp>
          <p:nvSpPr>
            <p:cNvPr id="639082" name="Arc 106"/>
            <p:cNvSpPr>
              <a:spLocks/>
            </p:cNvSpPr>
            <p:nvPr/>
          </p:nvSpPr>
          <p:spPr bwMode="auto">
            <a:xfrm>
              <a:off x="1175" y="1250"/>
              <a:ext cx="87" cy="59"/>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83" name="Line 107"/>
            <p:cNvSpPr>
              <a:spLocks noChangeShapeType="1"/>
            </p:cNvSpPr>
            <p:nvPr/>
          </p:nvSpPr>
          <p:spPr bwMode="auto">
            <a:xfrm flipH="1">
              <a:off x="1037" y="1279"/>
              <a:ext cx="156" cy="0"/>
            </a:xfrm>
            <a:prstGeom prst="line">
              <a:avLst/>
            </a:prstGeom>
            <a:noFill/>
            <a:ln w="25400">
              <a:solidFill>
                <a:srgbClr val="000000"/>
              </a:solidFill>
              <a:round/>
              <a:headEnd/>
              <a:tailEnd/>
            </a:ln>
            <a:effectLst/>
          </p:spPr>
          <p:txBody>
            <a:bodyPr wrap="none" anchor="ctr"/>
            <a:lstStyle/>
            <a:p>
              <a:endParaRPr lang="en-IN"/>
            </a:p>
          </p:txBody>
        </p:sp>
        <p:sp>
          <p:nvSpPr>
            <p:cNvPr id="639084" name="Arc 108"/>
            <p:cNvSpPr>
              <a:spLocks/>
            </p:cNvSpPr>
            <p:nvPr/>
          </p:nvSpPr>
          <p:spPr bwMode="auto">
            <a:xfrm>
              <a:off x="1175" y="1380"/>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85" name="Line 109"/>
            <p:cNvSpPr>
              <a:spLocks noChangeShapeType="1"/>
            </p:cNvSpPr>
            <p:nvPr/>
          </p:nvSpPr>
          <p:spPr bwMode="auto">
            <a:xfrm flipH="1">
              <a:off x="1037" y="1407"/>
              <a:ext cx="156" cy="0"/>
            </a:xfrm>
            <a:prstGeom prst="line">
              <a:avLst/>
            </a:prstGeom>
            <a:noFill/>
            <a:ln w="25400">
              <a:solidFill>
                <a:srgbClr val="000000"/>
              </a:solidFill>
              <a:round/>
              <a:headEnd/>
              <a:tailEnd/>
            </a:ln>
            <a:effectLst/>
          </p:spPr>
          <p:txBody>
            <a:bodyPr wrap="none" anchor="ctr"/>
            <a:lstStyle/>
            <a:p>
              <a:endParaRPr lang="en-IN"/>
            </a:p>
          </p:txBody>
        </p:sp>
        <p:sp>
          <p:nvSpPr>
            <p:cNvPr id="639086" name="Arc 110"/>
            <p:cNvSpPr>
              <a:spLocks/>
            </p:cNvSpPr>
            <p:nvPr/>
          </p:nvSpPr>
          <p:spPr bwMode="auto">
            <a:xfrm>
              <a:off x="1175" y="1509"/>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87" name="Line 111"/>
            <p:cNvSpPr>
              <a:spLocks noChangeShapeType="1"/>
            </p:cNvSpPr>
            <p:nvPr/>
          </p:nvSpPr>
          <p:spPr bwMode="auto">
            <a:xfrm flipH="1">
              <a:off x="1037" y="1537"/>
              <a:ext cx="156" cy="0"/>
            </a:xfrm>
            <a:prstGeom prst="line">
              <a:avLst/>
            </a:prstGeom>
            <a:noFill/>
            <a:ln w="25400">
              <a:solidFill>
                <a:srgbClr val="000000"/>
              </a:solidFill>
              <a:round/>
              <a:headEnd/>
              <a:tailEnd/>
            </a:ln>
            <a:effectLst/>
          </p:spPr>
          <p:txBody>
            <a:bodyPr wrap="none" anchor="ctr"/>
            <a:lstStyle/>
            <a:p>
              <a:endParaRPr lang="en-IN"/>
            </a:p>
          </p:txBody>
        </p:sp>
        <p:sp>
          <p:nvSpPr>
            <p:cNvPr id="639088" name="Arc 112"/>
            <p:cNvSpPr>
              <a:spLocks/>
            </p:cNvSpPr>
            <p:nvPr/>
          </p:nvSpPr>
          <p:spPr bwMode="auto">
            <a:xfrm>
              <a:off x="1175" y="1633"/>
              <a:ext cx="87" cy="58"/>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89" name="Line 113"/>
            <p:cNvSpPr>
              <a:spLocks noChangeShapeType="1"/>
            </p:cNvSpPr>
            <p:nvPr/>
          </p:nvSpPr>
          <p:spPr bwMode="auto">
            <a:xfrm flipH="1">
              <a:off x="1037" y="1666"/>
              <a:ext cx="156" cy="0"/>
            </a:xfrm>
            <a:prstGeom prst="line">
              <a:avLst/>
            </a:prstGeom>
            <a:noFill/>
            <a:ln w="25400">
              <a:solidFill>
                <a:srgbClr val="000000"/>
              </a:solidFill>
              <a:round/>
              <a:headEnd/>
              <a:tailEnd/>
            </a:ln>
            <a:effectLst/>
          </p:spPr>
          <p:txBody>
            <a:bodyPr wrap="none" anchor="ctr"/>
            <a:lstStyle/>
            <a:p>
              <a:endParaRPr lang="en-IN"/>
            </a:p>
          </p:txBody>
        </p:sp>
        <p:sp>
          <p:nvSpPr>
            <p:cNvPr id="639090" name="Arc 114"/>
            <p:cNvSpPr>
              <a:spLocks/>
            </p:cNvSpPr>
            <p:nvPr/>
          </p:nvSpPr>
          <p:spPr bwMode="auto">
            <a:xfrm>
              <a:off x="1175" y="1766"/>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91" name="Line 115"/>
            <p:cNvSpPr>
              <a:spLocks noChangeShapeType="1"/>
            </p:cNvSpPr>
            <p:nvPr/>
          </p:nvSpPr>
          <p:spPr bwMode="auto">
            <a:xfrm flipH="1">
              <a:off x="1037" y="1795"/>
              <a:ext cx="156" cy="0"/>
            </a:xfrm>
            <a:prstGeom prst="line">
              <a:avLst/>
            </a:prstGeom>
            <a:noFill/>
            <a:ln w="25400">
              <a:solidFill>
                <a:srgbClr val="000000"/>
              </a:solidFill>
              <a:round/>
              <a:headEnd/>
              <a:tailEnd/>
            </a:ln>
            <a:effectLst/>
          </p:spPr>
          <p:txBody>
            <a:bodyPr wrap="none" anchor="ctr"/>
            <a:lstStyle/>
            <a:p>
              <a:endParaRPr lang="en-IN"/>
            </a:p>
          </p:txBody>
        </p:sp>
        <p:sp>
          <p:nvSpPr>
            <p:cNvPr id="639092" name="Arc 116"/>
            <p:cNvSpPr>
              <a:spLocks/>
            </p:cNvSpPr>
            <p:nvPr/>
          </p:nvSpPr>
          <p:spPr bwMode="auto">
            <a:xfrm>
              <a:off x="1175" y="1895"/>
              <a:ext cx="87" cy="57"/>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93" name="Line 117"/>
            <p:cNvSpPr>
              <a:spLocks noChangeShapeType="1"/>
            </p:cNvSpPr>
            <p:nvPr/>
          </p:nvSpPr>
          <p:spPr bwMode="auto">
            <a:xfrm flipH="1">
              <a:off x="1037" y="1923"/>
              <a:ext cx="156" cy="0"/>
            </a:xfrm>
            <a:prstGeom prst="line">
              <a:avLst/>
            </a:prstGeom>
            <a:noFill/>
            <a:ln w="25400">
              <a:solidFill>
                <a:srgbClr val="000000"/>
              </a:solidFill>
              <a:round/>
              <a:headEnd/>
              <a:tailEnd/>
            </a:ln>
            <a:effectLst/>
          </p:spPr>
          <p:txBody>
            <a:bodyPr wrap="none" anchor="ctr"/>
            <a:lstStyle/>
            <a:p>
              <a:endParaRPr lang="en-IN"/>
            </a:p>
          </p:txBody>
        </p:sp>
        <p:sp>
          <p:nvSpPr>
            <p:cNvPr id="639094" name="Arc 118"/>
            <p:cNvSpPr>
              <a:spLocks/>
            </p:cNvSpPr>
            <p:nvPr/>
          </p:nvSpPr>
          <p:spPr bwMode="auto">
            <a:xfrm>
              <a:off x="1175" y="2023"/>
              <a:ext cx="87" cy="59"/>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IN"/>
            </a:p>
          </p:txBody>
        </p:sp>
        <p:sp>
          <p:nvSpPr>
            <p:cNvPr id="639095" name="Line 119"/>
            <p:cNvSpPr>
              <a:spLocks noChangeShapeType="1"/>
            </p:cNvSpPr>
            <p:nvPr/>
          </p:nvSpPr>
          <p:spPr bwMode="auto">
            <a:xfrm flipH="1">
              <a:off x="1037" y="2052"/>
              <a:ext cx="156" cy="0"/>
            </a:xfrm>
            <a:prstGeom prst="line">
              <a:avLst/>
            </a:prstGeom>
            <a:noFill/>
            <a:ln w="25400">
              <a:solidFill>
                <a:srgbClr val="000000"/>
              </a:solidFill>
              <a:round/>
              <a:headEnd/>
              <a:tailEnd/>
            </a:ln>
            <a:effectLst/>
          </p:spPr>
          <p:txBody>
            <a:bodyPr wrap="none" anchor="ctr"/>
            <a:lstStyle/>
            <a:p>
              <a:endParaRPr lang="en-IN"/>
            </a:p>
          </p:txBody>
        </p:sp>
        <p:sp>
          <p:nvSpPr>
            <p:cNvPr id="639096" name="Line 120"/>
            <p:cNvSpPr>
              <a:spLocks noChangeShapeType="1"/>
            </p:cNvSpPr>
            <p:nvPr/>
          </p:nvSpPr>
          <p:spPr bwMode="auto">
            <a:xfrm>
              <a:off x="1046" y="1279"/>
              <a:ext cx="0" cy="2377"/>
            </a:xfrm>
            <a:prstGeom prst="line">
              <a:avLst/>
            </a:prstGeom>
            <a:noFill/>
            <a:ln w="25400">
              <a:solidFill>
                <a:srgbClr val="000000"/>
              </a:solidFill>
              <a:round/>
              <a:headEnd/>
              <a:tailEnd/>
            </a:ln>
            <a:effectLst/>
          </p:spPr>
          <p:txBody>
            <a:bodyPr wrap="none" anchor="ctr"/>
            <a:lstStyle/>
            <a:p>
              <a:endParaRPr lang="en-IN"/>
            </a:p>
          </p:txBody>
        </p:sp>
        <p:sp>
          <p:nvSpPr>
            <p:cNvPr id="639097" name="Arc 121"/>
            <p:cNvSpPr>
              <a:spLocks/>
            </p:cNvSpPr>
            <p:nvPr/>
          </p:nvSpPr>
          <p:spPr bwMode="auto">
            <a:xfrm>
              <a:off x="3254" y="3740"/>
              <a:ext cx="71" cy="73"/>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098" name="Line 122"/>
            <p:cNvSpPr>
              <a:spLocks noChangeShapeType="1"/>
            </p:cNvSpPr>
            <p:nvPr/>
          </p:nvSpPr>
          <p:spPr bwMode="auto">
            <a:xfrm>
              <a:off x="3289" y="3504"/>
              <a:ext cx="0" cy="243"/>
            </a:xfrm>
            <a:prstGeom prst="line">
              <a:avLst/>
            </a:prstGeom>
            <a:noFill/>
            <a:ln w="25400">
              <a:solidFill>
                <a:srgbClr val="000000"/>
              </a:solidFill>
              <a:round/>
              <a:headEnd/>
              <a:tailEnd/>
            </a:ln>
            <a:effectLst/>
          </p:spPr>
          <p:txBody>
            <a:bodyPr wrap="none" anchor="ctr"/>
            <a:lstStyle/>
            <a:p>
              <a:endParaRPr lang="en-IN"/>
            </a:p>
          </p:txBody>
        </p:sp>
        <p:sp>
          <p:nvSpPr>
            <p:cNvPr id="639099" name="Line 123"/>
            <p:cNvSpPr>
              <a:spLocks noChangeShapeType="1"/>
            </p:cNvSpPr>
            <p:nvPr/>
          </p:nvSpPr>
          <p:spPr bwMode="auto">
            <a:xfrm flipH="1">
              <a:off x="1037" y="3644"/>
              <a:ext cx="2257" cy="0"/>
            </a:xfrm>
            <a:prstGeom prst="line">
              <a:avLst/>
            </a:prstGeom>
            <a:noFill/>
            <a:ln w="25400">
              <a:solidFill>
                <a:srgbClr val="000000"/>
              </a:solidFill>
              <a:round/>
              <a:headEnd/>
              <a:tailEnd/>
            </a:ln>
            <a:effectLst/>
          </p:spPr>
          <p:txBody>
            <a:bodyPr wrap="none" anchor="ctr"/>
            <a:lstStyle/>
            <a:p>
              <a:endParaRPr lang="en-IN"/>
            </a:p>
          </p:txBody>
        </p:sp>
        <p:sp>
          <p:nvSpPr>
            <p:cNvPr id="639100" name="Rectangle 124"/>
            <p:cNvSpPr>
              <a:spLocks noChangeArrowheads="1"/>
            </p:cNvSpPr>
            <p:nvPr/>
          </p:nvSpPr>
          <p:spPr bwMode="auto">
            <a:xfrm>
              <a:off x="3321" y="3684"/>
              <a:ext cx="430"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Output</a:t>
              </a:r>
            </a:p>
          </p:txBody>
        </p:sp>
        <p:sp>
          <p:nvSpPr>
            <p:cNvPr id="639101" name="Rectangle 125"/>
            <p:cNvSpPr>
              <a:spLocks noChangeArrowheads="1"/>
            </p:cNvSpPr>
            <p:nvPr/>
          </p:nvSpPr>
          <p:spPr bwMode="auto">
            <a:xfrm>
              <a:off x="2640" y="2653"/>
              <a:ext cx="381"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 bus</a:t>
              </a:r>
            </a:p>
          </p:txBody>
        </p:sp>
        <p:sp>
          <p:nvSpPr>
            <p:cNvPr id="639102" name="Rectangle 126"/>
            <p:cNvSpPr>
              <a:spLocks noChangeArrowheads="1"/>
            </p:cNvSpPr>
            <p:nvPr/>
          </p:nvSpPr>
          <p:spPr bwMode="auto">
            <a:xfrm>
              <a:off x="3843" y="2653"/>
              <a:ext cx="381"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B bus</a:t>
              </a:r>
            </a:p>
          </p:txBody>
        </p:sp>
        <p:sp>
          <p:nvSpPr>
            <p:cNvPr id="639103" name="Arc 127"/>
            <p:cNvSpPr>
              <a:spLocks/>
            </p:cNvSpPr>
            <p:nvPr/>
          </p:nvSpPr>
          <p:spPr bwMode="auto">
            <a:xfrm>
              <a:off x="1741" y="1155"/>
              <a:ext cx="70" cy="72"/>
            </a:xfrm>
            <a:custGeom>
              <a:avLst/>
              <a:gdLst>
                <a:gd name="G0" fmla="+- 8746 0 0"/>
                <a:gd name="G1" fmla="+- 21600 0 0"/>
                <a:gd name="G2" fmla="+- 21600 0 0"/>
                <a:gd name="T0" fmla="*/ 0 w 17255"/>
                <a:gd name="T1" fmla="*/ 1850 h 21600"/>
                <a:gd name="T2" fmla="*/ 17255 w 17255"/>
                <a:gd name="T3" fmla="*/ 1746 h 21600"/>
                <a:gd name="T4" fmla="*/ 8746 w 17255"/>
                <a:gd name="T5" fmla="*/ 21600 h 21600"/>
              </a:gdLst>
              <a:ahLst/>
              <a:cxnLst>
                <a:cxn ang="0">
                  <a:pos x="T0" y="T1"/>
                </a:cxn>
                <a:cxn ang="0">
                  <a:pos x="T2" y="T3"/>
                </a:cxn>
                <a:cxn ang="0">
                  <a:pos x="T4" y="T5"/>
                </a:cxn>
              </a:cxnLst>
              <a:rect l="0" t="0" r="r" b="b"/>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a:effectLst/>
          </p:spPr>
          <p:txBody>
            <a:bodyPr wrap="none" anchor="ctr"/>
            <a:lstStyle/>
            <a:p>
              <a:endParaRPr lang="en-IN"/>
            </a:p>
          </p:txBody>
        </p:sp>
        <p:sp>
          <p:nvSpPr>
            <p:cNvPr id="639104" name="Line 128"/>
            <p:cNvSpPr>
              <a:spLocks noChangeShapeType="1"/>
            </p:cNvSpPr>
            <p:nvPr/>
          </p:nvSpPr>
          <p:spPr bwMode="auto">
            <a:xfrm flipV="1">
              <a:off x="1775" y="1055"/>
              <a:ext cx="0" cy="121"/>
            </a:xfrm>
            <a:prstGeom prst="line">
              <a:avLst/>
            </a:prstGeom>
            <a:noFill/>
            <a:ln w="25400">
              <a:solidFill>
                <a:srgbClr val="000000"/>
              </a:solidFill>
              <a:round/>
              <a:headEnd/>
              <a:tailEnd/>
            </a:ln>
            <a:effectLst/>
          </p:spPr>
          <p:txBody>
            <a:bodyPr wrap="none" anchor="ctr"/>
            <a:lstStyle/>
            <a:p>
              <a:endParaRPr lang="en-IN"/>
            </a:p>
          </p:txBody>
        </p:sp>
        <p:sp>
          <p:nvSpPr>
            <p:cNvPr id="639105" name="Rectangle 129"/>
            <p:cNvSpPr>
              <a:spLocks noChangeArrowheads="1"/>
            </p:cNvSpPr>
            <p:nvPr/>
          </p:nvSpPr>
          <p:spPr bwMode="auto">
            <a:xfrm>
              <a:off x="1605" y="932"/>
              <a:ext cx="375" cy="160"/>
            </a:xfrm>
            <a:prstGeom prst="rect">
              <a:avLst/>
            </a:prstGeom>
            <a:noFill/>
            <a:ln w="25400">
              <a:noFill/>
              <a:miter lim="800000"/>
              <a:headEnd/>
              <a:tailEnd/>
            </a:ln>
            <a:effectLst/>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Clock</a:t>
              </a:r>
            </a:p>
          </p:txBody>
        </p:sp>
        <p:sp>
          <p:nvSpPr>
            <p:cNvPr id="639106" name="Rectangle 130"/>
            <p:cNvSpPr>
              <a:spLocks noChangeArrowheads="1"/>
            </p:cNvSpPr>
            <p:nvPr/>
          </p:nvSpPr>
          <p:spPr bwMode="auto">
            <a:xfrm>
              <a:off x="1261" y="1228"/>
              <a:ext cx="633" cy="913"/>
            </a:xfrm>
            <a:prstGeom prst="rect">
              <a:avLst/>
            </a:prstGeom>
            <a:noFill/>
            <a:ln w="25400">
              <a:solidFill>
                <a:schemeClr val="tx1"/>
              </a:solidFill>
              <a:miter lim="800000"/>
              <a:headEnd/>
              <a:tailEnd/>
            </a:ln>
            <a:effectLst/>
          </p:spPr>
          <p:txBody>
            <a:bodyPr wrap="none" anchor="ctr"/>
            <a:lstStyle/>
            <a:p>
              <a:endParaRPr lang="en-IN"/>
            </a:p>
          </p:txBody>
        </p:sp>
        <p:sp>
          <p:nvSpPr>
            <p:cNvPr id="639107" name="Line 131"/>
            <p:cNvSpPr>
              <a:spLocks noChangeShapeType="1"/>
            </p:cNvSpPr>
            <p:nvPr/>
          </p:nvSpPr>
          <p:spPr bwMode="auto">
            <a:xfrm>
              <a:off x="1266" y="1347"/>
              <a:ext cx="628" cy="5"/>
            </a:xfrm>
            <a:prstGeom prst="line">
              <a:avLst/>
            </a:prstGeom>
            <a:noFill/>
            <a:ln w="25400">
              <a:solidFill>
                <a:schemeClr val="tx1"/>
              </a:solidFill>
              <a:round/>
              <a:headEnd/>
              <a:tailEnd/>
            </a:ln>
            <a:effectLst/>
          </p:spPr>
          <p:txBody>
            <a:bodyPr wrap="none" anchor="ctr"/>
            <a:lstStyle/>
            <a:p>
              <a:endParaRPr lang="en-IN"/>
            </a:p>
          </p:txBody>
        </p:sp>
        <p:sp>
          <p:nvSpPr>
            <p:cNvPr id="639108" name="Line 132"/>
            <p:cNvSpPr>
              <a:spLocks noChangeShapeType="1"/>
            </p:cNvSpPr>
            <p:nvPr/>
          </p:nvSpPr>
          <p:spPr bwMode="auto">
            <a:xfrm>
              <a:off x="1256" y="1485"/>
              <a:ext cx="643" cy="0"/>
            </a:xfrm>
            <a:prstGeom prst="line">
              <a:avLst/>
            </a:prstGeom>
            <a:noFill/>
            <a:ln w="25400">
              <a:solidFill>
                <a:schemeClr val="tx1"/>
              </a:solidFill>
              <a:round/>
              <a:headEnd/>
              <a:tailEnd/>
            </a:ln>
            <a:effectLst/>
          </p:spPr>
          <p:txBody>
            <a:bodyPr wrap="none" anchor="ctr"/>
            <a:lstStyle/>
            <a:p>
              <a:endParaRPr lang="en-IN"/>
            </a:p>
          </p:txBody>
        </p:sp>
        <p:sp>
          <p:nvSpPr>
            <p:cNvPr id="639109" name="Line 133"/>
            <p:cNvSpPr>
              <a:spLocks noChangeShapeType="1"/>
            </p:cNvSpPr>
            <p:nvPr/>
          </p:nvSpPr>
          <p:spPr bwMode="auto">
            <a:xfrm>
              <a:off x="1261" y="1618"/>
              <a:ext cx="642" cy="0"/>
            </a:xfrm>
            <a:prstGeom prst="line">
              <a:avLst/>
            </a:prstGeom>
            <a:noFill/>
            <a:ln w="25400">
              <a:solidFill>
                <a:schemeClr val="tx1"/>
              </a:solidFill>
              <a:round/>
              <a:headEnd/>
              <a:tailEnd/>
            </a:ln>
            <a:effectLst/>
          </p:spPr>
          <p:txBody>
            <a:bodyPr wrap="none" anchor="ctr"/>
            <a:lstStyle/>
            <a:p>
              <a:endParaRPr lang="en-IN"/>
            </a:p>
          </p:txBody>
        </p:sp>
        <p:sp>
          <p:nvSpPr>
            <p:cNvPr id="639110" name="Line 134"/>
            <p:cNvSpPr>
              <a:spLocks noChangeShapeType="1"/>
            </p:cNvSpPr>
            <p:nvPr/>
          </p:nvSpPr>
          <p:spPr bwMode="auto">
            <a:xfrm>
              <a:off x="1261" y="1751"/>
              <a:ext cx="642" cy="0"/>
            </a:xfrm>
            <a:prstGeom prst="line">
              <a:avLst/>
            </a:prstGeom>
            <a:noFill/>
            <a:ln w="25400">
              <a:solidFill>
                <a:schemeClr val="tx1"/>
              </a:solidFill>
              <a:round/>
              <a:headEnd/>
              <a:tailEnd/>
            </a:ln>
            <a:effectLst/>
          </p:spPr>
          <p:txBody>
            <a:bodyPr wrap="none" anchor="ctr"/>
            <a:lstStyle/>
            <a:p>
              <a:endParaRPr lang="en-IN"/>
            </a:p>
          </p:txBody>
        </p:sp>
        <p:sp>
          <p:nvSpPr>
            <p:cNvPr id="639111" name="Line 135"/>
            <p:cNvSpPr>
              <a:spLocks noChangeShapeType="1"/>
            </p:cNvSpPr>
            <p:nvPr/>
          </p:nvSpPr>
          <p:spPr bwMode="auto">
            <a:xfrm>
              <a:off x="1261" y="1884"/>
              <a:ext cx="642" cy="0"/>
            </a:xfrm>
            <a:prstGeom prst="line">
              <a:avLst/>
            </a:prstGeom>
            <a:noFill/>
            <a:ln w="25400">
              <a:solidFill>
                <a:schemeClr val="tx1"/>
              </a:solidFill>
              <a:round/>
              <a:headEnd/>
              <a:tailEnd/>
            </a:ln>
            <a:effectLst/>
          </p:spPr>
          <p:txBody>
            <a:bodyPr wrap="none" anchor="ctr"/>
            <a:lstStyle/>
            <a:p>
              <a:endParaRPr lang="en-IN"/>
            </a:p>
          </p:txBody>
        </p:sp>
        <p:sp>
          <p:nvSpPr>
            <p:cNvPr id="639112" name="Line 136"/>
            <p:cNvSpPr>
              <a:spLocks noChangeShapeType="1"/>
            </p:cNvSpPr>
            <p:nvPr/>
          </p:nvSpPr>
          <p:spPr bwMode="auto">
            <a:xfrm>
              <a:off x="1261" y="2016"/>
              <a:ext cx="642" cy="0"/>
            </a:xfrm>
            <a:prstGeom prst="line">
              <a:avLst/>
            </a:prstGeom>
            <a:noFill/>
            <a:ln w="25400">
              <a:solidFill>
                <a:schemeClr val="tx1"/>
              </a:solidFill>
              <a:round/>
              <a:headEnd/>
              <a:tailEnd/>
            </a:ln>
            <a:effectLst/>
          </p:spPr>
          <p:txBody>
            <a:bodyPr wrap="none" anchor="ctr"/>
            <a:lstStyle/>
            <a:p>
              <a:endParaRPr lang="en-IN"/>
            </a:p>
          </p:txBody>
        </p:sp>
      </p:grpSp>
      <p:sp>
        <p:nvSpPr>
          <p:cNvPr id="137" name="Rectangle 136"/>
          <p:cNvSpPr/>
          <p:nvPr/>
        </p:nvSpPr>
        <p:spPr>
          <a:xfrm>
            <a:off x="2211388" y="6194085"/>
            <a:ext cx="4265612" cy="338554"/>
          </a:xfrm>
          <a:prstGeom prst="rect">
            <a:avLst/>
          </a:prstGeom>
        </p:spPr>
        <p:txBody>
          <a:bodyPr wrap="square">
            <a:spAutoFit/>
          </a:bodyPr>
          <a:lstStyle/>
          <a:p>
            <a:pPr algn="ctr"/>
            <a:r>
              <a:rPr lang="en-US" sz="1600" b="1" dirty="0"/>
              <a:t>Figure 5.  General Register Organization</a:t>
            </a:r>
            <a:r>
              <a:rPr lang="en-US" altLang="ko-KR" sz="1600" b="1" dirty="0"/>
              <a:t> [1] </a:t>
            </a:r>
            <a:endParaRPr lang="en-US" sz="1600" b="1" dirty="0"/>
          </a:p>
        </p:txBody>
      </p:sp>
    </p:spTree>
    <p:extLst>
      <p:ext uri="{BB962C8B-B14F-4D97-AF65-F5344CB8AC3E}">
        <p14:creationId xmlns:p14="http://schemas.microsoft.com/office/powerpoint/2010/main" val="91833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8980"/>
                                        </p:tgtEl>
                                        <p:attrNameLst>
                                          <p:attrName>style.visibility</p:attrName>
                                        </p:attrNameLst>
                                      </p:cBhvr>
                                      <p:to>
                                        <p:strVal val="visible"/>
                                      </p:to>
                                    </p:set>
                                    <p:animEffect transition="in" filter="fade">
                                      <p:cBhvr>
                                        <p:cTn id="7" dur="500"/>
                                        <p:tgtEl>
                                          <p:spTgt spid="638980"/>
                                        </p:tgtEl>
                                      </p:cBhvr>
                                    </p:animEffect>
                                  </p:childTnLst>
                                </p:cTn>
                              </p:par>
                              <p:par>
                                <p:cTn id="8" presetID="10" presetClass="entr" presetSubtype="0" fill="hold" nodeType="withEffect">
                                  <p:stCondLst>
                                    <p:cond delay="0"/>
                                  </p:stCondLst>
                                  <p:childTnLst>
                                    <p:set>
                                      <p:cBhvr>
                                        <p:cTn id="9" dur="1" fill="hold">
                                          <p:stCondLst>
                                            <p:cond delay="0"/>
                                          </p:stCondLst>
                                        </p:cTn>
                                        <p:tgtEl>
                                          <p:spTgt spid="137">
                                            <p:txEl>
                                              <p:pRg st="0" end="0"/>
                                            </p:txEl>
                                          </p:spTgt>
                                        </p:tgtEl>
                                        <p:attrNameLst>
                                          <p:attrName>style.visibility</p:attrName>
                                        </p:attrNameLst>
                                      </p:cBhvr>
                                      <p:to>
                                        <p:strVal val="visible"/>
                                      </p:to>
                                    </p:set>
                                    <p:animEffect transition="in" filter="fade">
                                      <p:cBhvr>
                                        <p:cTn id="10" dur="500"/>
                                        <p:tgtEl>
                                          <p:spTgt spid="1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16275" y="301625"/>
            <a:ext cx="2794000" cy="422275"/>
          </a:xfrm>
          <a:noFill/>
          <a:ln/>
        </p:spPr>
        <p:txBody>
          <a:bodyPr wrap="none">
            <a:normAutofit fontScale="90000"/>
          </a:bodyPr>
          <a:lstStyle/>
          <a:p>
            <a:pPr>
              <a:lnSpc>
                <a:spcPct val="87000"/>
              </a:lnSpc>
            </a:pPr>
            <a:r>
              <a:rPr lang="en-US" altLang="ko-KR" sz="2800" dirty="0"/>
              <a:t>INSTRUCTIONS</a:t>
            </a:r>
          </a:p>
        </p:txBody>
      </p:sp>
      <p:sp>
        <p:nvSpPr>
          <p:cNvPr id="5157" name="Rectangle 37"/>
          <p:cNvSpPr>
            <a:spLocks noGrp="1" noChangeArrowheads="1"/>
          </p:cNvSpPr>
          <p:nvPr>
            <p:ph idx="1"/>
          </p:nvPr>
        </p:nvSpPr>
        <p:spPr bwMode="auto">
          <a:xfrm>
            <a:off x="714375" y="1171575"/>
            <a:ext cx="7677150" cy="5184775"/>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100000"/>
              </a:lnSpc>
            </a:pPr>
            <a:r>
              <a:rPr lang="en-US" altLang="ko-KR" sz="2000" dirty="0"/>
              <a:t>Program</a:t>
            </a:r>
          </a:p>
          <a:p>
            <a:pPr lvl="1">
              <a:lnSpc>
                <a:spcPct val="100000"/>
              </a:lnSpc>
            </a:pPr>
            <a:r>
              <a:rPr lang="en-US" altLang="ko-KR" sz="1600" dirty="0"/>
              <a:t>A sequence of (machine) instructions </a:t>
            </a:r>
          </a:p>
          <a:p>
            <a:pPr>
              <a:lnSpc>
                <a:spcPct val="100000"/>
              </a:lnSpc>
            </a:pPr>
            <a:r>
              <a:rPr lang="en-US" altLang="ko-KR" sz="2000" dirty="0"/>
              <a:t>(Machine) </a:t>
            </a:r>
            <a:r>
              <a:rPr lang="en-US" altLang="ko-KR" sz="2000" dirty="0">
                <a:solidFill>
                  <a:srgbClr val="FF0000"/>
                </a:solidFill>
              </a:rPr>
              <a:t>Instruction</a:t>
            </a:r>
          </a:p>
          <a:p>
            <a:pPr lvl="1">
              <a:lnSpc>
                <a:spcPct val="100000"/>
              </a:lnSpc>
            </a:pPr>
            <a:r>
              <a:rPr lang="en-US" altLang="ko-KR" sz="1600" dirty="0"/>
              <a:t>A group of bits that tell the computer to </a:t>
            </a:r>
            <a:r>
              <a:rPr lang="en-US" altLang="ko-KR" sz="1600" i="1" dirty="0"/>
              <a:t>perform a specific operation</a:t>
            </a:r>
            <a:r>
              <a:rPr lang="en-US" altLang="ko-KR" sz="1600" dirty="0"/>
              <a:t> (a sequence of micro-operation) </a:t>
            </a:r>
          </a:p>
          <a:p>
            <a:pPr>
              <a:lnSpc>
                <a:spcPct val="100000"/>
              </a:lnSpc>
            </a:pPr>
            <a:endParaRPr lang="en-US" altLang="ko-KR" sz="2000" dirty="0"/>
          </a:p>
          <a:p>
            <a:pPr>
              <a:lnSpc>
                <a:spcPct val="100000"/>
              </a:lnSpc>
            </a:pPr>
            <a:r>
              <a:rPr lang="en-US" altLang="ko-KR" sz="2000" dirty="0"/>
              <a:t>The instructions of a program, along with any needed data are stored in memory</a:t>
            </a:r>
          </a:p>
          <a:p>
            <a:pPr>
              <a:lnSpc>
                <a:spcPct val="100000"/>
              </a:lnSpc>
            </a:pPr>
            <a:endParaRPr lang="en-US" altLang="ko-KR" sz="2000" dirty="0"/>
          </a:p>
          <a:p>
            <a:pPr>
              <a:lnSpc>
                <a:spcPct val="100000"/>
              </a:lnSpc>
            </a:pPr>
            <a:r>
              <a:rPr lang="en-US" altLang="ko-KR" sz="2000" dirty="0"/>
              <a:t>The CPU </a:t>
            </a:r>
            <a:r>
              <a:rPr lang="en-US" altLang="ko-KR" sz="2000" u="sng" dirty="0"/>
              <a:t>reads the next instruction</a:t>
            </a:r>
            <a:r>
              <a:rPr lang="en-US" altLang="ko-KR" sz="2000" dirty="0"/>
              <a:t> from memory</a:t>
            </a:r>
          </a:p>
          <a:p>
            <a:pPr>
              <a:lnSpc>
                <a:spcPct val="100000"/>
              </a:lnSpc>
            </a:pPr>
            <a:endParaRPr lang="en-US" altLang="ko-KR" sz="2000" dirty="0"/>
          </a:p>
          <a:p>
            <a:pPr>
              <a:lnSpc>
                <a:spcPct val="100000"/>
              </a:lnSpc>
            </a:pPr>
            <a:r>
              <a:rPr lang="en-US" altLang="ko-KR" sz="2000" dirty="0"/>
              <a:t>It is then placed in an </a:t>
            </a:r>
            <a:r>
              <a:rPr lang="en-US" altLang="ko-KR" sz="2000" i="1" dirty="0"/>
              <a:t>Instruction Register</a:t>
            </a:r>
            <a:r>
              <a:rPr lang="en-US" altLang="ko-KR" sz="2000" dirty="0"/>
              <a:t> </a:t>
            </a:r>
            <a:r>
              <a:rPr lang="en-US" altLang="ko-KR" sz="2000" dirty="0">
                <a:solidFill>
                  <a:srgbClr val="FF0000"/>
                </a:solidFill>
              </a:rPr>
              <a:t>(IR</a:t>
            </a:r>
            <a:r>
              <a:rPr lang="en-US" altLang="ko-KR" sz="2000" dirty="0"/>
              <a:t>)</a:t>
            </a:r>
          </a:p>
          <a:p>
            <a:pPr>
              <a:lnSpc>
                <a:spcPct val="100000"/>
              </a:lnSpc>
            </a:pPr>
            <a:endParaRPr lang="en-US" altLang="ko-KR" sz="2000" dirty="0"/>
          </a:p>
          <a:p>
            <a:pPr>
              <a:lnSpc>
                <a:spcPct val="100000"/>
              </a:lnSpc>
            </a:pPr>
            <a:r>
              <a:rPr lang="en-US" altLang="ko-KR" sz="2000" dirty="0"/>
              <a:t>Control circuitry in control unit then </a:t>
            </a:r>
            <a:r>
              <a:rPr lang="en-US" altLang="ko-KR" sz="2000" u="sng" dirty="0"/>
              <a:t>translates the instruction</a:t>
            </a:r>
            <a:r>
              <a:rPr lang="en-US" altLang="ko-KR" sz="2000" dirty="0"/>
              <a:t> into the sequence of microoperations necessary to implement it</a:t>
            </a:r>
          </a:p>
          <a:p>
            <a:pPr>
              <a:lnSpc>
                <a:spcPct val="100000"/>
              </a:lnSpc>
            </a:pPr>
            <a:endParaRPr lang="en-US" altLang="ko-KR" sz="1800" dirty="0"/>
          </a:p>
        </p:txBody>
      </p:sp>
      <p:sp>
        <p:nvSpPr>
          <p:cNvPr id="2" name="Slide Number Placeholder 1"/>
          <p:cNvSpPr>
            <a:spLocks noGrp="1"/>
          </p:cNvSpPr>
          <p:nvPr>
            <p:ph type="sldNum" sz="quarter" idx="12"/>
          </p:nvPr>
        </p:nvSpPr>
        <p:spPr/>
        <p:txBody>
          <a:bodyPr/>
          <a:lstStyle/>
          <a:p>
            <a:fld id="{91A25018-6A3C-4118-A571-55755E85EC31}" type="slidenum">
              <a:rPr lang="en-US" smtClean="0"/>
              <a:pPr/>
              <a:t>13</a:t>
            </a:fld>
            <a:endParaRPr lang="en-US"/>
          </a:p>
        </p:txBody>
      </p:sp>
      <p:cxnSp>
        <p:nvCxnSpPr>
          <p:cNvPr id="5" name="Straight Arrow Connector 4">
            <a:extLst>
              <a:ext uri="{FF2B5EF4-FFF2-40B4-BE49-F238E27FC236}">
                <a16:creationId xmlns:a16="http://schemas.microsoft.com/office/drawing/2014/main" id="{6C339BB4-968A-43FA-B4FC-D315B93A1881}"/>
              </a:ext>
            </a:extLst>
          </p:cNvPr>
          <p:cNvCxnSpPr>
            <a:cxnSpLocks/>
          </p:cNvCxnSpPr>
          <p:nvPr/>
        </p:nvCxnSpPr>
        <p:spPr>
          <a:xfrm flipH="1">
            <a:off x="5867400" y="5410200"/>
            <a:ext cx="304800" cy="24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335CA99C-4C54-48C9-B2F6-208B4F1E056A}"/>
              </a:ext>
            </a:extLst>
          </p:cNvPr>
          <p:cNvSpPr txBox="1"/>
          <p:nvPr/>
        </p:nvSpPr>
        <p:spPr>
          <a:xfrm>
            <a:off x="6172200" y="5147846"/>
            <a:ext cx="1981200" cy="338554"/>
          </a:xfrm>
          <a:prstGeom prst="rect">
            <a:avLst/>
          </a:prstGeom>
          <a:noFill/>
        </p:spPr>
        <p:txBody>
          <a:bodyPr wrap="square" rtlCol="0">
            <a:spAutoFit/>
          </a:bodyPr>
          <a:lstStyle/>
          <a:p>
            <a:r>
              <a:rPr lang="en-IN" sz="1600" dirty="0">
                <a:solidFill>
                  <a:srgbClr val="00B050"/>
                </a:solidFill>
              </a:rPr>
              <a:t>Instruction Decode</a:t>
            </a:r>
          </a:p>
        </p:txBody>
      </p:sp>
      <p:cxnSp>
        <p:nvCxnSpPr>
          <p:cNvPr id="12" name="Straight Arrow Connector 11">
            <a:extLst>
              <a:ext uri="{FF2B5EF4-FFF2-40B4-BE49-F238E27FC236}">
                <a16:creationId xmlns:a16="http://schemas.microsoft.com/office/drawing/2014/main" id="{521E6BB8-0FE8-46D6-9462-220F239EF8D6}"/>
              </a:ext>
            </a:extLst>
          </p:cNvPr>
          <p:cNvCxnSpPr>
            <a:cxnSpLocks/>
          </p:cNvCxnSpPr>
          <p:nvPr/>
        </p:nvCxnSpPr>
        <p:spPr>
          <a:xfrm flipH="1">
            <a:off x="2590800" y="3942767"/>
            <a:ext cx="304800" cy="2482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A47EBDD-B490-4723-B870-9C0D0D882BE0}"/>
              </a:ext>
            </a:extLst>
          </p:cNvPr>
          <p:cNvSpPr txBox="1"/>
          <p:nvPr/>
        </p:nvSpPr>
        <p:spPr>
          <a:xfrm>
            <a:off x="2895600" y="3680413"/>
            <a:ext cx="1981200" cy="338554"/>
          </a:xfrm>
          <a:prstGeom prst="rect">
            <a:avLst/>
          </a:prstGeom>
          <a:noFill/>
        </p:spPr>
        <p:txBody>
          <a:bodyPr wrap="square" rtlCol="0">
            <a:spAutoFit/>
          </a:bodyPr>
          <a:lstStyle/>
          <a:p>
            <a:r>
              <a:rPr lang="en-IN" sz="1600" dirty="0">
                <a:solidFill>
                  <a:srgbClr val="00B050"/>
                </a:solidFill>
              </a:rPr>
              <a:t>Instruction Fetch</a:t>
            </a:r>
          </a:p>
        </p:txBody>
      </p:sp>
    </p:spTree>
    <p:extLst>
      <p:ext uri="{BB962C8B-B14F-4D97-AF65-F5344CB8AC3E}">
        <p14:creationId xmlns:p14="http://schemas.microsoft.com/office/powerpoint/2010/main" val="3156838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57">
                                            <p:bg/>
                                          </p:spTgt>
                                        </p:tgtEl>
                                        <p:attrNameLst>
                                          <p:attrName>style.visibility</p:attrName>
                                        </p:attrNameLst>
                                      </p:cBhvr>
                                      <p:to>
                                        <p:strVal val="visible"/>
                                      </p:to>
                                    </p:set>
                                    <p:animEffect transition="in" filter="fade">
                                      <p:cBhvr>
                                        <p:cTn id="7" dur="500"/>
                                        <p:tgtEl>
                                          <p:spTgt spid="515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57">
                                            <p:txEl>
                                              <p:pRg st="0" end="0"/>
                                            </p:txEl>
                                          </p:spTgt>
                                        </p:tgtEl>
                                        <p:attrNameLst>
                                          <p:attrName>style.visibility</p:attrName>
                                        </p:attrNameLst>
                                      </p:cBhvr>
                                      <p:to>
                                        <p:strVal val="visible"/>
                                      </p:to>
                                    </p:set>
                                    <p:animEffect transition="in" filter="fade">
                                      <p:cBhvr>
                                        <p:cTn id="12" dur="500"/>
                                        <p:tgtEl>
                                          <p:spTgt spid="515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57">
                                            <p:txEl>
                                              <p:pRg st="1" end="1"/>
                                            </p:txEl>
                                          </p:spTgt>
                                        </p:tgtEl>
                                        <p:attrNameLst>
                                          <p:attrName>style.visibility</p:attrName>
                                        </p:attrNameLst>
                                      </p:cBhvr>
                                      <p:to>
                                        <p:strVal val="visible"/>
                                      </p:to>
                                    </p:set>
                                    <p:animEffect transition="in" filter="fade">
                                      <p:cBhvr>
                                        <p:cTn id="15" dur="500"/>
                                        <p:tgtEl>
                                          <p:spTgt spid="515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157">
                                            <p:txEl>
                                              <p:pRg st="2" end="2"/>
                                            </p:txEl>
                                          </p:spTgt>
                                        </p:tgtEl>
                                        <p:attrNameLst>
                                          <p:attrName>style.visibility</p:attrName>
                                        </p:attrNameLst>
                                      </p:cBhvr>
                                      <p:to>
                                        <p:strVal val="visible"/>
                                      </p:to>
                                    </p:set>
                                    <p:animEffect transition="in" filter="fade">
                                      <p:cBhvr>
                                        <p:cTn id="20" dur="500"/>
                                        <p:tgtEl>
                                          <p:spTgt spid="515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157">
                                            <p:txEl>
                                              <p:pRg st="3" end="3"/>
                                            </p:txEl>
                                          </p:spTgt>
                                        </p:tgtEl>
                                        <p:attrNameLst>
                                          <p:attrName>style.visibility</p:attrName>
                                        </p:attrNameLst>
                                      </p:cBhvr>
                                      <p:to>
                                        <p:strVal val="visible"/>
                                      </p:to>
                                    </p:set>
                                    <p:animEffect transition="in" filter="fade">
                                      <p:cBhvr>
                                        <p:cTn id="23" dur="500"/>
                                        <p:tgtEl>
                                          <p:spTgt spid="5157">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157">
                                            <p:txEl>
                                              <p:pRg st="5" end="5"/>
                                            </p:txEl>
                                          </p:spTgt>
                                        </p:tgtEl>
                                        <p:attrNameLst>
                                          <p:attrName>style.visibility</p:attrName>
                                        </p:attrNameLst>
                                      </p:cBhvr>
                                      <p:to>
                                        <p:strVal val="visible"/>
                                      </p:to>
                                    </p:set>
                                    <p:animEffect transition="in" filter="fade">
                                      <p:cBhvr>
                                        <p:cTn id="28" dur="500"/>
                                        <p:tgtEl>
                                          <p:spTgt spid="515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157">
                                            <p:txEl>
                                              <p:pRg st="7" end="7"/>
                                            </p:txEl>
                                          </p:spTgt>
                                        </p:tgtEl>
                                        <p:attrNameLst>
                                          <p:attrName>style.visibility</p:attrName>
                                        </p:attrNameLst>
                                      </p:cBhvr>
                                      <p:to>
                                        <p:strVal val="visible"/>
                                      </p:to>
                                    </p:set>
                                    <p:animEffect transition="in" filter="fade">
                                      <p:cBhvr>
                                        <p:cTn id="33" dur="500"/>
                                        <p:tgtEl>
                                          <p:spTgt spid="5157">
                                            <p:txEl>
                                              <p:pRg st="7" end="7"/>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3">
                                            <p:txEl>
                                              <p:pRg st="0" end="0"/>
                                            </p:txEl>
                                          </p:spTgt>
                                        </p:tgtEl>
                                        <p:attrNameLst>
                                          <p:attrName>style.visibility</p:attrName>
                                        </p:attrNameLst>
                                      </p:cBhvr>
                                      <p:to>
                                        <p:strVal val="visible"/>
                                      </p:to>
                                    </p:set>
                                    <p:animEffect transition="in" filter="fade">
                                      <p:cBhvr>
                                        <p:cTn id="40" dur="500"/>
                                        <p:tgtEl>
                                          <p:spTgt spid="1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157">
                                            <p:txEl>
                                              <p:pRg st="9" end="9"/>
                                            </p:txEl>
                                          </p:spTgt>
                                        </p:tgtEl>
                                        <p:attrNameLst>
                                          <p:attrName>style.visibility</p:attrName>
                                        </p:attrNameLst>
                                      </p:cBhvr>
                                      <p:to>
                                        <p:strVal val="visible"/>
                                      </p:to>
                                    </p:set>
                                    <p:animEffect transition="in" filter="fade">
                                      <p:cBhvr>
                                        <p:cTn id="45" dur="500"/>
                                        <p:tgtEl>
                                          <p:spTgt spid="5157">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157">
                                            <p:txEl>
                                              <p:pRg st="11" end="11"/>
                                            </p:txEl>
                                          </p:spTgt>
                                        </p:tgtEl>
                                        <p:attrNameLst>
                                          <p:attrName>style.visibility</p:attrName>
                                        </p:attrNameLst>
                                      </p:cBhvr>
                                      <p:to>
                                        <p:strVal val="visible"/>
                                      </p:to>
                                    </p:set>
                                    <p:animEffect transition="in" filter="fade">
                                      <p:cBhvr>
                                        <p:cTn id="50" dur="500"/>
                                        <p:tgtEl>
                                          <p:spTgt spid="5157">
                                            <p:txEl>
                                              <p:pRg st="11" end="11"/>
                                            </p:txEl>
                                          </p:spTgt>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0" end="0"/>
                                            </p:txEl>
                                          </p:spTgt>
                                        </p:tgtEl>
                                        <p:attrNameLst>
                                          <p:attrName>style.visibility</p:attrName>
                                        </p:attrNameLst>
                                      </p:cBhvr>
                                      <p:to>
                                        <p:strVal val="visible"/>
                                      </p:to>
                                    </p:set>
                                    <p:animEffect transition="in" filter="fade">
                                      <p:cBhvr>
                                        <p:cTn id="5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7" grpId="0" uiExpand="1"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525713" y="301625"/>
            <a:ext cx="4178300" cy="422275"/>
          </a:xfrm>
          <a:noFill/>
          <a:ln/>
        </p:spPr>
        <p:txBody>
          <a:bodyPr wrap="none">
            <a:normAutofit fontScale="90000"/>
          </a:bodyPr>
          <a:lstStyle/>
          <a:p>
            <a:pPr>
              <a:lnSpc>
                <a:spcPct val="87000"/>
              </a:lnSpc>
            </a:pPr>
            <a:r>
              <a:rPr lang="en-US" altLang="ko-KR" sz="2800"/>
              <a:t>INSTRUCTION FORMAT</a:t>
            </a:r>
          </a:p>
        </p:txBody>
      </p:sp>
      <p:sp>
        <p:nvSpPr>
          <p:cNvPr id="41988" name="Rectangle 4"/>
          <p:cNvSpPr>
            <a:spLocks noGrp="1" noChangeArrowheads="1"/>
          </p:cNvSpPr>
          <p:nvPr>
            <p:ph idx="1"/>
          </p:nvPr>
        </p:nvSpPr>
        <p:spPr bwMode="auto">
          <a:xfrm>
            <a:off x="695324" y="933450"/>
            <a:ext cx="8296276" cy="41021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gn="just"/>
            <a:r>
              <a:rPr lang="en-US" altLang="ko-KR" sz="2000" dirty="0"/>
              <a:t>A computer instruction is often divided into two parts</a:t>
            </a:r>
          </a:p>
          <a:p>
            <a:pPr lvl="1" algn="just"/>
            <a:r>
              <a:rPr lang="en-US" altLang="ko-KR" sz="1600" dirty="0"/>
              <a:t>An </a:t>
            </a:r>
            <a:r>
              <a:rPr lang="en-US" altLang="ko-KR" sz="1600" b="1" i="1" dirty="0"/>
              <a:t>opcode</a:t>
            </a:r>
            <a:r>
              <a:rPr lang="en-US" altLang="ko-KR" sz="1600" dirty="0"/>
              <a:t> (Operation Code) that specifies the operation for that instruction</a:t>
            </a:r>
          </a:p>
          <a:p>
            <a:pPr lvl="1" algn="just"/>
            <a:r>
              <a:rPr lang="en-US" altLang="ko-KR" sz="1600" dirty="0"/>
              <a:t>An </a:t>
            </a:r>
            <a:r>
              <a:rPr lang="en-US" altLang="ko-KR" sz="1600" i="1" dirty="0"/>
              <a:t>address</a:t>
            </a:r>
            <a:r>
              <a:rPr lang="en-US" altLang="ko-KR" sz="1600" dirty="0"/>
              <a:t> that specifies the registers and/or locations in memory to use for that operation</a:t>
            </a:r>
          </a:p>
          <a:p>
            <a:pPr algn="just"/>
            <a:r>
              <a:rPr lang="en-US" altLang="ko-KR" sz="2000" dirty="0"/>
              <a:t>In the Basic Computer, since the memory contains 4096 (= 2</a:t>
            </a:r>
            <a:r>
              <a:rPr lang="en-US" altLang="ko-KR" sz="2000" baseline="30000" dirty="0"/>
              <a:t>12</a:t>
            </a:r>
            <a:r>
              <a:rPr lang="en-US" altLang="ko-KR" sz="2000" dirty="0"/>
              <a:t>) words, we needs 12 bit to specify which memory address this instruction will use </a:t>
            </a:r>
          </a:p>
          <a:p>
            <a:pPr algn="just"/>
            <a:endParaRPr lang="en-US" altLang="ko-KR" sz="2000" dirty="0"/>
          </a:p>
          <a:p>
            <a:pPr algn="just"/>
            <a:r>
              <a:rPr lang="en-US" altLang="ko-KR" sz="2000" dirty="0"/>
              <a:t>The most significant bit, </a:t>
            </a:r>
            <a:r>
              <a:rPr lang="en-US" altLang="ko-KR" sz="2000" i="1" dirty="0"/>
              <a:t>i.e.</a:t>
            </a:r>
            <a:r>
              <a:rPr lang="en-US" altLang="ko-KR" sz="2000" dirty="0"/>
              <a:t>, </a:t>
            </a:r>
            <a:r>
              <a:rPr lang="en-US" altLang="ko-KR" sz="2000" b="1" dirty="0"/>
              <a:t>bit #15</a:t>
            </a:r>
            <a:r>
              <a:rPr lang="en-US" altLang="ko-KR" sz="2000" dirty="0"/>
              <a:t> of the instruction specifies the </a:t>
            </a:r>
            <a:r>
              <a:rPr lang="en-US" altLang="ko-KR" sz="2000" i="1" dirty="0">
                <a:solidFill>
                  <a:srgbClr val="C00000"/>
                </a:solidFill>
              </a:rPr>
              <a:t>addressing mode</a:t>
            </a:r>
            <a:r>
              <a:rPr lang="en-US" altLang="ko-KR" sz="2000" dirty="0"/>
              <a:t> (0: direct addressing, 1: indirect addressing)</a:t>
            </a:r>
          </a:p>
          <a:p>
            <a:pPr algn="just"/>
            <a:endParaRPr lang="en-US" altLang="ko-KR" sz="2000" dirty="0"/>
          </a:p>
          <a:p>
            <a:pPr algn="just"/>
            <a:r>
              <a:rPr lang="en-US" altLang="ko-KR" sz="2000" dirty="0"/>
              <a:t>Since the words in memory (and overall instructions that reside there) are 16 bits long, that leaves 16 - (12+1)= 3 bits for the instruction’s opcode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5000625"/>
            <a:ext cx="2324100" cy="117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1A25018-6A3C-4118-A571-55755E85EC31}" type="slidenum">
              <a:rPr lang="en-US" smtClean="0"/>
              <a:pPr/>
              <a:t>14</a:t>
            </a:fld>
            <a:endParaRPr lang="en-US"/>
          </a:p>
        </p:txBody>
      </p:sp>
      <p:sp>
        <p:nvSpPr>
          <p:cNvPr id="6" name="Rectangle 5"/>
          <p:cNvSpPr/>
          <p:nvPr/>
        </p:nvSpPr>
        <p:spPr>
          <a:xfrm>
            <a:off x="2211388" y="6194085"/>
            <a:ext cx="4265612" cy="338554"/>
          </a:xfrm>
          <a:prstGeom prst="rect">
            <a:avLst/>
          </a:prstGeom>
        </p:spPr>
        <p:txBody>
          <a:bodyPr wrap="square">
            <a:spAutoFit/>
          </a:bodyPr>
          <a:lstStyle/>
          <a:p>
            <a:pPr algn="ctr"/>
            <a:r>
              <a:rPr lang="en-US" sz="1600" b="1" dirty="0"/>
              <a:t>Figure 6.  Instruction format </a:t>
            </a:r>
            <a:r>
              <a:rPr lang="en-US" altLang="ko-KR" sz="1600" b="1" dirty="0"/>
              <a:t>[1] </a:t>
            </a:r>
            <a:endParaRPr lang="en-US" sz="1600" b="1" dirty="0"/>
          </a:p>
        </p:txBody>
      </p:sp>
    </p:spTree>
    <p:extLst>
      <p:ext uri="{BB962C8B-B14F-4D97-AF65-F5344CB8AC3E}">
        <p14:creationId xmlns:p14="http://schemas.microsoft.com/office/powerpoint/2010/main" val="377068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fade">
                                      <p:cBhvr>
                                        <p:cTn id="7" dur="500"/>
                                        <p:tgtEl>
                                          <p:spTgt spid="4198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988">
                                            <p:txEl>
                                              <p:pRg st="1" end="1"/>
                                            </p:txEl>
                                          </p:spTgt>
                                        </p:tgtEl>
                                        <p:attrNameLst>
                                          <p:attrName>style.visibility</p:attrName>
                                        </p:attrNameLst>
                                      </p:cBhvr>
                                      <p:to>
                                        <p:strVal val="visible"/>
                                      </p:to>
                                    </p:set>
                                    <p:animEffect transition="in" filter="fade">
                                      <p:cBhvr>
                                        <p:cTn id="10" dur="500"/>
                                        <p:tgtEl>
                                          <p:spTgt spid="4198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988">
                                            <p:txEl>
                                              <p:pRg st="2" end="2"/>
                                            </p:txEl>
                                          </p:spTgt>
                                        </p:tgtEl>
                                        <p:attrNameLst>
                                          <p:attrName>style.visibility</p:attrName>
                                        </p:attrNameLst>
                                      </p:cBhvr>
                                      <p:to>
                                        <p:strVal val="visible"/>
                                      </p:to>
                                    </p:set>
                                    <p:animEffect transition="in" filter="fade">
                                      <p:cBhvr>
                                        <p:cTn id="13" dur="500"/>
                                        <p:tgtEl>
                                          <p:spTgt spid="4198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26"/>
                                        </p:tgtEl>
                                        <p:attrNameLst>
                                          <p:attrName>style.visibility</p:attrName>
                                        </p:attrNameLst>
                                      </p:cBhvr>
                                      <p:to>
                                        <p:strVal val="visible"/>
                                      </p:to>
                                    </p:set>
                                    <p:animEffect transition="in" filter="fade">
                                      <p:cBhvr>
                                        <p:cTn id="16" dur="500"/>
                                        <p:tgtEl>
                                          <p:spTgt spid="102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1988">
                                            <p:txEl>
                                              <p:pRg st="3" end="3"/>
                                            </p:txEl>
                                          </p:spTgt>
                                        </p:tgtEl>
                                        <p:attrNameLst>
                                          <p:attrName>style.visibility</p:attrName>
                                        </p:attrNameLst>
                                      </p:cBhvr>
                                      <p:to>
                                        <p:strVal val="visible"/>
                                      </p:to>
                                    </p:set>
                                    <p:animEffect transition="in" filter="fade">
                                      <p:cBhvr>
                                        <p:cTn id="24" dur="500"/>
                                        <p:tgtEl>
                                          <p:spTgt spid="41988">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1988">
                                            <p:txEl>
                                              <p:pRg st="5" end="5"/>
                                            </p:txEl>
                                          </p:spTgt>
                                        </p:tgtEl>
                                        <p:attrNameLst>
                                          <p:attrName>style.visibility</p:attrName>
                                        </p:attrNameLst>
                                      </p:cBhvr>
                                      <p:to>
                                        <p:strVal val="visible"/>
                                      </p:to>
                                    </p:set>
                                    <p:animEffect transition="in" filter="fade">
                                      <p:cBhvr>
                                        <p:cTn id="29" dur="500"/>
                                        <p:tgtEl>
                                          <p:spTgt spid="4198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1988">
                                            <p:txEl>
                                              <p:pRg st="7" end="7"/>
                                            </p:txEl>
                                          </p:spTgt>
                                        </p:tgtEl>
                                        <p:attrNameLst>
                                          <p:attrName>style.visibility</p:attrName>
                                        </p:attrNameLst>
                                      </p:cBhvr>
                                      <p:to>
                                        <p:strVal val="visible"/>
                                      </p:to>
                                    </p:set>
                                    <p:animEffect transition="in" filter="fade">
                                      <p:cBhvr>
                                        <p:cTn id="34" dur="500"/>
                                        <p:tgtEl>
                                          <p:spTgt spid="4198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uiExpand="1"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670175" y="301625"/>
            <a:ext cx="3898900" cy="422275"/>
          </a:xfrm>
          <a:noFill/>
          <a:ln/>
        </p:spPr>
        <p:txBody>
          <a:bodyPr wrap="none">
            <a:normAutofit fontScale="90000"/>
          </a:bodyPr>
          <a:lstStyle/>
          <a:p>
            <a:pPr>
              <a:lnSpc>
                <a:spcPct val="87000"/>
              </a:lnSpc>
            </a:pPr>
            <a:r>
              <a:rPr lang="en-US" altLang="ko-KR" sz="2800"/>
              <a:t>ADDRESSING MODES</a:t>
            </a:r>
          </a:p>
        </p:txBody>
      </p:sp>
      <p:sp>
        <p:nvSpPr>
          <p:cNvPr id="43012" name="Rectangle 4"/>
          <p:cNvSpPr>
            <a:spLocks noGrp="1" noChangeArrowheads="1"/>
          </p:cNvSpPr>
          <p:nvPr>
            <p:ph idx="1"/>
          </p:nvPr>
        </p:nvSpPr>
        <p:spPr bwMode="auto">
          <a:xfrm>
            <a:off x="276225" y="828675"/>
            <a:ext cx="8639175" cy="58356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a:lnSpc>
                <a:spcPct val="80000"/>
              </a:lnSpc>
            </a:pPr>
            <a:r>
              <a:rPr lang="en-US" altLang="ko-KR" sz="2000" dirty="0"/>
              <a:t>The address field of an instruction can represent either</a:t>
            </a:r>
          </a:p>
          <a:p>
            <a:pPr lvl="1">
              <a:lnSpc>
                <a:spcPct val="80000"/>
              </a:lnSpc>
            </a:pPr>
            <a:r>
              <a:rPr lang="en-US" altLang="ko-KR" sz="1600" dirty="0">
                <a:solidFill>
                  <a:srgbClr val="C00000"/>
                </a:solidFill>
              </a:rPr>
              <a:t>Direct</a:t>
            </a:r>
            <a:r>
              <a:rPr lang="en-US" altLang="ko-KR" sz="1600" dirty="0"/>
              <a:t> address: the address in memory of the data to use (the address of the operand), or</a:t>
            </a:r>
          </a:p>
          <a:p>
            <a:pPr lvl="1">
              <a:lnSpc>
                <a:spcPct val="80000"/>
              </a:lnSpc>
            </a:pPr>
            <a:r>
              <a:rPr lang="en-US" altLang="ko-KR" sz="1600" dirty="0">
                <a:solidFill>
                  <a:srgbClr val="00B050"/>
                </a:solidFill>
              </a:rPr>
              <a:t>Indirect</a:t>
            </a:r>
            <a:r>
              <a:rPr lang="en-US" altLang="ko-KR" sz="1600" dirty="0"/>
              <a:t> address: the address in memory of the address in memory of the data to use </a:t>
            </a:r>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lvl="1">
              <a:lnSpc>
                <a:spcPct val="80000"/>
              </a:lnSpc>
            </a:pPr>
            <a:endParaRPr lang="en-US" altLang="ko-KR" sz="1600" dirty="0"/>
          </a:p>
          <a:p>
            <a:pPr>
              <a:lnSpc>
                <a:spcPct val="80000"/>
              </a:lnSpc>
            </a:pPr>
            <a:endParaRPr lang="en-US" altLang="ko-KR" sz="2000" dirty="0"/>
          </a:p>
          <a:p>
            <a:pPr>
              <a:lnSpc>
                <a:spcPct val="80000"/>
              </a:lnSpc>
            </a:pPr>
            <a:endParaRPr lang="en-US" altLang="ko-KR" sz="2000" dirty="0"/>
          </a:p>
          <a:p>
            <a:pPr>
              <a:lnSpc>
                <a:spcPct val="80000"/>
              </a:lnSpc>
            </a:pPr>
            <a:r>
              <a:rPr lang="en-US" altLang="ko-KR" sz="2000" dirty="0"/>
              <a:t>Effective Address (EA)</a:t>
            </a:r>
          </a:p>
          <a:p>
            <a:pPr lvl="1">
              <a:lnSpc>
                <a:spcPct val="80000"/>
              </a:lnSpc>
            </a:pPr>
            <a:r>
              <a:rPr lang="en-US" altLang="ko-KR" sz="1600" dirty="0"/>
              <a:t>The address, that can be used directly (without modification) </a:t>
            </a:r>
            <a:r>
              <a:rPr lang="en-US" altLang="ko-KR" sz="1600" u="sng" dirty="0"/>
              <a:t>to access an operand</a:t>
            </a:r>
            <a:r>
              <a:rPr lang="en-US" altLang="ko-KR" sz="1600" dirty="0"/>
              <a:t> for a computation-type instruction, </a:t>
            </a:r>
            <a:r>
              <a:rPr lang="en-US" altLang="ko-KR" sz="1600" b="1" dirty="0"/>
              <a:t>Or</a:t>
            </a:r>
            <a:r>
              <a:rPr lang="en-US" altLang="ko-KR" sz="1600" dirty="0"/>
              <a:t>, as the </a:t>
            </a:r>
            <a:r>
              <a:rPr lang="en-US" altLang="ko-KR" sz="1600" dirty="0">
                <a:solidFill>
                  <a:srgbClr val="00B050"/>
                </a:solidFill>
              </a:rPr>
              <a:t>target address</a:t>
            </a:r>
            <a:r>
              <a:rPr lang="en-US" altLang="ko-KR" sz="1600" dirty="0"/>
              <a:t> for a </a:t>
            </a:r>
            <a:r>
              <a:rPr lang="en-US" altLang="ko-KR" sz="1600" u="sng" dirty="0"/>
              <a:t>branch-type instruction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2185988"/>
            <a:ext cx="376237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1A25018-6A3C-4118-A571-55755E85EC31}" type="slidenum">
              <a:rPr lang="en-US" smtClean="0"/>
              <a:pPr/>
              <a:t>15</a:t>
            </a:fld>
            <a:endParaRPr lang="en-US"/>
          </a:p>
        </p:txBody>
      </p:sp>
      <p:sp>
        <p:nvSpPr>
          <p:cNvPr id="6" name="Rectangle 5"/>
          <p:cNvSpPr/>
          <p:nvPr/>
        </p:nvSpPr>
        <p:spPr>
          <a:xfrm>
            <a:off x="2895600" y="4953000"/>
            <a:ext cx="4265612" cy="338554"/>
          </a:xfrm>
          <a:prstGeom prst="rect">
            <a:avLst/>
          </a:prstGeom>
        </p:spPr>
        <p:txBody>
          <a:bodyPr wrap="square">
            <a:spAutoFit/>
          </a:bodyPr>
          <a:lstStyle/>
          <a:p>
            <a:pPr algn="ctr"/>
            <a:r>
              <a:rPr lang="en-US" sz="1600" b="1" dirty="0"/>
              <a:t>Figure 7.  Addressing modes </a:t>
            </a:r>
            <a:r>
              <a:rPr lang="en-US" altLang="ko-KR" sz="1600" b="1" dirty="0"/>
              <a:t>[1] </a:t>
            </a:r>
            <a:endParaRPr lang="en-US" sz="1600" b="1" dirty="0"/>
          </a:p>
        </p:txBody>
      </p:sp>
    </p:spTree>
    <p:extLst>
      <p:ext uri="{BB962C8B-B14F-4D97-AF65-F5344CB8AC3E}">
        <p14:creationId xmlns:p14="http://schemas.microsoft.com/office/powerpoint/2010/main" val="1823864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2">
                                            <p:bg/>
                                          </p:spTgt>
                                        </p:tgtEl>
                                        <p:attrNameLst>
                                          <p:attrName>style.visibility</p:attrName>
                                        </p:attrNameLst>
                                      </p:cBhvr>
                                      <p:to>
                                        <p:strVal val="visible"/>
                                      </p:to>
                                    </p:set>
                                    <p:animEffect transition="in" filter="fade">
                                      <p:cBhvr>
                                        <p:cTn id="7" dur="500"/>
                                        <p:tgtEl>
                                          <p:spTgt spid="43012">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2">
                                            <p:txEl>
                                              <p:pRg st="0" end="0"/>
                                            </p:txEl>
                                          </p:spTgt>
                                        </p:tgtEl>
                                        <p:attrNameLst>
                                          <p:attrName>style.visibility</p:attrName>
                                        </p:attrNameLst>
                                      </p:cBhvr>
                                      <p:to>
                                        <p:strVal val="visible"/>
                                      </p:to>
                                    </p:set>
                                    <p:animEffect transition="in" filter="fade">
                                      <p:cBhvr>
                                        <p:cTn id="12" dur="500"/>
                                        <p:tgtEl>
                                          <p:spTgt spid="430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3012">
                                            <p:txEl>
                                              <p:pRg st="1" end="1"/>
                                            </p:txEl>
                                          </p:spTgt>
                                        </p:tgtEl>
                                        <p:attrNameLst>
                                          <p:attrName>style.visibility</p:attrName>
                                        </p:attrNameLst>
                                      </p:cBhvr>
                                      <p:to>
                                        <p:strVal val="visible"/>
                                      </p:to>
                                    </p:set>
                                    <p:animEffect transition="in" filter="fade">
                                      <p:cBhvr>
                                        <p:cTn id="17" dur="500"/>
                                        <p:tgtEl>
                                          <p:spTgt spid="430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012">
                                            <p:txEl>
                                              <p:pRg st="2" end="2"/>
                                            </p:txEl>
                                          </p:spTgt>
                                        </p:tgtEl>
                                        <p:attrNameLst>
                                          <p:attrName>style.visibility</p:attrName>
                                        </p:attrNameLst>
                                      </p:cBhvr>
                                      <p:to>
                                        <p:strVal val="visible"/>
                                      </p:to>
                                    </p:set>
                                    <p:animEffect transition="in" filter="fade">
                                      <p:cBhvr>
                                        <p:cTn id="22" dur="500"/>
                                        <p:tgtEl>
                                          <p:spTgt spid="43012">
                                            <p:txEl>
                                              <p:pRg st="2" end="2"/>
                                            </p:txEl>
                                          </p:spTgt>
                                        </p:tgtEl>
                                      </p:cBhvr>
                                    </p:animEffect>
                                  </p:childTnLst>
                                </p:cTn>
                              </p:par>
                            </p:childTnLst>
                          </p:cTn>
                        </p:par>
                        <p:par>
                          <p:cTn id="23" fill="hold">
                            <p:stCondLst>
                              <p:cond delay="500"/>
                            </p:stCondLst>
                            <p:childTnLst>
                              <p:par>
                                <p:cTn id="24" presetID="10" presetClass="entr" presetSubtype="0" fill="hold" nodeType="afterEffect">
                                  <p:stCondLst>
                                    <p:cond delay="500"/>
                                  </p:stCondLst>
                                  <p:childTnLst>
                                    <p:set>
                                      <p:cBhvr>
                                        <p:cTn id="25" dur="1" fill="hold">
                                          <p:stCondLst>
                                            <p:cond delay="0"/>
                                          </p:stCondLst>
                                        </p:cTn>
                                        <p:tgtEl>
                                          <p:spTgt spid="2050"/>
                                        </p:tgtEl>
                                        <p:attrNameLst>
                                          <p:attrName>style.visibility</p:attrName>
                                        </p:attrNameLst>
                                      </p:cBhvr>
                                      <p:to>
                                        <p:strVal val="visible"/>
                                      </p:to>
                                    </p:set>
                                    <p:animEffect transition="in" filter="fade">
                                      <p:cBhvr>
                                        <p:cTn id="26" dur="500"/>
                                        <p:tgtEl>
                                          <p:spTgt spid="205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3012">
                                            <p:txEl>
                                              <p:pRg st="18" end="18"/>
                                            </p:txEl>
                                          </p:spTgt>
                                        </p:tgtEl>
                                        <p:attrNameLst>
                                          <p:attrName>style.visibility</p:attrName>
                                        </p:attrNameLst>
                                      </p:cBhvr>
                                      <p:to>
                                        <p:strVal val="visible"/>
                                      </p:to>
                                    </p:set>
                                    <p:animEffect transition="in" filter="fade">
                                      <p:cBhvr>
                                        <p:cTn id="31" dur="500"/>
                                        <p:tgtEl>
                                          <p:spTgt spid="43012">
                                            <p:txEl>
                                              <p:pRg st="18" end="1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012">
                                            <p:txEl>
                                              <p:pRg st="19" end="19"/>
                                            </p:txEl>
                                          </p:spTgt>
                                        </p:tgtEl>
                                        <p:attrNameLst>
                                          <p:attrName>style.visibility</p:attrName>
                                        </p:attrNameLst>
                                      </p:cBhvr>
                                      <p:to>
                                        <p:strVal val="visible"/>
                                      </p:to>
                                    </p:set>
                                    <p:animEffect transition="in" filter="fade">
                                      <p:cBhvr>
                                        <p:cTn id="34" dur="500"/>
                                        <p:tgtEl>
                                          <p:spTgt spid="43012">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altLang="ko-KR" sz="2500" dirty="0"/>
              <a:t>BASIC COMPUTER  INSTRUCTIONS</a:t>
            </a:r>
            <a:endParaRPr lang="en-US" sz="2500" dirty="0"/>
          </a:p>
        </p:txBody>
      </p:sp>
      <p:sp>
        <p:nvSpPr>
          <p:cNvPr id="2" name="Content Placeholder 1"/>
          <p:cNvSpPr>
            <a:spLocks noGrp="1"/>
          </p:cNvSpPr>
          <p:nvPr>
            <p:ph idx="1"/>
          </p:nvPr>
        </p:nvSpPr>
        <p:spPr/>
        <p:txBody>
          <a:bodyPr/>
          <a:lstStyle/>
          <a:p>
            <a:r>
              <a:rPr lang="en-US" altLang="ko-KR" sz="2800" dirty="0"/>
              <a:t>Basic Computer Instruction Format</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190750"/>
            <a:ext cx="6248399"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1A25018-6A3C-4118-A571-55755E85EC31}" type="slidenum">
              <a:rPr lang="en-US" smtClean="0"/>
              <a:pPr/>
              <a:t>16</a:t>
            </a:fld>
            <a:endParaRPr lang="en-US"/>
          </a:p>
        </p:txBody>
      </p:sp>
      <p:sp>
        <p:nvSpPr>
          <p:cNvPr id="6" name="Rectangle 5"/>
          <p:cNvSpPr/>
          <p:nvPr/>
        </p:nvSpPr>
        <p:spPr>
          <a:xfrm>
            <a:off x="2209800" y="5486400"/>
            <a:ext cx="4265612" cy="338554"/>
          </a:xfrm>
          <a:prstGeom prst="rect">
            <a:avLst/>
          </a:prstGeom>
        </p:spPr>
        <p:txBody>
          <a:bodyPr wrap="square">
            <a:spAutoFit/>
          </a:bodyPr>
          <a:lstStyle/>
          <a:p>
            <a:pPr algn="ctr"/>
            <a:r>
              <a:rPr lang="en-US" sz="1600" b="1" dirty="0"/>
              <a:t>Figure 8.  Basic computer instructions </a:t>
            </a:r>
            <a:r>
              <a:rPr lang="en-US" altLang="ko-KR" sz="1600" b="1" dirty="0"/>
              <a:t>[1] </a:t>
            </a:r>
            <a:endParaRPr lang="en-US" sz="1600" b="1" dirty="0"/>
          </a:p>
        </p:txBody>
      </p:sp>
    </p:spTree>
    <p:extLst>
      <p:ext uri="{BB962C8B-B14F-4D97-AF65-F5344CB8AC3E}">
        <p14:creationId xmlns:p14="http://schemas.microsoft.com/office/powerpoint/2010/main" val="291563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439863" y="300038"/>
            <a:ext cx="6329362" cy="422275"/>
          </a:xfrm>
          <a:noFill/>
          <a:ln/>
        </p:spPr>
        <p:txBody>
          <a:bodyPr wrap="none">
            <a:normAutofit fontScale="90000"/>
          </a:bodyPr>
          <a:lstStyle/>
          <a:p>
            <a:pPr>
              <a:lnSpc>
                <a:spcPct val="87000"/>
              </a:lnSpc>
            </a:pPr>
            <a:r>
              <a:rPr lang="en-US" altLang="ko-KR" sz="2800" dirty="0"/>
              <a:t>BASIC  COMPUTER  INSTRUCTIONS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762000"/>
            <a:ext cx="5410199"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1A25018-6A3C-4118-A571-55755E85EC31}" type="slidenum">
              <a:rPr lang="en-US" smtClean="0"/>
              <a:pPr/>
              <a:t>17</a:t>
            </a:fld>
            <a:endParaRPr lang="en-US"/>
          </a:p>
        </p:txBody>
      </p:sp>
      <p:sp>
        <p:nvSpPr>
          <p:cNvPr id="5" name="Rectangle 4"/>
          <p:cNvSpPr/>
          <p:nvPr/>
        </p:nvSpPr>
        <p:spPr>
          <a:xfrm>
            <a:off x="2057400" y="6248400"/>
            <a:ext cx="4265612" cy="338554"/>
          </a:xfrm>
          <a:prstGeom prst="rect">
            <a:avLst/>
          </a:prstGeom>
        </p:spPr>
        <p:txBody>
          <a:bodyPr wrap="square">
            <a:spAutoFit/>
          </a:bodyPr>
          <a:lstStyle/>
          <a:p>
            <a:pPr algn="ctr"/>
            <a:r>
              <a:rPr lang="en-US" sz="1600" b="1" dirty="0"/>
              <a:t>Figure 9.  Basic computer instructions </a:t>
            </a:r>
            <a:r>
              <a:rPr lang="en-US" altLang="ko-KR" sz="1600" b="1" dirty="0"/>
              <a:t>[1] </a:t>
            </a:r>
            <a:endParaRPr lang="en-US" sz="1600" b="1" dirty="0"/>
          </a:p>
        </p:txBody>
      </p:sp>
    </p:spTree>
    <p:extLst>
      <p:ext uri="{BB962C8B-B14F-4D97-AF65-F5344CB8AC3E}">
        <p14:creationId xmlns:p14="http://schemas.microsoft.com/office/powerpoint/2010/main" val="378380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93950" y="295275"/>
            <a:ext cx="4392613" cy="422275"/>
          </a:xfrm>
          <a:noFill/>
          <a:ln/>
        </p:spPr>
        <p:txBody>
          <a:bodyPr wrap="none">
            <a:normAutofit fontScale="90000"/>
          </a:bodyPr>
          <a:lstStyle/>
          <a:p>
            <a:pPr>
              <a:lnSpc>
                <a:spcPct val="87000"/>
              </a:lnSpc>
            </a:pPr>
            <a:r>
              <a:rPr lang="en-US" altLang="ko-KR" sz="2800" dirty="0"/>
              <a:t>COMMON  BUS  SYSTEM</a:t>
            </a:r>
          </a:p>
        </p:txBody>
      </p:sp>
      <p:sp>
        <p:nvSpPr>
          <p:cNvPr id="8358" name="Rectangle 166"/>
          <p:cNvSpPr>
            <a:spLocks noGrp="1" noChangeArrowheads="1"/>
          </p:cNvSpPr>
          <p:nvPr>
            <p:ph idx="1"/>
          </p:nvPr>
        </p:nvSpPr>
        <p:spPr bwMode="auto">
          <a:xfrm>
            <a:off x="762000" y="838200"/>
            <a:ext cx="7656512" cy="5562599"/>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r>
              <a:rPr lang="en-US" altLang="ko-KR" sz="2000" dirty="0"/>
              <a:t>The registers in the Basic Computer are connected using a bus</a:t>
            </a:r>
          </a:p>
          <a:p>
            <a:r>
              <a:rPr lang="en-US" altLang="ko-KR" sz="2000" dirty="0"/>
              <a:t>This gives a savings in circuitry over dedicated connections between registers.[3]</a:t>
            </a:r>
          </a:p>
          <a:p>
            <a:r>
              <a:rPr lang="en-US" sz="2000" dirty="0"/>
              <a:t>Data path also implies that how the data can flow through the Buses. </a:t>
            </a:r>
          </a:p>
          <a:p>
            <a:r>
              <a:rPr lang="en-US" sz="2000" dirty="0"/>
              <a:t>Bus is the interconnections through which voltage signal will be flowing. </a:t>
            </a:r>
          </a:p>
          <a:p>
            <a:r>
              <a:rPr lang="en-US" sz="2000" dirty="0"/>
              <a:t>Buses are used to send control signals and data between the processor and other components.</a:t>
            </a:r>
          </a:p>
          <a:p>
            <a:r>
              <a:rPr lang="en-US" sz="2000" b="1" dirty="0"/>
              <a:t>Address Bus</a:t>
            </a:r>
            <a:r>
              <a:rPr lang="en-US" sz="2000" dirty="0"/>
              <a:t>: carries memory addresses from the processor to other components such as primary storage and input/output devices. The address bus is </a:t>
            </a:r>
            <a:r>
              <a:rPr lang="en-US" sz="2000" b="1" dirty="0"/>
              <a:t>unidirectional</a:t>
            </a:r>
            <a:r>
              <a:rPr lang="en-US" sz="2000" dirty="0"/>
              <a:t>.</a:t>
            </a:r>
          </a:p>
          <a:p>
            <a:r>
              <a:rPr lang="en-US" sz="2000" b="1" dirty="0"/>
              <a:t>Data Bus</a:t>
            </a:r>
            <a:r>
              <a:rPr lang="en-US" sz="2000" dirty="0"/>
              <a:t>: carries the data between the processor and other components. The data bus is </a:t>
            </a:r>
            <a:r>
              <a:rPr lang="en-US" sz="2000" b="1" dirty="0"/>
              <a:t>bidirectional</a:t>
            </a:r>
            <a:r>
              <a:rPr lang="en-US" sz="2000" dirty="0"/>
              <a:t>.</a:t>
            </a:r>
          </a:p>
          <a:p>
            <a:r>
              <a:rPr lang="en-US" sz="2000" b="1" dirty="0"/>
              <a:t>Control Bus</a:t>
            </a:r>
            <a:r>
              <a:rPr lang="en-US" sz="2000" dirty="0"/>
              <a:t>: carries control signals from the processor to other components. The control bus also carries the clock's pulses. The control bus is </a:t>
            </a:r>
            <a:r>
              <a:rPr lang="en-US" sz="2000" b="1" dirty="0"/>
              <a:t>unidirectional.</a:t>
            </a:r>
          </a:p>
          <a:p>
            <a:endParaRPr lang="en-US" altLang="ko-KR" sz="2000" dirty="0"/>
          </a:p>
        </p:txBody>
      </p:sp>
      <p:sp>
        <p:nvSpPr>
          <p:cNvPr id="2" name="Slide Number Placeholder 1"/>
          <p:cNvSpPr>
            <a:spLocks noGrp="1"/>
          </p:cNvSpPr>
          <p:nvPr>
            <p:ph type="sldNum" sz="quarter" idx="12"/>
          </p:nvPr>
        </p:nvSpPr>
        <p:spPr/>
        <p:txBody>
          <a:bodyPr/>
          <a:lstStyle/>
          <a:p>
            <a:fld id="{91A25018-6A3C-4118-A571-55755E85EC31}" type="slidenum">
              <a:rPr lang="en-US" smtClean="0"/>
              <a:pPr/>
              <a:t>18</a:t>
            </a:fld>
            <a:endParaRPr lang="en-US"/>
          </a:p>
        </p:txBody>
      </p:sp>
    </p:spTree>
    <p:extLst>
      <p:ext uri="{BB962C8B-B14F-4D97-AF65-F5344CB8AC3E}">
        <p14:creationId xmlns:p14="http://schemas.microsoft.com/office/powerpoint/2010/main" val="3013296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58">
                                            <p:txEl>
                                              <p:pRg st="0" end="0"/>
                                            </p:txEl>
                                          </p:spTgt>
                                        </p:tgtEl>
                                        <p:attrNameLst>
                                          <p:attrName>style.visibility</p:attrName>
                                        </p:attrNameLst>
                                      </p:cBhvr>
                                      <p:to>
                                        <p:strVal val="visible"/>
                                      </p:to>
                                    </p:set>
                                    <p:animEffect transition="in" filter="fade">
                                      <p:cBhvr>
                                        <p:cTn id="7" dur="500"/>
                                        <p:tgtEl>
                                          <p:spTgt spid="83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58">
                                            <p:txEl>
                                              <p:pRg st="1" end="1"/>
                                            </p:txEl>
                                          </p:spTgt>
                                        </p:tgtEl>
                                        <p:attrNameLst>
                                          <p:attrName>style.visibility</p:attrName>
                                        </p:attrNameLst>
                                      </p:cBhvr>
                                      <p:to>
                                        <p:strVal val="visible"/>
                                      </p:to>
                                    </p:set>
                                    <p:animEffect transition="in" filter="fade">
                                      <p:cBhvr>
                                        <p:cTn id="12" dur="500"/>
                                        <p:tgtEl>
                                          <p:spTgt spid="83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58">
                                            <p:txEl>
                                              <p:pRg st="2" end="2"/>
                                            </p:txEl>
                                          </p:spTgt>
                                        </p:tgtEl>
                                        <p:attrNameLst>
                                          <p:attrName>style.visibility</p:attrName>
                                        </p:attrNameLst>
                                      </p:cBhvr>
                                      <p:to>
                                        <p:strVal val="visible"/>
                                      </p:to>
                                    </p:set>
                                    <p:animEffect transition="in" filter="fade">
                                      <p:cBhvr>
                                        <p:cTn id="17" dur="500"/>
                                        <p:tgtEl>
                                          <p:spTgt spid="83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58">
                                            <p:txEl>
                                              <p:pRg st="3" end="3"/>
                                            </p:txEl>
                                          </p:spTgt>
                                        </p:tgtEl>
                                        <p:attrNameLst>
                                          <p:attrName>style.visibility</p:attrName>
                                        </p:attrNameLst>
                                      </p:cBhvr>
                                      <p:to>
                                        <p:strVal val="visible"/>
                                      </p:to>
                                    </p:set>
                                    <p:animEffect transition="in" filter="fade">
                                      <p:cBhvr>
                                        <p:cTn id="22" dur="500"/>
                                        <p:tgtEl>
                                          <p:spTgt spid="83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358">
                                            <p:txEl>
                                              <p:pRg st="4" end="4"/>
                                            </p:txEl>
                                          </p:spTgt>
                                        </p:tgtEl>
                                        <p:attrNameLst>
                                          <p:attrName>style.visibility</p:attrName>
                                        </p:attrNameLst>
                                      </p:cBhvr>
                                      <p:to>
                                        <p:strVal val="visible"/>
                                      </p:to>
                                    </p:set>
                                    <p:animEffect transition="in" filter="fade">
                                      <p:cBhvr>
                                        <p:cTn id="27" dur="500"/>
                                        <p:tgtEl>
                                          <p:spTgt spid="83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358">
                                            <p:txEl>
                                              <p:pRg st="5" end="5"/>
                                            </p:txEl>
                                          </p:spTgt>
                                        </p:tgtEl>
                                        <p:attrNameLst>
                                          <p:attrName>style.visibility</p:attrName>
                                        </p:attrNameLst>
                                      </p:cBhvr>
                                      <p:to>
                                        <p:strVal val="visible"/>
                                      </p:to>
                                    </p:set>
                                    <p:animEffect transition="in" filter="fade">
                                      <p:cBhvr>
                                        <p:cTn id="32" dur="500"/>
                                        <p:tgtEl>
                                          <p:spTgt spid="83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358">
                                            <p:txEl>
                                              <p:pRg st="6" end="6"/>
                                            </p:txEl>
                                          </p:spTgt>
                                        </p:tgtEl>
                                        <p:attrNameLst>
                                          <p:attrName>style.visibility</p:attrName>
                                        </p:attrNameLst>
                                      </p:cBhvr>
                                      <p:to>
                                        <p:strVal val="visible"/>
                                      </p:to>
                                    </p:set>
                                    <p:animEffect transition="in" filter="fade">
                                      <p:cBhvr>
                                        <p:cTn id="37" dur="500"/>
                                        <p:tgtEl>
                                          <p:spTgt spid="83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358">
                                            <p:txEl>
                                              <p:pRg st="7" end="7"/>
                                            </p:txEl>
                                          </p:spTgt>
                                        </p:tgtEl>
                                        <p:attrNameLst>
                                          <p:attrName>style.visibility</p:attrName>
                                        </p:attrNameLst>
                                      </p:cBhvr>
                                      <p:to>
                                        <p:strVal val="visible"/>
                                      </p:to>
                                    </p:set>
                                    <p:animEffect transition="in" filter="fade">
                                      <p:cBhvr>
                                        <p:cTn id="42" dur="500"/>
                                        <p:tgtEl>
                                          <p:spTgt spid="835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5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US" altLang="ko-KR" sz="2500" dirty="0"/>
              <a:t>COMMON  BUS  SYSTEM</a:t>
            </a:r>
            <a:endParaRPr lang="en-US" sz="25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990600"/>
            <a:ext cx="5410200" cy="541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1A25018-6A3C-4118-A571-55755E85EC31}" type="slidenum">
              <a:rPr lang="en-US" smtClean="0"/>
              <a:pPr/>
              <a:t>19</a:t>
            </a:fld>
            <a:endParaRPr lang="en-US"/>
          </a:p>
        </p:txBody>
      </p:sp>
      <p:sp>
        <p:nvSpPr>
          <p:cNvPr id="5" name="Rectangle 4"/>
          <p:cNvSpPr/>
          <p:nvPr/>
        </p:nvSpPr>
        <p:spPr>
          <a:xfrm>
            <a:off x="2438400" y="6505999"/>
            <a:ext cx="4265612" cy="338554"/>
          </a:xfrm>
          <a:prstGeom prst="rect">
            <a:avLst/>
          </a:prstGeom>
        </p:spPr>
        <p:txBody>
          <a:bodyPr wrap="square">
            <a:spAutoFit/>
          </a:bodyPr>
          <a:lstStyle/>
          <a:p>
            <a:pPr algn="ctr"/>
            <a:r>
              <a:rPr lang="en-US" sz="1600" b="1" dirty="0"/>
              <a:t>Figure 10.  Common bus system </a:t>
            </a:r>
            <a:r>
              <a:rPr lang="en-US" altLang="ko-KR" sz="1600" b="1" dirty="0"/>
              <a:t>[1] </a:t>
            </a:r>
            <a:endParaRPr lang="en-US" sz="1600" b="1" dirty="0"/>
          </a:p>
        </p:txBody>
      </p:sp>
    </p:spTree>
    <p:extLst>
      <p:ext uri="{BB962C8B-B14F-4D97-AF65-F5344CB8AC3E}">
        <p14:creationId xmlns:p14="http://schemas.microsoft.com/office/powerpoint/2010/main" val="18199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defRPr/>
            </a:pPr>
            <a:r>
              <a:rPr lang="en-US" sz="3600" dirty="0">
                <a:latin typeface="Arial" panose="020B0604020202020204" pitchFamily="34" charset="0"/>
                <a:ea typeface="+mn-ea"/>
                <a:cs typeface="+mn-cs"/>
              </a:rPr>
              <a:t>Content</a:t>
            </a:r>
            <a:endParaRPr lang="en-IN" dirty="0"/>
          </a:p>
        </p:txBody>
      </p:sp>
      <p:sp>
        <p:nvSpPr>
          <p:cNvPr id="3075" name="Content Placeholder 2"/>
          <p:cNvSpPr>
            <a:spLocks noGrp="1" noChangeArrowheads="1"/>
          </p:cNvSpPr>
          <p:nvPr>
            <p:ph idx="1"/>
          </p:nvPr>
        </p:nvSpPr>
        <p:spPr/>
        <p:txBody>
          <a:bodyPr/>
          <a:lstStyle/>
          <a:p>
            <a:r>
              <a:rPr lang="en-US" sz="2400" dirty="0"/>
              <a:t>DATA PATH AND CONTROL</a:t>
            </a:r>
          </a:p>
          <a:p>
            <a:pPr lvl="1"/>
            <a:r>
              <a:rPr lang="en-US" sz="2000" dirty="0"/>
              <a:t>REGISTERS</a:t>
            </a:r>
          </a:p>
          <a:p>
            <a:pPr lvl="1"/>
            <a:r>
              <a:rPr lang="en-US" altLang="ko-KR" sz="2000" dirty="0"/>
              <a:t>BASIC COMPUTER  INSTRUCTIONS</a:t>
            </a:r>
          </a:p>
          <a:p>
            <a:pPr lvl="1"/>
            <a:r>
              <a:rPr lang="en-US" altLang="ko-KR" sz="2000" dirty="0"/>
              <a:t>COMMON  BUS  SYSTEM</a:t>
            </a:r>
          </a:p>
          <a:p>
            <a:pPr lvl="1"/>
            <a:r>
              <a:rPr lang="en-US" sz="2000" dirty="0"/>
              <a:t>MEMORY</a:t>
            </a:r>
          </a:p>
          <a:p>
            <a:pPr lvl="1"/>
            <a:endParaRPr lang="en-US" sz="2000" dirty="0"/>
          </a:p>
          <a:p>
            <a:pPr lvl="1"/>
            <a:endParaRPr lang="en-US" sz="2000" dirty="0"/>
          </a:p>
          <a:p>
            <a:pPr marL="0" indent="0">
              <a:buNone/>
            </a:pPr>
            <a:r>
              <a:rPr lang="en-US" altLang="en-US" sz="2400" dirty="0">
                <a:latin typeface="Arial" charset="0"/>
                <a:ea typeface="Calibri" pitchFamily="34" charset="0"/>
                <a:cs typeface="Arial" charset="0"/>
              </a:rPr>
              <a:t>	</a:t>
            </a:r>
            <a:endParaRPr lang="en-IN" altLang="en-US" dirty="0">
              <a:latin typeface="Arial" charset="0"/>
              <a:ea typeface="Calibri" pitchFamily="34" charset="0"/>
              <a:cs typeface="Arial" charset="0"/>
            </a:endParaRPr>
          </a:p>
        </p:txBody>
      </p:sp>
      <p:sp>
        <p:nvSpPr>
          <p:cNvPr id="3076" name="Slide Number Placeholder 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fld id="{D16FA0DE-6149-43C2-AE0B-AF24AC5E8E78}" type="slidenum">
              <a:rPr lang="en-US" altLang="en-US" sz="1400" smtClean="0">
                <a:latin typeface="Times New Roman" pitchFamily="18" charset="0"/>
              </a:rPr>
              <a:pPr/>
              <a:t>2</a:t>
            </a:fld>
            <a:endParaRPr lang="en-US" altLang="en-US" sz="1400">
              <a:latin typeface="Times New Roman" pitchFamily="18" charset="0"/>
            </a:endParaRPr>
          </a:p>
        </p:txBody>
      </p:sp>
    </p:spTree>
    <p:extLst>
      <p:ext uri="{BB962C8B-B14F-4D97-AF65-F5344CB8AC3E}">
        <p14:creationId xmlns:p14="http://schemas.microsoft.com/office/powerpoint/2010/main" val="2623137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393950" y="295275"/>
            <a:ext cx="4392613" cy="422275"/>
          </a:xfrm>
          <a:noFill/>
          <a:ln/>
        </p:spPr>
        <p:txBody>
          <a:bodyPr wrap="none">
            <a:normAutofit fontScale="90000"/>
          </a:bodyPr>
          <a:lstStyle/>
          <a:p>
            <a:pPr>
              <a:lnSpc>
                <a:spcPct val="87000"/>
              </a:lnSpc>
            </a:pPr>
            <a:r>
              <a:rPr lang="en-US" altLang="ko-KR" sz="2800" dirty="0"/>
              <a:t>COMMON  BUS  SYSTEM</a:t>
            </a:r>
          </a:p>
        </p:txBody>
      </p:sp>
      <p:sp>
        <p:nvSpPr>
          <p:cNvPr id="48132" name="Rectangle 4"/>
          <p:cNvSpPr>
            <a:spLocks noGrp="1" noChangeArrowheads="1"/>
          </p:cNvSpPr>
          <p:nvPr>
            <p:ph idx="1"/>
          </p:nvPr>
        </p:nvSpPr>
        <p:spPr bwMode="auto">
          <a:xfrm>
            <a:off x="468313" y="1052513"/>
            <a:ext cx="7656512" cy="5329237"/>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p>
            <a:r>
              <a:rPr lang="en-US" altLang="ko-KR" sz="2000" dirty="0"/>
              <a:t>Three control lines, S</a:t>
            </a:r>
            <a:r>
              <a:rPr lang="en-US" altLang="ko-KR" sz="2000" baseline="-25000" dirty="0"/>
              <a:t>2</a:t>
            </a:r>
            <a:r>
              <a:rPr lang="en-US" altLang="ko-KR" sz="2000" dirty="0"/>
              <a:t>, S</a:t>
            </a:r>
            <a:r>
              <a:rPr lang="en-US" altLang="ko-KR" sz="2000" baseline="-25000" dirty="0"/>
              <a:t>1</a:t>
            </a:r>
            <a:r>
              <a:rPr lang="en-US" altLang="ko-KR" sz="2000" dirty="0"/>
              <a:t>, and S</a:t>
            </a:r>
            <a:r>
              <a:rPr lang="en-US" altLang="ko-KR" sz="2000" baseline="-25000" dirty="0"/>
              <a:t>0</a:t>
            </a:r>
            <a:r>
              <a:rPr lang="en-US" altLang="ko-KR" sz="2000" dirty="0"/>
              <a:t> control which register the bus selects as its input</a:t>
            </a:r>
          </a:p>
          <a:p>
            <a:pPr marL="0" indent="0">
              <a:buNone/>
            </a:pPr>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endParaRPr lang="en-US" altLang="ko-KR" sz="2000" dirty="0"/>
          </a:p>
          <a:p>
            <a:r>
              <a:rPr lang="en-US" altLang="ko-KR" sz="2000" dirty="0"/>
              <a:t>Either one of the registers will have its load signal activated, or the memory will have its read signal activated</a:t>
            </a:r>
          </a:p>
          <a:p>
            <a:pPr lvl="1"/>
            <a:r>
              <a:rPr lang="en-US" altLang="ko-KR" sz="1600" dirty="0"/>
              <a:t>Will determine where the data from the bus gets loaded</a:t>
            </a:r>
          </a:p>
          <a:p>
            <a:r>
              <a:rPr lang="en-US" altLang="ko-KR" sz="2000" dirty="0"/>
              <a:t>The 12-bit registers, AR and PC, have 0’s loaded onto the bus in the high order 4 bit positions</a:t>
            </a:r>
          </a:p>
          <a:p>
            <a:r>
              <a:rPr lang="en-US" altLang="ko-KR" sz="2000" dirty="0"/>
              <a:t>When the 8-bit register OUTR is loaded from the bus, the data comes from the low order 8 bits on the bus</a:t>
            </a:r>
          </a:p>
        </p:txBody>
      </p:sp>
      <p:sp>
        <p:nvSpPr>
          <p:cNvPr id="48139" name="Text Box 11"/>
          <p:cNvSpPr txBox="1">
            <a:spLocks noChangeArrowheads="1"/>
          </p:cNvSpPr>
          <p:nvPr/>
        </p:nvSpPr>
        <p:spPr bwMode="auto">
          <a:xfrm>
            <a:off x="1739900" y="2043113"/>
            <a:ext cx="1779588"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latinLnBrk="1">
              <a:defRPr kumimoji="1" sz="2400">
                <a:solidFill>
                  <a:schemeClr val="tx1"/>
                </a:solidFill>
                <a:latin typeface="Times New Roman" pitchFamily="18" charset="0"/>
                <a:ea typeface="굴림" pitchFamily="50" charset="-127"/>
              </a:defRPr>
            </a:lvl1pPr>
            <a:lvl2pPr marL="1028700" indent="-457200" latinLnBrk="1">
              <a:defRPr kumimoji="1" sz="2400">
                <a:solidFill>
                  <a:schemeClr val="tx1"/>
                </a:solidFill>
                <a:latin typeface="Times New Roman" pitchFamily="18" charset="0"/>
                <a:ea typeface="굴림" pitchFamily="50" charset="-127"/>
              </a:defRPr>
            </a:lvl2pPr>
            <a:lvl3pPr marL="1600200" indent="-457200" latinLnBrk="1">
              <a:defRPr kumimoji="1" sz="2400">
                <a:solidFill>
                  <a:schemeClr val="tx1"/>
                </a:solidFill>
                <a:latin typeface="Times New Roman" pitchFamily="18" charset="0"/>
                <a:ea typeface="굴림" pitchFamily="50" charset="-127"/>
              </a:defRPr>
            </a:lvl3pPr>
            <a:lvl4pPr marL="2171700" indent="-457200" latinLnBrk="1">
              <a:defRPr kumimoji="1" sz="2400">
                <a:solidFill>
                  <a:schemeClr val="tx1"/>
                </a:solidFill>
                <a:latin typeface="Times New Roman" pitchFamily="18" charset="0"/>
                <a:ea typeface="굴림" pitchFamily="50" charset="-127"/>
              </a:defRPr>
            </a:lvl4pPr>
            <a:lvl5pPr marL="2743200" indent="-457200" latinLnBrk="1">
              <a:defRPr kumimoji="1" sz="2400">
                <a:solidFill>
                  <a:schemeClr val="tx1"/>
                </a:solidFill>
                <a:latin typeface="Times New Roman" pitchFamily="18" charset="0"/>
                <a:ea typeface="굴림" pitchFamily="50" charset="-127"/>
              </a:defRPr>
            </a:lvl5pPr>
            <a:lvl6pPr marL="3200400" indent="-457200" fontAlgn="base" latinLnBrk="1">
              <a:spcBef>
                <a:spcPct val="0"/>
              </a:spcBef>
              <a:spcAft>
                <a:spcPct val="0"/>
              </a:spcAft>
              <a:defRPr kumimoji="1" sz="2400">
                <a:solidFill>
                  <a:schemeClr val="tx1"/>
                </a:solidFill>
                <a:latin typeface="Times New Roman" pitchFamily="18" charset="0"/>
                <a:ea typeface="굴림" pitchFamily="50" charset="-127"/>
              </a:defRPr>
            </a:lvl6pPr>
            <a:lvl7pPr marL="3657600" indent="-457200" fontAlgn="base" latinLnBrk="1">
              <a:spcBef>
                <a:spcPct val="0"/>
              </a:spcBef>
              <a:spcAft>
                <a:spcPct val="0"/>
              </a:spcAft>
              <a:defRPr kumimoji="1" sz="2400">
                <a:solidFill>
                  <a:schemeClr val="tx1"/>
                </a:solidFill>
                <a:latin typeface="Times New Roman" pitchFamily="18" charset="0"/>
                <a:ea typeface="굴림" pitchFamily="50" charset="-127"/>
              </a:defRPr>
            </a:lvl7pPr>
            <a:lvl8pPr marL="4114800" indent="-457200" fontAlgn="base" latinLnBrk="1">
              <a:spcBef>
                <a:spcPct val="0"/>
              </a:spcBef>
              <a:spcAft>
                <a:spcPct val="0"/>
              </a:spcAft>
              <a:defRPr kumimoji="1" sz="2400">
                <a:solidFill>
                  <a:schemeClr val="tx1"/>
                </a:solidFill>
                <a:latin typeface="Times New Roman" pitchFamily="18" charset="0"/>
                <a:ea typeface="굴림" pitchFamily="50" charset="-127"/>
              </a:defRPr>
            </a:lvl8pPr>
            <a:lvl9pPr marL="4572000" indent="-457200" fontAlgn="base" latinLnBrk="1">
              <a:spcBef>
                <a:spcPct val="0"/>
              </a:spcBef>
              <a:spcAft>
                <a:spcPct val="0"/>
              </a:spcAft>
              <a:defRPr kumimoji="1" sz="2400">
                <a:solidFill>
                  <a:schemeClr val="tx1"/>
                </a:solidFill>
                <a:latin typeface="Times New Roman" pitchFamily="18" charset="0"/>
                <a:ea typeface="굴림" pitchFamily="50" charset="-127"/>
              </a:defRPr>
            </a:lvl9pPr>
          </a:lstStyle>
          <a:p>
            <a:pPr latinLnBrk="0"/>
            <a:r>
              <a:rPr lang="en-US" altLang="ko-KR" sz="1400" dirty="0">
                <a:latin typeface="Arial" charset="0"/>
              </a:rPr>
              <a:t>0   0   0	x</a:t>
            </a:r>
          </a:p>
          <a:p>
            <a:pPr latinLnBrk="0"/>
            <a:r>
              <a:rPr lang="en-US" altLang="ko-KR" sz="1400" dirty="0">
                <a:latin typeface="Arial" charset="0"/>
              </a:rPr>
              <a:t>0   0   1	AR</a:t>
            </a:r>
          </a:p>
          <a:p>
            <a:pPr latinLnBrk="0"/>
            <a:r>
              <a:rPr lang="en-US" altLang="ko-KR" sz="1400" dirty="0">
                <a:latin typeface="Arial" charset="0"/>
              </a:rPr>
              <a:t>0   1   0	PC</a:t>
            </a:r>
          </a:p>
          <a:p>
            <a:pPr latinLnBrk="0"/>
            <a:r>
              <a:rPr lang="en-US" altLang="ko-KR" sz="1400" dirty="0">
                <a:latin typeface="Arial" charset="0"/>
              </a:rPr>
              <a:t>0   1   1	DR</a:t>
            </a:r>
          </a:p>
          <a:p>
            <a:pPr latinLnBrk="0"/>
            <a:r>
              <a:rPr lang="en-US" altLang="ko-KR" sz="1400" dirty="0">
                <a:latin typeface="Arial" charset="0"/>
              </a:rPr>
              <a:t>1   0   0	AC</a:t>
            </a:r>
          </a:p>
          <a:p>
            <a:pPr latinLnBrk="0"/>
            <a:r>
              <a:rPr lang="en-US" altLang="ko-KR" sz="1400" dirty="0">
                <a:latin typeface="Arial" charset="0"/>
              </a:rPr>
              <a:t>1   0   1	IR</a:t>
            </a:r>
          </a:p>
          <a:p>
            <a:pPr latinLnBrk="0"/>
            <a:r>
              <a:rPr lang="en-US" altLang="ko-KR" sz="1400" dirty="0">
                <a:latin typeface="Arial" charset="0"/>
              </a:rPr>
              <a:t>1   1   0	TR</a:t>
            </a:r>
          </a:p>
          <a:p>
            <a:pPr latinLnBrk="0"/>
            <a:r>
              <a:rPr lang="en-US" altLang="ko-KR" sz="1400" dirty="0">
                <a:latin typeface="Arial" charset="0"/>
              </a:rPr>
              <a:t>1   1   1	Memory</a:t>
            </a:r>
          </a:p>
        </p:txBody>
      </p:sp>
      <p:sp>
        <p:nvSpPr>
          <p:cNvPr id="48140" name="Rectangle 12"/>
          <p:cNvSpPr>
            <a:spLocks noChangeArrowheads="1"/>
          </p:cNvSpPr>
          <p:nvPr/>
        </p:nvSpPr>
        <p:spPr bwMode="auto">
          <a:xfrm>
            <a:off x="1687513" y="1811338"/>
            <a:ext cx="1808162"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1400"/>
              <a:t>S</a:t>
            </a:r>
            <a:r>
              <a:rPr lang="en-US" altLang="ko-KR" sz="1400" baseline="-25000"/>
              <a:t>2</a:t>
            </a:r>
            <a:r>
              <a:rPr lang="en-US" altLang="ko-KR" sz="1400"/>
              <a:t> S</a:t>
            </a:r>
            <a:r>
              <a:rPr lang="en-US" altLang="ko-KR" sz="1400" baseline="-25000"/>
              <a:t>1</a:t>
            </a:r>
            <a:r>
              <a:rPr lang="en-US" altLang="ko-KR" sz="1400"/>
              <a:t> S</a:t>
            </a:r>
            <a:r>
              <a:rPr lang="en-US" altLang="ko-KR" sz="1400" baseline="-25000"/>
              <a:t>0 	</a:t>
            </a:r>
            <a:r>
              <a:rPr lang="en-US" altLang="ko-KR" sz="1400"/>
              <a:t>Register</a:t>
            </a:r>
            <a:endParaRPr lang="en-US" altLang="ko-KR" sz="1400" baseline="-25000"/>
          </a:p>
        </p:txBody>
      </p:sp>
      <p:sp>
        <p:nvSpPr>
          <p:cNvPr id="48141" name="Line 13"/>
          <p:cNvSpPr>
            <a:spLocks noChangeShapeType="1"/>
          </p:cNvSpPr>
          <p:nvPr/>
        </p:nvSpPr>
        <p:spPr bwMode="auto">
          <a:xfrm>
            <a:off x="1524000" y="2081213"/>
            <a:ext cx="20589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2" name="Line 14"/>
          <p:cNvSpPr>
            <a:spLocks noChangeShapeType="1"/>
          </p:cNvSpPr>
          <p:nvPr/>
        </p:nvSpPr>
        <p:spPr bwMode="auto">
          <a:xfrm>
            <a:off x="2551113" y="1811338"/>
            <a:ext cx="0" cy="1854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8144" name="Rectangle 16"/>
          <p:cNvSpPr>
            <a:spLocks noChangeArrowheads="1"/>
          </p:cNvSpPr>
          <p:nvPr/>
        </p:nvSpPr>
        <p:spPr bwMode="auto">
          <a:xfrm>
            <a:off x="1295401" y="1809750"/>
            <a:ext cx="2286000" cy="20764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Slide Number Placeholder 1"/>
          <p:cNvSpPr>
            <a:spLocks noGrp="1"/>
          </p:cNvSpPr>
          <p:nvPr>
            <p:ph type="sldNum" sz="quarter" idx="12"/>
          </p:nvPr>
        </p:nvSpPr>
        <p:spPr/>
        <p:txBody>
          <a:bodyPr/>
          <a:lstStyle/>
          <a:p>
            <a:fld id="{91A25018-6A3C-4118-A571-55755E85EC31}" type="slidenum">
              <a:rPr lang="en-US" smtClean="0"/>
              <a:pPr/>
              <a:t>20</a:t>
            </a:fld>
            <a:endParaRPr lang="en-US"/>
          </a:p>
        </p:txBody>
      </p:sp>
    </p:spTree>
    <p:extLst>
      <p:ext uri="{BB962C8B-B14F-4D97-AF65-F5344CB8AC3E}">
        <p14:creationId xmlns:p14="http://schemas.microsoft.com/office/powerpoint/2010/main" val="3335514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0" end="0"/>
                                            </p:txEl>
                                          </p:spTgt>
                                        </p:tgtEl>
                                        <p:attrNameLst>
                                          <p:attrName>style.visibility</p:attrName>
                                        </p:attrNameLst>
                                      </p:cBhvr>
                                      <p:to>
                                        <p:strVal val="visible"/>
                                      </p:to>
                                    </p:set>
                                    <p:animEffect transition="in" filter="fade">
                                      <p:cBhvr>
                                        <p:cTn id="7" dur="500"/>
                                        <p:tgtEl>
                                          <p:spTgt spid="481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144"/>
                                        </p:tgtEl>
                                        <p:attrNameLst>
                                          <p:attrName>style.visibility</p:attrName>
                                        </p:attrNameLst>
                                      </p:cBhvr>
                                      <p:to>
                                        <p:strVal val="visible"/>
                                      </p:to>
                                    </p:set>
                                    <p:animEffect transition="in" filter="fade">
                                      <p:cBhvr>
                                        <p:cTn id="12" dur="500"/>
                                        <p:tgtEl>
                                          <p:spTgt spid="481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132">
                                            <p:txEl>
                                              <p:pRg st="8" end="8"/>
                                            </p:txEl>
                                          </p:spTgt>
                                        </p:tgtEl>
                                        <p:attrNameLst>
                                          <p:attrName>style.visibility</p:attrName>
                                        </p:attrNameLst>
                                      </p:cBhvr>
                                      <p:to>
                                        <p:strVal val="visible"/>
                                      </p:to>
                                    </p:set>
                                    <p:animEffect transition="in" filter="fade">
                                      <p:cBhvr>
                                        <p:cTn id="17" dur="500"/>
                                        <p:tgtEl>
                                          <p:spTgt spid="4813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8132">
                                            <p:txEl>
                                              <p:pRg st="9" end="9"/>
                                            </p:txEl>
                                          </p:spTgt>
                                        </p:tgtEl>
                                        <p:attrNameLst>
                                          <p:attrName>style.visibility</p:attrName>
                                        </p:attrNameLst>
                                      </p:cBhvr>
                                      <p:to>
                                        <p:strVal val="visible"/>
                                      </p:to>
                                    </p:set>
                                    <p:animEffect transition="in" filter="fade">
                                      <p:cBhvr>
                                        <p:cTn id="20" dur="500"/>
                                        <p:tgtEl>
                                          <p:spTgt spid="48132">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8132">
                                            <p:txEl>
                                              <p:pRg st="10" end="10"/>
                                            </p:txEl>
                                          </p:spTgt>
                                        </p:tgtEl>
                                        <p:attrNameLst>
                                          <p:attrName>style.visibility</p:attrName>
                                        </p:attrNameLst>
                                      </p:cBhvr>
                                      <p:to>
                                        <p:strVal val="visible"/>
                                      </p:to>
                                    </p:set>
                                    <p:animEffect transition="in" filter="fade">
                                      <p:cBhvr>
                                        <p:cTn id="25" dur="500"/>
                                        <p:tgtEl>
                                          <p:spTgt spid="48132">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8132">
                                            <p:txEl>
                                              <p:pRg st="11" end="11"/>
                                            </p:txEl>
                                          </p:spTgt>
                                        </p:tgtEl>
                                        <p:attrNameLst>
                                          <p:attrName>style.visibility</p:attrName>
                                        </p:attrNameLst>
                                      </p:cBhvr>
                                      <p:to>
                                        <p:strVal val="visible"/>
                                      </p:to>
                                    </p:set>
                                    <p:animEffect transition="in" filter="fade">
                                      <p:cBhvr>
                                        <p:cTn id="30" dur="500"/>
                                        <p:tgtEl>
                                          <p:spTgt spid="4813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274638"/>
            <a:ext cx="8229600" cy="715962"/>
          </a:xfrm>
        </p:spPr>
        <p:txBody>
          <a:bodyPr>
            <a:normAutofit fontScale="90000"/>
          </a:bodyPr>
          <a:lstStyle/>
          <a:p>
            <a:r>
              <a:rPr lang="en-US" dirty="0"/>
              <a:t>Memory</a:t>
            </a:r>
          </a:p>
        </p:txBody>
      </p:sp>
      <p:sp>
        <p:nvSpPr>
          <p:cNvPr id="139267" name="Rectangle 3"/>
          <p:cNvSpPr>
            <a:spLocks noGrp="1" noChangeArrowheads="1"/>
          </p:cNvSpPr>
          <p:nvPr>
            <p:ph type="body" idx="1"/>
          </p:nvPr>
        </p:nvSpPr>
        <p:spPr>
          <a:xfrm>
            <a:off x="381000" y="1066800"/>
            <a:ext cx="8458200" cy="5410200"/>
          </a:xfrm>
        </p:spPr>
        <p:txBody>
          <a:bodyPr>
            <a:normAutofit fontScale="92500" lnSpcReduction="10000"/>
          </a:bodyPr>
          <a:lstStyle/>
          <a:p>
            <a:pPr algn="just">
              <a:lnSpc>
                <a:spcPct val="90000"/>
              </a:lnSpc>
              <a:spcBef>
                <a:spcPct val="75000"/>
              </a:spcBef>
              <a:buFont typeface="Wingdings" pitchFamily="2" charset="2"/>
              <a:buNone/>
            </a:pPr>
            <a:r>
              <a:rPr lang="en-US" sz="2000" dirty="0">
                <a:latin typeface="Arial" charset="0"/>
              </a:rPr>
              <a:t>Divided into:</a:t>
            </a:r>
            <a:endParaRPr lang="en-US" sz="2000" dirty="0">
              <a:latin typeface="Arial" charset="0"/>
              <a:cs typeface="Courier New" pitchFamily="49" charset="0"/>
            </a:endParaRPr>
          </a:p>
          <a:p>
            <a:pPr algn="just">
              <a:lnSpc>
                <a:spcPct val="90000"/>
              </a:lnSpc>
              <a:spcBef>
                <a:spcPct val="75000"/>
              </a:spcBef>
            </a:pPr>
            <a:r>
              <a:rPr lang="en-US" sz="2000" b="1" dirty="0">
                <a:latin typeface="Arial" charset="0"/>
              </a:rPr>
              <a:t>Bits</a:t>
            </a:r>
            <a:r>
              <a:rPr lang="en-US" sz="2000" dirty="0">
                <a:latin typeface="Arial" charset="0"/>
              </a:rPr>
              <a:t>	0 or 1</a:t>
            </a:r>
            <a:endParaRPr lang="en-US" sz="2000" dirty="0">
              <a:latin typeface="Arial" charset="0"/>
              <a:cs typeface="Courier New" pitchFamily="49" charset="0"/>
            </a:endParaRPr>
          </a:p>
          <a:p>
            <a:pPr algn="just">
              <a:lnSpc>
                <a:spcPct val="90000"/>
              </a:lnSpc>
              <a:spcBef>
                <a:spcPct val="75000"/>
              </a:spcBef>
            </a:pPr>
            <a:r>
              <a:rPr lang="en-US" sz="2000" b="1" dirty="0">
                <a:latin typeface="Arial" charset="0"/>
              </a:rPr>
              <a:t>Bytes</a:t>
            </a:r>
            <a:r>
              <a:rPr lang="en-US" sz="2000" dirty="0">
                <a:latin typeface="Arial" charset="0"/>
              </a:rPr>
              <a:t>	Groups of 8 bits						A byte is the smallest unit of storage.  (Can hold one text character)</a:t>
            </a:r>
            <a:endParaRPr lang="en-US" sz="2000" dirty="0">
              <a:latin typeface="Arial" charset="0"/>
              <a:cs typeface="Courier New" pitchFamily="49" charset="0"/>
            </a:endParaRPr>
          </a:p>
          <a:p>
            <a:pPr algn="just">
              <a:lnSpc>
                <a:spcPct val="90000"/>
              </a:lnSpc>
              <a:spcBef>
                <a:spcPct val="75000"/>
              </a:spcBef>
            </a:pPr>
            <a:r>
              <a:rPr lang="en-US" sz="2000" b="1" dirty="0">
                <a:latin typeface="Arial" charset="0"/>
              </a:rPr>
              <a:t>Words</a:t>
            </a:r>
            <a:r>
              <a:rPr lang="en-US" sz="2000" dirty="0">
                <a:latin typeface="Arial" charset="0"/>
              </a:rPr>
              <a:t>	Groups of bits/bytes (8, 16, 32, 64-bits)</a:t>
            </a:r>
          </a:p>
          <a:p>
            <a:pPr>
              <a:spcBef>
                <a:spcPct val="75000"/>
              </a:spcBef>
              <a:buFont typeface="Wingdings" pitchFamily="2" charset="2"/>
              <a:buNone/>
            </a:pPr>
            <a:r>
              <a:rPr lang="en-US" sz="2000" dirty="0">
                <a:latin typeface="Arial" charset="0"/>
              </a:rPr>
              <a:t>Storage is usually too large to be expressed in </a:t>
            </a:r>
            <a:r>
              <a:rPr lang="en-US" sz="2000" b="1" dirty="0">
                <a:latin typeface="Arial" charset="0"/>
              </a:rPr>
              <a:t>bytes</a:t>
            </a:r>
            <a:r>
              <a:rPr lang="en-US" sz="2000" dirty="0">
                <a:latin typeface="Arial" charset="0"/>
              </a:rPr>
              <a:t> or </a:t>
            </a:r>
            <a:r>
              <a:rPr lang="en-US" sz="2000" b="1" dirty="0">
                <a:latin typeface="Arial" charset="0"/>
              </a:rPr>
              <a:t>words</a:t>
            </a:r>
            <a:r>
              <a:rPr lang="en-US" sz="2000" dirty="0">
                <a:latin typeface="Arial" charset="0"/>
              </a:rPr>
              <a:t>.  Instead we use:</a:t>
            </a:r>
            <a:endParaRPr lang="en-US" sz="2000" dirty="0">
              <a:latin typeface="Arial" charset="0"/>
              <a:cs typeface="Courier New" pitchFamily="49" charset="0"/>
            </a:endParaRPr>
          </a:p>
          <a:p>
            <a:pPr>
              <a:spcBef>
                <a:spcPct val="75000"/>
              </a:spcBef>
            </a:pPr>
            <a:r>
              <a:rPr lang="en-US" sz="2000" b="1" dirty="0">
                <a:latin typeface="Arial" charset="0"/>
              </a:rPr>
              <a:t>Kilobyte (KB)</a:t>
            </a:r>
            <a:r>
              <a:rPr lang="en-US" sz="2000" dirty="0">
                <a:latin typeface="Arial" charset="0"/>
              </a:rPr>
              <a:t> = 1024 bytes	(2</a:t>
            </a:r>
            <a:r>
              <a:rPr lang="en-US" sz="2000" baseline="30000" dirty="0">
                <a:latin typeface="Arial" charset="0"/>
              </a:rPr>
              <a:t>10</a:t>
            </a:r>
            <a:r>
              <a:rPr lang="en-US" sz="2000" dirty="0">
                <a:latin typeface="Arial" charset="0"/>
              </a:rPr>
              <a:t> bytes)</a:t>
            </a:r>
            <a:endParaRPr lang="en-US" sz="2000" dirty="0">
              <a:latin typeface="Arial" charset="0"/>
              <a:cs typeface="Courier New" pitchFamily="49" charset="0"/>
            </a:endParaRPr>
          </a:p>
          <a:p>
            <a:pPr>
              <a:spcBef>
                <a:spcPct val="75000"/>
              </a:spcBef>
            </a:pPr>
            <a:r>
              <a:rPr lang="en-US" sz="2000" b="1" dirty="0">
                <a:latin typeface="Arial" charset="0"/>
              </a:rPr>
              <a:t>Megabyte (MB)</a:t>
            </a:r>
            <a:r>
              <a:rPr lang="en-US" sz="2000" dirty="0">
                <a:latin typeface="Arial" charset="0"/>
              </a:rPr>
              <a:t> = 1024 x 1024 bytes or</a:t>
            </a:r>
            <a:r>
              <a:rPr lang="en-US" sz="2000" dirty="0">
                <a:latin typeface="Arial" charset="0"/>
                <a:cs typeface="Courier New" pitchFamily="49" charset="0"/>
              </a:rPr>
              <a:t>	</a:t>
            </a:r>
            <a:r>
              <a:rPr lang="en-US" sz="2000" dirty="0">
                <a:latin typeface="Arial" charset="0"/>
              </a:rPr>
              <a:t>one million bytes 	(2</a:t>
            </a:r>
            <a:r>
              <a:rPr lang="en-US" sz="2000" baseline="30000" dirty="0">
                <a:latin typeface="Arial" charset="0"/>
              </a:rPr>
              <a:t>20</a:t>
            </a:r>
            <a:r>
              <a:rPr lang="en-US" sz="2000" dirty="0">
                <a:latin typeface="Arial" charset="0"/>
              </a:rPr>
              <a:t> bytes)</a:t>
            </a:r>
            <a:endParaRPr lang="en-US" sz="2000" dirty="0">
              <a:latin typeface="Arial" charset="0"/>
              <a:cs typeface="Courier New" pitchFamily="49" charset="0"/>
            </a:endParaRPr>
          </a:p>
          <a:p>
            <a:pPr>
              <a:spcBef>
                <a:spcPct val="75000"/>
              </a:spcBef>
            </a:pPr>
            <a:r>
              <a:rPr lang="en-US" sz="2000" b="1" dirty="0">
                <a:latin typeface="Arial" charset="0"/>
              </a:rPr>
              <a:t>Gigabyte (GB)</a:t>
            </a:r>
            <a:r>
              <a:rPr lang="en-US" sz="2000" dirty="0">
                <a:latin typeface="Arial" charset="0"/>
              </a:rPr>
              <a:t> = 1024 x 1024 x 1024 bytes </a:t>
            </a:r>
            <a:r>
              <a:rPr lang="en-US" sz="2000" dirty="0" err="1">
                <a:latin typeface="Arial" charset="0"/>
              </a:rPr>
              <a:t>orone</a:t>
            </a:r>
            <a:r>
              <a:rPr lang="en-US" sz="2000" dirty="0">
                <a:latin typeface="Arial" charset="0"/>
              </a:rPr>
              <a:t> trillion bytes (2</a:t>
            </a:r>
            <a:r>
              <a:rPr lang="en-US" sz="2000" baseline="30000" dirty="0">
                <a:latin typeface="Arial" charset="0"/>
              </a:rPr>
              <a:t>30</a:t>
            </a:r>
            <a:r>
              <a:rPr lang="en-US" sz="2000" dirty="0">
                <a:latin typeface="Arial" charset="0"/>
              </a:rPr>
              <a:t> bytes)</a:t>
            </a:r>
            <a:endParaRPr lang="en-US" sz="2000" dirty="0">
              <a:latin typeface="Arial" charset="0"/>
              <a:cs typeface="Courier New" pitchFamily="49" charset="0"/>
            </a:endParaRPr>
          </a:p>
          <a:p>
            <a:pPr>
              <a:spcBef>
                <a:spcPct val="75000"/>
              </a:spcBef>
            </a:pPr>
            <a:r>
              <a:rPr lang="en-US" sz="2000" b="1" dirty="0">
                <a:latin typeface="Arial" charset="0"/>
              </a:rPr>
              <a:t>Terabyte (TB)</a:t>
            </a:r>
            <a:r>
              <a:rPr lang="en-US" sz="2000" dirty="0">
                <a:latin typeface="Arial" charset="0"/>
              </a:rPr>
              <a:t> = 1024 x 1024 x 1024 x 1024 bytes one quadrillion bytes  (2</a:t>
            </a:r>
            <a:r>
              <a:rPr lang="en-US" sz="2000" baseline="30000" dirty="0">
                <a:latin typeface="Arial" charset="0"/>
              </a:rPr>
              <a:t>40</a:t>
            </a:r>
            <a:r>
              <a:rPr lang="en-US" sz="2000" dirty="0">
                <a:latin typeface="Arial" charset="0"/>
              </a:rPr>
              <a:t> bytes)</a:t>
            </a:r>
          </a:p>
        </p:txBody>
      </p:sp>
      <p:sp>
        <p:nvSpPr>
          <p:cNvPr id="2" name="Slide Number Placeholder 1"/>
          <p:cNvSpPr>
            <a:spLocks noGrp="1"/>
          </p:cNvSpPr>
          <p:nvPr>
            <p:ph type="sldNum" sz="quarter" idx="12"/>
          </p:nvPr>
        </p:nvSpPr>
        <p:spPr/>
        <p:txBody>
          <a:bodyPr/>
          <a:lstStyle/>
          <a:p>
            <a:fld id="{91A25018-6A3C-4118-A571-55755E85EC31}" type="slidenum">
              <a:rPr lang="en-US" smtClean="0"/>
              <a:pPr/>
              <a:t>21</a:t>
            </a:fld>
            <a:endParaRPr lang="en-US"/>
          </a:p>
        </p:txBody>
      </p:sp>
    </p:spTree>
    <p:extLst>
      <p:ext uri="{BB962C8B-B14F-4D97-AF65-F5344CB8AC3E}">
        <p14:creationId xmlns:p14="http://schemas.microsoft.com/office/powerpoint/2010/main" val="207002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9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9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92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92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92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926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926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9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Main Memory</a:t>
            </a:r>
          </a:p>
        </p:txBody>
      </p:sp>
      <p:sp>
        <p:nvSpPr>
          <p:cNvPr id="141315" name="Rectangle 3"/>
          <p:cNvSpPr>
            <a:spLocks noChangeArrowheads="1"/>
          </p:cNvSpPr>
          <p:nvPr/>
        </p:nvSpPr>
        <p:spPr bwMode="auto">
          <a:xfrm>
            <a:off x="3200400" y="2590800"/>
            <a:ext cx="863600" cy="3530600"/>
          </a:xfrm>
          <a:prstGeom prst="rect">
            <a:avLst/>
          </a:prstGeom>
          <a:noFill/>
          <a:ln w="9525">
            <a:noFill/>
            <a:miter lim="800000"/>
            <a:headEnd/>
            <a:tailEnd/>
          </a:ln>
          <a:effectLst/>
        </p:spPr>
        <p:txBody>
          <a:bodyPr wrap="none" lIns="92075" tIns="46038" rIns="92075" bIns="46038">
            <a:spAutoFit/>
          </a:bodyPr>
          <a:lstStyle/>
          <a:p>
            <a:pPr eaLnBrk="0" hangingPunct="0">
              <a:spcBef>
                <a:spcPct val="5000"/>
              </a:spcBef>
            </a:pPr>
            <a:r>
              <a:rPr lang="en-US" b="1">
                <a:solidFill>
                  <a:srgbClr val="A50021"/>
                </a:solidFill>
                <a:latin typeface="Arial" charset="0"/>
              </a:rPr>
              <a:t>5248</a:t>
            </a:r>
          </a:p>
          <a:p>
            <a:pPr eaLnBrk="0" hangingPunct="0">
              <a:spcBef>
                <a:spcPct val="5000"/>
              </a:spcBef>
            </a:pPr>
            <a:r>
              <a:rPr lang="en-US" b="1">
                <a:solidFill>
                  <a:srgbClr val="A50021"/>
                </a:solidFill>
                <a:latin typeface="Arial" charset="0"/>
              </a:rPr>
              <a:t>5249</a:t>
            </a:r>
          </a:p>
          <a:p>
            <a:pPr eaLnBrk="0" hangingPunct="0">
              <a:spcBef>
                <a:spcPct val="5000"/>
              </a:spcBef>
            </a:pPr>
            <a:r>
              <a:rPr lang="en-US" b="1">
                <a:solidFill>
                  <a:srgbClr val="A50021"/>
                </a:solidFill>
                <a:latin typeface="Arial" charset="0"/>
              </a:rPr>
              <a:t>5250</a:t>
            </a:r>
          </a:p>
          <a:p>
            <a:pPr eaLnBrk="0" hangingPunct="0">
              <a:spcBef>
                <a:spcPct val="5000"/>
              </a:spcBef>
            </a:pPr>
            <a:r>
              <a:rPr lang="en-US" b="1">
                <a:solidFill>
                  <a:srgbClr val="A50021"/>
                </a:solidFill>
                <a:latin typeface="Arial" charset="0"/>
              </a:rPr>
              <a:t>5251</a:t>
            </a:r>
          </a:p>
          <a:p>
            <a:pPr eaLnBrk="0" hangingPunct="0">
              <a:spcBef>
                <a:spcPct val="5000"/>
              </a:spcBef>
            </a:pPr>
            <a:r>
              <a:rPr lang="en-US" b="1">
                <a:solidFill>
                  <a:srgbClr val="A50021"/>
                </a:solidFill>
                <a:latin typeface="Arial" charset="0"/>
              </a:rPr>
              <a:t>5252</a:t>
            </a:r>
          </a:p>
          <a:p>
            <a:pPr eaLnBrk="0" hangingPunct="0">
              <a:spcBef>
                <a:spcPct val="5000"/>
              </a:spcBef>
            </a:pPr>
            <a:r>
              <a:rPr lang="en-US" b="1">
                <a:solidFill>
                  <a:srgbClr val="A50021"/>
                </a:solidFill>
                <a:latin typeface="Arial" charset="0"/>
              </a:rPr>
              <a:t>5253</a:t>
            </a:r>
          </a:p>
          <a:p>
            <a:pPr eaLnBrk="0" hangingPunct="0">
              <a:spcBef>
                <a:spcPct val="5000"/>
              </a:spcBef>
            </a:pPr>
            <a:r>
              <a:rPr lang="en-US" b="1">
                <a:solidFill>
                  <a:srgbClr val="A50021"/>
                </a:solidFill>
                <a:latin typeface="Arial" charset="0"/>
              </a:rPr>
              <a:t>5254</a:t>
            </a:r>
          </a:p>
          <a:p>
            <a:pPr eaLnBrk="0" hangingPunct="0">
              <a:spcBef>
                <a:spcPct val="5000"/>
              </a:spcBef>
            </a:pPr>
            <a:r>
              <a:rPr lang="en-US" b="1">
                <a:solidFill>
                  <a:srgbClr val="A50021"/>
                </a:solidFill>
                <a:latin typeface="Arial" charset="0"/>
              </a:rPr>
              <a:t>5255</a:t>
            </a:r>
          </a:p>
          <a:p>
            <a:pPr eaLnBrk="0" hangingPunct="0">
              <a:spcBef>
                <a:spcPct val="5000"/>
              </a:spcBef>
            </a:pPr>
            <a:r>
              <a:rPr lang="en-US" b="1">
                <a:solidFill>
                  <a:srgbClr val="A50021"/>
                </a:solidFill>
                <a:latin typeface="Arial" charset="0"/>
              </a:rPr>
              <a:t>5256</a:t>
            </a:r>
          </a:p>
        </p:txBody>
      </p:sp>
      <p:grpSp>
        <p:nvGrpSpPr>
          <p:cNvPr id="141316" name="Group 4"/>
          <p:cNvGrpSpPr>
            <a:grpSpLocks/>
          </p:cNvGrpSpPr>
          <p:nvPr/>
        </p:nvGrpSpPr>
        <p:grpSpPr bwMode="auto">
          <a:xfrm>
            <a:off x="4724400" y="1905000"/>
            <a:ext cx="98425" cy="574675"/>
            <a:chOff x="2910" y="814"/>
            <a:chExt cx="62" cy="362"/>
          </a:xfrm>
        </p:grpSpPr>
        <p:sp>
          <p:nvSpPr>
            <p:cNvPr id="141317" name="Oval 5"/>
            <p:cNvSpPr>
              <a:spLocks noChangeArrowheads="1"/>
            </p:cNvSpPr>
            <p:nvPr/>
          </p:nvSpPr>
          <p:spPr bwMode="auto">
            <a:xfrm>
              <a:off x="2910" y="814"/>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sp>
          <p:nvSpPr>
            <p:cNvPr id="141318" name="Oval 6"/>
            <p:cNvSpPr>
              <a:spLocks noChangeArrowheads="1"/>
            </p:cNvSpPr>
            <p:nvPr/>
          </p:nvSpPr>
          <p:spPr bwMode="auto">
            <a:xfrm>
              <a:off x="2912" y="964"/>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sp>
          <p:nvSpPr>
            <p:cNvPr id="141319" name="Oval 7"/>
            <p:cNvSpPr>
              <a:spLocks noChangeArrowheads="1"/>
            </p:cNvSpPr>
            <p:nvPr/>
          </p:nvSpPr>
          <p:spPr bwMode="auto">
            <a:xfrm>
              <a:off x="2912" y="1116"/>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grpSp>
      <p:grpSp>
        <p:nvGrpSpPr>
          <p:cNvPr id="141320" name="Group 8"/>
          <p:cNvGrpSpPr>
            <a:grpSpLocks/>
          </p:cNvGrpSpPr>
          <p:nvPr/>
        </p:nvGrpSpPr>
        <p:grpSpPr bwMode="auto">
          <a:xfrm>
            <a:off x="4724400" y="6172200"/>
            <a:ext cx="98425" cy="574675"/>
            <a:chOff x="2938" y="3420"/>
            <a:chExt cx="62" cy="362"/>
          </a:xfrm>
        </p:grpSpPr>
        <p:sp>
          <p:nvSpPr>
            <p:cNvPr id="141321" name="Oval 9"/>
            <p:cNvSpPr>
              <a:spLocks noChangeArrowheads="1"/>
            </p:cNvSpPr>
            <p:nvPr/>
          </p:nvSpPr>
          <p:spPr bwMode="auto">
            <a:xfrm>
              <a:off x="2938" y="3420"/>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sp>
          <p:nvSpPr>
            <p:cNvPr id="141322" name="Oval 10"/>
            <p:cNvSpPr>
              <a:spLocks noChangeArrowheads="1"/>
            </p:cNvSpPr>
            <p:nvPr/>
          </p:nvSpPr>
          <p:spPr bwMode="auto">
            <a:xfrm>
              <a:off x="2940" y="3570"/>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sp>
          <p:nvSpPr>
            <p:cNvPr id="141323" name="Oval 11"/>
            <p:cNvSpPr>
              <a:spLocks noChangeArrowheads="1"/>
            </p:cNvSpPr>
            <p:nvPr/>
          </p:nvSpPr>
          <p:spPr bwMode="auto">
            <a:xfrm>
              <a:off x="2940" y="3722"/>
              <a:ext cx="60" cy="60"/>
            </a:xfrm>
            <a:prstGeom prst="ellipse">
              <a:avLst/>
            </a:prstGeom>
            <a:solidFill>
              <a:srgbClr val="FFFF99"/>
            </a:solidFill>
            <a:ln w="12700">
              <a:solidFill>
                <a:srgbClr val="CC0000"/>
              </a:solidFill>
              <a:round/>
              <a:headEnd/>
              <a:tailEnd/>
            </a:ln>
            <a:effectLst/>
          </p:spPr>
          <p:txBody>
            <a:bodyPr wrap="none" anchor="ctr"/>
            <a:lstStyle/>
            <a:p>
              <a:endParaRPr lang="en-IN"/>
            </a:p>
          </p:txBody>
        </p:sp>
      </p:grpSp>
      <p:grpSp>
        <p:nvGrpSpPr>
          <p:cNvPr id="141324" name="Group 12"/>
          <p:cNvGrpSpPr>
            <a:grpSpLocks/>
          </p:cNvGrpSpPr>
          <p:nvPr/>
        </p:nvGrpSpPr>
        <p:grpSpPr bwMode="auto">
          <a:xfrm>
            <a:off x="4038600" y="2590800"/>
            <a:ext cx="1447800" cy="3429000"/>
            <a:chOff x="2496" y="1248"/>
            <a:chExt cx="912" cy="2160"/>
          </a:xfrm>
        </p:grpSpPr>
        <p:sp>
          <p:nvSpPr>
            <p:cNvPr id="141325" name="Rectangle 13"/>
            <p:cNvSpPr>
              <a:spLocks noChangeArrowheads="1"/>
            </p:cNvSpPr>
            <p:nvPr/>
          </p:nvSpPr>
          <p:spPr bwMode="auto">
            <a:xfrm>
              <a:off x="2496" y="124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26" name="Rectangle 14"/>
            <p:cNvSpPr>
              <a:spLocks noChangeArrowheads="1"/>
            </p:cNvSpPr>
            <p:nvPr/>
          </p:nvSpPr>
          <p:spPr bwMode="auto">
            <a:xfrm>
              <a:off x="2496" y="148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27" name="Rectangle 15"/>
            <p:cNvSpPr>
              <a:spLocks noChangeArrowheads="1"/>
            </p:cNvSpPr>
            <p:nvPr/>
          </p:nvSpPr>
          <p:spPr bwMode="auto">
            <a:xfrm>
              <a:off x="2496" y="172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28" name="Rectangle 16"/>
            <p:cNvSpPr>
              <a:spLocks noChangeArrowheads="1"/>
            </p:cNvSpPr>
            <p:nvPr/>
          </p:nvSpPr>
          <p:spPr bwMode="auto">
            <a:xfrm>
              <a:off x="2496" y="196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29" name="Rectangle 17"/>
            <p:cNvSpPr>
              <a:spLocks noChangeArrowheads="1"/>
            </p:cNvSpPr>
            <p:nvPr/>
          </p:nvSpPr>
          <p:spPr bwMode="auto">
            <a:xfrm>
              <a:off x="2496" y="220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30" name="Rectangle 18"/>
            <p:cNvSpPr>
              <a:spLocks noChangeArrowheads="1"/>
            </p:cNvSpPr>
            <p:nvPr/>
          </p:nvSpPr>
          <p:spPr bwMode="auto">
            <a:xfrm>
              <a:off x="2496" y="244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31" name="Rectangle 19"/>
            <p:cNvSpPr>
              <a:spLocks noChangeArrowheads="1"/>
            </p:cNvSpPr>
            <p:nvPr/>
          </p:nvSpPr>
          <p:spPr bwMode="auto">
            <a:xfrm>
              <a:off x="2496" y="268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32" name="Rectangle 20"/>
            <p:cNvSpPr>
              <a:spLocks noChangeArrowheads="1"/>
            </p:cNvSpPr>
            <p:nvPr/>
          </p:nvSpPr>
          <p:spPr bwMode="auto">
            <a:xfrm>
              <a:off x="2496" y="292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sp>
          <p:nvSpPr>
            <p:cNvPr id="141333" name="Rectangle 21"/>
            <p:cNvSpPr>
              <a:spLocks noChangeArrowheads="1"/>
            </p:cNvSpPr>
            <p:nvPr/>
          </p:nvSpPr>
          <p:spPr bwMode="auto">
            <a:xfrm>
              <a:off x="2496" y="3168"/>
              <a:ext cx="912" cy="240"/>
            </a:xfrm>
            <a:prstGeom prst="rect">
              <a:avLst/>
            </a:prstGeom>
            <a:noFill/>
            <a:ln w="12700">
              <a:solidFill>
                <a:srgbClr val="CC0000"/>
              </a:solidFill>
              <a:miter lim="800000"/>
              <a:headEnd type="none" w="sm" len="sm"/>
              <a:tailEnd type="none" w="sm" len="sm"/>
            </a:ln>
            <a:effectLst/>
          </p:spPr>
          <p:txBody>
            <a:bodyPr wrap="none" anchor="ctr"/>
            <a:lstStyle/>
            <a:p>
              <a:endParaRPr lang="en-IN"/>
            </a:p>
          </p:txBody>
        </p:sp>
      </p:grpSp>
      <p:grpSp>
        <p:nvGrpSpPr>
          <p:cNvPr id="141334" name="Group 22"/>
          <p:cNvGrpSpPr>
            <a:grpSpLocks/>
          </p:cNvGrpSpPr>
          <p:nvPr/>
        </p:nvGrpSpPr>
        <p:grpSpPr bwMode="auto">
          <a:xfrm>
            <a:off x="4038600" y="4038600"/>
            <a:ext cx="4210050" cy="915988"/>
            <a:chOff x="2112" y="2470"/>
            <a:chExt cx="2652" cy="577"/>
          </a:xfrm>
        </p:grpSpPr>
        <p:sp>
          <p:nvSpPr>
            <p:cNvPr id="141335" name="Rectangle 23"/>
            <p:cNvSpPr>
              <a:spLocks noChangeArrowheads="1"/>
            </p:cNvSpPr>
            <p:nvPr/>
          </p:nvSpPr>
          <p:spPr bwMode="auto">
            <a:xfrm>
              <a:off x="3312" y="2470"/>
              <a:ext cx="1452" cy="577"/>
            </a:xfrm>
            <a:prstGeom prst="rect">
              <a:avLst/>
            </a:prstGeom>
            <a:noFill/>
            <a:ln w="9525">
              <a:noFill/>
              <a:miter lim="800000"/>
              <a:headEnd/>
              <a:tailEnd/>
            </a:ln>
            <a:effectLst/>
          </p:spPr>
          <p:txBody>
            <a:bodyPr wrap="none" lIns="92075" tIns="46038" rIns="92075" bIns="46038">
              <a:spAutoFit/>
            </a:bodyPr>
            <a:lstStyle/>
            <a:p>
              <a:pPr eaLnBrk="0" hangingPunct="0"/>
              <a:r>
                <a:rPr lang="en-US" sz="1800" b="1">
                  <a:solidFill>
                    <a:schemeClr val="folHlink"/>
                  </a:solidFill>
                  <a:latin typeface="Arial" charset="0"/>
                </a:rPr>
                <a:t>A </a:t>
              </a:r>
              <a:r>
                <a:rPr lang="en-US" sz="1800" b="1">
                  <a:solidFill>
                    <a:schemeClr val="hlink"/>
                  </a:solidFill>
                  <a:latin typeface="Arial" charset="0"/>
                </a:rPr>
                <a:t>word</a:t>
              </a:r>
              <a:r>
                <a:rPr lang="en-US" sz="1800" b="1">
                  <a:solidFill>
                    <a:schemeClr val="folHlink"/>
                  </a:solidFill>
                  <a:latin typeface="Arial" charset="0"/>
                </a:rPr>
                <a:t> is stored in </a:t>
              </a:r>
            </a:p>
            <a:p>
              <a:pPr eaLnBrk="0" hangingPunct="0"/>
              <a:r>
                <a:rPr lang="en-US" sz="1800" b="1">
                  <a:solidFill>
                    <a:schemeClr val="folHlink"/>
                  </a:solidFill>
                  <a:latin typeface="Arial" charset="0"/>
                </a:rPr>
                <a:t>consecutive </a:t>
              </a:r>
            </a:p>
            <a:p>
              <a:pPr eaLnBrk="0" hangingPunct="0"/>
              <a:r>
                <a:rPr lang="en-US" sz="1800" b="1">
                  <a:solidFill>
                    <a:schemeClr val="folHlink"/>
                  </a:solidFill>
                  <a:latin typeface="Arial" charset="0"/>
                </a:rPr>
                <a:t>memory bytes.</a:t>
              </a:r>
            </a:p>
          </p:txBody>
        </p:sp>
        <p:sp>
          <p:nvSpPr>
            <p:cNvPr id="141336" name="AutoShape 24"/>
            <p:cNvSpPr>
              <a:spLocks/>
            </p:cNvSpPr>
            <p:nvPr/>
          </p:nvSpPr>
          <p:spPr bwMode="auto">
            <a:xfrm>
              <a:off x="3168" y="2566"/>
              <a:ext cx="48" cy="432"/>
            </a:xfrm>
            <a:prstGeom prst="rightBrace">
              <a:avLst>
                <a:gd name="adj1" fmla="val 75000"/>
                <a:gd name="adj2" fmla="val 50000"/>
              </a:avLst>
            </a:prstGeom>
            <a:noFill/>
            <a:ln w="12700">
              <a:solidFill>
                <a:srgbClr val="CC0000"/>
              </a:solidFill>
              <a:round/>
              <a:headEnd type="none" w="sm" len="sm"/>
              <a:tailEnd type="none" w="sm" len="sm"/>
            </a:ln>
            <a:effectLst/>
          </p:spPr>
          <p:txBody>
            <a:bodyPr wrap="none" anchor="ctr"/>
            <a:lstStyle/>
            <a:p>
              <a:endParaRPr lang="en-IN"/>
            </a:p>
          </p:txBody>
        </p:sp>
        <p:grpSp>
          <p:nvGrpSpPr>
            <p:cNvPr id="141337" name="Group 25"/>
            <p:cNvGrpSpPr>
              <a:grpSpLocks/>
            </p:cNvGrpSpPr>
            <p:nvPr/>
          </p:nvGrpSpPr>
          <p:grpSpPr bwMode="auto">
            <a:xfrm>
              <a:off x="2112" y="2518"/>
              <a:ext cx="912" cy="480"/>
              <a:chOff x="4128" y="1920"/>
              <a:chExt cx="912" cy="480"/>
            </a:xfrm>
          </p:grpSpPr>
          <p:sp>
            <p:nvSpPr>
              <p:cNvPr id="141338" name="Rectangle 26"/>
              <p:cNvSpPr>
                <a:spLocks noChangeArrowheads="1"/>
              </p:cNvSpPr>
              <p:nvPr/>
            </p:nvSpPr>
            <p:spPr bwMode="auto">
              <a:xfrm>
                <a:off x="4128" y="1920"/>
                <a:ext cx="912" cy="240"/>
              </a:xfrm>
              <a:prstGeom prst="rect">
                <a:avLst/>
              </a:prstGeom>
              <a:solidFill>
                <a:schemeClr val="accent1"/>
              </a:solidFill>
              <a:ln w="12700">
                <a:solidFill>
                  <a:srgbClr val="CC0000"/>
                </a:solidFill>
                <a:miter lim="800000"/>
                <a:headEnd type="none" w="sm" len="sm"/>
                <a:tailEnd type="none" w="sm" len="sm"/>
              </a:ln>
              <a:effectLst/>
            </p:spPr>
            <p:txBody>
              <a:bodyPr wrap="none" anchor="ctr"/>
              <a:lstStyle/>
              <a:p>
                <a:endParaRPr lang="en-IN"/>
              </a:p>
            </p:txBody>
          </p:sp>
          <p:sp>
            <p:nvSpPr>
              <p:cNvPr id="141339" name="Rectangle 27"/>
              <p:cNvSpPr>
                <a:spLocks noChangeArrowheads="1"/>
              </p:cNvSpPr>
              <p:nvPr/>
            </p:nvSpPr>
            <p:spPr bwMode="auto">
              <a:xfrm>
                <a:off x="4128" y="2160"/>
                <a:ext cx="912" cy="240"/>
              </a:xfrm>
              <a:prstGeom prst="rect">
                <a:avLst/>
              </a:prstGeom>
              <a:solidFill>
                <a:schemeClr val="accent1"/>
              </a:solidFill>
              <a:ln w="12700">
                <a:solidFill>
                  <a:srgbClr val="CC0000"/>
                </a:solidFill>
                <a:miter lim="800000"/>
                <a:headEnd type="none" w="sm" len="sm"/>
                <a:tailEnd type="none" w="sm" len="sm"/>
              </a:ln>
              <a:effectLst/>
            </p:spPr>
            <p:txBody>
              <a:bodyPr wrap="none" anchor="ctr"/>
              <a:lstStyle/>
              <a:p>
                <a:endParaRPr lang="en-IN"/>
              </a:p>
            </p:txBody>
          </p:sp>
        </p:grpSp>
      </p:grpSp>
      <p:grpSp>
        <p:nvGrpSpPr>
          <p:cNvPr id="141340" name="Group 28"/>
          <p:cNvGrpSpPr>
            <a:grpSpLocks/>
          </p:cNvGrpSpPr>
          <p:nvPr/>
        </p:nvGrpSpPr>
        <p:grpSpPr bwMode="auto">
          <a:xfrm>
            <a:off x="4086225" y="2667000"/>
            <a:ext cx="5057775" cy="1190625"/>
            <a:chOff x="2574" y="1728"/>
            <a:chExt cx="3186" cy="750"/>
          </a:xfrm>
        </p:grpSpPr>
        <p:sp>
          <p:nvSpPr>
            <p:cNvPr id="141341" name="Text Box 29"/>
            <p:cNvSpPr txBox="1">
              <a:spLocks noChangeArrowheads="1"/>
            </p:cNvSpPr>
            <p:nvPr/>
          </p:nvSpPr>
          <p:spPr bwMode="auto">
            <a:xfrm>
              <a:off x="2574" y="1929"/>
              <a:ext cx="884" cy="250"/>
            </a:xfrm>
            <a:prstGeom prst="rect">
              <a:avLst/>
            </a:prstGeom>
            <a:noFill/>
            <a:ln w="12700">
              <a:noFill/>
              <a:miter lim="800000"/>
              <a:headEnd type="none" w="sm" len="sm"/>
              <a:tailEnd type="none" w="sm" len="sm"/>
            </a:ln>
            <a:effectLst/>
          </p:spPr>
          <p:txBody>
            <a:bodyPr wrap="none">
              <a:spAutoFit/>
            </a:bodyPr>
            <a:lstStyle/>
            <a:p>
              <a:pPr eaLnBrk="0" hangingPunct="0"/>
              <a:r>
                <a:rPr lang="en-US" sz="2000" b="1">
                  <a:latin typeface="Courier New" pitchFamily="49" charset="0"/>
                </a:rPr>
                <a:t>10011010</a:t>
              </a:r>
            </a:p>
          </p:txBody>
        </p:sp>
        <p:sp>
          <p:nvSpPr>
            <p:cNvPr id="141342" name="Text Box 30"/>
            <p:cNvSpPr txBox="1">
              <a:spLocks noChangeArrowheads="1"/>
            </p:cNvSpPr>
            <p:nvPr/>
          </p:nvSpPr>
          <p:spPr bwMode="auto">
            <a:xfrm>
              <a:off x="3792" y="1728"/>
              <a:ext cx="1968" cy="750"/>
            </a:xfrm>
            <a:prstGeom prst="rect">
              <a:avLst/>
            </a:prstGeom>
            <a:noFill/>
            <a:ln w="12700">
              <a:noFill/>
              <a:miter lim="800000"/>
              <a:headEnd type="none" w="sm" len="sm"/>
              <a:tailEnd type="none" w="sm" len="sm"/>
            </a:ln>
            <a:effectLst/>
          </p:spPr>
          <p:txBody>
            <a:bodyPr>
              <a:spAutoFit/>
            </a:bodyPr>
            <a:lstStyle/>
            <a:p>
              <a:pPr eaLnBrk="0" hangingPunct="0"/>
              <a:r>
                <a:rPr lang="en-US" sz="1800" b="1">
                  <a:solidFill>
                    <a:schemeClr val="folHlink"/>
                  </a:solidFill>
                  <a:latin typeface="Arial" charset="0"/>
                </a:rPr>
                <a:t>Each memory cell stores a set number of bits (some computers use 8 bits/one </a:t>
              </a:r>
              <a:r>
                <a:rPr lang="en-US" sz="1800" b="1">
                  <a:solidFill>
                    <a:schemeClr val="hlink"/>
                  </a:solidFill>
                  <a:latin typeface="Arial" charset="0"/>
                </a:rPr>
                <a:t>byte</a:t>
              </a:r>
              <a:r>
                <a:rPr lang="en-US" sz="1800" b="1">
                  <a:solidFill>
                    <a:schemeClr val="folHlink"/>
                  </a:solidFill>
                  <a:latin typeface="Arial" charset="0"/>
                </a:rPr>
                <a:t>, others use </a:t>
              </a:r>
              <a:r>
                <a:rPr lang="en-US" sz="1800" b="1">
                  <a:solidFill>
                    <a:schemeClr val="hlink"/>
                  </a:solidFill>
                  <a:latin typeface="Arial" charset="0"/>
                </a:rPr>
                <a:t>words</a:t>
              </a:r>
              <a:r>
                <a:rPr lang="en-US" sz="1800" b="1">
                  <a:solidFill>
                    <a:schemeClr val="folHlink"/>
                  </a:solidFill>
                  <a:latin typeface="Arial" charset="0"/>
                </a:rPr>
                <a:t>)</a:t>
              </a:r>
            </a:p>
          </p:txBody>
        </p:sp>
        <p:sp>
          <p:nvSpPr>
            <p:cNvPr id="141343" name="Line 31"/>
            <p:cNvSpPr>
              <a:spLocks noChangeShapeType="1"/>
            </p:cNvSpPr>
            <p:nvPr/>
          </p:nvSpPr>
          <p:spPr bwMode="auto">
            <a:xfrm flipH="1">
              <a:off x="3456" y="1824"/>
              <a:ext cx="384" cy="192"/>
            </a:xfrm>
            <a:prstGeom prst="line">
              <a:avLst/>
            </a:prstGeom>
            <a:noFill/>
            <a:ln w="12700">
              <a:solidFill>
                <a:schemeClr val="folHlink"/>
              </a:solidFill>
              <a:miter lim="800000"/>
              <a:headEnd/>
              <a:tailEnd type="triangle" w="lg" len="med"/>
            </a:ln>
            <a:effectLst/>
          </p:spPr>
          <p:txBody>
            <a:bodyPr wrap="none"/>
            <a:lstStyle/>
            <a:p>
              <a:endParaRPr lang="en-IN"/>
            </a:p>
          </p:txBody>
        </p:sp>
      </p:grpSp>
      <p:grpSp>
        <p:nvGrpSpPr>
          <p:cNvPr id="141344" name="Group 32"/>
          <p:cNvGrpSpPr>
            <a:grpSpLocks/>
          </p:cNvGrpSpPr>
          <p:nvPr/>
        </p:nvGrpSpPr>
        <p:grpSpPr bwMode="auto">
          <a:xfrm>
            <a:off x="304800" y="2590800"/>
            <a:ext cx="2971800" cy="1465263"/>
            <a:chOff x="192" y="1680"/>
            <a:chExt cx="1872" cy="923"/>
          </a:xfrm>
        </p:grpSpPr>
        <p:sp>
          <p:nvSpPr>
            <p:cNvPr id="141345" name="Text Box 33"/>
            <p:cNvSpPr txBox="1">
              <a:spLocks noChangeArrowheads="1"/>
            </p:cNvSpPr>
            <p:nvPr/>
          </p:nvSpPr>
          <p:spPr bwMode="auto">
            <a:xfrm>
              <a:off x="192" y="1680"/>
              <a:ext cx="1584" cy="923"/>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1800" b="1">
                  <a:solidFill>
                    <a:schemeClr val="folHlink"/>
                  </a:solidFill>
                  <a:latin typeface="Arial" charset="0"/>
                </a:rPr>
                <a:t>Each memory cell has a numeric </a:t>
              </a:r>
              <a:r>
                <a:rPr lang="en-US" sz="1800" b="1">
                  <a:solidFill>
                    <a:schemeClr val="hlink"/>
                  </a:solidFill>
                  <a:latin typeface="Arial" charset="0"/>
                </a:rPr>
                <a:t>address</a:t>
              </a:r>
              <a:r>
                <a:rPr lang="en-US" sz="1800" b="1">
                  <a:solidFill>
                    <a:schemeClr val="folHlink"/>
                  </a:solidFill>
                  <a:latin typeface="Arial" charset="0"/>
                </a:rPr>
                <a:t>, which uniquely identifies its location</a:t>
              </a:r>
            </a:p>
          </p:txBody>
        </p:sp>
        <p:sp>
          <p:nvSpPr>
            <p:cNvPr id="141346" name="Line 34"/>
            <p:cNvSpPr>
              <a:spLocks noChangeShapeType="1"/>
            </p:cNvSpPr>
            <p:nvPr/>
          </p:nvSpPr>
          <p:spPr bwMode="auto">
            <a:xfrm flipV="1">
              <a:off x="1344" y="1824"/>
              <a:ext cx="720" cy="336"/>
            </a:xfrm>
            <a:prstGeom prst="line">
              <a:avLst/>
            </a:prstGeom>
            <a:noFill/>
            <a:ln w="12700">
              <a:solidFill>
                <a:schemeClr val="folHlink"/>
              </a:solidFill>
              <a:miter lim="800000"/>
              <a:headEnd/>
              <a:tailEnd type="triangle" w="lg" len="med"/>
            </a:ln>
            <a:effectLst/>
          </p:spPr>
          <p:txBody>
            <a:bodyPr wrap="none"/>
            <a:lstStyle/>
            <a:p>
              <a:endParaRPr lang="en-IN"/>
            </a:p>
          </p:txBody>
        </p:sp>
      </p:grpSp>
      <p:sp>
        <p:nvSpPr>
          <p:cNvPr id="2" name="Slide Number Placeholder 1"/>
          <p:cNvSpPr>
            <a:spLocks noGrp="1"/>
          </p:cNvSpPr>
          <p:nvPr>
            <p:ph type="sldNum" sz="quarter" idx="12"/>
          </p:nvPr>
        </p:nvSpPr>
        <p:spPr/>
        <p:txBody>
          <a:bodyPr/>
          <a:lstStyle/>
          <a:p>
            <a:fld id="{91A25018-6A3C-4118-A571-55755E85EC31}" type="slidenum">
              <a:rPr lang="en-US" smtClean="0"/>
              <a:pPr/>
              <a:t>22</a:t>
            </a:fld>
            <a:endParaRPr lang="en-US" dirty="0"/>
          </a:p>
        </p:txBody>
      </p:sp>
      <p:sp>
        <p:nvSpPr>
          <p:cNvPr id="36" name="Rectangle 35"/>
          <p:cNvSpPr/>
          <p:nvPr/>
        </p:nvSpPr>
        <p:spPr>
          <a:xfrm>
            <a:off x="304800" y="6219825"/>
            <a:ext cx="4265612" cy="338554"/>
          </a:xfrm>
          <a:prstGeom prst="rect">
            <a:avLst/>
          </a:prstGeom>
        </p:spPr>
        <p:txBody>
          <a:bodyPr wrap="square">
            <a:spAutoFit/>
          </a:bodyPr>
          <a:lstStyle/>
          <a:p>
            <a:pPr algn="ctr"/>
            <a:r>
              <a:rPr lang="en-US" sz="1600" b="1" dirty="0"/>
              <a:t>Figure 11.  Main memory </a:t>
            </a:r>
            <a:r>
              <a:rPr lang="en-US" altLang="ko-KR" sz="1600" b="1" dirty="0"/>
              <a:t>[2] </a:t>
            </a:r>
            <a:endParaRPr lang="en-US" sz="1600" b="1" dirty="0"/>
          </a:p>
        </p:txBody>
      </p:sp>
    </p:spTree>
    <p:extLst>
      <p:ext uri="{BB962C8B-B14F-4D97-AF65-F5344CB8AC3E}">
        <p14:creationId xmlns:p14="http://schemas.microsoft.com/office/powerpoint/2010/main" val="34932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44"/>
                                        </p:tgtEl>
                                        <p:attrNameLst>
                                          <p:attrName>style.visibility</p:attrName>
                                        </p:attrNameLst>
                                      </p:cBhvr>
                                      <p:to>
                                        <p:strVal val="visible"/>
                                      </p:to>
                                    </p:set>
                                    <p:animEffect transition="in" filter="wipe(left)">
                                      <p:cBhvr>
                                        <p:cTn id="7" dur="500"/>
                                        <p:tgtEl>
                                          <p:spTgt spid="1413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1340"/>
                                        </p:tgtEl>
                                        <p:attrNameLst>
                                          <p:attrName>style.visibility</p:attrName>
                                        </p:attrNameLst>
                                      </p:cBhvr>
                                      <p:to>
                                        <p:strVal val="visible"/>
                                      </p:to>
                                    </p:set>
                                    <p:animEffect transition="in" filter="wipe(right)">
                                      <p:cBhvr>
                                        <p:cTn id="12" dur="500"/>
                                        <p:tgtEl>
                                          <p:spTgt spid="1413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34"/>
                                        </p:tgtEl>
                                        <p:attrNameLst>
                                          <p:attrName>style.visibility</p:attrName>
                                        </p:attrNameLst>
                                      </p:cBhvr>
                                      <p:to>
                                        <p:strVal val="visible"/>
                                      </p:to>
                                    </p:set>
                                    <p:animEffect transition="in" filter="wipe(left)">
                                      <p:cBhvr>
                                        <p:cTn id="17" dur="500"/>
                                        <p:tgtEl>
                                          <p:spTgt spid="141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457200" y="274638"/>
            <a:ext cx="8229600" cy="944562"/>
          </a:xfrm>
        </p:spPr>
        <p:txBody>
          <a:bodyPr/>
          <a:lstStyle/>
          <a:p>
            <a:r>
              <a:rPr lang="en-US" dirty="0"/>
              <a:t>CPU and Memory</a:t>
            </a:r>
          </a:p>
        </p:txBody>
      </p:sp>
      <p:sp>
        <p:nvSpPr>
          <p:cNvPr id="151555" name="Rectangle 3"/>
          <p:cNvSpPr>
            <a:spLocks noGrp="1" noChangeArrowheads="1"/>
          </p:cNvSpPr>
          <p:nvPr>
            <p:ph type="body" idx="1"/>
          </p:nvPr>
        </p:nvSpPr>
        <p:spPr>
          <a:xfrm>
            <a:off x="381000" y="1371600"/>
            <a:ext cx="8382000" cy="5181600"/>
          </a:xfrm>
        </p:spPr>
        <p:txBody>
          <a:bodyPr>
            <a:normAutofit/>
          </a:bodyPr>
          <a:lstStyle/>
          <a:p>
            <a:pPr>
              <a:lnSpc>
                <a:spcPct val="95000"/>
              </a:lnSpc>
              <a:spcBef>
                <a:spcPct val="45000"/>
              </a:spcBef>
              <a:buSzPct val="80000"/>
            </a:pPr>
            <a:endParaRPr lang="en-US" sz="2000" dirty="0">
              <a:latin typeface="Arial" charset="0"/>
            </a:endParaRPr>
          </a:p>
          <a:p>
            <a:pPr>
              <a:lnSpc>
                <a:spcPct val="95000"/>
              </a:lnSpc>
              <a:spcBef>
                <a:spcPct val="45000"/>
              </a:spcBef>
              <a:buSzPct val="80000"/>
            </a:pPr>
            <a:r>
              <a:rPr lang="en-US" sz="2000" dirty="0">
                <a:latin typeface="Arial" charset="0"/>
              </a:rPr>
              <a:t>CPU can interact with main memory in two ways [2][3]: </a:t>
            </a:r>
          </a:p>
          <a:p>
            <a:pPr lvl="1">
              <a:lnSpc>
                <a:spcPct val="95000"/>
              </a:lnSpc>
              <a:spcBef>
                <a:spcPct val="45000"/>
              </a:spcBef>
              <a:buSzPct val="80000"/>
            </a:pPr>
            <a:r>
              <a:rPr lang="en-US" sz="2000" dirty="0">
                <a:latin typeface="Arial" charset="0"/>
              </a:rPr>
              <a:t>It can </a:t>
            </a:r>
            <a:r>
              <a:rPr lang="en-US" sz="2000" b="1" dirty="0">
                <a:latin typeface="Arial" charset="0"/>
              </a:rPr>
              <a:t>write</a:t>
            </a:r>
            <a:r>
              <a:rPr lang="en-US" sz="2000" dirty="0">
                <a:latin typeface="Arial" charset="0"/>
              </a:rPr>
              <a:t> a byte/word to a given memory location. </a:t>
            </a:r>
          </a:p>
          <a:p>
            <a:pPr lvl="2">
              <a:lnSpc>
                <a:spcPct val="95000"/>
              </a:lnSpc>
              <a:spcBef>
                <a:spcPct val="45000"/>
              </a:spcBef>
              <a:buSzPct val="80000"/>
            </a:pPr>
            <a:r>
              <a:rPr lang="en-US" sz="2000" dirty="0">
                <a:latin typeface="Arial" charset="0"/>
              </a:rPr>
              <a:t>The previous bits that were in that location are destroyed</a:t>
            </a:r>
          </a:p>
          <a:p>
            <a:pPr lvl="2">
              <a:lnSpc>
                <a:spcPct val="95000"/>
              </a:lnSpc>
              <a:spcBef>
                <a:spcPct val="45000"/>
              </a:spcBef>
              <a:buSzPct val="80000"/>
            </a:pPr>
            <a:r>
              <a:rPr lang="en-US" sz="2000" dirty="0">
                <a:latin typeface="Arial" charset="0"/>
              </a:rPr>
              <a:t>The new bits are saved for future use.</a:t>
            </a:r>
          </a:p>
          <a:p>
            <a:pPr lvl="1">
              <a:lnSpc>
                <a:spcPct val="95000"/>
              </a:lnSpc>
              <a:spcBef>
                <a:spcPct val="45000"/>
              </a:spcBef>
              <a:buSzPct val="80000"/>
            </a:pPr>
            <a:r>
              <a:rPr lang="en-US" sz="2000" dirty="0">
                <a:latin typeface="Arial" charset="0"/>
              </a:rPr>
              <a:t>It can </a:t>
            </a:r>
            <a:r>
              <a:rPr lang="en-US" sz="2000" b="1" dirty="0">
                <a:latin typeface="Arial" charset="0"/>
              </a:rPr>
              <a:t>read</a:t>
            </a:r>
            <a:r>
              <a:rPr lang="en-US" sz="2000" dirty="0">
                <a:latin typeface="Arial" charset="0"/>
              </a:rPr>
              <a:t> a byte/word from a given memory location. </a:t>
            </a:r>
          </a:p>
          <a:p>
            <a:pPr lvl="2">
              <a:lnSpc>
                <a:spcPct val="95000"/>
              </a:lnSpc>
              <a:spcBef>
                <a:spcPct val="45000"/>
              </a:spcBef>
              <a:buSzPct val="80000"/>
            </a:pPr>
            <a:r>
              <a:rPr lang="en-US" sz="2000" dirty="0">
                <a:latin typeface="Arial" charset="0"/>
              </a:rPr>
              <a:t>The CPU copies the bits stored at that location and stores them in a CPU register </a:t>
            </a:r>
          </a:p>
          <a:p>
            <a:pPr lvl="2">
              <a:lnSpc>
                <a:spcPct val="95000"/>
              </a:lnSpc>
              <a:spcBef>
                <a:spcPct val="45000"/>
              </a:spcBef>
              <a:buSzPct val="80000"/>
            </a:pPr>
            <a:r>
              <a:rPr lang="en-US" sz="2000" dirty="0">
                <a:latin typeface="Arial" charset="0"/>
              </a:rPr>
              <a:t>The contents of the memory location are NOT changed.</a:t>
            </a:r>
          </a:p>
        </p:txBody>
      </p:sp>
      <p:sp>
        <p:nvSpPr>
          <p:cNvPr id="2" name="Slide Number Placeholder 1"/>
          <p:cNvSpPr>
            <a:spLocks noGrp="1"/>
          </p:cNvSpPr>
          <p:nvPr>
            <p:ph type="sldNum" sz="quarter" idx="12"/>
          </p:nvPr>
        </p:nvSpPr>
        <p:spPr/>
        <p:txBody>
          <a:bodyPr/>
          <a:lstStyle/>
          <a:p>
            <a:fld id="{91A25018-6A3C-4118-A571-55755E85EC31}" type="slidenum">
              <a:rPr lang="en-US" smtClean="0"/>
              <a:pPr/>
              <a:t>23</a:t>
            </a:fld>
            <a:endParaRPr lang="en-US"/>
          </a:p>
        </p:txBody>
      </p:sp>
    </p:spTree>
    <p:extLst>
      <p:ext uri="{BB962C8B-B14F-4D97-AF65-F5344CB8AC3E}">
        <p14:creationId xmlns:p14="http://schemas.microsoft.com/office/powerpoint/2010/main" val="350152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1" end="1"/>
                                            </p:txEl>
                                          </p:spTgt>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2" end="2"/>
                                            </p:txEl>
                                          </p:spTgt>
                                        </p:tgtEl>
                                        <p:attrNameLst>
                                          <p:attrName>ppt_c</p:attrName>
                                        </p:attrNameLst>
                                      </p:cBhvr>
                                      <p:to>
                                        <a:srgbClr val="B2B2B2"/>
                                      </p:to>
                                    </p:animClr>
                                  </p:subTnLst>
                                </p:cTn>
                              </p:par>
                              <p:par>
                                <p:cTn id="11" presetID="1" presetClass="entr" presetSubtype="0" fill="hold" grpId="0" nodeType="withEffect">
                                  <p:stCondLst>
                                    <p:cond delay="0"/>
                                  </p:stCondLst>
                                  <p:childTnLst>
                                    <p:set>
                                      <p:cBhvr>
                                        <p:cTn id="12" dur="1" fill="hold">
                                          <p:stCondLst>
                                            <p:cond delay="499"/>
                                          </p:stCondLst>
                                        </p:cTn>
                                        <p:tgtEl>
                                          <p:spTgt spid="1515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3" end="3"/>
                                            </p:txEl>
                                          </p:spTgt>
                                        </p:tgtEl>
                                        <p:attrNameLst>
                                          <p:attrName>ppt_c</p:attrName>
                                        </p:attrNameLst>
                                      </p:cBhvr>
                                      <p:to>
                                        <a:srgbClr val="B2B2B2"/>
                                      </p:to>
                                    </p:animClr>
                                  </p:subTnLst>
                                </p:cTn>
                              </p:par>
                              <p:par>
                                <p:cTn id="13" presetID="1" presetClass="entr" presetSubtype="0" fill="hold" grpId="0" nodeType="withEffect">
                                  <p:stCondLst>
                                    <p:cond delay="0"/>
                                  </p:stCondLst>
                                  <p:childTnLst>
                                    <p:set>
                                      <p:cBhvr>
                                        <p:cTn id="14" dur="1" fill="hold">
                                          <p:stCondLst>
                                            <p:cond delay="499"/>
                                          </p:stCondLst>
                                        </p:cTn>
                                        <p:tgtEl>
                                          <p:spTgt spid="15155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4" end="4"/>
                                            </p:txEl>
                                          </p:spTgt>
                                        </p:tgtEl>
                                        <p:attrNameLst>
                                          <p:attrName>ppt_c</p:attrName>
                                        </p:attrNameLst>
                                      </p:cBhvr>
                                      <p:to>
                                        <a:srgbClr val="B2B2B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5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5" end="5"/>
                                            </p:txEl>
                                          </p:spTgt>
                                        </p:tgtEl>
                                        <p:attrNameLst>
                                          <p:attrName>ppt_c</p:attrName>
                                        </p:attrNameLst>
                                      </p:cBhvr>
                                      <p:to>
                                        <a:srgbClr val="B2B2B2"/>
                                      </p:to>
                                    </p:animClr>
                                  </p:subTnLst>
                                </p:cTn>
                              </p:par>
                              <p:par>
                                <p:cTn id="19" presetID="1" presetClass="entr" presetSubtype="0" fill="hold" grpId="0" nodeType="withEffect">
                                  <p:stCondLst>
                                    <p:cond delay="0"/>
                                  </p:stCondLst>
                                  <p:childTnLst>
                                    <p:set>
                                      <p:cBhvr>
                                        <p:cTn id="20" dur="1" fill="hold">
                                          <p:stCondLst>
                                            <p:cond delay="499"/>
                                          </p:stCondLst>
                                        </p:cTn>
                                        <p:tgtEl>
                                          <p:spTgt spid="15155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6" end="6"/>
                                            </p:txEl>
                                          </p:spTgt>
                                        </p:tgtEl>
                                        <p:attrNameLst>
                                          <p:attrName>ppt_c</p:attrName>
                                        </p:attrNameLst>
                                      </p:cBhvr>
                                      <p:to>
                                        <a:srgbClr val="B2B2B2"/>
                                      </p:to>
                                    </p:animClr>
                                  </p:subTnLst>
                                </p:cTn>
                              </p:par>
                              <p:par>
                                <p:cTn id="21" presetID="1" presetClass="entr" presetSubtype="0" fill="hold" grpId="0" nodeType="withEffect">
                                  <p:stCondLst>
                                    <p:cond delay="0"/>
                                  </p:stCondLst>
                                  <p:childTnLst>
                                    <p:set>
                                      <p:cBhvr>
                                        <p:cTn id="22" dur="1" fill="hold">
                                          <p:stCondLst>
                                            <p:cond delay="499"/>
                                          </p:stCondLst>
                                        </p:cTn>
                                        <p:tgtEl>
                                          <p:spTgt spid="15155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51555">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bldLvl="2"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Rectangle 2050"/>
          <p:cNvSpPr>
            <a:spLocks noGrp="1" noChangeArrowheads="1"/>
          </p:cNvSpPr>
          <p:nvPr>
            <p:ph type="title"/>
          </p:nvPr>
        </p:nvSpPr>
        <p:spPr>
          <a:xfrm>
            <a:off x="457200" y="274638"/>
            <a:ext cx="8229600" cy="868362"/>
          </a:xfrm>
        </p:spPr>
        <p:txBody>
          <a:bodyPr>
            <a:normAutofit/>
          </a:bodyPr>
          <a:lstStyle/>
          <a:p>
            <a:r>
              <a:rPr lang="en-US" sz="3600" dirty="0"/>
              <a:t>Main Memory Characteristics</a:t>
            </a:r>
          </a:p>
        </p:txBody>
      </p:sp>
      <p:sp>
        <p:nvSpPr>
          <p:cNvPr id="147459" name="Rectangle 2051"/>
          <p:cNvSpPr>
            <a:spLocks noGrp="1" noChangeArrowheads="1"/>
          </p:cNvSpPr>
          <p:nvPr>
            <p:ph type="body" idx="1"/>
          </p:nvPr>
        </p:nvSpPr>
        <p:spPr>
          <a:xfrm>
            <a:off x="533400" y="1371600"/>
            <a:ext cx="7772400" cy="4953000"/>
          </a:xfrm>
        </p:spPr>
        <p:txBody>
          <a:bodyPr>
            <a:normAutofit fontScale="77500" lnSpcReduction="20000"/>
          </a:bodyPr>
          <a:lstStyle/>
          <a:p>
            <a:pPr>
              <a:spcBef>
                <a:spcPct val="55000"/>
              </a:spcBef>
              <a:buSzPct val="80000"/>
            </a:pPr>
            <a:r>
              <a:rPr lang="en-US" sz="2600" dirty="0">
                <a:latin typeface="Arial" charset="0"/>
              </a:rPr>
              <a:t>Very closely connected to the CPU.</a:t>
            </a:r>
          </a:p>
          <a:p>
            <a:pPr>
              <a:spcBef>
                <a:spcPct val="55000"/>
              </a:spcBef>
              <a:buSzPct val="80000"/>
            </a:pPr>
            <a:r>
              <a:rPr lang="en-US" sz="2600" dirty="0">
                <a:latin typeface="Arial" charset="0"/>
              </a:rPr>
              <a:t>Contents are quickly and easily changed.</a:t>
            </a:r>
          </a:p>
          <a:p>
            <a:pPr>
              <a:spcBef>
                <a:spcPct val="55000"/>
              </a:spcBef>
              <a:buSzPct val="80000"/>
            </a:pPr>
            <a:r>
              <a:rPr lang="en-US" sz="2600" dirty="0">
                <a:latin typeface="Arial" charset="0"/>
              </a:rPr>
              <a:t>Holds the programs and data that the processor is actively working with.</a:t>
            </a:r>
          </a:p>
          <a:p>
            <a:pPr>
              <a:spcBef>
                <a:spcPct val="55000"/>
              </a:spcBef>
              <a:buSzPct val="80000"/>
            </a:pPr>
            <a:r>
              <a:rPr lang="en-US" sz="2600" dirty="0">
                <a:latin typeface="Arial" charset="0"/>
              </a:rPr>
              <a:t>Interacts with the processor millions of times per second.</a:t>
            </a:r>
          </a:p>
          <a:p>
            <a:pPr>
              <a:spcBef>
                <a:spcPct val="55000"/>
              </a:spcBef>
              <a:buSzPct val="80000"/>
            </a:pPr>
            <a:r>
              <a:rPr lang="en-US" sz="2600" dirty="0">
                <a:latin typeface="Arial" charset="0"/>
              </a:rPr>
              <a:t>Nothing permanent is kept in main memory.</a:t>
            </a:r>
          </a:p>
          <a:p>
            <a:pPr>
              <a:spcBef>
                <a:spcPct val="55000"/>
              </a:spcBef>
            </a:pPr>
            <a:r>
              <a:rPr lang="en-US" sz="2600" dirty="0">
                <a:latin typeface="Arial" charset="0"/>
              </a:rPr>
              <a:t>Each computer has a specific word size</a:t>
            </a:r>
          </a:p>
          <a:p>
            <a:pPr lvl="1">
              <a:spcBef>
                <a:spcPct val="55000"/>
              </a:spcBef>
            </a:pPr>
            <a:r>
              <a:rPr lang="en-US" sz="2600" dirty="0">
                <a:latin typeface="Arial" charset="0"/>
              </a:rPr>
              <a:t>Word sizes vary from computer to computer.  </a:t>
            </a:r>
          </a:p>
          <a:p>
            <a:pPr lvl="1">
              <a:spcBef>
                <a:spcPct val="55000"/>
              </a:spcBef>
            </a:pPr>
            <a:r>
              <a:rPr lang="en-US" sz="2600" dirty="0">
                <a:latin typeface="Arial" charset="0"/>
              </a:rPr>
              <a:t>Word size is an even multiple of a bytes.</a:t>
            </a:r>
          </a:p>
          <a:p>
            <a:pPr>
              <a:spcBef>
                <a:spcPct val="55000"/>
              </a:spcBef>
            </a:pPr>
            <a:r>
              <a:rPr lang="en-US" sz="2600" dirty="0">
                <a:latin typeface="Arial" charset="0"/>
              </a:rPr>
              <a:t>Each word within memory can hold either </a:t>
            </a:r>
          </a:p>
          <a:p>
            <a:pPr lvl="1">
              <a:spcBef>
                <a:spcPct val="55000"/>
              </a:spcBef>
            </a:pPr>
            <a:r>
              <a:rPr lang="en-US" sz="2600" dirty="0">
                <a:latin typeface="Arial" charset="0"/>
              </a:rPr>
              <a:t>data or </a:t>
            </a:r>
          </a:p>
          <a:p>
            <a:pPr lvl="1">
              <a:spcBef>
                <a:spcPct val="55000"/>
              </a:spcBef>
            </a:pPr>
            <a:r>
              <a:rPr lang="en-US" sz="2600" dirty="0">
                <a:latin typeface="Arial" charset="0"/>
              </a:rPr>
              <a:t>program instructions </a:t>
            </a:r>
          </a:p>
          <a:p>
            <a:pPr>
              <a:lnSpc>
                <a:spcPct val="95000"/>
              </a:lnSpc>
              <a:spcBef>
                <a:spcPct val="45000"/>
              </a:spcBef>
              <a:buSzPct val="80000"/>
              <a:buFont typeface="Arial" pitchFamily="34" charset="0"/>
              <a:buChar char="§"/>
            </a:pPr>
            <a:endParaRPr lang="en-US" sz="1800" dirty="0">
              <a:latin typeface="Arial" charset="0"/>
            </a:endParaRPr>
          </a:p>
        </p:txBody>
      </p:sp>
      <p:sp>
        <p:nvSpPr>
          <p:cNvPr id="2" name="Slide Number Placeholder 1"/>
          <p:cNvSpPr>
            <a:spLocks noGrp="1"/>
          </p:cNvSpPr>
          <p:nvPr>
            <p:ph type="sldNum" sz="quarter" idx="12"/>
          </p:nvPr>
        </p:nvSpPr>
        <p:spPr/>
        <p:txBody>
          <a:bodyPr/>
          <a:lstStyle/>
          <a:p>
            <a:fld id="{91A25018-6A3C-4118-A571-55755E85EC31}" type="slidenum">
              <a:rPr lang="en-US" smtClean="0"/>
              <a:pPr/>
              <a:t>24</a:t>
            </a:fld>
            <a:endParaRPr lang="en-US"/>
          </a:p>
        </p:txBody>
      </p:sp>
    </p:spTree>
    <p:extLst>
      <p:ext uri="{BB962C8B-B14F-4D97-AF65-F5344CB8AC3E}">
        <p14:creationId xmlns:p14="http://schemas.microsoft.com/office/powerpoint/2010/main" val="1069873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74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0" end="0"/>
                                            </p:txEl>
                                          </p:spTgt>
                                        </p:tgtEl>
                                        <p:attrNameLst>
                                          <p:attrName>ppt_c</p:attrName>
                                        </p:attrNameLst>
                                      </p:cBhvr>
                                      <p:to>
                                        <a:srgbClr val="B2B2B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74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74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2" end="2"/>
                                            </p:txEl>
                                          </p:spTgt>
                                        </p:tgtEl>
                                        <p:attrNameLst>
                                          <p:attrName>ppt_c</p:attrName>
                                        </p:attrNameLst>
                                      </p:cBhvr>
                                      <p:to>
                                        <a:srgbClr val="B2B2B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74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745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4" end="4"/>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745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5" end="5"/>
                                            </p:txEl>
                                          </p:spTgt>
                                        </p:tgtEl>
                                        <p:attrNameLst>
                                          <p:attrName>ppt_c</p:attrName>
                                        </p:attrNameLst>
                                      </p:cBhvr>
                                      <p:to>
                                        <a:srgbClr val="B2B2B2"/>
                                      </p:to>
                                    </p:animClr>
                                  </p:subTnLst>
                                </p:cTn>
                              </p:par>
                              <p:par>
                                <p:cTn id="27" presetID="1" presetClass="entr" presetSubtype="0" fill="hold" grpId="0" nodeType="withEffect">
                                  <p:stCondLst>
                                    <p:cond delay="0"/>
                                  </p:stCondLst>
                                  <p:childTnLst>
                                    <p:set>
                                      <p:cBhvr>
                                        <p:cTn id="28" dur="1" fill="hold">
                                          <p:stCondLst>
                                            <p:cond delay="499"/>
                                          </p:stCondLst>
                                        </p:cTn>
                                        <p:tgtEl>
                                          <p:spTgt spid="14745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6" end="6"/>
                                            </p:txEl>
                                          </p:spTgt>
                                        </p:tgtEl>
                                        <p:attrNameLst>
                                          <p:attrName>ppt_c</p:attrName>
                                        </p:attrNameLst>
                                      </p:cBhvr>
                                      <p:to>
                                        <a:srgbClr val="B2B2B2"/>
                                      </p:to>
                                    </p:animClr>
                                  </p:subTnLst>
                                </p:cTn>
                              </p:par>
                              <p:par>
                                <p:cTn id="29" presetID="1" presetClass="entr" presetSubtype="0" fill="hold" grpId="0" nodeType="withEffect">
                                  <p:stCondLst>
                                    <p:cond delay="0"/>
                                  </p:stCondLst>
                                  <p:childTnLst>
                                    <p:set>
                                      <p:cBhvr>
                                        <p:cTn id="30" dur="1" fill="hold">
                                          <p:stCondLst>
                                            <p:cond delay="499"/>
                                          </p:stCondLst>
                                        </p:cTn>
                                        <p:tgtEl>
                                          <p:spTgt spid="14745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7" end="7"/>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4745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8" end="8"/>
                                            </p:txEl>
                                          </p:spTgt>
                                        </p:tgtEl>
                                        <p:attrNameLst>
                                          <p:attrName>ppt_c</p:attrName>
                                        </p:attrNameLst>
                                      </p:cBhvr>
                                      <p:to>
                                        <a:srgbClr val="B2B2B2"/>
                                      </p:to>
                                    </p:animClr>
                                  </p:subTnLst>
                                </p:cTn>
                              </p:par>
                              <p:par>
                                <p:cTn id="35" presetID="1" presetClass="entr" presetSubtype="0" fill="hold" grpId="0" nodeType="withEffect">
                                  <p:stCondLst>
                                    <p:cond delay="0"/>
                                  </p:stCondLst>
                                  <p:childTnLst>
                                    <p:set>
                                      <p:cBhvr>
                                        <p:cTn id="36" dur="1" fill="hold">
                                          <p:stCondLst>
                                            <p:cond delay="499"/>
                                          </p:stCondLst>
                                        </p:cTn>
                                        <p:tgtEl>
                                          <p:spTgt spid="14745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9" end="9"/>
                                            </p:txEl>
                                          </p:spTgt>
                                        </p:tgtEl>
                                        <p:attrNameLst>
                                          <p:attrName>ppt_c</p:attrName>
                                        </p:attrNameLst>
                                      </p:cBhvr>
                                      <p:to>
                                        <a:srgbClr val="B2B2B2"/>
                                      </p:to>
                                    </p:animClr>
                                  </p:subTnLst>
                                </p:cTn>
                              </p:par>
                              <p:par>
                                <p:cTn id="37" presetID="1" presetClass="entr" presetSubtype="0" fill="hold" grpId="0" nodeType="withEffect">
                                  <p:stCondLst>
                                    <p:cond delay="0"/>
                                  </p:stCondLst>
                                  <p:childTnLst>
                                    <p:set>
                                      <p:cBhvr>
                                        <p:cTn id="38" dur="1" fill="hold">
                                          <p:stCondLst>
                                            <p:cond delay="499"/>
                                          </p:stCondLst>
                                        </p:cTn>
                                        <p:tgtEl>
                                          <p:spTgt spid="147459">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47459">
                                            <p:txEl>
                                              <p:pRg st="10" end="10"/>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fld id="{1190C7D0-0879-4513-9C31-80866AA762A1}" type="slidenum">
              <a:rPr lang="en-US" altLang="en-US" sz="1400" smtClean="0">
                <a:latin typeface="Times New Roman" pitchFamily="18" charset="0"/>
              </a:rPr>
              <a:pPr/>
              <a:t>25</a:t>
            </a:fld>
            <a:endParaRPr lang="en-US" altLang="en-US" sz="1400">
              <a:latin typeface="Times New Roman" pitchFamily="18" charset="0"/>
            </a:endParaRPr>
          </a:p>
        </p:txBody>
      </p:sp>
      <p:sp>
        <p:nvSpPr>
          <p:cNvPr id="17411" name="Text Box 2"/>
          <p:cNvSpPr txBox="1">
            <a:spLocks noChangeArrowheads="1"/>
          </p:cNvSpPr>
          <p:nvPr/>
        </p:nvSpPr>
        <p:spPr bwMode="auto">
          <a:xfrm>
            <a:off x="441325" y="396875"/>
            <a:ext cx="22420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eaLnBrk="1" hangingPunct="1"/>
            <a:r>
              <a:rPr lang="en-US" altLang="en-US" dirty="0">
                <a:latin typeface="+mj-lt"/>
                <a:ea typeface="+mj-ea"/>
                <a:cs typeface="+mj-cs"/>
              </a:rPr>
              <a:t>References</a:t>
            </a:r>
          </a:p>
        </p:txBody>
      </p:sp>
      <p:sp>
        <p:nvSpPr>
          <p:cNvPr id="17412" name="Line 3"/>
          <p:cNvSpPr>
            <a:spLocks noChangeShapeType="1"/>
          </p:cNvSpPr>
          <p:nvPr/>
        </p:nvSpPr>
        <p:spPr bwMode="auto">
          <a:xfrm>
            <a:off x="381000" y="1143000"/>
            <a:ext cx="83058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Text Box 4"/>
          <p:cNvSpPr txBox="1">
            <a:spLocks noChangeArrowheads="1"/>
          </p:cNvSpPr>
          <p:nvPr/>
        </p:nvSpPr>
        <p:spPr bwMode="auto">
          <a:xfrm>
            <a:off x="533400" y="1295400"/>
            <a:ext cx="82454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3600">
                <a:solidFill>
                  <a:schemeClr val="tx1"/>
                </a:solidFill>
                <a:latin typeface="Arial" charset="0"/>
              </a:defRPr>
            </a:lvl1pPr>
            <a:lvl2pPr marL="742950" indent="-285750">
              <a:defRPr sz="3600">
                <a:solidFill>
                  <a:schemeClr val="tx1"/>
                </a:solidFill>
                <a:latin typeface="Arial" charset="0"/>
              </a:defRPr>
            </a:lvl2pPr>
            <a:lvl3pPr marL="1143000" indent="-228600">
              <a:defRPr sz="3600">
                <a:solidFill>
                  <a:schemeClr val="tx1"/>
                </a:solidFill>
                <a:latin typeface="Arial" charset="0"/>
              </a:defRPr>
            </a:lvl3pPr>
            <a:lvl4pPr marL="1600200" indent="-228600">
              <a:defRPr sz="3600">
                <a:solidFill>
                  <a:schemeClr val="tx1"/>
                </a:solidFill>
                <a:latin typeface="Arial" charset="0"/>
              </a:defRPr>
            </a:lvl4pPr>
            <a:lvl5pPr marL="2057400" indent="-228600">
              <a:defRPr sz="3600">
                <a:solidFill>
                  <a:schemeClr val="tx1"/>
                </a:solidFill>
                <a:latin typeface="Arial" charset="0"/>
              </a:defRPr>
            </a:lvl5pPr>
            <a:lvl6pPr marL="2514600" indent="-228600" eaLnBrk="0" fontAlgn="base" hangingPunct="0">
              <a:spcBef>
                <a:spcPct val="0"/>
              </a:spcBef>
              <a:spcAft>
                <a:spcPct val="0"/>
              </a:spcAft>
              <a:defRPr sz="3600">
                <a:solidFill>
                  <a:schemeClr val="tx1"/>
                </a:solidFill>
                <a:latin typeface="Arial" charset="0"/>
              </a:defRPr>
            </a:lvl6pPr>
            <a:lvl7pPr marL="2971800" indent="-228600" eaLnBrk="0" fontAlgn="base" hangingPunct="0">
              <a:spcBef>
                <a:spcPct val="0"/>
              </a:spcBef>
              <a:spcAft>
                <a:spcPct val="0"/>
              </a:spcAft>
              <a:defRPr sz="3600">
                <a:solidFill>
                  <a:schemeClr val="tx1"/>
                </a:solidFill>
                <a:latin typeface="Arial" charset="0"/>
              </a:defRPr>
            </a:lvl7pPr>
            <a:lvl8pPr marL="3429000" indent="-228600" eaLnBrk="0" fontAlgn="base" hangingPunct="0">
              <a:spcBef>
                <a:spcPct val="0"/>
              </a:spcBef>
              <a:spcAft>
                <a:spcPct val="0"/>
              </a:spcAft>
              <a:defRPr sz="3600">
                <a:solidFill>
                  <a:schemeClr val="tx1"/>
                </a:solidFill>
                <a:latin typeface="Arial" charset="0"/>
              </a:defRPr>
            </a:lvl8pPr>
            <a:lvl9pPr marL="3886200" indent="-228600" eaLnBrk="0" fontAlgn="base" hangingPunct="0">
              <a:spcBef>
                <a:spcPct val="0"/>
              </a:spcBef>
              <a:spcAft>
                <a:spcPct val="0"/>
              </a:spcAft>
              <a:defRPr sz="3600">
                <a:solidFill>
                  <a:schemeClr val="tx1"/>
                </a:solidFill>
                <a:latin typeface="Arial" charset="0"/>
              </a:defRPr>
            </a:lvl9pPr>
          </a:lstStyle>
          <a:p>
            <a:pPr>
              <a:buClr>
                <a:srgbClr val="CC0000"/>
              </a:buClr>
              <a:buFontTx/>
              <a:buChar char="•"/>
            </a:pPr>
            <a:r>
              <a:rPr lang="en-US" altLang="en-US" sz="2000" dirty="0">
                <a:solidFill>
                  <a:srgbClr val="000000"/>
                </a:solidFill>
              </a:rPr>
              <a:t>[1]. </a:t>
            </a:r>
            <a:r>
              <a:rPr lang="en-US" sz="2000" dirty="0"/>
              <a:t>M. Morris Mano, Computer System Architecture, Prentice Hall of India  </a:t>
            </a:r>
            <a:r>
              <a:rPr lang="en-US" sz="2000" dirty="0" err="1"/>
              <a:t>Pvt</a:t>
            </a:r>
            <a:r>
              <a:rPr lang="en-US" sz="2000" dirty="0"/>
              <a:t> Ltd, 3</a:t>
            </a:r>
            <a:r>
              <a:rPr lang="en-US" sz="2000" baseline="30000" dirty="0"/>
              <a:t>rd</a:t>
            </a:r>
            <a:r>
              <a:rPr lang="en-US" sz="2000" dirty="0"/>
              <a:t> Edition (</a:t>
            </a:r>
            <a:r>
              <a:rPr lang="en-US" sz="2000" dirty="0" err="1"/>
              <a:t>upda</a:t>
            </a:r>
            <a:r>
              <a:rPr lang="en-US" sz="2000" dirty="0"/>
              <a:t> ted) , 30 June 2017. </a:t>
            </a:r>
            <a:endParaRPr lang="en-US" altLang="en-US" sz="2000" dirty="0">
              <a:solidFill>
                <a:srgbClr val="000000"/>
              </a:solidFill>
            </a:endParaRPr>
          </a:p>
          <a:p>
            <a:pPr eaLnBrk="1" hangingPunct="1">
              <a:buClr>
                <a:srgbClr val="CC0000"/>
              </a:buClr>
              <a:buFontTx/>
              <a:buChar char="•"/>
            </a:pPr>
            <a:r>
              <a:rPr lang="en-US" altLang="en-US" sz="2000" dirty="0">
                <a:solidFill>
                  <a:srgbClr val="000000"/>
                </a:solidFill>
              </a:rPr>
              <a:t>[2]. </a:t>
            </a:r>
            <a:r>
              <a:rPr lang="en-US" altLang="en-US" sz="2000" dirty="0" err="1">
                <a:solidFill>
                  <a:srgbClr val="000000"/>
                </a:solidFill>
              </a:rPr>
              <a:t>Tanenbaum</a:t>
            </a:r>
            <a:r>
              <a:rPr lang="en-US" altLang="en-US" sz="2000" dirty="0">
                <a:solidFill>
                  <a:srgbClr val="000000"/>
                </a:solidFill>
              </a:rPr>
              <a:t> &amp; Austin, Structured Computer Organization, 6th Edition, Pearson Education </a:t>
            </a:r>
          </a:p>
          <a:p>
            <a:pPr>
              <a:buClr>
                <a:srgbClr val="CC0000"/>
              </a:buClr>
              <a:buFontTx/>
              <a:buChar char="•"/>
            </a:pPr>
            <a:r>
              <a:rPr lang="en-US" altLang="en-US" sz="2000" dirty="0">
                <a:solidFill>
                  <a:srgbClr val="000000"/>
                </a:solidFill>
              </a:rPr>
              <a:t>[3].</a:t>
            </a:r>
            <a:r>
              <a:rPr lang="en-US" sz="2000" dirty="0"/>
              <a:t> William Stallings, Computer Organization and Architecture–Designing for Performance, Ninth Edition, Pearson Education, 2013. </a:t>
            </a:r>
            <a:endParaRPr lang="en-US" altLang="en-US" sz="2000" dirty="0">
              <a:solidFill>
                <a:srgbClr val="000000"/>
              </a:solidFill>
            </a:endParaRPr>
          </a:p>
        </p:txBody>
      </p:sp>
    </p:spTree>
    <p:extLst>
      <p:ext uri="{BB962C8B-B14F-4D97-AF65-F5344CB8AC3E}">
        <p14:creationId xmlns:p14="http://schemas.microsoft.com/office/powerpoint/2010/main" val="918641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050"/>
          <p:cNvSpPr>
            <a:spLocks noGrp="1" noChangeArrowheads="1"/>
          </p:cNvSpPr>
          <p:nvPr>
            <p:ph type="title"/>
          </p:nvPr>
        </p:nvSpPr>
        <p:spPr/>
        <p:txBody>
          <a:bodyPr/>
          <a:lstStyle/>
          <a:p>
            <a:r>
              <a:rPr lang="en-US" dirty="0"/>
              <a:t>Central Processing Unit (CPU)</a:t>
            </a:r>
          </a:p>
        </p:txBody>
      </p:sp>
      <p:sp>
        <p:nvSpPr>
          <p:cNvPr id="134148" name="Rectangle 2052"/>
          <p:cNvSpPr>
            <a:spLocks noChangeArrowheads="1"/>
          </p:cNvSpPr>
          <p:nvPr/>
        </p:nvSpPr>
        <p:spPr bwMode="auto">
          <a:xfrm>
            <a:off x="1676400" y="2654300"/>
            <a:ext cx="2667000" cy="609600"/>
          </a:xfrm>
          <a:prstGeom prst="rect">
            <a:avLst/>
          </a:prstGeom>
          <a:solidFill>
            <a:schemeClr val="bg2">
              <a:lumMod val="25000"/>
            </a:schemeClr>
          </a:solidFill>
          <a:ln w="12700">
            <a:solidFill>
              <a:schemeClr val="bg2"/>
            </a:solidFill>
            <a:miter lim="800000"/>
            <a:headEnd type="none" w="sm" len="sm"/>
            <a:tailEnd type="none" w="sm" len="sm"/>
          </a:ln>
          <a:effectLst/>
        </p:spPr>
        <p:txBody>
          <a:bodyPr wrap="none" anchor="ctr"/>
          <a:lstStyle/>
          <a:p>
            <a:pPr algn="ctr" eaLnBrk="0" hangingPunct="0"/>
            <a:r>
              <a:rPr lang="en-US" sz="2000" dirty="0">
                <a:solidFill>
                  <a:schemeClr val="bg1"/>
                </a:solidFill>
                <a:latin typeface="Arial" charset="0"/>
              </a:rPr>
              <a:t>Arithmetic / Logic Unit</a:t>
            </a:r>
          </a:p>
        </p:txBody>
      </p:sp>
      <p:sp>
        <p:nvSpPr>
          <p:cNvPr id="134149" name="AutoShape 2053"/>
          <p:cNvSpPr>
            <a:spLocks noChangeArrowheads="1"/>
          </p:cNvSpPr>
          <p:nvPr/>
        </p:nvSpPr>
        <p:spPr bwMode="auto">
          <a:xfrm>
            <a:off x="1981200" y="5092700"/>
            <a:ext cx="2057400" cy="685800"/>
          </a:xfrm>
          <a:prstGeom prst="cube">
            <a:avLst>
              <a:gd name="adj" fmla="val 8523"/>
            </a:avLst>
          </a:prstGeom>
          <a:solidFill>
            <a:schemeClr val="bg2">
              <a:lumMod val="25000"/>
            </a:schemeClr>
          </a:solidFill>
          <a:ln w="12700">
            <a:solidFill>
              <a:schemeClr val="bg2"/>
            </a:solidFill>
            <a:miter lim="800000"/>
            <a:headEnd type="none" w="sm" len="sm"/>
            <a:tailEnd type="none" w="sm" len="sm"/>
          </a:ln>
          <a:effectLst/>
        </p:spPr>
        <p:txBody>
          <a:bodyPr wrap="none" anchor="ctr"/>
          <a:lstStyle/>
          <a:p>
            <a:pPr algn="ctr" eaLnBrk="0" hangingPunct="0"/>
            <a:r>
              <a:rPr lang="en-US" sz="2000">
                <a:solidFill>
                  <a:schemeClr val="bg1"/>
                </a:solidFill>
                <a:latin typeface="Arial" charset="0"/>
              </a:rPr>
              <a:t>Registers</a:t>
            </a:r>
            <a:endParaRPr lang="en-US">
              <a:solidFill>
                <a:schemeClr val="bg1"/>
              </a:solidFill>
              <a:latin typeface="Arial" charset="0"/>
            </a:endParaRPr>
          </a:p>
        </p:txBody>
      </p:sp>
      <p:sp>
        <p:nvSpPr>
          <p:cNvPr id="134150" name="Rectangle 2054"/>
          <p:cNvSpPr>
            <a:spLocks noChangeArrowheads="1"/>
          </p:cNvSpPr>
          <p:nvPr/>
        </p:nvSpPr>
        <p:spPr bwMode="auto">
          <a:xfrm>
            <a:off x="2019300" y="3873500"/>
            <a:ext cx="1981200" cy="609600"/>
          </a:xfrm>
          <a:prstGeom prst="rect">
            <a:avLst/>
          </a:prstGeom>
          <a:solidFill>
            <a:schemeClr val="bg2">
              <a:lumMod val="25000"/>
            </a:schemeClr>
          </a:solidFill>
          <a:ln w="12700">
            <a:solidFill>
              <a:schemeClr val="bg2"/>
            </a:solidFill>
            <a:miter lim="800000"/>
            <a:headEnd type="none" w="sm" len="sm"/>
            <a:tailEnd type="none" w="sm" len="sm"/>
          </a:ln>
          <a:effectLst/>
        </p:spPr>
        <p:txBody>
          <a:bodyPr wrap="none" anchor="ctr"/>
          <a:lstStyle/>
          <a:p>
            <a:pPr algn="ctr" eaLnBrk="0" hangingPunct="0"/>
            <a:r>
              <a:rPr lang="en-US" sz="2000" dirty="0">
                <a:solidFill>
                  <a:schemeClr val="bg1"/>
                </a:solidFill>
                <a:latin typeface="Arial" charset="0"/>
              </a:rPr>
              <a:t>Control Unit</a:t>
            </a:r>
          </a:p>
        </p:txBody>
      </p:sp>
      <p:sp>
        <p:nvSpPr>
          <p:cNvPr id="134151" name="AutoShape 2055"/>
          <p:cNvSpPr>
            <a:spLocks/>
          </p:cNvSpPr>
          <p:nvPr/>
        </p:nvSpPr>
        <p:spPr bwMode="auto">
          <a:xfrm>
            <a:off x="5334000" y="4940300"/>
            <a:ext cx="2514600" cy="923330"/>
          </a:xfrm>
          <a:prstGeom prst="accentCallout2">
            <a:avLst>
              <a:gd name="adj1" fmla="val 6421"/>
              <a:gd name="adj2" fmla="val -3032"/>
              <a:gd name="adj3" fmla="val 6421"/>
              <a:gd name="adj4" fmla="val -25380"/>
              <a:gd name="adj5" fmla="val 46208"/>
              <a:gd name="adj6" fmla="val -48546"/>
            </a:avLst>
          </a:prstGeom>
          <a:solidFill>
            <a:schemeClr val="bg1"/>
          </a:solidFill>
          <a:ln w="12700">
            <a:solidFill>
              <a:srgbClr val="CC0000"/>
            </a:solidFill>
            <a:miter lim="800000"/>
            <a:headEnd type="none" w="sm" len="sm"/>
            <a:tailEnd type="none" w="sm" len="sm"/>
          </a:ln>
          <a:effectLst/>
        </p:spPr>
        <p:txBody>
          <a:bodyPr>
            <a:spAutoFit/>
          </a:bodyPr>
          <a:lstStyle/>
          <a:p>
            <a:pPr eaLnBrk="0" hangingPunct="0"/>
            <a:r>
              <a:rPr lang="en-US" b="1" dirty="0">
                <a:latin typeface="Arial" charset="0"/>
              </a:rPr>
              <a:t>Small, fast  storage areas for instructions and data</a:t>
            </a:r>
          </a:p>
        </p:txBody>
      </p:sp>
      <p:sp>
        <p:nvSpPr>
          <p:cNvPr id="134152" name="AutoShape 2056"/>
          <p:cNvSpPr>
            <a:spLocks/>
          </p:cNvSpPr>
          <p:nvPr/>
        </p:nvSpPr>
        <p:spPr bwMode="auto">
          <a:xfrm>
            <a:off x="5334000" y="2578100"/>
            <a:ext cx="3505200" cy="646331"/>
          </a:xfrm>
          <a:prstGeom prst="accentCallout2">
            <a:avLst>
              <a:gd name="adj1" fmla="val 10301"/>
              <a:gd name="adj2" fmla="val -2176"/>
              <a:gd name="adj3" fmla="val 10301"/>
              <a:gd name="adj4" fmla="val -14356"/>
              <a:gd name="adj5" fmla="val 34907"/>
              <a:gd name="adj6" fmla="val -26991"/>
            </a:avLst>
          </a:prstGeom>
          <a:solidFill>
            <a:schemeClr val="bg1"/>
          </a:solidFill>
          <a:ln w="12700">
            <a:solidFill>
              <a:srgbClr val="CC0000"/>
            </a:solidFill>
            <a:miter lim="800000"/>
            <a:headEnd type="none" w="sm" len="sm"/>
            <a:tailEnd type="none" w="sm" len="sm"/>
          </a:ln>
          <a:effectLst/>
        </p:spPr>
        <p:txBody>
          <a:bodyPr>
            <a:spAutoFit/>
          </a:bodyPr>
          <a:lstStyle/>
          <a:p>
            <a:pPr eaLnBrk="0" hangingPunct="0"/>
            <a:r>
              <a:rPr lang="en-US" b="1" dirty="0">
                <a:latin typeface="Arial" charset="0"/>
              </a:rPr>
              <a:t>Performs calculations and decisions</a:t>
            </a:r>
          </a:p>
        </p:txBody>
      </p:sp>
      <p:sp>
        <p:nvSpPr>
          <p:cNvPr id="134153" name="AutoShape 2057"/>
          <p:cNvSpPr>
            <a:spLocks/>
          </p:cNvSpPr>
          <p:nvPr/>
        </p:nvSpPr>
        <p:spPr bwMode="auto">
          <a:xfrm>
            <a:off x="5334000" y="3721100"/>
            <a:ext cx="2979738" cy="646331"/>
          </a:xfrm>
          <a:prstGeom prst="accentCallout2">
            <a:avLst>
              <a:gd name="adj1" fmla="val 14755"/>
              <a:gd name="adj2" fmla="val -2556"/>
              <a:gd name="adj3" fmla="val 14755"/>
              <a:gd name="adj4" fmla="val -21843"/>
              <a:gd name="adj5" fmla="val 40981"/>
              <a:gd name="adj6" fmla="val -41824"/>
            </a:avLst>
          </a:prstGeom>
          <a:solidFill>
            <a:schemeClr val="bg1"/>
          </a:solidFill>
          <a:ln w="12700">
            <a:solidFill>
              <a:srgbClr val="CC0000"/>
            </a:solidFill>
            <a:miter lim="800000"/>
            <a:headEnd type="none" w="sm" len="sm"/>
            <a:tailEnd type="none" w="sm" len="sm"/>
          </a:ln>
          <a:effectLst/>
        </p:spPr>
        <p:txBody>
          <a:bodyPr>
            <a:spAutoFit/>
          </a:bodyPr>
          <a:lstStyle/>
          <a:p>
            <a:pPr eaLnBrk="0" hangingPunct="0"/>
            <a:r>
              <a:rPr lang="en-US" b="1" dirty="0">
                <a:latin typeface="Arial" charset="0"/>
              </a:rPr>
              <a:t>Coordinates processing steps</a:t>
            </a:r>
          </a:p>
        </p:txBody>
      </p:sp>
      <p:sp>
        <p:nvSpPr>
          <p:cNvPr id="134154" name="AutoShape 2058"/>
          <p:cNvSpPr>
            <a:spLocks noChangeArrowheads="1"/>
          </p:cNvSpPr>
          <p:nvPr/>
        </p:nvSpPr>
        <p:spPr bwMode="auto">
          <a:xfrm>
            <a:off x="1447800" y="2362200"/>
            <a:ext cx="3117850" cy="3644900"/>
          </a:xfrm>
          <a:prstGeom prst="roundRect">
            <a:avLst>
              <a:gd name="adj" fmla="val 16667"/>
            </a:avLst>
          </a:prstGeom>
          <a:noFill/>
          <a:ln w="12700">
            <a:solidFill>
              <a:schemeClr val="tx1"/>
            </a:solidFill>
            <a:round/>
            <a:headEnd type="none" w="sm" len="sm"/>
            <a:tailEnd type="none" w="sm" len="sm"/>
          </a:ln>
          <a:effectLst/>
        </p:spPr>
        <p:txBody>
          <a:bodyPr wrap="none" anchor="ctr"/>
          <a:lstStyle/>
          <a:p>
            <a:endParaRPr lang="en-IN"/>
          </a:p>
        </p:txBody>
      </p:sp>
      <p:sp>
        <p:nvSpPr>
          <p:cNvPr id="2" name="Slide Number Placeholder 1"/>
          <p:cNvSpPr>
            <a:spLocks noGrp="1"/>
          </p:cNvSpPr>
          <p:nvPr>
            <p:ph type="sldNum" sz="quarter" idx="12"/>
          </p:nvPr>
        </p:nvSpPr>
        <p:spPr/>
        <p:txBody>
          <a:bodyPr/>
          <a:lstStyle/>
          <a:p>
            <a:fld id="{91A25018-6A3C-4118-A571-55755E85EC31}" type="slidenum">
              <a:rPr lang="en-US" smtClean="0"/>
              <a:pPr/>
              <a:t>3</a:t>
            </a:fld>
            <a:endParaRPr lang="en-US"/>
          </a:p>
        </p:txBody>
      </p:sp>
      <p:sp>
        <p:nvSpPr>
          <p:cNvPr id="3" name="Rectangle 2"/>
          <p:cNvSpPr/>
          <p:nvPr/>
        </p:nvSpPr>
        <p:spPr>
          <a:xfrm>
            <a:off x="1039872" y="6200259"/>
            <a:ext cx="3360472" cy="369332"/>
          </a:xfrm>
          <a:prstGeom prst="rect">
            <a:avLst/>
          </a:prstGeom>
        </p:spPr>
        <p:txBody>
          <a:bodyPr wrap="none">
            <a:spAutoFit/>
          </a:bodyPr>
          <a:lstStyle/>
          <a:p>
            <a:r>
              <a:rPr lang="en-US" b="1" dirty="0"/>
              <a:t>Figure 2  Central processing unit </a:t>
            </a:r>
          </a:p>
        </p:txBody>
      </p:sp>
    </p:spTree>
    <p:extLst>
      <p:ext uri="{BB962C8B-B14F-4D97-AF65-F5344CB8AC3E}">
        <p14:creationId xmlns:p14="http://schemas.microsoft.com/office/powerpoint/2010/main" val="1658717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52"/>
                                        </p:tgtEl>
                                        <p:attrNameLst>
                                          <p:attrName>style.visibility</p:attrName>
                                        </p:attrNameLst>
                                      </p:cBhvr>
                                      <p:to>
                                        <p:strVal val="visible"/>
                                      </p:to>
                                    </p:set>
                                    <p:animEffect transition="in" filter="wipe(left)">
                                      <p:cBhvr>
                                        <p:cTn id="7" dur="500"/>
                                        <p:tgtEl>
                                          <p:spTgt spid="1341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53"/>
                                        </p:tgtEl>
                                        <p:attrNameLst>
                                          <p:attrName>style.visibility</p:attrName>
                                        </p:attrNameLst>
                                      </p:cBhvr>
                                      <p:to>
                                        <p:strVal val="visible"/>
                                      </p:to>
                                    </p:set>
                                    <p:animEffect transition="in" filter="wipe(left)">
                                      <p:cBhvr>
                                        <p:cTn id="12" dur="500"/>
                                        <p:tgtEl>
                                          <p:spTgt spid="13415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151"/>
                                        </p:tgtEl>
                                        <p:attrNameLst>
                                          <p:attrName>style.visibility</p:attrName>
                                        </p:attrNameLst>
                                      </p:cBhvr>
                                      <p:to>
                                        <p:strVal val="visible"/>
                                      </p:to>
                                    </p:set>
                                    <p:animEffect transition="in" filter="wipe(left)">
                                      <p:cBhvr>
                                        <p:cTn id="17" dur="500"/>
                                        <p:tgtEl>
                                          <p:spTgt spid="134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1" grpId="0" animBg="1" autoUpdateAnimBg="0"/>
      <p:bldP spid="134152" grpId="0" animBg="1" autoUpdateAnimBg="0"/>
      <p:bldP spid="13415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Data Path and Control</a:t>
            </a:r>
          </a:p>
        </p:txBody>
      </p:sp>
      <p:sp>
        <p:nvSpPr>
          <p:cNvPr id="3" name="Content Placeholder 2"/>
          <p:cNvSpPr>
            <a:spLocks noGrp="1"/>
          </p:cNvSpPr>
          <p:nvPr>
            <p:ph idx="1"/>
          </p:nvPr>
        </p:nvSpPr>
        <p:spPr/>
        <p:txBody>
          <a:bodyPr>
            <a:normAutofit/>
          </a:bodyPr>
          <a:lstStyle/>
          <a:p>
            <a:r>
              <a:rPr lang="en-US" sz="2000" dirty="0"/>
              <a:t>The CPU can be divided into a data section and a control section. The data section is also called as the </a:t>
            </a:r>
            <a:r>
              <a:rPr lang="en-US" sz="2000" dirty="0" err="1"/>
              <a:t>datapath</a:t>
            </a:r>
            <a:r>
              <a:rPr lang="en-US" sz="2000" dirty="0"/>
              <a:t>.</a:t>
            </a:r>
          </a:p>
          <a:p>
            <a:endParaRPr lang="en-US" sz="2000" dirty="0"/>
          </a:p>
          <a:p>
            <a:pPr fontAlgn="ctr"/>
            <a:r>
              <a:rPr lang="en-IN" sz="2000" b="1" dirty="0" err="1"/>
              <a:t>Datapath</a:t>
            </a:r>
            <a:r>
              <a:rPr lang="en-IN" sz="2000" dirty="0"/>
              <a:t>: </a:t>
            </a:r>
            <a:r>
              <a:rPr lang="en-US" sz="2000" dirty="0"/>
              <a:t>Components of the processor that perform arithmetic operations and holds data. </a:t>
            </a:r>
            <a:r>
              <a:rPr lang="en-IN" sz="2000" dirty="0"/>
              <a:t>The registers, the ALU, and the interconnecting bus are collectively referred to as the </a:t>
            </a:r>
            <a:r>
              <a:rPr lang="en-IN" sz="2000" dirty="0" err="1"/>
              <a:t>datapath</a:t>
            </a:r>
            <a:r>
              <a:rPr lang="en-IN" sz="2000" dirty="0"/>
              <a:t>. The </a:t>
            </a:r>
            <a:r>
              <a:rPr lang="en-IN" sz="2000" dirty="0" err="1"/>
              <a:t>datapath</a:t>
            </a:r>
            <a:r>
              <a:rPr lang="en-IN" sz="2000" dirty="0"/>
              <a:t> is capable of performing certain operations on data items.  </a:t>
            </a:r>
          </a:p>
          <a:p>
            <a:pPr fontAlgn="ctr"/>
            <a:endParaRPr lang="en-IN" sz="2000" dirty="0"/>
          </a:p>
          <a:p>
            <a:pPr fontAlgn="ctr"/>
            <a:r>
              <a:rPr lang="en-IN" sz="2000" b="1" dirty="0"/>
              <a:t>Control section </a:t>
            </a:r>
            <a:r>
              <a:rPr lang="en-IN" sz="2000" dirty="0"/>
              <a:t>:</a:t>
            </a:r>
            <a:r>
              <a:rPr lang="en-US" sz="2000" dirty="0"/>
              <a:t>Component of the processor which</a:t>
            </a:r>
            <a:r>
              <a:rPr lang="en-IN" sz="2000" dirty="0"/>
              <a:t> is basically the control unit, that issues control signals to the </a:t>
            </a:r>
            <a:r>
              <a:rPr lang="en-IN" sz="2000" dirty="0" err="1"/>
              <a:t>datapath</a:t>
            </a:r>
            <a:r>
              <a:rPr lang="en-IN" sz="2000" dirty="0"/>
              <a:t>.</a:t>
            </a:r>
            <a:r>
              <a:rPr lang="en-US" sz="2000" dirty="0"/>
              <a:t> It commands the </a:t>
            </a:r>
            <a:r>
              <a:rPr lang="en-US" sz="2000" dirty="0" err="1"/>
              <a:t>datapath</a:t>
            </a:r>
            <a:r>
              <a:rPr lang="en-US" sz="2000" dirty="0"/>
              <a:t>, memory, I/O devices according to the instructions of the memory. </a:t>
            </a:r>
          </a:p>
          <a:p>
            <a:endParaRPr lang="en-US" sz="2000" dirty="0"/>
          </a:p>
        </p:txBody>
      </p:sp>
      <p:sp>
        <p:nvSpPr>
          <p:cNvPr id="4" name="Slide Number Placeholder 3"/>
          <p:cNvSpPr>
            <a:spLocks noGrp="1"/>
          </p:cNvSpPr>
          <p:nvPr>
            <p:ph type="sldNum" sz="quarter" idx="12"/>
          </p:nvPr>
        </p:nvSpPr>
        <p:spPr/>
        <p:txBody>
          <a:bodyPr/>
          <a:lstStyle/>
          <a:p>
            <a:fld id="{91A25018-6A3C-4118-A571-55755E85EC31}" type="slidenum">
              <a:rPr lang="en-US" smtClean="0"/>
              <a:pPr/>
              <a:t>4</a:t>
            </a:fld>
            <a:endParaRPr lang="en-US"/>
          </a:p>
        </p:txBody>
      </p:sp>
    </p:spTree>
    <p:extLst>
      <p:ext uri="{BB962C8B-B14F-4D97-AF65-F5344CB8AC3E}">
        <p14:creationId xmlns:p14="http://schemas.microsoft.com/office/powerpoint/2010/main" val="3580448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468D-B009-4DDA-B264-60A8121A1CEE}"/>
              </a:ext>
            </a:extLst>
          </p:cNvPr>
          <p:cNvSpPr>
            <a:spLocks noGrp="1"/>
          </p:cNvSpPr>
          <p:nvPr>
            <p:ph type="title"/>
          </p:nvPr>
        </p:nvSpPr>
        <p:spPr>
          <a:xfrm>
            <a:off x="457200" y="381000"/>
            <a:ext cx="8229600" cy="841370"/>
          </a:xfrm>
        </p:spPr>
        <p:txBody>
          <a:bodyPr/>
          <a:lstStyle/>
          <a:p>
            <a:r>
              <a:rPr lang="en-US" sz="4400" dirty="0"/>
              <a:t>Data Path and Control</a:t>
            </a:r>
            <a:endParaRPr lang="en-IN" dirty="0"/>
          </a:p>
        </p:txBody>
      </p:sp>
      <p:sp>
        <p:nvSpPr>
          <p:cNvPr id="4" name="Slide Number Placeholder 3">
            <a:extLst>
              <a:ext uri="{FF2B5EF4-FFF2-40B4-BE49-F238E27FC236}">
                <a16:creationId xmlns:a16="http://schemas.microsoft.com/office/drawing/2014/main" id="{5F3FE9A2-6F28-43E5-BF38-B19ED08F4FC0}"/>
              </a:ext>
            </a:extLst>
          </p:cNvPr>
          <p:cNvSpPr>
            <a:spLocks noGrp="1"/>
          </p:cNvSpPr>
          <p:nvPr>
            <p:ph type="sldNum" sz="quarter" idx="12"/>
          </p:nvPr>
        </p:nvSpPr>
        <p:spPr>
          <a:xfrm>
            <a:off x="6553200" y="6400800"/>
            <a:ext cx="2133600" cy="365125"/>
          </a:xfrm>
        </p:spPr>
        <p:txBody>
          <a:bodyPr/>
          <a:lstStyle/>
          <a:p>
            <a:fld id="{91A25018-6A3C-4118-A571-55755E85EC31}" type="slidenum">
              <a:rPr lang="en-US" smtClean="0"/>
              <a:pPr/>
              <a:t>5</a:t>
            </a:fld>
            <a:endParaRPr lang="en-US" dirty="0"/>
          </a:p>
        </p:txBody>
      </p:sp>
      <p:sp>
        <p:nvSpPr>
          <p:cNvPr id="6" name="Rectangle 5">
            <a:extLst>
              <a:ext uri="{FF2B5EF4-FFF2-40B4-BE49-F238E27FC236}">
                <a16:creationId xmlns:a16="http://schemas.microsoft.com/office/drawing/2014/main" id="{912F5859-CE9F-4EC0-8EB4-5D29F3D3799E}"/>
              </a:ext>
            </a:extLst>
          </p:cNvPr>
          <p:cNvSpPr>
            <a:spLocks noChangeArrowheads="1"/>
          </p:cNvSpPr>
          <p:nvPr/>
        </p:nvSpPr>
        <p:spPr bwMode="auto">
          <a:xfrm>
            <a:off x="3482975" y="3359150"/>
            <a:ext cx="1044575" cy="982662"/>
          </a:xfrm>
          <a:prstGeom prst="rect">
            <a:avLst/>
          </a:prstGeom>
          <a:noFill/>
          <a:ln w="25400">
            <a:solidFill>
              <a:schemeClr val="tx1"/>
            </a:solidFill>
            <a:miter lim="800000"/>
            <a:headEnd/>
            <a:tailEnd/>
          </a:ln>
          <a:effectLst/>
        </p:spPr>
        <p:txBody>
          <a:bodyPr wrap="none" anchor="ctr"/>
          <a:lstStyle/>
          <a:p>
            <a:endParaRPr lang="en-IN"/>
          </a:p>
        </p:txBody>
      </p:sp>
      <p:sp>
        <p:nvSpPr>
          <p:cNvPr id="8" name="Line 6">
            <a:extLst>
              <a:ext uri="{FF2B5EF4-FFF2-40B4-BE49-F238E27FC236}">
                <a16:creationId xmlns:a16="http://schemas.microsoft.com/office/drawing/2014/main" id="{973310E2-9139-4B07-8A7E-3DA39BA396AE}"/>
              </a:ext>
            </a:extLst>
          </p:cNvPr>
          <p:cNvSpPr>
            <a:spLocks noChangeShapeType="1"/>
          </p:cNvSpPr>
          <p:nvPr/>
        </p:nvSpPr>
        <p:spPr bwMode="auto">
          <a:xfrm>
            <a:off x="5170487" y="3508375"/>
            <a:ext cx="506413" cy="0"/>
          </a:xfrm>
          <a:prstGeom prst="line">
            <a:avLst/>
          </a:prstGeom>
          <a:noFill/>
          <a:ln w="25400">
            <a:solidFill>
              <a:schemeClr val="tx1"/>
            </a:solidFill>
            <a:round/>
            <a:headEnd/>
            <a:tailEnd/>
          </a:ln>
          <a:effectLst/>
        </p:spPr>
        <p:txBody>
          <a:bodyPr wrap="none" anchor="ctr"/>
          <a:lstStyle/>
          <a:p>
            <a:endParaRPr lang="en-IN"/>
          </a:p>
        </p:txBody>
      </p:sp>
      <p:sp>
        <p:nvSpPr>
          <p:cNvPr id="10" name="Line 7">
            <a:extLst>
              <a:ext uri="{FF2B5EF4-FFF2-40B4-BE49-F238E27FC236}">
                <a16:creationId xmlns:a16="http://schemas.microsoft.com/office/drawing/2014/main" id="{EEDADE20-127B-4563-9AD3-9DB70F734016}"/>
              </a:ext>
            </a:extLst>
          </p:cNvPr>
          <p:cNvSpPr>
            <a:spLocks noChangeShapeType="1"/>
          </p:cNvSpPr>
          <p:nvPr/>
        </p:nvSpPr>
        <p:spPr bwMode="auto">
          <a:xfrm>
            <a:off x="5664200" y="3502025"/>
            <a:ext cx="100012" cy="180975"/>
          </a:xfrm>
          <a:prstGeom prst="line">
            <a:avLst/>
          </a:prstGeom>
          <a:noFill/>
          <a:ln w="25400">
            <a:solidFill>
              <a:schemeClr val="tx1"/>
            </a:solidFill>
            <a:round/>
            <a:headEnd/>
            <a:tailEnd/>
          </a:ln>
          <a:effectLst/>
        </p:spPr>
        <p:txBody>
          <a:bodyPr wrap="none" anchor="ctr"/>
          <a:lstStyle/>
          <a:p>
            <a:endParaRPr lang="en-IN"/>
          </a:p>
        </p:txBody>
      </p:sp>
      <p:sp>
        <p:nvSpPr>
          <p:cNvPr id="12" name="Line 8">
            <a:extLst>
              <a:ext uri="{FF2B5EF4-FFF2-40B4-BE49-F238E27FC236}">
                <a16:creationId xmlns:a16="http://schemas.microsoft.com/office/drawing/2014/main" id="{1B96760D-A6D7-4014-873E-CB30332A66F2}"/>
              </a:ext>
            </a:extLst>
          </p:cNvPr>
          <p:cNvSpPr>
            <a:spLocks noChangeShapeType="1"/>
          </p:cNvSpPr>
          <p:nvPr/>
        </p:nvSpPr>
        <p:spPr bwMode="auto">
          <a:xfrm flipV="1">
            <a:off x="5775325" y="3482975"/>
            <a:ext cx="74612" cy="195262"/>
          </a:xfrm>
          <a:prstGeom prst="line">
            <a:avLst/>
          </a:prstGeom>
          <a:noFill/>
          <a:ln w="25400">
            <a:solidFill>
              <a:schemeClr val="tx1"/>
            </a:solidFill>
            <a:round/>
            <a:headEnd/>
            <a:tailEnd/>
          </a:ln>
          <a:effectLst/>
        </p:spPr>
        <p:txBody>
          <a:bodyPr wrap="none" anchor="ctr"/>
          <a:lstStyle/>
          <a:p>
            <a:endParaRPr lang="en-IN"/>
          </a:p>
        </p:txBody>
      </p:sp>
      <p:sp>
        <p:nvSpPr>
          <p:cNvPr id="14" name="Line 9">
            <a:extLst>
              <a:ext uri="{FF2B5EF4-FFF2-40B4-BE49-F238E27FC236}">
                <a16:creationId xmlns:a16="http://schemas.microsoft.com/office/drawing/2014/main" id="{16780378-44BE-4D80-8A27-EF17E90B14D4}"/>
              </a:ext>
            </a:extLst>
          </p:cNvPr>
          <p:cNvSpPr>
            <a:spLocks noChangeShapeType="1"/>
          </p:cNvSpPr>
          <p:nvPr/>
        </p:nvSpPr>
        <p:spPr bwMode="auto">
          <a:xfrm>
            <a:off x="5856287" y="3494087"/>
            <a:ext cx="544513" cy="0"/>
          </a:xfrm>
          <a:prstGeom prst="line">
            <a:avLst/>
          </a:prstGeom>
          <a:noFill/>
          <a:ln w="25400">
            <a:solidFill>
              <a:schemeClr val="tx1"/>
            </a:solidFill>
            <a:round/>
            <a:headEnd/>
            <a:tailEnd/>
          </a:ln>
          <a:effectLst/>
        </p:spPr>
        <p:txBody>
          <a:bodyPr wrap="none" anchor="ctr"/>
          <a:lstStyle/>
          <a:p>
            <a:endParaRPr lang="en-IN"/>
          </a:p>
        </p:txBody>
      </p:sp>
      <p:sp>
        <p:nvSpPr>
          <p:cNvPr id="16" name="Line 10">
            <a:extLst>
              <a:ext uri="{FF2B5EF4-FFF2-40B4-BE49-F238E27FC236}">
                <a16:creationId xmlns:a16="http://schemas.microsoft.com/office/drawing/2014/main" id="{5970F7B4-4BC8-411F-8498-B2035E6F9A71}"/>
              </a:ext>
            </a:extLst>
          </p:cNvPr>
          <p:cNvSpPr>
            <a:spLocks noChangeShapeType="1"/>
          </p:cNvSpPr>
          <p:nvPr/>
        </p:nvSpPr>
        <p:spPr bwMode="auto">
          <a:xfrm flipH="1">
            <a:off x="6064250" y="3508375"/>
            <a:ext cx="314325" cy="773112"/>
          </a:xfrm>
          <a:prstGeom prst="line">
            <a:avLst/>
          </a:prstGeom>
          <a:noFill/>
          <a:ln w="25400">
            <a:solidFill>
              <a:schemeClr val="tx1"/>
            </a:solidFill>
            <a:round/>
            <a:headEnd/>
            <a:tailEnd/>
          </a:ln>
          <a:effectLst/>
        </p:spPr>
        <p:txBody>
          <a:bodyPr wrap="none" anchor="ctr"/>
          <a:lstStyle/>
          <a:p>
            <a:endParaRPr lang="en-IN"/>
          </a:p>
        </p:txBody>
      </p:sp>
      <p:sp>
        <p:nvSpPr>
          <p:cNvPr id="18" name="Line 11">
            <a:extLst>
              <a:ext uri="{FF2B5EF4-FFF2-40B4-BE49-F238E27FC236}">
                <a16:creationId xmlns:a16="http://schemas.microsoft.com/office/drawing/2014/main" id="{DE47ED4F-2CD7-4FDF-82A5-EB95D113C309}"/>
              </a:ext>
            </a:extLst>
          </p:cNvPr>
          <p:cNvSpPr>
            <a:spLocks noChangeShapeType="1"/>
          </p:cNvSpPr>
          <p:nvPr/>
        </p:nvSpPr>
        <p:spPr bwMode="auto">
          <a:xfrm flipH="1">
            <a:off x="5448300" y="4292600"/>
            <a:ext cx="639762" cy="0"/>
          </a:xfrm>
          <a:prstGeom prst="line">
            <a:avLst/>
          </a:prstGeom>
          <a:noFill/>
          <a:ln w="25400">
            <a:solidFill>
              <a:schemeClr val="tx1"/>
            </a:solidFill>
            <a:round/>
            <a:headEnd/>
            <a:tailEnd/>
          </a:ln>
          <a:effectLst/>
        </p:spPr>
        <p:txBody>
          <a:bodyPr wrap="none" anchor="ctr"/>
          <a:lstStyle/>
          <a:p>
            <a:endParaRPr lang="en-IN"/>
          </a:p>
        </p:txBody>
      </p:sp>
      <p:sp>
        <p:nvSpPr>
          <p:cNvPr id="20" name="Line 12">
            <a:extLst>
              <a:ext uri="{FF2B5EF4-FFF2-40B4-BE49-F238E27FC236}">
                <a16:creationId xmlns:a16="http://schemas.microsoft.com/office/drawing/2014/main" id="{874F2F25-4E16-4B3C-8F6A-AE4F3546CC2F}"/>
              </a:ext>
            </a:extLst>
          </p:cNvPr>
          <p:cNvSpPr>
            <a:spLocks noChangeShapeType="1"/>
          </p:cNvSpPr>
          <p:nvPr/>
        </p:nvSpPr>
        <p:spPr bwMode="auto">
          <a:xfrm flipH="1" flipV="1">
            <a:off x="5145087" y="3494087"/>
            <a:ext cx="327025" cy="812800"/>
          </a:xfrm>
          <a:prstGeom prst="line">
            <a:avLst/>
          </a:prstGeom>
          <a:noFill/>
          <a:ln w="25400">
            <a:solidFill>
              <a:schemeClr val="tx1"/>
            </a:solidFill>
            <a:round/>
            <a:headEnd/>
            <a:tailEnd/>
          </a:ln>
          <a:effectLst/>
        </p:spPr>
        <p:txBody>
          <a:bodyPr wrap="none" anchor="ctr"/>
          <a:lstStyle/>
          <a:p>
            <a:endParaRPr lang="en-IN"/>
          </a:p>
        </p:txBody>
      </p:sp>
      <p:sp>
        <p:nvSpPr>
          <p:cNvPr id="22" name="Line 13">
            <a:extLst>
              <a:ext uri="{FF2B5EF4-FFF2-40B4-BE49-F238E27FC236}">
                <a16:creationId xmlns:a16="http://schemas.microsoft.com/office/drawing/2014/main" id="{09BA3E47-A730-445B-A017-A190CEEDFEC3}"/>
              </a:ext>
            </a:extLst>
          </p:cNvPr>
          <p:cNvSpPr>
            <a:spLocks noChangeShapeType="1"/>
          </p:cNvSpPr>
          <p:nvPr/>
        </p:nvSpPr>
        <p:spPr bwMode="auto">
          <a:xfrm>
            <a:off x="6096000" y="2917825"/>
            <a:ext cx="0" cy="565150"/>
          </a:xfrm>
          <a:prstGeom prst="line">
            <a:avLst/>
          </a:prstGeom>
          <a:noFill/>
          <a:ln w="25400">
            <a:solidFill>
              <a:schemeClr val="tx1"/>
            </a:solidFill>
            <a:round/>
            <a:headEnd/>
            <a:tailEnd type="triangle" w="med" len="med"/>
          </a:ln>
          <a:effectLst/>
        </p:spPr>
        <p:txBody>
          <a:bodyPr wrap="none" anchor="ctr"/>
          <a:lstStyle/>
          <a:p>
            <a:endParaRPr lang="en-IN"/>
          </a:p>
        </p:txBody>
      </p:sp>
      <p:sp>
        <p:nvSpPr>
          <p:cNvPr id="24" name="Line 14">
            <a:extLst>
              <a:ext uri="{FF2B5EF4-FFF2-40B4-BE49-F238E27FC236}">
                <a16:creationId xmlns:a16="http://schemas.microsoft.com/office/drawing/2014/main" id="{D2D4126C-9574-4137-BAE7-1798370460C6}"/>
              </a:ext>
            </a:extLst>
          </p:cNvPr>
          <p:cNvSpPr>
            <a:spLocks noChangeShapeType="1"/>
          </p:cNvSpPr>
          <p:nvPr/>
        </p:nvSpPr>
        <p:spPr bwMode="auto">
          <a:xfrm>
            <a:off x="5421312" y="3052762"/>
            <a:ext cx="0" cy="441325"/>
          </a:xfrm>
          <a:prstGeom prst="line">
            <a:avLst/>
          </a:prstGeom>
          <a:noFill/>
          <a:ln w="25400">
            <a:solidFill>
              <a:schemeClr val="tx1"/>
            </a:solidFill>
            <a:round/>
            <a:headEnd/>
            <a:tailEnd type="triangle" w="med" len="med"/>
          </a:ln>
          <a:effectLst/>
        </p:spPr>
        <p:txBody>
          <a:bodyPr wrap="none" anchor="ctr"/>
          <a:lstStyle/>
          <a:p>
            <a:endParaRPr lang="en-IN"/>
          </a:p>
        </p:txBody>
      </p:sp>
      <p:sp>
        <p:nvSpPr>
          <p:cNvPr id="26" name="Line 15">
            <a:extLst>
              <a:ext uri="{FF2B5EF4-FFF2-40B4-BE49-F238E27FC236}">
                <a16:creationId xmlns:a16="http://schemas.microsoft.com/office/drawing/2014/main" id="{C4B0D76C-8156-4107-B3BF-FD66D9646439}"/>
              </a:ext>
            </a:extLst>
          </p:cNvPr>
          <p:cNvSpPr>
            <a:spLocks noChangeShapeType="1"/>
          </p:cNvSpPr>
          <p:nvPr/>
        </p:nvSpPr>
        <p:spPr bwMode="auto">
          <a:xfrm>
            <a:off x="2501900" y="4748212"/>
            <a:ext cx="3814762" cy="0"/>
          </a:xfrm>
          <a:prstGeom prst="line">
            <a:avLst/>
          </a:prstGeom>
          <a:noFill/>
          <a:ln w="25400">
            <a:solidFill>
              <a:schemeClr val="tx1"/>
            </a:solidFill>
            <a:round/>
            <a:headEnd/>
            <a:tailEnd/>
          </a:ln>
          <a:effectLst/>
        </p:spPr>
        <p:txBody>
          <a:bodyPr wrap="none" anchor="ctr"/>
          <a:lstStyle/>
          <a:p>
            <a:endParaRPr lang="en-IN"/>
          </a:p>
        </p:txBody>
      </p:sp>
      <p:sp>
        <p:nvSpPr>
          <p:cNvPr id="28" name="Line 16">
            <a:extLst>
              <a:ext uri="{FF2B5EF4-FFF2-40B4-BE49-F238E27FC236}">
                <a16:creationId xmlns:a16="http://schemas.microsoft.com/office/drawing/2014/main" id="{E2CEA744-2788-4F6E-ADC5-54D57BE553CF}"/>
              </a:ext>
            </a:extLst>
          </p:cNvPr>
          <p:cNvSpPr>
            <a:spLocks noChangeShapeType="1"/>
          </p:cNvSpPr>
          <p:nvPr/>
        </p:nvSpPr>
        <p:spPr bwMode="auto">
          <a:xfrm>
            <a:off x="5761037" y="4292600"/>
            <a:ext cx="0" cy="444500"/>
          </a:xfrm>
          <a:prstGeom prst="line">
            <a:avLst/>
          </a:prstGeom>
          <a:noFill/>
          <a:ln w="25400">
            <a:solidFill>
              <a:schemeClr val="tx1"/>
            </a:solidFill>
            <a:round/>
            <a:headEnd/>
            <a:tailEnd type="triangle" w="med" len="med"/>
          </a:ln>
          <a:effectLst/>
        </p:spPr>
        <p:txBody>
          <a:bodyPr wrap="none" anchor="ctr"/>
          <a:lstStyle/>
          <a:p>
            <a:endParaRPr lang="en-IN"/>
          </a:p>
        </p:txBody>
      </p:sp>
      <p:sp>
        <p:nvSpPr>
          <p:cNvPr id="30" name="Line 17">
            <a:extLst>
              <a:ext uri="{FF2B5EF4-FFF2-40B4-BE49-F238E27FC236}">
                <a16:creationId xmlns:a16="http://schemas.microsoft.com/office/drawing/2014/main" id="{A0488133-4BE3-4F65-84FC-54637F972E1B}"/>
              </a:ext>
            </a:extLst>
          </p:cNvPr>
          <p:cNvSpPr>
            <a:spLocks noChangeShapeType="1"/>
          </p:cNvSpPr>
          <p:nvPr/>
        </p:nvSpPr>
        <p:spPr bwMode="auto">
          <a:xfrm flipV="1">
            <a:off x="3960812" y="4341812"/>
            <a:ext cx="0" cy="406400"/>
          </a:xfrm>
          <a:prstGeom prst="line">
            <a:avLst/>
          </a:prstGeom>
          <a:noFill/>
          <a:ln w="25400">
            <a:solidFill>
              <a:schemeClr val="tx1"/>
            </a:solidFill>
            <a:round/>
            <a:headEnd/>
            <a:tailEnd type="triangle" w="med" len="med"/>
          </a:ln>
          <a:effectLst/>
        </p:spPr>
        <p:txBody>
          <a:bodyPr wrap="none" anchor="ctr"/>
          <a:lstStyle/>
          <a:p>
            <a:endParaRPr lang="en-IN"/>
          </a:p>
        </p:txBody>
      </p:sp>
      <p:sp>
        <p:nvSpPr>
          <p:cNvPr id="32" name="Line 18">
            <a:extLst>
              <a:ext uri="{FF2B5EF4-FFF2-40B4-BE49-F238E27FC236}">
                <a16:creationId xmlns:a16="http://schemas.microsoft.com/office/drawing/2014/main" id="{90F48971-835A-4977-B610-0C9B1CDFA08B}"/>
              </a:ext>
            </a:extLst>
          </p:cNvPr>
          <p:cNvSpPr>
            <a:spLocks noChangeShapeType="1"/>
          </p:cNvSpPr>
          <p:nvPr/>
        </p:nvSpPr>
        <p:spPr bwMode="auto">
          <a:xfrm flipV="1">
            <a:off x="4275137" y="2879725"/>
            <a:ext cx="0" cy="479425"/>
          </a:xfrm>
          <a:prstGeom prst="line">
            <a:avLst/>
          </a:prstGeom>
          <a:noFill/>
          <a:ln w="25400">
            <a:solidFill>
              <a:schemeClr val="tx1"/>
            </a:solidFill>
            <a:round/>
            <a:headEnd/>
            <a:tailEnd type="triangle" w="med" len="med"/>
          </a:ln>
          <a:effectLst/>
        </p:spPr>
        <p:txBody>
          <a:bodyPr wrap="none" anchor="ctr"/>
          <a:lstStyle/>
          <a:p>
            <a:endParaRPr lang="en-IN"/>
          </a:p>
        </p:txBody>
      </p:sp>
      <p:sp>
        <p:nvSpPr>
          <p:cNvPr id="34" name="Rectangle 19">
            <a:extLst>
              <a:ext uri="{FF2B5EF4-FFF2-40B4-BE49-F238E27FC236}">
                <a16:creationId xmlns:a16="http://schemas.microsoft.com/office/drawing/2014/main" id="{2B41EE5A-C338-46CF-BD2D-729374AA0074}"/>
              </a:ext>
            </a:extLst>
          </p:cNvPr>
          <p:cNvSpPr>
            <a:spLocks noChangeArrowheads="1"/>
          </p:cNvSpPr>
          <p:nvPr/>
        </p:nvSpPr>
        <p:spPr bwMode="auto">
          <a:xfrm>
            <a:off x="4262437" y="5029200"/>
            <a:ext cx="1738313" cy="628650"/>
          </a:xfrm>
          <a:prstGeom prst="rect">
            <a:avLst/>
          </a:prstGeom>
          <a:noFill/>
          <a:ln w="25400">
            <a:solidFill>
              <a:schemeClr val="tx1"/>
            </a:solidFill>
            <a:miter lim="800000"/>
            <a:headEnd/>
            <a:tailEnd/>
          </a:ln>
          <a:effectLst/>
        </p:spPr>
        <p:txBody>
          <a:bodyPr wrap="none" anchor="ctr"/>
          <a:lstStyle/>
          <a:p>
            <a:endParaRPr lang="en-IN"/>
          </a:p>
        </p:txBody>
      </p:sp>
      <p:sp>
        <p:nvSpPr>
          <p:cNvPr id="36" name="Rectangle 20">
            <a:extLst>
              <a:ext uri="{FF2B5EF4-FFF2-40B4-BE49-F238E27FC236}">
                <a16:creationId xmlns:a16="http://schemas.microsoft.com/office/drawing/2014/main" id="{64F5B2D6-AE4F-4BB7-8F18-0A16C6FD2EF4}"/>
              </a:ext>
            </a:extLst>
          </p:cNvPr>
          <p:cNvSpPr>
            <a:spLocks noChangeArrowheads="1"/>
          </p:cNvSpPr>
          <p:nvPr/>
        </p:nvSpPr>
        <p:spPr bwMode="auto">
          <a:xfrm>
            <a:off x="3552825" y="3632200"/>
            <a:ext cx="890587" cy="473075"/>
          </a:xfrm>
          <a:prstGeom prst="rect">
            <a:avLst/>
          </a:prstGeom>
          <a:noFill/>
          <a:ln w="254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ko-KR" sz="1400" b="1">
                <a:ea typeface="굴림" pitchFamily="50" charset="-127"/>
              </a:rPr>
              <a:t>Register</a:t>
            </a:r>
          </a:p>
          <a:p>
            <a:pPr algn="ctr" defTabSz="762000" eaLnBrk="0" hangingPunct="0">
              <a:lnSpc>
                <a:spcPct val="90000"/>
              </a:lnSpc>
            </a:pPr>
            <a:r>
              <a:rPr kumimoji="1" lang="en-US" altLang="ko-KR" sz="1400" b="1">
                <a:ea typeface="굴림" pitchFamily="50" charset="-127"/>
              </a:rPr>
              <a:t>File</a:t>
            </a:r>
          </a:p>
        </p:txBody>
      </p:sp>
      <p:sp>
        <p:nvSpPr>
          <p:cNvPr id="38" name="Rectangle 21">
            <a:extLst>
              <a:ext uri="{FF2B5EF4-FFF2-40B4-BE49-F238E27FC236}">
                <a16:creationId xmlns:a16="http://schemas.microsoft.com/office/drawing/2014/main" id="{E2033754-18CD-4EBF-AC17-EA820E7A94AC}"/>
              </a:ext>
            </a:extLst>
          </p:cNvPr>
          <p:cNvSpPr>
            <a:spLocks noChangeArrowheads="1"/>
          </p:cNvSpPr>
          <p:nvPr/>
        </p:nvSpPr>
        <p:spPr bwMode="auto">
          <a:xfrm>
            <a:off x="5491162" y="3767137"/>
            <a:ext cx="546100" cy="280988"/>
          </a:xfrm>
          <a:prstGeom prst="rect">
            <a:avLst/>
          </a:prstGeom>
          <a:noFill/>
          <a:ln w="254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ko-KR" sz="1400" b="1">
                <a:ea typeface="굴림" pitchFamily="50" charset="-127"/>
              </a:rPr>
              <a:t>ALU</a:t>
            </a:r>
          </a:p>
        </p:txBody>
      </p:sp>
      <p:sp>
        <p:nvSpPr>
          <p:cNvPr id="40" name="Rectangle 22">
            <a:extLst>
              <a:ext uri="{FF2B5EF4-FFF2-40B4-BE49-F238E27FC236}">
                <a16:creationId xmlns:a16="http://schemas.microsoft.com/office/drawing/2014/main" id="{1B60797F-1FAD-4488-9471-CE45C2CCD8A2}"/>
              </a:ext>
            </a:extLst>
          </p:cNvPr>
          <p:cNvSpPr>
            <a:spLocks noChangeArrowheads="1"/>
          </p:cNvSpPr>
          <p:nvPr/>
        </p:nvSpPr>
        <p:spPr bwMode="auto">
          <a:xfrm>
            <a:off x="4529137" y="5229225"/>
            <a:ext cx="1204913" cy="280987"/>
          </a:xfrm>
          <a:prstGeom prst="rect">
            <a:avLst/>
          </a:prstGeom>
          <a:noFill/>
          <a:ln w="25400">
            <a:noFill/>
            <a:miter lim="800000"/>
            <a:headEnd/>
            <a:tailEnd/>
          </a:ln>
          <a:effectLst/>
        </p:spPr>
        <p:txBody>
          <a:bodyPr wrap="none" lIns="90488" tIns="44450" rIns="90488" bIns="44450">
            <a:spAutoFit/>
          </a:bodyPr>
          <a:lstStyle/>
          <a:p>
            <a:pPr algn="ctr" defTabSz="762000" eaLnBrk="0" hangingPunct="0">
              <a:lnSpc>
                <a:spcPct val="90000"/>
              </a:lnSpc>
            </a:pPr>
            <a:r>
              <a:rPr kumimoji="1" lang="en-US" altLang="ko-KR" sz="1400" b="1">
                <a:ea typeface="굴림" pitchFamily="50" charset="-127"/>
              </a:rPr>
              <a:t>Control Unit</a:t>
            </a:r>
          </a:p>
        </p:txBody>
      </p:sp>
      <p:sp>
        <p:nvSpPr>
          <p:cNvPr id="42" name="Line 23">
            <a:extLst>
              <a:ext uri="{FF2B5EF4-FFF2-40B4-BE49-F238E27FC236}">
                <a16:creationId xmlns:a16="http://schemas.microsoft.com/office/drawing/2014/main" id="{382E4758-6939-4372-AE4B-7BFD7CC553B9}"/>
              </a:ext>
            </a:extLst>
          </p:cNvPr>
          <p:cNvSpPr>
            <a:spLocks noChangeShapeType="1"/>
          </p:cNvSpPr>
          <p:nvPr/>
        </p:nvSpPr>
        <p:spPr bwMode="auto">
          <a:xfrm flipH="1" flipV="1">
            <a:off x="4071937" y="4449762"/>
            <a:ext cx="755650" cy="460375"/>
          </a:xfrm>
          <a:prstGeom prst="line">
            <a:avLst/>
          </a:prstGeom>
          <a:noFill/>
          <a:ln w="50800">
            <a:pattFill prst="ltUpDiag">
              <a:fgClr>
                <a:schemeClr val="tx1"/>
              </a:fgClr>
              <a:bgClr>
                <a:schemeClr val="bg1"/>
              </a:bgClr>
            </a:pattFill>
            <a:round/>
            <a:headEnd/>
            <a:tailEnd type="triangle" w="med" len="med"/>
          </a:ln>
          <a:effectLst/>
        </p:spPr>
        <p:txBody>
          <a:bodyPr wrap="none" anchor="ctr"/>
          <a:lstStyle/>
          <a:p>
            <a:endParaRPr lang="en-IN"/>
          </a:p>
        </p:txBody>
      </p:sp>
      <p:sp>
        <p:nvSpPr>
          <p:cNvPr id="44" name="Line 24">
            <a:extLst>
              <a:ext uri="{FF2B5EF4-FFF2-40B4-BE49-F238E27FC236}">
                <a16:creationId xmlns:a16="http://schemas.microsoft.com/office/drawing/2014/main" id="{DF62B8B8-B644-400A-B0D4-1998C8AE4759}"/>
              </a:ext>
            </a:extLst>
          </p:cNvPr>
          <p:cNvSpPr>
            <a:spLocks noChangeShapeType="1"/>
          </p:cNvSpPr>
          <p:nvPr/>
        </p:nvSpPr>
        <p:spPr bwMode="auto">
          <a:xfrm flipV="1">
            <a:off x="5321300" y="4048125"/>
            <a:ext cx="250825" cy="981075"/>
          </a:xfrm>
          <a:prstGeom prst="line">
            <a:avLst/>
          </a:prstGeom>
          <a:noFill/>
          <a:ln w="50800">
            <a:pattFill prst="ltUpDiag">
              <a:fgClr>
                <a:schemeClr val="tx1"/>
              </a:fgClr>
              <a:bgClr>
                <a:schemeClr val="bg1"/>
              </a:bgClr>
            </a:pattFill>
            <a:round/>
            <a:headEnd/>
            <a:tailEnd type="triangle" w="med" len="med"/>
          </a:ln>
          <a:effectLst/>
        </p:spPr>
        <p:txBody>
          <a:bodyPr wrap="none" anchor="ctr"/>
          <a:lstStyle/>
          <a:p>
            <a:endParaRPr lang="en-IN"/>
          </a:p>
        </p:txBody>
      </p:sp>
      <p:sp>
        <p:nvSpPr>
          <p:cNvPr id="46" name="Line 29">
            <a:extLst>
              <a:ext uri="{FF2B5EF4-FFF2-40B4-BE49-F238E27FC236}">
                <a16:creationId xmlns:a16="http://schemas.microsoft.com/office/drawing/2014/main" id="{AE1207A8-6219-440D-807C-7DA7A127717D}"/>
              </a:ext>
            </a:extLst>
          </p:cNvPr>
          <p:cNvSpPr>
            <a:spLocks noChangeShapeType="1"/>
          </p:cNvSpPr>
          <p:nvPr/>
        </p:nvSpPr>
        <p:spPr bwMode="auto">
          <a:xfrm flipV="1">
            <a:off x="3709987" y="3040062"/>
            <a:ext cx="0" cy="331788"/>
          </a:xfrm>
          <a:prstGeom prst="line">
            <a:avLst/>
          </a:prstGeom>
          <a:noFill/>
          <a:ln w="25400">
            <a:solidFill>
              <a:schemeClr val="tx1"/>
            </a:solidFill>
            <a:round/>
            <a:headEnd/>
            <a:tailEnd type="triangle" w="med" len="med"/>
          </a:ln>
          <a:effectLst/>
        </p:spPr>
        <p:txBody>
          <a:bodyPr wrap="none" anchor="ctr"/>
          <a:lstStyle/>
          <a:p>
            <a:endParaRPr lang="en-IN"/>
          </a:p>
        </p:txBody>
      </p:sp>
      <p:sp>
        <p:nvSpPr>
          <p:cNvPr id="48" name="Line 30">
            <a:extLst>
              <a:ext uri="{FF2B5EF4-FFF2-40B4-BE49-F238E27FC236}">
                <a16:creationId xmlns:a16="http://schemas.microsoft.com/office/drawing/2014/main" id="{C1540B12-277C-4615-8097-77F6E29C4428}"/>
              </a:ext>
            </a:extLst>
          </p:cNvPr>
          <p:cNvSpPr>
            <a:spLocks noChangeShapeType="1"/>
          </p:cNvSpPr>
          <p:nvPr/>
        </p:nvSpPr>
        <p:spPr bwMode="auto">
          <a:xfrm>
            <a:off x="2501900" y="3052762"/>
            <a:ext cx="3876675" cy="0"/>
          </a:xfrm>
          <a:prstGeom prst="line">
            <a:avLst/>
          </a:prstGeom>
          <a:noFill/>
          <a:ln w="25400">
            <a:solidFill>
              <a:schemeClr val="tx1"/>
            </a:solidFill>
            <a:round/>
            <a:headEnd/>
            <a:tailEnd/>
          </a:ln>
          <a:effectLst/>
        </p:spPr>
        <p:txBody>
          <a:bodyPr wrap="none" anchor="ctr"/>
          <a:lstStyle/>
          <a:p>
            <a:endParaRPr lang="en-IN"/>
          </a:p>
        </p:txBody>
      </p:sp>
      <p:sp>
        <p:nvSpPr>
          <p:cNvPr id="50" name="Line 31">
            <a:extLst>
              <a:ext uri="{FF2B5EF4-FFF2-40B4-BE49-F238E27FC236}">
                <a16:creationId xmlns:a16="http://schemas.microsoft.com/office/drawing/2014/main" id="{5FEF7BC0-516C-48FD-B4EE-028DDF37AF58}"/>
              </a:ext>
            </a:extLst>
          </p:cNvPr>
          <p:cNvSpPr>
            <a:spLocks noChangeShapeType="1"/>
          </p:cNvSpPr>
          <p:nvPr/>
        </p:nvSpPr>
        <p:spPr bwMode="auto">
          <a:xfrm>
            <a:off x="2487612" y="2892425"/>
            <a:ext cx="3890963" cy="0"/>
          </a:xfrm>
          <a:prstGeom prst="line">
            <a:avLst/>
          </a:prstGeom>
          <a:noFill/>
          <a:ln w="25400">
            <a:solidFill>
              <a:schemeClr val="tx1"/>
            </a:solidFill>
            <a:round/>
            <a:headEnd/>
            <a:tailEnd/>
          </a:ln>
          <a:effectLst/>
        </p:spPr>
        <p:txBody>
          <a:bodyPr wrap="none" anchor="ctr"/>
          <a:lstStyle/>
          <a:p>
            <a:endParaRPr lang="en-IN"/>
          </a:p>
        </p:txBody>
      </p:sp>
      <p:sp>
        <p:nvSpPr>
          <p:cNvPr id="54" name="TextBox 53">
            <a:extLst>
              <a:ext uri="{FF2B5EF4-FFF2-40B4-BE49-F238E27FC236}">
                <a16:creationId xmlns:a16="http://schemas.microsoft.com/office/drawing/2014/main" id="{CDB2C247-E803-4948-B1D9-B525F2C47C28}"/>
              </a:ext>
            </a:extLst>
          </p:cNvPr>
          <p:cNvSpPr txBox="1"/>
          <p:nvPr/>
        </p:nvSpPr>
        <p:spPr>
          <a:xfrm>
            <a:off x="990664" y="1285942"/>
            <a:ext cx="7391333" cy="646331"/>
          </a:xfrm>
          <a:prstGeom prst="rect">
            <a:avLst/>
          </a:prstGeom>
          <a:noFill/>
        </p:spPr>
        <p:txBody>
          <a:bodyPr wrap="square">
            <a:spAutoFit/>
          </a:bodyPr>
          <a:lstStyle/>
          <a:p>
            <a:pPr algn="l"/>
            <a:r>
              <a:rPr lang="en-IN" sz="2000" b="0" i="0" u="none" strike="noStrike" baseline="0" dirty="0">
                <a:solidFill>
                  <a:srgbClr val="000000"/>
                </a:solidFill>
                <a:latin typeface="+mj-lt"/>
              </a:rPr>
              <a:t>Datapath: </a:t>
            </a:r>
            <a:r>
              <a:rPr lang="en-US" sz="1800" b="0" i="0" u="none" strike="noStrike" baseline="0" dirty="0">
                <a:solidFill>
                  <a:srgbClr val="000000"/>
                </a:solidFill>
                <a:latin typeface="+mj-lt"/>
              </a:rPr>
              <a:t>Elements that process data and addresses </a:t>
            </a:r>
            <a:r>
              <a:rPr lang="en-IN" sz="1800" b="0" i="0" u="none" strike="noStrike" baseline="0" dirty="0">
                <a:solidFill>
                  <a:srgbClr val="000000"/>
                </a:solidFill>
                <a:latin typeface="+mj-lt"/>
              </a:rPr>
              <a:t>in the CPU</a:t>
            </a:r>
          </a:p>
          <a:p>
            <a:pPr marL="742950" lvl="1" indent="-285750">
              <a:buFont typeface="Wingdings" panose="05000000000000000000" pitchFamily="2" charset="2"/>
              <a:buChar char="§"/>
            </a:pPr>
            <a:r>
              <a:rPr lang="en-IN" sz="1600" b="0" i="0" u="none" strike="noStrike" baseline="0" dirty="0">
                <a:solidFill>
                  <a:srgbClr val="000000"/>
                </a:solidFill>
                <a:latin typeface="+mj-lt"/>
              </a:rPr>
              <a:t>Memories, registers, ALUs, Buses…</a:t>
            </a:r>
            <a:endParaRPr lang="en-IN" dirty="0">
              <a:latin typeface="+mj-lt"/>
            </a:endParaRPr>
          </a:p>
        </p:txBody>
      </p:sp>
    </p:spTree>
    <p:extLst>
      <p:ext uri="{BB962C8B-B14F-4D97-AF65-F5344CB8AC3E}">
        <p14:creationId xmlns:p14="http://schemas.microsoft.com/office/powerpoint/2010/main" val="381456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Registers </a:t>
            </a:r>
          </a:p>
        </p:txBody>
      </p:sp>
      <p:sp>
        <p:nvSpPr>
          <p:cNvPr id="3" name="Content Placeholder 2"/>
          <p:cNvSpPr>
            <a:spLocks noGrp="1"/>
          </p:cNvSpPr>
          <p:nvPr>
            <p:ph idx="1"/>
          </p:nvPr>
        </p:nvSpPr>
        <p:spPr>
          <a:xfrm>
            <a:off x="381000" y="914400"/>
            <a:ext cx="8229600" cy="5715000"/>
          </a:xfrm>
        </p:spPr>
        <p:txBody>
          <a:bodyPr>
            <a:noAutofit/>
          </a:bodyPr>
          <a:lstStyle/>
          <a:p>
            <a:pPr>
              <a:lnSpc>
                <a:spcPct val="80000"/>
              </a:lnSpc>
            </a:pPr>
            <a:r>
              <a:rPr lang="en-US" sz="2000" dirty="0"/>
              <a:t>Registers are very fast computer memory which are used to execute programs and operations efficiently [1]. There are several different classes of CPU:</a:t>
            </a:r>
          </a:p>
          <a:p>
            <a:pPr fontAlgn="base"/>
            <a:r>
              <a:rPr lang="en-US" sz="2000" b="1" dirty="0"/>
              <a:t>Accumulator: </a:t>
            </a:r>
            <a:r>
              <a:rPr lang="en-US" sz="2000" dirty="0"/>
              <a:t>This is the most frequently used register used to store data taken from memory.</a:t>
            </a:r>
          </a:p>
          <a:p>
            <a:pPr fontAlgn="base"/>
            <a:r>
              <a:rPr lang="en-US" sz="2000" b="1" dirty="0"/>
              <a:t>Memory Address Registers (MAR): </a:t>
            </a:r>
            <a:r>
              <a:rPr lang="en-US" sz="2000" dirty="0"/>
              <a:t>It holds the address of the location to be accessed from memory. MAR and MDR (Memory Data Register) together facilitate the communication of the CPU and the main memory.</a:t>
            </a:r>
          </a:p>
          <a:p>
            <a:pPr fontAlgn="base"/>
            <a:r>
              <a:rPr lang="en-US" sz="2000" b="1" dirty="0"/>
              <a:t>Memory Data Registers (MDR): </a:t>
            </a:r>
            <a:r>
              <a:rPr lang="en-US" sz="2000" dirty="0"/>
              <a:t>It contains data to be written into or to be read out from the addressed location.</a:t>
            </a:r>
          </a:p>
          <a:p>
            <a:pPr fontAlgn="base"/>
            <a:endParaRPr lang="en-US" sz="2000" b="1" dirty="0"/>
          </a:p>
          <a:p>
            <a:pPr fontAlgn="base"/>
            <a:r>
              <a:rPr lang="en-US" sz="2000" b="1" dirty="0"/>
              <a:t>General Purpose Registers: (GPRs): </a:t>
            </a:r>
            <a:r>
              <a:rPr lang="en-US" sz="2000" dirty="0"/>
              <a:t>These are numbered as R</a:t>
            </a:r>
            <a:r>
              <a:rPr lang="en-US" sz="2000" baseline="-25000" dirty="0"/>
              <a:t>0</a:t>
            </a:r>
            <a:r>
              <a:rPr lang="en-US" sz="2000" dirty="0"/>
              <a:t>, R</a:t>
            </a:r>
            <a:r>
              <a:rPr lang="en-US" sz="2000" baseline="-25000" dirty="0"/>
              <a:t>1</a:t>
            </a:r>
            <a:r>
              <a:rPr lang="en-US" sz="2000" dirty="0"/>
              <a:t>, R</a:t>
            </a:r>
            <a:r>
              <a:rPr lang="en-US" sz="2000" baseline="-25000" dirty="0"/>
              <a:t>2</a:t>
            </a:r>
            <a:r>
              <a:rPr lang="en-US" sz="2000" dirty="0"/>
              <a:t>….</a:t>
            </a:r>
            <a:r>
              <a:rPr lang="en-US" sz="2000" dirty="0" err="1"/>
              <a:t>R</a:t>
            </a:r>
            <a:r>
              <a:rPr lang="en-US" sz="2000" baseline="-25000" dirty="0" err="1"/>
              <a:t>n</a:t>
            </a:r>
            <a:r>
              <a:rPr lang="en-US" sz="2000" dirty="0"/>
              <a:t>, and used to store temporary data during any ongoing operation. Its content can be accessed by assembly programming.</a:t>
            </a:r>
          </a:p>
          <a:p>
            <a:pPr fontAlgn="base"/>
            <a:r>
              <a:rPr lang="en-US" sz="2000" b="1" dirty="0"/>
              <a:t>Instruction Register (IR):</a:t>
            </a:r>
            <a:br>
              <a:rPr lang="en-US" sz="2000" dirty="0"/>
            </a:br>
            <a:r>
              <a:rPr lang="en-US" sz="2000" dirty="0"/>
              <a:t>It is the register which holds the instruction which is currently been executed.</a:t>
            </a:r>
          </a:p>
        </p:txBody>
      </p:sp>
      <p:sp>
        <p:nvSpPr>
          <p:cNvPr id="4" name="Slide Number Placeholder 3"/>
          <p:cNvSpPr>
            <a:spLocks noGrp="1"/>
          </p:cNvSpPr>
          <p:nvPr>
            <p:ph type="sldNum" sz="quarter" idx="12"/>
          </p:nvPr>
        </p:nvSpPr>
        <p:spPr/>
        <p:txBody>
          <a:bodyPr/>
          <a:lstStyle/>
          <a:p>
            <a:fld id="{91A25018-6A3C-4118-A571-55755E85EC31}" type="slidenum">
              <a:rPr lang="en-US" smtClean="0"/>
              <a:pPr/>
              <a:t>6</a:t>
            </a:fld>
            <a:endParaRPr lang="en-US"/>
          </a:p>
        </p:txBody>
      </p:sp>
    </p:spTree>
    <p:extLst>
      <p:ext uri="{BB962C8B-B14F-4D97-AF65-F5344CB8AC3E}">
        <p14:creationId xmlns:p14="http://schemas.microsoft.com/office/powerpoint/2010/main" val="201208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Registers</a:t>
            </a:r>
          </a:p>
        </p:txBody>
      </p:sp>
      <p:sp>
        <p:nvSpPr>
          <p:cNvPr id="3" name="Content Placeholder 2"/>
          <p:cNvSpPr>
            <a:spLocks noGrp="1"/>
          </p:cNvSpPr>
          <p:nvPr>
            <p:ph idx="1"/>
          </p:nvPr>
        </p:nvSpPr>
        <p:spPr>
          <a:xfrm>
            <a:off x="457200" y="1066800"/>
            <a:ext cx="8229600" cy="5257800"/>
          </a:xfrm>
        </p:spPr>
        <p:txBody>
          <a:bodyPr>
            <a:normAutofit/>
          </a:bodyPr>
          <a:lstStyle/>
          <a:p>
            <a:pPr fontAlgn="base"/>
            <a:r>
              <a:rPr lang="en-US" sz="2000" b="1" dirty="0"/>
              <a:t>Program Counter (PC):</a:t>
            </a:r>
            <a:r>
              <a:rPr lang="en-US" sz="2000" dirty="0"/>
              <a:t>  is used to keep the track of execution of the program. It contains the memory address of the next instruction to be fetched. PC points to the address of the next instruction to be fetched from the main memory when the previous instruction has been successfully completed. </a:t>
            </a:r>
          </a:p>
          <a:p>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895600"/>
            <a:ext cx="67818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91A25018-6A3C-4118-A571-55755E85EC31}" type="slidenum">
              <a:rPr lang="en-US" smtClean="0"/>
              <a:pPr/>
              <a:t>7</a:t>
            </a:fld>
            <a:endParaRPr lang="en-US"/>
          </a:p>
        </p:txBody>
      </p:sp>
      <p:sp>
        <p:nvSpPr>
          <p:cNvPr id="5" name="Rectangle 4"/>
          <p:cNvSpPr/>
          <p:nvPr/>
        </p:nvSpPr>
        <p:spPr>
          <a:xfrm>
            <a:off x="2971800" y="5979459"/>
            <a:ext cx="2914452" cy="369332"/>
          </a:xfrm>
          <a:prstGeom prst="rect">
            <a:avLst/>
          </a:prstGeom>
        </p:spPr>
        <p:txBody>
          <a:bodyPr wrap="none">
            <a:spAutoFit/>
          </a:bodyPr>
          <a:lstStyle/>
          <a:p>
            <a:pPr algn="ctr"/>
            <a:r>
              <a:rPr lang="en-US" b="1" dirty="0"/>
              <a:t>Figure 3 </a:t>
            </a:r>
            <a:r>
              <a:rPr lang="en-US" altLang="ko-KR" b="1" dirty="0"/>
              <a:t>processor registers </a:t>
            </a:r>
            <a:endParaRPr lang="en-US" b="1" dirty="0"/>
          </a:p>
        </p:txBody>
      </p:sp>
    </p:spTree>
    <p:extLst>
      <p:ext uri="{BB962C8B-B14F-4D97-AF65-F5344CB8AC3E}">
        <p14:creationId xmlns:p14="http://schemas.microsoft.com/office/powerpoint/2010/main" val="131158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49225" y="296863"/>
            <a:ext cx="8809038" cy="434975"/>
          </a:xfrm>
        </p:spPr>
        <p:txBody>
          <a:bodyPr>
            <a:noAutofit/>
          </a:bodyPr>
          <a:lstStyle/>
          <a:p>
            <a:r>
              <a:rPr lang="en-US" sz="3200" b="0" dirty="0"/>
              <a:t> A General-Purpose </a:t>
            </a:r>
            <a:r>
              <a:rPr lang="en-US" sz="3200" dirty="0"/>
              <a:t>C</a:t>
            </a:r>
            <a:r>
              <a:rPr lang="en-US" sz="3200" b="0" dirty="0"/>
              <a:t>omputer</a:t>
            </a:r>
            <a:endParaRPr lang="en-US" altLang="ko-KR" sz="3200" dirty="0"/>
          </a:p>
        </p:txBody>
      </p:sp>
      <p:sp>
        <p:nvSpPr>
          <p:cNvPr id="40963" name="Rectangle 3"/>
          <p:cNvSpPr>
            <a:spLocks noGrp="1" noChangeArrowheads="1"/>
          </p:cNvSpPr>
          <p:nvPr>
            <p:ph idx="1"/>
          </p:nvPr>
        </p:nvSpPr>
        <p:spPr bwMode="auto">
          <a:xfrm>
            <a:off x="152401" y="914400"/>
            <a:ext cx="6476999" cy="449580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lnSpcReduction="20000"/>
          </a:bodyPr>
          <a:lstStyle/>
          <a:p>
            <a:endParaRPr lang="en-US" sz="2000" dirty="0"/>
          </a:p>
          <a:p>
            <a:endParaRPr lang="en-US" sz="2000" dirty="0"/>
          </a:p>
          <a:p>
            <a:endParaRPr lang="en-US" sz="2000" dirty="0"/>
          </a:p>
          <a:p>
            <a:pPr marL="0" indent="0">
              <a:buNone/>
            </a:pPr>
            <a:endParaRPr lang="en-US" sz="2000" dirty="0"/>
          </a:p>
          <a:p>
            <a:r>
              <a:rPr lang="en-US" sz="2000" dirty="0"/>
              <a:t>An instruction is a group of bits that instruct the computer to perform a specific  operation. </a:t>
            </a:r>
          </a:p>
          <a:p>
            <a:pPr lvl="1"/>
            <a:r>
              <a:rPr lang="en-US" sz="1600" dirty="0"/>
              <a:t>It is usually divided into parts.</a:t>
            </a:r>
          </a:p>
          <a:p>
            <a:pPr marL="0" indent="0">
              <a:buNone/>
            </a:pPr>
            <a:endParaRPr lang="en-US" sz="2000" dirty="0"/>
          </a:p>
          <a:p>
            <a:r>
              <a:rPr lang="en-US" sz="2000" dirty="0"/>
              <a:t>Instructions are stored in one section of memory and data in another. </a:t>
            </a:r>
          </a:p>
          <a:p>
            <a:endParaRPr lang="en-US" sz="2000" dirty="0"/>
          </a:p>
          <a:p>
            <a:r>
              <a:rPr lang="en-US" sz="2000" dirty="0"/>
              <a:t>The</a:t>
            </a:r>
            <a:r>
              <a:rPr lang="en-US" altLang="ko-KR" sz="2000" dirty="0"/>
              <a:t> memory has 4096 words </a:t>
            </a:r>
          </a:p>
          <a:p>
            <a:pPr lvl="1"/>
            <a:r>
              <a:rPr lang="en-US" altLang="ko-KR" sz="1600" dirty="0"/>
              <a:t>4096 = 2</a:t>
            </a:r>
            <a:r>
              <a:rPr lang="en-US" altLang="ko-KR" sz="1600" baseline="30000" dirty="0"/>
              <a:t>12</a:t>
            </a:r>
            <a:r>
              <a:rPr lang="en-US" altLang="ko-KR" sz="1600" dirty="0"/>
              <a:t>, so it takes 12 </a:t>
            </a:r>
            <a:r>
              <a:rPr lang="en-US" sz="1600" dirty="0"/>
              <a:t>bits to specify an address </a:t>
            </a:r>
            <a:r>
              <a:rPr lang="en-US" altLang="ko-KR" sz="1600" dirty="0"/>
              <a:t>to select a word in memory</a:t>
            </a:r>
          </a:p>
          <a:p>
            <a:endParaRPr lang="en-US" altLang="ko-KR" sz="2000" dirty="0">
              <a:solidFill>
                <a:srgbClr val="00B050"/>
              </a:solidFill>
            </a:endParaRPr>
          </a:p>
          <a:p>
            <a:r>
              <a:rPr lang="en-US" altLang="ko-KR" sz="2000" dirty="0">
                <a:solidFill>
                  <a:srgbClr val="00B050"/>
                </a:solidFill>
              </a:rPr>
              <a:t>Each word is 16 bits long</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990600"/>
            <a:ext cx="1876425"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450" y="3962400"/>
            <a:ext cx="18859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75" y="838200"/>
            <a:ext cx="2667000" cy="697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81399" y="1542209"/>
            <a:ext cx="2771775" cy="468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91A25018-6A3C-4118-A571-55755E85EC31}" type="slidenum">
              <a:rPr lang="en-US" smtClean="0"/>
              <a:pPr/>
              <a:t>8</a:t>
            </a:fld>
            <a:endParaRPr lang="en-US"/>
          </a:p>
        </p:txBody>
      </p:sp>
      <p:sp>
        <p:nvSpPr>
          <p:cNvPr id="5" name="TextBox 4"/>
          <p:cNvSpPr txBox="1"/>
          <p:nvPr/>
        </p:nvSpPr>
        <p:spPr>
          <a:xfrm>
            <a:off x="5715279" y="4724400"/>
            <a:ext cx="3276321" cy="307777"/>
          </a:xfrm>
          <a:prstGeom prst="rect">
            <a:avLst/>
          </a:prstGeom>
          <a:noFill/>
        </p:spPr>
        <p:txBody>
          <a:bodyPr wrap="square" rtlCol="0">
            <a:spAutoFit/>
          </a:bodyPr>
          <a:lstStyle/>
          <a:p>
            <a:r>
              <a:rPr lang="en-US" sz="1400" b="1" dirty="0"/>
              <a:t>Figure 1  General purpose computer [1]</a:t>
            </a:r>
          </a:p>
        </p:txBody>
      </p:sp>
      <p:sp>
        <p:nvSpPr>
          <p:cNvPr id="11" name="TextBox 10">
            <a:extLst>
              <a:ext uri="{FF2B5EF4-FFF2-40B4-BE49-F238E27FC236}">
                <a16:creationId xmlns:a16="http://schemas.microsoft.com/office/drawing/2014/main" id="{2DC1FCA8-77DE-4CCA-8E81-E4EDBB70A224}"/>
              </a:ext>
            </a:extLst>
          </p:cNvPr>
          <p:cNvSpPr txBox="1"/>
          <p:nvPr/>
        </p:nvSpPr>
        <p:spPr>
          <a:xfrm>
            <a:off x="380999" y="5228272"/>
            <a:ext cx="8577263" cy="1477328"/>
          </a:xfrm>
          <a:prstGeom prst="rect">
            <a:avLst/>
          </a:prstGeom>
          <a:noFill/>
        </p:spPr>
        <p:txBody>
          <a:bodyPr wrap="square">
            <a:spAutoFit/>
          </a:bodyPr>
          <a:lstStyle/>
          <a:p>
            <a:pPr marL="285750" indent="-285750">
              <a:buFont typeface="Arial" panose="020B0604020202020204" pitchFamily="34" charset="0"/>
              <a:buChar char="•"/>
            </a:pPr>
            <a:r>
              <a:rPr lang="en-US" sz="1800" dirty="0"/>
              <a:t>In a 16-bit memory word, </a:t>
            </a:r>
            <a:r>
              <a:rPr lang="en-US" sz="1800" dirty="0">
                <a:solidFill>
                  <a:srgbClr val="C00000"/>
                </a:solidFill>
              </a:rPr>
              <a:t>4 bits</a:t>
            </a:r>
            <a:r>
              <a:rPr lang="en-US" sz="1800" dirty="0"/>
              <a:t>  are available for the operation code to specify one out of 16 possible operations, and rest </a:t>
            </a:r>
            <a:r>
              <a:rPr lang="en-US" sz="1800" dirty="0">
                <a:solidFill>
                  <a:srgbClr val="C00000"/>
                </a:solidFill>
              </a:rPr>
              <a:t>12 bits</a:t>
            </a:r>
            <a:r>
              <a:rPr lang="en-US" sz="1800" dirty="0"/>
              <a:t> to specify  address of an operand.</a:t>
            </a:r>
          </a:p>
          <a:p>
            <a:endParaRPr lang="en-US" sz="1800" dirty="0"/>
          </a:p>
          <a:p>
            <a:pPr marL="285750" indent="-285750">
              <a:buFont typeface="Arial" panose="020B0604020202020204" pitchFamily="34" charset="0"/>
              <a:buChar char="•"/>
            </a:pPr>
            <a:r>
              <a:rPr lang="en-US" sz="1800" dirty="0"/>
              <a:t>Computers that have a single-processor register called </a:t>
            </a:r>
            <a:r>
              <a:rPr lang="en-US" sz="1800" dirty="0">
                <a:solidFill>
                  <a:srgbClr val="C00000"/>
                </a:solidFill>
              </a:rPr>
              <a:t>accumulator</a:t>
            </a:r>
            <a:r>
              <a:rPr lang="en-US" sz="1800" dirty="0"/>
              <a:t> and label it AC.</a:t>
            </a:r>
          </a:p>
          <a:p>
            <a:pPr marL="285750" indent="-285750">
              <a:buFont typeface="Arial" panose="020B0604020202020204" pitchFamily="34" charset="0"/>
              <a:buChar char="•"/>
            </a:pPr>
            <a:r>
              <a:rPr lang="en-US" sz="1800" dirty="0"/>
              <a:t>The </a:t>
            </a:r>
            <a:r>
              <a:rPr lang="en-US" sz="1800" u="sng" dirty="0"/>
              <a:t>operation</a:t>
            </a:r>
            <a:r>
              <a:rPr lang="en-US" sz="1800" dirty="0"/>
              <a:t> is performed with the </a:t>
            </a:r>
            <a:r>
              <a:rPr lang="en-US" sz="1800" u="sng" dirty="0"/>
              <a:t>memory operand and the content of AC</a:t>
            </a:r>
            <a:r>
              <a:rPr lang="en-US" sz="1800" dirty="0"/>
              <a:t>.</a:t>
            </a:r>
            <a:endParaRPr lang="en-US" altLang="ko-KR" sz="1800" dirty="0"/>
          </a:p>
        </p:txBody>
      </p:sp>
    </p:spTree>
    <p:extLst>
      <p:ext uri="{BB962C8B-B14F-4D97-AF65-F5344CB8AC3E}">
        <p14:creationId xmlns:p14="http://schemas.microsoft.com/office/powerpoint/2010/main" val="291856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4" end="4"/>
                                            </p:txEl>
                                          </p:spTgt>
                                        </p:tgtEl>
                                        <p:attrNameLst>
                                          <p:attrName>style.visibility</p:attrName>
                                        </p:attrNameLst>
                                      </p:cBhvr>
                                      <p:to>
                                        <p:strVal val="visible"/>
                                      </p:to>
                                    </p:set>
                                    <p:animEffect transition="in" filter="fade">
                                      <p:cBhvr>
                                        <p:cTn id="7" dur="500"/>
                                        <p:tgtEl>
                                          <p:spTgt spid="40963">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5" end="5"/>
                                            </p:txEl>
                                          </p:spTgt>
                                        </p:tgtEl>
                                        <p:attrNameLst>
                                          <p:attrName>style.visibility</p:attrName>
                                        </p:attrNameLst>
                                      </p:cBhvr>
                                      <p:to>
                                        <p:strVal val="visible"/>
                                      </p:to>
                                    </p:set>
                                    <p:animEffect transition="in" filter="fade">
                                      <p:cBhvr>
                                        <p:cTn id="10" dur="500"/>
                                        <p:tgtEl>
                                          <p:spTgt spid="4096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963">
                                            <p:txEl>
                                              <p:pRg st="7" end="7"/>
                                            </p:txEl>
                                          </p:spTgt>
                                        </p:tgtEl>
                                        <p:attrNameLst>
                                          <p:attrName>style.visibility</p:attrName>
                                        </p:attrNameLst>
                                      </p:cBhvr>
                                      <p:to>
                                        <p:strVal val="visible"/>
                                      </p:to>
                                    </p:set>
                                    <p:animEffect transition="in" filter="fade">
                                      <p:cBhvr>
                                        <p:cTn id="15" dur="500"/>
                                        <p:tgtEl>
                                          <p:spTgt spid="40963">
                                            <p:txEl>
                                              <p:pRg st="7" end="7"/>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0963">
                                            <p:txEl>
                                              <p:pRg st="9" end="9"/>
                                            </p:txEl>
                                          </p:spTgt>
                                        </p:tgtEl>
                                        <p:attrNameLst>
                                          <p:attrName>style.visibility</p:attrName>
                                        </p:attrNameLst>
                                      </p:cBhvr>
                                      <p:to>
                                        <p:strVal val="visible"/>
                                      </p:to>
                                    </p:set>
                                    <p:animEffect transition="in" filter="fade">
                                      <p:cBhvr>
                                        <p:cTn id="24" dur="500"/>
                                        <p:tgtEl>
                                          <p:spTgt spid="40963">
                                            <p:txEl>
                                              <p:pRg st="9" end="9"/>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63">
                                            <p:txEl>
                                              <p:pRg st="10" end="10"/>
                                            </p:txEl>
                                          </p:spTgt>
                                        </p:tgtEl>
                                        <p:attrNameLst>
                                          <p:attrName>style.visibility</p:attrName>
                                        </p:attrNameLst>
                                      </p:cBhvr>
                                      <p:to>
                                        <p:strVal val="visible"/>
                                      </p:to>
                                    </p:set>
                                    <p:animEffect transition="in" filter="fade">
                                      <p:cBhvr>
                                        <p:cTn id="27" dur="500"/>
                                        <p:tgtEl>
                                          <p:spTgt spid="4096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63">
                                            <p:txEl>
                                              <p:pRg st="12" end="12"/>
                                            </p:txEl>
                                          </p:spTgt>
                                        </p:tgtEl>
                                        <p:attrNameLst>
                                          <p:attrName>style.visibility</p:attrName>
                                        </p:attrNameLst>
                                      </p:cBhvr>
                                      <p:to>
                                        <p:strVal val="visible"/>
                                      </p:to>
                                    </p:set>
                                    <p:animEffect transition="in" filter="fade">
                                      <p:cBhvr>
                                        <p:cTn id="32" dur="500"/>
                                        <p:tgtEl>
                                          <p:spTgt spid="40963">
                                            <p:txEl>
                                              <p:pRg st="12" end="12"/>
                                            </p:txEl>
                                          </p:spTgt>
                                        </p:tgtEl>
                                      </p:cBhvr>
                                    </p:animEffect>
                                  </p:childTnLst>
                                </p:cTn>
                              </p:par>
                            </p:childTnLst>
                          </p:cTn>
                        </p:par>
                        <p:par>
                          <p:cTn id="33" fill="hold">
                            <p:stCondLst>
                              <p:cond delay="500"/>
                            </p:stCondLst>
                            <p:childTnLst>
                              <p:par>
                                <p:cTn id="34" presetID="1" presetClass="entr" presetSubtype="0" fill="hold" nodeType="afterEffect">
                                  <p:stCondLst>
                                    <p:cond delay="250"/>
                                  </p:stCondLst>
                                  <p:childTnLst>
                                    <p:set>
                                      <p:cBhvr>
                                        <p:cTn id="35" dur="1" fill="hold">
                                          <p:stCondLst>
                                            <p:cond delay="0"/>
                                          </p:stCondLst>
                                        </p:cTn>
                                        <p:tgtEl>
                                          <p:spTgt spid="10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1028"/>
                                        </p:tgtEl>
                                        <p:attrNameLst>
                                          <p:attrName>style.visibility</p:attrName>
                                        </p:attrNameLst>
                                      </p:cBhvr>
                                      <p:to>
                                        <p:strVal val="visible"/>
                                      </p:to>
                                    </p:set>
                                    <p:animEffect transition="in" filter="fade">
                                      <p:cBhvr>
                                        <p:cTn id="44" dur="500"/>
                                        <p:tgtEl>
                                          <p:spTgt spid="102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1">
                                            <p:txEl>
                                              <p:pRg st="2" end="2"/>
                                            </p:txEl>
                                          </p:spTgt>
                                        </p:tgtEl>
                                        <p:attrNameLst>
                                          <p:attrName>style.visibility</p:attrName>
                                        </p:attrNameLst>
                                      </p:cBhvr>
                                      <p:to>
                                        <p:strVal val="visible"/>
                                      </p:to>
                                    </p:set>
                                    <p:animEffect transition="in" filter="fade">
                                      <p:cBhvr>
                                        <p:cTn id="49" dur="500"/>
                                        <p:tgtEl>
                                          <p:spTgt spid="11">
                                            <p:txEl>
                                              <p:pRg st="2" end="2"/>
                                            </p:txEl>
                                          </p:spTgt>
                                        </p:tgtEl>
                                      </p:cBhvr>
                                    </p:animEffect>
                                  </p:childTnLst>
                                </p:cTn>
                              </p:par>
                            </p:childTnLst>
                          </p:cTn>
                        </p:par>
                        <p:par>
                          <p:cTn id="50" fill="hold">
                            <p:stCondLst>
                              <p:cond delay="500"/>
                            </p:stCondLst>
                            <p:childTnLst>
                              <p:par>
                                <p:cTn id="51" presetID="10" presetClass="entr" presetSubtype="0" fill="hold" nodeType="afterEffect">
                                  <p:stCondLst>
                                    <p:cond delay="250"/>
                                  </p:stCondLst>
                                  <p:childTnLst>
                                    <p:set>
                                      <p:cBhvr>
                                        <p:cTn id="52" dur="1" fill="hold">
                                          <p:stCondLst>
                                            <p:cond delay="0"/>
                                          </p:stCondLst>
                                        </p:cTn>
                                        <p:tgtEl>
                                          <p:spTgt spid="1027"/>
                                        </p:tgtEl>
                                        <p:attrNameLst>
                                          <p:attrName>style.visibility</p:attrName>
                                        </p:attrNameLst>
                                      </p:cBhvr>
                                      <p:to>
                                        <p:strVal val="visible"/>
                                      </p:to>
                                    </p:set>
                                    <p:animEffect transition="in" filter="fade">
                                      <p:cBhvr>
                                        <p:cTn id="53" dur="500"/>
                                        <p:tgtEl>
                                          <p:spTgt spid="1027"/>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Effect transition="in" filter="fade">
                                      <p:cBhvr>
                                        <p:cTn id="61"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351088" y="301625"/>
            <a:ext cx="4497581" cy="472816"/>
          </a:xfrm>
          <a:noFill/>
          <a:ln/>
        </p:spPr>
        <p:txBody>
          <a:bodyPr wrap="none">
            <a:normAutofit/>
          </a:bodyPr>
          <a:lstStyle/>
          <a:p>
            <a:pPr>
              <a:lnSpc>
                <a:spcPct val="87000"/>
              </a:lnSpc>
            </a:pPr>
            <a:r>
              <a:rPr lang="en-US" altLang="ko-KR" sz="2800" dirty="0"/>
              <a:t>Processor Registers in </a:t>
            </a:r>
            <a:r>
              <a:rPr lang="en-US" sz="2800" dirty="0"/>
              <a:t>General-Purpose Computer</a:t>
            </a:r>
            <a:endParaRPr lang="en-US" altLang="ko-KR" sz="2800" dirty="0">
              <a:solidFill>
                <a:srgbClr val="00B050"/>
              </a:solidFill>
            </a:endParaRPr>
          </a:p>
        </p:txBody>
      </p:sp>
      <p:sp>
        <p:nvSpPr>
          <p:cNvPr id="44036" name="Rectangle 4"/>
          <p:cNvSpPr>
            <a:spLocks noGrp="1" noChangeArrowheads="1"/>
          </p:cNvSpPr>
          <p:nvPr>
            <p:ph idx="1"/>
          </p:nvPr>
        </p:nvSpPr>
        <p:spPr bwMode="auto">
          <a:xfrm>
            <a:off x="371474" y="1009650"/>
            <a:ext cx="8467725" cy="5848350"/>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a:lnSpc>
                <a:spcPct val="100000"/>
              </a:lnSpc>
            </a:pPr>
            <a:r>
              <a:rPr lang="en-US" altLang="ko-KR" sz="2000" dirty="0"/>
              <a:t>A processor has many registers to hold instructions, addresses, data, </a:t>
            </a:r>
            <a:r>
              <a:rPr lang="en-US" altLang="ko-KR" sz="2000" dirty="0" err="1"/>
              <a:t>etc</a:t>
            </a:r>
            <a:endParaRPr lang="en-US" altLang="ko-KR" sz="2000" dirty="0"/>
          </a:p>
          <a:p>
            <a:pPr>
              <a:lnSpc>
                <a:spcPct val="100000"/>
              </a:lnSpc>
            </a:pPr>
            <a:endParaRPr lang="en-US" altLang="ko-KR" sz="2000" dirty="0"/>
          </a:p>
          <a:p>
            <a:pPr>
              <a:lnSpc>
                <a:spcPct val="100000"/>
              </a:lnSpc>
            </a:pPr>
            <a:r>
              <a:rPr lang="en-US" altLang="ko-KR" sz="2000" dirty="0"/>
              <a:t>The processor has a register, the </a:t>
            </a:r>
            <a:r>
              <a:rPr lang="en-US" altLang="ko-KR" sz="2000" i="1" dirty="0"/>
              <a:t>Program Counter</a:t>
            </a:r>
            <a:r>
              <a:rPr lang="en-US" altLang="ko-KR" sz="2000" dirty="0"/>
              <a:t> (</a:t>
            </a:r>
            <a:r>
              <a:rPr lang="en-US" altLang="ko-KR" sz="2000" dirty="0">
                <a:solidFill>
                  <a:srgbClr val="FF0000"/>
                </a:solidFill>
              </a:rPr>
              <a:t>PC</a:t>
            </a:r>
            <a:r>
              <a:rPr lang="en-US" altLang="ko-KR" sz="2000" dirty="0"/>
              <a:t>) that holds the memory address of the next instruction to get</a:t>
            </a:r>
          </a:p>
          <a:p>
            <a:pPr lvl="1">
              <a:lnSpc>
                <a:spcPct val="100000"/>
              </a:lnSpc>
            </a:pPr>
            <a:r>
              <a:rPr lang="en-US" altLang="ko-KR" sz="1600" dirty="0"/>
              <a:t>Since the memory in the Basic Computer only has 4096 locations, the PC only needs 12 bits</a:t>
            </a:r>
          </a:p>
          <a:p>
            <a:pPr>
              <a:lnSpc>
                <a:spcPct val="100000"/>
              </a:lnSpc>
            </a:pPr>
            <a:endParaRPr lang="en-US" altLang="ko-KR" sz="2000" dirty="0"/>
          </a:p>
          <a:p>
            <a:pPr>
              <a:lnSpc>
                <a:spcPct val="100000"/>
              </a:lnSpc>
            </a:pPr>
            <a:r>
              <a:rPr lang="en-US" altLang="ko-KR" sz="2000" dirty="0"/>
              <a:t>In a direct or indirect addressing, the processor needs to keep track of what locations in memory it is addressing: The </a:t>
            </a:r>
            <a:r>
              <a:rPr lang="en-US" altLang="ko-KR" sz="2000" i="1" dirty="0"/>
              <a:t>Address Register</a:t>
            </a:r>
            <a:r>
              <a:rPr lang="en-US" altLang="ko-KR" sz="2000" dirty="0"/>
              <a:t> (</a:t>
            </a:r>
            <a:r>
              <a:rPr lang="en-US" altLang="ko-KR" sz="2000" dirty="0">
                <a:solidFill>
                  <a:srgbClr val="FF0000"/>
                </a:solidFill>
              </a:rPr>
              <a:t>AR</a:t>
            </a:r>
            <a:r>
              <a:rPr lang="en-US" altLang="ko-KR" sz="2000" dirty="0"/>
              <a:t>) is used for this</a:t>
            </a:r>
          </a:p>
          <a:p>
            <a:pPr lvl="1">
              <a:lnSpc>
                <a:spcPct val="100000"/>
              </a:lnSpc>
            </a:pPr>
            <a:r>
              <a:rPr lang="en-US" altLang="ko-KR" sz="1600" dirty="0"/>
              <a:t>The AR is a 12 bit register in the Basic Computer</a:t>
            </a:r>
          </a:p>
          <a:p>
            <a:pPr>
              <a:lnSpc>
                <a:spcPct val="100000"/>
              </a:lnSpc>
            </a:pPr>
            <a:endParaRPr lang="en-US" altLang="ko-KR" sz="2000" dirty="0"/>
          </a:p>
          <a:p>
            <a:pPr>
              <a:lnSpc>
                <a:spcPct val="100000"/>
              </a:lnSpc>
            </a:pPr>
            <a:r>
              <a:rPr lang="en-US" altLang="ko-KR" sz="2000" dirty="0"/>
              <a:t>When an operand is found, using either direct or indirect addressing, it is placed in the </a:t>
            </a:r>
            <a:r>
              <a:rPr lang="en-US" altLang="ko-KR" sz="2000" i="1" dirty="0"/>
              <a:t>Data Register</a:t>
            </a:r>
            <a:r>
              <a:rPr lang="en-US" altLang="ko-KR" sz="2000" dirty="0"/>
              <a:t> (</a:t>
            </a:r>
            <a:r>
              <a:rPr lang="en-US" altLang="ko-KR" sz="2000" dirty="0">
                <a:solidFill>
                  <a:srgbClr val="FF0000"/>
                </a:solidFill>
              </a:rPr>
              <a:t>DR</a:t>
            </a:r>
            <a:r>
              <a:rPr lang="en-US" altLang="ko-KR" sz="2000" dirty="0"/>
              <a:t>). The processor then uses this value as data for its operation</a:t>
            </a:r>
          </a:p>
          <a:p>
            <a:pPr>
              <a:lnSpc>
                <a:spcPct val="100000"/>
              </a:lnSpc>
            </a:pPr>
            <a:endParaRPr lang="en-US" altLang="ko-KR" sz="2000" dirty="0"/>
          </a:p>
          <a:p>
            <a:pPr>
              <a:lnSpc>
                <a:spcPct val="100000"/>
              </a:lnSpc>
            </a:pPr>
            <a:r>
              <a:rPr lang="en-US" altLang="ko-KR" sz="2000" dirty="0"/>
              <a:t>The Basic Computer has a single </a:t>
            </a:r>
            <a:r>
              <a:rPr lang="en-US" altLang="ko-KR" sz="2000" i="1" dirty="0"/>
              <a:t>general purpose register</a:t>
            </a:r>
            <a:r>
              <a:rPr lang="en-US" altLang="ko-KR" sz="2000" dirty="0"/>
              <a:t> – the </a:t>
            </a:r>
            <a:r>
              <a:rPr lang="en-US" altLang="ko-KR" sz="2000" i="1" dirty="0"/>
              <a:t>Accumulator</a:t>
            </a:r>
            <a:r>
              <a:rPr lang="en-US" altLang="ko-KR" sz="2000" dirty="0"/>
              <a:t> (</a:t>
            </a:r>
            <a:r>
              <a:rPr lang="en-US" altLang="ko-KR" sz="2000" dirty="0">
                <a:solidFill>
                  <a:srgbClr val="FF0000"/>
                </a:solidFill>
              </a:rPr>
              <a:t>AC</a:t>
            </a:r>
            <a:r>
              <a:rPr lang="en-US" altLang="ko-KR" sz="2000" dirty="0"/>
              <a:t>)</a:t>
            </a:r>
          </a:p>
        </p:txBody>
      </p:sp>
      <p:sp>
        <p:nvSpPr>
          <p:cNvPr id="2" name="Slide Number Placeholder 1"/>
          <p:cNvSpPr>
            <a:spLocks noGrp="1"/>
          </p:cNvSpPr>
          <p:nvPr>
            <p:ph type="sldNum" sz="quarter" idx="12"/>
          </p:nvPr>
        </p:nvSpPr>
        <p:spPr/>
        <p:txBody>
          <a:bodyPr/>
          <a:lstStyle/>
          <a:p>
            <a:fld id="{91A25018-6A3C-4118-A571-55755E85EC31}" type="slidenum">
              <a:rPr lang="en-US" smtClean="0"/>
              <a:pPr/>
              <a:t>9</a:t>
            </a:fld>
            <a:endParaRPr lang="en-US"/>
          </a:p>
        </p:txBody>
      </p:sp>
    </p:spTree>
    <p:extLst>
      <p:ext uri="{BB962C8B-B14F-4D97-AF65-F5344CB8AC3E}">
        <p14:creationId xmlns:p14="http://schemas.microsoft.com/office/powerpoint/2010/main" val="408920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6">
                                            <p:bg/>
                                          </p:spTgt>
                                        </p:tgtEl>
                                        <p:attrNameLst>
                                          <p:attrName>style.visibility</p:attrName>
                                        </p:attrNameLst>
                                      </p:cBhvr>
                                      <p:to>
                                        <p:strVal val="visible"/>
                                      </p:to>
                                    </p:set>
                                    <p:animEffect transition="in" filter="fade">
                                      <p:cBhvr>
                                        <p:cTn id="7" dur="500"/>
                                        <p:tgtEl>
                                          <p:spTgt spid="44036">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6">
                                            <p:txEl>
                                              <p:pRg st="0" end="0"/>
                                            </p:txEl>
                                          </p:spTgt>
                                        </p:tgtEl>
                                        <p:attrNameLst>
                                          <p:attrName>style.visibility</p:attrName>
                                        </p:attrNameLst>
                                      </p:cBhvr>
                                      <p:to>
                                        <p:strVal val="visible"/>
                                      </p:to>
                                    </p:set>
                                    <p:animEffect transition="in" filter="fade">
                                      <p:cBhvr>
                                        <p:cTn id="12" dur="500"/>
                                        <p:tgtEl>
                                          <p:spTgt spid="440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6">
                                            <p:txEl>
                                              <p:pRg st="2" end="2"/>
                                            </p:txEl>
                                          </p:spTgt>
                                        </p:tgtEl>
                                        <p:attrNameLst>
                                          <p:attrName>style.visibility</p:attrName>
                                        </p:attrNameLst>
                                      </p:cBhvr>
                                      <p:to>
                                        <p:strVal val="visible"/>
                                      </p:to>
                                    </p:set>
                                    <p:animEffect transition="in" filter="fade">
                                      <p:cBhvr>
                                        <p:cTn id="17" dur="500"/>
                                        <p:tgtEl>
                                          <p:spTgt spid="4403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036">
                                            <p:txEl>
                                              <p:pRg st="3" end="3"/>
                                            </p:txEl>
                                          </p:spTgt>
                                        </p:tgtEl>
                                        <p:attrNameLst>
                                          <p:attrName>style.visibility</p:attrName>
                                        </p:attrNameLst>
                                      </p:cBhvr>
                                      <p:to>
                                        <p:strVal val="visible"/>
                                      </p:to>
                                    </p:set>
                                    <p:animEffect transition="in" filter="fade">
                                      <p:cBhvr>
                                        <p:cTn id="20" dur="500"/>
                                        <p:tgtEl>
                                          <p:spTgt spid="4403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036">
                                            <p:txEl>
                                              <p:pRg st="5" end="5"/>
                                            </p:txEl>
                                          </p:spTgt>
                                        </p:tgtEl>
                                        <p:attrNameLst>
                                          <p:attrName>style.visibility</p:attrName>
                                        </p:attrNameLst>
                                      </p:cBhvr>
                                      <p:to>
                                        <p:strVal val="visible"/>
                                      </p:to>
                                    </p:set>
                                    <p:animEffect transition="in" filter="fade">
                                      <p:cBhvr>
                                        <p:cTn id="25" dur="500"/>
                                        <p:tgtEl>
                                          <p:spTgt spid="44036">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036">
                                            <p:txEl>
                                              <p:pRg st="6" end="6"/>
                                            </p:txEl>
                                          </p:spTgt>
                                        </p:tgtEl>
                                        <p:attrNameLst>
                                          <p:attrName>style.visibility</p:attrName>
                                        </p:attrNameLst>
                                      </p:cBhvr>
                                      <p:to>
                                        <p:strVal val="visible"/>
                                      </p:to>
                                    </p:set>
                                    <p:animEffect transition="in" filter="fade">
                                      <p:cBhvr>
                                        <p:cTn id="28" dur="500"/>
                                        <p:tgtEl>
                                          <p:spTgt spid="44036">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036">
                                            <p:txEl>
                                              <p:pRg st="8" end="8"/>
                                            </p:txEl>
                                          </p:spTgt>
                                        </p:tgtEl>
                                        <p:attrNameLst>
                                          <p:attrName>style.visibility</p:attrName>
                                        </p:attrNameLst>
                                      </p:cBhvr>
                                      <p:to>
                                        <p:strVal val="visible"/>
                                      </p:to>
                                    </p:set>
                                    <p:animEffect transition="in" filter="fade">
                                      <p:cBhvr>
                                        <p:cTn id="33" dur="500"/>
                                        <p:tgtEl>
                                          <p:spTgt spid="44036">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4036">
                                            <p:txEl>
                                              <p:pRg st="10" end="10"/>
                                            </p:txEl>
                                          </p:spTgt>
                                        </p:tgtEl>
                                        <p:attrNameLst>
                                          <p:attrName>style.visibility</p:attrName>
                                        </p:attrNameLst>
                                      </p:cBhvr>
                                      <p:to>
                                        <p:strVal val="visible"/>
                                      </p:to>
                                    </p:set>
                                    <p:animEffect transition="in" filter="fade">
                                      <p:cBhvr>
                                        <p:cTn id="38" dur="500"/>
                                        <p:tgtEl>
                                          <p:spTgt spid="4403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uiExpand="1"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3974</TotalTime>
  <Words>2152</Words>
  <Application>Microsoft Office PowerPoint</Application>
  <PresentationFormat>On-screen Show (4:3)</PresentationFormat>
  <Paragraphs>315</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굴림</vt:lpstr>
      <vt:lpstr>맑은 고딕</vt:lpstr>
      <vt:lpstr>Arial</vt:lpstr>
      <vt:lpstr>Calibri</vt:lpstr>
      <vt:lpstr>Cambria</vt:lpstr>
      <vt:lpstr>Courier New</vt:lpstr>
      <vt:lpstr>Times New Roman</vt:lpstr>
      <vt:lpstr>Wingdings</vt:lpstr>
      <vt:lpstr>Office Theme</vt:lpstr>
      <vt:lpstr>Module 3</vt:lpstr>
      <vt:lpstr>Content</vt:lpstr>
      <vt:lpstr>Central Processing Unit (CPU)</vt:lpstr>
      <vt:lpstr>Data Path and Control</vt:lpstr>
      <vt:lpstr>Data Path and Control</vt:lpstr>
      <vt:lpstr>Registers </vt:lpstr>
      <vt:lpstr>Registers</vt:lpstr>
      <vt:lpstr> A General-Purpose Computer</vt:lpstr>
      <vt:lpstr>Processor Registers in General-Purpose Computer</vt:lpstr>
      <vt:lpstr>PROCESSOR REGISTERS</vt:lpstr>
      <vt:lpstr>BASIC COMPUTER  REGISTERS</vt:lpstr>
      <vt:lpstr>GENERAL  REGISTER  ORGANIZATION</vt:lpstr>
      <vt:lpstr>INSTRUCTIONS</vt:lpstr>
      <vt:lpstr>INSTRUCTION FORMAT</vt:lpstr>
      <vt:lpstr>ADDRESSING MODES</vt:lpstr>
      <vt:lpstr>BASIC COMPUTER  INSTRUCTIONS</vt:lpstr>
      <vt:lpstr>BASIC  COMPUTER  INSTRUCTIONS</vt:lpstr>
      <vt:lpstr>COMMON  BUS  SYSTEM</vt:lpstr>
      <vt:lpstr>COMMON  BUS  SYSTEM</vt:lpstr>
      <vt:lpstr>COMMON  BUS  SYSTEM</vt:lpstr>
      <vt:lpstr>Memory</vt:lpstr>
      <vt:lpstr>Main Memory</vt:lpstr>
      <vt:lpstr>CPU and Memory</vt:lpstr>
      <vt:lpstr>Main Memory Characteristics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path and Control</dc:title>
  <dc:creator>Admin</dc:creator>
  <cp:lastModifiedBy>Bansidhar Joshi</cp:lastModifiedBy>
  <cp:revision>55</cp:revision>
  <dcterms:created xsi:type="dcterms:W3CDTF">2020-08-10T06:34:10Z</dcterms:created>
  <dcterms:modified xsi:type="dcterms:W3CDTF">2023-08-11T09:22:07Z</dcterms:modified>
</cp:coreProperties>
</file>