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71" r:id="rId14"/>
    <p:sldId id="273" r:id="rId15"/>
    <p:sldId id="274" r:id="rId16"/>
    <p:sldId id="282" r:id="rId17"/>
    <p:sldId id="288" r:id="rId18"/>
    <p:sldId id="283" r:id="rId19"/>
    <p:sldId id="275" r:id="rId20"/>
    <p:sldId id="285" r:id="rId21"/>
    <p:sldId id="286" r:id="rId22"/>
    <p:sldId id="278" r:id="rId23"/>
    <p:sldId id="277" r:id="rId24"/>
    <p:sldId id="279" r:id="rId25"/>
    <p:sldId id="29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463E8-A657-4761-86A8-9DCD3912A8D2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6EF0-6758-4C62-A73D-AF964FA7F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BD369B-31AE-4A23-896B-7A15CBBA345A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C7F53A-1F26-468E-994F-1F092326D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for Hardwired and Micro programmed Control Units (JC-62)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The Hard-Wired Control Unit</a:t>
            </a:r>
            <a:endParaRPr lang="en-US" sz="2800" dirty="0"/>
          </a:p>
        </p:txBody>
      </p:sp>
      <p:pic>
        <p:nvPicPr>
          <p:cNvPr id="18434" name="Picture 2" descr="http://www.cs.binghamton.edu/%7Ereckert/Control-Un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620000" cy="5728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IN" dirty="0"/>
              <a:t>The ring counter provides a sequence of six consecutive active signals that cycle continuously.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Ring counter</a:t>
            </a:r>
            <a:endParaRPr lang="en-US" dirty="0"/>
          </a:p>
        </p:txBody>
      </p:sp>
      <p:pic>
        <p:nvPicPr>
          <p:cNvPr id="5" name="Picture 4" descr="http://www.cs.binghamton.edu/~reckert/220/fig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662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3048000" cy="57607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Bubble means’0’</a:t>
            </a:r>
          </a:p>
          <a:p>
            <a:r>
              <a:rPr lang="en-US" sz="1600" dirty="0"/>
              <a:t>Without bubble means ‘1’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4098" name="Picture 2" descr="http://www.cs.binghamton.edu/%7Ereckert/decoder120_120_redraw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2272" y="685800"/>
            <a:ext cx="5496928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95271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Figure 6.  The logical equations required for each of the hardwired control signals on the basic computer.  The machine's control matrix is designed from these equations.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676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http://www.cs.binghamton.edu/%7Ereckert/control_matrix_wide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254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the controller causes instructions to be executed by issuing a specific set of control signals at each beat of the system clock. </a:t>
            </a:r>
          </a:p>
          <a:p>
            <a:pPr algn="just"/>
            <a:r>
              <a:rPr lang="en-IN" b="1" dirty="0"/>
              <a:t>Each set of control signals </a:t>
            </a:r>
            <a:r>
              <a:rPr lang="en-IN" dirty="0"/>
              <a:t>issued causes </a:t>
            </a:r>
            <a:r>
              <a:rPr lang="en-IN" b="1" dirty="0"/>
              <a:t>one basic operation (micro-operation)</a:t>
            </a:r>
          </a:p>
          <a:p>
            <a:pPr algn="just"/>
            <a:r>
              <a:rPr lang="en-IN" b="1" dirty="0"/>
              <a:t>sets of control signals </a:t>
            </a:r>
            <a:r>
              <a:rPr lang="en-IN" dirty="0"/>
              <a:t>that cause specific </a:t>
            </a:r>
            <a:r>
              <a:rPr lang="en-IN" b="1" dirty="0"/>
              <a:t>micro-operations</a:t>
            </a:r>
            <a:r>
              <a:rPr lang="en-IN" dirty="0"/>
              <a:t> to occur as being "</a:t>
            </a:r>
            <a:r>
              <a:rPr lang="en-IN" b="1" dirty="0"/>
              <a:t>microinstructions</a:t>
            </a:r>
            <a:r>
              <a:rPr lang="en-IN" dirty="0"/>
              <a:t>" that could be </a:t>
            </a:r>
            <a:r>
              <a:rPr lang="en-IN" b="1" dirty="0"/>
              <a:t>stored in a memory.</a:t>
            </a:r>
          </a:p>
          <a:p>
            <a:pPr algn="just"/>
            <a:r>
              <a:rPr lang="en-IN" b="1" dirty="0"/>
              <a:t>Each bit </a:t>
            </a:r>
            <a:r>
              <a:rPr lang="en-IN" dirty="0"/>
              <a:t>of a </a:t>
            </a:r>
            <a:r>
              <a:rPr lang="en-IN" b="1" dirty="0"/>
              <a:t>microinstruction</a:t>
            </a:r>
            <a:r>
              <a:rPr lang="en-IN" dirty="0"/>
              <a:t> might correspond to </a:t>
            </a:r>
            <a:r>
              <a:rPr lang="en-IN" b="1" dirty="0"/>
              <a:t>one control signal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If the bit is </a:t>
            </a:r>
            <a:r>
              <a:rPr lang="en-IN" b="1" dirty="0"/>
              <a:t>set</a:t>
            </a:r>
            <a:r>
              <a:rPr lang="en-IN" dirty="0"/>
              <a:t> it means that the control signal will be </a:t>
            </a:r>
            <a:r>
              <a:rPr lang="en-IN" b="1" dirty="0"/>
              <a:t>active</a:t>
            </a:r>
            <a:r>
              <a:rPr lang="en-IN" dirty="0"/>
              <a:t>; if</a:t>
            </a:r>
            <a:r>
              <a:rPr lang="en-IN" b="1" dirty="0"/>
              <a:t> cleared </a:t>
            </a:r>
            <a:r>
              <a:rPr lang="en-IN" dirty="0"/>
              <a:t>the signal will be </a:t>
            </a:r>
            <a:r>
              <a:rPr lang="en-IN" b="1" dirty="0"/>
              <a:t>inactive</a:t>
            </a:r>
            <a:r>
              <a:rPr lang="en-IN" dirty="0"/>
              <a:t>. </a:t>
            </a:r>
          </a:p>
          <a:p>
            <a:pPr algn="just"/>
            <a:r>
              <a:rPr lang="en-IN" b="1" dirty="0"/>
              <a:t>Sequences</a:t>
            </a:r>
            <a:r>
              <a:rPr lang="en-IN" dirty="0"/>
              <a:t> of microinstructions could be stored in an </a:t>
            </a:r>
            <a:r>
              <a:rPr lang="en-IN" b="1" dirty="0"/>
              <a:t>internal "control" memory. 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sequence of microinstructions </a:t>
            </a:r>
            <a:r>
              <a:rPr lang="en-IN" dirty="0"/>
              <a:t>that implements </a:t>
            </a:r>
            <a:r>
              <a:rPr lang="en-IN" b="1" dirty="0"/>
              <a:t>an instruction on the external computer</a:t>
            </a:r>
            <a:r>
              <a:rPr lang="en-IN" dirty="0"/>
              <a:t> is known as a </a:t>
            </a:r>
            <a:r>
              <a:rPr lang="en-IN" b="1" dirty="0"/>
              <a:t>micro-routine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</a:t>
            </a:r>
            <a:r>
              <a:rPr lang="en-IN" b="1" dirty="0"/>
              <a:t>instruction set of the computer </a:t>
            </a:r>
            <a:r>
              <a:rPr lang="en-IN" dirty="0"/>
              <a:t>is thus determined by </a:t>
            </a:r>
            <a:r>
              <a:rPr lang="en-IN" b="1" dirty="0"/>
              <a:t>the set of micro-routines</a:t>
            </a:r>
            <a:r>
              <a:rPr lang="en-IN" dirty="0"/>
              <a:t>, the </a:t>
            </a:r>
            <a:r>
              <a:rPr lang="en-IN" b="1" dirty="0"/>
              <a:t>"</a:t>
            </a:r>
            <a:r>
              <a:rPr lang="en-IN" b="1" dirty="0" err="1"/>
              <a:t>microprogram</a:t>
            </a:r>
            <a:r>
              <a:rPr lang="en-IN" b="1" dirty="0"/>
              <a:t>,"</a:t>
            </a:r>
            <a:r>
              <a:rPr lang="en-IN" dirty="0"/>
              <a:t> stored in the </a:t>
            </a:r>
            <a:r>
              <a:rPr lang="en-IN" b="1" dirty="0"/>
              <a:t>controller's memory</a:t>
            </a:r>
            <a:r>
              <a:rPr lang="en-IN" dirty="0"/>
              <a:t>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The control unit of a </a:t>
            </a:r>
            <a:r>
              <a:rPr lang="en-IN" b="1" dirty="0" err="1">
                <a:solidFill>
                  <a:srgbClr val="FF0000"/>
                </a:solidFill>
              </a:rPr>
              <a:t>microprogram</a:t>
            </a:r>
            <a:r>
              <a:rPr lang="en-IN" b="1" dirty="0">
                <a:solidFill>
                  <a:srgbClr val="FF0000"/>
                </a:solidFill>
              </a:rPr>
              <a:t>-controlled computer is essentially a computer within a computer.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A Micro-programmed Control Unit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300" b="1" dirty="0"/>
              <a:t>IP, LP, EP, LM, R, W, LD, ED, LI, EI, LA, EA, A, S, EU, LB</a:t>
            </a:r>
            <a:endParaRPr lang="en-US" sz="2300" b="1" dirty="0"/>
          </a:p>
          <a:p>
            <a:r>
              <a:rPr lang="en-US" sz="2300" b="1" dirty="0"/>
              <a:t>Fetch operation (Control bits)</a:t>
            </a:r>
          </a:p>
          <a:p>
            <a:pPr lvl="1"/>
            <a:r>
              <a:rPr lang="en-US" sz="2800" b="1" dirty="0"/>
              <a:t>3000h</a:t>
            </a:r>
          </a:p>
          <a:p>
            <a:pPr lvl="1"/>
            <a:r>
              <a:rPr lang="en-US" sz="2800" b="1" dirty="0"/>
              <a:t>0800h</a:t>
            </a:r>
          </a:p>
          <a:p>
            <a:pPr lvl="1"/>
            <a:r>
              <a:rPr lang="en-US" sz="2800" b="1" dirty="0"/>
              <a:t>8180h</a:t>
            </a:r>
          </a:p>
          <a:p>
            <a:r>
              <a:rPr lang="en-US" sz="2300" dirty="0"/>
              <a:t>LDA </a:t>
            </a:r>
          </a:p>
          <a:p>
            <a:pPr algn="ctr"/>
            <a:r>
              <a:rPr lang="en-US" sz="2400" b="1" dirty="0"/>
              <a:t>1040</a:t>
            </a:r>
          </a:p>
          <a:p>
            <a:pPr algn="ctr"/>
            <a:r>
              <a:rPr lang="en-US" sz="2400" b="1" dirty="0"/>
              <a:t>0800</a:t>
            </a:r>
          </a:p>
          <a:p>
            <a:pPr algn="ctr"/>
            <a:r>
              <a:rPr lang="en-US" sz="2400" b="1" dirty="0"/>
              <a:t>0120</a:t>
            </a:r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59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8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 Word </a:t>
                      </a:r>
                    </a:p>
                    <a:p>
                      <a:pPr algn="ctr"/>
                      <a:r>
                        <a:rPr lang="en-US" b="1" dirty="0"/>
                        <a:t>(16-bit)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 </a:t>
                      </a:r>
                    </a:p>
                    <a:p>
                      <a:pPr algn="ctr"/>
                      <a:r>
                        <a:rPr lang="en-US" b="1" dirty="0"/>
                        <a:t>(1-bit)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MAP</a:t>
                      </a:r>
                    </a:p>
                    <a:p>
                      <a:pPr algn="ctr"/>
                      <a:r>
                        <a:rPr lang="en-US" b="1" dirty="0"/>
                        <a:t>(1-bit)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HLT</a:t>
                      </a:r>
                    </a:p>
                    <a:p>
                      <a:pPr algn="ctr"/>
                      <a:r>
                        <a:rPr lang="en-US" b="1" dirty="0"/>
                        <a:t>(1-bit)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CRJA</a:t>
                      </a:r>
                    </a:p>
                    <a:p>
                      <a:pPr algn="ctr"/>
                      <a:r>
                        <a:rPr lang="en-US" b="1" dirty="0"/>
                        <a:t>(5-bit)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Micro- Instruction(Control Word)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2133600"/>
            <a:ext cx="845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3800" y="2209800"/>
            <a:ext cx="213360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/>
              <a:t>24-bit </a:t>
            </a:r>
            <a:endParaRPr lang="en-US" b="1" dirty="0"/>
          </a:p>
        </p:txBody>
      </p:sp>
      <p:pic>
        <p:nvPicPr>
          <p:cNvPr id="12" name="Picture 11" descr="http://www.cs.binghamton.edu/~reckert/220/fig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914400" cy="5410200"/>
          </a:xfrm>
        </p:spPr>
        <p:txBody>
          <a:bodyPr vert="vert270">
            <a:noAutofit/>
          </a:bodyPr>
          <a:lstStyle/>
          <a:p>
            <a:r>
              <a:rPr lang="en-US" sz="2000" dirty="0">
                <a:effectLst/>
              </a:rPr>
              <a:t>A </a:t>
            </a:r>
            <a:r>
              <a:rPr lang="en-US" sz="2000" dirty="0" err="1">
                <a:effectLst/>
              </a:rPr>
              <a:t>Microprogrammed</a:t>
            </a:r>
            <a:r>
              <a:rPr lang="en-US" sz="2000" dirty="0">
                <a:effectLst/>
              </a:rPr>
              <a:t> Control Unit for the Simple Computer </a:t>
            </a:r>
          </a:p>
        </p:txBody>
      </p:sp>
      <p:pic>
        <p:nvPicPr>
          <p:cNvPr id="1026" name="Picture 2" descr="http://www.cs.binghamton.edu/~reckert/micrco-controlled-control-unit-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-1"/>
            <a:ext cx="6400800" cy="665219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5800" y="3200400"/>
            <a:ext cx="990600" cy="2616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100" b="1" dirty="0"/>
              <a:t>or Micro PC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876800"/>
            <a:ext cx="990600" cy="2616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100" b="1" dirty="0"/>
              <a:t>or Micro IR</a:t>
            </a:r>
            <a:endParaRPr lang="en-US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IN" dirty="0"/>
              <a:t>all traditional digital computers have two principal functional parts</a:t>
            </a:r>
          </a:p>
          <a:p>
            <a:pPr algn="just"/>
            <a:r>
              <a:rPr lang="en-IN" dirty="0"/>
              <a:t>the </a:t>
            </a:r>
            <a:r>
              <a:rPr lang="en-IN" b="1" dirty="0"/>
              <a:t>data path section </a:t>
            </a:r>
            <a:r>
              <a:rPr lang="en-IN" dirty="0"/>
              <a:t>in which processing occurs </a:t>
            </a:r>
          </a:p>
          <a:p>
            <a:pPr algn="just"/>
            <a:r>
              <a:rPr lang="en-IN" dirty="0"/>
              <a:t>the </a:t>
            </a:r>
            <a:r>
              <a:rPr lang="en-IN" b="1" dirty="0"/>
              <a:t>control section </a:t>
            </a:r>
            <a:r>
              <a:rPr lang="en-IN" dirty="0"/>
              <a:t>which is responsible for decoding instructions and leaving the correct sequence of control signals to make the processing happen in the data path.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b="1" dirty="0"/>
              <a:t>The Basic Computer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Addresses provided to the </a:t>
            </a:r>
            <a:r>
              <a:rPr lang="en-IN" b="1" dirty="0"/>
              <a:t>control ROM </a:t>
            </a:r>
            <a:r>
              <a:rPr lang="en-IN" dirty="0"/>
              <a:t>come from a </a:t>
            </a:r>
            <a:r>
              <a:rPr lang="en-IN" b="1" dirty="0"/>
              <a:t>micro-counter register</a:t>
            </a:r>
            <a:r>
              <a:rPr lang="en-IN" dirty="0"/>
              <a:t>, which is analogous to the external machine's program counter.</a:t>
            </a:r>
          </a:p>
          <a:p>
            <a:r>
              <a:rPr lang="en-IN" dirty="0"/>
              <a:t>The micro-counter, in turn, receives its input from a multiplexer which selects from :</a:t>
            </a:r>
          </a:p>
          <a:p>
            <a:pPr lvl="1"/>
            <a:r>
              <a:rPr lang="en-IN" dirty="0"/>
              <a:t>(1) the output of an address ROM, </a:t>
            </a:r>
          </a:p>
          <a:p>
            <a:pPr lvl="1"/>
            <a:r>
              <a:rPr lang="en-IN" dirty="0"/>
              <a:t>(2) a current-address </a:t>
            </a:r>
            <a:r>
              <a:rPr lang="en-IN" dirty="0" err="1"/>
              <a:t>incrementer</a:t>
            </a:r>
            <a:r>
              <a:rPr lang="en-IN" dirty="0"/>
              <a:t>, or</a:t>
            </a:r>
          </a:p>
          <a:p>
            <a:pPr lvl="1"/>
            <a:r>
              <a:rPr lang="en-IN" dirty="0"/>
              <a:t>(3) the address stored in the next-address field of the current microinstruction.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Address zero </a:t>
            </a:r>
            <a:r>
              <a:rPr lang="en-IN" dirty="0"/>
              <a:t>of the </a:t>
            </a:r>
            <a:r>
              <a:rPr lang="en-IN" b="1" dirty="0"/>
              <a:t>address ROM </a:t>
            </a:r>
            <a:r>
              <a:rPr lang="en-IN" dirty="0"/>
              <a:t>contains the control-ROM address of the </a:t>
            </a:r>
            <a:r>
              <a:rPr lang="en-IN" b="1" dirty="0"/>
              <a:t>fetch routine</a:t>
            </a:r>
            <a:r>
              <a:rPr lang="en-IN" dirty="0"/>
              <a:t>; each other addresses in the address-ROM corresponds to </a:t>
            </a:r>
            <a:r>
              <a:rPr lang="en-IN" b="1" dirty="0"/>
              <a:t>one of the op-codes </a:t>
            </a:r>
            <a:r>
              <a:rPr lang="en-IN" dirty="0"/>
              <a:t>of the computer's instruction set.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rtlCol="0" anchor="ctr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Address ROM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Address ROM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194257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895600"/>
          </a:xfrm>
        </p:spPr>
        <p:txBody>
          <a:bodyPr>
            <a:normAutofit/>
          </a:bodyPr>
          <a:lstStyle/>
          <a:p>
            <a:r>
              <a:rPr lang="en-US" sz="2000" b="1" dirty="0"/>
              <a:t>MAP=1:</a:t>
            </a:r>
            <a:r>
              <a:rPr lang="en-US" sz="2000" dirty="0"/>
              <a:t>Bring address from IR (Select code 01)</a:t>
            </a:r>
          </a:p>
          <a:p>
            <a:r>
              <a:rPr lang="en-US" sz="2000" b="1" dirty="0"/>
              <a:t>MAP=0 &amp; CD=0:</a:t>
            </a:r>
            <a:r>
              <a:rPr lang="en-US" sz="2000" dirty="0"/>
              <a:t>Unconditional Branch (Select logic 10) Take CRJA as next address</a:t>
            </a:r>
          </a:p>
          <a:p>
            <a:r>
              <a:rPr lang="en-US" sz="2000" b="1" dirty="0"/>
              <a:t>MAP=0 &amp; CD=1 :</a:t>
            </a:r>
            <a:r>
              <a:rPr lang="en-US" sz="2000" dirty="0"/>
              <a:t>Conditional Branch </a:t>
            </a:r>
          </a:p>
          <a:p>
            <a:pPr lvl="1"/>
            <a:r>
              <a:rPr lang="en-US" sz="1800" dirty="0"/>
              <a:t>Select logic =00 (if NF=0) load inc. address , no 			branching</a:t>
            </a:r>
          </a:p>
          <a:p>
            <a:pPr lvl="1"/>
            <a:r>
              <a:rPr lang="en-US" sz="1800" dirty="0"/>
              <a:t>Select logic =10  (if NF=1) use CRJA for next 			micro-instruction, Branching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3124200"/>
          <a:ext cx="6781798" cy="337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8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Select</a:t>
                      </a:r>
                      <a:r>
                        <a:rPr lang="en-US" b="1" baseline="0" dirty="0"/>
                        <a:t> Logic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Unconditional Branch,</a:t>
                      </a:r>
                      <a:r>
                        <a:rPr lang="en-US" baseline="0" dirty="0"/>
                        <a:t> Take CRJA as next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54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NF=0, Load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Incrementer</a:t>
                      </a:r>
                      <a:r>
                        <a:rPr lang="en-US" baseline="0" dirty="0"/>
                        <a:t> address, No branching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NF=1, use CRJA for next Micro-instruction, Branching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Bring Address from IR/</a:t>
                      </a:r>
                      <a:r>
                        <a:rPr lang="en-US" baseline="0" dirty="0"/>
                        <a:t> Address 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1400" dirty="0">
                <a:effectLst/>
              </a:rPr>
              <a:t>Table 4. The </a:t>
            </a:r>
            <a:r>
              <a:rPr lang="en-US" sz="1400" dirty="0" err="1">
                <a:effectLst/>
              </a:rPr>
              <a:t>Microprogram</a:t>
            </a:r>
            <a:r>
              <a:rPr lang="en-US" sz="1400" dirty="0">
                <a:effectLst/>
              </a:rPr>
              <a:t> that Implements the Basic Computer's Instruction Set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886"/>
            <a:ext cx="8153400" cy="62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LABEL_Z </a:t>
            </a:r>
            <a:r>
              <a:rPr lang="en-US" dirty="0"/>
              <a:t>:  ADD</a:t>
            </a:r>
          </a:p>
          <a:p>
            <a:pPr>
              <a:buNone/>
            </a:pPr>
            <a:r>
              <a:rPr lang="en-US" dirty="0"/>
              <a:t>			SUB</a:t>
            </a:r>
          </a:p>
          <a:p>
            <a:pPr>
              <a:buNone/>
            </a:pPr>
            <a:r>
              <a:rPr lang="en-US" dirty="0"/>
              <a:t>			JN</a:t>
            </a:r>
            <a:r>
              <a:rPr lang="en-US" dirty="0">
                <a:solidFill>
                  <a:srgbClr val="FF0000"/>
                </a:solidFill>
              </a:rPr>
              <a:t> LABEL_Z</a:t>
            </a:r>
          </a:p>
          <a:p>
            <a:pPr>
              <a:buNone/>
            </a:pPr>
            <a:r>
              <a:rPr lang="en-US" dirty="0"/>
              <a:t>			MBA</a:t>
            </a:r>
          </a:p>
          <a:p>
            <a:pPr lvl="7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micro-programmed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Simplified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Hardwired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Hardwired vs. Micro-programmed Computers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there are two types of control units:</a:t>
            </a:r>
          </a:p>
          <a:p>
            <a:pPr lvl="1"/>
            <a:r>
              <a:rPr lang="en-IN" dirty="0"/>
              <a:t> hard-wired controllers</a:t>
            </a:r>
          </a:p>
          <a:p>
            <a:pPr lvl="1"/>
            <a:r>
              <a:rPr lang="en-IN" dirty="0"/>
              <a:t>micro-programmed controller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pic>
        <p:nvPicPr>
          <p:cNvPr id="1026" name="Picture 2" descr="http://www.cs.binghamton.edu/%7Ereckert/wk15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384331" cy="5784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Bus: 12- bits (Data paths) </a:t>
            </a:r>
          </a:p>
          <a:p>
            <a:r>
              <a:rPr lang="en-US" dirty="0"/>
              <a:t>Address bus: 8-bits</a:t>
            </a:r>
          </a:p>
          <a:p>
            <a:r>
              <a:rPr lang="en-US" dirty="0"/>
              <a:t>Memory Size: 256×12 </a:t>
            </a:r>
          </a:p>
          <a:p>
            <a:pPr lvl="1"/>
            <a:r>
              <a:rPr lang="en-US" dirty="0"/>
              <a:t>Word size/word length: 12-bit</a:t>
            </a:r>
          </a:p>
          <a:p>
            <a:r>
              <a:rPr lang="en-US" dirty="0"/>
              <a:t>Control signals: 16</a:t>
            </a:r>
          </a:p>
          <a:p>
            <a:pPr lvl="1"/>
            <a:r>
              <a:rPr lang="en-IN" dirty="0"/>
              <a:t>The registers and the 256 X 12 bit RAM memory are controlled by 16 control signals</a:t>
            </a:r>
            <a:endParaRPr lang="en-US" dirty="0"/>
          </a:p>
          <a:p>
            <a:r>
              <a:rPr lang="en-IN" dirty="0"/>
              <a:t>Most of the registers have </a:t>
            </a:r>
            <a:r>
              <a:rPr lang="en-IN" b="1" dirty="0"/>
              <a:t>Load (L) </a:t>
            </a:r>
            <a:r>
              <a:rPr lang="en-IN" dirty="0"/>
              <a:t>and </a:t>
            </a:r>
            <a:r>
              <a:rPr lang="en-IN" b="1" dirty="0"/>
              <a:t>Enabled (E) </a:t>
            </a:r>
            <a:r>
              <a:rPr lang="en-IN" dirty="0"/>
              <a:t>signals. </a:t>
            </a:r>
          </a:p>
          <a:p>
            <a:pPr lvl="1"/>
            <a:r>
              <a:rPr lang="en-IN" dirty="0"/>
              <a:t>An active </a:t>
            </a:r>
            <a:r>
              <a:rPr lang="en-IN" b="1" dirty="0"/>
              <a:t>L signal </a:t>
            </a:r>
            <a:r>
              <a:rPr lang="en-IN" dirty="0"/>
              <a:t>to a register causes the contents of the bus to be clocked into that register on the next rising pulse from the system clock. </a:t>
            </a:r>
            <a:r>
              <a:rPr lang="en-IN" b="1" dirty="0">
                <a:solidFill>
                  <a:srgbClr val="FF0000"/>
                </a:solidFill>
              </a:rPr>
              <a:t>(Bus-&gt; register)</a:t>
            </a:r>
          </a:p>
          <a:p>
            <a:pPr lvl="1"/>
            <a:r>
              <a:rPr lang="en-IN" dirty="0"/>
              <a:t>An active </a:t>
            </a:r>
            <a:r>
              <a:rPr lang="en-IN" b="1" dirty="0"/>
              <a:t>E signal </a:t>
            </a:r>
            <a:r>
              <a:rPr lang="en-IN" dirty="0"/>
              <a:t>enables the tri-state outputs of the register, thereby making its contents available to the bus. </a:t>
            </a:r>
            <a:r>
              <a:rPr lang="en-IN" b="1" dirty="0">
                <a:solidFill>
                  <a:srgbClr val="FF0000"/>
                </a:solidFill>
              </a:rPr>
              <a:t>(register-&gt;bus)</a:t>
            </a:r>
          </a:p>
          <a:p>
            <a:pPr lvl="1"/>
            <a:r>
              <a:rPr lang="en-IN" b="1" dirty="0"/>
              <a:t>e.g.  A-&gt;B, EA of A and LB of B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Processing of data is done by the Arithmetic-Logic-Unit (ALU), a circuit that is capable of adding or subtracting the 12-bit numbers contained in its two input registers: the accumulator (ACC) and register B.</a:t>
            </a:r>
          </a:p>
          <a:p>
            <a:pPr lvl="1" algn="just"/>
            <a:r>
              <a:rPr lang="en-IN" b="1" dirty="0"/>
              <a:t>ACC operation B-&gt;ACC</a:t>
            </a:r>
          </a:p>
          <a:p>
            <a:pPr algn="just"/>
            <a:r>
              <a:rPr lang="en-IN" dirty="0"/>
              <a:t>The operation performed by the ALU is selected by the </a:t>
            </a:r>
            <a:r>
              <a:rPr lang="en-IN" b="1" dirty="0"/>
              <a:t>Add (A) or Subtract (S) control signals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accumulator also contains a single </a:t>
            </a:r>
            <a:r>
              <a:rPr lang="en-IN" b="1" dirty="0"/>
              <a:t>flip-flop</a:t>
            </a:r>
            <a:r>
              <a:rPr lang="en-IN" dirty="0"/>
              <a:t> that is set whenever its contents are </a:t>
            </a:r>
            <a:r>
              <a:rPr lang="en-IN" b="1" dirty="0"/>
              <a:t>negative.</a:t>
            </a:r>
          </a:p>
          <a:p>
            <a:pPr algn="just"/>
            <a:r>
              <a:rPr lang="en-IN" dirty="0"/>
              <a:t>The value of this "</a:t>
            </a:r>
            <a:r>
              <a:rPr lang="en-IN" b="1" dirty="0"/>
              <a:t>negative flag</a:t>
            </a:r>
            <a:r>
              <a:rPr lang="en-IN" dirty="0"/>
              <a:t>" provides input to the controller/sequencer, and permits implementation of </a:t>
            </a:r>
            <a:r>
              <a:rPr lang="en-IN" b="1" dirty="0"/>
              <a:t>conditional branching instructions</a:t>
            </a:r>
            <a:r>
              <a:rPr lang="en-IN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An instruction on computer consists of one </a:t>
            </a:r>
            <a:r>
              <a:rPr lang="en-IN" b="1" dirty="0"/>
              <a:t>12-bit word.</a:t>
            </a:r>
          </a:p>
          <a:p>
            <a:pPr algn="just"/>
            <a:endParaRPr lang="en-IN" b="1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The leading </a:t>
            </a:r>
            <a:r>
              <a:rPr lang="en-IN" b="1" dirty="0"/>
              <a:t>four bits </a:t>
            </a:r>
            <a:r>
              <a:rPr lang="en-IN" dirty="0"/>
              <a:t>form the </a:t>
            </a:r>
            <a:r>
              <a:rPr lang="en-IN" b="1" dirty="0"/>
              <a:t>operation code </a:t>
            </a:r>
            <a:r>
              <a:rPr lang="en-IN" dirty="0"/>
              <a:t>(</a:t>
            </a:r>
            <a:r>
              <a:rPr lang="en-IN" dirty="0" err="1"/>
              <a:t>opcode</a:t>
            </a:r>
            <a:r>
              <a:rPr lang="en-IN" dirty="0"/>
              <a:t>) which specifies the action to be taken, and the remaining </a:t>
            </a:r>
            <a:r>
              <a:rPr lang="en-IN" b="1" dirty="0"/>
              <a:t>8 bits</a:t>
            </a:r>
            <a:r>
              <a:rPr lang="en-IN" dirty="0"/>
              <a:t>, when used, indicate the </a:t>
            </a:r>
            <a:r>
              <a:rPr lang="en-IN" b="1" dirty="0"/>
              <a:t>memory address </a:t>
            </a:r>
            <a:r>
              <a:rPr lang="en-IN" dirty="0"/>
              <a:t>of </a:t>
            </a:r>
            <a:r>
              <a:rPr lang="en-IN" b="1" dirty="0"/>
              <a:t>one of the instruction's operands. </a:t>
            </a:r>
          </a:p>
          <a:p>
            <a:pPr algn="just"/>
            <a:r>
              <a:rPr lang="en-IN" dirty="0"/>
              <a:t>instructions that have </a:t>
            </a:r>
            <a:r>
              <a:rPr lang="en-IN" b="1" dirty="0"/>
              <a:t>two operands</a:t>
            </a:r>
            <a:r>
              <a:rPr lang="en-IN" dirty="0"/>
              <a:t>, the other operand is always contained </a:t>
            </a:r>
            <a:r>
              <a:rPr lang="en-IN" b="1" dirty="0"/>
              <a:t>within the accumulator.</a:t>
            </a:r>
            <a:endParaRPr lang="en-US" b="1" dirty="0"/>
          </a:p>
          <a:p>
            <a:pPr algn="just"/>
            <a:endParaRPr lang="en-IN" b="1" dirty="0"/>
          </a:p>
          <a:p>
            <a:pPr algn="just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Computer's Instruction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981200"/>
          <a:ext cx="60960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(4-bit)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 (memory Address)</a:t>
                      </a:r>
                    </a:p>
                    <a:p>
                      <a:pPr algn="ctr"/>
                      <a:r>
                        <a:rPr lang="en-US" dirty="0"/>
                        <a:t>(8-bit)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838200" cy="5638800"/>
          </a:xfrm>
        </p:spPr>
        <p:txBody>
          <a:bodyPr vert="vert270">
            <a:noAutofit/>
          </a:bodyPr>
          <a:lstStyle/>
          <a:p>
            <a:pPr algn="ctr"/>
            <a:r>
              <a:rPr lang="en-IN" sz="3200" dirty="0"/>
              <a:t>The </a:t>
            </a:r>
            <a:r>
              <a:rPr lang="en-IN" sz="2800" dirty="0"/>
              <a:t>Computer's</a:t>
            </a:r>
            <a:r>
              <a:rPr lang="en-IN" sz="3200" dirty="0"/>
              <a:t> </a:t>
            </a:r>
            <a:r>
              <a:rPr lang="en-IN" sz="2400" dirty="0"/>
              <a:t>Instruction</a:t>
            </a:r>
            <a:r>
              <a:rPr lang="en-IN" sz="3200" dirty="0"/>
              <a:t> Set</a:t>
            </a:r>
            <a:endParaRPr lang="en-US" sz="32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"/>
            <a:ext cx="7620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Input to the controller consists of the 4-bit </a:t>
            </a:r>
            <a:r>
              <a:rPr lang="en-IN" dirty="0" err="1"/>
              <a:t>opcode</a:t>
            </a:r>
            <a:r>
              <a:rPr lang="en-IN" dirty="0"/>
              <a:t> of the instruction currently contained in the Instruction Register and the negative flag from the accumulator.</a:t>
            </a:r>
          </a:p>
          <a:p>
            <a:pPr algn="just"/>
            <a:r>
              <a:rPr lang="en-IN" dirty="0"/>
              <a:t>The controller's output is a set of 16 control signals that go out to the various registers and to the memory of the computer.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HLT signal that is activated whenever the leading bit of the op-code is one.</a:t>
            </a:r>
          </a:p>
          <a:p>
            <a:pPr algn="just"/>
            <a:r>
              <a:rPr lang="en-IN" dirty="0"/>
              <a:t>The controller is composed of the following functional units: 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A ring counter, an instruction decoder, and a control matrix</a:t>
            </a:r>
            <a:r>
              <a:rPr lang="en-IN" dirty="0"/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The Hard-Wired Control Unit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670</TotalTime>
  <Words>1102</Words>
  <Application>Microsoft Macintosh PowerPoint</Application>
  <PresentationFormat>On-screen Show (4:3)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Lucida Sans Unicode</vt:lpstr>
      <vt:lpstr>Verdana</vt:lpstr>
      <vt:lpstr>Wingdings 2</vt:lpstr>
      <vt:lpstr>Wingdings 3</vt:lpstr>
      <vt:lpstr>Concourse</vt:lpstr>
      <vt:lpstr>Case Study for Hardwired and Micro programmed Control Units (JC-62)</vt:lpstr>
      <vt:lpstr>The Basic Computer</vt:lpstr>
      <vt:lpstr>PowerPoint Presentation</vt:lpstr>
      <vt:lpstr>D</vt:lpstr>
      <vt:lpstr>PowerPoint Presentation</vt:lpstr>
      <vt:lpstr>PowerPoint Presentation</vt:lpstr>
      <vt:lpstr>The Computer's Instruction Set</vt:lpstr>
      <vt:lpstr>The Computer's Instruction Set</vt:lpstr>
      <vt:lpstr>The Hard-Wired Control Unit</vt:lpstr>
      <vt:lpstr>The Hard-Wired Control Unit</vt:lpstr>
      <vt:lpstr>Ring counter</vt:lpstr>
      <vt:lpstr>Decoder</vt:lpstr>
      <vt:lpstr>PowerPoint Presentation</vt:lpstr>
      <vt:lpstr>Figure 6.  The logical equations required for each of the hardwired control signals on the basic computer.  The machine's control matrix is designed from these equations.</vt:lpstr>
      <vt:lpstr>PowerPoint Presentation</vt:lpstr>
      <vt:lpstr>A Micro-programmed Control Unit</vt:lpstr>
      <vt:lpstr>PowerPoint Presentation</vt:lpstr>
      <vt:lpstr>Micro- Instruction(Control Word)</vt:lpstr>
      <vt:lpstr>A Microprogrammed Control Unit for the Simple Computer </vt:lpstr>
      <vt:lpstr>Control ROM</vt:lpstr>
      <vt:lpstr>PowerPoint Presentation</vt:lpstr>
      <vt:lpstr>Address ROM</vt:lpstr>
      <vt:lpstr>PowerPoint Presentation</vt:lpstr>
      <vt:lpstr>Table 4. The Microprogram that Implements the Basic Computer's Instruction Set</vt:lpstr>
      <vt:lpstr>Example:</vt:lpstr>
      <vt:lpstr>Hardwired vs. Micro-programmed Computers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amarjeet.kaur</dc:creator>
  <cp:lastModifiedBy>Hema N</cp:lastModifiedBy>
  <cp:revision>136</cp:revision>
  <dcterms:created xsi:type="dcterms:W3CDTF">2017-08-04T04:00:43Z</dcterms:created>
  <dcterms:modified xsi:type="dcterms:W3CDTF">2020-09-23T08:16:24Z</dcterms:modified>
</cp:coreProperties>
</file>