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s/slide58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slides/slide5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s/slide57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7" r:id="rId12"/>
    <p:sldId id="269" r:id="rId13"/>
    <p:sldId id="268" r:id="rId14"/>
    <p:sldId id="270" r:id="rId15"/>
    <p:sldId id="342" r:id="rId16"/>
    <p:sldId id="344" r:id="rId17"/>
    <p:sldId id="346" r:id="rId18"/>
    <p:sldId id="347" r:id="rId19"/>
    <p:sldId id="348" r:id="rId20"/>
    <p:sldId id="349" r:id="rId21"/>
    <p:sldId id="271" r:id="rId22"/>
    <p:sldId id="272" r:id="rId23"/>
    <p:sldId id="273" r:id="rId24"/>
    <p:sldId id="290" r:id="rId25"/>
    <p:sldId id="350" r:id="rId26"/>
    <p:sldId id="274" r:id="rId27"/>
    <p:sldId id="275" r:id="rId28"/>
    <p:sldId id="276" r:id="rId29"/>
    <p:sldId id="277" r:id="rId30"/>
    <p:sldId id="279" r:id="rId31"/>
    <p:sldId id="280" r:id="rId32"/>
    <p:sldId id="278" r:id="rId33"/>
    <p:sldId id="281" r:id="rId34"/>
    <p:sldId id="351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323" r:id="rId43"/>
    <p:sldId id="324" r:id="rId44"/>
    <p:sldId id="325" r:id="rId45"/>
    <p:sldId id="326" r:id="rId46"/>
    <p:sldId id="327" r:id="rId47"/>
    <p:sldId id="330" r:id="rId48"/>
    <p:sldId id="331" r:id="rId49"/>
    <p:sldId id="332" r:id="rId50"/>
    <p:sldId id="333" r:id="rId51"/>
    <p:sldId id="334" r:id="rId52"/>
    <p:sldId id="335" r:id="rId53"/>
    <p:sldId id="336" r:id="rId54"/>
    <p:sldId id="337" r:id="rId55"/>
    <p:sldId id="339" r:id="rId56"/>
    <p:sldId id="329" r:id="rId57"/>
    <p:sldId id="340" r:id="rId58"/>
    <p:sldId id="282" r:id="rId59"/>
    <p:sldId id="341" r:id="rId6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="" xmlns:p14="http://schemas.microsoft.com/office/powerpoint/2010/main">
        <p14:section name="Summary Section" id="{0A9B8BA5-4922-4521-AD05-0225220D7B13}">
          <p14:sldIdLst/>
        </p14:section>
        <p14:section name="ISA" id="{5078AC8C-2AC5-49AB-B826-D7DE4E895444}">
          <p14:sldIdLst>
            <p14:sldId id="256"/>
            <p14:sldId id="257"/>
            <p14:sldId id="258"/>
            <p14:sldId id="259"/>
          </p14:sldIdLst>
        </p14:section>
        <p14:section name="A. Classifying ISAs" id="{9E15D3B4-6042-4A94-9B27-0FB203A3BDA9}">
          <p14:sldIdLst>
            <p14:sldId id="260"/>
            <p14:sldId id="261"/>
            <p14:sldId id="262"/>
            <p14:sldId id="263"/>
            <p14:sldId id="265"/>
            <p14:sldId id="266"/>
            <p14:sldId id="267"/>
            <p14:sldId id="269"/>
            <p14:sldId id="268"/>
            <p14:sldId id="270"/>
            <p14:sldId id="342"/>
            <p14:sldId id="344"/>
            <p14:sldId id="346"/>
            <p14:sldId id="347"/>
            <p14:sldId id="348"/>
            <p14:sldId id="349"/>
          </p14:sldIdLst>
        </p14:section>
        <p14:section name="B. Memory Model" id="{598D689D-E17F-4A6D-9AE1-6E4AA3548A63}">
          <p14:sldIdLst>
            <p14:sldId id="271"/>
            <p14:sldId id="272"/>
            <p14:sldId id="273"/>
            <p14:sldId id="290"/>
            <p14:sldId id="350"/>
          </p14:sldIdLst>
        </p14:section>
        <p14:section name="Addressing Modes" id="{DE5A2885-627F-4AEB-A06A-D3FAB2A94D53}">
          <p14:sldIdLst>
            <p14:sldId id="274"/>
            <p14:sldId id="275"/>
            <p14:sldId id="276"/>
            <p14:sldId id="277"/>
            <p14:sldId id="279"/>
            <p14:sldId id="280"/>
          </p14:sldIdLst>
        </p14:section>
        <p14:section name="Operands" id="{16AD92CF-4C2E-4A5F-80BE-5E87DAB74F27}">
          <p14:sldIdLst>
            <p14:sldId id="278"/>
            <p14:sldId id="281"/>
            <p14:sldId id="351"/>
            <p14:sldId id="283"/>
            <p14:sldId id="284"/>
            <p14:sldId id="285"/>
            <p14:sldId id="286"/>
            <p14:sldId id="287"/>
            <p14:sldId id="288"/>
            <p14:sldId id="289"/>
          </p14:sldIdLst>
        </p14:section>
        <p14:section name="Types of Instructions" id="{9FDEB97B-3637-4EB3-9D24-5E9D9DC060EB}">
          <p14:sldIdLst>
            <p14:sldId id="323"/>
            <p14:sldId id="324"/>
            <p14:sldId id="325"/>
            <p14:sldId id="326"/>
            <p14:sldId id="327"/>
            <p14:sldId id="330"/>
            <p14:sldId id="331"/>
            <p14:sldId id="332"/>
            <p14:sldId id="333"/>
            <p14:sldId id="334"/>
            <p14:sldId id="335"/>
            <p14:sldId id="336"/>
            <p14:sldId id="337"/>
            <p14:sldId id="339"/>
            <p14:sldId id="329"/>
            <p14:sldId id="340"/>
            <p14:sldId id="282"/>
            <p14:sldId id="341"/>
          </p14:sldIdLst>
        </p14:section>
      </p14:sectionLst>
    </p:ex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441" autoAdjust="0"/>
    <p:restoredTop sz="94660"/>
  </p:normalViewPr>
  <p:slideViewPr>
    <p:cSldViewPr>
      <p:cViewPr varScale="1">
        <p:scale>
          <a:sx n="85" d="100"/>
          <a:sy n="85" d="100"/>
        </p:scale>
        <p:origin x="-153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427D208-99CD-4634-9713-C72DA546279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856DEE-4FAE-4F8D-8DAE-FAF7AFF335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190301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9856DEE-4FAE-4F8D-8DAE-FAF7AFF335F3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656589C-6249-491B-B0E1-B7B7A6F7639E}" type="slidenum">
              <a:rPr lang="en-US"/>
              <a:pPr/>
              <a:t>30</a:t>
            </a:fld>
            <a:endParaRPr lang="th-TH"/>
          </a:p>
        </p:txBody>
      </p:sp>
      <p:sp>
        <p:nvSpPr>
          <p:cNvPr id="249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ln/>
        </p:spPr>
      </p:sp>
      <p:sp>
        <p:nvSpPr>
          <p:cNvPr id="249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When might some of these be used – give an example…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76367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851605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6172713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0"/>
            <a:ext cx="8382000" cy="990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33400" y="1219200"/>
            <a:ext cx="8305800" cy="525780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1148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9EC149A6-C243-4424-A64B-2F6883ACE664}" type="datetime4">
              <a:rPr lang="en-US"/>
              <a:pPr/>
              <a:t>September 26, 2022</a:t>
            </a:fld>
            <a:endParaRPr lang="th-TH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6553200"/>
            <a:ext cx="2895600" cy="304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204521 Digital System Architecture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239000" y="6553200"/>
            <a:ext cx="1905000" cy="304800"/>
          </a:xfrm>
        </p:spPr>
        <p:txBody>
          <a:bodyPr/>
          <a:lstStyle>
            <a:lvl1pPr>
              <a:defRPr/>
            </a:lvl1pPr>
          </a:lstStyle>
          <a:p>
            <a:fld id="{CAFB63F4-4490-41C4-8B80-A01F686A23D5}" type="slidenum">
              <a:rPr lang="en-US"/>
              <a:pPr/>
              <a:t>‹#›</a:t>
            </a:fld>
            <a:endParaRPr lang="th-TH"/>
          </a:p>
        </p:txBody>
      </p:sp>
    </p:spTree>
    <p:extLst>
      <p:ext uri="{BB962C8B-B14F-4D97-AF65-F5344CB8AC3E}">
        <p14:creationId xmlns="" xmlns:p14="http://schemas.microsoft.com/office/powerpoint/2010/main" val="33426867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308862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335680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3725847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51457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8341024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3844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8287508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902360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B89757-A064-4E6F-B653-5B801ACC8E8C}" type="datetimeFigureOut">
              <a:rPr lang="en-US" smtClean="0"/>
              <a:pPr/>
              <a:t>9/26/2022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7C595A-8D2D-4031-A9D2-27442317EFB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52360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nstruction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rchitecture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33D17BCB-9B02-419C-9B0A-4873805F91A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Module 5 And 6</a:t>
            </a:r>
          </a:p>
        </p:txBody>
      </p:sp>
    </p:spTree>
    <p:extLst>
      <p:ext uri="{BB962C8B-B14F-4D97-AF65-F5344CB8AC3E}">
        <p14:creationId xmlns="" xmlns:p14="http://schemas.microsoft.com/office/powerpoint/2010/main" val="397436368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G</a:t>
            </a:r>
            <a:r>
              <a:rPr lang="en-US" dirty="0"/>
              <a:t>eneral-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urpose </a:t>
            </a:r>
            <a:r>
              <a:rPr lang="en-US" dirty="0">
                <a:solidFill>
                  <a:srgbClr val="FF0000"/>
                </a:solidFill>
              </a:rPr>
              <a:t>R</a:t>
            </a:r>
            <a:r>
              <a:rPr lang="en-US" dirty="0"/>
              <a:t>egisters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431925"/>
            <a:ext cx="8077200" cy="3419475"/>
          </a:xfrm>
          <a:prstGeom prst="rect">
            <a:avLst/>
          </a:prstGeom>
          <a:noFill/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/>
              <a:t>Why do almost all new architectures use GPRs?</a:t>
            </a:r>
          </a:p>
          <a:p>
            <a:pPr lvl="1"/>
            <a:r>
              <a:rPr lang="en-US" altLang="en-US" sz="2400" dirty="0"/>
              <a:t>Registers are much faster than memory </a:t>
            </a:r>
          </a:p>
          <a:p>
            <a:pPr lvl="2"/>
            <a:r>
              <a:rPr lang="en-US" altLang="en-US" sz="2000" dirty="0"/>
              <a:t>Register values are available immediately</a:t>
            </a:r>
          </a:p>
          <a:p>
            <a:pPr marL="1085850" lvl="2"/>
            <a:r>
              <a:rPr lang="en-US" altLang="en-US" sz="2000" dirty="0"/>
              <a:t>When memory isn’t ready, processor must wait (“stall”)</a:t>
            </a:r>
          </a:p>
          <a:p>
            <a:pPr marL="1085850" lvl="2"/>
            <a:endParaRPr lang="en-US" altLang="en-US" sz="2000" dirty="0"/>
          </a:p>
          <a:p>
            <a:pPr lvl="1">
              <a:lnSpc>
                <a:spcPct val="80000"/>
              </a:lnSpc>
            </a:pPr>
            <a:r>
              <a:rPr lang="en-US" sz="2400" dirty="0"/>
              <a:t>General-purpose registers are preferred by compilers:</a:t>
            </a:r>
          </a:p>
          <a:p>
            <a:pPr marL="1085850" lvl="2"/>
            <a:r>
              <a:rPr lang="en-US" altLang="en-US" sz="2000" dirty="0"/>
              <a:t>Compiler assigns some variables just to registers</a:t>
            </a:r>
          </a:p>
          <a:p>
            <a:pPr marL="1085850" lvl="2"/>
            <a:r>
              <a:rPr lang="en-US" altLang="en-US" sz="2000" dirty="0"/>
              <a:t>More compact code since small fields specify registers</a:t>
            </a:r>
            <a:br>
              <a:rPr lang="en-US" altLang="en-US" sz="2000" dirty="0"/>
            </a:br>
            <a:r>
              <a:rPr lang="en-US" altLang="en-US" sz="2000" dirty="0"/>
              <a:t>(compared to memory addresses)</a:t>
            </a:r>
          </a:p>
        </p:txBody>
      </p:sp>
      <p:grpSp>
        <p:nvGrpSpPr>
          <p:cNvPr id="4" name="Group 4"/>
          <p:cNvGrpSpPr>
            <a:grpSpLocks/>
          </p:cNvGrpSpPr>
          <p:nvPr/>
        </p:nvGrpSpPr>
        <p:grpSpPr bwMode="auto">
          <a:xfrm>
            <a:off x="990600" y="4851400"/>
            <a:ext cx="7162800" cy="1397000"/>
            <a:chOff x="624" y="2816"/>
            <a:chExt cx="4512" cy="880"/>
          </a:xfrm>
        </p:grpSpPr>
        <p:grpSp>
          <p:nvGrpSpPr>
            <p:cNvPr id="5" name="Group 5"/>
            <p:cNvGrpSpPr>
              <a:grpSpLocks/>
            </p:cNvGrpSpPr>
            <p:nvPr/>
          </p:nvGrpSpPr>
          <p:grpSpPr bwMode="auto">
            <a:xfrm>
              <a:off x="672" y="3168"/>
              <a:ext cx="384" cy="384"/>
              <a:chOff x="1056" y="3168"/>
              <a:chExt cx="816" cy="768"/>
            </a:xfrm>
          </p:grpSpPr>
          <p:sp>
            <p:nvSpPr>
              <p:cNvPr id="71" name="Rectangle 6"/>
              <p:cNvSpPr>
                <a:spLocks noChangeArrowheads="1"/>
              </p:cNvSpPr>
              <p:nvPr/>
            </p:nvSpPr>
            <p:spPr bwMode="auto">
              <a:xfrm>
                <a:off x="1056" y="3168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2" name="Rectangle 7"/>
              <p:cNvSpPr>
                <a:spLocks noChangeArrowheads="1"/>
              </p:cNvSpPr>
              <p:nvPr/>
            </p:nvSpPr>
            <p:spPr bwMode="auto">
              <a:xfrm>
                <a:off x="1056" y="3264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3" name="Rectangle 8"/>
              <p:cNvSpPr>
                <a:spLocks noChangeArrowheads="1"/>
              </p:cNvSpPr>
              <p:nvPr/>
            </p:nvSpPr>
            <p:spPr bwMode="auto">
              <a:xfrm>
                <a:off x="1056" y="3360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4" name="Rectangle 9"/>
              <p:cNvSpPr>
                <a:spLocks noChangeArrowheads="1"/>
              </p:cNvSpPr>
              <p:nvPr/>
            </p:nvSpPr>
            <p:spPr bwMode="auto">
              <a:xfrm>
                <a:off x="1056" y="3456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5" name="Rectangle 10"/>
              <p:cNvSpPr>
                <a:spLocks noChangeArrowheads="1"/>
              </p:cNvSpPr>
              <p:nvPr/>
            </p:nvSpPr>
            <p:spPr bwMode="auto">
              <a:xfrm>
                <a:off x="1056" y="3552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6" name="Rectangle 11"/>
              <p:cNvSpPr>
                <a:spLocks noChangeArrowheads="1"/>
              </p:cNvSpPr>
              <p:nvPr/>
            </p:nvSpPr>
            <p:spPr bwMode="auto">
              <a:xfrm>
                <a:off x="1056" y="3648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7" name="Rectangle 12"/>
              <p:cNvSpPr>
                <a:spLocks noChangeArrowheads="1"/>
              </p:cNvSpPr>
              <p:nvPr/>
            </p:nvSpPr>
            <p:spPr bwMode="auto">
              <a:xfrm>
                <a:off x="1056" y="3744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8" name="Rectangle 13"/>
              <p:cNvSpPr>
                <a:spLocks noChangeArrowheads="1"/>
              </p:cNvSpPr>
              <p:nvPr/>
            </p:nvSpPr>
            <p:spPr bwMode="auto">
              <a:xfrm>
                <a:off x="1056" y="3840"/>
                <a:ext cx="816" cy="96"/>
              </a:xfrm>
              <a:prstGeom prst="rect">
                <a:avLst/>
              </a:prstGeom>
              <a:solidFill>
                <a:srgbClr val="FFFF00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6" name="Rectangle 14"/>
            <p:cNvSpPr>
              <a:spLocks noChangeArrowheads="1"/>
            </p:cNvSpPr>
            <p:nvPr/>
          </p:nvSpPr>
          <p:spPr bwMode="auto">
            <a:xfrm>
              <a:off x="624" y="2976"/>
              <a:ext cx="1296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7" name="Freeform 15"/>
            <p:cNvSpPr>
              <a:spLocks/>
            </p:cNvSpPr>
            <p:nvPr/>
          </p:nvSpPr>
          <p:spPr bwMode="auto">
            <a:xfrm>
              <a:off x="1104" y="3456"/>
              <a:ext cx="192" cy="96"/>
            </a:xfrm>
            <a:custGeom>
              <a:avLst/>
              <a:gdLst>
                <a:gd name="T0" fmla="*/ 0 w 672"/>
                <a:gd name="T1" fmla="*/ 0 h 240"/>
                <a:gd name="T2" fmla="*/ 96 w 672"/>
                <a:gd name="T3" fmla="*/ 240 h 240"/>
                <a:gd name="T4" fmla="*/ 576 w 672"/>
                <a:gd name="T5" fmla="*/ 240 h 240"/>
                <a:gd name="T6" fmla="*/ 672 w 672"/>
                <a:gd name="T7" fmla="*/ 0 h 240"/>
                <a:gd name="T8" fmla="*/ 384 w 672"/>
                <a:gd name="T9" fmla="*/ 0 h 240"/>
                <a:gd name="T10" fmla="*/ 336 w 672"/>
                <a:gd name="T11" fmla="*/ 48 h 240"/>
                <a:gd name="T12" fmla="*/ 288 w 672"/>
                <a:gd name="T13" fmla="*/ 0 h 240"/>
                <a:gd name="T14" fmla="*/ 0 w 672"/>
                <a:gd name="T15" fmla="*/ 0 h 24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</a:cxnLst>
              <a:rect l="0" t="0" r="r" b="b"/>
              <a:pathLst>
                <a:path w="672" h="240">
                  <a:moveTo>
                    <a:pt x="0" y="0"/>
                  </a:moveTo>
                  <a:lnTo>
                    <a:pt x="96" y="240"/>
                  </a:lnTo>
                  <a:lnTo>
                    <a:pt x="576" y="240"/>
                  </a:lnTo>
                  <a:lnTo>
                    <a:pt x="672" y="0"/>
                  </a:lnTo>
                  <a:lnTo>
                    <a:pt x="384" y="0"/>
                  </a:lnTo>
                  <a:lnTo>
                    <a:pt x="336" y="48"/>
                  </a:lnTo>
                  <a:lnTo>
                    <a:pt x="288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FFF00"/>
            </a:solidFill>
            <a:ln w="12700" cap="flat" cmpd="sng">
              <a:solidFill>
                <a:schemeClr val="tx1"/>
              </a:solidFill>
              <a:prstDash val="solid"/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8" name="Text Box 16"/>
            <p:cNvSpPr txBox="1">
              <a:spLocks noChangeArrowheads="1"/>
            </p:cNvSpPr>
            <p:nvPr/>
          </p:nvSpPr>
          <p:spPr bwMode="auto">
            <a:xfrm>
              <a:off x="624" y="2980"/>
              <a:ext cx="423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900">
                  <a:latin typeface="Helvetica" pitchFamily="34" charset="0"/>
                </a:rPr>
                <a:t>Registers</a:t>
              </a:r>
            </a:p>
          </p:txBody>
        </p:sp>
        <p:grpSp>
          <p:nvGrpSpPr>
            <p:cNvPr id="9" name="Group 17"/>
            <p:cNvGrpSpPr>
              <a:grpSpLocks/>
            </p:cNvGrpSpPr>
            <p:nvPr/>
          </p:nvGrpSpPr>
          <p:grpSpPr bwMode="auto">
            <a:xfrm>
              <a:off x="1392" y="3120"/>
              <a:ext cx="480" cy="528"/>
              <a:chOff x="2544" y="2832"/>
              <a:chExt cx="480" cy="528"/>
            </a:xfrm>
          </p:grpSpPr>
          <p:sp>
            <p:nvSpPr>
              <p:cNvPr id="61" name="Rectangle 18"/>
              <p:cNvSpPr>
                <a:spLocks noChangeArrowheads="1"/>
              </p:cNvSpPr>
              <p:nvPr/>
            </p:nvSpPr>
            <p:spPr bwMode="auto">
              <a:xfrm>
                <a:off x="2592" y="2880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2" name="Rectangle 19"/>
              <p:cNvSpPr>
                <a:spLocks noChangeArrowheads="1"/>
              </p:cNvSpPr>
              <p:nvPr/>
            </p:nvSpPr>
            <p:spPr bwMode="auto">
              <a:xfrm>
                <a:off x="2592" y="2928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3" name="Rectangle 20"/>
              <p:cNvSpPr>
                <a:spLocks noChangeArrowheads="1"/>
              </p:cNvSpPr>
              <p:nvPr/>
            </p:nvSpPr>
            <p:spPr bwMode="auto">
              <a:xfrm>
                <a:off x="2592" y="2976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4" name="Rectangle 21"/>
              <p:cNvSpPr>
                <a:spLocks noChangeArrowheads="1"/>
              </p:cNvSpPr>
              <p:nvPr/>
            </p:nvSpPr>
            <p:spPr bwMode="auto">
              <a:xfrm>
                <a:off x="2592" y="3168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5" name="Rectangle 22"/>
              <p:cNvSpPr>
                <a:spLocks noChangeArrowheads="1"/>
              </p:cNvSpPr>
              <p:nvPr/>
            </p:nvSpPr>
            <p:spPr bwMode="auto">
              <a:xfrm>
                <a:off x="2592" y="3216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6" name="Rectangle 23"/>
              <p:cNvSpPr>
                <a:spLocks noChangeArrowheads="1"/>
              </p:cNvSpPr>
              <p:nvPr/>
            </p:nvSpPr>
            <p:spPr bwMode="auto">
              <a:xfrm>
                <a:off x="2592" y="3264"/>
                <a:ext cx="384" cy="48"/>
              </a:xfrm>
              <a:prstGeom prst="rect">
                <a:avLst/>
              </a:pr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7" name="Rectangle 24"/>
              <p:cNvSpPr>
                <a:spLocks noChangeArrowheads="1"/>
              </p:cNvSpPr>
              <p:nvPr/>
            </p:nvSpPr>
            <p:spPr bwMode="auto">
              <a:xfrm>
                <a:off x="2544" y="2832"/>
                <a:ext cx="480" cy="528"/>
              </a:xfrm>
              <a:prstGeom prst="rect">
                <a:avLst/>
              </a:prstGeom>
              <a:noFill/>
              <a:ln w="19050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="" xmlns:a14="http://schemas.microsoft.com/office/drawing/2010/main">
                    <a:solidFill>
                      <a:srgbClr val="FFFF00"/>
                    </a:solidFill>
                  </a14:hiddenFill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8" name="Oval 25"/>
              <p:cNvSpPr>
                <a:spLocks noChangeArrowheads="1"/>
              </p:cNvSpPr>
              <p:nvPr/>
            </p:nvSpPr>
            <p:spPr bwMode="auto">
              <a:xfrm>
                <a:off x="2769" y="3036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69" name="Oval 26"/>
              <p:cNvSpPr>
                <a:spLocks noChangeArrowheads="1"/>
              </p:cNvSpPr>
              <p:nvPr/>
            </p:nvSpPr>
            <p:spPr bwMode="auto">
              <a:xfrm>
                <a:off x="2769" y="3084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  <p:sp>
            <p:nvSpPr>
              <p:cNvPr id="70" name="Oval 27"/>
              <p:cNvSpPr>
                <a:spLocks noChangeArrowheads="1"/>
              </p:cNvSpPr>
              <p:nvPr/>
            </p:nvSpPr>
            <p:spPr bwMode="auto">
              <a:xfrm>
                <a:off x="2769" y="3132"/>
                <a:ext cx="23" cy="23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="" xmlns:a14="http://schemas.microsoft.com/office/drawing/2010/main" w="28575">
                    <a:solidFill>
                      <a:schemeClr val="tx1"/>
                    </a:solidFill>
                    <a:round/>
                    <a:headEnd/>
                    <a:tailEnd/>
                  </a14:hiddenLine>
                </a:ext>
                <a:ext uri="{AF507438-7753-43E0-B8FC-AC1667EBCBE1}">
                  <a14:hiddenEffects xmlns=""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600"/>
              </a:p>
            </p:txBody>
          </p:sp>
        </p:grpSp>
        <p:sp>
          <p:nvSpPr>
            <p:cNvPr id="10" name="Text Box 28"/>
            <p:cNvSpPr txBox="1">
              <a:spLocks noChangeArrowheads="1"/>
            </p:cNvSpPr>
            <p:nvPr/>
          </p:nvSpPr>
          <p:spPr bwMode="auto">
            <a:xfrm>
              <a:off x="1455" y="2980"/>
              <a:ext cx="326" cy="14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900">
                  <a:latin typeface="Helvetica" pitchFamily="34" charset="0"/>
                </a:rPr>
                <a:t>Cache</a:t>
              </a:r>
            </a:p>
          </p:txBody>
        </p:sp>
        <p:sp>
          <p:nvSpPr>
            <p:cNvPr id="11" name="Rectangle 29"/>
            <p:cNvSpPr>
              <a:spLocks noChangeArrowheads="1"/>
            </p:cNvSpPr>
            <p:nvPr/>
          </p:nvSpPr>
          <p:spPr bwMode="auto">
            <a:xfrm>
              <a:off x="2208" y="312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2" name="Rectangle 30"/>
            <p:cNvSpPr>
              <a:spLocks noChangeArrowheads="1"/>
            </p:cNvSpPr>
            <p:nvPr/>
          </p:nvSpPr>
          <p:spPr bwMode="auto">
            <a:xfrm>
              <a:off x="2208" y="316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3" name="Rectangle 31"/>
            <p:cNvSpPr>
              <a:spLocks noChangeArrowheads="1"/>
            </p:cNvSpPr>
            <p:nvPr/>
          </p:nvSpPr>
          <p:spPr bwMode="auto">
            <a:xfrm>
              <a:off x="2208" y="321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4" name="Rectangle 32"/>
            <p:cNvSpPr>
              <a:spLocks noChangeArrowheads="1"/>
            </p:cNvSpPr>
            <p:nvPr/>
          </p:nvSpPr>
          <p:spPr bwMode="auto">
            <a:xfrm>
              <a:off x="2208" y="340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5" name="Rectangle 33"/>
            <p:cNvSpPr>
              <a:spLocks noChangeArrowheads="1"/>
            </p:cNvSpPr>
            <p:nvPr/>
          </p:nvSpPr>
          <p:spPr bwMode="auto">
            <a:xfrm>
              <a:off x="2208" y="345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6" name="Rectangle 34"/>
            <p:cNvSpPr>
              <a:spLocks noChangeArrowheads="1"/>
            </p:cNvSpPr>
            <p:nvPr/>
          </p:nvSpPr>
          <p:spPr bwMode="auto">
            <a:xfrm>
              <a:off x="2208" y="350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7" name="Rectangle 35"/>
            <p:cNvSpPr>
              <a:spLocks noChangeArrowheads="1"/>
            </p:cNvSpPr>
            <p:nvPr/>
          </p:nvSpPr>
          <p:spPr bwMode="auto">
            <a:xfrm>
              <a:off x="2160" y="2976"/>
              <a:ext cx="1344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8" name="Rectangle 36"/>
            <p:cNvSpPr>
              <a:spLocks noChangeArrowheads="1"/>
            </p:cNvSpPr>
            <p:nvPr/>
          </p:nvSpPr>
          <p:spPr bwMode="auto">
            <a:xfrm>
              <a:off x="2208" y="355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19" name="Rectangle 37"/>
            <p:cNvSpPr>
              <a:spLocks noChangeArrowheads="1"/>
            </p:cNvSpPr>
            <p:nvPr/>
          </p:nvSpPr>
          <p:spPr bwMode="auto">
            <a:xfrm>
              <a:off x="2208" y="360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0" name="Rectangle 38"/>
            <p:cNvSpPr>
              <a:spLocks noChangeArrowheads="1"/>
            </p:cNvSpPr>
            <p:nvPr/>
          </p:nvSpPr>
          <p:spPr bwMode="auto">
            <a:xfrm>
              <a:off x="2208" y="307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1" name="Rectangle 39"/>
            <p:cNvSpPr>
              <a:spLocks noChangeArrowheads="1"/>
            </p:cNvSpPr>
            <p:nvPr/>
          </p:nvSpPr>
          <p:spPr bwMode="auto">
            <a:xfrm>
              <a:off x="2208" y="302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2" name="Text Box 40"/>
            <p:cNvSpPr txBox="1">
              <a:spLocks noChangeArrowheads="1"/>
            </p:cNvSpPr>
            <p:nvPr/>
          </p:nvSpPr>
          <p:spPr bwMode="auto">
            <a:xfrm>
              <a:off x="2590" y="2817"/>
              <a:ext cx="436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100">
                  <a:latin typeface="Helvetica" pitchFamily="34" charset="0"/>
                </a:rPr>
                <a:t>Memory</a:t>
              </a:r>
            </a:p>
          </p:txBody>
        </p:sp>
        <p:sp>
          <p:nvSpPr>
            <p:cNvPr id="23" name="Text Box 41"/>
            <p:cNvSpPr txBox="1">
              <a:spLocks noChangeArrowheads="1"/>
            </p:cNvSpPr>
            <p:nvPr/>
          </p:nvSpPr>
          <p:spPr bwMode="auto">
            <a:xfrm>
              <a:off x="961" y="2816"/>
              <a:ext cx="516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100">
                  <a:latin typeface="Helvetica" pitchFamily="34" charset="0"/>
                </a:rPr>
                <a:t>Processor</a:t>
              </a:r>
            </a:p>
          </p:txBody>
        </p:sp>
        <p:sp>
          <p:nvSpPr>
            <p:cNvPr id="24" name="Rectangle 42"/>
            <p:cNvSpPr>
              <a:spLocks noChangeArrowheads="1"/>
            </p:cNvSpPr>
            <p:nvPr/>
          </p:nvSpPr>
          <p:spPr bwMode="auto">
            <a:xfrm>
              <a:off x="2640" y="312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5" name="Rectangle 43"/>
            <p:cNvSpPr>
              <a:spLocks noChangeArrowheads="1"/>
            </p:cNvSpPr>
            <p:nvPr/>
          </p:nvSpPr>
          <p:spPr bwMode="auto">
            <a:xfrm>
              <a:off x="2640" y="316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6" name="Rectangle 44"/>
            <p:cNvSpPr>
              <a:spLocks noChangeArrowheads="1"/>
            </p:cNvSpPr>
            <p:nvPr/>
          </p:nvSpPr>
          <p:spPr bwMode="auto">
            <a:xfrm>
              <a:off x="2640" y="321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7" name="Rectangle 45"/>
            <p:cNvSpPr>
              <a:spLocks noChangeArrowheads="1"/>
            </p:cNvSpPr>
            <p:nvPr/>
          </p:nvSpPr>
          <p:spPr bwMode="auto">
            <a:xfrm>
              <a:off x="2640" y="340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8" name="Rectangle 46"/>
            <p:cNvSpPr>
              <a:spLocks noChangeArrowheads="1"/>
            </p:cNvSpPr>
            <p:nvPr/>
          </p:nvSpPr>
          <p:spPr bwMode="auto">
            <a:xfrm>
              <a:off x="2640" y="345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29" name="Rectangle 47"/>
            <p:cNvSpPr>
              <a:spLocks noChangeArrowheads="1"/>
            </p:cNvSpPr>
            <p:nvPr/>
          </p:nvSpPr>
          <p:spPr bwMode="auto">
            <a:xfrm>
              <a:off x="2640" y="350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0" name="Oval 48"/>
            <p:cNvSpPr>
              <a:spLocks noChangeArrowheads="1"/>
            </p:cNvSpPr>
            <p:nvPr/>
          </p:nvSpPr>
          <p:spPr bwMode="auto">
            <a:xfrm>
              <a:off x="2817" y="3276"/>
              <a:ext cx="23" cy="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1" name="Oval 49"/>
            <p:cNvSpPr>
              <a:spLocks noChangeArrowheads="1"/>
            </p:cNvSpPr>
            <p:nvPr/>
          </p:nvSpPr>
          <p:spPr bwMode="auto">
            <a:xfrm>
              <a:off x="2817" y="3324"/>
              <a:ext cx="23" cy="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2" name="Oval 50"/>
            <p:cNvSpPr>
              <a:spLocks noChangeArrowheads="1"/>
            </p:cNvSpPr>
            <p:nvPr/>
          </p:nvSpPr>
          <p:spPr bwMode="auto">
            <a:xfrm>
              <a:off x="2817" y="3372"/>
              <a:ext cx="23" cy="23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round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3" name="Rectangle 51"/>
            <p:cNvSpPr>
              <a:spLocks noChangeArrowheads="1"/>
            </p:cNvSpPr>
            <p:nvPr/>
          </p:nvSpPr>
          <p:spPr bwMode="auto">
            <a:xfrm>
              <a:off x="2640" y="355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4" name="Rectangle 52"/>
            <p:cNvSpPr>
              <a:spLocks noChangeArrowheads="1"/>
            </p:cNvSpPr>
            <p:nvPr/>
          </p:nvSpPr>
          <p:spPr bwMode="auto">
            <a:xfrm>
              <a:off x="2640" y="360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5" name="Rectangle 53"/>
            <p:cNvSpPr>
              <a:spLocks noChangeArrowheads="1"/>
            </p:cNvSpPr>
            <p:nvPr/>
          </p:nvSpPr>
          <p:spPr bwMode="auto">
            <a:xfrm>
              <a:off x="2640" y="307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6" name="Rectangle 54"/>
            <p:cNvSpPr>
              <a:spLocks noChangeArrowheads="1"/>
            </p:cNvSpPr>
            <p:nvPr/>
          </p:nvSpPr>
          <p:spPr bwMode="auto">
            <a:xfrm>
              <a:off x="2640" y="302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7" name="Rectangle 55"/>
            <p:cNvSpPr>
              <a:spLocks noChangeArrowheads="1"/>
            </p:cNvSpPr>
            <p:nvPr/>
          </p:nvSpPr>
          <p:spPr bwMode="auto">
            <a:xfrm>
              <a:off x="3072" y="312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8" name="Rectangle 56"/>
            <p:cNvSpPr>
              <a:spLocks noChangeArrowheads="1"/>
            </p:cNvSpPr>
            <p:nvPr/>
          </p:nvSpPr>
          <p:spPr bwMode="auto">
            <a:xfrm>
              <a:off x="3072" y="316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39" name="Rectangle 57"/>
            <p:cNvSpPr>
              <a:spLocks noChangeArrowheads="1"/>
            </p:cNvSpPr>
            <p:nvPr/>
          </p:nvSpPr>
          <p:spPr bwMode="auto">
            <a:xfrm>
              <a:off x="3072" y="3408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0" name="Rectangle 58"/>
            <p:cNvSpPr>
              <a:spLocks noChangeArrowheads="1"/>
            </p:cNvSpPr>
            <p:nvPr/>
          </p:nvSpPr>
          <p:spPr bwMode="auto">
            <a:xfrm>
              <a:off x="3072" y="345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1" name="Rectangle 59"/>
            <p:cNvSpPr>
              <a:spLocks noChangeArrowheads="1"/>
            </p:cNvSpPr>
            <p:nvPr/>
          </p:nvSpPr>
          <p:spPr bwMode="auto">
            <a:xfrm>
              <a:off x="3072" y="350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2" name="Rectangle 60"/>
            <p:cNvSpPr>
              <a:spLocks noChangeArrowheads="1"/>
            </p:cNvSpPr>
            <p:nvPr/>
          </p:nvSpPr>
          <p:spPr bwMode="auto">
            <a:xfrm>
              <a:off x="3072" y="355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3" name="Rectangle 61"/>
            <p:cNvSpPr>
              <a:spLocks noChangeArrowheads="1"/>
            </p:cNvSpPr>
            <p:nvPr/>
          </p:nvSpPr>
          <p:spPr bwMode="auto">
            <a:xfrm>
              <a:off x="3072" y="360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4" name="Rectangle 62"/>
            <p:cNvSpPr>
              <a:spLocks noChangeArrowheads="1"/>
            </p:cNvSpPr>
            <p:nvPr/>
          </p:nvSpPr>
          <p:spPr bwMode="auto">
            <a:xfrm>
              <a:off x="3072" y="307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5" name="Rectangle 63"/>
            <p:cNvSpPr>
              <a:spLocks noChangeArrowheads="1"/>
            </p:cNvSpPr>
            <p:nvPr/>
          </p:nvSpPr>
          <p:spPr bwMode="auto">
            <a:xfrm>
              <a:off x="3072" y="302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6" name="Rectangle 64"/>
            <p:cNvSpPr>
              <a:spLocks noChangeArrowheads="1"/>
            </p:cNvSpPr>
            <p:nvPr/>
          </p:nvSpPr>
          <p:spPr bwMode="auto">
            <a:xfrm>
              <a:off x="2208" y="326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7" name="Rectangle 65"/>
            <p:cNvSpPr>
              <a:spLocks noChangeArrowheads="1"/>
            </p:cNvSpPr>
            <p:nvPr/>
          </p:nvSpPr>
          <p:spPr bwMode="auto">
            <a:xfrm>
              <a:off x="2208" y="331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8" name="Rectangle 66"/>
            <p:cNvSpPr>
              <a:spLocks noChangeArrowheads="1"/>
            </p:cNvSpPr>
            <p:nvPr/>
          </p:nvSpPr>
          <p:spPr bwMode="auto">
            <a:xfrm>
              <a:off x="2208" y="336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49" name="Rectangle 67"/>
            <p:cNvSpPr>
              <a:spLocks noChangeArrowheads="1"/>
            </p:cNvSpPr>
            <p:nvPr/>
          </p:nvSpPr>
          <p:spPr bwMode="auto">
            <a:xfrm>
              <a:off x="3072" y="3216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0" name="Rectangle 68"/>
            <p:cNvSpPr>
              <a:spLocks noChangeArrowheads="1"/>
            </p:cNvSpPr>
            <p:nvPr/>
          </p:nvSpPr>
          <p:spPr bwMode="auto">
            <a:xfrm>
              <a:off x="3072" y="3264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1" name="Rectangle 69"/>
            <p:cNvSpPr>
              <a:spLocks noChangeArrowheads="1"/>
            </p:cNvSpPr>
            <p:nvPr/>
          </p:nvSpPr>
          <p:spPr bwMode="auto">
            <a:xfrm>
              <a:off x="3072" y="3312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2" name="Rectangle 70"/>
            <p:cNvSpPr>
              <a:spLocks noChangeArrowheads="1"/>
            </p:cNvSpPr>
            <p:nvPr/>
          </p:nvSpPr>
          <p:spPr bwMode="auto">
            <a:xfrm>
              <a:off x="3072" y="3360"/>
              <a:ext cx="384" cy="48"/>
            </a:xfrm>
            <a:prstGeom prst="rect">
              <a:avLst/>
            </a:prstGeom>
            <a:solidFill>
              <a:srgbClr val="66FFFF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3" name="Rectangle 71"/>
            <p:cNvSpPr>
              <a:spLocks noChangeArrowheads="1"/>
            </p:cNvSpPr>
            <p:nvPr/>
          </p:nvSpPr>
          <p:spPr bwMode="auto">
            <a:xfrm>
              <a:off x="3792" y="2976"/>
              <a:ext cx="1344" cy="720"/>
            </a:xfrm>
            <a:prstGeom prst="rect">
              <a:avLst/>
            </a:prstGeom>
            <a:noFill/>
            <a:ln w="381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4" name="Text Box 72"/>
            <p:cNvSpPr txBox="1">
              <a:spLocks noChangeArrowheads="1"/>
            </p:cNvSpPr>
            <p:nvPr/>
          </p:nvSpPr>
          <p:spPr bwMode="auto">
            <a:xfrm>
              <a:off x="4305" y="2817"/>
              <a:ext cx="290" cy="16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rgbClr val="FFFF00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r>
                <a:rPr lang="en-US" altLang="en-US" sz="1100">
                  <a:latin typeface="Helvetica" pitchFamily="34" charset="0"/>
                </a:rPr>
                <a:t>Disk</a:t>
              </a:r>
            </a:p>
          </p:txBody>
        </p:sp>
        <p:sp>
          <p:nvSpPr>
            <p:cNvPr id="55" name="Oval 73"/>
            <p:cNvSpPr>
              <a:spLocks noChangeArrowheads="1"/>
            </p:cNvSpPr>
            <p:nvPr/>
          </p:nvSpPr>
          <p:spPr bwMode="auto">
            <a:xfrm>
              <a:off x="4032" y="3408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6" name="Oval 74"/>
            <p:cNvSpPr>
              <a:spLocks noChangeArrowheads="1"/>
            </p:cNvSpPr>
            <p:nvPr/>
          </p:nvSpPr>
          <p:spPr bwMode="auto">
            <a:xfrm>
              <a:off x="4032" y="3360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7" name="Oval 75"/>
            <p:cNvSpPr>
              <a:spLocks noChangeArrowheads="1"/>
            </p:cNvSpPr>
            <p:nvPr/>
          </p:nvSpPr>
          <p:spPr bwMode="auto">
            <a:xfrm>
              <a:off x="4032" y="3312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8" name="Oval 76"/>
            <p:cNvSpPr>
              <a:spLocks noChangeArrowheads="1"/>
            </p:cNvSpPr>
            <p:nvPr/>
          </p:nvSpPr>
          <p:spPr bwMode="auto">
            <a:xfrm>
              <a:off x="4032" y="3264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59" name="Oval 77"/>
            <p:cNvSpPr>
              <a:spLocks noChangeArrowheads="1"/>
            </p:cNvSpPr>
            <p:nvPr/>
          </p:nvSpPr>
          <p:spPr bwMode="auto">
            <a:xfrm>
              <a:off x="4032" y="3216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  <p:sp>
          <p:nvSpPr>
            <p:cNvPr id="60" name="Oval 78"/>
            <p:cNvSpPr>
              <a:spLocks noChangeArrowheads="1"/>
            </p:cNvSpPr>
            <p:nvPr/>
          </p:nvSpPr>
          <p:spPr bwMode="auto">
            <a:xfrm>
              <a:off x="4032" y="3168"/>
              <a:ext cx="864" cy="144"/>
            </a:xfrm>
            <a:prstGeom prst="ellipse">
              <a:avLst/>
            </a:prstGeom>
            <a:solidFill>
              <a:srgbClr val="00FF00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 sz="1600"/>
            </a:p>
          </p:txBody>
        </p:sp>
      </p:grpSp>
    </p:spTree>
    <p:extLst>
      <p:ext uri="{BB962C8B-B14F-4D97-AF65-F5344CB8AC3E}">
        <p14:creationId xmlns="" xmlns:p14="http://schemas.microsoft.com/office/powerpoint/2010/main" val="413722861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Variants of GPR Architecture	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447800"/>
            <a:ext cx="8077200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90000"/>
              </a:lnSpc>
              <a:buFont typeface="Arial" pitchFamily="34" charset="0"/>
              <a:buChar char="•"/>
            </a:pPr>
            <a:r>
              <a:rPr lang="en-US" sz="3200" dirty="0"/>
              <a:t>Three popular combinations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971550" lvl="1" indent="-514350">
              <a:lnSpc>
                <a:spcPct val="90000"/>
              </a:lnSpc>
              <a:buFont typeface="+mj-lt"/>
              <a:buAutoNum type="romanUcPeriod"/>
            </a:pPr>
            <a:r>
              <a:rPr lang="en-US" sz="2400" dirty="0"/>
              <a:t>Register-register (</a:t>
            </a:r>
            <a:r>
              <a:rPr lang="en-US" sz="2400" dirty="0">
                <a:solidFill>
                  <a:srgbClr val="FF0000"/>
                </a:solidFill>
              </a:rPr>
              <a:t>load-store</a:t>
            </a:r>
            <a:r>
              <a:rPr lang="en-US" sz="2400" dirty="0"/>
              <a:t>): 0 memory, 3 operands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romanUcPeriod"/>
            </a:pPr>
            <a:r>
              <a:rPr lang="en-US" sz="2400" dirty="0"/>
              <a:t>Register-memory: 1 memory, 2 operands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romanUcPeriod"/>
            </a:pPr>
            <a:r>
              <a:rPr lang="en-US" sz="2400" dirty="0"/>
              <a:t>Memory-memory: 2 memories, 2 operands; or 3 memories, 3 operands</a:t>
            </a:r>
          </a:p>
          <a:p>
            <a:pPr marL="971550" lvl="1" indent="-514350">
              <a:lnSpc>
                <a:spcPct val="90000"/>
              </a:lnSpc>
              <a:buFont typeface="+mj-lt"/>
              <a:buAutoNum type="romanUcPeriod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endParaRPr lang="en-US" sz="2400" dirty="0">
              <a:latin typeface="Comic Sans MS" pitchFamily="66" charset="0"/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Every ISA designed after 1980 uses a load-store GPR architecture (</a:t>
            </a:r>
            <a:r>
              <a:rPr lang="en-US" sz="2400" dirty="0" err="1">
                <a:latin typeface="Comic Sans MS" pitchFamily="66" charset="0"/>
              </a:rPr>
              <a:t>i.e</a:t>
            </a:r>
            <a:r>
              <a:rPr lang="en-US" sz="2400" dirty="0">
                <a:latin typeface="Comic Sans MS" pitchFamily="66" charset="0"/>
              </a:rPr>
              <a:t> RISC, to simplify CPU design)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514350" indent="-514350">
              <a:lnSpc>
                <a:spcPct val="90000"/>
              </a:lnSpc>
              <a:buFont typeface="Arial" pitchFamily="34" charset="0"/>
              <a:buChar char="•"/>
            </a:pPr>
            <a:endParaRPr lang="en-US" sz="2400" dirty="0"/>
          </a:p>
        </p:txBody>
      </p:sp>
    </p:spTree>
    <p:extLst>
      <p:ext uri="{BB962C8B-B14F-4D97-AF65-F5344CB8AC3E}">
        <p14:creationId xmlns="" xmlns:p14="http://schemas.microsoft.com/office/powerpoint/2010/main" val="230464361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4572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sz="4000" dirty="0"/>
              <a:t>Register-register (Load-store)</a:t>
            </a:r>
            <a:endParaRPr lang="en-US" altLang="zh-CN" sz="4000" dirty="0">
              <a:latin typeface="+mj-lt"/>
              <a:ea typeface="宋体" pitchFamily="2" charset="-122"/>
            </a:endParaRP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00" y="1657350"/>
            <a:ext cx="8343900" cy="4667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+mj-lt"/>
                <a:ea typeface="宋体" pitchFamily="2" charset="-122"/>
              </a:rPr>
              <a:t>Instruction set: </a:t>
            </a:r>
            <a:endParaRPr lang="en-US" altLang="zh-CN" sz="2000" dirty="0">
              <a:latin typeface="+mj-lt"/>
              <a:ea typeface="宋体" pitchFamily="2" charset="-122"/>
            </a:endParaRP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add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 R2, R3 	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sub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R2, R3      </a:t>
            </a:r>
            <a:r>
              <a:rPr lang="en-US" altLang="zh-CN" sz="2000" dirty="0" err="1">
                <a:solidFill>
                  <a:srgbClr val="FF0000"/>
                </a:solidFill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R2, R3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load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&amp;A	store R1, &amp;A	</a:t>
            </a:r>
            <a:r>
              <a:rPr lang="en-US" altLang="zh-CN" sz="2000" dirty="0">
                <a:solidFill>
                  <a:srgbClr val="FF0000"/>
                </a:solidFill>
                <a:latin typeface="+mj-lt"/>
                <a:ea typeface="宋体" pitchFamily="2" charset="-122"/>
              </a:rPr>
              <a:t>move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R2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endParaRPr lang="en-US" altLang="zh-CN" sz="2000" dirty="0">
              <a:latin typeface="+mj-lt"/>
              <a:ea typeface="宋体" pitchFamily="2" charset="-122"/>
            </a:endParaRPr>
          </a:p>
          <a:p>
            <a:pPr marL="285750" indent="-285750" algn="l">
              <a:lnSpc>
                <a:spcPct val="7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+mj-lt"/>
                <a:ea typeface="宋体" pitchFamily="2" charset="-122"/>
              </a:rPr>
              <a:t>Example: A*B - (A+C*B)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R1, &amp;A		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R2, &amp;B	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R3, &amp;C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R7, R3, R2		/*	C*B 	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add R8, R7, R1   		/* 	A + C*B 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R9, R1, R2		/* 	A*B 	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sub R10, R9, R8		/*	A*B - (A+C*B) 	*/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endParaRPr lang="en-US" altLang="zh-CN" sz="2800" dirty="0">
              <a:latin typeface="+mj-lt"/>
              <a:ea typeface="宋体" pitchFamily="2" charset="-122"/>
            </a:endParaRPr>
          </a:p>
          <a:p>
            <a:pPr marL="342900" indent="-342900">
              <a:lnSpc>
                <a:spcPct val="7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2800" dirty="0">
                <a:latin typeface="+mj-lt"/>
              </a:rPr>
              <a:t>Processors: </a:t>
            </a:r>
            <a:r>
              <a:rPr lang="en-US" sz="2800" dirty="0">
                <a:solidFill>
                  <a:srgbClr val="FF0000"/>
                </a:solidFill>
                <a:latin typeface="+mj-lt"/>
              </a:rPr>
              <a:t>MIPS</a:t>
            </a:r>
            <a:r>
              <a:rPr lang="en-US" sz="2800" dirty="0">
                <a:latin typeface="+mj-lt"/>
              </a:rPr>
              <a:t>, SPARC</a:t>
            </a:r>
          </a:p>
          <a:p>
            <a:pPr marL="685800" lvl="1" indent="-228600" algn="l">
              <a:lnSpc>
                <a:spcPct val="70000"/>
              </a:lnSpc>
              <a:spcBef>
                <a:spcPct val="30000"/>
              </a:spcBef>
            </a:pPr>
            <a:endParaRPr lang="en-US" altLang="zh-CN" sz="2000" dirty="0">
              <a:latin typeface="+mj-lt"/>
              <a:ea typeface="宋体" pitchFamily="2" charset="-122"/>
            </a:endParaRPr>
          </a:p>
        </p:txBody>
      </p:sp>
      <p:grpSp>
        <p:nvGrpSpPr>
          <p:cNvPr id="5" name="Group 4"/>
          <p:cNvGrpSpPr>
            <a:grpSpLocks/>
          </p:cNvGrpSpPr>
          <p:nvPr/>
        </p:nvGrpSpPr>
        <p:grpSpPr bwMode="auto">
          <a:xfrm>
            <a:off x="7283450" y="1371600"/>
            <a:ext cx="1860550" cy="2514600"/>
            <a:chOff x="4215" y="2688"/>
            <a:chExt cx="1172" cy="1584"/>
          </a:xfrm>
        </p:grpSpPr>
        <p:pic>
          <p:nvPicPr>
            <p:cNvPr id="6" name="Picture 5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8" y="2688"/>
              <a:ext cx="895" cy="1344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4215" y="4060"/>
              <a:ext cx="1172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R3 =  R1 +,-,*,/ R2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06985565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1066800" y="304800"/>
            <a:ext cx="71628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>
              <a:lnSpc>
                <a:spcPct val="90000"/>
              </a:lnSpc>
            </a:pPr>
            <a:r>
              <a:rPr lang="en-US" altLang="zh-CN" sz="4000" dirty="0">
                <a:latin typeface="+mj-lt"/>
                <a:ea typeface="宋体" pitchFamily="2" charset="-122"/>
              </a:rPr>
              <a:t>Register-Memory Architectures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609600" y="1295400"/>
            <a:ext cx="8343900" cy="5257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+mj-lt"/>
                <a:ea typeface="宋体" pitchFamily="2" charset="-122"/>
              </a:rPr>
              <a:t>Instruction set: </a:t>
            </a:r>
            <a:endParaRPr lang="en-US" altLang="zh-CN" sz="2000" dirty="0">
              <a:latin typeface="+mj-lt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add R1,  A 		sub R1, A 	</a:t>
            </a: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R1, A		store R1,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 dirty="0">
              <a:latin typeface="+mj-lt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+mj-lt"/>
                <a:ea typeface="宋体" pitchFamily="2" charset="-122"/>
              </a:rPr>
              <a:t>Example: A*B - (A+C*B)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R1,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R1, B		/*	A*B		*/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store R1, D			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R2, C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R2, B		/*	C*B		*/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add R2, A		/*	A + CB		*/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sub R2, D		/*	AB - (A + C*B)	*/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2800" dirty="0"/>
              <a:t>Processors: VAX, </a:t>
            </a:r>
            <a:r>
              <a:rPr lang="en-US" sz="2800" dirty="0">
                <a:solidFill>
                  <a:srgbClr val="FF0000"/>
                </a:solidFill>
              </a:rPr>
              <a:t>80x86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 dirty="0">
              <a:latin typeface="+mj-lt"/>
              <a:ea typeface="宋体" pitchFamily="2" charset="-122"/>
            </a:endParaRPr>
          </a:p>
        </p:txBody>
      </p:sp>
      <p:grpSp>
        <p:nvGrpSpPr>
          <p:cNvPr id="5" name="Group 7"/>
          <p:cNvGrpSpPr>
            <a:grpSpLocks/>
          </p:cNvGrpSpPr>
          <p:nvPr/>
        </p:nvGrpSpPr>
        <p:grpSpPr bwMode="auto">
          <a:xfrm>
            <a:off x="6477001" y="1295401"/>
            <a:ext cx="2119313" cy="2586038"/>
            <a:chOff x="2595" y="2688"/>
            <a:chExt cx="1335" cy="1629"/>
          </a:xfrm>
        </p:grpSpPr>
        <p:pic>
          <p:nvPicPr>
            <p:cNvPr id="6" name="Picture 8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832" y="2688"/>
              <a:ext cx="831" cy="1269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9"/>
            <p:cNvSpPr>
              <a:spLocks noChangeArrowheads="1"/>
            </p:cNvSpPr>
            <p:nvPr/>
          </p:nvSpPr>
          <p:spPr bwMode="auto">
            <a:xfrm>
              <a:off x="2595" y="4104"/>
              <a:ext cx="1335" cy="21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+mj-lt"/>
                  <a:ea typeface="宋体" pitchFamily="2" charset="-122"/>
                </a:rPr>
                <a:t>R1 =  R1 +,-,*,/ mem[B]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913933799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Memory-Memory Architectures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571500" y="1657350"/>
            <a:ext cx="8496300" cy="4819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+mj-lt"/>
                <a:ea typeface="宋体" pitchFamily="2" charset="-122"/>
              </a:rPr>
              <a:t>Instruction set: </a:t>
            </a:r>
            <a:endParaRPr lang="en-US" altLang="zh-CN" dirty="0">
              <a:latin typeface="+mj-lt"/>
              <a:ea typeface="宋体" pitchFamily="2" charset="-122"/>
            </a:endParaRP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3 operands</a:t>
            </a:r>
            <a:r>
              <a:rPr lang="en-US" altLang="zh-CN" dirty="0">
                <a:latin typeface="+mj-lt"/>
                <a:ea typeface="宋体" pitchFamily="2" charset="-122"/>
              </a:rPr>
              <a:t>)	add A, B, C	sub A, B, C 	</a:t>
            </a:r>
            <a:r>
              <a:rPr lang="en-US" altLang="zh-CN" dirty="0" err="1">
                <a:latin typeface="+mj-lt"/>
                <a:ea typeface="宋体" pitchFamily="2" charset="-122"/>
              </a:rPr>
              <a:t>mul</a:t>
            </a:r>
            <a:r>
              <a:rPr lang="en-US" altLang="zh-CN" dirty="0">
                <a:latin typeface="+mj-lt"/>
                <a:ea typeface="宋体" pitchFamily="2" charset="-122"/>
              </a:rPr>
              <a:t> A, B, C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+mj-lt"/>
                <a:ea typeface="宋体" pitchFamily="2" charset="-122"/>
              </a:rPr>
              <a:t>(</a:t>
            </a:r>
            <a:r>
              <a:rPr lang="en-US" altLang="zh-CN" dirty="0">
                <a:solidFill>
                  <a:srgbClr val="00B050"/>
                </a:solidFill>
                <a:latin typeface="+mj-lt"/>
                <a:ea typeface="宋体" pitchFamily="2" charset="-122"/>
              </a:rPr>
              <a:t>2 operands</a:t>
            </a:r>
            <a:r>
              <a:rPr lang="en-US" altLang="zh-CN" dirty="0">
                <a:latin typeface="+mj-lt"/>
                <a:ea typeface="宋体" pitchFamily="2" charset="-122"/>
              </a:rPr>
              <a:t>)	add A, B	sub A, B 	</a:t>
            </a:r>
            <a:r>
              <a:rPr lang="en-US" altLang="zh-CN" dirty="0" err="1">
                <a:latin typeface="+mj-lt"/>
                <a:ea typeface="宋体" pitchFamily="2" charset="-122"/>
              </a:rPr>
              <a:t>mul</a:t>
            </a:r>
            <a:r>
              <a:rPr lang="en-US" altLang="zh-CN" dirty="0">
                <a:latin typeface="+mj-lt"/>
                <a:ea typeface="宋体" pitchFamily="2" charset="-122"/>
              </a:rPr>
              <a:t> A, B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</a:pPr>
            <a:endParaRPr lang="en-US" altLang="zh-CN" dirty="0">
              <a:latin typeface="+mj-lt"/>
              <a:ea typeface="宋体" pitchFamily="2" charset="-122"/>
            </a:endParaRP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400" dirty="0">
                <a:latin typeface="+mj-lt"/>
                <a:ea typeface="宋体" pitchFamily="2" charset="-122"/>
              </a:rPr>
              <a:t>Example: A*B - (A+C*B)	</a:t>
            </a:r>
          </a:p>
          <a:p>
            <a:pPr marL="685800" lvl="1" indent="-228600">
              <a:lnSpc>
                <a:spcPct val="90000"/>
              </a:lnSpc>
              <a:spcBef>
                <a:spcPct val="30000"/>
              </a:spcBef>
              <a:buFontTx/>
              <a:buChar char="–"/>
            </a:pPr>
            <a:r>
              <a:rPr lang="en-US" altLang="zh-CN" dirty="0">
                <a:solidFill>
                  <a:srgbClr val="FF0000"/>
                </a:solidFill>
                <a:latin typeface="+mj-lt"/>
                <a:ea typeface="宋体" pitchFamily="2" charset="-122"/>
              </a:rPr>
              <a:t>3 operands		          		</a:t>
            </a:r>
            <a:r>
              <a:rPr lang="en-US" altLang="zh-CN" dirty="0">
                <a:solidFill>
                  <a:srgbClr val="00B050"/>
                </a:solidFill>
                <a:latin typeface="+mj-lt"/>
                <a:ea typeface="宋体" pitchFamily="2" charset="-122"/>
              </a:rPr>
              <a:t>2 operands</a:t>
            </a:r>
          </a:p>
          <a:p>
            <a:pPr marL="1143000" lvl="2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+mj-lt"/>
                <a:ea typeface="宋体" pitchFamily="2" charset="-122"/>
              </a:rPr>
              <a:t>mul</a:t>
            </a:r>
            <a:r>
              <a:rPr lang="en-US" altLang="zh-CN" dirty="0">
                <a:latin typeface="+mj-lt"/>
                <a:ea typeface="宋体" pitchFamily="2" charset="-122"/>
              </a:rPr>
              <a:t> D, A, B			</a:t>
            </a:r>
            <a:r>
              <a:rPr lang="en-US" altLang="zh-CN" dirty="0" err="1">
                <a:latin typeface="+mj-lt"/>
                <a:ea typeface="宋体" pitchFamily="2" charset="-122"/>
              </a:rPr>
              <a:t>mov</a:t>
            </a:r>
            <a:r>
              <a:rPr lang="en-US" altLang="zh-CN" dirty="0">
                <a:latin typeface="+mj-lt"/>
                <a:ea typeface="宋体" pitchFamily="2" charset="-122"/>
              </a:rPr>
              <a:t> D, A</a:t>
            </a:r>
          </a:p>
          <a:p>
            <a:pPr marL="1143000" lvl="2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 err="1">
                <a:latin typeface="+mj-lt"/>
                <a:ea typeface="宋体" pitchFamily="2" charset="-122"/>
              </a:rPr>
              <a:t>mul</a:t>
            </a:r>
            <a:r>
              <a:rPr lang="en-US" altLang="zh-CN" dirty="0">
                <a:latin typeface="+mj-lt"/>
                <a:ea typeface="宋体" pitchFamily="2" charset="-122"/>
              </a:rPr>
              <a:t> E, C, B			</a:t>
            </a:r>
            <a:r>
              <a:rPr lang="en-US" altLang="zh-CN" dirty="0" err="1">
                <a:latin typeface="+mj-lt"/>
                <a:ea typeface="宋体" pitchFamily="2" charset="-122"/>
              </a:rPr>
              <a:t>mul</a:t>
            </a:r>
            <a:r>
              <a:rPr lang="en-US" altLang="zh-CN" dirty="0">
                <a:latin typeface="+mj-lt"/>
                <a:ea typeface="宋体" pitchFamily="2" charset="-122"/>
              </a:rPr>
              <a:t> D, B</a:t>
            </a:r>
          </a:p>
          <a:p>
            <a:pPr marL="1143000" lvl="2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+mj-lt"/>
                <a:ea typeface="宋体" pitchFamily="2" charset="-122"/>
              </a:rPr>
              <a:t>add E, A, E			</a:t>
            </a:r>
            <a:r>
              <a:rPr lang="en-US" altLang="zh-CN" dirty="0" err="1">
                <a:latin typeface="+mj-lt"/>
                <a:ea typeface="宋体" pitchFamily="2" charset="-122"/>
              </a:rPr>
              <a:t>mov</a:t>
            </a:r>
            <a:r>
              <a:rPr lang="en-US" altLang="zh-CN" dirty="0">
                <a:latin typeface="+mj-lt"/>
                <a:ea typeface="宋体" pitchFamily="2" charset="-122"/>
              </a:rPr>
              <a:t> E, C</a:t>
            </a:r>
          </a:p>
          <a:p>
            <a:pPr marL="1143000" lvl="2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+mj-lt"/>
                <a:ea typeface="宋体" pitchFamily="2" charset="-122"/>
              </a:rPr>
              <a:t>sub E, D, E			</a:t>
            </a:r>
            <a:r>
              <a:rPr lang="en-US" altLang="zh-CN" dirty="0" err="1">
                <a:latin typeface="+mj-lt"/>
                <a:ea typeface="宋体" pitchFamily="2" charset="-122"/>
              </a:rPr>
              <a:t>mul</a:t>
            </a:r>
            <a:r>
              <a:rPr lang="en-US" altLang="zh-CN" dirty="0">
                <a:latin typeface="+mj-lt"/>
                <a:ea typeface="宋体" pitchFamily="2" charset="-122"/>
              </a:rPr>
              <a:t> E, B</a:t>
            </a:r>
          </a:p>
          <a:p>
            <a:pPr marL="1143000" lvl="2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+mj-lt"/>
                <a:ea typeface="宋体" pitchFamily="2" charset="-122"/>
              </a:rPr>
              <a:t>					add E, A</a:t>
            </a:r>
          </a:p>
          <a:p>
            <a:pPr marL="1143000" lvl="2" indent="-228600">
              <a:lnSpc>
                <a:spcPct val="90000"/>
              </a:lnSpc>
              <a:spcBef>
                <a:spcPct val="30000"/>
              </a:spcBef>
            </a:pPr>
            <a:r>
              <a:rPr lang="en-US" altLang="zh-CN" dirty="0">
                <a:latin typeface="+mj-lt"/>
                <a:ea typeface="宋体" pitchFamily="2" charset="-122"/>
              </a:rPr>
              <a:t>					sub E, D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altLang="zh-CN" sz="2200" dirty="0">
                <a:latin typeface="+mj-lt"/>
                <a:ea typeface="宋体" pitchFamily="2" charset="-122"/>
              </a:rPr>
              <a:t>Incurs a lot of traffic as all the operands are transferred from/to memory</a:t>
            </a:r>
          </a:p>
        </p:txBody>
      </p:sp>
    </p:spTree>
    <p:extLst>
      <p:ext uri="{BB962C8B-B14F-4D97-AF65-F5344CB8AC3E}">
        <p14:creationId xmlns="" xmlns:p14="http://schemas.microsoft.com/office/powerpoint/2010/main" val="909367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4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2">
            <a:extLst>
              <a:ext uri="{FF2B5EF4-FFF2-40B4-BE49-F238E27FC236}">
                <a16:creationId xmlns="" xmlns:a16="http://schemas.microsoft.com/office/drawing/2014/main" id="{36F6900F-0355-48A2-8E4E-74E9D6F810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3CD31C10-1C82-45A0-BFEB-2B9D3BA8C2FD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762000" y="1295400"/>
            <a:ext cx="7924800" cy="5105400"/>
          </a:xfrm>
        </p:spPr>
        <p:txBody>
          <a:bodyPr>
            <a:normAutofit fontScale="55000" lnSpcReduction="20000"/>
          </a:bodyPr>
          <a:lstStyle/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solidFill>
                  <a:srgbClr val="FF0000"/>
                </a:solidFill>
                <a:cs typeface="Times New Roman" pitchFamily="18" charset="0"/>
              </a:rPr>
              <a:t>Evaluate the arithmetic statement:		</a:t>
            </a:r>
            <a:r>
              <a:rPr lang="pt-BR" sz="3600" b="1" dirty="0">
                <a:solidFill>
                  <a:srgbClr val="FF0000"/>
                </a:solidFill>
                <a:cs typeface="Times New Roman" pitchFamily="18" charset="0"/>
              </a:rPr>
              <a:t>X = (P + Q) * (Y + Z) 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using zero, one, two, or three address instructions.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3600" b="1" dirty="0">
              <a:cs typeface="Times New Roman" pitchFamily="18" charset="0"/>
            </a:endParaRP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b="1" dirty="0">
                <a:cs typeface="Times New Roman" pitchFamily="18" charset="0"/>
              </a:rPr>
              <a:t>Three-Address Instructions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dirty="0">
              <a:cs typeface="Times New Roman" pitchFamily="18" charset="0"/>
            </a:endParaRPr>
          </a:p>
          <a:p>
            <a:pPr marL="262890" lvl="1" indent="0" algn="just" fontAlgn="auto">
              <a:spcBef>
                <a:spcPts val="370"/>
              </a:spcBef>
              <a:spcAft>
                <a:spcPts val="0"/>
              </a:spcAft>
              <a:buNone/>
              <a:defRPr/>
            </a:pPr>
            <a:r>
              <a:rPr lang="en-US" sz="2700" dirty="0">
                <a:cs typeface="Times New Roman" pitchFamily="18" charset="0"/>
              </a:rPr>
              <a:t>    </a:t>
            </a:r>
            <a:r>
              <a:rPr lang="en-US" sz="2900" dirty="0">
                <a:cs typeface="Times New Roman" pitchFamily="18" charset="0"/>
              </a:rPr>
              <a:t>ADD        R1 , P , Q         </a:t>
            </a:r>
            <a:r>
              <a:rPr lang="pt-BR" sz="2900" dirty="0">
                <a:cs typeface="Times New Roman" pitchFamily="18" charset="0"/>
              </a:rPr>
              <a:t>R 1 &lt;--M [ P ] + M [ Q] </a:t>
            </a:r>
            <a:endParaRPr lang="en-US" sz="2900" dirty="0"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>
                <a:cs typeface="Times New Roman" pitchFamily="18" charset="0"/>
              </a:rPr>
              <a:t>	    ADD        R2 , Y , Z           </a:t>
            </a:r>
            <a:r>
              <a:rPr lang="pt-BR" sz="2900" dirty="0">
                <a:cs typeface="Times New Roman" pitchFamily="18" charset="0"/>
              </a:rPr>
              <a:t>R 2 &lt;--M [ Y ] + M [ Z ]</a:t>
            </a:r>
            <a:endParaRPr lang="en-US" sz="2900" dirty="0">
              <a:cs typeface="Times New Roman" pitchFamily="18" charset="0"/>
            </a:endParaRP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r>
              <a:rPr lang="en-US" sz="2900" dirty="0">
                <a:cs typeface="Times New Roman" pitchFamily="18" charset="0"/>
              </a:rPr>
              <a:t>	    MUL        </a:t>
            </a:r>
            <a:r>
              <a:rPr lang="pt-BR" sz="2900" dirty="0">
                <a:cs typeface="Times New Roman" pitchFamily="18" charset="0"/>
              </a:rPr>
              <a:t>X , R1 , R2       M [ X ] &lt;--R 1 * R 2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None/>
              <a:defRPr/>
            </a:pPr>
            <a:endParaRPr lang="pt-BR" dirty="0">
              <a:cs typeface="Times New Roman" pitchFamily="18" charset="0"/>
            </a:endParaRPr>
          </a:p>
          <a:p>
            <a:pPr algn="just">
              <a:spcBef>
                <a:spcPts val="580"/>
              </a:spcBef>
              <a:defRPr/>
            </a:pPr>
            <a:r>
              <a:rPr lang="en-US" dirty="0">
                <a:cs typeface="Times New Roman" pitchFamily="18" charset="0"/>
              </a:rPr>
              <a:t>It is assumed that the computer has two processor registers, R1 and R2.</a:t>
            </a:r>
          </a:p>
          <a:p>
            <a:pPr algn="just">
              <a:spcBef>
                <a:spcPts val="580"/>
              </a:spcBef>
              <a:defRPr/>
            </a:pPr>
            <a:r>
              <a:rPr lang="en-US" dirty="0">
                <a:cs typeface="Times New Roman" pitchFamily="18" charset="0"/>
              </a:rPr>
              <a:t>The symbol M[P] specify the operand at </a:t>
            </a:r>
            <a:r>
              <a:rPr lang="en-US" u="sng" dirty="0">
                <a:cs typeface="Times New Roman" pitchFamily="18" charset="0"/>
              </a:rPr>
              <a:t>memory address P</a:t>
            </a:r>
            <a:r>
              <a:rPr lang="en-US" dirty="0">
                <a:cs typeface="Times New Roman" pitchFamily="18" charset="0"/>
              </a:rPr>
              <a:t> .</a:t>
            </a:r>
          </a:p>
          <a:p>
            <a:pPr algn="just"/>
            <a:endParaRPr lang="en-US" altLang="en-US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3600" dirty="0">
                <a:cs typeface="Times New Roman" panose="02020603050405020304" pitchFamily="18" charset="0"/>
              </a:rPr>
              <a:t>Advantage</a:t>
            </a:r>
          </a:p>
          <a:p>
            <a:pPr lvl="1" algn="just"/>
            <a:r>
              <a:rPr lang="en-US" altLang="en-US" sz="2900" dirty="0">
                <a:cs typeface="Times New Roman" panose="02020603050405020304" pitchFamily="18" charset="0"/>
              </a:rPr>
              <a:t> less number of instructions required when evaluating arithmetic expressions. </a:t>
            </a:r>
          </a:p>
          <a:p>
            <a:pPr algn="just"/>
            <a:endParaRPr lang="en-US" altLang="en-US" sz="36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3600" dirty="0">
                <a:cs typeface="Times New Roman" panose="02020603050405020304" pitchFamily="18" charset="0"/>
              </a:rPr>
              <a:t> Disadvantage </a:t>
            </a:r>
          </a:p>
          <a:p>
            <a:pPr lvl="1" algn="just"/>
            <a:r>
              <a:rPr lang="en-US" altLang="en-US" sz="2900" dirty="0">
                <a:cs typeface="Times New Roman" panose="02020603050405020304" pitchFamily="18" charset="0"/>
              </a:rPr>
              <a:t>binary-coded instructions require too many bits to specify three addresses.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88FD9E5C-FC3C-44F0-A460-B9360F49F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fld id="{15D058D4-A4BF-4AC2-B366-AF4F849CB394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15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5C7AE25F-D1B5-4EB9-9C45-AB5416C4CA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Example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2">
            <a:extLst>
              <a:ext uri="{FF2B5EF4-FFF2-40B4-BE49-F238E27FC236}">
                <a16:creationId xmlns="" xmlns:a16="http://schemas.microsoft.com/office/drawing/2014/main" id="{294107DF-D8A9-430A-93D9-A0719DC9FE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6E6CEA7A-4F30-4C07-9D6B-B8647C1606F6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838200" y="1417638"/>
            <a:ext cx="7696200" cy="5211762"/>
          </a:xfrm>
        </p:spPr>
        <p:txBody>
          <a:bodyPr>
            <a:normAutofit/>
          </a:bodyPr>
          <a:lstStyle/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b="1" dirty="0">
                <a:cs typeface="Times New Roman" pitchFamily="18" charset="0"/>
              </a:rPr>
              <a:t>Two-Address Instructions</a:t>
            </a: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cs typeface="Times New Roman" pitchFamily="18" charset="0"/>
              </a:rPr>
              <a:t> X = (P + Q)* (Y + Z)  using </a:t>
            </a:r>
            <a:r>
              <a:rPr lang="en-US" sz="2000" dirty="0">
                <a:solidFill>
                  <a:srgbClr val="FF0000"/>
                </a:solidFill>
                <a:cs typeface="Times New Roman" pitchFamily="18" charset="0"/>
              </a:rPr>
              <a:t>Two-Address</a:t>
            </a:r>
            <a:r>
              <a:rPr lang="en-US" sz="2000" dirty="0">
                <a:cs typeface="Times New Roman" pitchFamily="18" charset="0"/>
              </a:rPr>
              <a:t> Instructions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>
              <a:cs typeface="Times New Roman" pitchFamily="18" charset="0"/>
            </a:endParaRP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cs typeface="Times New Roman" pitchFamily="18" charset="0"/>
              </a:rPr>
              <a:t>		MOV        R 1 , P           R 1 &lt;--M [ P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cs typeface="Times New Roman" pitchFamily="18" charset="0"/>
              </a:rPr>
              <a:t>		ADD         R 1 , Q           </a:t>
            </a:r>
            <a:r>
              <a:rPr lang="pt-BR" sz="2000" dirty="0">
                <a:cs typeface="Times New Roman" pitchFamily="18" charset="0"/>
              </a:rPr>
              <a:t>R 1 &lt;--R 1 + M [ Q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cs typeface="Times New Roman" pitchFamily="18" charset="0"/>
              </a:rPr>
              <a:t>		MOV        R 2 , Y            R 2 &lt;--M [ Y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cs typeface="Times New Roman" pitchFamily="18" charset="0"/>
              </a:rPr>
              <a:t>		ADD         R 2 , Z            </a:t>
            </a:r>
            <a:r>
              <a:rPr lang="pt-BR" sz="2000" dirty="0">
                <a:cs typeface="Times New Roman" pitchFamily="18" charset="0"/>
              </a:rPr>
              <a:t>R 2 &lt;--R 2 + M [ Z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2000" dirty="0">
                <a:cs typeface="Times New Roman" pitchFamily="18" charset="0"/>
              </a:rPr>
              <a:t>		M U L       R 1 , R 2        </a:t>
            </a:r>
            <a:r>
              <a:rPr lang="pt-BR" sz="2000" dirty="0">
                <a:cs typeface="Times New Roman" pitchFamily="18" charset="0"/>
              </a:rPr>
              <a:t>R 1 &lt;--R 1 • R 2</a:t>
            </a:r>
            <a:endParaRPr lang="en-US" sz="2000" dirty="0">
              <a:cs typeface="Times New Roman" pitchFamily="18" charset="0"/>
            </a:endParaRPr>
          </a:p>
          <a:p>
            <a:pPr marL="0" indent="0" algn="just">
              <a:spcBef>
                <a:spcPts val="580"/>
              </a:spcBef>
              <a:buNone/>
              <a:defRPr/>
            </a:pPr>
            <a:r>
              <a:rPr lang="en-US" sz="2000" dirty="0">
                <a:cs typeface="Times New Roman" pitchFamily="18" charset="0"/>
              </a:rPr>
              <a:t>  		M O V       X , R 1	        M [ X ] &lt;--R 1</a:t>
            </a:r>
          </a:p>
          <a:p>
            <a:pPr marL="274320" indent="-274320" algn="just" fontAlgn="auto">
              <a:spcBef>
                <a:spcPts val="580"/>
              </a:spcBef>
              <a:spcAft>
                <a:spcPts val="0"/>
              </a:spcAft>
              <a:buFont typeface="Wingdings 2"/>
              <a:buChar char=""/>
              <a:defRPr/>
            </a:pPr>
            <a:endParaRPr lang="en-US" sz="2000" dirty="0">
              <a:cs typeface="Times New Roman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AF41CFAE-6FDF-4F69-A7CD-B29A233F2B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fld id="{09F884AC-8B08-4A72-8450-B5F45FC8A4D5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16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AC879ED8-613F-4436-8155-7186075C5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Example … Contd.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2">
            <a:extLst>
              <a:ext uri="{FF2B5EF4-FFF2-40B4-BE49-F238E27FC236}">
                <a16:creationId xmlns="" xmlns:a16="http://schemas.microsoft.com/office/drawing/2014/main" id="{04B5A456-01D1-41AC-8169-08ACF7569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0"/>
            <a:ext cx="8229600" cy="1143000"/>
          </a:xfrm>
        </p:spPr>
        <p:txBody>
          <a:bodyPr/>
          <a:lstStyle/>
          <a:p>
            <a:r>
              <a:rPr lang="en-US" altLang="en-US"/>
              <a:t> 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="" xmlns:a16="http://schemas.microsoft.com/office/drawing/2014/main" id="{C056E2D3-CB90-47A2-AC26-A1C95FD08519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371600"/>
            <a:ext cx="7620000" cy="5410200"/>
          </a:xfrm>
        </p:spPr>
        <p:txBody>
          <a:bodyPr>
            <a:normAutofit fontScale="47500" lnSpcReduction="20000"/>
          </a:bodyPr>
          <a:lstStyle/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b="1" dirty="0">
                <a:cs typeface="Times New Roman" pitchFamily="18" charset="0"/>
              </a:rPr>
              <a:t>One-Address Instructions</a:t>
            </a:r>
          </a:p>
          <a:p>
            <a:pPr marL="0" indent="0" algn="just">
              <a:spcBef>
                <a:spcPts val="580"/>
              </a:spcBef>
              <a:buNone/>
              <a:defRPr/>
            </a:pPr>
            <a:endParaRPr lang="en-US" altLang="en-US" sz="3600" dirty="0">
              <a:cs typeface="Times New Roman" panose="02020603050405020304" pitchFamily="18" charset="0"/>
            </a:endParaRPr>
          </a:p>
          <a:p>
            <a:pPr marL="0" indent="0" algn="just">
              <a:spcBef>
                <a:spcPts val="580"/>
              </a:spcBef>
              <a:buNone/>
              <a:defRPr/>
            </a:pPr>
            <a:r>
              <a:rPr lang="en-US" altLang="en-US" sz="3600" dirty="0">
                <a:cs typeface="Times New Roman" panose="02020603050405020304" pitchFamily="18" charset="0"/>
              </a:rPr>
              <a:t>One-address instructions use AC (accumulator) register to perform all data computation.</a:t>
            </a: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sz="3600" dirty="0">
              <a:cs typeface="Times New Roman" pitchFamily="18" charset="0"/>
            </a:endParaRP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X = (P + Q)* (Y + Z)</a:t>
            </a:r>
          </a:p>
          <a:p>
            <a:pPr marL="0" indent="0" algn="ctr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sz="3600" dirty="0">
              <a:cs typeface="Times New Roman" pitchFamily="18" charset="0"/>
            </a:endParaRP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	LOAD 	P 	         </a:t>
            </a:r>
            <a:r>
              <a:rPr lang="pt-BR" sz="3600" dirty="0">
                <a:cs typeface="Times New Roman" pitchFamily="18" charset="0"/>
              </a:rPr>
              <a:t>AC &lt;- M [ P]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	ADD 	Q 	         </a:t>
            </a:r>
            <a:r>
              <a:rPr lang="pt-BR" sz="3600" dirty="0">
                <a:cs typeface="Times New Roman" pitchFamily="18" charset="0"/>
              </a:rPr>
              <a:t>AC  &lt;- AC + M [ Q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pt-BR" sz="3600" dirty="0">
                <a:cs typeface="Times New Roman" pitchFamily="18" charset="0"/>
              </a:rPr>
              <a:t>	STORE 	</a:t>
            </a:r>
            <a:r>
              <a:rPr lang="en-US" sz="3600" dirty="0">
                <a:cs typeface="Times New Roman" pitchFamily="18" charset="0"/>
              </a:rPr>
              <a:t>Temp 	         M [ Temp ] &lt;- AC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	LOAD 	Y	         AC &lt;- M [ Y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	ADD  	Z 	         </a:t>
            </a:r>
            <a:r>
              <a:rPr lang="pt-BR" sz="3600" dirty="0">
                <a:cs typeface="Times New Roman" pitchFamily="18" charset="0"/>
              </a:rPr>
              <a:t>AC  &lt;- AC + M [ Z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en-US" sz="3600" dirty="0">
                <a:cs typeface="Times New Roman" pitchFamily="18" charset="0"/>
              </a:rPr>
              <a:t>	MUL  	Temp 	         AC  &lt;- AC * M [ Temp ]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r>
              <a:rPr lang="pt-BR" sz="3600" dirty="0">
                <a:cs typeface="Times New Roman" pitchFamily="18" charset="0"/>
              </a:rPr>
              <a:t>	STORE	 </a:t>
            </a:r>
            <a:r>
              <a:rPr lang="en-US" sz="3600" dirty="0">
                <a:cs typeface="Times New Roman" pitchFamily="18" charset="0"/>
              </a:rPr>
              <a:t>X 	         M [ X ] &lt;- AC</a:t>
            </a: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en-US" dirty="0">
              <a:cs typeface="Times New Roman" pitchFamily="18" charset="0"/>
            </a:endParaRPr>
          </a:p>
          <a:p>
            <a:pPr marL="0" indent="0" algn="just" fontAlgn="auto">
              <a:spcBef>
                <a:spcPts val="580"/>
              </a:spcBef>
              <a:spcAft>
                <a:spcPts val="0"/>
              </a:spcAft>
              <a:buNone/>
              <a:defRPr/>
            </a:pPr>
            <a:endParaRPr lang="pt-BR" dirty="0">
              <a:cs typeface="Times New Roman" pitchFamily="18" charset="0"/>
            </a:endParaRPr>
          </a:p>
          <a:p>
            <a:pPr algn="just">
              <a:spcBef>
                <a:spcPts val="580"/>
              </a:spcBef>
              <a:defRPr/>
            </a:pPr>
            <a:r>
              <a:rPr lang="en-US" sz="3800" dirty="0">
                <a:cs typeface="Times New Roman" pitchFamily="18" charset="0"/>
              </a:rPr>
              <a:t>All operations are done between the AC register and a memory operand.</a:t>
            </a:r>
          </a:p>
          <a:p>
            <a:pPr algn="just">
              <a:spcBef>
                <a:spcPts val="580"/>
              </a:spcBef>
              <a:defRPr/>
            </a:pPr>
            <a:r>
              <a:rPr lang="en-US" sz="3800" dirty="0">
                <a:cs typeface="Times New Roman" pitchFamily="18" charset="0"/>
              </a:rPr>
              <a:t>Temp is the address of a temporary memory location required for storing the intermediate result.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8430731-3CE6-4838-BF25-3C036069E4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fld id="{50C109A8-C377-4514-9E36-77E8950CE05A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17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8F744A61-8224-4473-B1EE-D8A83E9FF1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Example … Contd.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Content Placeholder 1">
            <a:extLst>
              <a:ext uri="{FF2B5EF4-FFF2-40B4-BE49-F238E27FC236}">
                <a16:creationId xmlns="" xmlns:a16="http://schemas.microsoft.com/office/drawing/2014/main" id="{493D4E8D-879B-4430-AB2E-9A36C5E8E486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sz="2000" b="1" dirty="0">
                <a:cs typeface="Times New Roman" pitchFamily="18" charset="0"/>
              </a:rPr>
              <a:t>Zero-Address Instructions</a:t>
            </a:r>
          </a:p>
          <a:p>
            <a:pPr marL="0" indent="0" algn="just"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Zero address instructions use stack architecture to perform all data computation.</a:t>
            </a:r>
          </a:p>
          <a:p>
            <a:pPr algn="just"/>
            <a:endParaRPr lang="en-US" alt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To use PUSH and POP operations, however, we need to specify the operand that communicates with the stack. </a:t>
            </a:r>
          </a:p>
          <a:p>
            <a:pPr algn="just"/>
            <a:endParaRPr lang="en-US" alt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To evaluate arithmetic expressions in a stack computer, it is necessary to convert the expression into reverse Polish notation. </a:t>
            </a:r>
          </a:p>
          <a:p>
            <a:pPr algn="just"/>
            <a:endParaRPr lang="en-US" altLang="en-US" sz="2000" dirty="0"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altLang="en-US" sz="2000" dirty="0"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7C43F221-D95F-49BD-80FD-700DF310A0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fld id="{3602785B-CEF5-4F46-8172-697827EDF4D3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18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B0114510-2819-4E85-82BD-3E1DDCEFCC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Example … Contd.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1" name="Content Placeholder 1">
            <a:extLst>
              <a:ext uri="{FF2B5EF4-FFF2-40B4-BE49-F238E27FC236}">
                <a16:creationId xmlns="" xmlns:a16="http://schemas.microsoft.com/office/drawing/2014/main" id="{BF15A38A-914A-40AD-BD07-DD83D3214004}"/>
              </a:ext>
            </a:extLst>
          </p:cNvPr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696200" cy="4724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PUSH 	P 	TOS &lt;- P		TOS: Top of Stack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PUSH 	</a:t>
            </a:r>
            <a:r>
              <a:rPr lang="en-US" altLang="en-US" sz="2000" dirty="0">
                <a:cs typeface="Times New Roman" panose="02020603050405020304" pitchFamily="18" charset="0"/>
              </a:rPr>
              <a:t>Q 	</a:t>
            </a:r>
            <a:r>
              <a:rPr lang="pt-BR" altLang="en-US" sz="2000" dirty="0">
                <a:cs typeface="Times New Roman" panose="02020603050405020304" pitchFamily="18" charset="0"/>
              </a:rPr>
              <a:t>TOS </a:t>
            </a:r>
            <a:r>
              <a:rPr lang="en-US" altLang="en-US" sz="2000" dirty="0">
                <a:cs typeface="Times New Roman" panose="02020603050405020304" pitchFamily="18" charset="0"/>
              </a:rPr>
              <a:t>&lt;- Q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ADD 	 	TOS &lt;- ( P + Q )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PUSH 	</a:t>
            </a:r>
            <a:r>
              <a:rPr lang="en-US" altLang="en-US" sz="2000" dirty="0">
                <a:cs typeface="Times New Roman" panose="02020603050405020304" pitchFamily="18" charset="0"/>
              </a:rPr>
              <a:t>Y 	</a:t>
            </a:r>
            <a:r>
              <a:rPr lang="pt-BR" altLang="en-US" sz="2000" dirty="0">
                <a:cs typeface="Times New Roman" panose="02020603050405020304" pitchFamily="18" charset="0"/>
              </a:rPr>
              <a:t>TOS </a:t>
            </a:r>
            <a:r>
              <a:rPr lang="en-US" altLang="en-US" sz="2000" dirty="0">
                <a:cs typeface="Times New Roman" panose="02020603050405020304" pitchFamily="18" charset="0"/>
              </a:rPr>
              <a:t>&lt;- Y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PUSH 	</a:t>
            </a:r>
            <a:r>
              <a:rPr lang="en-US" altLang="en-US" sz="2000" dirty="0">
                <a:cs typeface="Times New Roman" panose="02020603050405020304" pitchFamily="18" charset="0"/>
              </a:rPr>
              <a:t>Z 	</a:t>
            </a:r>
            <a:r>
              <a:rPr lang="pt-BR" altLang="en-US" sz="2000" dirty="0">
                <a:cs typeface="Times New Roman" panose="02020603050405020304" pitchFamily="18" charset="0"/>
              </a:rPr>
              <a:t>TOS </a:t>
            </a:r>
            <a:r>
              <a:rPr lang="en-US" altLang="en-US" sz="2000" dirty="0">
                <a:cs typeface="Times New Roman" panose="02020603050405020304" pitchFamily="18" charset="0"/>
              </a:rPr>
              <a:t>&lt;- Z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ADD 		TOS &lt;- ( Y + Z )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MUL 		TOS &lt;- ( Y + Z ) • ( P + Q )</a:t>
            </a:r>
          </a:p>
          <a:p>
            <a:pPr marL="0" indent="0" algn="just">
              <a:buNone/>
            </a:pPr>
            <a:r>
              <a:rPr lang="pt-BR" altLang="en-US" sz="2000" dirty="0">
                <a:cs typeface="Times New Roman" panose="02020603050405020304" pitchFamily="18" charset="0"/>
              </a:rPr>
              <a:t>	POP 	X 	M [ X ] &lt;- TOS</a:t>
            </a:r>
          </a:p>
          <a:p>
            <a:pPr algn="just"/>
            <a:endParaRPr lang="en-US" altLang="en-US" sz="2000" dirty="0">
              <a:cs typeface="Times New Roman" panose="02020603050405020304" pitchFamily="18" charset="0"/>
            </a:endParaRPr>
          </a:p>
          <a:p>
            <a:pPr algn="just"/>
            <a:r>
              <a:rPr lang="en-US" altLang="en-US" sz="2000" dirty="0">
                <a:cs typeface="Times New Roman" panose="02020603050405020304" pitchFamily="18" charset="0"/>
              </a:rPr>
              <a:t>The name "zero-address“ is given to this type of computer because of the absence of an address field in the computational instructions.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42B0BCF1-4165-4E9B-8D88-8347F4E2B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Perpetua" panose="02020502060401020303" pitchFamily="18" charset="0"/>
              </a:defRPr>
            </a:lvl9pPr>
          </a:lstStyle>
          <a:p>
            <a:fld id="{C30E1AB7-8949-4397-B128-064AC633261D}" type="slidenum">
              <a:rPr lang="en-US" altLang="en-US">
                <a:solidFill>
                  <a:srgbClr val="FFFFFF"/>
                </a:solidFill>
                <a:latin typeface="Franklin Gothic Book" panose="020B0503020102020204" pitchFamily="34" charset="0"/>
              </a:rPr>
              <a:pPr/>
              <a:t>19</a:t>
            </a:fld>
            <a:endParaRPr lang="en-US" altLang="en-US">
              <a:solidFill>
                <a:srgbClr val="FFFFFF"/>
              </a:solidFill>
              <a:latin typeface="Franklin Gothic Book" panose="020B0503020102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2415CC59-B513-4A4E-B490-20748630B0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990600" y="457200"/>
            <a:ext cx="7162800" cy="685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Example … Contd.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ISA?</a:t>
            </a:r>
          </a:p>
        </p:txBody>
      </p:sp>
      <p:sp>
        <p:nvSpPr>
          <p:cNvPr id="6" name="Rectangle 5"/>
          <p:cNvSpPr/>
          <p:nvPr/>
        </p:nvSpPr>
        <p:spPr>
          <a:xfrm>
            <a:off x="609600" y="1371600"/>
            <a:ext cx="8001000" cy="16619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sz="2000" dirty="0">
                <a:latin typeface="+mj-lt"/>
                <a:cs typeface="Times New Roman" pitchFamily="18" charset="0"/>
              </a:rPr>
              <a:t>The structure of a computer that a machine language programmer (or a compiler) must understand to write a correct program for that machine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dirty="0">
                <a:latin typeface="+mj-lt"/>
                <a:ea typeface="宋体" pitchFamily="2" charset="-122"/>
                <a:cs typeface="Times New Roman" pitchFamily="18" charset="0"/>
              </a:rPr>
              <a:t>Serves as an </a:t>
            </a:r>
            <a:r>
              <a:rPr lang="en-US" altLang="zh-CN" sz="2000" dirty="0">
                <a:solidFill>
                  <a:srgbClr val="CC0000"/>
                </a:solidFill>
                <a:latin typeface="+mj-lt"/>
                <a:ea typeface="宋体" pitchFamily="2" charset="-122"/>
                <a:cs typeface="Times New Roman" pitchFamily="18" charset="0"/>
              </a:rPr>
              <a:t>interface</a:t>
            </a:r>
            <a:r>
              <a:rPr lang="en-US" altLang="zh-CN" sz="2000" dirty="0">
                <a:latin typeface="+mj-lt"/>
                <a:ea typeface="宋体" pitchFamily="2" charset="-122"/>
                <a:cs typeface="Times New Roman" pitchFamily="18" charset="0"/>
              </a:rPr>
              <a:t> between software and hardware.</a:t>
            </a:r>
          </a:p>
          <a:p>
            <a:pPr marL="285750" indent="-285750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000" dirty="0">
                <a:latin typeface="+mj-lt"/>
                <a:ea typeface="宋体" pitchFamily="2" charset="-122"/>
                <a:cs typeface="Times New Roman" pitchFamily="18" charset="0"/>
              </a:rPr>
              <a:t>Provides a mechanism by which the software </a:t>
            </a:r>
            <a:r>
              <a:rPr lang="en-US" altLang="zh-CN" sz="2000" dirty="0">
                <a:solidFill>
                  <a:srgbClr val="CC0000"/>
                </a:solidFill>
                <a:latin typeface="+mj-lt"/>
                <a:ea typeface="宋体" pitchFamily="2" charset="-122"/>
                <a:cs typeface="Times New Roman" pitchFamily="18" charset="0"/>
              </a:rPr>
              <a:t>tells the hardware what should be done</a:t>
            </a:r>
            <a:endParaRPr lang="en-US" sz="2000" dirty="0">
              <a:latin typeface="+mj-lt"/>
              <a:cs typeface="Times New Roman" pitchFamily="18" charset="0"/>
            </a:endParaRPr>
          </a:p>
        </p:txBody>
      </p:sp>
      <p:sp>
        <p:nvSpPr>
          <p:cNvPr id="8" name="Rectangle 16"/>
          <p:cNvSpPr>
            <a:spLocks noChangeArrowheads="1"/>
          </p:cNvSpPr>
          <p:nvPr/>
        </p:nvSpPr>
        <p:spPr bwMode="auto">
          <a:xfrm>
            <a:off x="914400" y="3352800"/>
            <a:ext cx="7086600" cy="3276600"/>
          </a:xfrm>
          <a:prstGeom prst="rect">
            <a:avLst/>
          </a:prstGeom>
          <a:solidFill>
            <a:srgbClr val="E2E2E2"/>
          </a:solidFill>
          <a:ln w="2857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grpSp>
        <p:nvGrpSpPr>
          <p:cNvPr id="9" name="Group 15"/>
          <p:cNvGrpSpPr>
            <a:grpSpLocks/>
          </p:cNvGrpSpPr>
          <p:nvPr/>
        </p:nvGrpSpPr>
        <p:grpSpPr bwMode="auto">
          <a:xfrm>
            <a:off x="1143000" y="3436938"/>
            <a:ext cx="6718300" cy="3040062"/>
            <a:chOff x="816" y="2112"/>
            <a:chExt cx="4232" cy="1915"/>
          </a:xfrm>
        </p:grpSpPr>
        <p:sp>
          <p:nvSpPr>
            <p:cNvPr id="10" name="Rectangle 3" descr="Horizontal brick"/>
            <p:cNvSpPr>
              <a:spLocks noChangeArrowheads="1"/>
            </p:cNvSpPr>
            <p:nvPr/>
          </p:nvSpPr>
          <p:spPr bwMode="auto">
            <a:xfrm>
              <a:off x="816" y="3504"/>
              <a:ext cx="4216" cy="280"/>
            </a:xfrm>
            <a:prstGeom prst="rect">
              <a:avLst/>
            </a:prstGeom>
            <a:pattFill prst="horzBrick">
              <a:fgClr>
                <a:schemeClr val="accent1"/>
              </a:fgClr>
              <a:bgClr>
                <a:schemeClr val="bg1"/>
              </a:bgClr>
            </a:pattFill>
            <a:ln w="1270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 useBgFill="1">
          <p:nvSpPr>
            <p:cNvPr id="11" name="Rectangle 4"/>
            <p:cNvSpPr>
              <a:spLocks noChangeArrowheads="1"/>
            </p:cNvSpPr>
            <p:nvPr/>
          </p:nvSpPr>
          <p:spPr bwMode="auto">
            <a:xfrm>
              <a:off x="2308" y="3556"/>
              <a:ext cx="1072" cy="191"/>
            </a:xfrm>
            <a:prstGeom prst="rect">
              <a:avLst/>
            </a:prstGeom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92000"/>
                </a:lnSpc>
              </a:pPr>
              <a:r>
                <a:rPr lang="en-US" altLang="zh-CN">
                  <a:solidFill>
                    <a:schemeClr val="hlink"/>
                  </a:solidFill>
                  <a:latin typeface="Arial" charset="0"/>
                  <a:ea typeface="宋体" pitchFamily="2" charset="-122"/>
                </a:rPr>
                <a:t>instruction set</a:t>
              </a:r>
            </a:p>
          </p:txBody>
        </p:sp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344" y="2112"/>
              <a:ext cx="341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u="sng">
                  <a:latin typeface="Arial" charset="0"/>
                  <a:ea typeface="宋体" pitchFamily="2" charset="-122"/>
                </a:rPr>
                <a:t>High level language code : C, C++, Java, Fortran</a:t>
              </a:r>
              <a:r>
                <a:rPr lang="en-US" altLang="zh-CN">
                  <a:latin typeface="Arial" charset="0"/>
                  <a:ea typeface="宋体" pitchFamily="2" charset="-122"/>
                </a:rPr>
                <a:t>,</a:t>
              </a:r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2480" y="3848"/>
              <a:ext cx="72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latin typeface="Arial" charset="0"/>
                  <a:ea typeface="宋体" pitchFamily="2" charset="-122"/>
                </a:rPr>
                <a:t>hardware</a:t>
              </a:r>
            </a:p>
          </p:txBody>
        </p:sp>
        <p:sp>
          <p:nvSpPr>
            <p:cNvPr id="14" name="Rectangle 8"/>
            <p:cNvSpPr>
              <a:spLocks noChangeArrowheads="1"/>
            </p:cNvSpPr>
            <p:nvPr/>
          </p:nvSpPr>
          <p:spPr bwMode="auto">
            <a:xfrm>
              <a:off x="912" y="2496"/>
              <a:ext cx="413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u="sng" dirty="0">
                  <a:latin typeface="Arial" charset="0"/>
                  <a:ea typeface="宋体" pitchFamily="2" charset="-122"/>
                </a:rPr>
                <a:t>Assembly language code: architecture specific statements </a:t>
              </a:r>
              <a:endParaRPr lang="en-US" altLang="zh-CN" dirty="0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5" name="Rectangle 9"/>
            <p:cNvSpPr>
              <a:spLocks noChangeArrowheads="1"/>
            </p:cNvSpPr>
            <p:nvPr/>
          </p:nvSpPr>
          <p:spPr bwMode="auto">
            <a:xfrm>
              <a:off x="912" y="2880"/>
              <a:ext cx="4056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 u="sng">
                  <a:latin typeface="Arial" charset="0"/>
                  <a:ea typeface="宋体" pitchFamily="2" charset="-122"/>
                </a:rPr>
                <a:t>Machine language code: architecture specific bit patterns </a:t>
              </a:r>
              <a:endParaRPr lang="en-US" altLang="zh-CN">
                <a:latin typeface="Arial" charset="0"/>
                <a:ea typeface="宋体" pitchFamily="2" charset="-122"/>
              </a:endParaRPr>
            </a:p>
          </p:txBody>
        </p:sp>
        <p:sp>
          <p:nvSpPr>
            <p:cNvPr id="16" name="Line 10"/>
            <p:cNvSpPr>
              <a:spLocks noChangeShapeType="1"/>
            </p:cNvSpPr>
            <p:nvPr/>
          </p:nvSpPr>
          <p:spPr bwMode="auto">
            <a:xfrm>
              <a:off x="2928" y="2304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7" name="Line 11"/>
            <p:cNvSpPr>
              <a:spLocks noChangeShapeType="1"/>
            </p:cNvSpPr>
            <p:nvPr/>
          </p:nvSpPr>
          <p:spPr bwMode="auto">
            <a:xfrm>
              <a:off x="2928" y="2688"/>
              <a:ext cx="0" cy="192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ot"/>
              <a:round/>
              <a:headEnd type="none" w="sm" len="sm"/>
              <a:tailEnd type="triangle" w="sm" len="sm"/>
            </a:ln>
            <a:effectLst/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" name="Rectangle 12"/>
            <p:cNvSpPr>
              <a:spLocks noChangeArrowheads="1"/>
            </p:cNvSpPr>
            <p:nvPr/>
          </p:nvSpPr>
          <p:spPr bwMode="auto">
            <a:xfrm>
              <a:off x="2496" y="3264"/>
              <a:ext cx="67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latin typeface="Arial" charset="0"/>
                  <a:ea typeface="宋体" pitchFamily="2" charset="-122"/>
                </a:rPr>
                <a:t>software</a:t>
              </a:r>
            </a:p>
          </p:txBody>
        </p:sp>
        <p:sp>
          <p:nvSpPr>
            <p:cNvPr id="19" name="Rectangle 13"/>
            <p:cNvSpPr>
              <a:spLocks noChangeArrowheads="1"/>
            </p:cNvSpPr>
            <p:nvPr/>
          </p:nvSpPr>
          <p:spPr bwMode="auto">
            <a:xfrm>
              <a:off x="3024" y="2304"/>
              <a:ext cx="680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solidFill>
                    <a:srgbClr val="0237BC"/>
                  </a:solidFill>
                  <a:latin typeface="Arial" charset="0"/>
                  <a:ea typeface="宋体" pitchFamily="2" charset="-122"/>
                </a:rPr>
                <a:t>compiler</a:t>
              </a:r>
            </a:p>
          </p:txBody>
        </p:sp>
        <p:sp>
          <p:nvSpPr>
            <p:cNvPr id="20" name="Rectangle 14"/>
            <p:cNvSpPr>
              <a:spLocks noChangeArrowheads="1"/>
            </p:cNvSpPr>
            <p:nvPr/>
          </p:nvSpPr>
          <p:spPr bwMode="auto">
            <a:xfrm>
              <a:off x="3024" y="2688"/>
              <a:ext cx="792" cy="1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63500" tIns="25400" rIns="63500" bIns="25400">
              <a:spAutoFit/>
            </a:bodyPr>
            <a:lstStyle/>
            <a:p>
              <a:pPr algn="l">
                <a:lnSpc>
                  <a:spcPct val="85000"/>
                </a:lnSpc>
              </a:pPr>
              <a:r>
                <a:rPr lang="en-US" altLang="zh-CN">
                  <a:solidFill>
                    <a:srgbClr val="0237BC"/>
                  </a:solidFill>
                  <a:latin typeface="Arial" charset="0"/>
                  <a:ea typeface="宋体" pitchFamily="2" charset="-122"/>
                </a:rPr>
                <a:t>assembler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230050590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ISA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Classifying ISA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(b) Memory model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(c) Addressing modes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(d) Types and sizes of operands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(e) Data processing and control flow operations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(f) Instruction encoding</a:t>
            </a:r>
          </a:p>
        </p:txBody>
      </p:sp>
    </p:spTree>
    <p:extLst>
      <p:ext uri="{BB962C8B-B14F-4D97-AF65-F5344CB8AC3E}">
        <p14:creationId xmlns="" xmlns:p14="http://schemas.microsoft.com/office/powerpoint/2010/main" val="1846482271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9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B.	Memory Model	</a:t>
            </a: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How do we specify memory addresses?</a:t>
            </a:r>
          </a:p>
          <a:p>
            <a:pPr lvl="1"/>
            <a:r>
              <a:rPr lang="en-US" dirty="0"/>
              <a:t>This issue is independent of type of ISA</a:t>
            </a:r>
            <a:br>
              <a:rPr lang="en-US" dirty="0"/>
            </a:br>
            <a:r>
              <a:rPr lang="en-US" sz="2400" dirty="0">
                <a:solidFill>
                  <a:srgbClr val="FF0000"/>
                </a:solidFill>
              </a:rPr>
              <a:t>(they all need to address memory)</a:t>
            </a:r>
            <a:endParaRPr lang="en-US" dirty="0">
              <a:solidFill>
                <a:srgbClr val="FF0000"/>
              </a:solidFill>
            </a:endParaRPr>
          </a:p>
          <a:p>
            <a:pPr lvl="1">
              <a:buFontTx/>
              <a:buNone/>
            </a:pPr>
            <a:endParaRPr lang="en-US" dirty="0"/>
          </a:p>
          <a:p>
            <a:r>
              <a:rPr lang="en-US" dirty="0"/>
              <a:t>We need to specify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00"/>
                </a:solidFill>
              </a:rPr>
              <a:t>(1)</a:t>
            </a:r>
            <a:r>
              <a:rPr lang="en-US" dirty="0"/>
              <a:t> Operand sizes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00"/>
                </a:solidFill>
              </a:rPr>
              <a:t>(2)</a:t>
            </a:r>
            <a:r>
              <a:rPr lang="en-US" dirty="0"/>
              <a:t> Address alignment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00"/>
                </a:solidFill>
              </a:rPr>
              <a:t>(3)</a:t>
            </a:r>
            <a:r>
              <a:rPr lang="en-US" dirty="0"/>
              <a:t> Byte ordering for multi-byte operands</a:t>
            </a:r>
          </a:p>
          <a:p>
            <a:pPr marL="457200" lvl="1" indent="0">
              <a:buNone/>
            </a:pPr>
            <a:r>
              <a:rPr lang="en-US" dirty="0">
                <a:solidFill>
                  <a:srgbClr val="009900"/>
                </a:solidFill>
              </a:rPr>
              <a:t>(4)</a:t>
            </a:r>
            <a:r>
              <a:rPr lang="en-US" dirty="0"/>
              <a:t> Addressing Modes</a:t>
            </a:r>
          </a:p>
        </p:txBody>
      </p:sp>
    </p:spTree>
    <p:extLst>
      <p:ext uri="{BB962C8B-B14F-4D97-AF65-F5344CB8AC3E}">
        <p14:creationId xmlns="" xmlns:p14="http://schemas.microsoft.com/office/powerpoint/2010/main" val="64163537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357158" y="1428736"/>
            <a:ext cx="8610600" cy="528641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-457200">
              <a:lnSpc>
                <a:spcPct val="90000"/>
              </a:lnSpc>
              <a:buAutoNum type="arabicParenBoth"/>
            </a:pPr>
            <a:r>
              <a:rPr lang="en-US" sz="2400" dirty="0">
                <a:solidFill>
                  <a:srgbClr val="00B050"/>
                </a:solidFill>
              </a:rPr>
              <a:t>Operand Sizes:</a:t>
            </a:r>
            <a:r>
              <a:rPr lang="en-US" sz="2400" dirty="0"/>
              <a:t> 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Memory is </a:t>
            </a:r>
            <a:r>
              <a:rPr lang="en-US" altLang="zh-CN" sz="2400" u="sng" dirty="0">
                <a:solidFill>
                  <a:srgbClr val="00B0F0"/>
                </a:solidFill>
                <a:ea typeface="宋体" pitchFamily="2" charset="-122"/>
              </a:rPr>
              <a:t>byte addressable</a:t>
            </a:r>
            <a:r>
              <a:rPr lang="en-US" altLang="zh-CN" sz="2400" dirty="0">
                <a:solidFill>
                  <a:srgbClr val="00B0F0"/>
                </a:solidFill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and</a:t>
            </a:r>
          </a:p>
          <a:p>
            <a:pPr marL="0" lvl="1" indent="0">
              <a:lnSpc>
                <a:spcPct val="90000"/>
              </a:lnSpc>
              <a:buNone/>
            </a:pPr>
            <a:r>
              <a:rPr lang="en-US" altLang="zh-CN" sz="2400" dirty="0">
                <a:ea typeface="宋体" pitchFamily="2" charset="-122"/>
              </a:rPr>
              <a:t>provides access for 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000" dirty="0"/>
              <a:t> Byte (8 bits),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Half-word (16 bits),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</a:t>
            </a:r>
            <a:r>
              <a:rPr lang="en-US" sz="2000" dirty="0">
                <a:solidFill>
                  <a:srgbClr val="FF0000"/>
                </a:solidFill>
              </a:rPr>
              <a:t>Word</a:t>
            </a:r>
            <a:r>
              <a:rPr lang="en-US" sz="2000" dirty="0"/>
              <a:t> (32 bits),</a:t>
            </a:r>
          </a:p>
          <a:p>
            <a:pPr>
              <a:lnSpc>
                <a:spcPct val="90000"/>
              </a:lnSpc>
            </a:pPr>
            <a:r>
              <a:rPr lang="en-US" sz="2000" dirty="0"/>
              <a:t> Double word (64 bits)</a:t>
            </a:r>
          </a:p>
          <a:p>
            <a:pPr>
              <a:lnSpc>
                <a:spcPct val="90000"/>
              </a:lnSpc>
            </a:pPr>
            <a:endParaRPr lang="en-US" sz="2000" dirty="0"/>
          </a:p>
          <a:p>
            <a:pPr>
              <a:lnSpc>
                <a:spcPct val="90000"/>
              </a:lnSpc>
            </a:pPr>
            <a:endParaRPr lang="en-US" sz="2000" dirty="0"/>
          </a:p>
          <a:p>
            <a:pPr marL="0" indent="0">
              <a:buNone/>
              <a:tabLst>
                <a:tab pos="2166938" algn="l"/>
                <a:tab pos="3436938" algn="l"/>
                <a:tab pos="3995738" algn="l"/>
              </a:tabLst>
            </a:pPr>
            <a:endParaRPr lang="en-US" sz="2400" dirty="0">
              <a:solidFill>
                <a:srgbClr val="009900"/>
              </a:solidFill>
            </a:endParaRPr>
          </a:p>
          <a:p>
            <a:pPr marL="0" indent="0">
              <a:buNone/>
              <a:tabLst>
                <a:tab pos="2166938" algn="l"/>
                <a:tab pos="3436938" algn="l"/>
                <a:tab pos="3995738" algn="l"/>
              </a:tabLst>
            </a:pPr>
            <a:r>
              <a:rPr lang="en-US" sz="2400" dirty="0">
                <a:solidFill>
                  <a:srgbClr val="009900"/>
                </a:solidFill>
              </a:rPr>
              <a:t>(2)</a:t>
            </a:r>
            <a:r>
              <a:rPr lang="en-US" sz="2400" dirty="0"/>
              <a:t> </a:t>
            </a:r>
            <a:r>
              <a:rPr lang="en-US" sz="2400" dirty="0">
                <a:solidFill>
                  <a:srgbClr val="00B050"/>
                </a:solidFill>
              </a:rPr>
              <a:t>Address Alignment: </a:t>
            </a:r>
          </a:p>
          <a:p>
            <a:pPr marL="0" indent="0">
              <a:buNone/>
              <a:tabLst>
                <a:tab pos="2166938" algn="l"/>
                <a:tab pos="3436938" algn="l"/>
                <a:tab pos="3995738" algn="l"/>
              </a:tabLst>
            </a:pPr>
            <a:r>
              <a:rPr lang="en-US" sz="2400" dirty="0"/>
              <a:t>Addresses Specify Byte Locations</a:t>
            </a:r>
          </a:p>
          <a:p>
            <a:pPr marL="344488" indent="-246063">
              <a:tabLst>
                <a:tab pos="2166938" algn="l"/>
                <a:tab pos="3436938" algn="l"/>
                <a:tab pos="3995738" algn="l"/>
              </a:tabLst>
            </a:pPr>
            <a:r>
              <a:rPr lang="en-US" sz="2000" dirty="0"/>
              <a:t>Address of </a:t>
            </a:r>
            <a:r>
              <a:rPr lang="en-US" sz="2000" dirty="0">
                <a:solidFill>
                  <a:srgbClr val="00B0F0"/>
                </a:solidFill>
              </a:rPr>
              <a:t>first byte</a:t>
            </a:r>
            <a:r>
              <a:rPr lang="en-US" sz="2000" dirty="0"/>
              <a:t> in word</a:t>
            </a:r>
          </a:p>
          <a:p>
            <a:pPr marL="344488" indent="-246063">
              <a:tabLst>
                <a:tab pos="2166938" algn="l"/>
                <a:tab pos="3436938" algn="l"/>
                <a:tab pos="3995738" algn="l"/>
              </a:tabLst>
            </a:pPr>
            <a:r>
              <a:rPr lang="en-US" sz="2000" dirty="0"/>
              <a:t>Addresses of successive words differ by 4 (32-bit) </a:t>
            </a:r>
            <a:r>
              <a:rPr lang="en-US" sz="2000" dirty="0" smtClean="0"/>
              <a:t>or </a:t>
            </a:r>
            <a:r>
              <a:rPr lang="en-US" sz="2000" dirty="0"/>
              <a:t>8 (64-bit</a:t>
            </a:r>
            <a:r>
              <a:rPr lang="en-US" sz="2000" dirty="0" smtClean="0"/>
              <a:t>)</a:t>
            </a:r>
            <a:endParaRPr lang="en-US" sz="2400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429490" y="76200"/>
            <a:ext cx="8229600" cy="990600"/>
          </a:xfrm>
        </p:spPr>
        <p:txBody>
          <a:bodyPr/>
          <a:lstStyle/>
          <a:p>
            <a:r>
              <a:rPr lang="en-US" dirty="0"/>
              <a:t>B.	Memory Model… Contd.</a:t>
            </a: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7700240" y="1524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7700240" y="1828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6"/>
          <p:cNvSpPr>
            <a:spLocks noChangeArrowheads="1"/>
          </p:cNvSpPr>
          <p:nvPr/>
        </p:nvSpPr>
        <p:spPr bwMode="auto">
          <a:xfrm>
            <a:off x="7700240" y="2133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7700240" y="2438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8"/>
          <p:cNvSpPr>
            <a:spLocks noChangeArrowheads="1"/>
          </p:cNvSpPr>
          <p:nvPr/>
        </p:nvSpPr>
        <p:spPr bwMode="auto">
          <a:xfrm>
            <a:off x="7700240" y="2743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9"/>
          <p:cNvSpPr>
            <a:spLocks noChangeArrowheads="1"/>
          </p:cNvSpPr>
          <p:nvPr/>
        </p:nvSpPr>
        <p:spPr bwMode="auto">
          <a:xfrm>
            <a:off x="7700240" y="3048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0"/>
          <p:cNvSpPr>
            <a:spLocks noChangeArrowheads="1"/>
          </p:cNvSpPr>
          <p:nvPr/>
        </p:nvSpPr>
        <p:spPr bwMode="auto">
          <a:xfrm>
            <a:off x="7700240" y="3352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3" name="Rectangle 11"/>
          <p:cNvSpPr>
            <a:spLocks noChangeArrowheads="1"/>
          </p:cNvSpPr>
          <p:nvPr/>
        </p:nvSpPr>
        <p:spPr bwMode="auto">
          <a:xfrm>
            <a:off x="7700240" y="3657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2"/>
          <p:cNvSpPr>
            <a:spLocks noChangeArrowheads="1"/>
          </p:cNvSpPr>
          <p:nvPr/>
        </p:nvSpPr>
        <p:spPr bwMode="auto">
          <a:xfrm>
            <a:off x="7700240" y="3962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Rectangle 13"/>
          <p:cNvSpPr>
            <a:spLocks noChangeArrowheads="1"/>
          </p:cNvSpPr>
          <p:nvPr/>
        </p:nvSpPr>
        <p:spPr bwMode="auto">
          <a:xfrm>
            <a:off x="7700240" y="4267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4"/>
          <p:cNvSpPr>
            <a:spLocks noChangeArrowheads="1"/>
          </p:cNvSpPr>
          <p:nvPr/>
        </p:nvSpPr>
        <p:spPr bwMode="auto">
          <a:xfrm>
            <a:off x="7700240" y="4572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Rectangle 15"/>
          <p:cNvSpPr>
            <a:spLocks noChangeArrowheads="1"/>
          </p:cNvSpPr>
          <p:nvPr/>
        </p:nvSpPr>
        <p:spPr bwMode="auto">
          <a:xfrm>
            <a:off x="7700240" y="48768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6"/>
          <p:cNvSpPr>
            <a:spLocks noChangeArrowheads="1"/>
          </p:cNvSpPr>
          <p:nvPr/>
        </p:nvSpPr>
        <p:spPr bwMode="auto">
          <a:xfrm>
            <a:off x="8462240" y="1524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urier New" pitchFamily="49" charset="0"/>
              </a:rPr>
              <a:t>0000</a:t>
            </a:r>
          </a:p>
        </p:txBody>
      </p:sp>
      <p:sp>
        <p:nvSpPr>
          <p:cNvPr id="19" name="Rectangle 17"/>
          <p:cNvSpPr>
            <a:spLocks noChangeArrowheads="1"/>
          </p:cNvSpPr>
          <p:nvPr/>
        </p:nvSpPr>
        <p:spPr bwMode="auto">
          <a:xfrm>
            <a:off x="8462240" y="1828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0001</a:t>
            </a:r>
          </a:p>
        </p:txBody>
      </p:sp>
      <p:sp>
        <p:nvSpPr>
          <p:cNvPr id="20" name="Rectangle 18"/>
          <p:cNvSpPr>
            <a:spLocks noChangeArrowheads="1"/>
          </p:cNvSpPr>
          <p:nvPr/>
        </p:nvSpPr>
        <p:spPr bwMode="auto">
          <a:xfrm>
            <a:off x="8462240" y="2133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0002</a:t>
            </a:r>
          </a:p>
        </p:txBody>
      </p:sp>
      <p:sp>
        <p:nvSpPr>
          <p:cNvPr id="21" name="Rectangle 19"/>
          <p:cNvSpPr>
            <a:spLocks noChangeArrowheads="1"/>
          </p:cNvSpPr>
          <p:nvPr/>
        </p:nvSpPr>
        <p:spPr bwMode="auto">
          <a:xfrm>
            <a:off x="8462240" y="2438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0003</a:t>
            </a:r>
          </a:p>
        </p:txBody>
      </p:sp>
      <p:sp>
        <p:nvSpPr>
          <p:cNvPr id="22" name="Rectangle 20"/>
          <p:cNvSpPr>
            <a:spLocks noChangeArrowheads="1"/>
          </p:cNvSpPr>
          <p:nvPr/>
        </p:nvSpPr>
        <p:spPr bwMode="auto">
          <a:xfrm>
            <a:off x="8462240" y="2743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urier New" pitchFamily="49" charset="0"/>
              </a:rPr>
              <a:t>0004</a:t>
            </a:r>
          </a:p>
        </p:txBody>
      </p:sp>
      <p:sp>
        <p:nvSpPr>
          <p:cNvPr id="23" name="Rectangle 21"/>
          <p:cNvSpPr>
            <a:spLocks noChangeArrowheads="1"/>
          </p:cNvSpPr>
          <p:nvPr/>
        </p:nvSpPr>
        <p:spPr bwMode="auto">
          <a:xfrm>
            <a:off x="8462240" y="3048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0005</a:t>
            </a:r>
          </a:p>
        </p:txBody>
      </p:sp>
      <p:sp>
        <p:nvSpPr>
          <p:cNvPr id="24" name="Rectangle 22"/>
          <p:cNvSpPr>
            <a:spLocks noChangeArrowheads="1"/>
          </p:cNvSpPr>
          <p:nvPr/>
        </p:nvSpPr>
        <p:spPr bwMode="auto">
          <a:xfrm>
            <a:off x="8462240" y="3352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0006</a:t>
            </a:r>
          </a:p>
        </p:txBody>
      </p:sp>
      <p:sp>
        <p:nvSpPr>
          <p:cNvPr id="25" name="Rectangle 23"/>
          <p:cNvSpPr>
            <a:spLocks noChangeArrowheads="1"/>
          </p:cNvSpPr>
          <p:nvPr/>
        </p:nvSpPr>
        <p:spPr bwMode="auto">
          <a:xfrm>
            <a:off x="8462240" y="3657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dirty="0">
                <a:latin typeface="Courier New" pitchFamily="49" charset="0"/>
              </a:rPr>
              <a:t>0007</a:t>
            </a:r>
          </a:p>
        </p:txBody>
      </p:sp>
      <p:sp>
        <p:nvSpPr>
          <p:cNvPr id="26" name="Rectangle 24"/>
          <p:cNvSpPr>
            <a:spLocks noChangeArrowheads="1"/>
          </p:cNvSpPr>
          <p:nvPr/>
        </p:nvSpPr>
        <p:spPr bwMode="auto">
          <a:xfrm>
            <a:off x="8462240" y="3962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urier New" pitchFamily="49" charset="0"/>
              </a:rPr>
              <a:t>0008</a:t>
            </a:r>
          </a:p>
        </p:txBody>
      </p:sp>
      <p:sp>
        <p:nvSpPr>
          <p:cNvPr id="27" name="Rectangle 25"/>
          <p:cNvSpPr>
            <a:spLocks noChangeArrowheads="1"/>
          </p:cNvSpPr>
          <p:nvPr/>
        </p:nvSpPr>
        <p:spPr bwMode="auto">
          <a:xfrm>
            <a:off x="8462240" y="4267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0009</a:t>
            </a:r>
          </a:p>
        </p:txBody>
      </p:sp>
      <p:sp>
        <p:nvSpPr>
          <p:cNvPr id="28" name="Rectangle 26"/>
          <p:cNvSpPr>
            <a:spLocks noChangeArrowheads="1"/>
          </p:cNvSpPr>
          <p:nvPr/>
        </p:nvSpPr>
        <p:spPr bwMode="auto">
          <a:xfrm>
            <a:off x="8462240" y="4572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0010</a:t>
            </a:r>
          </a:p>
        </p:txBody>
      </p:sp>
      <p:sp>
        <p:nvSpPr>
          <p:cNvPr id="29" name="Rectangle 27"/>
          <p:cNvSpPr>
            <a:spLocks noChangeArrowheads="1"/>
          </p:cNvSpPr>
          <p:nvPr/>
        </p:nvSpPr>
        <p:spPr bwMode="auto">
          <a:xfrm>
            <a:off x="8462240" y="48768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0011</a:t>
            </a:r>
          </a:p>
        </p:txBody>
      </p:sp>
      <p:grpSp>
        <p:nvGrpSpPr>
          <p:cNvPr id="30" name="Group 28"/>
          <p:cNvGrpSpPr>
            <a:grpSpLocks/>
          </p:cNvGrpSpPr>
          <p:nvPr/>
        </p:nvGrpSpPr>
        <p:grpSpPr bwMode="auto">
          <a:xfrm>
            <a:off x="6754090" y="1524000"/>
            <a:ext cx="609600" cy="4876800"/>
            <a:chOff x="4176" y="768"/>
            <a:chExt cx="240" cy="3072"/>
          </a:xfrm>
        </p:grpSpPr>
        <p:sp>
          <p:nvSpPr>
            <p:cNvPr id="31" name="Rectangle 29"/>
            <p:cNvSpPr>
              <a:spLocks noChangeArrowheads="1"/>
            </p:cNvSpPr>
            <p:nvPr/>
          </p:nvSpPr>
          <p:spPr bwMode="auto">
            <a:xfrm>
              <a:off x="4176" y="2304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2" name="Rectangle 30"/>
            <p:cNvSpPr>
              <a:spLocks noChangeArrowheads="1"/>
            </p:cNvSpPr>
            <p:nvPr/>
          </p:nvSpPr>
          <p:spPr bwMode="auto">
            <a:xfrm>
              <a:off x="4176" y="768"/>
              <a:ext cx="240" cy="1536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33" name="Group 31"/>
          <p:cNvGrpSpPr>
            <a:grpSpLocks/>
          </p:cNvGrpSpPr>
          <p:nvPr/>
        </p:nvGrpSpPr>
        <p:grpSpPr bwMode="auto">
          <a:xfrm>
            <a:off x="5839690" y="1524000"/>
            <a:ext cx="609600" cy="4876800"/>
            <a:chOff x="3792" y="768"/>
            <a:chExt cx="240" cy="3072"/>
          </a:xfrm>
        </p:grpSpPr>
        <p:sp>
          <p:nvSpPr>
            <p:cNvPr id="34" name="Rectangle 32"/>
            <p:cNvSpPr>
              <a:spLocks noChangeArrowheads="1"/>
            </p:cNvSpPr>
            <p:nvPr/>
          </p:nvSpPr>
          <p:spPr bwMode="auto">
            <a:xfrm>
              <a:off x="3792" y="768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" name="Rectangle 33"/>
            <p:cNvSpPr>
              <a:spLocks noChangeArrowheads="1"/>
            </p:cNvSpPr>
            <p:nvPr/>
          </p:nvSpPr>
          <p:spPr bwMode="auto">
            <a:xfrm>
              <a:off x="3792" y="1536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6" name="Rectangle 34"/>
            <p:cNvSpPr>
              <a:spLocks noChangeArrowheads="1"/>
            </p:cNvSpPr>
            <p:nvPr/>
          </p:nvSpPr>
          <p:spPr bwMode="auto">
            <a:xfrm>
              <a:off x="3792" y="2304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Rectangle 35"/>
            <p:cNvSpPr>
              <a:spLocks noChangeArrowheads="1"/>
            </p:cNvSpPr>
            <p:nvPr/>
          </p:nvSpPr>
          <p:spPr bwMode="auto">
            <a:xfrm>
              <a:off x="3792" y="3072"/>
              <a:ext cx="240" cy="768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8" name="Text Box 36"/>
          <p:cNvSpPr txBox="1">
            <a:spLocks noChangeArrowheads="1"/>
          </p:cNvSpPr>
          <p:nvPr/>
        </p:nvSpPr>
        <p:spPr bwMode="auto">
          <a:xfrm>
            <a:off x="5687290" y="91440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32-bit</a:t>
            </a:r>
          </a:p>
          <a:p>
            <a:r>
              <a:rPr lang="en-US">
                <a:latin typeface="Helvetica" pitchFamily="34" charset="0"/>
              </a:rPr>
              <a:t>Words</a:t>
            </a:r>
          </a:p>
        </p:txBody>
      </p:sp>
      <p:sp>
        <p:nvSpPr>
          <p:cNvPr id="39" name="Text Box 37"/>
          <p:cNvSpPr txBox="1">
            <a:spLocks noChangeArrowheads="1"/>
          </p:cNvSpPr>
          <p:nvPr/>
        </p:nvSpPr>
        <p:spPr bwMode="auto">
          <a:xfrm>
            <a:off x="7592290" y="990600"/>
            <a:ext cx="806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Bytes</a:t>
            </a:r>
          </a:p>
        </p:txBody>
      </p:sp>
      <p:sp>
        <p:nvSpPr>
          <p:cNvPr id="40" name="Text Box 38"/>
          <p:cNvSpPr txBox="1">
            <a:spLocks noChangeArrowheads="1"/>
          </p:cNvSpPr>
          <p:nvPr/>
        </p:nvSpPr>
        <p:spPr bwMode="auto">
          <a:xfrm>
            <a:off x="8411440" y="990600"/>
            <a:ext cx="7810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Addr.</a:t>
            </a:r>
          </a:p>
        </p:txBody>
      </p:sp>
      <p:sp>
        <p:nvSpPr>
          <p:cNvPr id="41" name="Rectangle 39"/>
          <p:cNvSpPr>
            <a:spLocks noChangeArrowheads="1"/>
          </p:cNvSpPr>
          <p:nvPr/>
        </p:nvSpPr>
        <p:spPr bwMode="auto">
          <a:xfrm>
            <a:off x="7700240" y="51816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Rectangle 40"/>
          <p:cNvSpPr>
            <a:spLocks noChangeArrowheads="1"/>
          </p:cNvSpPr>
          <p:nvPr/>
        </p:nvSpPr>
        <p:spPr bwMode="auto">
          <a:xfrm>
            <a:off x="8462240" y="51816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 dirty="0">
                <a:solidFill>
                  <a:srgbClr val="FF0000"/>
                </a:solidFill>
                <a:latin typeface="Courier New" pitchFamily="49" charset="0"/>
              </a:rPr>
              <a:t>0012</a:t>
            </a:r>
          </a:p>
        </p:txBody>
      </p:sp>
      <p:sp>
        <p:nvSpPr>
          <p:cNvPr id="43" name="Rectangle 41"/>
          <p:cNvSpPr>
            <a:spLocks noChangeArrowheads="1"/>
          </p:cNvSpPr>
          <p:nvPr/>
        </p:nvSpPr>
        <p:spPr bwMode="auto">
          <a:xfrm>
            <a:off x="7700240" y="54864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Rectangle 42"/>
          <p:cNvSpPr>
            <a:spLocks noChangeArrowheads="1"/>
          </p:cNvSpPr>
          <p:nvPr/>
        </p:nvSpPr>
        <p:spPr bwMode="auto">
          <a:xfrm>
            <a:off x="8462240" y="54864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0013</a:t>
            </a:r>
          </a:p>
        </p:txBody>
      </p:sp>
      <p:sp>
        <p:nvSpPr>
          <p:cNvPr id="45" name="Rectangle 43"/>
          <p:cNvSpPr>
            <a:spLocks noChangeArrowheads="1"/>
          </p:cNvSpPr>
          <p:nvPr/>
        </p:nvSpPr>
        <p:spPr bwMode="auto">
          <a:xfrm>
            <a:off x="7700240" y="57912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Rectangle 44"/>
          <p:cNvSpPr>
            <a:spLocks noChangeArrowheads="1"/>
          </p:cNvSpPr>
          <p:nvPr/>
        </p:nvSpPr>
        <p:spPr bwMode="auto">
          <a:xfrm>
            <a:off x="8462240" y="57912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0014</a:t>
            </a:r>
          </a:p>
        </p:txBody>
      </p:sp>
      <p:sp>
        <p:nvSpPr>
          <p:cNvPr id="47" name="Rectangle 45"/>
          <p:cNvSpPr>
            <a:spLocks noChangeArrowheads="1"/>
          </p:cNvSpPr>
          <p:nvPr/>
        </p:nvSpPr>
        <p:spPr bwMode="auto">
          <a:xfrm>
            <a:off x="7700240" y="6096000"/>
            <a:ext cx="609600" cy="304800"/>
          </a:xfrm>
          <a:prstGeom prst="rect">
            <a:avLst/>
          </a:prstGeom>
          <a:solidFill>
            <a:schemeClr val="bg1"/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Rectangle 46"/>
          <p:cNvSpPr>
            <a:spLocks noChangeArrowheads="1"/>
          </p:cNvSpPr>
          <p:nvPr/>
        </p:nvSpPr>
        <p:spPr bwMode="auto">
          <a:xfrm>
            <a:off x="8462240" y="6096000"/>
            <a:ext cx="730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b="0">
                <a:latin typeface="Courier New" pitchFamily="49" charset="0"/>
              </a:rPr>
              <a:t>0015</a:t>
            </a:r>
          </a:p>
        </p:txBody>
      </p:sp>
      <p:sp>
        <p:nvSpPr>
          <p:cNvPr id="49" name="Text Box 47"/>
          <p:cNvSpPr txBox="1">
            <a:spLocks noChangeArrowheads="1"/>
          </p:cNvSpPr>
          <p:nvPr/>
        </p:nvSpPr>
        <p:spPr bwMode="auto">
          <a:xfrm>
            <a:off x="6601690" y="882650"/>
            <a:ext cx="89535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>
                <a:latin typeface="Helvetica" pitchFamily="34" charset="0"/>
              </a:rPr>
              <a:t>64-bit</a:t>
            </a:r>
          </a:p>
          <a:p>
            <a:r>
              <a:rPr lang="en-US">
                <a:latin typeface="Helvetica" pitchFamily="34" charset="0"/>
              </a:rPr>
              <a:t>Words</a:t>
            </a:r>
          </a:p>
        </p:txBody>
      </p:sp>
      <p:sp>
        <p:nvSpPr>
          <p:cNvPr id="50" name="Rectangle 48"/>
          <p:cNvSpPr>
            <a:spLocks noChangeArrowheads="1"/>
          </p:cNvSpPr>
          <p:nvPr/>
        </p:nvSpPr>
        <p:spPr bwMode="auto">
          <a:xfrm>
            <a:off x="6754090" y="23622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51" name="Rectangle 49"/>
          <p:cNvSpPr>
            <a:spLocks noChangeArrowheads="1"/>
          </p:cNvSpPr>
          <p:nvPr/>
        </p:nvSpPr>
        <p:spPr bwMode="auto">
          <a:xfrm>
            <a:off x="6754090" y="47244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52" name="Rectangle 50"/>
          <p:cNvSpPr>
            <a:spLocks noChangeArrowheads="1"/>
          </p:cNvSpPr>
          <p:nvPr/>
        </p:nvSpPr>
        <p:spPr bwMode="auto">
          <a:xfrm>
            <a:off x="5839690" y="17526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</a:p>
        </p:txBody>
      </p:sp>
      <p:sp>
        <p:nvSpPr>
          <p:cNvPr id="53" name="Rectangle 51"/>
          <p:cNvSpPr>
            <a:spLocks noChangeArrowheads="1"/>
          </p:cNvSpPr>
          <p:nvPr/>
        </p:nvSpPr>
        <p:spPr bwMode="auto">
          <a:xfrm>
            <a:off x="5839690" y="29718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54" name="Rectangle 52"/>
          <p:cNvSpPr>
            <a:spLocks noChangeArrowheads="1"/>
          </p:cNvSpPr>
          <p:nvPr/>
        </p:nvSpPr>
        <p:spPr bwMode="auto">
          <a:xfrm>
            <a:off x="5839690" y="41910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55" name="Rectangle 53"/>
          <p:cNvSpPr>
            <a:spLocks noChangeArrowheads="1"/>
          </p:cNvSpPr>
          <p:nvPr/>
        </p:nvSpPr>
        <p:spPr bwMode="auto">
          <a:xfrm>
            <a:off x="5839690" y="5410200"/>
            <a:ext cx="6096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254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r>
              <a:rPr lang="en-US" sz="1400">
                <a:latin typeface="Helvetica" pitchFamily="34" charset="0"/>
              </a:rPr>
              <a:t>Addr </a:t>
            </a:r>
          </a:p>
          <a:p>
            <a:r>
              <a:rPr lang="en-US" sz="1400">
                <a:latin typeface="Helvetica" pitchFamily="34" charset="0"/>
              </a:rPr>
              <a:t>=</a:t>
            </a:r>
          </a:p>
          <a:p>
            <a:r>
              <a:rPr lang="en-US" sz="1400" b="0">
                <a:latin typeface="Courier New" pitchFamily="49" charset="0"/>
              </a:rPr>
              <a:t>??</a:t>
            </a:r>
            <a:endParaRPr lang="en-US" sz="1400">
              <a:latin typeface="Helvetica" pitchFamily="34" charset="0"/>
            </a:endParaRPr>
          </a:p>
        </p:txBody>
      </p:sp>
      <p:sp>
        <p:nvSpPr>
          <p:cNvPr id="56" name="Rectangle 54"/>
          <p:cNvSpPr>
            <a:spLocks noChangeArrowheads="1"/>
          </p:cNvSpPr>
          <p:nvPr/>
        </p:nvSpPr>
        <p:spPr bwMode="auto">
          <a:xfrm>
            <a:off x="5915890" y="22098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0000</a:t>
            </a:r>
          </a:p>
        </p:txBody>
      </p:sp>
      <p:sp>
        <p:nvSpPr>
          <p:cNvPr id="57" name="Rectangle 55"/>
          <p:cNvSpPr>
            <a:spLocks noChangeArrowheads="1"/>
          </p:cNvSpPr>
          <p:nvPr/>
        </p:nvSpPr>
        <p:spPr bwMode="auto">
          <a:xfrm>
            <a:off x="5915890" y="34290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0004</a:t>
            </a:r>
          </a:p>
        </p:txBody>
      </p:sp>
      <p:sp>
        <p:nvSpPr>
          <p:cNvPr id="58" name="Rectangle 56"/>
          <p:cNvSpPr>
            <a:spLocks noChangeArrowheads="1"/>
          </p:cNvSpPr>
          <p:nvPr/>
        </p:nvSpPr>
        <p:spPr bwMode="auto">
          <a:xfrm>
            <a:off x="5915890" y="46482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0008</a:t>
            </a:r>
          </a:p>
        </p:txBody>
      </p:sp>
      <p:sp>
        <p:nvSpPr>
          <p:cNvPr id="59" name="Rectangle 57"/>
          <p:cNvSpPr>
            <a:spLocks noChangeArrowheads="1"/>
          </p:cNvSpPr>
          <p:nvPr/>
        </p:nvSpPr>
        <p:spPr bwMode="auto">
          <a:xfrm>
            <a:off x="5915890" y="58674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0012</a:t>
            </a:r>
          </a:p>
        </p:txBody>
      </p:sp>
      <p:sp>
        <p:nvSpPr>
          <p:cNvPr id="60" name="Rectangle 58"/>
          <p:cNvSpPr>
            <a:spLocks noChangeArrowheads="1"/>
          </p:cNvSpPr>
          <p:nvPr/>
        </p:nvSpPr>
        <p:spPr bwMode="auto">
          <a:xfrm>
            <a:off x="6830290" y="28194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0000</a:t>
            </a:r>
          </a:p>
        </p:txBody>
      </p:sp>
      <p:sp>
        <p:nvSpPr>
          <p:cNvPr id="61" name="Rectangle 59"/>
          <p:cNvSpPr>
            <a:spLocks noChangeArrowheads="1"/>
          </p:cNvSpPr>
          <p:nvPr/>
        </p:nvSpPr>
        <p:spPr bwMode="auto">
          <a:xfrm>
            <a:off x="6830290" y="5181600"/>
            <a:ext cx="457200" cy="2286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="" xmlns:a14="http://schemas.microsoft.com/office/drawing/2010/main" w="19050">
                <a:solidFill>
                  <a:schemeClr val="tx2"/>
                </a:solidFill>
                <a:miter lim="800000"/>
                <a:headEnd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 sz="1400" b="0">
                <a:latin typeface="Courier New" pitchFamily="49" charset="0"/>
              </a:rPr>
              <a:t>0008</a:t>
            </a:r>
          </a:p>
        </p:txBody>
      </p:sp>
    </p:spTree>
    <p:extLst>
      <p:ext uri="{BB962C8B-B14F-4D97-AF65-F5344CB8AC3E}">
        <p14:creationId xmlns="" xmlns:p14="http://schemas.microsoft.com/office/powerpoint/2010/main" val="1845596308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 animBg="1" autoUpdateAnimBg="0"/>
      <p:bldP spid="57" grpId="0" animBg="1" autoUpdateAnimBg="0"/>
      <p:bldP spid="58" grpId="0" animBg="1" autoUpdateAnimBg="0"/>
      <p:bldP spid="59" grpId="0" animBg="1" autoUpdateAnimBg="0"/>
      <p:bldP spid="60" grpId="0" animBg="1" autoUpdateAnimBg="0"/>
      <p:bldP spid="61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3230"/>
            <a:ext cx="8229600" cy="944562"/>
          </a:xfrm>
        </p:spPr>
        <p:txBody>
          <a:bodyPr>
            <a:normAutofit/>
          </a:bodyPr>
          <a:lstStyle/>
          <a:p>
            <a:pPr marL="514350" lvl="1" indent="-514350">
              <a:lnSpc>
                <a:spcPct val="90000"/>
              </a:lnSpc>
            </a:pPr>
            <a:r>
              <a:rPr lang="en-US" sz="3200" dirty="0">
                <a:solidFill>
                  <a:srgbClr val="00B050"/>
                </a:solidFill>
              </a:rPr>
              <a:t>(3)	 Byte Ordering 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207792"/>
            <a:ext cx="8458200" cy="7571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>
              <a:lnSpc>
                <a:spcPct val="90000"/>
              </a:lnSpc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How should bytes within multi-byte word be ordered in memory?</a:t>
            </a:r>
          </a:p>
          <a:p>
            <a:pPr marL="0" lvl="1">
              <a:lnSpc>
                <a:spcPct val="90000"/>
              </a:lnSpc>
            </a:pPr>
            <a:endParaRPr lang="en-US" sz="2400" dirty="0">
              <a:solidFill>
                <a:srgbClr val="FF0000"/>
              </a:solidFill>
            </a:endParaRP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457200" y="1676400"/>
            <a:ext cx="7696200" cy="5149432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rgbClr val="FF0000"/>
                </a:solidFill>
              </a:rPr>
              <a:t>Big Endian</a:t>
            </a:r>
            <a:r>
              <a:rPr lang="en-US" sz="2400" dirty="0"/>
              <a:t>(IBM, SPARC, Motorola)</a:t>
            </a:r>
          </a:p>
          <a:p>
            <a:pPr lvl="1"/>
            <a:r>
              <a:rPr lang="en-US" sz="2000" dirty="0"/>
              <a:t>Least significant byte has highest address</a:t>
            </a:r>
          </a:p>
          <a:p>
            <a:r>
              <a:rPr lang="en-US" sz="2400" dirty="0">
                <a:solidFill>
                  <a:srgbClr val="FF0000"/>
                </a:solidFill>
              </a:rPr>
              <a:t>Little Endian </a:t>
            </a:r>
            <a:r>
              <a:rPr lang="en-US" sz="2400" dirty="0"/>
              <a:t>(Intel x86)</a:t>
            </a:r>
          </a:p>
          <a:p>
            <a:pPr lvl="1"/>
            <a:r>
              <a:rPr lang="en-US" sz="2000" dirty="0"/>
              <a:t>Least significant byte has lowest address</a:t>
            </a:r>
          </a:p>
          <a:p>
            <a:r>
              <a:rPr lang="en-US" sz="2400" dirty="0"/>
              <a:t>Example</a:t>
            </a:r>
          </a:p>
          <a:p>
            <a:pPr lvl="1"/>
            <a:r>
              <a:rPr lang="en-US" sz="2200" dirty="0"/>
              <a:t>Variable </a:t>
            </a:r>
            <a:r>
              <a:rPr lang="en-US" sz="2200" dirty="0">
                <a:latin typeface="Courier New" pitchFamily="49" charset="0"/>
              </a:rPr>
              <a:t>x</a:t>
            </a:r>
            <a:r>
              <a:rPr lang="en-US" sz="2200" dirty="0"/>
              <a:t> has 4-byte representation </a:t>
            </a:r>
            <a:r>
              <a:rPr lang="en-US" sz="2200" dirty="0">
                <a:latin typeface="Courier New" pitchFamily="49" charset="0"/>
              </a:rPr>
              <a:t>0x01234567</a:t>
            </a:r>
          </a:p>
          <a:p>
            <a:pPr lvl="1"/>
            <a:r>
              <a:rPr lang="en-US" sz="2200" dirty="0"/>
              <a:t>Address given by </a:t>
            </a:r>
            <a:r>
              <a:rPr lang="en-US" sz="2200" dirty="0">
                <a:latin typeface="Courier New" pitchFamily="49" charset="0"/>
              </a:rPr>
              <a:t>&amp;x</a:t>
            </a:r>
            <a:r>
              <a:rPr lang="en-US" sz="2200" dirty="0"/>
              <a:t> is </a:t>
            </a:r>
            <a:r>
              <a:rPr lang="en-US" sz="2200" dirty="0">
                <a:latin typeface="Courier New" pitchFamily="49" charset="0"/>
              </a:rPr>
              <a:t>0x100</a:t>
            </a:r>
          </a:p>
          <a:p>
            <a:pPr lvl="1"/>
            <a:endParaRPr lang="en-US" sz="2000" dirty="0">
              <a:latin typeface="Courier New" pitchFamily="49" charset="0"/>
            </a:endParaRPr>
          </a:p>
          <a:p>
            <a:pPr marL="457200" lvl="1" indent="0">
              <a:buNone/>
            </a:pPr>
            <a:endParaRPr lang="en-US" sz="2000" dirty="0">
              <a:latin typeface="Courier New" pitchFamily="49" charset="0"/>
            </a:endParaRPr>
          </a:p>
          <a:p>
            <a:pPr lvl="1"/>
            <a:endParaRPr lang="en-US" dirty="0"/>
          </a:p>
          <a:p>
            <a:endParaRPr lang="en-US" dirty="0"/>
          </a:p>
          <a:p>
            <a:r>
              <a:rPr lang="en-US" sz="2400" dirty="0"/>
              <a:t>Some ISAs support both byte ordering(MIPS)</a:t>
            </a:r>
          </a:p>
          <a:p>
            <a:endParaRPr lang="en-US" sz="2000" dirty="0"/>
          </a:p>
        </p:txBody>
      </p:sp>
      <p:grpSp>
        <p:nvGrpSpPr>
          <p:cNvPr id="8" name="Group 4"/>
          <p:cNvGrpSpPr>
            <a:grpSpLocks/>
          </p:cNvGrpSpPr>
          <p:nvPr/>
        </p:nvGrpSpPr>
        <p:grpSpPr bwMode="auto">
          <a:xfrm>
            <a:off x="1752600" y="4888112"/>
            <a:ext cx="5486400" cy="566120"/>
            <a:chOff x="1104" y="2928"/>
            <a:chExt cx="3456" cy="384"/>
          </a:xfrm>
        </p:grpSpPr>
        <p:sp>
          <p:nvSpPr>
            <p:cNvPr id="9" name="Rectangle 5"/>
            <p:cNvSpPr>
              <a:spLocks noChangeArrowheads="1"/>
            </p:cNvSpPr>
            <p:nvPr/>
          </p:nvSpPr>
          <p:spPr bwMode="auto">
            <a:xfrm>
              <a:off x="1968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 dirty="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10" name="Rectangle 6"/>
            <p:cNvSpPr>
              <a:spLocks noChangeArrowheads="1"/>
            </p:cNvSpPr>
            <p:nvPr/>
          </p:nvSpPr>
          <p:spPr bwMode="auto">
            <a:xfrm>
              <a:off x="2400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0x101</a:t>
              </a:r>
            </a:p>
          </p:txBody>
        </p:sp>
        <p:sp>
          <p:nvSpPr>
            <p:cNvPr id="11" name="Rectangle 7"/>
            <p:cNvSpPr>
              <a:spLocks noChangeArrowheads="1"/>
            </p:cNvSpPr>
            <p:nvPr/>
          </p:nvSpPr>
          <p:spPr bwMode="auto">
            <a:xfrm>
              <a:off x="2832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0x102</a:t>
              </a:r>
            </a:p>
          </p:txBody>
        </p:sp>
        <p:sp>
          <p:nvSpPr>
            <p:cNvPr id="12" name="Rectangle 8"/>
            <p:cNvSpPr>
              <a:spLocks noChangeArrowheads="1"/>
            </p:cNvSpPr>
            <p:nvPr/>
          </p:nvSpPr>
          <p:spPr bwMode="auto">
            <a:xfrm>
              <a:off x="3264" y="2928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0x103</a:t>
              </a:r>
            </a:p>
          </p:txBody>
        </p:sp>
        <p:sp>
          <p:nvSpPr>
            <p:cNvPr id="13" name="Rectangle 9"/>
            <p:cNvSpPr>
              <a:spLocks noChangeArrowheads="1"/>
            </p:cNvSpPr>
            <p:nvPr/>
          </p:nvSpPr>
          <p:spPr bwMode="auto">
            <a:xfrm>
              <a:off x="110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14" name="Rectangle 10"/>
            <p:cNvSpPr>
              <a:spLocks noChangeArrowheads="1"/>
            </p:cNvSpPr>
            <p:nvPr/>
          </p:nvSpPr>
          <p:spPr bwMode="auto">
            <a:xfrm>
              <a:off x="153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15" name="Rectangle 11"/>
            <p:cNvSpPr>
              <a:spLocks noChangeArrowheads="1"/>
            </p:cNvSpPr>
            <p:nvPr/>
          </p:nvSpPr>
          <p:spPr bwMode="auto">
            <a:xfrm>
              <a:off x="196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01</a:t>
              </a:r>
            </a:p>
          </p:txBody>
        </p:sp>
        <p:sp>
          <p:nvSpPr>
            <p:cNvPr id="16" name="Rectangle 12"/>
            <p:cNvSpPr>
              <a:spLocks noChangeArrowheads="1"/>
            </p:cNvSpPr>
            <p:nvPr/>
          </p:nvSpPr>
          <p:spPr bwMode="auto">
            <a:xfrm>
              <a:off x="2400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23</a:t>
              </a:r>
            </a:p>
          </p:txBody>
        </p:sp>
        <p:sp>
          <p:nvSpPr>
            <p:cNvPr id="17" name="Rectangle 13"/>
            <p:cNvSpPr>
              <a:spLocks noChangeArrowheads="1"/>
            </p:cNvSpPr>
            <p:nvPr/>
          </p:nvSpPr>
          <p:spPr bwMode="auto">
            <a:xfrm>
              <a:off x="2832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45</a:t>
              </a:r>
            </a:p>
          </p:txBody>
        </p:sp>
        <p:sp>
          <p:nvSpPr>
            <p:cNvPr id="18" name="Rectangle 14"/>
            <p:cNvSpPr>
              <a:spLocks noChangeArrowheads="1"/>
            </p:cNvSpPr>
            <p:nvPr/>
          </p:nvSpPr>
          <p:spPr bwMode="auto">
            <a:xfrm>
              <a:off x="3264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67</a:t>
              </a:r>
            </a:p>
          </p:txBody>
        </p:sp>
        <p:sp>
          <p:nvSpPr>
            <p:cNvPr id="19" name="Rectangle 15"/>
            <p:cNvSpPr>
              <a:spLocks noChangeArrowheads="1"/>
            </p:cNvSpPr>
            <p:nvPr/>
          </p:nvSpPr>
          <p:spPr bwMode="auto">
            <a:xfrm>
              <a:off x="3696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20" name="Rectangle 16"/>
            <p:cNvSpPr>
              <a:spLocks noChangeArrowheads="1"/>
            </p:cNvSpPr>
            <p:nvPr/>
          </p:nvSpPr>
          <p:spPr bwMode="auto">
            <a:xfrm>
              <a:off x="4128" y="3120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grpSp>
        <p:nvGrpSpPr>
          <p:cNvPr id="21" name="Group 17"/>
          <p:cNvGrpSpPr>
            <a:grpSpLocks/>
          </p:cNvGrpSpPr>
          <p:nvPr/>
        </p:nvGrpSpPr>
        <p:grpSpPr bwMode="auto">
          <a:xfrm>
            <a:off x="1752600" y="5726312"/>
            <a:ext cx="5486400" cy="566120"/>
            <a:chOff x="1104" y="3456"/>
            <a:chExt cx="3456" cy="384"/>
          </a:xfrm>
        </p:grpSpPr>
        <p:sp>
          <p:nvSpPr>
            <p:cNvPr id="22" name="Rectangle 18"/>
            <p:cNvSpPr>
              <a:spLocks noChangeArrowheads="1"/>
            </p:cNvSpPr>
            <p:nvPr/>
          </p:nvSpPr>
          <p:spPr bwMode="auto">
            <a:xfrm>
              <a:off x="1968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0x100</a:t>
              </a:r>
            </a:p>
          </p:txBody>
        </p:sp>
        <p:sp>
          <p:nvSpPr>
            <p:cNvPr id="23" name="Rectangle 19"/>
            <p:cNvSpPr>
              <a:spLocks noChangeArrowheads="1"/>
            </p:cNvSpPr>
            <p:nvPr/>
          </p:nvSpPr>
          <p:spPr bwMode="auto">
            <a:xfrm>
              <a:off x="2400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0x101</a:t>
              </a:r>
            </a:p>
          </p:txBody>
        </p:sp>
        <p:sp>
          <p:nvSpPr>
            <p:cNvPr id="24" name="Rectangle 20"/>
            <p:cNvSpPr>
              <a:spLocks noChangeArrowheads="1"/>
            </p:cNvSpPr>
            <p:nvPr/>
          </p:nvSpPr>
          <p:spPr bwMode="auto">
            <a:xfrm>
              <a:off x="2832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0x102</a:t>
              </a:r>
            </a:p>
          </p:txBody>
        </p:sp>
        <p:sp>
          <p:nvSpPr>
            <p:cNvPr id="25" name="Rectangle 21"/>
            <p:cNvSpPr>
              <a:spLocks noChangeArrowheads="1"/>
            </p:cNvSpPr>
            <p:nvPr/>
          </p:nvSpPr>
          <p:spPr bwMode="auto">
            <a:xfrm>
              <a:off x="3264" y="3456"/>
              <a:ext cx="432" cy="19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="" xmlns:a14="http://schemas.microsoft.com/office/drawing/2010/main" w="25400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l"/>
              <a:r>
                <a:rPr lang="en-US" sz="1400">
                  <a:latin typeface="Courier New" pitchFamily="49" charset="0"/>
                </a:rPr>
                <a:t>0x103</a:t>
              </a:r>
            </a:p>
          </p:txBody>
        </p:sp>
        <p:sp>
          <p:nvSpPr>
            <p:cNvPr id="26" name="Rectangle 22"/>
            <p:cNvSpPr>
              <a:spLocks noChangeArrowheads="1"/>
            </p:cNvSpPr>
            <p:nvPr/>
          </p:nvSpPr>
          <p:spPr bwMode="auto">
            <a:xfrm>
              <a:off x="110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153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28" name="Rectangle 24"/>
            <p:cNvSpPr>
              <a:spLocks noChangeArrowheads="1"/>
            </p:cNvSpPr>
            <p:nvPr/>
          </p:nvSpPr>
          <p:spPr bwMode="auto">
            <a:xfrm>
              <a:off x="196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67</a:t>
              </a:r>
            </a:p>
          </p:txBody>
        </p:sp>
        <p:sp>
          <p:nvSpPr>
            <p:cNvPr id="29" name="Rectangle 25"/>
            <p:cNvSpPr>
              <a:spLocks noChangeArrowheads="1"/>
            </p:cNvSpPr>
            <p:nvPr/>
          </p:nvSpPr>
          <p:spPr bwMode="auto">
            <a:xfrm>
              <a:off x="2400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45</a:t>
              </a:r>
            </a:p>
          </p:txBody>
        </p:sp>
        <p:sp>
          <p:nvSpPr>
            <p:cNvPr id="30" name="Rectangle 26"/>
            <p:cNvSpPr>
              <a:spLocks noChangeArrowheads="1"/>
            </p:cNvSpPr>
            <p:nvPr/>
          </p:nvSpPr>
          <p:spPr bwMode="auto">
            <a:xfrm>
              <a:off x="2832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23</a:t>
              </a:r>
            </a:p>
          </p:txBody>
        </p:sp>
        <p:sp>
          <p:nvSpPr>
            <p:cNvPr id="31" name="Rectangle 27"/>
            <p:cNvSpPr>
              <a:spLocks noChangeArrowheads="1"/>
            </p:cNvSpPr>
            <p:nvPr/>
          </p:nvSpPr>
          <p:spPr bwMode="auto">
            <a:xfrm>
              <a:off x="3264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>
                  <a:solidFill>
                    <a:schemeClr val="bg1"/>
                  </a:solidFill>
                  <a:latin typeface="Courier New" pitchFamily="49" charset="0"/>
                </a:rPr>
                <a:t>01</a:t>
              </a:r>
            </a:p>
          </p:txBody>
        </p:sp>
        <p:sp>
          <p:nvSpPr>
            <p:cNvPr id="32" name="Rectangle 28"/>
            <p:cNvSpPr>
              <a:spLocks noChangeArrowheads="1"/>
            </p:cNvSpPr>
            <p:nvPr/>
          </p:nvSpPr>
          <p:spPr bwMode="auto">
            <a:xfrm>
              <a:off x="3696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  <p:sp>
          <p:nvSpPr>
            <p:cNvPr id="33" name="Rectangle 29"/>
            <p:cNvSpPr>
              <a:spLocks noChangeArrowheads="1"/>
            </p:cNvSpPr>
            <p:nvPr/>
          </p:nvSpPr>
          <p:spPr bwMode="auto">
            <a:xfrm>
              <a:off x="4128" y="3648"/>
              <a:ext cx="432" cy="192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>
                <a:solidFill>
                  <a:schemeClr val="bg1"/>
                </a:solidFill>
                <a:latin typeface="Courier New" pitchFamily="49" charset="0"/>
              </a:endParaRPr>
            </a:p>
          </p:txBody>
        </p:sp>
      </p:grpSp>
      <p:sp>
        <p:nvSpPr>
          <p:cNvPr id="34" name="Rectangle 30"/>
          <p:cNvSpPr>
            <a:spLocks noChangeArrowheads="1"/>
          </p:cNvSpPr>
          <p:nvPr/>
        </p:nvSpPr>
        <p:spPr bwMode="auto">
          <a:xfrm>
            <a:off x="533400" y="4768432"/>
            <a:ext cx="17795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chemeClr val="tx2"/>
                </a:solidFill>
                <a:latin typeface="Helvetica" pitchFamily="34" charset="0"/>
              </a:rPr>
              <a:t>Big Endian</a:t>
            </a:r>
          </a:p>
        </p:txBody>
      </p:sp>
      <p:sp>
        <p:nvSpPr>
          <p:cNvPr id="35" name="Rectangle 31"/>
          <p:cNvSpPr>
            <a:spLocks noChangeArrowheads="1"/>
          </p:cNvSpPr>
          <p:nvPr/>
        </p:nvSpPr>
        <p:spPr bwMode="auto">
          <a:xfrm>
            <a:off x="533400" y="5606632"/>
            <a:ext cx="1779588" cy="311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63500" tIns="25400" rIns="63500" bIns="25400">
            <a:spAutoFit/>
          </a:bodyPr>
          <a:lstStyle/>
          <a:p>
            <a:pPr algn="l">
              <a:lnSpc>
                <a:spcPct val="95000"/>
              </a:lnSpc>
            </a:pPr>
            <a:r>
              <a:rPr lang="en-US" dirty="0">
                <a:solidFill>
                  <a:schemeClr val="tx2"/>
                </a:solidFill>
                <a:latin typeface="Helvetica" pitchFamily="34" charset="0"/>
              </a:rPr>
              <a:t>Little Endian</a:t>
            </a:r>
          </a:p>
        </p:txBody>
      </p:sp>
      <p:sp>
        <p:nvSpPr>
          <p:cNvPr id="36" name="Rectangle 32"/>
          <p:cNvSpPr>
            <a:spLocks noChangeArrowheads="1"/>
          </p:cNvSpPr>
          <p:nvPr/>
        </p:nvSpPr>
        <p:spPr bwMode="auto">
          <a:xfrm>
            <a:off x="3124200" y="51711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01</a:t>
            </a:r>
          </a:p>
        </p:txBody>
      </p:sp>
      <p:sp>
        <p:nvSpPr>
          <p:cNvPr id="37" name="Rectangle 33"/>
          <p:cNvSpPr>
            <a:spLocks noChangeArrowheads="1"/>
          </p:cNvSpPr>
          <p:nvPr/>
        </p:nvSpPr>
        <p:spPr bwMode="auto">
          <a:xfrm>
            <a:off x="3810000" y="51711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38" name="Rectangle 34"/>
          <p:cNvSpPr>
            <a:spLocks noChangeArrowheads="1"/>
          </p:cNvSpPr>
          <p:nvPr/>
        </p:nvSpPr>
        <p:spPr bwMode="auto">
          <a:xfrm>
            <a:off x="4495800" y="51711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39" name="Rectangle 35"/>
          <p:cNvSpPr>
            <a:spLocks noChangeArrowheads="1"/>
          </p:cNvSpPr>
          <p:nvPr/>
        </p:nvSpPr>
        <p:spPr bwMode="auto">
          <a:xfrm>
            <a:off x="5181600" y="51711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0" name="Rectangle 36"/>
          <p:cNvSpPr>
            <a:spLocks noChangeArrowheads="1"/>
          </p:cNvSpPr>
          <p:nvPr/>
        </p:nvSpPr>
        <p:spPr bwMode="auto">
          <a:xfrm>
            <a:off x="3124200" y="60093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67</a:t>
            </a:r>
          </a:p>
        </p:txBody>
      </p:sp>
      <p:sp>
        <p:nvSpPr>
          <p:cNvPr id="41" name="Rectangle 37"/>
          <p:cNvSpPr>
            <a:spLocks noChangeArrowheads="1"/>
          </p:cNvSpPr>
          <p:nvPr/>
        </p:nvSpPr>
        <p:spPr bwMode="auto">
          <a:xfrm>
            <a:off x="3810000" y="60093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45</a:t>
            </a:r>
          </a:p>
        </p:txBody>
      </p:sp>
      <p:sp>
        <p:nvSpPr>
          <p:cNvPr id="42" name="Rectangle 38"/>
          <p:cNvSpPr>
            <a:spLocks noChangeArrowheads="1"/>
          </p:cNvSpPr>
          <p:nvPr/>
        </p:nvSpPr>
        <p:spPr bwMode="auto">
          <a:xfrm>
            <a:off x="4495800" y="60093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23</a:t>
            </a:r>
          </a:p>
        </p:txBody>
      </p:sp>
      <p:sp>
        <p:nvSpPr>
          <p:cNvPr id="43" name="Rectangle 39"/>
          <p:cNvSpPr>
            <a:spLocks noChangeArrowheads="1"/>
          </p:cNvSpPr>
          <p:nvPr/>
        </p:nvSpPr>
        <p:spPr bwMode="auto">
          <a:xfrm>
            <a:off x="5181600" y="6009372"/>
            <a:ext cx="685800" cy="283060"/>
          </a:xfrm>
          <a:prstGeom prst="rect">
            <a:avLst/>
          </a:prstGeom>
          <a:solidFill>
            <a:srgbClr val="FFFF99"/>
          </a:solidFill>
          <a:ln w="28575">
            <a:solidFill>
              <a:schemeClr val="tx2"/>
            </a:solidFill>
            <a:miter lim="800000"/>
            <a:headEnd/>
            <a:tailEnd type="none" w="sm" len="sm"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17961" dir="2700000" algn="ctr" rotWithShape="0">
                    <a:schemeClr val="tx2"/>
                  </a:outerShdw>
                </a:effectLst>
              </a14:hiddenEffects>
            </a:ext>
          </a:extLst>
        </p:spPr>
        <p:txBody>
          <a:bodyPr wrap="none" lIns="45720" rIns="45720" anchor="ctr"/>
          <a:lstStyle/>
          <a:p>
            <a:pPr>
              <a:lnSpc>
                <a:spcPct val="90000"/>
              </a:lnSpc>
            </a:pPr>
            <a:r>
              <a:rPr lang="en-US">
                <a:latin typeface="Courier New" pitchFamily="49" charset="0"/>
              </a:rPr>
              <a:t>01</a:t>
            </a:r>
          </a:p>
        </p:txBody>
      </p:sp>
    </p:spTree>
    <p:extLst>
      <p:ext uri="{BB962C8B-B14F-4D97-AF65-F5344CB8AC3E}">
        <p14:creationId xmlns="" xmlns:p14="http://schemas.microsoft.com/office/powerpoint/2010/main" val="4174195724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 animBg="1" autoUpdateAnimBg="0"/>
      <p:bldP spid="37" grpId="0" animBg="1" autoUpdateAnimBg="0"/>
      <p:bldP spid="38" grpId="0" animBg="1" autoUpdateAnimBg="0"/>
      <p:bldP spid="39" grpId="0" animBg="1" autoUpdateAnimBg="0"/>
      <p:bldP spid="40" grpId="0" animBg="1" autoUpdateAnimBg="0"/>
      <p:bldP spid="41" grpId="0" animBg="1" autoUpdateAnimBg="0"/>
      <p:bldP spid="42" grpId="0" animBg="1" autoUpdateAnimBg="0"/>
      <p:bldP spid="43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A999FE10-E0AF-450E-9E29-504B8B64B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Module 6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78AF99FD-383C-4AEE-96D7-0104EC38C7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I</a:t>
            </a:r>
            <a:r>
              <a:rPr lang="en-US" dirty="0"/>
              <a:t>nstruction </a:t>
            </a:r>
            <a:r>
              <a:rPr lang="en-US" dirty="0">
                <a:solidFill>
                  <a:srgbClr val="FF0000"/>
                </a:solidFill>
              </a:rPr>
              <a:t>S</a:t>
            </a:r>
            <a:r>
              <a:rPr lang="en-US" dirty="0"/>
              <a:t>et </a:t>
            </a:r>
            <a:r>
              <a:rPr lang="en-US" dirty="0">
                <a:solidFill>
                  <a:srgbClr val="FF0000"/>
                </a:solidFill>
              </a:rPr>
              <a:t>A</a:t>
            </a:r>
            <a:r>
              <a:rPr lang="en-US" dirty="0"/>
              <a:t>rchitecture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222339609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ISA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AutoNum type="alphaLcParenBoth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Classifying ISA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 </a:t>
            </a: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(b) Memory model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(c) Addressing modes 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(d) Types and sizes of operands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(e) Data processing and control flow operations</a:t>
            </a:r>
          </a:p>
          <a:p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(f) Instruction encoding</a:t>
            </a:r>
          </a:p>
        </p:txBody>
      </p:sp>
    </p:spTree>
    <p:extLst>
      <p:ext uri="{BB962C8B-B14F-4D97-AF65-F5344CB8AC3E}">
        <p14:creationId xmlns="" xmlns:p14="http://schemas.microsoft.com/office/powerpoint/2010/main" val="414041811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(C)	Addressing Modes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524000"/>
            <a:ext cx="82296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 machine instruction can find its </a:t>
            </a:r>
            <a:r>
              <a:rPr lang="en-US" sz="2000" b="1" dirty="0"/>
              <a:t>operand </a:t>
            </a:r>
            <a:r>
              <a:rPr lang="en-US" sz="2000" dirty="0"/>
              <a:t>in one of three places:</a:t>
            </a:r>
          </a:p>
          <a:p>
            <a:endParaRPr lang="en-US" sz="2000" dirty="0"/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As a part of the instruction </a:t>
            </a:r>
            <a:r>
              <a:rPr lang="en-US" sz="2000" dirty="0">
                <a:solidFill>
                  <a:srgbClr val="00B050"/>
                </a:solidFill>
              </a:rPr>
              <a:t>(Immediate addressing mode)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In a general-purpose register</a:t>
            </a:r>
          </a:p>
          <a:p>
            <a:pPr marL="400050" indent="-400050">
              <a:buFont typeface="+mj-lt"/>
              <a:buAutoNum type="romanUcPeriod"/>
            </a:pPr>
            <a:r>
              <a:rPr lang="en-US" sz="2000" dirty="0"/>
              <a:t> In memory</a:t>
            </a:r>
          </a:p>
          <a:p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We already know, Operands in registers and memory can be specified directly or indirectly</a:t>
            </a:r>
          </a:p>
          <a:p>
            <a:pPr algn="ctr"/>
            <a:r>
              <a:rPr lang="en-US" sz="2000" b="1" dirty="0"/>
              <a:t>I = 0 /1 	for memory reference </a:t>
            </a:r>
          </a:p>
          <a:p>
            <a:pPr algn="ctr"/>
            <a:r>
              <a:rPr lang="en-US" sz="2000" b="1" dirty="0"/>
              <a:t>I = 0 	for register reference </a:t>
            </a:r>
          </a:p>
          <a:p>
            <a:r>
              <a:rPr lang="en-US" sz="2000" dirty="0"/>
              <a:t> 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Consequently, addressing modes can be </a:t>
            </a:r>
            <a:r>
              <a:rPr lang="en-US" sz="2000" dirty="0">
                <a:solidFill>
                  <a:srgbClr val="FF0000"/>
                </a:solidFill>
              </a:rPr>
              <a:t>broadly</a:t>
            </a:r>
            <a:r>
              <a:rPr lang="en-US" sz="2000" dirty="0"/>
              <a:t> classified into:</a:t>
            </a:r>
          </a:p>
          <a:p>
            <a:endParaRPr lang="en-US" sz="2000" dirty="0"/>
          </a:p>
          <a:p>
            <a:pPr marL="342900" indent="-342900">
              <a:buAutoNum type="alphaLcParenBoth"/>
            </a:pPr>
            <a:r>
              <a:rPr lang="en-US" sz="2000" i="1" dirty="0">
                <a:solidFill>
                  <a:srgbClr val="FF0000"/>
                </a:solidFill>
              </a:rPr>
              <a:t>direct</a:t>
            </a:r>
            <a:r>
              <a:rPr lang="en-US" sz="2000" i="1" dirty="0"/>
              <a:t> </a:t>
            </a:r>
            <a:r>
              <a:rPr lang="en-US" sz="2000" dirty="0"/>
              <a:t>– the address field specifies the operand address, and </a:t>
            </a:r>
          </a:p>
          <a:p>
            <a:pPr marL="342900" indent="-342900">
              <a:buAutoNum type="alphaLcParenBoth"/>
            </a:pPr>
            <a:r>
              <a:rPr lang="en-US" sz="2000" i="1" dirty="0">
                <a:solidFill>
                  <a:srgbClr val="FF0000"/>
                </a:solidFill>
              </a:rPr>
              <a:t>indirect</a:t>
            </a:r>
            <a:r>
              <a:rPr lang="en-US" sz="2000" dirty="0"/>
              <a:t>– the address field specifies a location that contains the operand address.</a:t>
            </a:r>
          </a:p>
        </p:txBody>
      </p:sp>
    </p:spTree>
    <p:extLst>
      <p:ext uri="{BB962C8B-B14F-4D97-AF65-F5344CB8AC3E}">
        <p14:creationId xmlns="" xmlns:p14="http://schemas.microsoft.com/office/powerpoint/2010/main" val="304622618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marL="571500" indent="-571500" algn="l">
              <a:buFont typeface="+mj-lt"/>
              <a:buAutoNum type="romanUcPeriod"/>
            </a:pPr>
            <a:r>
              <a:rPr lang="en-US" sz="3200" dirty="0">
                <a:solidFill>
                  <a:srgbClr val="00B050"/>
                </a:solidFill>
              </a:rPr>
              <a:t>Immediate Addressing Mode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600" y="1158841"/>
            <a:ext cx="83058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Operand is a </a:t>
            </a:r>
            <a:r>
              <a:rPr lang="en-US" sz="2400" dirty="0">
                <a:solidFill>
                  <a:srgbClr val="0070C0"/>
                </a:solidFill>
              </a:rPr>
              <a:t>constant</a:t>
            </a:r>
            <a:r>
              <a:rPr lang="en-US" sz="2400" dirty="0"/>
              <a:t> encoded in the instruction itself</a:t>
            </a:r>
          </a:p>
          <a:p>
            <a:pPr algn="ctr"/>
            <a:endParaRPr lang="en-US" sz="2400" dirty="0">
              <a:latin typeface="Courier New" pitchFamily="49" charset="0"/>
              <a:cs typeface="Courier New" pitchFamily="49" charset="0"/>
            </a:endParaRPr>
          </a:p>
          <a:p>
            <a:pPr algn="ctr"/>
            <a:r>
              <a:rPr lang="en-US" sz="2400" dirty="0">
                <a:latin typeface="Courier New" pitchFamily="49" charset="0"/>
                <a:cs typeface="Courier New" pitchFamily="49" charset="0"/>
              </a:rPr>
              <a:t>Add R4, #3</a:t>
            </a:r>
            <a:r>
              <a:rPr lang="en-US" sz="2400" dirty="0"/>
              <a:t>		</a:t>
            </a:r>
            <a:r>
              <a:rPr lang="en-US" sz="2400" dirty="0">
                <a:solidFill>
                  <a:srgbClr val="FF0000"/>
                </a:solidFill>
              </a:rPr>
              <a:t>/* R4 &lt;- R4 + 3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4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No memory reference to fetch data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Fast, but Limited range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Can we have </a:t>
            </a:r>
            <a:r>
              <a:rPr lang="en-US" sz="2400" dirty="0">
                <a:solidFill>
                  <a:srgbClr val="FF0000"/>
                </a:solidFill>
              </a:rPr>
              <a:t>any</a:t>
            </a:r>
            <a:r>
              <a:rPr lang="en-US" sz="2400" dirty="0"/>
              <a:t> value as an immediate?</a:t>
            </a:r>
          </a:p>
          <a:p>
            <a:pPr algn="ctr"/>
            <a:r>
              <a:rPr lang="en-US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CISC (x86) ? 	RISC (MIPS)?</a:t>
            </a:r>
          </a:p>
          <a:p>
            <a:pPr lvl="1"/>
            <a:endParaRPr lang="en-US" sz="20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Rectangle 3"/>
          <p:cNvSpPr/>
          <p:nvPr/>
        </p:nvSpPr>
        <p:spPr>
          <a:xfrm>
            <a:off x="762000" y="3981271"/>
            <a:ext cx="78486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dirty="0">
                <a:solidFill>
                  <a:srgbClr val="FF0000"/>
                </a:solidFill>
              </a:rPr>
              <a:t>x86: </a:t>
            </a:r>
            <a:r>
              <a:rPr lang="en-US" sz="2400" b="1" dirty="0">
                <a:solidFill>
                  <a:srgbClr val="0070C0"/>
                </a:solidFill>
              </a:rPr>
              <a:t>Yes</a:t>
            </a:r>
            <a:r>
              <a:rPr lang="en-US" sz="2400" dirty="0"/>
              <a:t>. Number of bytes used to encode the instruction will change to accommodate.</a:t>
            </a:r>
          </a:p>
          <a:p>
            <a:pPr lvl="1"/>
            <a:r>
              <a:rPr lang="en-US" sz="2400" dirty="0">
                <a:solidFill>
                  <a:srgbClr val="FF0000"/>
                </a:solidFill>
              </a:rPr>
              <a:t>RISC: </a:t>
            </a:r>
            <a:r>
              <a:rPr lang="en-US" sz="2400" b="1" dirty="0">
                <a:solidFill>
                  <a:srgbClr val="0070C0"/>
                </a:solidFill>
              </a:rPr>
              <a:t>No</a:t>
            </a:r>
            <a:r>
              <a:rPr lang="en-US" sz="2400" dirty="0"/>
              <a:t>. Instruction size is fixed (e.g. 32 bits)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5165229"/>
            <a:ext cx="7848600" cy="16927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>
                <a:solidFill>
                  <a:srgbClr val="00B0F0"/>
                </a:solidFill>
              </a:rPr>
              <a:t>Immediate in RISC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Typically a “load immediate” instruction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000" dirty="0"/>
              <a:t>Some bits used to specify the opcode, remaining bits encode the immediate value</a:t>
            </a:r>
          </a:p>
          <a:p>
            <a:pPr marL="1257300" lvl="2" indent="-342900">
              <a:buFont typeface="Arial" pitchFamily="34" charset="0"/>
              <a:buChar char="•"/>
            </a:pPr>
            <a:r>
              <a:rPr lang="en-US" dirty="0"/>
              <a:t>Its OK: most-frequently needed constants have few bits</a:t>
            </a:r>
          </a:p>
        </p:txBody>
      </p:sp>
    </p:spTree>
    <p:extLst>
      <p:ext uri="{BB962C8B-B14F-4D97-AF65-F5344CB8AC3E}">
        <p14:creationId xmlns="" xmlns:p14="http://schemas.microsoft.com/office/powerpoint/2010/main" val="195414262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 II.	Register Addressing Mode 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33400" y="1219200"/>
            <a:ext cx="8305800" cy="5257800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None/>
            </a:pPr>
            <a:r>
              <a:rPr lang="en-US" b="1" dirty="0"/>
              <a:t>Register Mode:</a:t>
            </a:r>
            <a:r>
              <a:rPr lang="en-US" dirty="0"/>
              <a:t> </a:t>
            </a:r>
            <a:r>
              <a:rPr lang="en-US" sz="2400" dirty="0"/>
              <a:t>Operand is held in register named in the address filed of the instruction</a:t>
            </a:r>
            <a:endParaRPr lang="en-US" dirty="0"/>
          </a:p>
          <a:p>
            <a:pPr marL="0" indent="0" algn="ctr">
              <a:buNone/>
            </a:pPr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Add R4,R3</a:t>
            </a:r>
            <a:r>
              <a:rPr lang="en-US" dirty="0"/>
              <a:t>	</a:t>
            </a:r>
            <a:r>
              <a:rPr lang="en-US" sz="2400" dirty="0"/>
              <a:t>/* </a:t>
            </a:r>
            <a:r>
              <a:rPr lang="en-US" sz="2400" dirty="0">
                <a:latin typeface="+mj-lt"/>
                <a:cs typeface="Courier New" pitchFamily="49" charset="0"/>
              </a:rPr>
              <a:t>R4=R4+R3</a:t>
            </a:r>
          </a:p>
          <a:p>
            <a:r>
              <a:rPr lang="en-US" sz="2400" dirty="0"/>
              <a:t>Limited number of registers; very small address field needed </a:t>
            </a:r>
          </a:p>
          <a:p>
            <a:pPr marL="0" indent="0" algn="ctr">
              <a:buNone/>
            </a:pPr>
            <a:endParaRPr lang="en-US" sz="2400" dirty="0">
              <a:latin typeface="+mj-lt"/>
              <a:cs typeface="Courier New" pitchFamily="49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609600" y="3225225"/>
            <a:ext cx="584201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>
                <a:solidFill>
                  <a:srgbClr val="00B050"/>
                </a:solidFill>
              </a:rPr>
              <a:t>III.	</a:t>
            </a:r>
            <a:r>
              <a:rPr lang="en-US" sz="3200" dirty="0">
                <a:solidFill>
                  <a:srgbClr val="00B050"/>
                </a:solidFill>
                <a:latin typeface="+mj-lt"/>
              </a:rPr>
              <a:t>Memory Addressing Mode</a:t>
            </a:r>
            <a:endParaRPr lang="en-US" sz="3200" dirty="0">
              <a:latin typeface="+mj-lt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762001" y="3733800"/>
            <a:ext cx="792479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LcPeriod"/>
            </a:pPr>
            <a:r>
              <a:rPr lang="en-US" sz="2400" b="1" dirty="0"/>
              <a:t>Register Indirect: </a:t>
            </a:r>
            <a:r>
              <a:rPr lang="en-US" sz="2400" dirty="0"/>
              <a:t>when Operand’s  address is in a register</a:t>
            </a:r>
          </a:p>
        </p:txBody>
      </p:sp>
      <p:sp>
        <p:nvSpPr>
          <p:cNvPr id="9" name="Rectangle 8"/>
          <p:cNvSpPr/>
          <p:nvPr/>
        </p:nvSpPr>
        <p:spPr>
          <a:xfrm>
            <a:off x="342591" y="4343400"/>
            <a:ext cx="78886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	Add R4,(R1)		</a:t>
            </a:r>
            <a:r>
              <a:rPr lang="en-US" sz="2400" dirty="0"/>
              <a:t>/* R4=R4+M[R1]</a:t>
            </a:r>
            <a:endParaRPr lang="en-US" sz="24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066800" y="5105400"/>
            <a:ext cx="77724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2400" b="1" dirty="0">
                <a:solidFill>
                  <a:srgbClr val="FF0000"/>
                </a:solidFill>
              </a:rPr>
              <a:t>+ </a:t>
            </a:r>
            <a:r>
              <a:rPr lang="en-US" sz="2400" dirty="0"/>
              <a:t>Large address space </a:t>
            </a:r>
          </a:p>
          <a:p>
            <a:r>
              <a:rPr lang="en-US" sz="2400" b="1" dirty="0">
                <a:solidFill>
                  <a:srgbClr val="FF0000"/>
                </a:solidFill>
              </a:rPr>
              <a:t>-</a:t>
            </a:r>
            <a:r>
              <a:rPr lang="en-US" sz="2400" dirty="0"/>
              <a:t> Multiple memory accesses to find operand, Hence slower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Use: </a:t>
            </a:r>
            <a:r>
              <a:rPr lang="en-US" sz="2400" dirty="0"/>
              <a:t>accessing a pointer or computed address</a:t>
            </a:r>
          </a:p>
        </p:txBody>
      </p:sp>
    </p:spTree>
    <p:extLst>
      <p:ext uri="{BB962C8B-B14F-4D97-AF65-F5344CB8AC3E}">
        <p14:creationId xmlns="" xmlns:p14="http://schemas.microsoft.com/office/powerpoint/2010/main" val="284638208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9" grpId="0"/>
      <p:bldP spid="10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solidFill>
                  <a:srgbClr val="00B050"/>
                </a:solidFill>
              </a:rPr>
              <a:t>III.	Memory Addressing Mode … Contd.</a:t>
            </a:r>
            <a:endParaRPr lang="en-US" sz="3200" dirty="0"/>
          </a:p>
        </p:txBody>
      </p:sp>
      <p:sp>
        <p:nvSpPr>
          <p:cNvPr id="4" name="Rectangle 3"/>
          <p:cNvSpPr/>
          <p:nvPr/>
        </p:nvSpPr>
        <p:spPr>
          <a:xfrm>
            <a:off x="457200" y="1143000"/>
            <a:ext cx="8077200" cy="26468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lvl="1"/>
            <a:r>
              <a:rPr lang="en-US" sz="2400" b="1" dirty="0"/>
              <a:t>b.  Direct (</a:t>
            </a:r>
            <a:r>
              <a:rPr lang="en-US" sz="2400" b="1" dirty="0">
                <a:solidFill>
                  <a:srgbClr val="00B050"/>
                </a:solidFill>
              </a:rPr>
              <a:t>Absolute</a:t>
            </a:r>
            <a:r>
              <a:rPr lang="en-US" sz="2400" b="1" dirty="0"/>
              <a:t>): </a:t>
            </a:r>
            <a:r>
              <a:rPr lang="en-US" sz="2400" dirty="0"/>
              <a:t>Address is a constant ,</a:t>
            </a:r>
            <a:r>
              <a:rPr lang="en-US" sz="2400" dirty="0">
                <a:latin typeface="Comic Sans MS" pitchFamily="66" charset="0"/>
              </a:rPr>
              <a:t>encoded in the instruction</a:t>
            </a:r>
          </a:p>
          <a:p>
            <a:pPr lvl="1" algn="ctr"/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	Add R1,(1001)</a:t>
            </a:r>
            <a:r>
              <a:rPr lang="pt-BR" sz="2400" dirty="0">
                <a:latin typeface="Courier New" pitchFamily="49" charset="0"/>
                <a:cs typeface="Courier New" pitchFamily="49" charset="0"/>
              </a:rPr>
              <a:t>	 /* </a:t>
            </a:r>
            <a:r>
              <a:rPr lang="pt-BR" sz="2400" dirty="0"/>
              <a:t>R1 =R1 + M[1001]</a:t>
            </a:r>
            <a:endParaRPr lang="en-US" sz="2400" dirty="0">
              <a:solidFill>
                <a:srgbClr val="FF0000"/>
              </a:solidFill>
            </a:endParaRPr>
          </a:p>
          <a:p>
            <a:pPr lvl="1"/>
            <a:r>
              <a:rPr lang="pt-BR" sz="2400" b="1" dirty="0">
                <a:solidFill>
                  <a:srgbClr val="FF0000"/>
                </a:solidFill>
              </a:rPr>
              <a:t>+</a:t>
            </a:r>
            <a:r>
              <a:rPr lang="pt-BR" sz="2000" dirty="0"/>
              <a:t> </a:t>
            </a:r>
            <a:r>
              <a:rPr lang="en-US" sz="2200" baseline="-25000" dirty="0"/>
              <a:t>	</a:t>
            </a:r>
            <a:r>
              <a:rPr lang="en-US" sz="2200" dirty="0"/>
              <a:t>Single memory reference to access data</a:t>
            </a:r>
          </a:p>
          <a:p>
            <a:pPr lvl="1"/>
            <a:r>
              <a:rPr lang="pt-BR" sz="2400" b="1" dirty="0">
                <a:solidFill>
                  <a:srgbClr val="FF0000"/>
                </a:solidFill>
              </a:rPr>
              <a:t>+</a:t>
            </a:r>
            <a:r>
              <a:rPr lang="pt-BR" sz="2000" b="1" dirty="0">
                <a:solidFill>
                  <a:srgbClr val="FF0000"/>
                </a:solidFill>
              </a:rPr>
              <a:t> 	</a:t>
            </a:r>
            <a:r>
              <a:rPr lang="en-US" sz="2200" dirty="0"/>
              <a:t>No additional calculations to work out effective address</a:t>
            </a:r>
          </a:p>
          <a:p>
            <a:pPr lvl="1"/>
            <a:r>
              <a:rPr lang="pt-BR" sz="2400" b="1" dirty="0">
                <a:solidFill>
                  <a:srgbClr val="FF0000"/>
                </a:solidFill>
              </a:rPr>
              <a:t>- </a:t>
            </a:r>
            <a:r>
              <a:rPr lang="pt-BR" sz="2000" b="1" dirty="0">
                <a:solidFill>
                  <a:srgbClr val="FF0000"/>
                </a:solidFill>
              </a:rPr>
              <a:t>	</a:t>
            </a:r>
            <a:r>
              <a:rPr lang="en-US" sz="2200" dirty="0"/>
              <a:t>Limited address space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</a:rPr>
              <a:t>Use: </a:t>
            </a:r>
            <a:r>
              <a:rPr lang="en-US" sz="2200" dirty="0"/>
              <a:t>accessing static data</a:t>
            </a:r>
          </a:p>
        </p:txBody>
      </p:sp>
      <p:sp>
        <p:nvSpPr>
          <p:cNvPr id="6" name="Rectangle 5"/>
          <p:cNvSpPr/>
          <p:nvPr/>
        </p:nvSpPr>
        <p:spPr>
          <a:xfrm>
            <a:off x="457200" y="3811012"/>
            <a:ext cx="807720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2400" b="1" dirty="0"/>
          </a:p>
          <a:p>
            <a:r>
              <a:rPr lang="en-US" sz="2400" b="1" dirty="0"/>
              <a:t>c.  Displacement: </a:t>
            </a:r>
            <a:r>
              <a:rPr lang="en-US" sz="2400" dirty="0"/>
              <a:t>Address is </a:t>
            </a:r>
            <a:r>
              <a:rPr lang="en-US" sz="2400" dirty="0" err="1"/>
              <a:t>Register+Immediate</a:t>
            </a:r>
            <a:endParaRPr lang="en-US" sz="2400" dirty="0"/>
          </a:p>
          <a:p>
            <a:pPr lvl="1" algn="ctr"/>
            <a:endParaRPr lang="pt-BR" sz="2400" dirty="0"/>
          </a:p>
          <a:p>
            <a:pPr lvl="1" algn="ctr"/>
            <a:r>
              <a:rPr lang="pt-BR" sz="2400" dirty="0"/>
              <a:t>	</a:t>
            </a:r>
            <a:r>
              <a:rPr lang="pt-BR" sz="2400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Add R4,100(R1)</a:t>
            </a:r>
            <a:r>
              <a:rPr lang="pt-BR" sz="2400" dirty="0"/>
              <a:t>	   /*  R4 =R4 + M[100+R1]</a:t>
            </a:r>
            <a:endParaRPr lang="en-US" sz="2400" dirty="0"/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dirty="0"/>
              <a:t>Note: displacement is encoded in instruction</a:t>
            </a:r>
          </a:p>
          <a:p>
            <a:pPr marL="800100" lvl="1" indent="-342900">
              <a:buFont typeface="Arial" pitchFamily="34" charset="0"/>
              <a:buChar char="•"/>
            </a:pPr>
            <a:r>
              <a:rPr lang="en-US" sz="2400" b="1" dirty="0">
                <a:solidFill>
                  <a:srgbClr val="FF0000"/>
                </a:solidFill>
              </a:rPr>
              <a:t>Use: </a:t>
            </a:r>
            <a:r>
              <a:rPr lang="en-US" sz="2400" dirty="0"/>
              <a:t>accessing Local variables, fields in a structure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="" xmlns:a16="http://schemas.microsoft.com/office/drawing/2014/main" id="{3E7A3FC1-6AB8-40D7-BC8A-4628B35C3D4C}"/>
              </a:ext>
            </a:extLst>
          </p:cNvPr>
          <p:cNvSpPr txBox="1"/>
          <p:nvPr/>
        </p:nvSpPr>
        <p:spPr>
          <a:xfrm>
            <a:off x="6284" y="6140773"/>
            <a:ext cx="723271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sz="1800" dirty="0">
                <a:solidFill>
                  <a:srgbClr val="0070C0"/>
                </a:solidFill>
                <a:latin typeface="Comic Sans MS" pitchFamily="66" charset="0"/>
                <a:cs typeface="Times New Roman" pitchFamily="18" charset="0"/>
              </a:rPr>
              <a:t>There exist few more memory addressing modes…..</a:t>
            </a:r>
          </a:p>
        </p:txBody>
      </p:sp>
    </p:spTree>
    <p:extLst>
      <p:ext uri="{BB962C8B-B14F-4D97-AF65-F5344CB8AC3E}">
        <p14:creationId xmlns="" xmlns:p14="http://schemas.microsoft.com/office/powerpoint/2010/main" val="3325200253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75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Instruction Set Design Issues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85800" y="1295401"/>
            <a:ext cx="79248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altLang="zh-CN" sz="2400" b="1" dirty="0" smtClean="0">
              <a:ea typeface="宋体" pitchFamily="2" charset="-122"/>
            </a:endParaRPr>
          </a:p>
          <a:p>
            <a:r>
              <a:rPr lang="en-US" altLang="zh-CN" sz="2400" b="1" dirty="0" smtClean="0">
                <a:ea typeface="宋体" pitchFamily="2" charset="-122"/>
              </a:rPr>
              <a:t>This </a:t>
            </a:r>
            <a:r>
              <a:rPr lang="en-US" altLang="zh-CN" sz="2400" b="1" dirty="0">
                <a:ea typeface="宋体" pitchFamily="2" charset="-122"/>
              </a:rPr>
              <a:t>includes:</a:t>
            </a:r>
          </a:p>
          <a:p>
            <a:pPr lvl="1">
              <a:buFont typeface="Arial" pitchFamily="34" charset="0"/>
              <a:buChar char="•"/>
            </a:pPr>
            <a:endParaRPr lang="en-US" altLang="zh-CN" sz="2400" dirty="0" smtClean="0">
              <a:ea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 smtClean="0">
                <a:ea typeface="宋体" pitchFamily="2" charset="-122"/>
              </a:rPr>
              <a:t> </a:t>
            </a:r>
            <a:r>
              <a:rPr lang="en-US" altLang="zh-CN" sz="2400" dirty="0">
                <a:ea typeface="宋体" pitchFamily="2" charset="-122"/>
              </a:rPr>
              <a:t>Where are operands stored?</a:t>
            </a:r>
          </a:p>
          <a:p>
            <a:pPr lvl="1">
              <a:buFont typeface="Arial" pitchFamily="34" charset="0"/>
              <a:buChar char="•"/>
            </a:pPr>
            <a:endParaRPr lang="en-US" altLang="zh-CN" sz="2400" dirty="0">
              <a:ea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How many explicit operands are there?     </a:t>
            </a:r>
          </a:p>
          <a:p>
            <a:pPr lvl="1">
              <a:buFont typeface="Arial" pitchFamily="34" charset="0"/>
              <a:buChar char="•"/>
            </a:pPr>
            <a:endParaRPr lang="en-US" altLang="zh-CN" sz="2400" dirty="0">
              <a:ea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How is the operand location specified?</a:t>
            </a:r>
          </a:p>
          <a:p>
            <a:pPr lvl="2"/>
            <a:r>
              <a:rPr lang="en-US" altLang="zh-CN" sz="2400" dirty="0">
                <a:ea typeface="宋体" pitchFamily="2" charset="-122"/>
              </a:rPr>
              <a:t>	</a:t>
            </a: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 </a:t>
            </a:r>
            <a:r>
              <a:rPr lang="en-US" altLang="zh-CN" sz="2400" dirty="0"/>
              <a:t>What operations are supported? </a:t>
            </a:r>
          </a:p>
          <a:p>
            <a:pPr lvl="1">
              <a:buFont typeface="Arial" pitchFamily="34" charset="0"/>
              <a:buChar char="•"/>
            </a:pPr>
            <a:endParaRPr lang="en-US" altLang="zh-CN" sz="2400" dirty="0">
              <a:ea typeface="宋体" pitchFamily="2" charset="-122"/>
            </a:endParaRPr>
          </a:p>
          <a:p>
            <a:pPr lvl="1">
              <a:buFont typeface="Arial" pitchFamily="34" charset="0"/>
              <a:buChar char="•"/>
            </a:pPr>
            <a:r>
              <a:rPr lang="en-US" altLang="zh-CN" sz="2400" dirty="0">
                <a:ea typeface="宋体" pitchFamily="2" charset="-122"/>
              </a:rPr>
              <a:t>What type &amp; size of operands are supported</a:t>
            </a:r>
            <a:r>
              <a:rPr lang="en-US" altLang="zh-CN" sz="2400" dirty="0" smtClean="0">
                <a:ea typeface="宋体" pitchFamily="2" charset="-122"/>
              </a:rPr>
              <a:t>?</a:t>
            </a:r>
            <a:endParaRPr lang="en-US" altLang="zh-CN" sz="2400" dirty="0">
              <a:ea typeface="宋体" pitchFamily="2" charset="-122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82662767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Summarizing All  Addressing Modes</a:t>
            </a:r>
          </a:p>
        </p:txBody>
      </p:sp>
      <p:graphicFrame>
        <p:nvGraphicFramePr>
          <p:cNvPr id="248878" name="Group 46"/>
          <p:cNvGraphicFramePr>
            <a:graphicFrameLocks noGrp="1"/>
          </p:cNvGraphicFramePr>
          <p:nvPr>
            <p:ph type="tbl" idx="1"/>
          </p:nvPr>
        </p:nvGraphicFramePr>
        <p:xfrm>
          <a:off x="228600" y="990600"/>
          <a:ext cx="8610600" cy="5624172"/>
        </p:xfrm>
        <a:graphic>
          <a:graphicData uri="http://schemas.openxmlformats.org/drawingml/2006/table">
            <a:tbl>
              <a:tblPr/>
              <a:tblGrid>
                <a:gridCol w="16002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55763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5747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697162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86201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Used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R3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R3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a value is in a register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Immediate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#3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+ 3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For constants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Displacement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100(R1)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Mem[100+R1]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Accessing local variables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9334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Register deferred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 Indirect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R4, (R1)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R4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R4 + Mem[R1]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Accessing using pointer or computed address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7270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Indexed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R3, (R1+R2)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R3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R3 + Mem[R1+R2]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Array addressing; 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= base of array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, R2 = index amount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7286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Direct or Absolute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(1001)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 + Mem[1001]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Accessing static data; addr. constant may need to be big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981407130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600" dirty="0"/>
              <a:t>Summarizing All  Addressing Modes</a:t>
            </a:r>
          </a:p>
        </p:txBody>
      </p:sp>
      <p:graphicFrame>
        <p:nvGraphicFramePr>
          <p:cNvPr id="250915" name="Group 35"/>
          <p:cNvGraphicFramePr>
            <a:graphicFrameLocks noGrp="1"/>
          </p:cNvGraphicFramePr>
          <p:nvPr>
            <p:ph type="tbl" idx="1"/>
          </p:nvPr>
        </p:nvGraphicFramePr>
        <p:xfrm>
          <a:off x="304800" y="1143000"/>
          <a:ext cx="8534400" cy="5336810"/>
        </p:xfrm>
        <a:graphic>
          <a:graphicData uri="http://schemas.openxmlformats.org/drawingml/2006/table">
            <a:tbl>
              <a:tblPr/>
              <a:tblGrid>
                <a:gridCol w="167640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69068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3109912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20574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Addressing Mode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Example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Instruction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Meaning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When Used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Memory indirect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or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 Memory deferred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@(R3)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 + Mem[Mem[R3]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If R3 is the address of a pointer 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  <a:r>
                        <a:rPr kumimoji="0" 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, then mode yields *</a:t>
                      </a:r>
                      <a:r>
                        <a:rPr kumimoji="0" lang="en-US" sz="1600" b="1" i="1" u="none" strike="noStrike" cap="none" normalizeH="0" baseline="0" dirty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p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Autoincrement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(R2)+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R1+Mem[R2];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R2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R2 +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d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Useful for stepping through arrays within a loop; R2 points to start of array; each ref. increments R2 by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d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641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Autodecrement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-(R2)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R1-Mem[R2];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R2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R2 + 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d</a:t>
                      </a:r>
                      <a:endParaRPr kumimoji="0" lang="en-US" sz="1600" b="1" i="1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Same as autoincrement; can be used for push/pop on stack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Scaled</a:t>
                      </a: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Add R1, 100(R2), [R3]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R1 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 R1 + Mem[100+R2+R3*</a:t>
                      </a:r>
                      <a:r>
                        <a:rPr kumimoji="0" lang="en-US" sz="1600" b="1" i="1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d</a:t>
                      </a: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  <a:sym typeface="Wingdings" pitchFamily="2" charset="2"/>
                        </a:rPr>
                        <a:t>]</a:t>
                      </a:r>
                      <a:endParaRPr kumimoji="0" lang="en-US" sz="1600" b="1" i="0" u="none" strike="noStrike" cap="none" normalizeH="0" baseline="0">
                        <a:ln>
                          <a:noFill/>
                        </a:ln>
                        <a:solidFill>
                          <a:srgbClr val="003366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600" b="1" i="0" u="none" strike="noStrike" cap="none" normalizeH="0" baseline="0">
                          <a:ln>
                            <a:noFill/>
                          </a:ln>
                          <a:solidFill>
                            <a:srgbClr val="003366"/>
                          </a:solidFill>
                          <a:effectLst/>
                          <a:latin typeface="Arial" charset="0"/>
                          <a:cs typeface="Arial" charset="0"/>
                        </a:rPr>
                        <a:t>Used to index arrays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648785436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(D)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Types and sizes of operands</a:t>
            </a:r>
            <a:endParaRPr lang="en-US" dirty="0"/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>
          <a:xfrm>
            <a:off x="533400" y="1296988"/>
            <a:ext cx="8305800" cy="54086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How is the type of an operand designated?</a:t>
            </a:r>
          </a:p>
          <a:p>
            <a:pPr marL="400050" lvl="1" indent="0">
              <a:buNone/>
            </a:pPr>
            <a:r>
              <a:rPr lang="en-US" dirty="0"/>
              <a:t>– Encoded in the opcode</a:t>
            </a:r>
          </a:p>
          <a:p>
            <a:pPr marL="400050" lvl="1" indent="0">
              <a:buNone/>
            </a:pPr>
            <a:r>
              <a:rPr lang="en-US" dirty="0"/>
              <a:t>– Annotated by tags</a:t>
            </a:r>
          </a:p>
          <a:p>
            <a:endParaRPr lang="en-US" sz="2600" dirty="0"/>
          </a:p>
          <a:p>
            <a:r>
              <a:rPr lang="en-US" sz="2600" dirty="0"/>
              <a:t>Common operand types: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Character - 			8bits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Half word -			16 bits, 2 bytes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Word - 				32 bits, 4 bytes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Single precision floating point -	32 bits, 4 bytes</a:t>
            </a:r>
          </a:p>
          <a:p>
            <a:pPr lvl="1" indent="-342900"/>
            <a:r>
              <a:rPr lang="en-US" sz="1900" dirty="0">
                <a:latin typeface="Arial" pitchFamily="34" charset="0"/>
                <a:cs typeface="Arial" pitchFamily="34" charset="0"/>
              </a:rPr>
              <a:t>Double precision floating point - 	64 bits, 8 bytes</a:t>
            </a:r>
          </a:p>
          <a:p>
            <a:endParaRPr lang="en-US" sz="2200" dirty="0"/>
          </a:p>
          <a:p>
            <a:r>
              <a:rPr lang="en-US" sz="2600" dirty="0"/>
              <a:t>Most instructions have three operands (</a:t>
            </a:r>
            <a:r>
              <a:rPr lang="en-US" sz="2600" dirty="0">
                <a:solidFill>
                  <a:srgbClr val="FF0000"/>
                </a:solidFill>
              </a:rPr>
              <a:t>z = x + y</a:t>
            </a:r>
            <a:r>
              <a:rPr lang="en-US" sz="2600" dirty="0"/>
              <a:t>)</a:t>
            </a:r>
          </a:p>
          <a:p>
            <a:r>
              <a:rPr lang="en-US" sz="2600" dirty="0"/>
              <a:t>Well-known ISAs specify 0-3 (explicit) operands per instruction</a:t>
            </a:r>
          </a:p>
          <a:p>
            <a:r>
              <a:rPr lang="en-US" sz="2600" dirty="0"/>
              <a:t>Operands can be specified implicitly or explicitly </a:t>
            </a:r>
          </a:p>
          <a:p>
            <a:pPr lvl="1"/>
            <a:r>
              <a:rPr lang="en-US" sz="1800" dirty="0">
                <a:solidFill>
                  <a:srgbClr val="0070C0"/>
                </a:solidFill>
                <a:latin typeface="Comic Sans MS" pitchFamily="66" charset="0"/>
              </a:rPr>
              <a:t>see previous slides of classifying ISA</a:t>
            </a:r>
            <a:endParaRPr lang="th-TH" sz="20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806859631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4500"/>
                            </p:stCondLst>
                            <p:childTnLst>
                              <p:par>
                                <p:cTn id="40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(D)	</a:t>
            </a:r>
            <a:r>
              <a:rPr lang="en-US" dirty="0">
                <a:latin typeface="Times New Roman" pitchFamily="18" charset="0"/>
                <a:cs typeface="Times New Roman" pitchFamily="18" charset="0"/>
              </a:rPr>
              <a:t>Types and sizes of operands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600200"/>
            <a:ext cx="7239000" cy="36625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Encoding of characters:</a:t>
            </a:r>
          </a:p>
          <a:p>
            <a:pPr lvl="1"/>
            <a:r>
              <a:rPr lang="en-US" sz="2000" dirty="0"/>
              <a:t>– ASCII</a:t>
            </a:r>
          </a:p>
          <a:p>
            <a:pPr lvl="1"/>
            <a:r>
              <a:rPr lang="en-US" sz="2000" dirty="0"/>
              <a:t>– UNICODE</a:t>
            </a:r>
          </a:p>
          <a:p>
            <a:pPr lvl="1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Encoding of integers(signed):</a:t>
            </a:r>
          </a:p>
          <a:p>
            <a:pPr lvl="1"/>
            <a:r>
              <a:rPr lang="en-US" sz="2000" dirty="0"/>
              <a:t>– Two’s complement binary numbers</a:t>
            </a:r>
          </a:p>
          <a:p>
            <a:pPr lvl="1"/>
            <a:r>
              <a:rPr lang="en-US" sz="2000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http://en.wikipedia.org/wiki/Two's_complement</a:t>
            </a:r>
          </a:p>
          <a:p>
            <a:pPr lvl="1"/>
            <a:endParaRPr lang="en-US" sz="2000" dirty="0"/>
          </a:p>
          <a:p>
            <a:pPr lvl="1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400" dirty="0"/>
              <a:t>Encoding of floating-point numbers:</a:t>
            </a:r>
          </a:p>
          <a:p>
            <a:pPr lvl="1"/>
            <a:r>
              <a:rPr lang="en-US" sz="2000" dirty="0"/>
              <a:t>– IEEE standard 754</a:t>
            </a:r>
          </a:p>
        </p:txBody>
      </p:sp>
    </p:spTree>
    <p:extLst>
      <p:ext uri="{BB962C8B-B14F-4D97-AF65-F5344CB8AC3E}">
        <p14:creationId xmlns="" xmlns:p14="http://schemas.microsoft.com/office/powerpoint/2010/main" val="3533381585"/>
      </p:ext>
    </p:extLst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3A616D69-514D-466E-A5BC-9D0112A20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Expanding Opcodes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9C85542-03C6-4C78-A1E6-432BA1BD2E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Case Study</a:t>
            </a:r>
            <a:endParaRPr lang="en-IN" sz="2800" dirty="0"/>
          </a:p>
        </p:txBody>
      </p:sp>
    </p:spTree>
    <p:extLst>
      <p:ext uri="{BB962C8B-B14F-4D97-AF65-F5344CB8AC3E}">
        <p14:creationId xmlns="" xmlns:p14="http://schemas.microsoft.com/office/powerpoint/2010/main" val="2303588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Expanding Opcodes [2]</a:t>
            </a:r>
          </a:p>
        </p:txBody>
      </p:sp>
      <p:sp>
        <p:nvSpPr>
          <p:cNvPr id="4" name="Rectangle 3"/>
          <p:cNvSpPr/>
          <p:nvPr/>
        </p:nvSpPr>
        <p:spPr>
          <a:xfrm>
            <a:off x="762000" y="1371601"/>
            <a:ext cx="8153400" cy="49552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We have seen that how the number of operands in an instruction is dependent on the instruction length; we must have enough bits for the opcode and for the operand addresses</a:t>
            </a:r>
          </a:p>
          <a:p>
            <a:pPr marL="342900" indent="-342900"/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However, not all instructions require the same number of operands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b="1" dirty="0"/>
              <a:t>Expanding opcodes </a:t>
            </a:r>
            <a:r>
              <a:rPr lang="en-US" sz="2000" dirty="0"/>
              <a:t>represent a compromise between the need for a rich set of opcodes and the desire to have short opcodes, and thus short instructions.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The idea is to make some opcodes short, but have a means to provide longer ones when needed. </a:t>
            </a:r>
          </a:p>
          <a:p>
            <a:pPr marL="800100" lvl="1" indent="-342900"/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When the opcode is short, a lot of bits are left to hold operands (which mean we could have two or three operands per instruction). 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/>
              <a:t>Expanding Opcodes</a:t>
            </a:r>
          </a:p>
        </p:txBody>
      </p:sp>
      <p:sp>
        <p:nvSpPr>
          <p:cNvPr id="4" name="Rectangle 3"/>
          <p:cNvSpPr/>
          <p:nvPr/>
        </p:nvSpPr>
        <p:spPr>
          <a:xfrm>
            <a:off x="609600" y="1524000"/>
            <a:ext cx="8382000" cy="517064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When we don’t need any space for operands (for an instruction such as </a:t>
            </a:r>
            <a:r>
              <a:rPr lang="en-US" sz="2000" b="1" dirty="0"/>
              <a:t>Halt </a:t>
            </a:r>
            <a:r>
              <a:rPr lang="en-US" sz="2000" dirty="0"/>
              <a:t>or because the machine uses a stack), </a:t>
            </a:r>
            <a:r>
              <a:rPr lang="en-US" sz="2000" b="1" dirty="0"/>
              <a:t>all the bits can be used for the opcode</a:t>
            </a:r>
            <a:r>
              <a:rPr lang="en-US" sz="2000" dirty="0"/>
              <a:t>, which allows for many unique instructions</a:t>
            </a:r>
          </a:p>
          <a:p>
            <a:pPr marL="800100" lvl="1" indent="-342900"/>
            <a:r>
              <a:rPr lang="en-US" dirty="0">
                <a:solidFill>
                  <a:srgbClr val="00B050"/>
                </a:solidFill>
                <a:latin typeface="Comic Sans MS" pitchFamily="66" charset="0"/>
              </a:rPr>
              <a:t> In between, there are longer opcodes with fewer operands as well as shorter opcodes with more operands</a:t>
            </a:r>
          </a:p>
          <a:p>
            <a:pPr marL="800100" lvl="1" indent="-342900"/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dirty="0"/>
              <a:t>Consider a machine with 16-bit instructions and 16 registers. Because we now have a register set instead of one simple accumulator, we need to use 4 bits to specify a unique register. We could encode 16 instructions, each with 3 register operands (which implies any data to be operated on must first be loaded into a register).</a:t>
            </a:r>
          </a:p>
          <a:p>
            <a:pPr algn="ctr"/>
            <a:r>
              <a:rPr lang="en-US" b="1" dirty="0"/>
              <a:t>Or,</a:t>
            </a:r>
            <a:endParaRPr lang="en-US" dirty="0"/>
          </a:p>
          <a:p>
            <a:r>
              <a:rPr lang="en-US" dirty="0"/>
              <a:t>Use 4 bits for the opcode and 12 bits for a memory address (assuming a memory of size 4K).  However, if all data in memory is first loaded into a register in this register set, the instruction can select that particular data element using only 4 bits (assuming 16 registers). </a:t>
            </a:r>
          </a:p>
          <a:p>
            <a:endParaRPr lang="en-US" dirty="0"/>
          </a:p>
          <a:p>
            <a:r>
              <a:rPr lang="en-US" dirty="0"/>
              <a:t>These two choices are illustrated in the following figure:</a:t>
            </a:r>
          </a:p>
          <a:p>
            <a:pPr marL="800100" lvl="1" indent="-342900"/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3810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Example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838196" y="2590800"/>
          <a:ext cx="7696200" cy="934593"/>
        </p:xfrm>
        <a:graphic>
          <a:graphicData uri="http://schemas.openxmlformats.org/drawingml/2006/table">
            <a:tbl>
              <a:tblPr/>
              <a:tblGrid>
                <a:gridCol w="48061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8061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81414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934593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7" name="Rectangle 1"/>
          <p:cNvSpPr>
            <a:spLocks noChangeArrowheads="1"/>
          </p:cNvSpPr>
          <p:nvPr/>
        </p:nvSpPr>
        <p:spPr bwMode="auto">
          <a:xfrm>
            <a:off x="685800" y="3733800"/>
            <a:ext cx="8305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1143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        Opcode			 Address 1 		Address 2 		Address 3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838200" y="4800600"/>
          <a:ext cx="7848600" cy="685800"/>
        </p:xfrm>
        <a:graphic>
          <a:graphicData uri="http://schemas.openxmlformats.org/drawingml/2006/table">
            <a:tbl>
              <a:tblPr/>
              <a:tblGrid>
                <a:gridCol w="490128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490128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490947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6858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45058" name="Rectangle 2"/>
          <p:cNvSpPr>
            <a:spLocks noChangeArrowheads="1"/>
          </p:cNvSpPr>
          <p:nvPr/>
        </p:nvSpPr>
        <p:spPr bwMode="auto">
          <a:xfrm>
            <a:off x="990600" y="5791200"/>
            <a:ext cx="7543800" cy="2616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34290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1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Opcode						 Address </a:t>
            </a: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45059" name="Rectangle 3"/>
          <p:cNvSpPr>
            <a:spLocks noChangeArrowheads="1"/>
          </p:cNvSpPr>
          <p:nvPr/>
        </p:nvSpPr>
        <p:spPr bwMode="auto">
          <a:xfrm>
            <a:off x="228600" y="1981200"/>
            <a:ext cx="8610600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Fig. Two Possibilities for a 16-Bit Instruction Format</a:t>
            </a:r>
            <a:endParaRPr kumimoji="0" lang="en-US" sz="2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450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058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534400" cy="1143000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/>
            </a:r>
            <a:br>
              <a:rPr lang="en-US" dirty="0"/>
            </a:br>
            <a:r>
              <a:rPr lang="en-US" dirty="0"/>
              <a:t>But why limit the opcode to only 4 bits?</a:t>
            </a:r>
            <a:br>
              <a:rPr lang="en-US" dirty="0"/>
            </a:br>
            <a:endParaRPr lang="en-US" dirty="0"/>
          </a:p>
        </p:txBody>
      </p:sp>
      <p:sp>
        <p:nvSpPr>
          <p:cNvPr id="1025" name="Rectangle 1"/>
          <p:cNvSpPr>
            <a:spLocks noChangeArrowheads="1"/>
          </p:cNvSpPr>
          <p:nvPr/>
        </p:nvSpPr>
        <p:spPr bwMode="auto">
          <a:xfrm>
            <a:off x="457200" y="1524000"/>
            <a:ext cx="8458200" cy="25545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If we allow the length of the opcode to vary, that changes the number of remaining bits that can be used for operand addresses.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000" dirty="0">
              <a:latin typeface="+mj-lt"/>
              <a:ea typeface="Calibri" pitchFamily="34" charset="0"/>
              <a:cs typeface="Times New Roman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itchFamily="34" charset="0"/>
              <a:buChar char="•"/>
              <a:tabLst/>
            </a:pPr>
            <a:r>
              <a:rPr kumimoji="0" 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  <a:ea typeface="Calibri" pitchFamily="34" charset="0"/>
                <a:cs typeface="Times New Roman" pitchFamily="18" charset="0"/>
              </a:rPr>
              <a:t>  Using expanding opcodes, we could allow for opcodes of 8 bits that require two register operands; or we could allow opcodes of 12 bits that operate on one register; or we could allow for 16-bit opcodes that require no operands.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  <a:ea typeface="Calibri" pitchFamily="34" charset="0"/>
              <a:cs typeface="Times New Roman" pitchFamily="18" charset="0"/>
            </a:endParaRPr>
          </a:p>
          <a:p>
            <a:pPr algn="ctr"/>
            <a:r>
              <a:rPr lang="en-US" sz="2000" b="1" dirty="0"/>
              <a:t>Three More Possibilities for a 16-Bit Instruction Format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533400" y="4114800"/>
          <a:ext cx="8229600" cy="457200"/>
        </p:xfrm>
        <a:graphic>
          <a:graphicData uri="http://schemas.openxmlformats.org/drawingml/2006/table">
            <a:tbl>
              <a:tblPr/>
              <a:tblGrid>
                <a:gridCol w="513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33400" y="5029200"/>
          <a:ext cx="8229600" cy="457200"/>
        </p:xfrm>
        <a:graphic>
          <a:graphicData uri="http://schemas.openxmlformats.org/drawingml/2006/table">
            <a:tbl>
              <a:tblPr/>
              <a:tblGrid>
                <a:gridCol w="513921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3921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14779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4572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DB3E2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533400" y="5943600"/>
          <a:ext cx="8229600" cy="381000"/>
        </p:xfrm>
        <a:graphic>
          <a:graphicData uri="http://schemas.openxmlformats.org/drawingml/2006/table">
            <a:tbl>
              <a:tblPr/>
              <a:tblGrid>
                <a:gridCol w="51392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5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6"/>
                    </a:ext>
                  </a:extLst>
                </a:gridCol>
                <a:gridCol w="513920">
                  <a:extLst>
                    <a:ext uri="{9D8B030D-6E8A-4147-A177-3AD203B41FA5}">
                      <a16:colId xmlns="" xmlns:a16="http://schemas.microsoft.com/office/drawing/2014/main" val="20007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08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09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10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11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12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13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14"/>
                    </a:ext>
                  </a:extLst>
                </a:gridCol>
                <a:gridCol w="514780">
                  <a:extLst>
                    <a:ext uri="{9D8B030D-6E8A-4147-A177-3AD203B41FA5}">
                      <a16:colId xmlns="" xmlns:a16="http://schemas.microsoft.com/office/drawing/2014/main" val="2001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solidFill>
                          <a:srgbClr val="FF0000"/>
                        </a:solidFill>
                        <a:latin typeface="Times New Roman"/>
                        <a:ea typeface="Calibri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000"/>
                            </p:stCondLst>
                            <p:childTnLst>
                              <p:par>
                                <p:cTn id="27" presetID="16" presetClass="entr" presetSubtype="37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Escape Opcode</a:t>
            </a:r>
          </a:p>
        </p:txBody>
      </p:sp>
      <p:sp>
        <p:nvSpPr>
          <p:cNvPr id="5" name="Rectangle 4"/>
          <p:cNvSpPr/>
          <p:nvPr/>
        </p:nvSpPr>
        <p:spPr>
          <a:xfrm>
            <a:off x="609600" y="1143000"/>
            <a:ext cx="8382000" cy="34470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/>
              <a:t>  </a:t>
            </a:r>
            <a:r>
              <a:rPr lang="en-US" sz="2000" dirty="0"/>
              <a:t>The only issue is that we need a method to determine when the instructions should be </a:t>
            </a:r>
            <a:r>
              <a:rPr lang="en-US" sz="2000" u="sng" dirty="0"/>
              <a:t>interpreted</a:t>
            </a:r>
            <a:r>
              <a:rPr lang="en-US" sz="2000" dirty="0"/>
              <a:t> as having a 4-bit, 8-bit, 12-bit, or 16-bit opcode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The trick is to use an “</a:t>
            </a:r>
            <a:r>
              <a:rPr lang="en-US" sz="2000" b="1" dirty="0">
                <a:solidFill>
                  <a:srgbClr val="00B0F0"/>
                </a:solidFill>
              </a:rPr>
              <a:t>Escape Opcode</a:t>
            </a:r>
            <a:r>
              <a:rPr lang="en-US" sz="2000" dirty="0"/>
              <a:t>” to indicate which format should be used</a:t>
            </a:r>
          </a:p>
          <a:p>
            <a:pPr>
              <a:buFont typeface="Arial" pitchFamily="34" charset="0"/>
              <a:buChar char="•"/>
            </a:pPr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While allowing for a wider variety of instructions, this expanding opcode scheme also makes the decoding more complex. Instead of simply looking at a bit pattern and deciding which instruction it is, we need to decode the instruction something like this:</a:t>
            </a:r>
          </a:p>
          <a:p>
            <a:pPr marL="342900" indent="-342900">
              <a:buFont typeface="Arial" pitchFamily="34" charset="0"/>
              <a:buChar char="•"/>
            </a:pPr>
            <a:endParaRPr lang="en-US" dirty="0">
              <a:solidFill>
                <a:srgbClr val="00B050"/>
              </a:solidFill>
              <a:latin typeface="Comic Sans MS" pitchFamily="66" charset="0"/>
            </a:endParaRPr>
          </a:p>
        </p:txBody>
      </p:sp>
      <p:sp>
        <p:nvSpPr>
          <p:cNvPr id="48130" name="Rectangle 2"/>
          <p:cNvSpPr>
            <a:spLocks noChangeArrowheads="1"/>
          </p:cNvSpPr>
          <p:nvPr/>
        </p:nvSpPr>
        <p:spPr bwMode="auto">
          <a:xfrm>
            <a:off x="381000" y="4288066"/>
            <a:ext cx="8305800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if (leftmost four bits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!= 1111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sz="1200" b="1" dirty="0"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three-address instruction}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if (leftmost seven bits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!= 1111 111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two-address instruction}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if (leftmost twelve bits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!= 1111 1111 1111 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)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one-address instruction }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else {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ea typeface="Calibri" pitchFamily="34" charset="0"/>
                <a:cs typeface="Arial" pitchFamily="34" charset="0"/>
              </a:rPr>
              <a:t>	</a:t>
            </a: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Execute appropriate zero-address instruction</a:t>
            </a:r>
            <a:endParaRPr lang="en-US" sz="1200" dirty="0"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itchFamily="49" charset="0"/>
                <a:ea typeface="Calibri" pitchFamily="34" charset="0"/>
                <a:cs typeface="Courier New" pitchFamily="49" charset="0"/>
              </a:rPr>
              <a:t>}</a:t>
            </a:r>
            <a:endParaRPr kumimoji="0" 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8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mph" presetSubtype="2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4" dur="2000" fill="hold"/>
                                        <p:tgtEl>
                                          <p:spTgt spid="4813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rgbClr val="FF0000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130" grpId="0"/>
      <p:bldP spid="48130" grpId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Aspects of ISA</a:t>
            </a:r>
          </a:p>
        </p:txBody>
      </p:sp>
      <p:sp>
        <p:nvSpPr>
          <p:cNvPr id="3" name="Rectangle 2"/>
          <p:cNvSpPr/>
          <p:nvPr/>
        </p:nvSpPr>
        <p:spPr>
          <a:xfrm>
            <a:off x="533400" y="1600200"/>
            <a:ext cx="7924800" cy="38164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lphaUcPeriod"/>
            </a:pP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Classifying </a:t>
            </a: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ISA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Memory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model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Addressing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modes 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Types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and sizes of operands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Data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processing and control flow operations</a:t>
            </a:r>
          </a:p>
          <a:p>
            <a:pPr marL="457200" indent="-457200">
              <a:buFont typeface="+mj-lt"/>
              <a:buAutoNum type="alphaUcPeriod"/>
            </a:pPr>
            <a:endParaRPr lang="en-US" sz="2200" dirty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Font typeface="+mj-lt"/>
              <a:buAutoNum type="alphaUcPeriod"/>
            </a:pPr>
            <a:r>
              <a:rPr lang="en-US" sz="2200" dirty="0" smtClean="0">
                <a:latin typeface="Times New Roman" pitchFamily="18" charset="0"/>
                <a:cs typeface="Times New Roman" pitchFamily="18" charset="0"/>
              </a:rPr>
              <a:t>Instruction </a:t>
            </a:r>
            <a:r>
              <a:rPr lang="en-US" sz="2200" dirty="0">
                <a:latin typeface="Times New Roman" pitchFamily="18" charset="0"/>
                <a:cs typeface="Times New Roman" pitchFamily="18" charset="0"/>
              </a:rPr>
              <a:t>encoding</a:t>
            </a:r>
          </a:p>
        </p:txBody>
      </p:sp>
    </p:spTree>
    <p:extLst>
      <p:ext uri="{BB962C8B-B14F-4D97-AF65-F5344CB8AC3E}">
        <p14:creationId xmlns="" xmlns:p14="http://schemas.microsoft.com/office/powerpoint/2010/main" val="3887191260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2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750"/>
                            </p:stCondLst>
                            <p:childTnLst>
                              <p:par>
                                <p:cTn id="25" presetID="19" presetClass="emph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animClr clrSpc="rgb" dir="cw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  <p:set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1143000"/>
          </a:xfrm>
        </p:spPr>
        <p:txBody>
          <a:bodyPr/>
          <a:lstStyle/>
          <a:p>
            <a:pPr algn="l"/>
            <a:r>
              <a:rPr lang="en-US" dirty="0"/>
              <a:t>Escape Opcode</a:t>
            </a:r>
          </a:p>
        </p:txBody>
      </p:sp>
      <p:sp>
        <p:nvSpPr>
          <p:cNvPr id="4" name="Rectangle 3"/>
          <p:cNvSpPr/>
          <p:nvPr/>
        </p:nvSpPr>
        <p:spPr>
          <a:xfrm>
            <a:off x="533400" y="1685731"/>
            <a:ext cx="83820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sz="2000" dirty="0"/>
              <a:t>  At each stage, one spare code—</a:t>
            </a:r>
            <a:r>
              <a:rPr lang="en-US" sz="2000" b="1" dirty="0"/>
              <a:t>the escape code</a:t>
            </a:r>
            <a:r>
              <a:rPr lang="en-US" sz="2000" dirty="0"/>
              <a:t>—is used to indicate that we should now look at more bits</a:t>
            </a:r>
          </a:p>
          <a:p>
            <a:endParaRPr lang="en-US" sz="2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  This is another example of the types of trade-offs hardware designers continually face: </a:t>
            </a:r>
          </a:p>
          <a:p>
            <a:pPr algn="ctr"/>
            <a:r>
              <a:rPr lang="en-US" sz="2000" dirty="0">
                <a:solidFill>
                  <a:srgbClr val="00B050"/>
                </a:solidFill>
                <a:latin typeface="Comic Sans MS" pitchFamily="66" charset="0"/>
              </a:rPr>
              <a:t>Here, we trade opcode space for operand space.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00B050"/>
              </a:solidFill>
              <a:latin typeface="Comic Sans MS" pitchFamily="66" charset="0"/>
            </a:endParaRPr>
          </a:p>
          <a:p>
            <a:r>
              <a:rPr lang="en-US" sz="2000" b="1" dirty="0"/>
              <a:t>Example:  </a:t>
            </a:r>
            <a:r>
              <a:rPr lang="en-US" sz="2000" dirty="0"/>
              <a:t>Given 8-bit instructions, it is possible to use expanding opcodes to allow the following to be encoded? If so, show the encoding.</a:t>
            </a:r>
          </a:p>
          <a:p>
            <a:r>
              <a:rPr lang="en-US" sz="2000" dirty="0"/>
              <a:t>• 3 instructions with two 3-bit operands</a:t>
            </a:r>
          </a:p>
          <a:p>
            <a:r>
              <a:rPr lang="en-US" sz="2000" dirty="0"/>
              <a:t>• 2 instructions with one 4-bit operand</a:t>
            </a:r>
          </a:p>
          <a:p>
            <a:r>
              <a:rPr lang="en-US" sz="2000" dirty="0"/>
              <a:t>• 4 instructions with one 3-bit operand</a:t>
            </a:r>
          </a:p>
          <a:p>
            <a:pPr>
              <a:buFont typeface="Arial" pitchFamily="34" charset="0"/>
              <a:buChar char="•"/>
            </a:pPr>
            <a:endParaRPr lang="en-US" sz="2000" dirty="0">
              <a:solidFill>
                <a:srgbClr val="00B050"/>
              </a:solidFill>
              <a:latin typeface="Comic Sans MS" pitchFamily="66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731838"/>
          </a:xfrm>
        </p:spPr>
        <p:txBody>
          <a:bodyPr>
            <a:normAutofit fontScale="90000"/>
          </a:bodyPr>
          <a:lstStyle/>
          <a:p>
            <a:pPr algn="l"/>
            <a:r>
              <a:rPr lang="en-US" dirty="0"/>
              <a:t>Example</a:t>
            </a:r>
          </a:p>
        </p:txBody>
      </p:sp>
      <p:sp>
        <p:nvSpPr>
          <p:cNvPr id="50177" name="Rectangle 1"/>
          <p:cNvSpPr>
            <a:spLocks noChangeArrowheads="1"/>
          </p:cNvSpPr>
          <p:nvPr/>
        </p:nvSpPr>
        <p:spPr bwMode="auto">
          <a:xfrm>
            <a:off x="381000" y="990601"/>
            <a:ext cx="830580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First, we must determine if the encoding is possible: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6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192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2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4 *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3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32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If we sum the required number of bit patterns, we get 192 + 32 + 32 = 256. 8 bits for the instruction means a total of 2</a:t>
            </a:r>
            <a:r>
              <a:rPr kumimoji="0" lang="en-US" b="0" i="0" u="none" strike="noStrike" cap="none" normalizeH="0" baseline="3000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8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= 256 bit patterns, so we have an exact match (which means the encoding is possible, but every bit pattern will be used in creating it).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encoding we can use is as follows: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00 xxx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01 xxx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3 instructions with two 3-bit operands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10 xxx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Escape opcode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1100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1101 </a:t>
            </a:r>
            <a:r>
              <a:rPr kumimoji="0" 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xxxx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		2 instructions with one 4-bit operand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1110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Escape opcode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 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/>
                <a:ea typeface="Calibri" pitchFamily="34" charset="0"/>
                <a:cs typeface="Times New Roman" pitchFamily="18" charset="0"/>
              </a:rPr>
              <a:t>–</a:t>
            </a: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Escape opcode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11100 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11101 xxx		4 instructions with one 3-bit operand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11110 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just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11111 xxx</a:t>
            </a:r>
            <a:endParaRPr kumimoji="0" 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=""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E42D12-F2E0-497B-ADAF-A772A3B0B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Types of Instruction [3]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7420C46-C69F-4544-B48F-6DCBEECAE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 fontAlgn="base">
              <a:buNone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Open Sans"/>
              </a:rPr>
              <a:t>Depending on operation they perform, all instructions are divided in several groups:</a:t>
            </a:r>
          </a:p>
          <a:p>
            <a:pPr fontAlgn="base"/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Arithmetic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Data Transfer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Logic Instructions</a:t>
            </a:r>
          </a:p>
          <a:p>
            <a:pPr algn="l" fontAlgn="base"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231F20"/>
                </a:solidFill>
                <a:effectLst/>
                <a:latin typeface="inherit"/>
              </a:rPr>
              <a:t>Bit-oriented Instructions</a:t>
            </a:r>
          </a:p>
          <a:p>
            <a:pPr fontAlgn="base"/>
            <a:r>
              <a:rPr lang="en-US" sz="2400" dirty="0">
                <a:solidFill>
                  <a:srgbClr val="231F20"/>
                </a:solidFill>
                <a:latin typeface="inherit"/>
              </a:rPr>
              <a:t>Branch Instructions</a:t>
            </a:r>
            <a:r>
              <a:rPr lang="en-US" sz="1600" dirty="0"/>
              <a:t/>
            </a:r>
            <a:br>
              <a:rPr lang="en-US" sz="1600" dirty="0"/>
            </a:br>
            <a:endParaRPr lang="en-IN" sz="2400" dirty="0"/>
          </a:p>
        </p:txBody>
      </p:sp>
    </p:spTree>
    <p:extLst>
      <p:ext uri="{BB962C8B-B14F-4D97-AF65-F5344CB8AC3E}">
        <p14:creationId xmlns="" xmlns:p14="http://schemas.microsoft.com/office/powerpoint/2010/main" val="42251417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1500"/>
                            </p:stCondLst>
                            <p:childTnLst>
                              <p:par>
                                <p:cTn id="11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750"/>
                            </p:stCondLst>
                            <p:childTnLst>
                              <p:par>
                                <p:cTn id="17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4000"/>
                            </p:stCondLst>
                            <p:childTnLst>
                              <p:par>
                                <p:cTn id="23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250"/>
                            </p:stCondLst>
                            <p:childTnLst>
                              <p:par>
                                <p:cTn id="29" presetID="42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2A8C69D-D45E-46FB-A490-E51FB39554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MNEMONICS and </a:t>
            </a:r>
            <a:r>
              <a:rPr lang="en-US" dirty="0"/>
              <a:t>OPERAND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CC94D8D-35EA-410E-8B33-9ADE4630AA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0200"/>
            <a:ext cx="8362950" cy="4995909"/>
          </a:xfrm>
        </p:spPr>
        <p:txBody>
          <a:bodyPr>
            <a:normAutofit/>
          </a:bodyPr>
          <a:lstStyle/>
          <a:p>
            <a:r>
              <a:rPr lang="en-US" sz="2000" dirty="0"/>
              <a:t>The </a:t>
            </a:r>
            <a:r>
              <a:rPr lang="en-US" sz="2000" b="1" dirty="0"/>
              <a:t>first part</a:t>
            </a:r>
            <a:r>
              <a:rPr lang="en-US" sz="2000" dirty="0"/>
              <a:t> of each instruction, called </a:t>
            </a:r>
            <a:r>
              <a:rPr lang="en-US" sz="2000" dirty="0">
                <a:solidFill>
                  <a:srgbClr val="00B0F0"/>
                </a:solidFill>
              </a:rPr>
              <a:t>MNEMONIC</a:t>
            </a:r>
            <a:r>
              <a:rPr lang="en-US" sz="2000" dirty="0"/>
              <a:t> refers to the operation an instruction performs (copy, addition, logic operation etc.)</a:t>
            </a:r>
          </a:p>
          <a:p>
            <a:pPr lvl="1"/>
            <a:r>
              <a:rPr lang="en-US" sz="1600" dirty="0">
                <a:solidFill>
                  <a:srgbClr val="FF0000"/>
                </a:solidFill>
              </a:rPr>
              <a:t>Mnemonics are </a:t>
            </a:r>
            <a:r>
              <a:rPr lang="en-US" sz="1600" b="1" dirty="0">
                <a:solidFill>
                  <a:srgbClr val="FF0000"/>
                </a:solidFill>
              </a:rPr>
              <a:t>abbreviations</a:t>
            </a:r>
            <a:r>
              <a:rPr lang="en-US" sz="1600" dirty="0">
                <a:solidFill>
                  <a:srgbClr val="FF0000"/>
                </a:solidFill>
              </a:rPr>
              <a:t> of the name of operation being executed. </a:t>
            </a:r>
          </a:p>
          <a:p>
            <a:r>
              <a:rPr lang="en-US" sz="2000" dirty="0"/>
              <a:t>For example: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INC</a:t>
            </a:r>
            <a:r>
              <a:rPr lang="en-US" sz="1800" dirty="0">
                <a:solidFill>
                  <a:srgbClr val="C00000"/>
                </a:solidFill>
              </a:rPr>
              <a:t> R1</a:t>
            </a:r>
            <a:r>
              <a:rPr lang="en-US" sz="1800" dirty="0"/>
              <a:t>: Increment register R1;</a:t>
            </a:r>
          </a:p>
          <a:p>
            <a:pPr lvl="1"/>
            <a:r>
              <a:rPr lang="en-US" sz="1800" b="1" dirty="0">
                <a:solidFill>
                  <a:srgbClr val="C00000"/>
                </a:solidFill>
              </a:rPr>
              <a:t>JNZ</a:t>
            </a:r>
            <a:r>
              <a:rPr lang="en-US" sz="1800" dirty="0">
                <a:solidFill>
                  <a:srgbClr val="C00000"/>
                </a:solidFill>
              </a:rPr>
              <a:t> LOOP</a:t>
            </a:r>
            <a:r>
              <a:rPr lang="en-US" sz="1800" dirty="0"/>
              <a:t>: Jump if Not Zero LOOP (if the value in the </a:t>
            </a:r>
            <a:r>
              <a:rPr lang="en-US" sz="1800" dirty="0">
                <a:solidFill>
                  <a:srgbClr val="FF0000"/>
                </a:solidFill>
              </a:rPr>
              <a:t>accumulator</a:t>
            </a:r>
            <a:r>
              <a:rPr lang="en-US" sz="1800" dirty="0"/>
              <a:t> is not 0, jump to the address marked as LOOP);</a:t>
            </a:r>
          </a:p>
          <a:p>
            <a:endParaRPr lang="en-US" sz="1600" b="0" i="0" dirty="0">
              <a:solidFill>
                <a:srgbClr val="231F20"/>
              </a:solidFill>
              <a:effectLst/>
              <a:latin typeface="Open Sans"/>
            </a:endParaRPr>
          </a:p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The other part of instruction, called </a:t>
            </a:r>
            <a:r>
              <a:rPr lang="en-US" sz="2000" i="0" dirty="0">
                <a:solidFill>
                  <a:srgbClr val="FF0000"/>
                </a:solidFill>
                <a:effectLst/>
              </a:rPr>
              <a:t>OPERAND</a:t>
            </a:r>
            <a:r>
              <a:rPr lang="en-US" sz="2000" b="0" i="0" dirty="0">
                <a:solidFill>
                  <a:srgbClr val="231F20"/>
                </a:solidFill>
                <a:effectLst/>
              </a:rPr>
              <a:t> (separated from mnemonic by at least one whitespace) defines data being processed by instructions.</a:t>
            </a:r>
          </a:p>
          <a:p>
            <a:pPr marL="0" indent="0">
              <a:buNone/>
            </a:pPr>
            <a:r>
              <a:rPr lang="en-US" sz="2000" b="0" i="0" dirty="0">
                <a:solidFill>
                  <a:srgbClr val="231F20"/>
                </a:solidFill>
                <a:effectLst/>
              </a:rPr>
              <a:t> </a:t>
            </a:r>
          </a:p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Some of the instructions have no operand, while some of them have one, two or three. </a:t>
            </a:r>
          </a:p>
          <a:p>
            <a:r>
              <a:rPr lang="en-US" sz="2000" b="0" i="0" dirty="0">
                <a:solidFill>
                  <a:srgbClr val="231F20"/>
                </a:solidFill>
                <a:effectLst/>
              </a:rPr>
              <a:t>If there is more than one operand in an instruction, they are separated by a comma. For example:</a:t>
            </a:r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414790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0C48A4-54DB-421F-80B1-D454739FA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MNEMONICS and </a:t>
            </a:r>
            <a:r>
              <a:rPr lang="en-US" dirty="0"/>
              <a:t>OPERAND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71E843B3-4CD7-449F-9F65-1844D0494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>
                <a:solidFill>
                  <a:srgbClr val="00B050"/>
                </a:solidFill>
              </a:rPr>
              <a:t>RET</a:t>
            </a:r>
            <a:r>
              <a:rPr lang="en-US" sz="2000" dirty="0"/>
              <a:t> - return from a subroutine;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JZ TEMP </a:t>
            </a:r>
            <a:r>
              <a:rPr lang="en-US" sz="2000" dirty="0"/>
              <a:t>- if the number in the accumulator is not 0, jump to the address marked as TEMP;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ADD A,R3 </a:t>
            </a:r>
            <a:r>
              <a:rPr lang="en-US" sz="2000" dirty="0"/>
              <a:t>- add R3 and accumulator;</a:t>
            </a:r>
          </a:p>
          <a:p>
            <a:r>
              <a:rPr lang="en-US" sz="2000" dirty="0">
                <a:solidFill>
                  <a:srgbClr val="00B050"/>
                </a:solidFill>
              </a:rPr>
              <a:t>CJNE A,#20,LOOP </a:t>
            </a:r>
            <a:r>
              <a:rPr lang="en-US" sz="2000" dirty="0"/>
              <a:t>- compare accumulator with 20. If they are not equal, jump to the address marked as LOOP;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23429919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99AD09D-820D-415D-8CF4-A30FF9EED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Arithmetic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3EF2196-EFD3-43F2-B2C1-4595C1B85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Arithmetic instructions perform several basic operations such as addition, subtraction, division, multiplication etc.</a:t>
            </a:r>
          </a:p>
          <a:p>
            <a:r>
              <a:rPr lang="en-US" sz="2000" dirty="0"/>
              <a:t>After execution, the result is stored in the first operand. </a:t>
            </a:r>
          </a:p>
          <a:p>
            <a:r>
              <a:rPr lang="en-US" sz="2000" dirty="0"/>
              <a:t>For example: 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ADD A,R1 </a:t>
            </a:r>
            <a:r>
              <a:rPr lang="en-US" sz="2000" dirty="0"/>
              <a:t>- The result of addition (A+R1) will be stored in the accumulator. </a:t>
            </a:r>
            <a:endParaRPr lang="en-IN" sz="2000" dirty="0"/>
          </a:p>
        </p:txBody>
      </p:sp>
    </p:spTree>
    <p:extLst>
      <p:ext uri="{BB962C8B-B14F-4D97-AF65-F5344CB8AC3E}">
        <p14:creationId xmlns="" xmlns:p14="http://schemas.microsoft.com/office/powerpoint/2010/main" val="130680663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DEC200F-36A2-45D7-ABE8-E9336E72B4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0" y="214290"/>
            <a:ext cx="7886700" cy="492106"/>
          </a:xfrm>
        </p:spPr>
        <p:txBody>
          <a:bodyPr>
            <a:normAutofit fontScale="90000"/>
          </a:bodyPr>
          <a:lstStyle/>
          <a:p>
            <a:r>
              <a:rPr lang="en-IN" dirty="0"/>
              <a:t>Arithmetic Instructions</a:t>
            </a:r>
          </a:p>
        </p:txBody>
      </p:sp>
      <p:graphicFrame>
        <p:nvGraphicFramePr>
          <p:cNvPr id="4" name="Group 35">
            <a:extLst>
              <a:ext uri="{FF2B5EF4-FFF2-40B4-BE49-F238E27FC236}">
                <a16:creationId xmlns="" xmlns:a16="http://schemas.microsoft.com/office/drawing/2014/main" id="{937BC0EE-E61B-43CA-AC39-F6FE1D1D46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2308724383"/>
              </p:ext>
            </p:extLst>
          </p:nvPr>
        </p:nvGraphicFramePr>
        <p:xfrm>
          <a:off x="357158" y="1000108"/>
          <a:ext cx="8534400" cy="5712923"/>
        </p:xfrm>
        <a:graphic>
          <a:graphicData uri="http://schemas.openxmlformats.org/drawingml/2006/table">
            <a:tbl>
              <a:tblPr/>
              <a:tblGrid>
                <a:gridCol w="1657165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5122416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US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A,Rn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register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IN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 </a:t>
                      </a:r>
                      <a:r>
                        <a:rPr lang="en-IN" sz="1800" b="0" i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A,direct</a:t>
                      </a:r>
                      <a:endParaRPr lang="en-US" sz="1800" b="0" i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just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Adds the direct byte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DD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indirect RAM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sz="1800" b="0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immediate data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register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6047361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direct byte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19916862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indirect RAM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75655309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ADDC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Adds the immediate data to the accumulator with a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87700528"/>
                  </a:ext>
                </a:extLst>
              </a:tr>
              <a:tr h="64293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SUBB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Subtracts the register from the accumulator with a borrow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460370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3187412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25DE0663-EE19-4B3B-88B1-0ED94C3384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6F2CBDD8-5352-422F-8378-FB4DE44F39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539012"/>
          </a:xfrm>
        </p:spPr>
        <p:txBody>
          <a:bodyPr>
            <a:normAutofit/>
          </a:bodyPr>
          <a:lstStyle/>
          <a:p>
            <a:r>
              <a:rPr lang="en-US" sz="2000" dirty="0"/>
              <a:t>Data transfer instructions move the content of one register to another.</a:t>
            </a:r>
          </a:p>
          <a:p>
            <a:r>
              <a:rPr lang="en-US" sz="2000" dirty="0"/>
              <a:t> The register the content of which is moved remains unchanged. </a:t>
            </a:r>
          </a:p>
          <a:p>
            <a:r>
              <a:rPr lang="en-US" sz="2000" dirty="0"/>
              <a:t>If they have the suffix “X” (MOVX), the data is exchanged with external memory. 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C70F0D15-581F-4B33-BF23-A8834EBDF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37084853"/>
              </p:ext>
            </p:extLst>
          </p:nvPr>
        </p:nvGraphicFramePr>
        <p:xfrm>
          <a:off x="326809" y="3885246"/>
          <a:ext cx="8534400" cy="2634443"/>
        </p:xfrm>
        <a:graphic>
          <a:graphicData uri="http://schemas.openxmlformats.org/drawingml/2006/table">
            <a:tbl>
              <a:tblPr/>
              <a:tblGrid>
                <a:gridCol w="1657165">
                  <a:extLst>
                    <a:ext uri="{9D8B030D-6E8A-4147-A177-3AD203B41FA5}">
                      <a16:colId xmlns="" xmlns:a16="http://schemas.microsoft.com/office/drawing/2014/main" val="625195043"/>
                    </a:ext>
                  </a:extLst>
                </a:gridCol>
                <a:gridCol w="5122416">
                  <a:extLst>
                    <a:ext uri="{9D8B030D-6E8A-4147-A177-3AD203B41FA5}">
                      <a16:colId xmlns="" xmlns:a16="http://schemas.microsoft.com/office/drawing/2014/main" val="96146393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2795185778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8665835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96190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register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23064932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direct byte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592041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indirect RAM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25846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immediate data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1080518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Rn,A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accumulator to the register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40426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378414093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F22D34F-02AB-4E54-B8BF-CC22AF905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709072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Transfer Instructions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4DAC0368-D8F4-4814-9BC2-A4D899E7818C}"/>
              </a:ext>
            </a:extLst>
          </p:cNvPr>
          <p:cNvGraphicFramePr>
            <a:graphicFrameLocks noGrp="1"/>
          </p:cNvGraphicFramePr>
          <p:nvPr/>
        </p:nvGraphicFramePr>
        <p:xfrm>
          <a:off x="428596" y="1142984"/>
          <a:ext cx="8534400" cy="5434164"/>
        </p:xfrm>
        <a:graphic>
          <a:graphicData uri="http://schemas.openxmlformats.org/drawingml/2006/table">
            <a:tbl>
              <a:tblPr/>
              <a:tblGrid>
                <a:gridCol w="2123428">
                  <a:extLst>
                    <a:ext uri="{9D8B030D-6E8A-4147-A177-3AD203B41FA5}">
                      <a16:colId xmlns="" xmlns:a16="http://schemas.microsoft.com/office/drawing/2014/main" val="625195043"/>
                    </a:ext>
                  </a:extLst>
                </a:gridCol>
                <a:gridCol w="4656153">
                  <a:extLst>
                    <a:ext uri="{9D8B030D-6E8A-4147-A177-3AD203B41FA5}">
                      <a16:colId xmlns="" xmlns:a16="http://schemas.microsoft.com/office/drawing/2014/main" val="961463932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2795185778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8665835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296190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register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23064932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direct byte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53592041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indirect RAM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25846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immediate data to the accumulator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671080518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Rn,A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accumulator to the register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94042629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Rn,direct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direct byte to the register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665583507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Rn,#data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immediate data to the register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4945475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accumulator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23594753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register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35297541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direct,direct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direct byte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80552145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Moves the indirect RAM to the direct byte</a:t>
                      </a:r>
                      <a:endParaRPr lang="en-US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7531949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15795251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A48C8A1-1AD3-43BA-9B1E-F82212C27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744583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Transfer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625EBF3-F938-4B96-8FC7-DE899E746E76}"/>
              </a:ext>
            </a:extLst>
          </p:cNvPr>
          <p:cNvGraphicFramePr>
            <a:graphicFrameLocks noGrp="1"/>
          </p:cNvGraphicFramePr>
          <p:nvPr/>
        </p:nvGraphicFramePr>
        <p:xfrm>
          <a:off x="357158" y="1214422"/>
          <a:ext cx="8534400" cy="5438603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3958946124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10836168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2895631298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357423217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9631154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immediate data to the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87668962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@Ri,A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accumulator to the indirect 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691787996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@Ri,direct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direct byte to the indirect 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5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1364571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 @Ri,#data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immediate data to the indirect RAM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4639517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MOVC A,@A+PC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code byte relative to the PC to the accumulator (address=A+PC)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80628620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MOVX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external RAM (8-bit address) to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3-10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99461374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MOVX @Ri,A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accumulator to the external RAM (8-bit address)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4-11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62210015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PUSH 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Pushes the direct byte onto the stack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931065982"/>
                  </a:ext>
                </a:extLst>
              </a:tr>
              <a:tr h="42612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POP 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Pops the direct byte from the stack/td&gt;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243710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1304214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42950" indent="-742950">
              <a:buFont typeface="+mj-lt"/>
              <a:buAutoNum type="alphaUcPeriod"/>
            </a:pPr>
            <a:r>
              <a:rPr lang="en-US" altLang="zh-CN" dirty="0">
                <a:ea typeface="宋体" pitchFamily="2" charset="-122"/>
              </a:rPr>
              <a:t>Classifying ISAs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762000" y="1720840"/>
            <a:ext cx="807720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Almost all </a:t>
            </a:r>
            <a:r>
              <a:rPr lang="en-US" sz="2000" b="1" dirty="0">
                <a:solidFill>
                  <a:srgbClr val="FF0000"/>
                </a:solidFill>
              </a:rPr>
              <a:t>recent</a:t>
            </a:r>
            <a:r>
              <a:rPr lang="en-US" sz="2000" dirty="0">
                <a:solidFill>
                  <a:srgbClr val="FF0000"/>
                </a:solidFill>
              </a:rPr>
              <a:t> </a:t>
            </a:r>
            <a:r>
              <a:rPr lang="en-US" sz="2000" dirty="0"/>
              <a:t>instruction set architectures have a set of general-purpose registers visible to programmers. </a:t>
            </a:r>
          </a:p>
          <a:p>
            <a:pPr marL="742950" lvl="1" indent="-285750">
              <a:buFont typeface="Wingdings" pitchFamily="2" charset="2"/>
              <a:buChar char="§"/>
            </a:pPr>
            <a:r>
              <a:rPr lang="en-US" sz="2000" dirty="0"/>
              <a:t>These architectures are known as </a:t>
            </a:r>
            <a:r>
              <a:rPr lang="en-US" sz="2000" b="1" i="1" dirty="0"/>
              <a:t>general purpose register architectures</a:t>
            </a:r>
            <a:r>
              <a:rPr lang="en-US" sz="2000" b="1" i="1" dirty="0">
                <a:solidFill>
                  <a:srgbClr val="FF0000"/>
                </a:solidFill>
              </a:rPr>
              <a:t>(GPR)</a:t>
            </a:r>
            <a:r>
              <a:rPr lang="en-US" sz="2000" dirty="0"/>
              <a:t>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Machine instructions in these architectures specify all operands in memory or in general-purpose registers </a:t>
            </a:r>
            <a:r>
              <a:rPr lang="en-US" sz="2000" b="1" dirty="0">
                <a:solidFill>
                  <a:srgbClr val="FF0000"/>
                </a:solidFill>
              </a:rPr>
              <a:t>explicitly. </a:t>
            </a:r>
          </a:p>
          <a:p>
            <a:pPr marL="285750" indent="-285750">
              <a:buFont typeface="Arial" pitchFamily="34" charset="0"/>
              <a:buChar char="•"/>
            </a:pPr>
            <a:endParaRPr lang="en-US" sz="2000" b="1" dirty="0">
              <a:solidFill>
                <a:srgbClr val="FF0000"/>
              </a:solidFill>
            </a:endParaRPr>
          </a:p>
          <a:p>
            <a:pPr marL="285750" indent="-285750">
              <a:buFont typeface="Arial" pitchFamily="34" charset="0"/>
              <a:buChar char="•"/>
            </a:pPr>
            <a:r>
              <a:rPr lang="en-US" sz="2000" dirty="0"/>
              <a:t>In </a:t>
            </a:r>
            <a:r>
              <a:rPr lang="en-US" sz="2000" b="1" dirty="0">
                <a:solidFill>
                  <a:srgbClr val="FF0000"/>
                </a:solidFill>
              </a:rPr>
              <a:t>older</a:t>
            </a:r>
            <a:r>
              <a:rPr lang="en-US" sz="2000" dirty="0"/>
              <a:t> architectures:</a:t>
            </a:r>
          </a:p>
          <a:p>
            <a:r>
              <a:rPr lang="en-US" sz="2000" dirty="0"/>
              <a:t>Machine instructions specified one or more operands </a:t>
            </a:r>
            <a:r>
              <a:rPr lang="en-US" sz="2000" b="1" dirty="0">
                <a:solidFill>
                  <a:srgbClr val="FF0000"/>
                </a:solidFill>
              </a:rPr>
              <a:t>implicitly</a:t>
            </a:r>
            <a:r>
              <a:rPr lang="en-US" sz="2000" dirty="0"/>
              <a:t> on:</a:t>
            </a:r>
          </a:p>
          <a:p>
            <a:pPr marL="857250" lvl="1" indent="-400050">
              <a:buFont typeface="+mj-lt"/>
              <a:buAutoNum type="romanUcPeriod"/>
            </a:pPr>
            <a:r>
              <a:rPr lang="en-US" sz="2000" dirty="0"/>
              <a:t>The stack (called </a:t>
            </a:r>
            <a:r>
              <a:rPr lang="en-US" sz="2000" b="1" i="1" dirty="0"/>
              <a:t>stack architectures</a:t>
            </a:r>
            <a:r>
              <a:rPr lang="en-US" sz="2000" i="1" dirty="0"/>
              <a:t>)</a:t>
            </a:r>
            <a:r>
              <a:rPr lang="en-US" sz="2000" dirty="0"/>
              <a:t>, or </a:t>
            </a:r>
          </a:p>
          <a:p>
            <a:pPr marL="800100" lvl="1" indent="-342900">
              <a:buFont typeface="+mj-lt"/>
              <a:buAutoNum type="romanUcPeriod"/>
            </a:pPr>
            <a:r>
              <a:rPr lang="en-US" sz="2000" dirty="0"/>
              <a:t>The accumulator (called </a:t>
            </a:r>
            <a:r>
              <a:rPr lang="en-US" sz="2000" b="1" i="1" dirty="0"/>
              <a:t>accumulator architectures</a:t>
            </a:r>
            <a:r>
              <a:rPr lang="en-US" sz="2000" i="1" dirty="0"/>
              <a:t>)</a:t>
            </a:r>
          </a:p>
          <a:p>
            <a:pPr marL="800100" lvl="1" indent="-342900">
              <a:buFont typeface="+mj-lt"/>
              <a:buAutoNum type="romanUcPeriod"/>
            </a:pPr>
            <a:endParaRPr lang="en-US" sz="2000" i="1" dirty="0"/>
          </a:p>
        </p:txBody>
      </p:sp>
    </p:spTree>
    <p:extLst>
      <p:ext uri="{BB962C8B-B14F-4D97-AF65-F5344CB8AC3E}">
        <p14:creationId xmlns="" xmlns:p14="http://schemas.microsoft.com/office/powerpoint/2010/main" val="354944339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282DF1C-B8BF-4F65-BFE0-CE84256C1D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Transfer Instructions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51F38F3B-C643-4FFC-A67E-28A3DEF26748}"/>
              </a:ext>
            </a:extLst>
          </p:cNvPr>
          <p:cNvGraphicFramePr>
            <a:graphicFrameLocks noGrp="1"/>
          </p:cNvGraphicFramePr>
          <p:nvPr/>
        </p:nvGraphicFramePr>
        <p:xfrm>
          <a:off x="285720" y="1785926"/>
          <a:ext cx="8534400" cy="2967060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885456398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1986183803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2353824260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372230530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025492000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XCH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register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51119229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XCH A,direct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direct byte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67392969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XCH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indirect RAM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85867596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XCHD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Exchanges the low-order nibble indirect RAM with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6366199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383774751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F811FEF-D713-4665-876D-777C79A6E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Logic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285AEFD6-C81D-4C74-ADFF-62FCB68BD3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8417696" cy="1237171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Logic instructions perform logic operations upon corresponding bits of two registers. </a:t>
            </a:r>
          </a:p>
          <a:p>
            <a:r>
              <a:rPr lang="en-US" sz="2400" dirty="0"/>
              <a:t>After execution, the result is stored in the first operand. </a:t>
            </a:r>
            <a:endParaRPr lang="en-IN" sz="24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E519A4A-BDB4-4F9C-B308-A53F4F763D32}"/>
              </a:ext>
            </a:extLst>
          </p:cNvPr>
          <p:cNvGraphicFramePr>
            <a:graphicFrameLocks noGrp="1"/>
          </p:cNvGraphicFramePr>
          <p:nvPr/>
        </p:nvGraphicFramePr>
        <p:xfrm>
          <a:off x="285720" y="3214686"/>
          <a:ext cx="8534400" cy="3131001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AND register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00092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direct byte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A,@Ri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indirect RAM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AND immediate data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13845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accumulator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8542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</a:t>
                      </a:r>
                      <a:r>
                        <a:rPr lang="en-US" b="0" dirty="0" err="1">
                          <a:effectLst/>
                          <a:latin typeface="inherit"/>
                        </a:rPr>
                        <a:t>immediae</a:t>
                      </a:r>
                      <a:r>
                        <a:rPr lang="en-US" b="0" dirty="0">
                          <a:effectLst/>
                          <a:latin typeface="inherit"/>
                        </a:rPr>
                        <a:t> data to direct register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12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462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54232-1BC1-49EE-95C2-C1317C3B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2910" y="285728"/>
            <a:ext cx="7886700" cy="706420"/>
          </a:xfrm>
        </p:spPr>
        <p:txBody>
          <a:bodyPr>
            <a:normAutofit fontScale="90000"/>
          </a:bodyPr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Logic Instructions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F80212C-AE25-4D9D-9FDA-C47BE1A4A607}"/>
              </a:ext>
            </a:extLst>
          </p:cNvPr>
          <p:cNvGraphicFramePr>
            <a:graphicFrameLocks noGrp="1"/>
          </p:cNvGraphicFramePr>
          <p:nvPr/>
        </p:nvGraphicFramePr>
        <p:xfrm>
          <a:off x="285720" y="1000108"/>
          <a:ext cx="8534400" cy="5678597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4208099469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3227272391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3328785456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9152778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30605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ORL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A,Rn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OR register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0465070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A,direct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direct byte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1790825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indirect RAM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767603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direct,A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accumulator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330160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direct,#data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OR immediate data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104224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A,Rn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register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141745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XRL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A,direct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direct byte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702931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A,@Ri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indirect RAM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1861160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A,#data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Exclusive OR immediate data to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494479411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XRL direct,A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accumulator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370070569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XORL </a:t>
                      </a:r>
                      <a:r>
                        <a:rPr lang="en-IN" b="0" dirty="0" err="1">
                          <a:effectLst/>
                          <a:latin typeface="inherit"/>
                        </a:rPr>
                        <a:t>direct,#data</a:t>
                      </a:r>
                      <a:endParaRPr lang="en-IN" b="0" dirty="0">
                        <a:effectLst/>
                        <a:latin typeface="inherit"/>
                      </a:endParaRP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Exclusive OR immediate data to direct byte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91119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421126511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B154232-1BC1-49EE-95C2-C1317C3BCD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904381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Logic Instructions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="" xmlns:a16="http://schemas.microsoft.com/office/drawing/2014/main" id="{7F80212C-AE25-4D9D-9FDA-C47BE1A4A607}"/>
              </a:ext>
            </a:extLst>
          </p:cNvPr>
          <p:cNvGraphicFramePr>
            <a:graphicFrameLocks noGrp="1"/>
          </p:cNvGraphicFramePr>
          <p:nvPr/>
        </p:nvGraphicFramePr>
        <p:xfrm>
          <a:off x="380075" y="1257454"/>
          <a:ext cx="8534400" cy="4071442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4208099469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3227272391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3328785456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915277826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2430605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CLR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Clears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950465070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CPL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Complements the accumulator (1=0, 0=1)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1790825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SWAP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Swaps nibbles within the accumulator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79767603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RL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left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3330160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RLC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left through carry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071042246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RR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right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98141745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RRC A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Rotates bits in the accumulator right through carry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770293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60425923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6548A-A021-4238-B279-5D197674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5503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Bit-oriented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B8A7A0A8-0AD7-46BD-9D28-B18D9C5F61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40528"/>
            <a:ext cx="7886700" cy="1367161"/>
          </a:xfrm>
        </p:spPr>
        <p:txBody>
          <a:bodyPr>
            <a:normAutofit fontScale="92500"/>
          </a:bodyPr>
          <a:lstStyle/>
          <a:p>
            <a:r>
              <a:rPr lang="en-US" sz="2400" b="0" i="0" dirty="0">
                <a:solidFill>
                  <a:srgbClr val="231F20"/>
                </a:solidFill>
                <a:effectLst/>
              </a:rPr>
              <a:t>Similar to logic instructions, bit-oriented instructions perform logic operations. </a:t>
            </a:r>
          </a:p>
          <a:p>
            <a:r>
              <a:rPr lang="en-US" sz="2400" b="0" i="0" dirty="0">
                <a:solidFill>
                  <a:srgbClr val="231F20"/>
                </a:solidFill>
                <a:effectLst/>
              </a:rPr>
              <a:t>The difference is that </a:t>
            </a:r>
            <a:r>
              <a:rPr lang="en-US" sz="2400" b="0" i="0" dirty="0">
                <a:solidFill>
                  <a:srgbClr val="FF0000"/>
                </a:solidFill>
                <a:effectLst/>
              </a:rPr>
              <a:t>these are performed upon single bits</a:t>
            </a:r>
            <a:r>
              <a:rPr lang="en-US" sz="2400" b="0" i="0" dirty="0">
                <a:solidFill>
                  <a:srgbClr val="231F20"/>
                </a:solidFill>
                <a:effectLst/>
              </a:rPr>
              <a:t>. </a:t>
            </a:r>
            <a:endParaRPr lang="en-IN" sz="24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00F4CE2-B9D0-4C31-87C3-D01F93D81B23}"/>
              </a:ext>
            </a:extLst>
          </p:cNvPr>
          <p:cNvGraphicFramePr>
            <a:graphicFrameLocks noGrp="1"/>
          </p:cNvGraphicFramePr>
          <p:nvPr/>
        </p:nvGraphicFramePr>
        <p:xfrm>
          <a:off x="353441" y="2873190"/>
          <a:ext cx="8534400" cy="3557721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CLR 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Clears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CLR 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Clears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SETB 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Sets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SETB 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Sets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CPL 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>
                          <a:effectLst/>
                          <a:latin typeface="inherit"/>
                        </a:rPr>
                        <a:t>Complements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1384572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CPL 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Complements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2785427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ANL C,bit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471256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64545647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436548A-A021-4238-B279-5D197674D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895503"/>
          </a:xfrm>
        </p:spPr>
        <p:txBody>
          <a:bodyPr/>
          <a:lstStyle/>
          <a:p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Bit-oriented Instructions</a:t>
            </a:r>
            <a:endParaRPr lang="en-IN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300F4CE2-B9D0-4C31-87C3-D01F93D81B23}"/>
              </a:ext>
            </a:extLst>
          </p:cNvPr>
          <p:cNvGraphicFramePr>
            <a:graphicFrameLocks noGrp="1"/>
          </p:cNvGraphicFramePr>
          <p:nvPr/>
        </p:nvGraphicFramePr>
        <p:xfrm>
          <a:off x="353441" y="1736847"/>
          <a:ext cx="8534400" cy="2634443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ANL C,/bit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AND complements of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C,bit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OR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ORL C,/bit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>
                          <a:effectLst/>
                          <a:latin typeface="inherit"/>
                        </a:rPr>
                        <a:t>OR complements of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C,bit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direct bit to the carry flag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MOV bit,C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Moves the carry flag to the direct bit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13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1264463624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D326D-AE37-4690-94DC-FCCB7365B6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fontAlgn="base"/>
            <a:r>
              <a:rPr lang="en-IN" b="0" i="0" dirty="0">
                <a:solidFill>
                  <a:srgbClr val="231F20"/>
                </a:solidFill>
                <a:effectLst/>
                <a:latin typeface="Montserrat"/>
              </a:rPr>
              <a:t>Branch Instructions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AF13B232-C902-463A-96CD-5CEEC41937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06859"/>
            <a:ext cx="7886700" cy="2370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There are two kinds of branch instructions: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Unconditional</a:t>
            </a:r>
            <a:r>
              <a:rPr lang="en-US" sz="2000" dirty="0"/>
              <a:t> jump instructions: upon their execution a jump to a new location from where the program continues execution is executed. 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u="sng" dirty="0"/>
              <a:t>Conditional</a:t>
            </a:r>
            <a:r>
              <a:rPr lang="en-US" sz="2000" dirty="0"/>
              <a:t> jump instructions: a jump to a new program location is executed only if a specified condition is met. Otherwise, the program normally proceeds with the next instruction. </a:t>
            </a:r>
            <a:endParaRPr lang="en-IN" sz="2000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F94E384-019B-4130-BBB2-EC8CE2C62021}"/>
              </a:ext>
            </a:extLst>
          </p:cNvPr>
          <p:cNvGraphicFramePr>
            <a:graphicFrameLocks noGrp="1"/>
          </p:cNvGraphicFramePr>
          <p:nvPr/>
        </p:nvGraphicFramePr>
        <p:xfrm>
          <a:off x="353441" y="3991778"/>
          <a:ext cx="8534400" cy="2634443"/>
        </p:xfrm>
        <a:graphic>
          <a:graphicData uri="http://schemas.openxmlformats.org/drawingml/2006/table">
            <a:tbl>
              <a:tblPr/>
              <a:tblGrid>
                <a:gridCol w="1892607">
                  <a:extLst>
                    <a:ext uri="{9D8B030D-6E8A-4147-A177-3AD203B41FA5}">
                      <a16:colId xmlns="" xmlns:a16="http://schemas.microsoft.com/office/drawing/2014/main" val="3924781331"/>
                    </a:ext>
                  </a:extLst>
                </a:gridCol>
                <a:gridCol w="4886974">
                  <a:extLst>
                    <a:ext uri="{9D8B030D-6E8A-4147-A177-3AD203B41FA5}">
                      <a16:colId xmlns="" xmlns:a16="http://schemas.microsoft.com/office/drawing/2014/main" val="4224009236"/>
                    </a:ext>
                  </a:extLst>
                </a:gridCol>
                <a:gridCol w="852256">
                  <a:extLst>
                    <a:ext uri="{9D8B030D-6E8A-4147-A177-3AD203B41FA5}">
                      <a16:colId xmlns="" xmlns:a16="http://schemas.microsoft.com/office/drawing/2014/main" val="3351642652"/>
                    </a:ext>
                  </a:extLst>
                </a:gridCol>
                <a:gridCol w="902563">
                  <a:extLst>
                    <a:ext uri="{9D8B030D-6E8A-4147-A177-3AD203B41FA5}">
                      <a16:colId xmlns="" xmlns:a16="http://schemas.microsoft.com/office/drawing/2014/main" val="1288058403"/>
                    </a:ext>
                  </a:extLst>
                </a:gridCol>
              </a:tblGrid>
              <a:tr h="4372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2378797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ACALL addr11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Absolute subroutine call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000928"/>
                  </a:ext>
                </a:extLst>
              </a:tr>
              <a:tr h="34622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LCALL addr16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Long subroutine call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6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9290098"/>
                  </a:ext>
                </a:extLst>
              </a:tr>
              <a:tr h="25123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RET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Returns from subroutine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45573"/>
                  </a:ext>
                </a:extLst>
              </a:tr>
              <a:tr h="4554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RETI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Returns from interrupt subroutine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6454575"/>
                  </a:ext>
                </a:extLst>
              </a:tr>
              <a:tr h="461639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AJMP addr11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Absolute jump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138457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69779196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BCD326D-AE37-4690-94DC-FCCB7365B6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82594"/>
          </a:xfrm>
        </p:spPr>
        <p:txBody>
          <a:bodyPr>
            <a:normAutofit fontScale="90000"/>
          </a:bodyPr>
          <a:lstStyle/>
          <a:p>
            <a:pPr fontAlgn="base"/>
            <a:r>
              <a:rPr lang="en-IN" sz="3600" b="1" i="0" dirty="0">
                <a:solidFill>
                  <a:srgbClr val="231F20"/>
                </a:solidFill>
                <a:effectLst/>
                <a:latin typeface="Montserrat"/>
              </a:rPr>
              <a:t>Branch Instructions</a:t>
            </a:r>
            <a:endParaRPr lang="en-IN" sz="3600" b="1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="" xmlns:a16="http://schemas.microsoft.com/office/drawing/2014/main" id="{6F94E384-019B-4130-BBB2-EC8CE2C62021}"/>
              </a:ext>
            </a:extLst>
          </p:cNvPr>
          <p:cNvGraphicFramePr>
            <a:graphicFrameLocks noGrp="1"/>
          </p:cNvGraphicFramePr>
          <p:nvPr/>
        </p:nvGraphicFramePr>
        <p:xfrm>
          <a:off x="428596" y="1142984"/>
          <a:ext cx="8504839" cy="5486388"/>
        </p:xfrm>
        <a:graphic>
          <a:graphicData uri="http://schemas.openxmlformats.org/drawingml/2006/table">
            <a:tbl>
              <a:tblPr/>
              <a:tblGrid>
                <a:gridCol w="1886051">
                  <a:extLst>
                    <a:ext uri="{9D8B030D-6E8A-4147-A177-3AD203B41FA5}">
                      <a16:colId xmlns="" xmlns:a16="http://schemas.microsoft.com/office/drawing/2014/main" val="3924781331"/>
                    </a:ext>
                  </a:extLst>
                </a:gridCol>
                <a:gridCol w="4870047">
                  <a:extLst>
                    <a:ext uri="{9D8B030D-6E8A-4147-A177-3AD203B41FA5}">
                      <a16:colId xmlns="" xmlns:a16="http://schemas.microsoft.com/office/drawing/2014/main" val="4224009236"/>
                    </a:ext>
                  </a:extLst>
                </a:gridCol>
                <a:gridCol w="849304">
                  <a:extLst>
                    <a:ext uri="{9D8B030D-6E8A-4147-A177-3AD203B41FA5}">
                      <a16:colId xmlns="" xmlns:a16="http://schemas.microsoft.com/office/drawing/2014/main" val="3351642652"/>
                    </a:ext>
                  </a:extLst>
                </a:gridCol>
                <a:gridCol w="899437">
                  <a:extLst>
                    <a:ext uri="{9D8B030D-6E8A-4147-A177-3AD203B41FA5}">
                      <a16:colId xmlns="" xmlns:a16="http://schemas.microsoft.com/office/drawing/2014/main" val="1288058403"/>
                    </a:ext>
                  </a:extLst>
                </a:gridCol>
              </a:tblGrid>
              <a:tr h="37952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I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ea typeface="+mn-ea"/>
                          <a:cs typeface="Arial" charset="0"/>
                        </a:rPr>
                        <a:t>Mnemonic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charset="0"/>
                        <a:ea typeface="+mn-ea"/>
                        <a:cs typeface="Arial" charset="0"/>
                      </a:endParaRPr>
                    </a:p>
                  </a:txBody>
                  <a:tcPr marL="91429" marR="91429" marT="45714" marB="45714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Description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Byte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charset="0"/>
                          <a:cs typeface="Arial" charset="0"/>
                        </a:rPr>
                        <a:t>Cycle</a:t>
                      </a:r>
                    </a:p>
                  </a:txBody>
                  <a:tcPr marL="91429" marR="91429" marT="45714" marB="45714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52378797"/>
                  </a:ext>
                </a:extLst>
              </a:tr>
              <a:tr h="37040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LJMP addr16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Long jump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447000928"/>
                  </a:ext>
                </a:extLst>
              </a:tr>
              <a:tr h="60852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SJMP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Short jump (from –128 to +127 locations relative to the following instruction)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748997070"/>
                  </a:ext>
                </a:extLst>
              </a:tr>
              <a:tr h="37040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JC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carry flag is set.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018265555"/>
                  </a:ext>
                </a:extLst>
              </a:tr>
              <a:tr h="37040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JNC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carry flag is not set.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86340223"/>
                  </a:ext>
                </a:extLst>
              </a:tr>
              <a:tr h="37040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JB bit,rel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direct bit is set.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852951488"/>
                  </a:ext>
                </a:extLst>
              </a:tr>
              <a:tr h="60852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JBC bit,rel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direct bit is set and clears bit.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4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3329290098"/>
                  </a:ext>
                </a:extLst>
              </a:tr>
              <a:tr h="37040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JMP @A+DPTR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indirect relative to the DPTR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124545573"/>
                  </a:ext>
                </a:extLst>
              </a:tr>
              <a:tr h="395324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JZ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the accumulator is zero.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566454575"/>
                  </a:ext>
                </a:extLst>
              </a:tr>
              <a:tr h="608527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JNZ rel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US" b="0" dirty="0">
                          <a:effectLst/>
                          <a:latin typeface="inherit"/>
                        </a:rPr>
                        <a:t>Jump if the accumulator is not zero. Short jump.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2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3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1051384572"/>
                  </a:ext>
                </a:extLst>
              </a:tr>
              <a:tr h="400718"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NOP</a:t>
                      </a:r>
                    </a:p>
                  </a:txBody>
                  <a:tcPr marL="76200" marR="76200" marT="76200" marB="76200"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IN" b="0" dirty="0">
                          <a:effectLst/>
                          <a:latin typeface="inherit"/>
                        </a:rPr>
                        <a:t>No operation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b="0" dirty="0">
                          <a:effectLst/>
                          <a:latin typeface="inherit"/>
                        </a:rPr>
                        <a:t>1</a:t>
                      </a:r>
                    </a:p>
                  </a:txBody>
                  <a:tcPr marL="76200" marR="76200" marT="76200" marB="762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="" xmlns:a16="http://schemas.microsoft.com/office/drawing/2014/main" val="21187757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="" xmlns:p14="http://schemas.microsoft.com/office/powerpoint/2010/main" val="256462803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US" dirty="0">
                <a:latin typeface="Times New Roman" pitchFamily="18" charset="0"/>
                <a:cs typeface="Times New Roman" pitchFamily="18" charset="0"/>
              </a:rPr>
              <a:t>Last But Not the Least…</a:t>
            </a:r>
          </a:p>
        </p:txBody>
      </p:sp>
      <p:sp>
        <p:nvSpPr>
          <p:cNvPr id="3" name="Rectangle 2"/>
          <p:cNvSpPr/>
          <p:nvPr/>
        </p:nvSpPr>
        <p:spPr>
          <a:xfrm>
            <a:off x="457200" y="1676400"/>
            <a:ext cx="838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>
                <a:solidFill>
                  <a:srgbClr val="0070C0"/>
                </a:solidFill>
              </a:rPr>
              <a:t>https://www3.ntu.edu.sg/home/ehchua/programming/java/DataRepresentation.html</a:t>
            </a:r>
          </a:p>
        </p:txBody>
      </p:sp>
      <p:pic>
        <p:nvPicPr>
          <p:cNvPr id="1026" name="Picture 2" descr="http://blogs.uct.ac.za/gallery/669/PowerPoint.gif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47800" y="2667000"/>
            <a:ext cx="6248400" cy="3875187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B6E80AE-45F1-44FC-89CC-BB1BA5FC12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362F707-52AB-47B5-A670-3EFC5EA9B3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IDFont+F2"/>
              </a:rPr>
              <a:t>M. Morris Mano, Computer System Architecture, Prentice Hall of India Pvt Ltd, 3rd Edition (</a:t>
            </a:r>
            <a:r>
              <a:rPr lang="en-US" sz="1800" b="0" i="0" u="none" strike="noStrike" baseline="0" dirty="0" err="1">
                <a:latin typeface="CIDFont+F2"/>
              </a:rPr>
              <a:t>upda</a:t>
            </a:r>
            <a:r>
              <a:rPr lang="en-IN" sz="1800" b="0" i="0" u="none" strike="noStrike" baseline="0" dirty="0">
                <a:latin typeface="CIDFont+F2"/>
              </a:rPr>
              <a:t>ted) , 30 June 2017</a:t>
            </a: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IDFont+F2"/>
              </a:rPr>
              <a:t>the Essentials of Computer Organization and Architecture (4th Edition), Linda Null and Julia </a:t>
            </a:r>
            <a:r>
              <a:rPr lang="en-US" sz="1800" b="0" i="0" u="none" strike="noStrike" baseline="0" dirty="0" err="1">
                <a:latin typeface="CIDFont+F2"/>
              </a:rPr>
              <a:t>Lobur</a:t>
            </a:r>
            <a:r>
              <a:rPr lang="en-US" sz="1800" b="0" i="0" u="none" strike="noStrike" baseline="0" dirty="0">
                <a:latin typeface="CIDFont+F2"/>
              </a:rPr>
              <a:t>, Jones and </a:t>
            </a:r>
            <a:r>
              <a:rPr lang="en-US" sz="1800" b="0" i="0" u="none" strike="noStrike" baseline="0" dirty="0" err="1">
                <a:latin typeface="CIDFont+F2"/>
              </a:rPr>
              <a:t>Barlett</a:t>
            </a:r>
            <a:r>
              <a:rPr lang="en-US" sz="1800" b="0" i="0" u="none" strike="noStrike" baseline="0" dirty="0">
                <a:latin typeface="CIDFont+F2"/>
              </a:rPr>
              <a:t> Publishers, ISBN: 978-1-284-07448-2.</a:t>
            </a:r>
            <a:endParaRPr lang="en-IN" sz="1800" b="0" i="0" u="none" strike="noStrike" baseline="0" dirty="0">
              <a:latin typeface="CIDFont+F2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en-US" sz="1800" b="0" i="0" u="none" strike="noStrike" baseline="0" dirty="0">
                <a:latin typeface="CIDFont+F2"/>
              </a:rPr>
              <a:t>Barry B. Brey, The Intel Microprocessors: 8086/8088, 80186/80188, 80286, 80386, 80486, Pentium, Pentium Pro Processor, Pentium II, Pentium III, Pentium 4, and Core2 with 64-bit Extensions : Architecture, Programming, and Interfacing. Pearson Education India, </a:t>
            </a:r>
            <a:r>
              <a:rPr lang="en-US" sz="1800" b="0" i="0" u="none" strike="noStrike" baseline="0" dirty="0" err="1">
                <a:latin typeface="CIDFont+F2"/>
              </a:rPr>
              <a:t>Eigth</a:t>
            </a:r>
            <a:r>
              <a:rPr lang="en-US" sz="1800" b="0" i="0" u="none" strike="noStrike" baseline="0" dirty="0">
                <a:latin typeface="CIDFont+F2"/>
              </a:rPr>
              <a:t> Edition, 2019</a:t>
            </a:r>
            <a:endParaRPr lang="en-IN" sz="1800" dirty="0"/>
          </a:p>
          <a:p>
            <a:endParaRPr lang="en-IN" dirty="0"/>
          </a:p>
        </p:txBody>
      </p:sp>
    </p:spTree>
    <p:extLst>
      <p:ext uri="{BB962C8B-B14F-4D97-AF65-F5344CB8AC3E}">
        <p14:creationId xmlns="" xmlns:p14="http://schemas.microsoft.com/office/powerpoint/2010/main" val="33057895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Classifying ISAs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57200" y="1590354"/>
            <a:ext cx="8229600" cy="504138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400" dirty="0">
                <a:solidFill>
                  <a:srgbClr val="CC0000"/>
                </a:solidFill>
                <a:ea typeface="宋体" pitchFamily="2" charset="-122"/>
              </a:rPr>
              <a:t>Accumulator</a:t>
            </a:r>
            <a:r>
              <a:rPr lang="en-US" altLang="zh-CN" sz="2400" dirty="0">
                <a:ea typeface="宋体" pitchFamily="2" charset="-122"/>
              </a:rPr>
              <a:t> (before 1960, </a:t>
            </a:r>
            <a:r>
              <a:rPr lang="en-US" altLang="en-US" sz="2000" dirty="0"/>
              <a:t>e.g. 68HC11</a:t>
            </a:r>
            <a:r>
              <a:rPr lang="en-US" altLang="zh-CN" sz="2400" dirty="0">
                <a:ea typeface="宋体" pitchFamily="2" charset="-122"/>
              </a:rPr>
              <a:t>):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1-address	add A	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acc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acc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+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mem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[A]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400" dirty="0">
                <a:solidFill>
                  <a:srgbClr val="CC0000"/>
                </a:solidFill>
                <a:ea typeface="宋体" pitchFamily="2" charset="-122"/>
              </a:rPr>
              <a:t>Stack</a:t>
            </a:r>
            <a:r>
              <a:rPr lang="en-US" altLang="zh-CN" sz="2400" dirty="0">
                <a:ea typeface="宋体" pitchFamily="2" charset="-122"/>
              </a:rPr>
              <a:t> (1960s to 1970s):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0-address	add	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tos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</a:t>
            </a:r>
            <a:r>
              <a:rPr lang="en-US" altLang="zh-CN" dirty="0">
                <a:solidFill>
                  <a:srgbClr val="0070C0"/>
                </a:solidFill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 err="1">
                <a:solidFill>
                  <a:srgbClr val="0070C0"/>
                </a:solidFill>
                <a:ea typeface="宋体" pitchFamily="2" charset="-122"/>
              </a:rPr>
              <a:t>tos</a:t>
            </a:r>
            <a:r>
              <a:rPr lang="en-US" altLang="zh-CN" dirty="0">
                <a:solidFill>
                  <a:srgbClr val="0070C0"/>
                </a:solidFill>
                <a:ea typeface="宋体" pitchFamily="2" charset="-122"/>
              </a:rPr>
              <a:t> + next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400" dirty="0">
                <a:solidFill>
                  <a:srgbClr val="CC0000"/>
                </a:solidFill>
                <a:ea typeface="宋体" pitchFamily="2" charset="-122"/>
              </a:rPr>
              <a:t>Register-Memory</a:t>
            </a:r>
            <a:r>
              <a:rPr lang="en-US" altLang="zh-CN" sz="2400" dirty="0">
                <a:ea typeface="宋体" pitchFamily="2" charset="-122"/>
              </a:rPr>
              <a:t> (1970s to present, </a:t>
            </a:r>
            <a:r>
              <a:rPr lang="en-US" altLang="en-US" sz="2000" dirty="0"/>
              <a:t>e.g. </a:t>
            </a:r>
            <a:r>
              <a:rPr lang="en-US" altLang="en-US" sz="2000" dirty="0">
                <a:solidFill>
                  <a:schemeClr val="tx2"/>
                </a:solidFill>
              </a:rPr>
              <a:t>80x86</a:t>
            </a:r>
            <a:r>
              <a:rPr lang="en-US" altLang="zh-CN" sz="2400" dirty="0">
                <a:ea typeface="宋体" pitchFamily="2" charset="-122"/>
              </a:rPr>
              <a:t>):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2-address	add R1,  A	R1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>
                <a:ea typeface="宋体" pitchFamily="2" charset="-122"/>
              </a:rPr>
              <a:t>R1 + 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[A]	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	load R1, A	R1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[A]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sz="2400" dirty="0">
                <a:solidFill>
                  <a:srgbClr val="CC0000"/>
                </a:solidFill>
                <a:ea typeface="宋体" pitchFamily="2" charset="-122"/>
              </a:rPr>
              <a:t>Register-Register </a:t>
            </a:r>
            <a:r>
              <a:rPr lang="en-US" altLang="zh-CN" sz="2400" dirty="0">
                <a:ea typeface="宋体" pitchFamily="2" charset="-122"/>
              </a:rPr>
              <a:t>(Load/Store) (1960s to present, </a:t>
            </a:r>
            <a:r>
              <a:rPr lang="en-US" altLang="en-US" sz="2000" dirty="0"/>
              <a:t>e.g. </a:t>
            </a:r>
            <a:r>
              <a:rPr lang="en-US" altLang="en-US" sz="2000" dirty="0">
                <a:solidFill>
                  <a:schemeClr val="tx2"/>
                </a:solidFill>
              </a:rPr>
              <a:t>MIPS</a:t>
            </a:r>
            <a:r>
              <a:rPr lang="en-US" altLang="zh-CN" sz="2400" dirty="0">
                <a:ea typeface="宋体" pitchFamily="2" charset="-122"/>
              </a:rPr>
              <a:t>):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3-address	add R1, R2, R3	R1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>
                <a:ea typeface="宋体" pitchFamily="2" charset="-122"/>
              </a:rPr>
              <a:t>R2 + R3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	load R1, R2	R1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[R2]</a:t>
            </a:r>
          </a:p>
          <a:p>
            <a:pPr>
              <a:lnSpc>
                <a:spcPct val="80000"/>
              </a:lnSpc>
              <a:buFontTx/>
              <a:buNone/>
              <a:tabLst>
                <a:tab pos="2057400" algn="l"/>
                <a:tab pos="3886200" algn="l"/>
              </a:tabLst>
            </a:pPr>
            <a:r>
              <a:rPr lang="en-US" altLang="zh-CN" dirty="0">
                <a:ea typeface="宋体" pitchFamily="2" charset="-122"/>
              </a:rPr>
              <a:t>		store R1, R2	</a:t>
            </a:r>
            <a:r>
              <a:rPr lang="en-US" altLang="zh-CN" dirty="0" err="1">
                <a:ea typeface="宋体" pitchFamily="2" charset="-122"/>
              </a:rPr>
              <a:t>mem</a:t>
            </a:r>
            <a:r>
              <a:rPr lang="en-US" altLang="zh-CN" dirty="0">
                <a:ea typeface="宋体" pitchFamily="2" charset="-122"/>
              </a:rPr>
              <a:t>[R1] </a:t>
            </a:r>
            <a:r>
              <a:rPr lang="en-US" altLang="zh-CN" dirty="0">
                <a:latin typeface="Symbol" pitchFamily="18" charset="2"/>
                <a:ea typeface="宋体" pitchFamily="2" charset="-122"/>
              </a:rPr>
              <a:t>¬  </a:t>
            </a:r>
            <a:r>
              <a:rPr lang="en-US" altLang="zh-CN" dirty="0">
                <a:ea typeface="宋体" pitchFamily="2" charset="-122"/>
              </a:rPr>
              <a:t>R2</a:t>
            </a:r>
          </a:p>
        </p:txBody>
      </p:sp>
    </p:spTree>
    <p:extLst>
      <p:ext uri="{BB962C8B-B14F-4D97-AF65-F5344CB8AC3E}">
        <p14:creationId xmlns="" xmlns:p14="http://schemas.microsoft.com/office/powerpoint/2010/main" val="488524356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2-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1600200"/>
            <a:ext cx="8153400" cy="508635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Operand Locations in Four ISA Classes</a:t>
            </a:r>
          </a:p>
        </p:txBody>
      </p:sp>
      <p:sp>
        <p:nvSpPr>
          <p:cNvPr id="5" name="Text Box 4"/>
          <p:cNvSpPr txBox="1">
            <a:spLocks noChangeArrowheads="1"/>
          </p:cNvSpPr>
          <p:nvPr/>
        </p:nvSpPr>
        <p:spPr bwMode="auto">
          <a:xfrm>
            <a:off x="6400800" y="1219200"/>
            <a:ext cx="67197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/>
            <a:r>
              <a:rPr lang="en-US" altLang="zh-CN" b="1" dirty="0">
                <a:solidFill>
                  <a:srgbClr val="FF0000"/>
                </a:solidFill>
                <a:latin typeface="Times New Roman" pitchFamily="18" charset="0"/>
                <a:ea typeface="宋体" pitchFamily="2" charset="-122"/>
              </a:rPr>
              <a:t>GPR</a:t>
            </a:r>
            <a:endParaRPr lang="en-US" altLang="zh-CN" sz="3200" b="1" dirty="0">
              <a:solidFill>
                <a:srgbClr val="FF0000"/>
              </a:solidFill>
              <a:latin typeface="Times New Roman" pitchFamily="18" charset="0"/>
              <a:ea typeface="宋体" pitchFamily="2" charset="-122"/>
            </a:endParaRPr>
          </a:p>
        </p:txBody>
      </p:sp>
      <p:sp>
        <p:nvSpPr>
          <p:cNvPr id="6" name="Line 5"/>
          <p:cNvSpPr>
            <a:spLocks noChangeShapeType="1"/>
          </p:cNvSpPr>
          <p:nvPr/>
        </p:nvSpPr>
        <p:spPr bwMode="auto">
          <a:xfrm flipH="1">
            <a:off x="5006975" y="1436687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" name="Line 6"/>
          <p:cNvSpPr>
            <a:spLocks noChangeShapeType="1"/>
          </p:cNvSpPr>
          <p:nvPr/>
        </p:nvSpPr>
        <p:spPr bwMode="auto">
          <a:xfrm flipH="1">
            <a:off x="7086600" y="1447800"/>
            <a:ext cx="1447800" cy="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 type="triangle" w="med" len="med"/>
            <a:tailEnd/>
          </a:ln>
          <a:effectLst/>
          <a:extLst>
            <a:ext uri="{909E8E84-426E-40DD-AFC4-6F175D3DCCD1}">
              <a14:hiddenFill xmlns="" xmlns:a14="http://schemas.microsoft.com/office/drawing/2010/main">
                <a:noFill/>
              </a14:hiddenFill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547266115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Text Box 499"/>
          <p:cNvSpPr txBox="1">
            <a:spLocks noChangeArrowheads="1"/>
          </p:cNvSpPr>
          <p:nvPr/>
        </p:nvSpPr>
        <p:spPr bwMode="auto">
          <a:xfrm>
            <a:off x="3124200" y="1981200"/>
            <a:ext cx="5410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endParaRPr lang="en-US" sz="2400">
              <a:latin typeface="+mj-lt"/>
            </a:endParaRPr>
          </a:p>
        </p:txBody>
      </p:sp>
      <p:sp>
        <p:nvSpPr>
          <p:cNvPr id="79" name="Rectangle 2"/>
          <p:cNvSpPr>
            <a:spLocks noGrp="1" noChangeArrowheads="1"/>
          </p:cNvSpPr>
          <p:nvPr>
            <p:ph type="title"/>
          </p:nvPr>
        </p:nvSpPr>
        <p:spPr>
          <a:xfrm>
            <a:off x="990600" y="381000"/>
            <a:ext cx="7162800" cy="685800"/>
          </a:xfrm>
          <a:noFill/>
          <a:ln/>
        </p:spPr>
        <p:txBody>
          <a:bodyPr lIns="92075" tIns="46038" rIns="92075" bIns="46038"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Stack Architectures</a:t>
            </a:r>
          </a:p>
        </p:txBody>
      </p:sp>
      <p:sp>
        <p:nvSpPr>
          <p:cNvPr id="80" name="Rectangle 3"/>
          <p:cNvSpPr txBox="1">
            <a:spLocks noChangeArrowheads="1"/>
          </p:cNvSpPr>
          <p:nvPr/>
        </p:nvSpPr>
        <p:spPr>
          <a:xfrm>
            <a:off x="457200" y="1219200"/>
            <a:ext cx="6210300" cy="5486400"/>
          </a:xfrm>
          <a:prstGeom prst="rect">
            <a:avLst/>
          </a:prstGeom>
          <a:noFill/>
          <a:ln/>
        </p:spPr>
        <p:txBody>
          <a:bodyPr lIns="92075" tIns="46038" rIns="92075" bIns="46038"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latin typeface="+mj-lt"/>
              </a:rPr>
              <a:t>Implicit operands on stack</a:t>
            </a:r>
            <a:endParaRPr lang="en-US" altLang="zh-CN" sz="2800" dirty="0">
              <a:latin typeface="+mj-lt"/>
              <a:ea typeface="宋体" pitchFamily="2" charset="-122"/>
            </a:endParaRPr>
          </a:p>
          <a:p>
            <a:r>
              <a:rPr lang="en-US" altLang="zh-CN" sz="2800" dirty="0">
                <a:ea typeface="宋体" pitchFamily="2" charset="-122"/>
              </a:rPr>
              <a:t>Instruction set: 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add, sub, </a:t>
            </a:r>
            <a:r>
              <a:rPr lang="en-US" altLang="zh-CN" sz="2000" dirty="0" err="1">
                <a:ea typeface="宋体" pitchFamily="2" charset="-122"/>
              </a:rPr>
              <a:t>mult</a:t>
            </a:r>
            <a:r>
              <a:rPr lang="en-US" altLang="zh-CN" sz="2000" dirty="0">
                <a:ea typeface="宋体" pitchFamily="2" charset="-122"/>
              </a:rPr>
              <a:t>, div, . . .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A, pop A</a:t>
            </a:r>
          </a:p>
          <a:p>
            <a:r>
              <a:rPr lang="en-US" altLang="zh-CN" sz="2800" dirty="0">
                <a:ea typeface="宋体" pitchFamily="2" charset="-122"/>
              </a:rPr>
              <a:t>Example: A*B - (A+C*B)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mul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A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C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push B</a:t>
            </a:r>
          </a:p>
          <a:p>
            <a:pPr lvl="1">
              <a:buFontTx/>
              <a:buNone/>
            </a:pPr>
            <a:r>
              <a:rPr lang="en-US" altLang="zh-CN" sz="2000" dirty="0" err="1">
                <a:ea typeface="宋体" pitchFamily="2" charset="-122"/>
              </a:rPr>
              <a:t>mul</a:t>
            </a:r>
            <a:endParaRPr lang="en-US" altLang="zh-CN" sz="2000" dirty="0">
              <a:ea typeface="宋体" pitchFamily="2" charset="-122"/>
            </a:endParaRP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add</a:t>
            </a:r>
          </a:p>
          <a:p>
            <a:pPr lvl="1">
              <a:buFontTx/>
              <a:buNone/>
            </a:pPr>
            <a:r>
              <a:rPr lang="en-US" altLang="zh-CN" sz="2000" dirty="0">
                <a:ea typeface="宋体" pitchFamily="2" charset="-122"/>
              </a:rPr>
              <a:t>sub</a:t>
            </a:r>
          </a:p>
        </p:txBody>
      </p:sp>
      <p:sp>
        <p:nvSpPr>
          <p:cNvPr id="81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2" name="Rectangle 5"/>
          <p:cNvSpPr>
            <a:spLocks noChangeArrowheads="1"/>
          </p:cNvSpPr>
          <p:nvPr/>
        </p:nvSpPr>
        <p:spPr bwMode="auto">
          <a:xfrm>
            <a:off x="3527425" y="35655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83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4" name="Rectangle 7"/>
          <p:cNvSpPr>
            <a:spLocks noChangeArrowheads="1"/>
          </p:cNvSpPr>
          <p:nvPr/>
        </p:nvSpPr>
        <p:spPr bwMode="auto">
          <a:xfrm>
            <a:off x="4133461" y="3505200"/>
            <a:ext cx="316302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85" name="Rectangle 8"/>
          <p:cNvSpPr>
            <a:spLocks noChangeArrowheads="1"/>
          </p:cNvSpPr>
          <p:nvPr/>
        </p:nvSpPr>
        <p:spPr bwMode="auto">
          <a:xfrm>
            <a:off x="4006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6" name="Rectangle 9"/>
          <p:cNvSpPr>
            <a:spLocks noChangeArrowheads="1"/>
          </p:cNvSpPr>
          <p:nvPr/>
        </p:nvSpPr>
        <p:spPr bwMode="auto">
          <a:xfrm>
            <a:off x="4137025" y="3733800"/>
            <a:ext cx="3127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87" name="Rectangle 10"/>
          <p:cNvSpPr>
            <a:spLocks noChangeArrowheads="1"/>
          </p:cNvSpPr>
          <p:nvPr/>
        </p:nvSpPr>
        <p:spPr bwMode="auto">
          <a:xfrm>
            <a:off x="4616450" y="359410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8" name="Rectangle 11"/>
          <p:cNvSpPr>
            <a:spLocks noChangeArrowheads="1"/>
          </p:cNvSpPr>
          <p:nvPr/>
        </p:nvSpPr>
        <p:spPr bwMode="auto">
          <a:xfrm>
            <a:off x="4594225" y="35655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89" name="Rectangle 12"/>
          <p:cNvSpPr>
            <a:spLocks noChangeArrowheads="1"/>
          </p:cNvSpPr>
          <p:nvPr/>
        </p:nvSpPr>
        <p:spPr bwMode="auto">
          <a:xfrm>
            <a:off x="52260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0" name="Rectangle 13"/>
          <p:cNvSpPr>
            <a:spLocks noChangeArrowheads="1"/>
          </p:cNvSpPr>
          <p:nvPr/>
        </p:nvSpPr>
        <p:spPr bwMode="auto">
          <a:xfrm>
            <a:off x="52260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1" name="Rectangle 14"/>
          <p:cNvSpPr>
            <a:spLocks noChangeArrowheads="1"/>
          </p:cNvSpPr>
          <p:nvPr/>
        </p:nvSpPr>
        <p:spPr bwMode="auto">
          <a:xfrm>
            <a:off x="58356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2" name="Rectangle 15"/>
          <p:cNvSpPr>
            <a:spLocks noChangeArrowheads="1"/>
          </p:cNvSpPr>
          <p:nvPr/>
        </p:nvSpPr>
        <p:spPr bwMode="auto">
          <a:xfrm>
            <a:off x="58356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3" name="Rectangle 16"/>
          <p:cNvSpPr>
            <a:spLocks noChangeArrowheads="1"/>
          </p:cNvSpPr>
          <p:nvPr/>
        </p:nvSpPr>
        <p:spPr bwMode="auto">
          <a:xfrm>
            <a:off x="58356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4" name="Rectangle 17"/>
          <p:cNvSpPr>
            <a:spLocks noChangeArrowheads="1"/>
          </p:cNvSpPr>
          <p:nvPr/>
        </p:nvSpPr>
        <p:spPr bwMode="auto">
          <a:xfrm>
            <a:off x="6445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5" name="Rectangle 18"/>
          <p:cNvSpPr>
            <a:spLocks noChangeArrowheads="1"/>
          </p:cNvSpPr>
          <p:nvPr/>
        </p:nvSpPr>
        <p:spPr bwMode="auto">
          <a:xfrm>
            <a:off x="64452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6" name="Rectangle 19"/>
          <p:cNvSpPr>
            <a:spLocks noChangeArrowheads="1"/>
          </p:cNvSpPr>
          <p:nvPr/>
        </p:nvSpPr>
        <p:spPr bwMode="auto">
          <a:xfrm>
            <a:off x="7054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7" name="Rectangle 20"/>
          <p:cNvSpPr>
            <a:spLocks noChangeArrowheads="1"/>
          </p:cNvSpPr>
          <p:nvPr/>
        </p:nvSpPr>
        <p:spPr bwMode="auto">
          <a:xfrm>
            <a:off x="7054850" y="37782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8" name="Rectangle 21"/>
          <p:cNvSpPr>
            <a:spLocks noChangeArrowheads="1"/>
          </p:cNvSpPr>
          <p:nvPr/>
        </p:nvSpPr>
        <p:spPr bwMode="auto">
          <a:xfrm>
            <a:off x="70548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99" name="Rectangle 22"/>
          <p:cNvSpPr>
            <a:spLocks noChangeArrowheads="1"/>
          </p:cNvSpPr>
          <p:nvPr/>
        </p:nvSpPr>
        <p:spPr bwMode="auto">
          <a:xfrm>
            <a:off x="76644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0" name="Rectangle 23"/>
          <p:cNvSpPr>
            <a:spLocks noChangeArrowheads="1"/>
          </p:cNvSpPr>
          <p:nvPr/>
        </p:nvSpPr>
        <p:spPr bwMode="auto">
          <a:xfrm>
            <a:off x="7664450" y="37782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1" name="Rectangle 24"/>
          <p:cNvSpPr>
            <a:spLocks noChangeArrowheads="1"/>
          </p:cNvSpPr>
          <p:nvPr/>
        </p:nvSpPr>
        <p:spPr bwMode="auto">
          <a:xfrm>
            <a:off x="8388350" y="3549650"/>
            <a:ext cx="6350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" name="Rectangle 25"/>
          <p:cNvSpPr>
            <a:spLocks noChangeArrowheads="1"/>
          </p:cNvSpPr>
          <p:nvPr/>
        </p:nvSpPr>
        <p:spPr bwMode="auto">
          <a:xfrm>
            <a:off x="6445250" y="40068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3" name="Rectangle 26"/>
          <p:cNvSpPr>
            <a:spLocks noChangeArrowheads="1"/>
          </p:cNvSpPr>
          <p:nvPr/>
        </p:nvSpPr>
        <p:spPr bwMode="auto">
          <a:xfrm>
            <a:off x="6445250" y="42354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4" name="Rectangle 27"/>
          <p:cNvSpPr>
            <a:spLocks noChangeArrowheads="1"/>
          </p:cNvSpPr>
          <p:nvPr/>
        </p:nvSpPr>
        <p:spPr bwMode="auto">
          <a:xfrm>
            <a:off x="5203825" y="37338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105" name="Rectangle 28"/>
          <p:cNvSpPr>
            <a:spLocks noChangeArrowheads="1"/>
          </p:cNvSpPr>
          <p:nvPr/>
        </p:nvSpPr>
        <p:spPr bwMode="auto">
          <a:xfrm>
            <a:off x="5737225" y="39465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106" name="Rectangle 29"/>
          <p:cNvSpPr>
            <a:spLocks noChangeArrowheads="1"/>
          </p:cNvSpPr>
          <p:nvPr/>
        </p:nvSpPr>
        <p:spPr bwMode="auto">
          <a:xfrm>
            <a:off x="6346825" y="41751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107" name="Rectangle 30"/>
          <p:cNvSpPr>
            <a:spLocks noChangeArrowheads="1"/>
          </p:cNvSpPr>
          <p:nvPr/>
        </p:nvSpPr>
        <p:spPr bwMode="auto">
          <a:xfrm>
            <a:off x="5813425" y="37179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108" name="Rectangle 31"/>
          <p:cNvSpPr>
            <a:spLocks noChangeArrowheads="1"/>
          </p:cNvSpPr>
          <p:nvPr/>
        </p:nvSpPr>
        <p:spPr bwMode="auto">
          <a:xfrm>
            <a:off x="6469062" y="39465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109" name="Rectangle 32"/>
          <p:cNvSpPr>
            <a:spLocks noChangeArrowheads="1"/>
          </p:cNvSpPr>
          <p:nvPr/>
        </p:nvSpPr>
        <p:spPr bwMode="auto">
          <a:xfrm>
            <a:off x="6423025" y="37179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110" name="Rectangle 33"/>
          <p:cNvSpPr>
            <a:spLocks noChangeArrowheads="1"/>
          </p:cNvSpPr>
          <p:nvPr/>
        </p:nvSpPr>
        <p:spPr bwMode="auto">
          <a:xfrm>
            <a:off x="7032625" y="39465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111" name="Rectangle 34"/>
          <p:cNvSpPr>
            <a:spLocks noChangeArrowheads="1"/>
          </p:cNvSpPr>
          <p:nvPr/>
        </p:nvSpPr>
        <p:spPr bwMode="auto">
          <a:xfrm>
            <a:off x="7108825" y="37179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112" name="Rectangle 35"/>
          <p:cNvSpPr>
            <a:spLocks noChangeArrowheads="1"/>
          </p:cNvSpPr>
          <p:nvPr/>
        </p:nvSpPr>
        <p:spPr bwMode="auto">
          <a:xfrm>
            <a:off x="7642225" y="37338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113" name="Rectangle 36"/>
          <p:cNvSpPr>
            <a:spLocks noChangeArrowheads="1"/>
          </p:cNvSpPr>
          <p:nvPr/>
        </p:nvSpPr>
        <p:spPr bwMode="auto">
          <a:xfrm>
            <a:off x="5280025" y="34893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114" name="Rectangle 37"/>
          <p:cNvSpPr>
            <a:spLocks noChangeArrowheads="1"/>
          </p:cNvSpPr>
          <p:nvPr/>
        </p:nvSpPr>
        <p:spPr bwMode="auto">
          <a:xfrm>
            <a:off x="5813425" y="34893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C</a:t>
            </a:r>
          </a:p>
        </p:txBody>
      </p:sp>
      <p:sp>
        <p:nvSpPr>
          <p:cNvPr id="115" name="Rectangle 38"/>
          <p:cNvSpPr>
            <a:spLocks noChangeArrowheads="1"/>
          </p:cNvSpPr>
          <p:nvPr/>
        </p:nvSpPr>
        <p:spPr bwMode="auto">
          <a:xfrm>
            <a:off x="6423025" y="3489325"/>
            <a:ext cx="3127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116" name="Rectangle 39"/>
          <p:cNvSpPr>
            <a:spLocks noChangeArrowheads="1"/>
          </p:cNvSpPr>
          <p:nvPr/>
        </p:nvSpPr>
        <p:spPr bwMode="auto">
          <a:xfrm>
            <a:off x="7032625" y="3489325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B*C</a:t>
            </a:r>
          </a:p>
        </p:txBody>
      </p:sp>
      <p:sp>
        <p:nvSpPr>
          <p:cNvPr id="117" name="Rectangle 40"/>
          <p:cNvSpPr>
            <a:spLocks noChangeArrowheads="1"/>
          </p:cNvSpPr>
          <p:nvPr/>
        </p:nvSpPr>
        <p:spPr bwMode="auto">
          <a:xfrm>
            <a:off x="7642225" y="3489325"/>
            <a:ext cx="74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118" name="Rectangle 41"/>
          <p:cNvSpPr>
            <a:spLocks noChangeArrowheads="1"/>
          </p:cNvSpPr>
          <p:nvPr/>
        </p:nvSpPr>
        <p:spPr bwMode="auto">
          <a:xfrm>
            <a:off x="8328025" y="3489325"/>
            <a:ext cx="668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>
                <a:latin typeface="Arial" charset="0"/>
                <a:ea typeface="宋体" pitchFamily="2" charset="-122"/>
              </a:rPr>
              <a:t>result</a:t>
            </a:r>
          </a:p>
        </p:txBody>
      </p:sp>
      <p:pic>
        <p:nvPicPr>
          <p:cNvPr id="119" name="Picture 4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15000" y="1219200"/>
            <a:ext cx="1828800" cy="168910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="" xmlns:p14="http://schemas.microsoft.com/office/powerpoint/2010/main" val="1490442723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990600" y="304800"/>
            <a:ext cx="7162800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>
              <a:lnSpc>
                <a:spcPct val="90000"/>
              </a:lnSpc>
            </a:pPr>
            <a:r>
              <a:rPr lang="en-US" altLang="zh-CN" sz="3600" dirty="0">
                <a:latin typeface="Arial" charset="0"/>
                <a:ea typeface="宋体" pitchFamily="2" charset="-122"/>
              </a:rPr>
              <a:t>Accumulator Architectures</a:t>
            </a:r>
          </a:p>
        </p:txBody>
      </p:sp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457200" y="1219200"/>
            <a:ext cx="8382000" cy="5486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/>
          <a:lstStyle/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+mj-lt"/>
                <a:ea typeface="宋体" pitchFamily="2" charset="-122"/>
              </a:rPr>
              <a:t>Instruction set: </a:t>
            </a:r>
            <a:endParaRPr lang="en-US" altLang="zh-CN" sz="2000" dirty="0">
              <a:latin typeface="+mj-lt"/>
              <a:ea typeface="宋体" pitchFamily="2" charset="-122"/>
            </a:endParaRP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add A, sub A, </a:t>
            </a:r>
            <a:r>
              <a:rPr lang="en-US" altLang="zh-CN" sz="2000" dirty="0" err="1">
                <a:latin typeface="+mj-lt"/>
                <a:ea typeface="宋体" pitchFamily="2" charset="-122"/>
              </a:rPr>
              <a:t>mult</a:t>
            </a:r>
            <a:r>
              <a:rPr lang="en-US" altLang="zh-CN" sz="2000" dirty="0">
                <a:latin typeface="+mj-lt"/>
                <a:ea typeface="宋体" pitchFamily="2" charset="-122"/>
              </a:rPr>
              <a:t> A, div A, . . .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A, store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endParaRPr lang="en-US" altLang="zh-CN" sz="2000" dirty="0">
              <a:latin typeface="+mj-lt"/>
              <a:ea typeface="宋体" pitchFamily="2" charset="-122"/>
            </a:endParaRPr>
          </a:p>
          <a:p>
            <a:pPr marL="285750" indent="-285750" algn="l">
              <a:lnSpc>
                <a:spcPct val="90000"/>
              </a:lnSpc>
              <a:spcBef>
                <a:spcPct val="30000"/>
              </a:spcBef>
              <a:buFontTx/>
              <a:buChar char="•"/>
            </a:pPr>
            <a:r>
              <a:rPr lang="en-US" altLang="zh-CN" sz="2800" dirty="0">
                <a:latin typeface="+mj-lt"/>
                <a:ea typeface="宋体" pitchFamily="2" charset="-122"/>
              </a:rPr>
              <a:t>Example: A*B - (A+C*B)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C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add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store D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load A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 err="1">
                <a:latin typeface="+mj-lt"/>
                <a:ea typeface="宋体" pitchFamily="2" charset="-122"/>
              </a:rPr>
              <a:t>mul</a:t>
            </a:r>
            <a:r>
              <a:rPr lang="en-US" altLang="zh-CN" sz="2000" dirty="0">
                <a:latin typeface="+mj-lt"/>
                <a:ea typeface="宋体" pitchFamily="2" charset="-122"/>
              </a:rPr>
              <a:t> B</a:t>
            </a:r>
          </a:p>
          <a:p>
            <a:pPr marL="685800" lvl="1" indent="-228600" algn="l">
              <a:lnSpc>
                <a:spcPct val="90000"/>
              </a:lnSpc>
              <a:spcBef>
                <a:spcPct val="30000"/>
              </a:spcBef>
            </a:pPr>
            <a:r>
              <a:rPr lang="en-US" altLang="zh-CN" sz="2000" dirty="0">
                <a:latin typeface="+mj-lt"/>
                <a:ea typeface="宋体" pitchFamily="2" charset="-122"/>
              </a:rPr>
              <a:t>sub D</a:t>
            </a:r>
          </a:p>
          <a:p>
            <a:pPr marL="342900" indent="-342900">
              <a:lnSpc>
                <a:spcPct val="90000"/>
              </a:lnSpc>
              <a:spcBef>
                <a:spcPct val="30000"/>
              </a:spcBef>
              <a:buFont typeface="Arial" pitchFamily="34" charset="0"/>
              <a:buChar char="•"/>
            </a:pPr>
            <a:r>
              <a:rPr lang="en-US" sz="2400" dirty="0">
                <a:latin typeface="Comic Sans MS" pitchFamily="66" charset="0"/>
              </a:rPr>
              <a:t>The accumulator provides an </a:t>
            </a:r>
            <a:r>
              <a:rPr lang="en-US" sz="2400" dirty="0">
                <a:solidFill>
                  <a:srgbClr val="FF0000"/>
                </a:solidFill>
                <a:latin typeface="Comic Sans MS" pitchFamily="66" charset="0"/>
              </a:rPr>
              <a:t>implicit</a:t>
            </a:r>
            <a:r>
              <a:rPr lang="en-US" sz="2400" dirty="0">
                <a:latin typeface="Comic Sans MS" pitchFamily="66" charset="0"/>
              </a:rPr>
              <a:t> input, and is the implicit place to store the </a:t>
            </a:r>
            <a:r>
              <a:rPr lang="en-US" sz="2400" dirty="0" smtClean="0">
                <a:latin typeface="Comic Sans MS" pitchFamily="66" charset="0"/>
              </a:rPr>
              <a:t>result</a:t>
            </a:r>
            <a:endParaRPr lang="en-US" altLang="zh-CN" sz="2000" dirty="0">
              <a:latin typeface="+mj-lt"/>
              <a:ea typeface="宋体" pitchFamily="2" charset="-122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972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527425" y="3505200"/>
            <a:ext cx="251473" cy="3160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B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006850" y="3549650"/>
            <a:ext cx="444500" cy="2159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984625" y="3505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B*C</a:t>
            </a:r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46164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4594225" y="3505200"/>
            <a:ext cx="74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6292850" y="3549650"/>
            <a:ext cx="4064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6346825" y="3505200"/>
            <a:ext cx="312738" cy="3084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54546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5432425" y="3505200"/>
            <a:ext cx="742950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A+B*C</a:t>
            </a:r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6826250" y="3549650"/>
            <a:ext cx="4064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6804025" y="3505200"/>
            <a:ext cx="50958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A*B</a:t>
            </a:r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7359650" y="3549650"/>
            <a:ext cx="711200" cy="2540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prstDash val="sysDot"/>
            <a:miter lim="800000"/>
            <a:headEnd/>
            <a:tailEnd/>
          </a:ln>
          <a:effectLst/>
          <a:extLs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7337425" y="3505200"/>
            <a:ext cx="668338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>
            <a:spAutoFit/>
          </a:bodyPr>
          <a:lstStyle/>
          <a:p>
            <a:pPr algn="l"/>
            <a:r>
              <a:rPr lang="en-US" altLang="zh-CN" sz="1400" dirty="0">
                <a:latin typeface="Arial" charset="0"/>
                <a:ea typeface="宋体" pitchFamily="2" charset="-122"/>
              </a:rPr>
              <a:t>result</a:t>
            </a:r>
          </a:p>
        </p:txBody>
      </p:sp>
      <p:grpSp>
        <p:nvGrpSpPr>
          <p:cNvPr id="19" name="Group 21"/>
          <p:cNvGrpSpPr>
            <a:grpSpLocks/>
          </p:cNvGrpSpPr>
          <p:nvPr/>
        </p:nvGrpSpPr>
        <p:grpSpPr bwMode="auto">
          <a:xfrm>
            <a:off x="5451475" y="914400"/>
            <a:ext cx="2517775" cy="2317750"/>
            <a:chOff x="3434" y="576"/>
            <a:chExt cx="1586" cy="1460"/>
          </a:xfrm>
        </p:grpSpPr>
        <p:pic>
          <p:nvPicPr>
            <p:cNvPr id="20" name="Picture 19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=""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27" y="576"/>
              <a:ext cx="1067" cy="1272"/>
            </a:xfrm>
            <a:prstGeom prst="rect">
              <a:avLst/>
            </a:prstGeom>
            <a:noFill/>
            <a:extLst>
              <a:ext uri="{909E8E84-426E-40DD-AFC4-6F175D3DCCD1}">
                <a14:hiddenFill xmlns=""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Rectangle 20"/>
            <p:cNvSpPr>
              <a:spLocks noChangeArrowheads="1"/>
            </p:cNvSpPr>
            <p:nvPr/>
          </p:nvSpPr>
          <p:spPr bwMode="auto">
            <a:xfrm>
              <a:off x="3434" y="1824"/>
              <a:ext cx="1586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2857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0000FF"/>
                  </a:solidFill>
                  <a:latin typeface="Arial" charset="0"/>
                  <a:ea typeface="宋体" pitchFamily="2" charset="-122"/>
                </a:rPr>
                <a:t>acc =  acc +,-,*,/ mem[A]</a:t>
              </a:r>
            </a:p>
          </p:txBody>
        </p:sp>
      </p:grpSp>
    </p:spTree>
    <p:extLst>
      <p:ext uri="{BB962C8B-B14F-4D97-AF65-F5344CB8AC3E}">
        <p14:creationId xmlns="" xmlns:p14="http://schemas.microsoft.com/office/powerpoint/2010/main" val="3167331322"/>
      </p:ext>
    </p:extLst>
  </p:cSld>
  <p:clrMapOvr>
    <a:masterClrMapping/>
  </p:clrMapOvr>
  <mc:AlternateContent xmlns:mc="http://schemas.openxmlformats.org/markup-compatibility/2006">
    <mc:Choice xmlns=""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8800</TotalTime>
  <Words>3892</Words>
  <Application>Microsoft Office PowerPoint</Application>
  <PresentationFormat>On-screen Show (4:3)</PresentationFormat>
  <Paragraphs>1079</Paragraphs>
  <Slides>59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59</vt:i4>
      </vt:variant>
    </vt:vector>
  </HeadingPairs>
  <TitlesOfParts>
    <vt:vector size="60" baseType="lpstr">
      <vt:lpstr>Office Theme</vt:lpstr>
      <vt:lpstr>Instruction Set Architecture</vt:lpstr>
      <vt:lpstr>What Is ISA?</vt:lpstr>
      <vt:lpstr>Instruction Set Design Issues</vt:lpstr>
      <vt:lpstr>Aspects of ISA</vt:lpstr>
      <vt:lpstr>Classifying ISAs</vt:lpstr>
      <vt:lpstr>Classifying ISAs</vt:lpstr>
      <vt:lpstr>Operand Locations in Four ISA Classes</vt:lpstr>
      <vt:lpstr>Stack Architectures</vt:lpstr>
      <vt:lpstr>Slide 9</vt:lpstr>
      <vt:lpstr>General-purpose Registers</vt:lpstr>
      <vt:lpstr>Variants of GPR Architecture </vt:lpstr>
      <vt:lpstr>Slide 12</vt:lpstr>
      <vt:lpstr>Slide 13</vt:lpstr>
      <vt:lpstr>Slide 14</vt:lpstr>
      <vt:lpstr> </vt:lpstr>
      <vt:lpstr> </vt:lpstr>
      <vt:lpstr> </vt:lpstr>
      <vt:lpstr>Slide 18</vt:lpstr>
      <vt:lpstr>Slide 19</vt:lpstr>
      <vt:lpstr>Aspects of ISA</vt:lpstr>
      <vt:lpstr>B. Memory Model </vt:lpstr>
      <vt:lpstr>B. Memory Model… Contd.</vt:lpstr>
      <vt:lpstr>(3)  Byte Ordering </vt:lpstr>
      <vt:lpstr>Module 6</vt:lpstr>
      <vt:lpstr>Aspects of ISA</vt:lpstr>
      <vt:lpstr>(C) Addressing Modes</vt:lpstr>
      <vt:lpstr>Immediate Addressing Mode</vt:lpstr>
      <vt:lpstr> II. Register Addressing Mode </vt:lpstr>
      <vt:lpstr>III. Memory Addressing Mode … Contd.</vt:lpstr>
      <vt:lpstr>Summarizing All  Addressing Modes</vt:lpstr>
      <vt:lpstr>Summarizing All  Addressing Modes</vt:lpstr>
      <vt:lpstr>(D) Types and sizes of operands</vt:lpstr>
      <vt:lpstr>(D) Types and sizes of operands</vt:lpstr>
      <vt:lpstr>Expanding Opcodes</vt:lpstr>
      <vt:lpstr>Expanding Opcodes [2]</vt:lpstr>
      <vt:lpstr>Expanding Opcodes</vt:lpstr>
      <vt:lpstr>Example</vt:lpstr>
      <vt:lpstr> But why limit the opcode to only 4 bits? </vt:lpstr>
      <vt:lpstr>Escape Opcode</vt:lpstr>
      <vt:lpstr>Escape Opcode</vt:lpstr>
      <vt:lpstr>Example</vt:lpstr>
      <vt:lpstr>Types of Instruction [3]</vt:lpstr>
      <vt:lpstr>MNEMONICS and OPERAND</vt:lpstr>
      <vt:lpstr>MNEMONICS and OPERAND</vt:lpstr>
      <vt:lpstr>Arithmetic Instructions</vt:lpstr>
      <vt:lpstr>Arithmetic Instructions</vt:lpstr>
      <vt:lpstr>Data Transfer Instructions</vt:lpstr>
      <vt:lpstr>Data Transfer Instructions</vt:lpstr>
      <vt:lpstr>Data Transfer Instructions</vt:lpstr>
      <vt:lpstr>Data Transfer Instructions</vt:lpstr>
      <vt:lpstr>Logic Instructions</vt:lpstr>
      <vt:lpstr>Logic Instructions</vt:lpstr>
      <vt:lpstr>Logic Instructions</vt:lpstr>
      <vt:lpstr>Bit-oriented Instructions</vt:lpstr>
      <vt:lpstr>Bit-oriented Instructions</vt:lpstr>
      <vt:lpstr>Branch Instructions</vt:lpstr>
      <vt:lpstr>Branch Instructions</vt:lpstr>
      <vt:lpstr>Last But Not the Least…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Binny</dc:creator>
  <cp:lastModifiedBy>bansidhar.joshi</cp:lastModifiedBy>
  <cp:revision>112</cp:revision>
  <dcterms:created xsi:type="dcterms:W3CDTF">2014-01-29T05:32:17Z</dcterms:created>
  <dcterms:modified xsi:type="dcterms:W3CDTF">2022-09-26T05:34:03Z</dcterms:modified>
</cp:coreProperties>
</file>