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41" r:id="rId2"/>
    <p:sldId id="358" r:id="rId3"/>
    <p:sldId id="367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9" r:id="rId13"/>
    <p:sldId id="382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176" y="-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31A2C-E832-4AAF-A2B3-01E7B067092C}" type="datetimeFigureOut">
              <a:rPr lang="en-US" smtClean="0"/>
              <a:pPr/>
              <a:t>25-Oct-21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B90F2-66AE-4E2E-A6A6-E91D7A383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71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0878" y="125984"/>
            <a:ext cx="676224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423D-A218-43C4-B9BE-A7A8336C4FCA}" type="datetime1">
              <a:rPr lang="en-US" smtClean="0"/>
              <a:pPr/>
              <a:t>25-Oct-21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699C3-C4E0-4FCD-94CD-D6B832E88B0E}" type="datetime1">
              <a:rPr lang="en-US" smtClean="0"/>
              <a:pPr/>
              <a:t>25-Oct-21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BD5ED-DBDA-4790-A286-58DD2D22541F}" type="datetime1">
              <a:rPr lang="en-US" smtClean="0"/>
              <a:pPr/>
              <a:t>25-Oct-21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2F75-69FC-42B0-8958-B5D7937BCC1E}" type="datetime1">
              <a:rPr lang="en-US" smtClean="0"/>
              <a:pPr/>
              <a:t>25-Oct-21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7FC-1E6E-45EB-A341-D4DDA89B3EE3}" type="datetime1">
              <a:rPr lang="en-US" smtClean="0"/>
              <a:pPr/>
              <a:t>25-Oct-21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2240" y="193039"/>
            <a:ext cx="477951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61261"/>
            <a:ext cx="7364730" cy="3071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9FE45-8347-48EE-A0F6-02119E71C636}" type="datetime1">
              <a:rPr lang="en-US" smtClean="0"/>
              <a:pPr/>
              <a:t>25-Oct-21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2943301"/>
            <a:ext cx="7542480" cy="71109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091565" marR="5080" indent="-1079500" algn="ctr">
              <a:lnSpc>
                <a:spcPts val="5200"/>
              </a:lnSpc>
              <a:spcBef>
                <a:spcPts val="345"/>
              </a:spcBef>
            </a:pPr>
            <a:r>
              <a:rPr lang="en-US" sz="4400" dirty="0"/>
              <a:t>8085 </a:t>
            </a:r>
            <a:r>
              <a:rPr lang="en-US" sz="4400" dirty="0" smtClean="0"/>
              <a:t>MPU Architecture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Instruction Register/Decoder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Temporary store for the current instruction of a program</a:t>
            </a:r>
            <a:r>
              <a:rPr lang="en-US" sz="24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Latest </a:t>
            </a:r>
            <a:r>
              <a:rPr lang="en-US" sz="2400" dirty="0"/>
              <a:t>instruction sent </a:t>
            </a:r>
            <a:r>
              <a:rPr lang="en-US" sz="2400" dirty="0" smtClean="0"/>
              <a:t>here from </a:t>
            </a:r>
            <a:r>
              <a:rPr lang="en-US" sz="2400" dirty="0"/>
              <a:t>memory prior to </a:t>
            </a:r>
            <a:r>
              <a:rPr lang="en-US" sz="2400" dirty="0" smtClean="0"/>
              <a:t>execution.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Decoder </a:t>
            </a:r>
            <a:r>
              <a:rPr lang="en-US" sz="2400" dirty="0"/>
              <a:t>then takes instruction and ‘decodes’ </a:t>
            </a:r>
            <a:r>
              <a:rPr lang="en-US" sz="2400" dirty="0" smtClean="0"/>
              <a:t>or interprets </a:t>
            </a:r>
            <a:r>
              <a:rPr lang="en-US" sz="2400" dirty="0"/>
              <a:t>the instruction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Decoded instruction then passed to next </a:t>
            </a:r>
            <a:r>
              <a:rPr lang="en-US" sz="2400" dirty="0" smtClean="0"/>
              <a:t>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439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Memory Address Register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Holds address, received from PC, of next program </a:t>
            </a:r>
            <a:r>
              <a:rPr lang="en-US" sz="2400" dirty="0" smtClean="0"/>
              <a:t>instruction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Feeds </a:t>
            </a:r>
            <a:r>
              <a:rPr lang="en-US" sz="2400" dirty="0"/>
              <a:t>the address </a:t>
            </a:r>
            <a:r>
              <a:rPr lang="en-US" sz="2400" dirty="0" smtClean="0"/>
              <a:t>bus with </a:t>
            </a:r>
            <a:r>
              <a:rPr lang="en-US" sz="2400" dirty="0"/>
              <a:t>addresses of location of the program under execution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600" dirty="0">
              <a:solidFill>
                <a:srgbClr val="FF0000"/>
              </a:solidFill>
              <a:latin typeface="Trebuchet MS"/>
              <a:ea typeface="+mj-ea"/>
              <a:cs typeface="Trebuchet MS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  <a:latin typeface="Trebuchet MS"/>
                <a:ea typeface="+mj-ea"/>
                <a:cs typeface="Trebuchet MS"/>
              </a:rPr>
              <a:t>Control Generator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Generates signals within </a:t>
            </a:r>
            <a:r>
              <a:rPr lang="en-US" sz="2400" dirty="0" err="1"/>
              <a:t>uP</a:t>
            </a:r>
            <a:r>
              <a:rPr lang="en-US" sz="2400" dirty="0"/>
              <a:t> to carry out the instruction which has been decoded.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Causes certain connections between blocks of the </a:t>
            </a:r>
            <a:r>
              <a:rPr lang="en-US" sz="2400" dirty="0" err="1"/>
              <a:t>uP</a:t>
            </a:r>
            <a:r>
              <a:rPr lang="en-US" sz="2400" dirty="0"/>
              <a:t> to be opened or closed, so that data goes where it is required, and so that ALU operations occur.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61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Register Selector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This block controls the use of the register </a:t>
            </a:r>
            <a:r>
              <a:rPr lang="en-US" sz="2400" dirty="0" smtClean="0"/>
              <a:t>stack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Just </a:t>
            </a:r>
            <a:r>
              <a:rPr lang="en-US" sz="2400" dirty="0"/>
              <a:t>a logic </a:t>
            </a:r>
            <a:r>
              <a:rPr lang="en-US" sz="2400" dirty="0" smtClean="0"/>
              <a:t>circuit which </a:t>
            </a:r>
            <a:r>
              <a:rPr lang="en-US" sz="2400" dirty="0"/>
              <a:t>switches between different registers in the set will receive instructions </a:t>
            </a:r>
            <a:r>
              <a:rPr lang="en-US" sz="2400" dirty="0" smtClean="0"/>
              <a:t>from Control </a:t>
            </a:r>
            <a:r>
              <a:rPr lang="en-US" sz="2400" dirty="0"/>
              <a:t>Unit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General Purpose </a:t>
            </a:r>
            <a:r>
              <a:rPr lang="en-US" sz="3200" b="1" dirty="0" smtClean="0">
                <a:solidFill>
                  <a:srgbClr val="FF0000"/>
                </a:solidFill>
              </a:rPr>
              <a:t>Registers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 smtClean="0"/>
              <a:t>uP</a:t>
            </a:r>
            <a:r>
              <a:rPr lang="en-US" sz="2400" dirty="0" smtClean="0"/>
              <a:t> </a:t>
            </a:r>
            <a:r>
              <a:rPr lang="en-US" sz="2400" dirty="0"/>
              <a:t>requires extra registers for versatility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Can be used to store additional data during a program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More complex processors may have a variety of differently named registers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b="1" dirty="0">
              <a:solidFill>
                <a:srgbClr val="FF0000"/>
              </a:solidFill>
            </a:endParaRPr>
          </a:p>
          <a:p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93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E80AE-45F1-44FC-89CC-BB1BA5FC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62F707-52AB-47B5-A670-3EFC5EA9B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57400"/>
            <a:ext cx="7364730" cy="984885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dirty="0" err="1"/>
              <a:t>Gaonkar</a:t>
            </a:r>
            <a:r>
              <a:rPr lang="en-US" sz="1800" b="0" dirty="0"/>
              <a:t>, R. S. (1990). </a:t>
            </a:r>
            <a:r>
              <a:rPr lang="en-US" sz="1800" b="0" i="1" dirty="0"/>
              <a:t>Microprocessor Architecture, Programming and Applications with the </a:t>
            </a:r>
            <a:r>
              <a:rPr lang="en-US" sz="1800" b="0" i="1" dirty="0" smtClean="0"/>
              <a:t>8085</a:t>
            </a:r>
            <a:r>
              <a:rPr lang="en-US" sz="1800" b="0" dirty="0" smtClean="0"/>
              <a:t>. Fifth Edition Prentice </a:t>
            </a:r>
            <a:r>
              <a:rPr lang="en-US" sz="1800" b="0" dirty="0"/>
              <a:t>Hall PTR</a:t>
            </a:r>
            <a:r>
              <a:rPr lang="en-US" sz="1800" b="0" dirty="0" smtClean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762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/>
              <a:t>8085 MPU Architecture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096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 [1]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290" name="Picture 2" descr="Lightbo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038585" cy="548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178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Control Unit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Generates signals within </a:t>
            </a:r>
            <a:r>
              <a:rPr lang="en-US" sz="2800" dirty="0" err="1"/>
              <a:t>uP</a:t>
            </a:r>
            <a:r>
              <a:rPr lang="en-US" sz="2800" dirty="0"/>
              <a:t> to carry out the instruction, which has been decoded</a:t>
            </a:r>
            <a:r>
              <a:rPr lang="en-US" sz="28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Causes </a:t>
            </a:r>
            <a:r>
              <a:rPr lang="en-US" sz="2800" dirty="0"/>
              <a:t>certain connections between blocks of the </a:t>
            </a:r>
            <a:r>
              <a:rPr lang="en-US" sz="2800" dirty="0" err="1"/>
              <a:t>uP</a:t>
            </a:r>
            <a:r>
              <a:rPr lang="en-US" sz="2800" dirty="0"/>
              <a:t> to be opened or closed, </a:t>
            </a:r>
            <a:r>
              <a:rPr lang="en-US" sz="2800" dirty="0" smtClean="0"/>
              <a:t>so that </a:t>
            </a:r>
            <a:r>
              <a:rPr lang="en-US" sz="2800" dirty="0"/>
              <a:t>data goes where it is required, and so that ALU operations occur.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67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Arithmetic Logic Unit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 ALU performs the actual numerical and logic operation such as ‘add’, ‘subtract</a:t>
            </a:r>
            <a:r>
              <a:rPr lang="en-US" sz="2800" dirty="0" smtClean="0"/>
              <a:t>’, ‘</a:t>
            </a:r>
            <a:r>
              <a:rPr lang="en-US" sz="2800" dirty="0"/>
              <a:t>AND’, ‘OR’, etc</a:t>
            </a:r>
            <a:r>
              <a:rPr lang="en-US" sz="28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Uses </a:t>
            </a:r>
            <a:r>
              <a:rPr lang="en-US" sz="2800" dirty="0"/>
              <a:t>data from memory and from Accumulator to </a:t>
            </a:r>
            <a:r>
              <a:rPr lang="en-US" sz="2800" dirty="0" smtClean="0"/>
              <a:t>perform arithmetic.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Always stores result of operation in Accumulator.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034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Registers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752600"/>
            <a:ext cx="87430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 8085/8080A-programming model includes </a:t>
            </a:r>
            <a:r>
              <a:rPr lang="en-US" sz="2800" dirty="0" smtClean="0"/>
              <a:t>six registers</a:t>
            </a:r>
            <a:r>
              <a:rPr lang="en-US" sz="2800" dirty="0"/>
              <a:t>, one accumulator, </a:t>
            </a:r>
            <a:r>
              <a:rPr lang="en-US" sz="2800" dirty="0" smtClean="0"/>
              <a:t>and one </a:t>
            </a:r>
            <a:r>
              <a:rPr lang="en-US" sz="2800" dirty="0"/>
              <a:t>flag register, as shown in Figure</a:t>
            </a:r>
            <a:r>
              <a:rPr lang="en-US" sz="28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addition, it has two 16-bit registers: the </a:t>
            </a:r>
            <a:r>
              <a:rPr lang="en-US" sz="2800" dirty="0" smtClean="0"/>
              <a:t>stack pointer </a:t>
            </a:r>
            <a:r>
              <a:rPr lang="en-US" sz="2800" dirty="0"/>
              <a:t>and the program counter</a:t>
            </a:r>
            <a:r>
              <a:rPr lang="en-US" sz="28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8085/8080A has six general-purpose registers to store 8-bit data; these </a:t>
            </a:r>
            <a:r>
              <a:rPr lang="en-US" sz="2800" dirty="0" smtClean="0"/>
              <a:t>are identified </a:t>
            </a:r>
            <a:r>
              <a:rPr lang="en-US" sz="2800" dirty="0"/>
              <a:t>as B,C,D,E,H, and </a:t>
            </a:r>
            <a:r>
              <a:rPr lang="en-US" sz="2800" dirty="0" smtClean="0"/>
              <a:t>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They </a:t>
            </a:r>
            <a:r>
              <a:rPr lang="en-US" sz="2800" dirty="0"/>
              <a:t>can be combined </a:t>
            </a:r>
            <a:r>
              <a:rPr lang="en-US" sz="2800" dirty="0" smtClean="0"/>
              <a:t>as register </a:t>
            </a:r>
            <a:r>
              <a:rPr lang="en-US" sz="2800" dirty="0"/>
              <a:t>pairs - BC, DE, and HL - to perform some 16-bit operations</a:t>
            </a:r>
            <a:r>
              <a:rPr lang="en-US" sz="28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 programmer </a:t>
            </a:r>
            <a:r>
              <a:rPr lang="en-US" sz="2800" dirty="0"/>
              <a:t>can use these registers to store or copy data into the registers by </a:t>
            </a:r>
            <a:r>
              <a:rPr lang="en-US" sz="2800" dirty="0" smtClean="0"/>
              <a:t>using data copy instructions</a:t>
            </a:r>
            <a:r>
              <a:rPr lang="en-US" sz="2800" dirty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43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Accumulator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 accumulator is an 8-bit register that is a part of arithmetic/logic unit (ALU</a:t>
            </a:r>
            <a:r>
              <a:rPr lang="en-US" sz="2800" dirty="0" smtClean="0"/>
              <a:t>).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This register </a:t>
            </a:r>
            <a:r>
              <a:rPr lang="en-US" sz="2800" dirty="0"/>
              <a:t>is used to store 8-bit data and to perform arithmetic and logical </a:t>
            </a:r>
            <a:r>
              <a:rPr lang="en-US" sz="2800" dirty="0" smtClean="0"/>
              <a:t>operations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 result of an operation is stored in the accumulator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 accumulator is also identified </a:t>
            </a:r>
            <a:r>
              <a:rPr lang="en-US" sz="2800" dirty="0"/>
              <a:t>as register A.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593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Flags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ALU includes five flip-flops, which are set or reset after an operation </a:t>
            </a:r>
            <a:r>
              <a:rPr lang="en-US" sz="2400" dirty="0" smtClean="0"/>
              <a:t>according to </a:t>
            </a:r>
            <a:r>
              <a:rPr lang="en-US" sz="2400" dirty="0"/>
              <a:t>data conditions of the result in the accumulator and other registers</a:t>
            </a:r>
            <a:r>
              <a:rPr lang="en-US" sz="24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They </a:t>
            </a:r>
            <a:r>
              <a:rPr lang="en-US" sz="2400" dirty="0"/>
              <a:t>are </a:t>
            </a:r>
            <a:r>
              <a:rPr lang="en-US" sz="2400" dirty="0" smtClean="0"/>
              <a:t>called Zero(Z</a:t>
            </a:r>
            <a:r>
              <a:rPr lang="en-US" sz="2400" dirty="0"/>
              <a:t>), Carry (CY), Sign (S), Parity (P), and Auxiliary Carry (AC) </a:t>
            </a:r>
            <a:r>
              <a:rPr lang="en-US" sz="2400" dirty="0" smtClean="0"/>
              <a:t>flags.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most commonly used flags are Zero, Carry, and Sign. The </a:t>
            </a:r>
            <a:r>
              <a:rPr lang="en-US" sz="2400" dirty="0" smtClean="0"/>
              <a:t>microprocessor uses </a:t>
            </a:r>
            <a:r>
              <a:rPr lang="en-US" sz="2400" dirty="0"/>
              <a:t>these flags to test data conditions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These flags have critical importance in the decision-making process of the microprocessor</a:t>
            </a:r>
            <a:r>
              <a:rPr lang="en-US" sz="24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example, the instruction JC (Jump on Carry) is implemented </a:t>
            </a:r>
            <a:r>
              <a:rPr lang="en-US" sz="2400" dirty="0" smtClean="0"/>
              <a:t>to change </a:t>
            </a:r>
            <a:r>
              <a:rPr lang="en-US" sz="2400" dirty="0"/>
              <a:t>the sequence of a program when CY flag is set.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009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Program Counter (PC)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This 16-bit register deals with sequencing the execution of instructions</a:t>
            </a:r>
            <a:r>
              <a:rPr lang="en-US" sz="24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This register is </a:t>
            </a:r>
            <a:r>
              <a:rPr lang="en-US" sz="2400" dirty="0"/>
              <a:t>a memory pointer</a:t>
            </a:r>
            <a:r>
              <a:rPr lang="en-US" sz="24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Memory </a:t>
            </a:r>
            <a:r>
              <a:rPr lang="en-US" sz="2400" dirty="0"/>
              <a:t>locations have 16-bit addresses, and that is why this is </a:t>
            </a:r>
            <a:r>
              <a:rPr lang="en-US" sz="2400" dirty="0" smtClean="0"/>
              <a:t>a 16-bit </a:t>
            </a:r>
            <a:r>
              <a:rPr lang="en-US" sz="2400" dirty="0"/>
              <a:t>register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microprocessor uses this register to sequence the execution of the instructions</a:t>
            </a:r>
            <a:r>
              <a:rPr lang="en-US" sz="24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function of the program counter is to point to the memory address from which </a:t>
            </a:r>
            <a:r>
              <a:rPr lang="en-US" sz="2400" dirty="0" smtClean="0"/>
              <a:t>the next </a:t>
            </a:r>
            <a:r>
              <a:rPr lang="en-US" sz="2400" dirty="0"/>
              <a:t>byte is to be fetched</a:t>
            </a:r>
            <a:r>
              <a:rPr lang="en-US" sz="24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a byte (machine code) is being fetched, the </a:t>
            </a:r>
            <a:r>
              <a:rPr lang="en-US" sz="2400" dirty="0" smtClean="0"/>
              <a:t>program counter </a:t>
            </a:r>
            <a:r>
              <a:rPr lang="en-US" sz="2400" dirty="0"/>
              <a:t>is incremented by one to point to the next memory location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032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Stack Pointer (SP)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stack pointer is also a 16-bit register used as a memory pointer</a:t>
            </a:r>
            <a:r>
              <a:rPr lang="en-US" sz="24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points to </a:t>
            </a:r>
            <a:r>
              <a:rPr lang="en-US" sz="2400" dirty="0" smtClean="0"/>
              <a:t>a memory </a:t>
            </a:r>
            <a:r>
              <a:rPr lang="en-US" sz="2400" dirty="0"/>
              <a:t>location in R/W memory, called the </a:t>
            </a:r>
            <a:r>
              <a:rPr lang="en-US" sz="2400" dirty="0" smtClean="0"/>
              <a:t>stack.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beginning of the stack </a:t>
            </a:r>
            <a:r>
              <a:rPr lang="en-US" sz="2400" dirty="0" smtClean="0"/>
              <a:t>is defined </a:t>
            </a:r>
            <a:r>
              <a:rPr lang="en-US" sz="2400" dirty="0"/>
              <a:t>by loading 16-bit address in the stack pointer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415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757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8085 MPU Architecture</vt:lpstr>
      <vt:lpstr>8085 MPU Architecture</vt:lpstr>
      <vt:lpstr>Control Unit</vt:lpstr>
      <vt:lpstr>Arithmetic Logic Unit</vt:lpstr>
      <vt:lpstr>Registers</vt:lpstr>
      <vt:lpstr>Accumulator</vt:lpstr>
      <vt:lpstr>Flags</vt:lpstr>
      <vt:lpstr>Program Counter (PC)</vt:lpstr>
      <vt:lpstr>Stack Pointer (SP)</vt:lpstr>
      <vt:lpstr>Instruction Register/Decoder</vt:lpstr>
      <vt:lpstr>Memory Address Register</vt:lpstr>
      <vt:lpstr>Register Selector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8085 addressing mode, Instruction set and programming by Abhay Kumar assistant professor jiit-128, noida</dc:title>
  <dc:creator>abhay.kumar</dc:creator>
  <cp:lastModifiedBy>shailesh.kumar</cp:lastModifiedBy>
  <cp:revision>24</cp:revision>
  <dcterms:created xsi:type="dcterms:W3CDTF">2020-09-16T12:52:29Z</dcterms:created>
  <dcterms:modified xsi:type="dcterms:W3CDTF">2021-10-25T03:30:28Z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2020-09-16T00:00:00Z</vt:filetime>
  </property>
</Properties>
</file>