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41" r:id="rId2"/>
    <p:sldId id="358" r:id="rId3"/>
    <p:sldId id="367" r:id="rId4"/>
    <p:sldId id="359" r:id="rId5"/>
    <p:sldId id="360" r:id="rId6"/>
    <p:sldId id="361" r:id="rId7"/>
    <p:sldId id="364" r:id="rId8"/>
    <p:sldId id="365" r:id="rId9"/>
    <p:sldId id="366" r:id="rId10"/>
    <p:sldId id="363" r:id="rId11"/>
    <p:sldId id="368" r:id="rId12"/>
    <p:sldId id="369" r:id="rId13"/>
    <p:sldId id="370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F3AF-D96E-45F0-BB0C-CD7E1212A9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CACB9-FCA1-40EB-A8C5-1470C8F6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0878" y="125984"/>
            <a:ext cx="676224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8F6B-06FF-49AE-94AE-31ED90FDA2F5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8FE4-709E-4E31-BE2A-C70DD7297703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BBAF-E9DD-49B4-ADB0-0533CA64EA70}" type="datetime1">
              <a:rPr lang="en-US" smtClean="0"/>
              <a:t>9/18/2020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2743F-706D-43C2-A75C-6F8FBAE01205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C01B-C3C1-4165-AA3F-905FEB4AD5A0}" type="datetime1">
              <a:rPr lang="en-US" smtClean="0"/>
              <a:t>9/18/2020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2240" y="193039"/>
            <a:ext cx="477951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61261"/>
            <a:ext cx="7364730" cy="307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A675-A59C-40E3-8513-A427023C5750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2943301"/>
            <a:ext cx="7542480" cy="137794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91565" marR="5080" indent="-1079500" algn="ctr">
              <a:lnSpc>
                <a:spcPts val="5200"/>
              </a:lnSpc>
              <a:spcBef>
                <a:spcPts val="345"/>
              </a:spcBef>
            </a:pPr>
            <a:r>
              <a:rPr lang="en-US" sz="4400" dirty="0"/>
              <a:t>8085 instruction execution and </a:t>
            </a:r>
            <a:r>
              <a:rPr lang="en-US" sz="4400" dirty="0" err="1"/>
              <a:t>datapath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Control Bus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Control Bus are various lines which have specific functions for coordinating </a:t>
            </a:r>
            <a:r>
              <a:rPr lang="en-US" sz="2800" dirty="0" smtClean="0"/>
              <a:t>and controlling </a:t>
            </a:r>
            <a:r>
              <a:rPr lang="en-US" sz="2800" dirty="0" err="1"/>
              <a:t>uP</a:t>
            </a:r>
            <a:r>
              <a:rPr lang="en-US" sz="2800" dirty="0"/>
              <a:t> </a:t>
            </a:r>
            <a:r>
              <a:rPr lang="en-US" sz="2800" dirty="0" smtClean="0"/>
              <a:t>operations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Eg</a:t>
            </a:r>
            <a:r>
              <a:rPr lang="en-US" sz="2800" dirty="0"/>
              <a:t>: Read/</a:t>
            </a:r>
            <a:r>
              <a:rPr lang="en-US" sz="2800" dirty="0" err="1"/>
              <a:t>NotWrite</a:t>
            </a:r>
            <a:r>
              <a:rPr lang="en-US" sz="2800" dirty="0"/>
              <a:t> line, single binary digit</a:t>
            </a:r>
            <a:r>
              <a:rPr lang="en-US" sz="2800" dirty="0" smtClean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Control whether </a:t>
            </a:r>
            <a:r>
              <a:rPr lang="en-US" sz="2800" dirty="0"/>
              <a:t>memory is being ‘written to’ (data stored in </a:t>
            </a:r>
            <a:r>
              <a:rPr lang="en-US" sz="2800" dirty="0" err="1"/>
              <a:t>mem</a:t>
            </a:r>
            <a:r>
              <a:rPr lang="en-US" sz="2800" dirty="0"/>
              <a:t>) or ‘read from’ (data </a:t>
            </a:r>
            <a:r>
              <a:rPr lang="en-US" sz="2800" dirty="0" smtClean="0"/>
              <a:t>taken out </a:t>
            </a:r>
            <a:r>
              <a:rPr lang="en-US" sz="2800" dirty="0"/>
              <a:t>of </a:t>
            </a:r>
            <a:r>
              <a:rPr lang="en-US" sz="2800" dirty="0" err="1"/>
              <a:t>mem</a:t>
            </a:r>
            <a:r>
              <a:rPr lang="en-US" sz="2800" dirty="0"/>
              <a:t>) 1 = Read, 0 = </a:t>
            </a:r>
            <a:r>
              <a:rPr lang="en-US" sz="2800" dirty="0" smtClean="0"/>
              <a:t>Write.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May </a:t>
            </a:r>
            <a:r>
              <a:rPr lang="en-US" sz="2800" dirty="0"/>
              <a:t>also include clock line(s) </a:t>
            </a:r>
            <a:r>
              <a:rPr lang="en-US" sz="2800" dirty="0" smtClean="0"/>
              <a:t>for timing/</a:t>
            </a:r>
            <a:r>
              <a:rPr lang="en-US" sz="2800" dirty="0" err="1" smtClean="0"/>
              <a:t>synchronising</a:t>
            </a:r>
            <a:r>
              <a:rPr lang="en-US" sz="2800" dirty="0"/>
              <a:t>, ‘interrupts’, ‘reset’ etc</a:t>
            </a:r>
            <a:r>
              <a:rPr lang="en-US" sz="2800" dirty="0" smtClean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Typically </a:t>
            </a:r>
            <a:r>
              <a:rPr lang="en-US" sz="2800" dirty="0" err="1" smtClean="0"/>
              <a:t>μP</a:t>
            </a:r>
            <a:r>
              <a:rPr lang="en-US" sz="2800" dirty="0" smtClean="0"/>
              <a:t> has 10 control lines. Cannot </a:t>
            </a:r>
            <a:r>
              <a:rPr lang="en-US" sz="2800" dirty="0"/>
              <a:t>function correctly without these vital control signals.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19" y="152400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 smtClean="0"/>
              <a:t>Memory read operation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b="1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 b="1">
              <a:latin typeface="Times New Roman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981200"/>
            <a:ext cx="5610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5943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 [1] Memory read operation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 smtClean="0"/>
              <a:t>Internal Data Operations and the 8085 Registers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Store 8 bit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Perform arithmetic and logical operations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Test for conditions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Sequence the execution of Instructions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Store data temporarily during execution in the defined R/W memory locations called the stack.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E80AE-45F1-44FC-89CC-BB1BA5FC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62F707-52AB-47B5-A670-3EFC5EA9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7364730" cy="984885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dirty="0" err="1"/>
              <a:t>Gaonkar</a:t>
            </a:r>
            <a:r>
              <a:rPr lang="en-US" sz="1800" b="0" dirty="0"/>
              <a:t>, R. S. (1990). </a:t>
            </a:r>
            <a:r>
              <a:rPr lang="en-US" sz="1800" b="0" i="1" dirty="0"/>
              <a:t>Microprocessor Architecture, Programming and Applications with the </a:t>
            </a:r>
            <a:r>
              <a:rPr lang="en-US" sz="1800" b="0" i="1" dirty="0" smtClean="0"/>
              <a:t>8085</a:t>
            </a:r>
            <a:r>
              <a:rPr lang="en-US" sz="1800" b="0" dirty="0" smtClean="0"/>
              <a:t>. Fifth Edition Prentice </a:t>
            </a:r>
            <a:r>
              <a:rPr lang="en-US" sz="1800" b="0" dirty="0"/>
              <a:t>Hall PTR</a:t>
            </a:r>
            <a:r>
              <a:rPr lang="en-US" sz="1800" b="0" dirty="0" smtClean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185" dirty="0"/>
              <a:t>M</a:t>
            </a:r>
            <a:r>
              <a:rPr lang="en-US" sz="3600" spc="-185" dirty="0" smtClean="0"/>
              <a:t>icroprocessor –Initiated Operations and 8085 Bus Organization 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spc="-185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spc="-185" dirty="0" smtClean="0">
                <a:solidFill>
                  <a:schemeClr val="tx2">
                    <a:lumMod val="75000"/>
                  </a:schemeClr>
                </a:solidFill>
              </a:rPr>
              <a:t>The MPU  perform four primary operations: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pc="-185" dirty="0" smtClean="0">
                <a:solidFill>
                  <a:schemeClr val="tx2">
                    <a:lumMod val="75000"/>
                  </a:schemeClr>
                </a:solidFill>
              </a:rPr>
              <a:t>Memory Read: Read data (or instruction) from memory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pc="-185" dirty="0" smtClean="0">
                <a:solidFill>
                  <a:schemeClr val="tx2">
                    <a:lumMod val="75000"/>
                  </a:schemeClr>
                </a:solidFill>
              </a:rPr>
              <a:t>Memory Write: </a:t>
            </a:r>
            <a:r>
              <a:rPr lang="en-US" sz="2600" spc="-185" dirty="0">
                <a:solidFill>
                  <a:schemeClr val="tx2">
                    <a:lumMod val="75000"/>
                  </a:schemeClr>
                </a:solidFill>
              </a:rPr>
              <a:t>Read data (or instruction) from </a:t>
            </a:r>
            <a:r>
              <a:rPr lang="en-US" sz="2600" spc="-185" dirty="0" smtClean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pc="-185" dirty="0" smtClean="0">
                <a:solidFill>
                  <a:schemeClr val="tx2">
                    <a:lumMod val="75000"/>
                  </a:schemeClr>
                </a:solidFill>
              </a:rPr>
              <a:t>I/O Read: Accept data from Input devices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spc="-185" dirty="0" smtClean="0">
                <a:solidFill>
                  <a:schemeClr val="tx2">
                    <a:lumMod val="75000"/>
                  </a:schemeClr>
                </a:solidFill>
              </a:rPr>
              <a:t>I/O write: Sends data to output devices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600" spc="-185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600" spc="-185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600" spc="-185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185" dirty="0"/>
              <a:t>M</a:t>
            </a:r>
            <a:r>
              <a:rPr lang="en-US" sz="3600" spc="-185" dirty="0" smtClean="0"/>
              <a:t>icroprocessor –Initiated Operations and 8085 Bus Organization 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600" spc="-185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spc="-185" dirty="0" smtClean="0">
                <a:solidFill>
                  <a:schemeClr val="tx2">
                    <a:lumMod val="75000"/>
                  </a:schemeClr>
                </a:solidFill>
              </a:rPr>
              <a:t>To communicate with a peripheral (or a memory location), the MPU needs to perform the following steps:</a:t>
            </a:r>
          </a:p>
          <a:p>
            <a:endParaRPr lang="en-US" sz="2600" spc="-185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spc="-185" dirty="0" smtClean="0">
                <a:solidFill>
                  <a:schemeClr val="tx2">
                    <a:lumMod val="75000"/>
                  </a:schemeClr>
                </a:solidFill>
              </a:rPr>
              <a:t>Step 1: Identify the peripheral or the memory location(with its address)</a:t>
            </a:r>
          </a:p>
          <a:p>
            <a:r>
              <a:rPr lang="en-US" sz="2600" spc="-185" dirty="0" smtClean="0">
                <a:solidFill>
                  <a:schemeClr val="tx2">
                    <a:lumMod val="75000"/>
                  </a:schemeClr>
                </a:solidFill>
              </a:rPr>
              <a:t>Step2: Transfer binary information(data and instructions)</a:t>
            </a:r>
          </a:p>
          <a:p>
            <a:r>
              <a:rPr lang="en-US" sz="2600" spc="-185" dirty="0" smtClean="0">
                <a:solidFill>
                  <a:schemeClr val="tx2">
                    <a:lumMod val="75000"/>
                  </a:schemeClr>
                </a:solidFill>
              </a:rPr>
              <a:t>Step 3: Provide timing and synchronization signals.</a:t>
            </a:r>
            <a:endParaRPr lang="en-US" sz="2600" spc="-185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600" spc="-185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600" spc="-185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245" dirty="0"/>
              <a:t>Prog</a:t>
            </a:r>
            <a:r>
              <a:rPr lang="en-US" sz="3600" spc="-180" dirty="0"/>
              <a:t>r</a:t>
            </a:r>
            <a:r>
              <a:rPr lang="en-US" sz="3600" spc="-150" dirty="0"/>
              <a:t>am</a:t>
            </a:r>
            <a:r>
              <a:rPr lang="en-US" sz="3600" spc="-185" dirty="0"/>
              <a:t> 8085 Bus Organization 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spc="-185" dirty="0" smtClean="0">
                <a:solidFill>
                  <a:schemeClr val="tx2">
                    <a:lumMod val="75000"/>
                  </a:schemeClr>
                </a:solidFill>
              </a:rPr>
              <a:t>The 8085 MPU  perform these functions using three set of communication lines called Buses: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spc="-185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spc="-185" dirty="0" smtClean="0">
                <a:solidFill>
                  <a:schemeClr val="tx2">
                    <a:lumMod val="75000"/>
                  </a:schemeClr>
                </a:solidFill>
              </a:rPr>
              <a:t>The address bus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spc="-185" dirty="0" smtClean="0">
                <a:solidFill>
                  <a:schemeClr val="tx2">
                    <a:lumMod val="75000"/>
                  </a:schemeClr>
                </a:solidFill>
              </a:rPr>
              <a:t>The data bus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spc="-185" dirty="0" smtClean="0">
                <a:solidFill>
                  <a:schemeClr val="tx2">
                    <a:lumMod val="75000"/>
                  </a:schemeClr>
                </a:solidFill>
              </a:rPr>
              <a:t>The control bus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spc="-185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spc="-185" dirty="0" smtClean="0">
                <a:solidFill>
                  <a:schemeClr val="tx2">
                    <a:lumMod val="75000"/>
                  </a:schemeClr>
                </a:solidFill>
              </a:rPr>
              <a:t>These buses are shown as one group, called the system bus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185" dirty="0" smtClean="0"/>
              <a:t>8085 </a:t>
            </a:r>
            <a:r>
              <a:rPr lang="en-US" sz="3600" spc="-185" dirty="0"/>
              <a:t>Bus Organization 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4582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5857875"/>
            <a:ext cx="374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 [1]  8085 Bus Organization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245" dirty="0" smtClean="0"/>
              <a:t>Address Bus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The address bus is a group of 16 lines generally identified as  A0 to A15.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One wire for each bit, therefore 16 bits = 16 wires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The address bus is unidirectional. </a:t>
            </a:r>
            <a:r>
              <a:rPr lang="en-US" sz="2800" dirty="0" err="1"/>
              <a:t>ie</a:t>
            </a:r>
            <a:r>
              <a:rPr lang="en-US" sz="2800" dirty="0"/>
              <a:t> numbers only sent from microprocessor to memory, not other way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The MPU uses the address bus to perform the first function: identifying a peripheral or a memory location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A 16 bit binary number allows 2^16 different numbers, or 32000 different numbers, </a:t>
            </a:r>
            <a:r>
              <a:rPr lang="en-US" sz="2800" dirty="0" err="1"/>
              <a:t>ie</a:t>
            </a:r>
            <a:r>
              <a:rPr lang="en-US" sz="2800" dirty="0"/>
              <a:t> 0000000000000000 up to 1111111111111111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245" dirty="0" smtClean="0"/>
              <a:t>Address Bus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/>
              <a:t>consists of </a:t>
            </a:r>
            <a:r>
              <a:rPr lang="en-US" sz="2800" dirty="0" err="1"/>
              <a:t>boxes,each</a:t>
            </a:r>
            <a:r>
              <a:rPr lang="en-US" sz="2800" dirty="0"/>
              <a:t> with a unique address, the size of the address bus determines the size of </a:t>
            </a:r>
            <a:r>
              <a:rPr lang="en-US" sz="2800" dirty="0" err="1"/>
              <a:t>memory,which</a:t>
            </a:r>
            <a:r>
              <a:rPr lang="en-US" sz="2800" dirty="0"/>
              <a:t> can be used.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To communicate with memory the microprocessor sends an address on the address bus, </a:t>
            </a:r>
            <a:r>
              <a:rPr lang="en-US" sz="2800" dirty="0" err="1"/>
              <a:t>eg</a:t>
            </a:r>
            <a:r>
              <a:rPr lang="en-US" sz="2800" dirty="0"/>
              <a:t> 0000000000000011 (3 in decimal), to the memory.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The memory the selects box number 3 for reading or writing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Most 8-bit </a:t>
            </a:r>
            <a:r>
              <a:rPr lang="en-US" sz="2800" dirty="0" err="1"/>
              <a:t>microprecessors</a:t>
            </a:r>
            <a:r>
              <a:rPr lang="en-US" sz="2800" dirty="0"/>
              <a:t> have  16 address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Data Bus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Data Bus: carries ‘data’, in binary form, between </a:t>
            </a:r>
            <a:r>
              <a:rPr lang="en-US" sz="2800" dirty="0" err="1"/>
              <a:t>μP</a:t>
            </a:r>
            <a:r>
              <a:rPr lang="en-US" sz="2800" dirty="0"/>
              <a:t> and other external units, such </a:t>
            </a:r>
            <a:r>
              <a:rPr lang="en-US" sz="2800" dirty="0" smtClean="0"/>
              <a:t>as memory.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Typical size is 8 or 16 </a:t>
            </a:r>
            <a:r>
              <a:rPr lang="en-US" sz="2800" dirty="0" smtClean="0"/>
              <a:t>bits, </a:t>
            </a:r>
            <a:r>
              <a:rPr lang="en-US" sz="2800" dirty="0"/>
              <a:t>Bus is </a:t>
            </a:r>
            <a:r>
              <a:rPr lang="en-US" sz="2800" dirty="0" smtClean="0"/>
              <a:t>bi-directional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Data Bus typically consists of </a:t>
            </a:r>
            <a:r>
              <a:rPr lang="en-US" sz="2800" dirty="0" smtClean="0"/>
              <a:t>8 wires. </a:t>
            </a:r>
            <a:r>
              <a:rPr lang="en-US" sz="2800" dirty="0"/>
              <a:t>Therefore, 28 combinations of binary </a:t>
            </a:r>
            <a:r>
              <a:rPr lang="en-US" sz="2800" dirty="0" smtClean="0"/>
              <a:t>digits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Data </a:t>
            </a:r>
            <a:r>
              <a:rPr lang="en-US" sz="2800" dirty="0"/>
              <a:t>bus used to transmit "data</a:t>
            </a:r>
            <a:r>
              <a:rPr lang="en-US" sz="2800" dirty="0" smtClean="0"/>
              <a:t>", </a:t>
            </a:r>
            <a:r>
              <a:rPr lang="en-US" sz="2800" dirty="0" err="1" smtClean="0"/>
              <a:t>ie</a:t>
            </a:r>
            <a:r>
              <a:rPr lang="en-US" sz="2800" dirty="0" smtClean="0"/>
              <a:t> </a:t>
            </a:r>
            <a:r>
              <a:rPr lang="en-US" sz="2800" dirty="0"/>
              <a:t>information, results of arithmetic, </a:t>
            </a:r>
            <a:r>
              <a:rPr lang="en-US" sz="2800" dirty="0" err="1"/>
              <a:t>etc</a:t>
            </a:r>
            <a:r>
              <a:rPr lang="en-US" sz="2800" dirty="0"/>
              <a:t>, between memory and the microprocessor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Data Bus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Size </a:t>
            </a:r>
            <a:r>
              <a:rPr lang="en-US" sz="2800" dirty="0"/>
              <a:t>of the data bus determines what arithmetic can be done.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If only 8 bits wide then largest number is 11111111 (255 in decimal</a:t>
            </a:r>
            <a:r>
              <a:rPr lang="en-US" sz="2800" dirty="0" smtClean="0"/>
              <a:t>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Therefore</a:t>
            </a:r>
            <a:r>
              <a:rPr lang="en-US" sz="2800" dirty="0"/>
              <a:t>, </a:t>
            </a:r>
            <a:r>
              <a:rPr lang="en-US" sz="2800" dirty="0" smtClean="0"/>
              <a:t>larger number </a:t>
            </a:r>
            <a:r>
              <a:rPr lang="en-US" sz="2800" dirty="0"/>
              <a:t>have to be broken down into chunks of 255. This slows </a:t>
            </a:r>
            <a:r>
              <a:rPr lang="en-US" sz="2800" dirty="0" smtClean="0"/>
              <a:t>microprocessor.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Data Bus </a:t>
            </a:r>
            <a:r>
              <a:rPr lang="en-US" sz="2800" dirty="0"/>
              <a:t>also carries instructions from memory to the microprocessor</a:t>
            </a:r>
            <a:r>
              <a:rPr lang="en-US" sz="2800" dirty="0" smtClean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Size </a:t>
            </a:r>
            <a:r>
              <a:rPr lang="en-US" sz="2800" dirty="0"/>
              <a:t>of the </a:t>
            </a:r>
            <a:r>
              <a:rPr lang="en-US" sz="2800" dirty="0" smtClean="0"/>
              <a:t>bus therefore </a:t>
            </a:r>
            <a:r>
              <a:rPr lang="en-US" sz="2800" dirty="0"/>
              <a:t>limits the number of possible instructions to 256, each specified by </a:t>
            </a:r>
            <a:r>
              <a:rPr lang="en-US" sz="2800" dirty="0" smtClean="0"/>
              <a:t>a separate </a:t>
            </a:r>
            <a:r>
              <a:rPr lang="en-US" sz="2800" dirty="0"/>
              <a:t>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682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8085 instruction execution and datapath</vt:lpstr>
      <vt:lpstr>Microprocessor –Initiated Operations and 8085 Bus Organization </vt:lpstr>
      <vt:lpstr>Microprocessor –Initiated Operations and 8085 Bus Organization </vt:lpstr>
      <vt:lpstr>Program 8085 Bus Organization </vt:lpstr>
      <vt:lpstr>8085 Bus Organization </vt:lpstr>
      <vt:lpstr>Address Bus</vt:lpstr>
      <vt:lpstr>Address Bus</vt:lpstr>
      <vt:lpstr>Data Bus</vt:lpstr>
      <vt:lpstr>Data Bus</vt:lpstr>
      <vt:lpstr>Control Bus</vt:lpstr>
      <vt:lpstr>Memory read operation</vt:lpstr>
      <vt:lpstr>Internal Data Operations and the 8085 Registers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addressing mode, Instruction set and programming by Abhay Kumar assistant professor jiit-128, noida</dc:title>
  <dc:creator>abhay.kumar</dc:creator>
  <cp:lastModifiedBy>Admin</cp:lastModifiedBy>
  <cp:revision>16</cp:revision>
  <dcterms:created xsi:type="dcterms:W3CDTF">2020-09-16T12:52:29Z</dcterms:created>
  <dcterms:modified xsi:type="dcterms:W3CDTF">2020-09-18T07:21:31Z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2020-09-16T00:00:00Z</vt:filetime>
  </property>
</Properties>
</file>