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1" r:id="rId2"/>
    <p:sldId id="262" r:id="rId3"/>
    <p:sldId id="263" r:id="rId4"/>
    <p:sldId id="264" r:id="rId5"/>
    <p:sldId id="265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66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9E258-FBF0-43CE-A852-63A8D2B407EB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0B493C-BA31-4990-B737-8FE3C0554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3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0878" y="125984"/>
            <a:ext cx="676224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0E85A-6739-484C-9CFE-B948439E75B9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79A3-A56C-441D-88E0-240D2E5193CA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02F57-D13F-4B17-8B97-E14BAF3A3BF2}" type="datetime1">
              <a:rPr lang="en-US" smtClean="0"/>
              <a:t>9/18/2020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A72D-9CEE-430D-91F4-091260D75254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7750E-A1E2-49E1-9876-5DF882FB1FDD}" type="datetime1">
              <a:rPr lang="en-US" smtClean="0"/>
              <a:t>9/18/2020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60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DD8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50" y="128016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2240" y="193039"/>
            <a:ext cx="4779518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461261"/>
            <a:ext cx="7364730" cy="3071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AEA0-2AC8-4851-8333-B57A8E063C7C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64084"/>
            <a:ext cx="5776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0" dirty="0"/>
              <a:t>Addressing </a:t>
            </a:r>
            <a:r>
              <a:rPr sz="4000" spc="-114" dirty="0"/>
              <a:t>Modes </a:t>
            </a:r>
            <a:r>
              <a:rPr sz="4000" spc="-190" dirty="0"/>
              <a:t>of</a:t>
            </a:r>
            <a:r>
              <a:rPr sz="4000" spc="45" dirty="0"/>
              <a:t> </a:t>
            </a:r>
            <a:r>
              <a:rPr sz="4000" spc="-225" dirty="0"/>
              <a:t>8085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20114"/>
            <a:ext cx="8042909" cy="46755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2740" marR="452120" indent="-320040">
              <a:lnSpc>
                <a:spcPts val="2920"/>
              </a:lnSpc>
              <a:spcBef>
                <a:spcPts val="459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315" dirty="0">
                <a:latin typeface="Arial"/>
                <a:cs typeface="Arial"/>
              </a:rPr>
              <a:t>The </a:t>
            </a:r>
            <a:r>
              <a:rPr sz="2700" spc="-195" dirty="0">
                <a:latin typeface="Arial"/>
                <a:cs typeface="Arial"/>
              </a:rPr>
              <a:t>microprocessor </a:t>
            </a:r>
            <a:r>
              <a:rPr sz="2700" spc="-265" dirty="0">
                <a:latin typeface="Arial"/>
                <a:cs typeface="Arial"/>
              </a:rPr>
              <a:t>has </a:t>
            </a:r>
            <a:r>
              <a:rPr sz="2700" b="1" spc="-200" dirty="0">
                <a:solidFill>
                  <a:srgbClr val="0000FF"/>
                </a:solidFill>
                <a:latin typeface="Trebuchet MS"/>
                <a:cs typeface="Trebuchet MS"/>
              </a:rPr>
              <a:t>different </a:t>
            </a:r>
            <a:r>
              <a:rPr sz="2700" b="1" spc="-5" dirty="0">
                <a:solidFill>
                  <a:srgbClr val="0000FF"/>
                </a:solidFill>
                <a:latin typeface="Trebuchet MS"/>
                <a:cs typeface="Trebuchet MS"/>
              </a:rPr>
              <a:t>ways </a:t>
            </a:r>
            <a:r>
              <a:rPr sz="2700" b="1" spc="-135"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z="2700" b="1" spc="-120" dirty="0">
                <a:solidFill>
                  <a:srgbClr val="0000FF"/>
                </a:solidFill>
                <a:latin typeface="Trebuchet MS"/>
                <a:cs typeface="Trebuchet MS"/>
              </a:rPr>
              <a:t>specifying  </a:t>
            </a:r>
            <a:r>
              <a:rPr sz="2700" b="1" spc="-270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2700" b="1" spc="-125" dirty="0">
                <a:solidFill>
                  <a:srgbClr val="0000FF"/>
                </a:solidFill>
                <a:latin typeface="Trebuchet MS"/>
                <a:cs typeface="Trebuchet MS"/>
              </a:rPr>
              <a:t>data </a:t>
            </a:r>
            <a:r>
              <a:rPr sz="2700" b="1" spc="-210" dirty="0">
                <a:solidFill>
                  <a:srgbClr val="0000FF"/>
                </a:solidFill>
                <a:latin typeface="Trebuchet MS"/>
                <a:cs typeface="Trebuchet MS"/>
              </a:rPr>
              <a:t>or </a:t>
            </a:r>
            <a:r>
              <a:rPr sz="2700" b="1" spc="-160" dirty="0">
                <a:solidFill>
                  <a:srgbClr val="0000FF"/>
                </a:solidFill>
                <a:latin typeface="Trebuchet MS"/>
                <a:cs typeface="Trebuchet MS"/>
              </a:rPr>
              <a:t>operand </a:t>
            </a:r>
            <a:r>
              <a:rPr sz="2700" spc="-20" dirty="0">
                <a:latin typeface="Arial"/>
                <a:cs typeface="Arial"/>
              </a:rPr>
              <a:t>for </a:t>
            </a:r>
            <a:r>
              <a:rPr sz="2700" spc="-165" dirty="0">
                <a:latin typeface="Arial"/>
                <a:cs typeface="Arial"/>
              </a:rPr>
              <a:t>the</a:t>
            </a:r>
            <a:r>
              <a:rPr sz="2700" spc="415" dirty="0">
                <a:latin typeface="Arial"/>
                <a:cs typeface="Arial"/>
              </a:rPr>
              <a:t> </a:t>
            </a:r>
            <a:r>
              <a:rPr sz="2700" spc="-175" dirty="0">
                <a:latin typeface="Arial"/>
                <a:cs typeface="Arial"/>
              </a:rPr>
              <a:t>instruction.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3400">
              <a:latin typeface="Arial"/>
              <a:cs typeface="Arial"/>
            </a:endParaRPr>
          </a:p>
          <a:p>
            <a:pPr marL="332740" indent="-320040">
              <a:lnSpc>
                <a:spcPts val="308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310" dirty="0">
                <a:latin typeface="Arial"/>
                <a:cs typeface="Arial"/>
              </a:rPr>
              <a:t>The </a:t>
            </a:r>
            <a:r>
              <a:rPr sz="2700" b="1" spc="-110" dirty="0">
                <a:solidFill>
                  <a:srgbClr val="C00000"/>
                </a:solidFill>
                <a:latin typeface="Trebuchet MS"/>
                <a:cs typeface="Trebuchet MS"/>
              </a:rPr>
              <a:t>various </a:t>
            </a:r>
            <a:r>
              <a:rPr sz="2700" b="1" spc="-155" dirty="0">
                <a:solidFill>
                  <a:srgbClr val="C00000"/>
                </a:solidFill>
                <a:latin typeface="Trebuchet MS"/>
                <a:cs typeface="Trebuchet MS"/>
              </a:rPr>
              <a:t>formats </a:t>
            </a:r>
            <a:r>
              <a:rPr sz="2700" b="1" spc="-125" dirty="0">
                <a:solidFill>
                  <a:srgbClr val="C00000"/>
                </a:solidFill>
                <a:latin typeface="Trebuchet MS"/>
                <a:cs typeface="Trebuchet MS"/>
              </a:rPr>
              <a:t>of </a:t>
            </a:r>
            <a:r>
              <a:rPr sz="2700" b="1" spc="-120" dirty="0">
                <a:solidFill>
                  <a:srgbClr val="C00000"/>
                </a:solidFill>
                <a:latin typeface="Trebuchet MS"/>
                <a:cs typeface="Trebuchet MS"/>
              </a:rPr>
              <a:t>specifying </a:t>
            </a:r>
            <a:r>
              <a:rPr sz="2700" b="1" spc="-145" dirty="0">
                <a:solidFill>
                  <a:srgbClr val="C00000"/>
                </a:solidFill>
                <a:latin typeface="Trebuchet MS"/>
                <a:cs typeface="Trebuchet MS"/>
              </a:rPr>
              <a:t>operands </a:t>
            </a:r>
            <a:r>
              <a:rPr sz="2700" spc="-55" dirty="0">
                <a:latin typeface="Arial"/>
                <a:cs typeface="Arial"/>
              </a:rPr>
              <a:t>are</a:t>
            </a:r>
            <a:r>
              <a:rPr sz="2700" spc="310" dirty="0">
                <a:latin typeface="Arial"/>
                <a:cs typeface="Arial"/>
              </a:rPr>
              <a:t> </a:t>
            </a:r>
            <a:r>
              <a:rPr sz="2700" spc="-85" dirty="0">
                <a:latin typeface="Arial"/>
                <a:cs typeface="Arial"/>
              </a:rPr>
              <a:t>called</a:t>
            </a:r>
            <a:endParaRPr sz="2700">
              <a:latin typeface="Arial"/>
              <a:cs typeface="Arial"/>
            </a:endParaRPr>
          </a:p>
          <a:p>
            <a:pPr marL="332740">
              <a:lnSpc>
                <a:spcPts val="3080"/>
              </a:lnSpc>
            </a:pPr>
            <a:r>
              <a:rPr sz="2700" b="1" spc="-105" dirty="0">
                <a:latin typeface="Trebuchet MS"/>
                <a:cs typeface="Trebuchet MS"/>
              </a:rPr>
              <a:t>addressing</a:t>
            </a:r>
            <a:r>
              <a:rPr sz="2700" b="1" spc="-100" dirty="0">
                <a:latin typeface="Trebuchet MS"/>
                <a:cs typeface="Trebuchet MS"/>
              </a:rPr>
              <a:t> </a:t>
            </a:r>
            <a:r>
              <a:rPr sz="2700" b="1" spc="-140" dirty="0">
                <a:latin typeface="Trebuchet MS"/>
                <a:cs typeface="Trebuchet MS"/>
              </a:rPr>
              <a:t>modes</a:t>
            </a:r>
            <a:endParaRPr sz="2700"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spcBef>
                <a:spcPts val="37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315" dirty="0">
                <a:latin typeface="Arial"/>
                <a:cs typeface="Arial"/>
              </a:rPr>
              <a:t>The </a:t>
            </a:r>
            <a:r>
              <a:rPr sz="2700" spc="-20" dirty="0">
                <a:latin typeface="Arial"/>
                <a:cs typeface="Arial"/>
              </a:rPr>
              <a:t>8085 </a:t>
            </a:r>
            <a:r>
              <a:rPr sz="2700" spc="-265" dirty="0">
                <a:latin typeface="Arial"/>
                <a:cs typeface="Arial"/>
              </a:rPr>
              <a:t>has </a:t>
            </a:r>
            <a:r>
              <a:rPr sz="2700" b="1" spc="-170" dirty="0">
                <a:latin typeface="Trebuchet MS"/>
                <a:cs typeface="Trebuchet MS"/>
              </a:rPr>
              <a:t>Five </a:t>
            </a:r>
            <a:r>
              <a:rPr sz="2700" b="1" spc="-110" dirty="0">
                <a:latin typeface="Trebuchet MS"/>
                <a:cs typeface="Trebuchet MS"/>
              </a:rPr>
              <a:t>addressing</a:t>
            </a:r>
            <a:r>
              <a:rPr sz="2700" b="1" spc="-340" dirty="0">
                <a:latin typeface="Trebuchet MS"/>
                <a:cs typeface="Trebuchet MS"/>
              </a:rPr>
              <a:t> </a:t>
            </a:r>
            <a:r>
              <a:rPr sz="2700" b="1" spc="-145" dirty="0">
                <a:latin typeface="Trebuchet MS"/>
                <a:cs typeface="Trebuchet MS"/>
              </a:rPr>
              <a:t>modes</a:t>
            </a:r>
            <a:r>
              <a:rPr sz="2700" spc="-145" dirty="0">
                <a:latin typeface="Arial"/>
                <a:cs typeface="Arial"/>
              </a:rPr>
              <a:t>:</a:t>
            </a: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DD8046"/>
              </a:buClr>
              <a:buFont typeface="Wingdings"/>
              <a:buChar char=""/>
            </a:pPr>
            <a:endParaRPr sz="3750">
              <a:latin typeface="Arial"/>
              <a:cs typeface="Arial"/>
            </a:endParaRPr>
          </a:p>
          <a:p>
            <a:pPr marL="332740" marR="208279" indent="-320040">
              <a:lnSpc>
                <a:spcPts val="292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90" dirty="0">
                <a:latin typeface="Arial"/>
                <a:cs typeface="Arial"/>
              </a:rPr>
              <a:t>1) </a:t>
            </a:r>
            <a:r>
              <a:rPr sz="2700" b="1" spc="-175" dirty="0">
                <a:solidFill>
                  <a:srgbClr val="0000FF"/>
                </a:solidFill>
                <a:latin typeface="Trebuchet MS"/>
                <a:cs typeface="Trebuchet MS"/>
              </a:rPr>
              <a:t>Register </a:t>
            </a:r>
            <a:r>
              <a:rPr sz="2700" b="1" spc="-90" dirty="0">
                <a:solidFill>
                  <a:srgbClr val="0000FF"/>
                </a:solidFill>
                <a:latin typeface="Trebuchet MS"/>
                <a:cs typeface="Trebuchet MS"/>
              </a:rPr>
              <a:t>Addressing </a:t>
            </a:r>
            <a:r>
              <a:rPr sz="2700" b="1" spc="-195" dirty="0">
                <a:solidFill>
                  <a:srgbClr val="0000FF"/>
                </a:solidFill>
                <a:latin typeface="Trebuchet MS"/>
                <a:cs typeface="Trebuchet MS"/>
              </a:rPr>
              <a:t>mode</a:t>
            </a:r>
            <a:r>
              <a:rPr sz="2700" b="1" spc="-195" dirty="0">
                <a:latin typeface="Trebuchet MS"/>
                <a:cs typeface="Trebuchet MS"/>
              </a:rPr>
              <a:t>: </a:t>
            </a:r>
            <a:r>
              <a:rPr sz="2700" spc="-315" dirty="0">
                <a:latin typeface="Arial"/>
                <a:cs typeface="Arial"/>
              </a:rPr>
              <a:t>This </a:t>
            </a:r>
            <a:r>
              <a:rPr sz="2700" spc="-45" dirty="0">
                <a:latin typeface="Arial"/>
                <a:cs typeface="Arial"/>
              </a:rPr>
              <a:t>type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145" dirty="0">
                <a:latin typeface="Arial"/>
                <a:cs typeface="Arial"/>
              </a:rPr>
              <a:t>addressing  </a:t>
            </a:r>
            <a:r>
              <a:rPr sz="2700" spc="-195" dirty="0">
                <a:latin typeface="Arial"/>
                <a:cs typeface="Arial"/>
              </a:rPr>
              <a:t>mode </a:t>
            </a:r>
            <a:r>
              <a:rPr sz="2700" spc="-160" dirty="0">
                <a:latin typeface="Arial"/>
                <a:cs typeface="Arial"/>
              </a:rPr>
              <a:t>specifies </a:t>
            </a:r>
            <a:r>
              <a:rPr sz="2700" spc="-100" dirty="0">
                <a:latin typeface="Arial"/>
                <a:cs typeface="Arial"/>
              </a:rPr>
              <a:t>register </a:t>
            </a:r>
            <a:r>
              <a:rPr sz="2700" spc="-80" dirty="0">
                <a:latin typeface="Arial"/>
                <a:cs typeface="Arial"/>
              </a:rPr>
              <a:t>or </a:t>
            </a:r>
            <a:r>
              <a:rPr sz="2700" spc="-100" dirty="0">
                <a:latin typeface="Arial"/>
                <a:cs typeface="Arial"/>
              </a:rPr>
              <a:t>register </a:t>
            </a:r>
            <a:r>
              <a:rPr sz="2700" spc="-10" dirty="0">
                <a:latin typeface="Arial"/>
                <a:cs typeface="Arial"/>
              </a:rPr>
              <a:t>pair </a:t>
            </a:r>
            <a:r>
              <a:rPr sz="2700" spc="-95" dirty="0">
                <a:latin typeface="Arial"/>
                <a:cs typeface="Arial"/>
              </a:rPr>
              <a:t>that </a:t>
            </a:r>
            <a:r>
              <a:rPr sz="2700" spc="-200" dirty="0">
                <a:latin typeface="Arial"/>
                <a:cs typeface="Arial"/>
              </a:rPr>
              <a:t>contains  </a:t>
            </a:r>
            <a:r>
              <a:rPr sz="2700" spc="-45" dirty="0">
                <a:latin typeface="Arial"/>
                <a:cs typeface="Arial"/>
              </a:rPr>
              <a:t>data.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2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  <a:tab pos="2809240" algn="l"/>
              </a:tabLst>
            </a:pPr>
            <a:r>
              <a:rPr sz="2700" spc="-180" dirty="0">
                <a:latin typeface="Arial"/>
                <a:cs typeface="Arial"/>
              </a:rPr>
              <a:t>Example:</a:t>
            </a:r>
            <a:r>
              <a:rPr sz="2700" spc="-35" dirty="0">
                <a:latin typeface="Arial"/>
                <a:cs typeface="Arial"/>
              </a:rPr>
              <a:t> </a:t>
            </a:r>
            <a:r>
              <a:rPr sz="2700" spc="-270" dirty="0">
                <a:latin typeface="Arial"/>
                <a:cs typeface="Arial"/>
              </a:rPr>
              <a:t>ADD</a:t>
            </a:r>
            <a:r>
              <a:rPr sz="2700" spc="-15" dirty="0">
                <a:latin typeface="Arial"/>
                <a:cs typeface="Arial"/>
              </a:rPr>
              <a:t> </a:t>
            </a:r>
            <a:r>
              <a:rPr sz="2700" spc="-370" dirty="0">
                <a:latin typeface="Arial"/>
                <a:cs typeface="Arial"/>
              </a:rPr>
              <a:t>B,	</a:t>
            </a:r>
            <a:r>
              <a:rPr sz="2700" spc="-145" dirty="0">
                <a:latin typeface="Arial"/>
                <a:cs typeface="Arial"/>
              </a:rPr>
              <a:t>MOV</a:t>
            </a:r>
            <a:r>
              <a:rPr sz="2700" spc="10" dirty="0">
                <a:latin typeface="Arial"/>
                <a:cs typeface="Arial"/>
              </a:rPr>
              <a:t> </a:t>
            </a:r>
            <a:r>
              <a:rPr sz="2700" spc="-310" dirty="0">
                <a:latin typeface="Arial"/>
                <a:cs typeface="Arial"/>
              </a:rPr>
              <a:t>B,A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One-Byte Instructions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the </a:t>
            </a:r>
            <a:r>
              <a:rPr lang="en-US" sz="2800" dirty="0" smtClean="0"/>
              <a:t>first instruction</a:t>
            </a:r>
            <a:r>
              <a:rPr lang="en-US" sz="2800" dirty="0"/>
              <a:t>, both operand registers are </a:t>
            </a:r>
            <a:r>
              <a:rPr lang="en-US" sz="2800" dirty="0" smtClean="0"/>
              <a:t>specified.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In </a:t>
            </a:r>
            <a:r>
              <a:rPr lang="en-US" sz="2800" dirty="0"/>
              <a:t>the second instruction, the </a:t>
            </a:r>
            <a:r>
              <a:rPr lang="en-US" sz="2800" dirty="0" smtClean="0"/>
              <a:t>operand B </a:t>
            </a:r>
            <a:r>
              <a:rPr lang="en-US" sz="2800" dirty="0"/>
              <a:t>is specified and the accumulator is </a:t>
            </a:r>
            <a:r>
              <a:rPr lang="en-US" sz="2800" dirty="0" smtClean="0"/>
              <a:t>assumed.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third instruction, </a:t>
            </a:r>
            <a:r>
              <a:rPr lang="en-US" sz="2800" dirty="0" smtClean="0"/>
              <a:t>the accumulator </a:t>
            </a:r>
            <a:r>
              <a:rPr lang="en-US" sz="2800" dirty="0"/>
              <a:t>is assumed to be the implicit </a:t>
            </a:r>
            <a:r>
              <a:rPr lang="en-US" sz="2800" dirty="0" smtClean="0"/>
              <a:t>operand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These </a:t>
            </a:r>
            <a:r>
              <a:rPr lang="en-US" sz="2800" dirty="0"/>
              <a:t>instructions are stored in </a:t>
            </a:r>
            <a:r>
              <a:rPr lang="en-US" sz="2800" dirty="0" smtClean="0"/>
              <a:t>8-bit </a:t>
            </a:r>
            <a:r>
              <a:rPr lang="en-US" sz="2800" dirty="0"/>
              <a:t>binary format in memory; each requires one memory location.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One-Byte </a:t>
            </a:r>
            <a:r>
              <a:rPr lang="en-US" sz="3600" b="0" dirty="0" smtClean="0"/>
              <a:t>Instructions Example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MOV </a:t>
            </a:r>
            <a:r>
              <a:rPr lang="en-US" sz="2400" dirty="0" err="1"/>
              <a:t>rd</a:t>
            </a:r>
            <a:r>
              <a:rPr lang="en-US" sz="2400" dirty="0"/>
              <a:t>, </a:t>
            </a:r>
            <a:r>
              <a:rPr lang="en-US" sz="2400" dirty="0" err="1"/>
              <a:t>rs</a:t>
            </a:r>
            <a:endParaRPr lang="en-US" sz="2400" dirty="0"/>
          </a:p>
          <a:p>
            <a:r>
              <a:rPr lang="en-US" sz="2400" dirty="0" err="1"/>
              <a:t>rd</a:t>
            </a:r>
            <a:r>
              <a:rPr lang="en-US" sz="2400" dirty="0"/>
              <a:t> &lt;-- </a:t>
            </a:r>
            <a:r>
              <a:rPr lang="en-US" sz="2400" dirty="0" err="1"/>
              <a:t>rs</a:t>
            </a:r>
            <a:r>
              <a:rPr lang="en-US" sz="2400" dirty="0"/>
              <a:t> copies contents of </a:t>
            </a:r>
            <a:r>
              <a:rPr lang="en-US" sz="2400" dirty="0" err="1"/>
              <a:t>rs</a:t>
            </a:r>
            <a:r>
              <a:rPr lang="en-US" sz="2400" dirty="0"/>
              <a:t> into rd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Example: MOV A,B</a:t>
            </a:r>
          </a:p>
          <a:p>
            <a:r>
              <a:rPr lang="en-US" sz="2400" dirty="0"/>
              <a:t>Coded as 01111000 = </a:t>
            </a:r>
            <a:r>
              <a:rPr lang="en-US" sz="2400" dirty="0" smtClean="0"/>
              <a:t>78H</a:t>
            </a:r>
          </a:p>
          <a:p>
            <a:endParaRPr lang="en-US" sz="2400" dirty="0"/>
          </a:p>
          <a:p>
            <a:r>
              <a:rPr lang="en-US" sz="2400" dirty="0"/>
              <a:t>ADD r</a:t>
            </a:r>
          </a:p>
          <a:p>
            <a:r>
              <a:rPr lang="en-US" sz="2400" dirty="0"/>
              <a:t>A &lt;-- A + r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4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Two-Byte Instructions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a two-byte instruction, the first byte specifies the operation code and the </a:t>
            </a:r>
            <a:r>
              <a:rPr lang="en-US" sz="2400" dirty="0" smtClean="0"/>
              <a:t>second byte </a:t>
            </a:r>
            <a:r>
              <a:rPr lang="en-US" sz="2400" dirty="0"/>
              <a:t>specifies the operand</a:t>
            </a:r>
            <a:r>
              <a:rPr lang="en-US" sz="2400" dirty="0" smtClean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Source </a:t>
            </a:r>
            <a:r>
              <a:rPr lang="en-US" sz="2400" dirty="0"/>
              <a:t>operand is a data byte immediately following </a:t>
            </a:r>
            <a:r>
              <a:rPr lang="en-US" sz="2400" dirty="0" smtClean="0"/>
              <a:t>the </a:t>
            </a:r>
            <a:r>
              <a:rPr lang="en-US" sz="2400" dirty="0" err="1" smtClean="0"/>
              <a:t>opcode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4" y="3276600"/>
            <a:ext cx="8517699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7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Two-Byte Instructions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Assume that the data byte is 32H. The assembly language instruction is written </a:t>
            </a:r>
            <a:r>
              <a:rPr lang="en-US" sz="2400" dirty="0" smtClean="0"/>
              <a:t>as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8499"/>
              </p:ext>
            </p:extLst>
          </p:nvPr>
        </p:nvGraphicFramePr>
        <p:xfrm>
          <a:off x="1295400" y="28956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Mnemonics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Hex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MVI A, 32H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3E 32H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14866" y="3810000"/>
            <a:ext cx="83481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instruction would require two memory locations to store in memory</a:t>
            </a:r>
            <a:r>
              <a:rPr lang="en-US" dirty="0" smtClean="0"/>
              <a:t>.</a:t>
            </a:r>
          </a:p>
          <a:p>
            <a:r>
              <a:rPr lang="en-US" dirty="0"/>
              <a:t>MVI </a:t>
            </a:r>
            <a:r>
              <a:rPr lang="en-US" dirty="0" err="1"/>
              <a:t>r,data</a:t>
            </a:r>
            <a:endParaRPr lang="en-US" dirty="0"/>
          </a:p>
          <a:p>
            <a:r>
              <a:rPr lang="en-US" dirty="0"/>
              <a:t>r &lt;-- data</a:t>
            </a:r>
          </a:p>
          <a:p>
            <a:r>
              <a:rPr lang="en-US" dirty="0"/>
              <a:t>Example: MVI A,30H coded as 3EH 30H as two contiguous bytes. This is an</a:t>
            </a:r>
          </a:p>
          <a:p>
            <a:r>
              <a:rPr lang="en-US" dirty="0"/>
              <a:t>example of immediate addressing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ADI data</a:t>
            </a:r>
          </a:p>
          <a:p>
            <a:r>
              <a:rPr lang="en-US" dirty="0"/>
              <a:t>A &lt;-- A + data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93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Three-Byte Instructions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a three-byte instruction, the first byte specifies the </a:t>
            </a:r>
            <a:r>
              <a:rPr lang="en-US" sz="2400" dirty="0" err="1"/>
              <a:t>opcode</a:t>
            </a:r>
            <a:r>
              <a:rPr lang="en-US" sz="2400" dirty="0"/>
              <a:t>, and the following two bytes specify the 16-bit address.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second byte is the low-order </a:t>
            </a:r>
            <a:r>
              <a:rPr lang="en-US" sz="2400" dirty="0" smtClean="0"/>
              <a:t>address and </a:t>
            </a:r>
            <a:r>
              <a:rPr lang="en-US" sz="2400" dirty="0"/>
              <a:t>the third byte is the high-order address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opcode</a:t>
            </a:r>
            <a:r>
              <a:rPr lang="en-US" sz="2400" dirty="0"/>
              <a:t> + data byte + data </a:t>
            </a:r>
            <a:r>
              <a:rPr lang="en-US" sz="2400" dirty="0" smtClean="0"/>
              <a:t>byte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1" y="4137124"/>
            <a:ext cx="8915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4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Three-Byte Instructions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This instruction would require three memory locations to store in </a:t>
            </a:r>
            <a:r>
              <a:rPr lang="en-US" sz="2800" dirty="0" smtClean="0"/>
              <a:t>memory.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Three </a:t>
            </a:r>
            <a:r>
              <a:rPr lang="en-US" sz="2800" dirty="0"/>
              <a:t>byte instructions - </a:t>
            </a:r>
            <a:r>
              <a:rPr lang="en-US" sz="2800" dirty="0" err="1"/>
              <a:t>opcode</a:t>
            </a:r>
            <a:r>
              <a:rPr lang="en-US" sz="2800" dirty="0"/>
              <a:t> + data byte + data </a:t>
            </a:r>
            <a:r>
              <a:rPr lang="en-US" sz="2800" dirty="0" smtClean="0"/>
              <a:t>byte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LXI </a:t>
            </a:r>
            <a:r>
              <a:rPr lang="en-US" sz="2800" dirty="0" err="1"/>
              <a:t>rp</a:t>
            </a:r>
            <a:r>
              <a:rPr lang="en-US" sz="2800" dirty="0"/>
              <a:t>, data16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/>
              <a:t>rp</a:t>
            </a:r>
            <a:r>
              <a:rPr lang="en-US" sz="2800" dirty="0"/>
              <a:t> is one of the pairs of registers BC, DE, HL used as 16-bit registers.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The two data bytes are 16-bit data in L H order of significance.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err="1"/>
              <a:t>rp</a:t>
            </a:r>
            <a:r>
              <a:rPr lang="en-US" sz="2800" dirty="0"/>
              <a:t> &lt;-- </a:t>
            </a:r>
            <a:r>
              <a:rPr lang="en-US" sz="2800" dirty="0" smtClean="0"/>
              <a:t>data16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2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Three-Byte Instructions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sz="2800" dirty="0"/>
              <a:t>LXI H,0520H coded as 21H 20H 50H in three bytes. This is also immediate</a:t>
            </a:r>
          </a:p>
          <a:p>
            <a:r>
              <a:rPr lang="en-US" sz="2800" dirty="0"/>
              <a:t>addressing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/>
              <a:t>LDA </a:t>
            </a:r>
            <a:r>
              <a:rPr lang="en-US" sz="2800" dirty="0" err="1"/>
              <a:t>addr</a:t>
            </a:r>
            <a:endParaRPr lang="en-US" sz="2800" dirty="0"/>
          </a:p>
          <a:p>
            <a:r>
              <a:rPr lang="en-US" sz="2800" dirty="0"/>
              <a:t>A &lt;-- (</a:t>
            </a:r>
            <a:r>
              <a:rPr lang="en-US" sz="2800" dirty="0" err="1"/>
              <a:t>addr</a:t>
            </a:r>
            <a:r>
              <a:rPr lang="en-US" sz="2800" dirty="0"/>
              <a:t>) </a:t>
            </a:r>
            <a:r>
              <a:rPr lang="en-US" sz="2800" dirty="0" err="1"/>
              <a:t>Addr</a:t>
            </a:r>
            <a:r>
              <a:rPr lang="en-US" sz="2800" dirty="0"/>
              <a:t> is a 16-bit address in L H order. Example: LDA 2134H coded as</a:t>
            </a:r>
          </a:p>
          <a:p>
            <a:r>
              <a:rPr lang="en-US" sz="2800" dirty="0"/>
              <a:t>3AH 34H 21H. This is also an example of direct addressing.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7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09800"/>
            <a:ext cx="7364413" cy="984250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sz="1800" dirty="0" smtClean="0"/>
              <a:t>1. </a:t>
            </a:r>
            <a:r>
              <a:rPr lang="en-US" sz="1800" dirty="0" err="1" smtClean="0"/>
              <a:t>Gaonkar</a:t>
            </a:r>
            <a:r>
              <a:rPr lang="en-US" sz="1800" dirty="0"/>
              <a:t>, R. S. (1990). </a:t>
            </a:r>
            <a:r>
              <a:rPr lang="en-US" sz="1800" i="1" dirty="0"/>
              <a:t>Microprocessor Architecture, Programming and Applications with the </a:t>
            </a:r>
            <a:r>
              <a:rPr lang="en-US" sz="1800" i="1" dirty="0" smtClean="0"/>
              <a:t>8085</a:t>
            </a:r>
            <a:r>
              <a:rPr lang="en-US" sz="1800" dirty="0" smtClean="0"/>
              <a:t>. Fifth Edition Prentice </a:t>
            </a:r>
            <a:r>
              <a:rPr lang="en-US" sz="1800" dirty="0"/>
              <a:t>Hall PTR</a:t>
            </a:r>
            <a:r>
              <a:rPr lang="en-US" sz="1800" dirty="0" smtClean="0"/>
              <a:t>.</a:t>
            </a:r>
          </a:p>
          <a:p>
            <a:pPr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0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64084"/>
            <a:ext cx="5776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0" dirty="0"/>
              <a:t>Addressing </a:t>
            </a:r>
            <a:r>
              <a:rPr sz="4000" spc="-114" dirty="0"/>
              <a:t>Modes </a:t>
            </a:r>
            <a:r>
              <a:rPr sz="4000" spc="-190" dirty="0"/>
              <a:t>of</a:t>
            </a:r>
            <a:r>
              <a:rPr sz="4000" spc="45" dirty="0"/>
              <a:t> </a:t>
            </a:r>
            <a:r>
              <a:rPr sz="4000" spc="-225" dirty="0"/>
              <a:t>8085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685366"/>
            <a:ext cx="7546340" cy="3566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95" dirty="0">
                <a:latin typeface="Arial"/>
                <a:cs typeface="Arial"/>
              </a:rPr>
              <a:t>2) </a:t>
            </a:r>
            <a:r>
              <a:rPr sz="2900" b="1" spc="-180" dirty="0">
                <a:latin typeface="Trebuchet MS"/>
                <a:cs typeface="Trebuchet MS"/>
              </a:rPr>
              <a:t>Immediate </a:t>
            </a:r>
            <a:r>
              <a:rPr sz="2900" b="1" spc="-95" dirty="0">
                <a:latin typeface="Trebuchet MS"/>
                <a:cs typeface="Trebuchet MS"/>
              </a:rPr>
              <a:t>Addressing</a:t>
            </a:r>
            <a:r>
              <a:rPr sz="2900" b="1" spc="-5" dirty="0">
                <a:latin typeface="Trebuchet MS"/>
                <a:cs typeface="Trebuchet MS"/>
              </a:rPr>
              <a:t> </a:t>
            </a:r>
            <a:r>
              <a:rPr sz="2900" b="1" spc="-140" dirty="0">
                <a:latin typeface="Trebuchet MS"/>
                <a:cs typeface="Trebuchet MS"/>
              </a:rPr>
              <a:t>Mode: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DD8046"/>
              </a:buClr>
              <a:buFont typeface="Wingdings"/>
              <a:buChar char=""/>
            </a:pPr>
            <a:endParaRPr sz="4200">
              <a:latin typeface="Trebuchet MS"/>
              <a:cs typeface="Trebuchet MS"/>
            </a:endParaRPr>
          </a:p>
          <a:p>
            <a:pPr marL="332740" marR="5080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260" dirty="0">
                <a:latin typeface="Arial"/>
                <a:cs typeface="Arial"/>
              </a:rPr>
              <a:t>In </a:t>
            </a:r>
            <a:r>
              <a:rPr sz="2900" spc="-215" dirty="0">
                <a:latin typeface="Arial"/>
                <a:cs typeface="Arial"/>
              </a:rPr>
              <a:t>this </a:t>
            </a:r>
            <a:r>
              <a:rPr sz="2900" spc="-50" dirty="0">
                <a:latin typeface="Arial"/>
                <a:cs typeface="Arial"/>
              </a:rPr>
              <a:t>type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55" dirty="0">
                <a:latin typeface="Arial"/>
                <a:cs typeface="Arial"/>
              </a:rPr>
              <a:t>addressing </a:t>
            </a:r>
            <a:r>
              <a:rPr sz="2900" spc="-220" dirty="0">
                <a:latin typeface="Arial"/>
                <a:cs typeface="Arial"/>
              </a:rPr>
              <a:t>mode, </a:t>
            </a:r>
            <a:r>
              <a:rPr sz="2900" b="1" spc="-185" dirty="0">
                <a:latin typeface="Trebuchet MS"/>
                <a:cs typeface="Trebuchet MS"/>
              </a:rPr>
              <a:t>immediate </a:t>
            </a:r>
            <a:r>
              <a:rPr sz="2900" b="1" spc="-130" dirty="0">
                <a:latin typeface="Trebuchet MS"/>
                <a:cs typeface="Trebuchet MS"/>
              </a:rPr>
              <a:t>data  </a:t>
            </a:r>
            <a:r>
              <a:rPr sz="2900" b="1" spc="-225" dirty="0">
                <a:latin typeface="Trebuchet MS"/>
                <a:cs typeface="Trebuchet MS"/>
              </a:rPr>
              <a:t>byte </a:t>
            </a:r>
            <a:r>
              <a:rPr sz="2900" b="1" spc="-65" dirty="0">
                <a:latin typeface="Trebuchet MS"/>
                <a:cs typeface="Trebuchet MS"/>
              </a:rPr>
              <a:t>is </a:t>
            </a:r>
            <a:r>
              <a:rPr sz="2900" b="1" spc="-170" dirty="0">
                <a:latin typeface="Trebuchet MS"/>
                <a:cs typeface="Trebuchet MS"/>
              </a:rPr>
              <a:t>provided </a:t>
            </a:r>
            <a:r>
              <a:rPr sz="2900" b="1" spc="-165" dirty="0">
                <a:latin typeface="Trebuchet MS"/>
                <a:cs typeface="Trebuchet MS"/>
              </a:rPr>
              <a:t>with </a:t>
            </a:r>
            <a:r>
              <a:rPr sz="2900" b="1" spc="-285" dirty="0">
                <a:latin typeface="Trebuchet MS"/>
                <a:cs typeface="Trebuchet MS"/>
              </a:rPr>
              <a:t>the</a:t>
            </a:r>
            <a:r>
              <a:rPr sz="2900" b="1" spc="60" dirty="0">
                <a:latin typeface="Trebuchet MS"/>
                <a:cs typeface="Trebuchet MS"/>
              </a:rPr>
              <a:t> </a:t>
            </a:r>
            <a:r>
              <a:rPr sz="2900" b="1" spc="-220" dirty="0">
                <a:latin typeface="Trebuchet MS"/>
                <a:cs typeface="Trebuchet MS"/>
              </a:rPr>
              <a:t>instruction.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DD8046"/>
              </a:buClr>
              <a:buFont typeface="Wingdings"/>
              <a:buChar char=""/>
            </a:pPr>
            <a:endParaRPr sz="4200"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90" dirty="0">
                <a:latin typeface="Arial"/>
                <a:cs typeface="Arial"/>
              </a:rPr>
              <a:t>Example: </a:t>
            </a:r>
            <a:r>
              <a:rPr sz="2900" spc="-175" dirty="0">
                <a:latin typeface="Arial"/>
                <a:cs typeface="Arial"/>
              </a:rPr>
              <a:t>MVI</a:t>
            </a:r>
            <a:r>
              <a:rPr sz="2900" spc="135" dirty="0">
                <a:latin typeface="Arial"/>
                <a:cs typeface="Arial"/>
              </a:rPr>
              <a:t> </a:t>
            </a:r>
            <a:r>
              <a:rPr sz="2900" spc="-145" dirty="0">
                <a:latin typeface="Arial"/>
                <a:cs typeface="Arial"/>
              </a:rPr>
              <a:t>A,47H</a:t>
            </a:r>
            <a:endParaRPr sz="29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69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35" dirty="0">
                <a:latin typeface="Arial"/>
                <a:cs typeface="Arial"/>
              </a:rPr>
              <a:t>LXI </a:t>
            </a:r>
            <a:r>
              <a:rPr sz="2900" spc="-254" dirty="0">
                <a:latin typeface="Arial"/>
                <a:cs typeface="Arial"/>
              </a:rPr>
              <a:t>H, </a:t>
            </a:r>
            <a:r>
              <a:rPr sz="2900" spc="-75" dirty="0">
                <a:latin typeface="Arial"/>
                <a:cs typeface="Arial"/>
              </a:rPr>
              <a:t>4100H</a:t>
            </a:r>
            <a:r>
              <a:rPr sz="2900" spc="-525" dirty="0">
                <a:latin typeface="Arial"/>
                <a:cs typeface="Arial"/>
              </a:rPr>
              <a:t> </a:t>
            </a:r>
            <a:r>
              <a:rPr sz="2900" spc="-175" dirty="0">
                <a:latin typeface="Arial"/>
                <a:cs typeface="Arial"/>
              </a:rPr>
              <a:t>etc.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9933" y="148539"/>
            <a:ext cx="4318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Memory</a:t>
            </a:r>
            <a:r>
              <a:rPr sz="4000" spc="-204" dirty="0"/>
              <a:t> </a:t>
            </a:r>
            <a:r>
              <a:rPr sz="4000" spc="-130" dirty="0"/>
              <a:t>Addressing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371313"/>
            <a:ext cx="7952105" cy="47059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84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65" dirty="0">
                <a:latin typeface="Arial"/>
                <a:cs typeface="Arial"/>
              </a:rPr>
              <a:t>One </a:t>
            </a:r>
            <a:r>
              <a:rPr sz="2700" dirty="0">
                <a:latin typeface="Arial"/>
                <a:cs typeface="Arial"/>
              </a:rPr>
              <a:t>of </a:t>
            </a:r>
            <a:r>
              <a:rPr sz="2700" spc="-165" dirty="0">
                <a:latin typeface="Arial"/>
                <a:cs typeface="Arial"/>
              </a:rPr>
              <a:t>the </a:t>
            </a:r>
            <a:r>
              <a:rPr sz="2700" spc="-145" dirty="0">
                <a:latin typeface="Arial"/>
                <a:cs typeface="Arial"/>
              </a:rPr>
              <a:t>operands </a:t>
            </a:r>
            <a:r>
              <a:rPr sz="2700" spc="-235" dirty="0">
                <a:latin typeface="Arial"/>
                <a:cs typeface="Arial"/>
              </a:rPr>
              <a:t>is </a:t>
            </a:r>
            <a:r>
              <a:rPr sz="2700" spc="-15" dirty="0">
                <a:latin typeface="Arial"/>
                <a:cs typeface="Arial"/>
              </a:rPr>
              <a:t>a </a:t>
            </a:r>
            <a:r>
              <a:rPr sz="2700" spc="-200" dirty="0">
                <a:latin typeface="Arial"/>
                <a:cs typeface="Arial"/>
              </a:rPr>
              <a:t>memory</a:t>
            </a:r>
            <a:r>
              <a:rPr sz="2700" spc="235" dirty="0">
                <a:latin typeface="Arial"/>
                <a:cs typeface="Arial"/>
              </a:rPr>
              <a:t> </a:t>
            </a:r>
            <a:r>
              <a:rPr sz="2700" spc="-130" dirty="0">
                <a:latin typeface="Arial"/>
                <a:cs typeface="Arial"/>
              </a:rPr>
              <a:t>location</a:t>
            </a:r>
            <a:endParaRPr sz="2700">
              <a:latin typeface="Arial"/>
              <a:cs typeface="Arial"/>
            </a:endParaRPr>
          </a:p>
          <a:p>
            <a:pPr marL="332740" marR="534670" indent="-320040">
              <a:lnSpc>
                <a:spcPts val="2920"/>
              </a:lnSpc>
              <a:spcBef>
                <a:spcPts val="750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45" dirty="0">
                <a:latin typeface="Arial"/>
                <a:cs typeface="Arial"/>
              </a:rPr>
              <a:t>Depending </a:t>
            </a:r>
            <a:r>
              <a:rPr sz="2700" spc="-235" dirty="0">
                <a:latin typeface="Arial"/>
                <a:cs typeface="Arial"/>
              </a:rPr>
              <a:t>on </a:t>
            </a:r>
            <a:r>
              <a:rPr sz="2700" b="1" spc="-105" dirty="0">
                <a:solidFill>
                  <a:srgbClr val="0000FF"/>
                </a:solidFill>
                <a:latin typeface="Trebuchet MS"/>
                <a:cs typeface="Trebuchet MS"/>
              </a:rPr>
              <a:t>how </a:t>
            </a:r>
            <a:r>
              <a:rPr sz="2700" b="1" spc="-125" dirty="0">
                <a:solidFill>
                  <a:srgbClr val="0000FF"/>
                </a:solidFill>
                <a:latin typeface="Trebuchet MS"/>
                <a:cs typeface="Trebuchet MS"/>
              </a:rPr>
              <a:t>address of </a:t>
            </a:r>
            <a:r>
              <a:rPr sz="2700" b="1" spc="-170" dirty="0">
                <a:solidFill>
                  <a:srgbClr val="0000FF"/>
                </a:solidFill>
                <a:latin typeface="Trebuchet MS"/>
                <a:cs typeface="Trebuchet MS"/>
              </a:rPr>
              <a:t>memory </a:t>
            </a:r>
            <a:r>
              <a:rPr sz="2700" b="1" spc="-155" dirty="0">
                <a:solidFill>
                  <a:srgbClr val="0000FF"/>
                </a:solidFill>
                <a:latin typeface="Trebuchet MS"/>
                <a:cs typeface="Trebuchet MS"/>
              </a:rPr>
              <a:t>location </a:t>
            </a:r>
            <a:r>
              <a:rPr sz="2700" b="1" spc="-60" dirty="0">
                <a:solidFill>
                  <a:srgbClr val="0000FF"/>
                </a:solidFill>
                <a:latin typeface="Trebuchet MS"/>
                <a:cs typeface="Trebuchet MS"/>
              </a:rPr>
              <a:t>is  </a:t>
            </a:r>
            <a:r>
              <a:rPr sz="2700" b="1" spc="-165" dirty="0">
                <a:solidFill>
                  <a:srgbClr val="0000FF"/>
                </a:solidFill>
                <a:latin typeface="Trebuchet MS"/>
                <a:cs typeface="Trebuchet MS"/>
              </a:rPr>
              <a:t>specified</a:t>
            </a:r>
            <a:r>
              <a:rPr sz="2700" spc="-165" dirty="0">
                <a:latin typeface="Arial"/>
                <a:cs typeface="Arial"/>
              </a:rPr>
              <a:t>, </a:t>
            </a:r>
            <a:r>
              <a:rPr sz="2700" b="1" spc="-170" dirty="0">
                <a:solidFill>
                  <a:srgbClr val="FF0000"/>
                </a:solidFill>
                <a:latin typeface="Trebuchet MS"/>
                <a:cs typeface="Trebuchet MS"/>
              </a:rPr>
              <a:t>memory </a:t>
            </a:r>
            <a:r>
              <a:rPr sz="2700" spc="-145" dirty="0">
                <a:latin typeface="Arial"/>
                <a:cs typeface="Arial"/>
              </a:rPr>
              <a:t>addressing </a:t>
            </a:r>
            <a:r>
              <a:rPr sz="2700" spc="-235" dirty="0">
                <a:latin typeface="Arial"/>
                <a:cs typeface="Arial"/>
              </a:rPr>
              <a:t>is </a:t>
            </a:r>
            <a:r>
              <a:rPr sz="2700" spc="-5" dirty="0">
                <a:latin typeface="Arial"/>
                <a:cs typeface="Arial"/>
              </a:rPr>
              <a:t>of </a:t>
            </a:r>
            <a:r>
              <a:rPr sz="2700" spc="-125" dirty="0">
                <a:latin typeface="Arial"/>
                <a:cs typeface="Arial"/>
              </a:rPr>
              <a:t>two</a:t>
            </a:r>
            <a:r>
              <a:rPr sz="2700" spc="204" dirty="0">
                <a:latin typeface="Arial"/>
                <a:cs typeface="Arial"/>
              </a:rPr>
              <a:t> </a:t>
            </a:r>
            <a:r>
              <a:rPr sz="2700" spc="-130" dirty="0">
                <a:latin typeface="Arial"/>
                <a:cs typeface="Arial"/>
              </a:rPr>
              <a:t>types</a:t>
            </a:r>
            <a:endParaRPr sz="27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275"/>
              </a:spcBef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b="1" spc="-195" dirty="0">
                <a:solidFill>
                  <a:srgbClr val="FF0000"/>
                </a:solidFill>
                <a:latin typeface="Trebuchet MS"/>
                <a:cs typeface="Trebuchet MS"/>
              </a:rPr>
              <a:t>Direct</a:t>
            </a:r>
            <a:r>
              <a:rPr sz="2400" b="1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latin typeface="Arial"/>
                <a:cs typeface="Arial"/>
              </a:rPr>
              <a:t>addressing</a:t>
            </a:r>
            <a:endParaRPr sz="24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15"/>
              </a:spcBef>
              <a:buClr>
                <a:srgbClr val="93B6D2"/>
              </a:buClr>
              <a:buSzPct val="68750"/>
              <a:buFont typeface="Arial"/>
              <a:buChar char=""/>
              <a:tabLst>
                <a:tab pos="653415" algn="l"/>
              </a:tabLst>
            </a:pPr>
            <a:r>
              <a:rPr sz="2400" b="1" spc="-185" dirty="0">
                <a:solidFill>
                  <a:srgbClr val="FF0000"/>
                </a:solidFill>
                <a:latin typeface="Trebuchet MS"/>
                <a:cs typeface="Trebuchet MS"/>
              </a:rPr>
              <a:t>Indirect</a:t>
            </a:r>
            <a:r>
              <a:rPr sz="2400" b="1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latin typeface="Arial"/>
                <a:cs typeface="Arial"/>
              </a:rPr>
              <a:t>addressing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93B6D2"/>
              </a:buClr>
              <a:buFont typeface="Arial"/>
              <a:buChar char=""/>
            </a:pPr>
            <a:endParaRPr sz="3700">
              <a:latin typeface="Arial"/>
              <a:cs typeface="Arial"/>
            </a:endParaRPr>
          </a:p>
          <a:p>
            <a:pPr marL="332740" marR="5080" indent="-320040">
              <a:lnSpc>
                <a:spcPct val="90000"/>
              </a:lnSpc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90" dirty="0">
                <a:latin typeface="Arial"/>
                <a:cs typeface="Arial"/>
              </a:rPr>
              <a:t>3) </a:t>
            </a:r>
            <a:r>
              <a:rPr sz="2700" b="1" spc="-220" dirty="0">
                <a:latin typeface="Trebuchet MS"/>
                <a:cs typeface="Trebuchet MS"/>
              </a:rPr>
              <a:t>Direct </a:t>
            </a:r>
            <a:r>
              <a:rPr sz="2700" b="1" spc="-90" dirty="0">
                <a:latin typeface="Trebuchet MS"/>
                <a:cs typeface="Trebuchet MS"/>
              </a:rPr>
              <a:t>Addressing </a:t>
            </a:r>
            <a:r>
              <a:rPr sz="2700" b="1" spc="-135" dirty="0">
                <a:latin typeface="Trebuchet MS"/>
                <a:cs typeface="Trebuchet MS"/>
              </a:rPr>
              <a:t>Mode: </a:t>
            </a:r>
            <a:r>
              <a:rPr sz="2700" b="1" spc="-110" dirty="0">
                <a:latin typeface="Trebuchet MS"/>
                <a:cs typeface="Trebuchet MS"/>
              </a:rPr>
              <a:t>In </a:t>
            </a:r>
            <a:r>
              <a:rPr sz="2700" b="1" spc="-170" dirty="0">
                <a:latin typeface="Trebuchet MS"/>
                <a:cs typeface="Trebuchet MS"/>
              </a:rPr>
              <a:t>this </a:t>
            </a:r>
            <a:r>
              <a:rPr sz="2700" b="1" spc="-200" dirty="0">
                <a:latin typeface="Trebuchet MS"/>
                <a:cs typeface="Trebuchet MS"/>
              </a:rPr>
              <a:t>type </a:t>
            </a:r>
            <a:r>
              <a:rPr sz="2700" b="1" spc="-125" dirty="0">
                <a:latin typeface="Trebuchet MS"/>
                <a:cs typeface="Trebuchet MS"/>
              </a:rPr>
              <a:t>of </a:t>
            </a:r>
            <a:r>
              <a:rPr sz="2700" b="1" spc="-105" dirty="0">
                <a:latin typeface="Trebuchet MS"/>
                <a:cs typeface="Trebuchet MS"/>
              </a:rPr>
              <a:t>addressing  </a:t>
            </a:r>
            <a:r>
              <a:rPr sz="2700" b="1" spc="-195" dirty="0">
                <a:latin typeface="Trebuchet MS"/>
                <a:cs typeface="Trebuchet MS"/>
              </a:rPr>
              <a:t>mode, </a:t>
            </a:r>
            <a:r>
              <a:rPr sz="2700" b="1" spc="-270" dirty="0">
                <a:latin typeface="Trebuchet MS"/>
                <a:cs typeface="Trebuchet MS"/>
              </a:rPr>
              <a:t>the </a:t>
            </a:r>
            <a:r>
              <a:rPr sz="2700" b="1" spc="-190" dirty="0">
                <a:latin typeface="Trebuchet MS"/>
                <a:cs typeface="Trebuchet MS"/>
              </a:rPr>
              <a:t>16bit </a:t>
            </a:r>
            <a:r>
              <a:rPr sz="2700" b="1" spc="-170" dirty="0">
                <a:latin typeface="Trebuchet MS"/>
                <a:cs typeface="Trebuchet MS"/>
              </a:rPr>
              <a:t>memory </a:t>
            </a:r>
            <a:r>
              <a:rPr sz="2700" b="1" spc="-120" dirty="0">
                <a:latin typeface="Trebuchet MS"/>
                <a:cs typeface="Trebuchet MS"/>
              </a:rPr>
              <a:t>address </a:t>
            </a:r>
            <a:r>
              <a:rPr sz="2700" b="1" spc="-60" dirty="0">
                <a:latin typeface="Trebuchet MS"/>
                <a:cs typeface="Trebuchet MS"/>
              </a:rPr>
              <a:t>is </a:t>
            </a:r>
            <a:r>
              <a:rPr sz="2700" spc="-65" dirty="0">
                <a:latin typeface="Arial"/>
                <a:cs typeface="Arial"/>
              </a:rPr>
              <a:t>directly </a:t>
            </a:r>
            <a:r>
              <a:rPr sz="2700" spc="-75" dirty="0">
                <a:latin typeface="Arial"/>
                <a:cs typeface="Arial"/>
              </a:rPr>
              <a:t>provided  </a:t>
            </a:r>
            <a:r>
              <a:rPr sz="2700" spc="-125" dirty="0">
                <a:latin typeface="Arial"/>
                <a:cs typeface="Arial"/>
              </a:rPr>
              <a:t>with </a:t>
            </a:r>
            <a:r>
              <a:rPr sz="2700" spc="-165" dirty="0">
                <a:latin typeface="Arial"/>
                <a:cs typeface="Arial"/>
              </a:rPr>
              <a:t>the</a:t>
            </a:r>
            <a:r>
              <a:rPr sz="2700" spc="114" dirty="0">
                <a:latin typeface="Arial"/>
                <a:cs typeface="Arial"/>
              </a:rPr>
              <a:t> </a:t>
            </a:r>
            <a:r>
              <a:rPr sz="2700" spc="-175" dirty="0">
                <a:latin typeface="Arial"/>
                <a:cs typeface="Arial"/>
              </a:rPr>
              <a:t>instruction.</a:t>
            </a:r>
            <a:endParaRPr sz="27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85"/>
              </a:spcBef>
              <a:buClr>
                <a:srgbClr val="DD8046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180" dirty="0">
                <a:latin typeface="Arial"/>
                <a:cs typeface="Arial"/>
              </a:rPr>
              <a:t>Example: </a:t>
            </a:r>
            <a:r>
              <a:rPr sz="2700" spc="-335" dirty="0">
                <a:latin typeface="Arial"/>
                <a:cs typeface="Arial"/>
              </a:rPr>
              <a:t>LDA</a:t>
            </a:r>
            <a:r>
              <a:rPr sz="2700" spc="-290" dirty="0">
                <a:latin typeface="Arial"/>
                <a:cs typeface="Arial"/>
              </a:rPr>
              <a:t> </a:t>
            </a:r>
            <a:r>
              <a:rPr sz="2700" spc="-135" dirty="0">
                <a:latin typeface="Arial"/>
                <a:cs typeface="Arial"/>
              </a:rPr>
              <a:t>C500H</a:t>
            </a:r>
            <a:endParaRPr sz="2700">
              <a:latin typeface="Arial"/>
              <a:cs typeface="Arial"/>
            </a:endParaRPr>
          </a:p>
          <a:p>
            <a:pPr marL="425450" indent="-413384">
              <a:lnSpc>
                <a:spcPct val="100000"/>
              </a:lnSpc>
              <a:spcBef>
                <a:spcPts val="375"/>
              </a:spcBef>
              <a:buSzPct val="59259"/>
              <a:buFont typeface="Wingdings"/>
              <a:buChar char=""/>
              <a:tabLst>
                <a:tab pos="425450" algn="l"/>
                <a:tab pos="426084" algn="l"/>
              </a:tabLst>
            </a:pPr>
            <a:r>
              <a:rPr sz="2700" b="1" spc="-170" dirty="0">
                <a:solidFill>
                  <a:srgbClr val="DD8046"/>
                </a:solidFill>
                <a:latin typeface="Trebuchet MS"/>
                <a:cs typeface="Trebuchet MS"/>
              </a:rPr>
              <a:t>STA </a:t>
            </a:r>
            <a:r>
              <a:rPr sz="2700" b="1" spc="-155" dirty="0">
                <a:solidFill>
                  <a:srgbClr val="FF0000"/>
                </a:solidFill>
                <a:latin typeface="Trebuchet MS"/>
                <a:cs typeface="Trebuchet MS"/>
              </a:rPr>
              <a:t>3050</a:t>
            </a:r>
            <a:r>
              <a:rPr sz="2700" b="1" spc="-155" dirty="0">
                <a:latin typeface="Trebuchet MS"/>
                <a:cs typeface="Trebuchet MS"/>
              </a:rPr>
              <a:t>H</a:t>
            </a:r>
            <a:r>
              <a:rPr sz="2700" b="1" dirty="0">
                <a:latin typeface="Trebuchet MS"/>
                <a:cs typeface="Trebuchet MS"/>
              </a:rPr>
              <a:t> </a:t>
            </a:r>
            <a:r>
              <a:rPr sz="2700" spc="-160" dirty="0">
                <a:latin typeface="Arial"/>
                <a:cs typeface="Arial"/>
              </a:rPr>
              <a:t>etc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64084"/>
            <a:ext cx="5776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0" dirty="0"/>
              <a:t>Addressing </a:t>
            </a:r>
            <a:r>
              <a:rPr sz="4000" spc="-114" dirty="0"/>
              <a:t>Modes </a:t>
            </a:r>
            <a:r>
              <a:rPr sz="4000" spc="-190" dirty="0"/>
              <a:t>of</a:t>
            </a:r>
            <a:r>
              <a:rPr sz="4000" spc="45" dirty="0"/>
              <a:t> </a:t>
            </a:r>
            <a:r>
              <a:rPr sz="4000" spc="-225" dirty="0"/>
              <a:t>8085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3461" y="1266190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26210"/>
            <a:ext cx="8041640" cy="353567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32740" marR="5080" indent="-320040">
              <a:lnSpc>
                <a:spcPct val="90000"/>
              </a:lnSpc>
              <a:spcBef>
                <a:spcPts val="3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85" dirty="0">
                <a:latin typeface="Arial"/>
                <a:cs typeface="Arial"/>
              </a:rPr>
              <a:t>4) </a:t>
            </a:r>
            <a:r>
              <a:rPr sz="2500" b="1" spc="-195" dirty="0">
                <a:latin typeface="Trebuchet MS"/>
                <a:cs typeface="Trebuchet MS"/>
              </a:rPr>
              <a:t>Indirect </a:t>
            </a:r>
            <a:r>
              <a:rPr sz="2500" b="1" spc="-85" dirty="0">
                <a:latin typeface="Trebuchet MS"/>
                <a:cs typeface="Trebuchet MS"/>
              </a:rPr>
              <a:t>Addressing </a:t>
            </a:r>
            <a:r>
              <a:rPr sz="2500" b="1" spc="-125" dirty="0">
                <a:latin typeface="Trebuchet MS"/>
                <a:cs typeface="Trebuchet MS"/>
              </a:rPr>
              <a:t>Mode: </a:t>
            </a:r>
            <a:r>
              <a:rPr sz="2500" b="1" spc="-100" dirty="0">
                <a:latin typeface="Trebuchet MS"/>
                <a:cs typeface="Trebuchet MS"/>
              </a:rPr>
              <a:t>In </a:t>
            </a:r>
            <a:r>
              <a:rPr sz="2500" b="1" spc="-155" dirty="0">
                <a:latin typeface="Trebuchet MS"/>
                <a:cs typeface="Trebuchet MS"/>
              </a:rPr>
              <a:t>this </a:t>
            </a:r>
            <a:r>
              <a:rPr sz="2500" b="1" spc="-185" dirty="0">
                <a:latin typeface="Trebuchet MS"/>
                <a:cs typeface="Trebuchet MS"/>
              </a:rPr>
              <a:t>type </a:t>
            </a:r>
            <a:r>
              <a:rPr sz="2500" b="1" spc="-120" dirty="0">
                <a:latin typeface="Trebuchet MS"/>
                <a:cs typeface="Trebuchet MS"/>
              </a:rPr>
              <a:t>of </a:t>
            </a:r>
            <a:r>
              <a:rPr sz="2500" b="1" spc="-100" dirty="0">
                <a:latin typeface="Trebuchet MS"/>
                <a:cs typeface="Trebuchet MS"/>
              </a:rPr>
              <a:t>addressing  </a:t>
            </a:r>
            <a:r>
              <a:rPr sz="2500" b="1" spc="-185" dirty="0">
                <a:latin typeface="Trebuchet MS"/>
                <a:cs typeface="Trebuchet MS"/>
              </a:rPr>
              <a:t>mode, </a:t>
            </a:r>
            <a:r>
              <a:rPr sz="2500" b="1" spc="-250" dirty="0">
                <a:latin typeface="Trebuchet MS"/>
                <a:cs typeface="Trebuchet MS"/>
              </a:rPr>
              <a:t>the </a:t>
            </a:r>
            <a:r>
              <a:rPr sz="2500" b="1" spc="-175" dirty="0">
                <a:latin typeface="Trebuchet MS"/>
                <a:cs typeface="Trebuchet MS"/>
              </a:rPr>
              <a:t>16bit </a:t>
            </a:r>
            <a:r>
              <a:rPr sz="2500" b="1" spc="-155" dirty="0">
                <a:latin typeface="Trebuchet MS"/>
                <a:cs typeface="Trebuchet MS"/>
              </a:rPr>
              <a:t>memory </a:t>
            </a:r>
            <a:r>
              <a:rPr sz="2500" b="1" spc="-114" dirty="0">
                <a:latin typeface="Trebuchet MS"/>
                <a:cs typeface="Trebuchet MS"/>
              </a:rPr>
              <a:t>address </a:t>
            </a:r>
            <a:r>
              <a:rPr sz="2500" spc="-220" dirty="0">
                <a:latin typeface="Arial"/>
                <a:cs typeface="Arial"/>
              </a:rPr>
              <a:t>is </a:t>
            </a:r>
            <a:r>
              <a:rPr sz="2500" spc="-80" dirty="0">
                <a:latin typeface="Arial"/>
                <a:cs typeface="Arial"/>
              </a:rPr>
              <a:t>indirectly </a:t>
            </a:r>
            <a:r>
              <a:rPr sz="2500" spc="-70" dirty="0">
                <a:latin typeface="Arial"/>
                <a:cs typeface="Arial"/>
              </a:rPr>
              <a:t>provided </a:t>
            </a:r>
            <a:r>
              <a:rPr sz="2500" spc="-120" dirty="0">
                <a:latin typeface="Arial"/>
                <a:cs typeface="Arial"/>
              </a:rPr>
              <a:t>with  </a:t>
            </a:r>
            <a:r>
              <a:rPr sz="2500" spc="-155" dirty="0">
                <a:latin typeface="Arial"/>
                <a:cs typeface="Arial"/>
              </a:rPr>
              <a:t>the </a:t>
            </a:r>
            <a:r>
              <a:rPr sz="2500" spc="-165" dirty="0">
                <a:latin typeface="Arial"/>
                <a:cs typeface="Arial"/>
              </a:rPr>
              <a:t>instruction </a:t>
            </a:r>
            <a:r>
              <a:rPr sz="2500" spc="-210" dirty="0">
                <a:latin typeface="Arial"/>
                <a:cs typeface="Arial"/>
              </a:rPr>
              <a:t>using </a:t>
            </a:r>
            <a:r>
              <a:rPr sz="2500" spc="-15" dirty="0">
                <a:latin typeface="Arial"/>
                <a:cs typeface="Arial"/>
              </a:rPr>
              <a:t>a </a:t>
            </a:r>
            <a:r>
              <a:rPr sz="2500" spc="-95" dirty="0">
                <a:latin typeface="Arial"/>
                <a:cs typeface="Arial"/>
              </a:rPr>
              <a:t>register</a:t>
            </a:r>
            <a:r>
              <a:rPr sz="2500" spc="-459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pair</a:t>
            </a:r>
            <a:endParaRPr sz="2500">
              <a:latin typeface="Arial"/>
              <a:cs typeface="Arial"/>
            </a:endParaRPr>
          </a:p>
          <a:p>
            <a:pPr marL="332740" indent="-320040">
              <a:lnSpc>
                <a:spcPct val="100000"/>
              </a:lnSpc>
              <a:spcBef>
                <a:spcPts val="395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165" dirty="0">
                <a:latin typeface="Arial"/>
                <a:cs typeface="Arial"/>
              </a:rPr>
              <a:t>Example: </a:t>
            </a:r>
            <a:r>
              <a:rPr sz="2500" spc="-310" dirty="0">
                <a:latin typeface="Arial"/>
                <a:cs typeface="Arial"/>
              </a:rPr>
              <a:t>LDAX</a:t>
            </a:r>
            <a:r>
              <a:rPr sz="2500" spc="-254" dirty="0">
                <a:latin typeface="Arial"/>
                <a:cs typeface="Arial"/>
              </a:rPr>
              <a:t> </a:t>
            </a:r>
            <a:r>
              <a:rPr sz="2500" spc="-420" dirty="0">
                <a:latin typeface="Arial"/>
                <a:cs typeface="Arial"/>
              </a:rPr>
              <a:t>B</a:t>
            </a:r>
            <a:endParaRPr sz="2500">
              <a:latin typeface="Arial"/>
              <a:cs typeface="Arial"/>
            </a:endParaRPr>
          </a:p>
          <a:p>
            <a:pPr marL="332740" marR="342265" indent="-320040">
              <a:lnSpc>
                <a:spcPts val="2700"/>
              </a:lnSpc>
              <a:spcBef>
                <a:spcPts val="740"/>
              </a:spcBef>
              <a:buClr>
                <a:srgbClr val="DD8046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b="1" spc="-140" dirty="0">
                <a:solidFill>
                  <a:srgbClr val="0000FF"/>
                </a:solidFill>
                <a:latin typeface="Trebuchet MS"/>
                <a:cs typeface="Trebuchet MS"/>
              </a:rPr>
              <a:t>(Load </a:t>
            </a:r>
            <a:r>
              <a:rPr sz="2500" b="1" spc="-250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2500" b="1" spc="-170" dirty="0">
                <a:solidFill>
                  <a:srgbClr val="0000FF"/>
                </a:solidFill>
                <a:latin typeface="Trebuchet MS"/>
                <a:cs typeface="Trebuchet MS"/>
              </a:rPr>
              <a:t>accumulator </a:t>
            </a:r>
            <a:r>
              <a:rPr sz="2500" b="1" spc="-145" dirty="0">
                <a:solidFill>
                  <a:srgbClr val="0000FF"/>
                </a:solidFill>
                <a:latin typeface="Trebuchet MS"/>
                <a:cs typeface="Trebuchet MS"/>
              </a:rPr>
              <a:t>with </a:t>
            </a:r>
            <a:r>
              <a:rPr sz="2500" b="1" spc="-250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2500" b="1" spc="-204" dirty="0">
                <a:solidFill>
                  <a:srgbClr val="0000FF"/>
                </a:solidFill>
                <a:latin typeface="Trebuchet MS"/>
                <a:cs typeface="Trebuchet MS"/>
              </a:rPr>
              <a:t>contents </a:t>
            </a:r>
            <a:r>
              <a:rPr sz="2500" b="1" spc="-120" dirty="0">
                <a:solidFill>
                  <a:srgbClr val="0000FF"/>
                </a:solidFill>
                <a:latin typeface="Trebuchet MS"/>
                <a:cs typeface="Trebuchet MS"/>
              </a:rPr>
              <a:t>of </a:t>
            </a:r>
            <a:r>
              <a:rPr sz="2500" b="1" spc="-250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2500" b="1" spc="-155" dirty="0">
                <a:solidFill>
                  <a:srgbClr val="0000FF"/>
                </a:solidFill>
                <a:latin typeface="Trebuchet MS"/>
                <a:cs typeface="Trebuchet MS"/>
              </a:rPr>
              <a:t>memory  </a:t>
            </a:r>
            <a:r>
              <a:rPr sz="2500" b="1" spc="-140" dirty="0">
                <a:solidFill>
                  <a:srgbClr val="0000FF"/>
                </a:solidFill>
                <a:latin typeface="Trebuchet MS"/>
                <a:cs typeface="Trebuchet MS"/>
              </a:rPr>
              <a:t>location </a:t>
            </a:r>
            <a:r>
              <a:rPr sz="2500" b="1" spc="-100" dirty="0">
                <a:solidFill>
                  <a:srgbClr val="0000FF"/>
                </a:solidFill>
                <a:latin typeface="Trebuchet MS"/>
                <a:cs typeface="Trebuchet MS"/>
              </a:rPr>
              <a:t>whose </a:t>
            </a:r>
            <a:r>
              <a:rPr sz="2500" b="1" spc="-114" dirty="0">
                <a:solidFill>
                  <a:srgbClr val="0000FF"/>
                </a:solidFill>
                <a:latin typeface="Trebuchet MS"/>
                <a:cs typeface="Trebuchet MS"/>
              </a:rPr>
              <a:t>address </a:t>
            </a:r>
            <a:r>
              <a:rPr sz="2500" b="1" spc="-55" dirty="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sz="2500" b="1" spc="-180" dirty="0">
                <a:solidFill>
                  <a:srgbClr val="0000FF"/>
                </a:solidFill>
                <a:latin typeface="Trebuchet MS"/>
                <a:cs typeface="Trebuchet MS"/>
              </a:rPr>
              <a:t>stored </a:t>
            </a:r>
            <a:r>
              <a:rPr sz="2500" b="1" spc="-125" dirty="0">
                <a:solidFill>
                  <a:srgbClr val="0000FF"/>
                </a:solidFill>
                <a:latin typeface="Trebuchet MS"/>
                <a:cs typeface="Trebuchet MS"/>
              </a:rPr>
              <a:t>in </a:t>
            </a:r>
            <a:r>
              <a:rPr sz="2500" b="1" spc="-250" dirty="0">
                <a:solidFill>
                  <a:srgbClr val="0000FF"/>
                </a:solidFill>
                <a:latin typeface="Trebuchet MS"/>
                <a:cs typeface="Trebuchet MS"/>
              </a:rPr>
              <a:t>the </a:t>
            </a:r>
            <a:r>
              <a:rPr sz="2500" b="1" spc="-170" dirty="0">
                <a:solidFill>
                  <a:srgbClr val="0000FF"/>
                </a:solidFill>
                <a:latin typeface="Trebuchet MS"/>
                <a:cs typeface="Trebuchet MS"/>
              </a:rPr>
              <a:t>register </a:t>
            </a:r>
            <a:r>
              <a:rPr sz="2500" b="1" spc="-135" dirty="0">
                <a:solidFill>
                  <a:srgbClr val="0000FF"/>
                </a:solidFill>
                <a:latin typeface="Trebuchet MS"/>
                <a:cs typeface="Trebuchet MS"/>
              </a:rPr>
              <a:t>pair</a:t>
            </a:r>
            <a:r>
              <a:rPr sz="2500" b="1" spc="38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500" b="1" spc="-130" dirty="0">
                <a:solidFill>
                  <a:srgbClr val="0000FF"/>
                </a:solidFill>
                <a:latin typeface="Trebuchet MS"/>
                <a:cs typeface="Trebuchet MS"/>
              </a:rPr>
              <a:t>BC)</a:t>
            </a:r>
            <a:endParaRPr sz="2500">
              <a:latin typeface="Trebuchet MS"/>
              <a:cs typeface="Trebuchet MS"/>
            </a:endParaRPr>
          </a:p>
          <a:p>
            <a:pPr marL="332740" marR="139700" indent="-320040">
              <a:lnSpc>
                <a:spcPct val="91200"/>
              </a:lnSpc>
              <a:spcBef>
                <a:spcPts val="630"/>
              </a:spcBef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b="1" spc="50" dirty="0">
                <a:solidFill>
                  <a:srgbClr val="DD8046"/>
                </a:solidFill>
                <a:latin typeface="Trebuchet MS"/>
                <a:cs typeface="Trebuchet MS"/>
              </a:rPr>
              <a:t>MOV </a:t>
            </a:r>
            <a:r>
              <a:rPr sz="2500" b="1" spc="-80" dirty="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sz="2500" b="1" spc="-80" dirty="0">
                <a:latin typeface="Trebuchet MS"/>
                <a:cs typeface="Trebuchet MS"/>
              </a:rPr>
              <a:t>, </a:t>
            </a:r>
            <a:r>
              <a:rPr sz="2500" b="1" spc="130" dirty="0">
                <a:solidFill>
                  <a:srgbClr val="D50092"/>
                </a:solidFill>
                <a:latin typeface="Trebuchet MS"/>
                <a:cs typeface="Trebuchet MS"/>
              </a:rPr>
              <a:t>A </a:t>
            </a:r>
            <a:r>
              <a:rPr sz="2000" spc="-90" dirty="0">
                <a:solidFill>
                  <a:srgbClr val="009900"/>
                </a:solidFill>
                <a:latin typeface="Arial"/>
                <a:cs typeface="Arial"/>
              </a:rPr>
              <a:t>;</a:t>
            </a:r>
            <a:r>
              <a:rPr sz="2000" spc="-90" dirty="0">
                <a:latin typeface="Arial"/>
                <a:cs typeface="Arial"/>
              </a:rPr>
              <a:t>copy </a:t>
            </a:r>
            <a:r>
              <a:rPr sz="2000" spc="-75" dirty="0">
                <a:latin typeface="Arial"/>
                <a:cs typeface="Arial"/>
              </a:rPr>
              <a:t>register </a:t>
            </a:r>
            <a:r>
              <a:rPr sz="2000" spc="-125" dirty="0">
                <a:latin typeface="Arial"/>
                <a:cs typeface="Arial"/>
              </a:rPr>
              <a:t>A </a:t>
            </a:r>
            <a:r>
              <a:rPr sz="2000" spc="-65" dirty="0">
                <a:latin typeface="Arial"/>
                <a:cs typeface="Arial"/>
              </a:rPr>
              <a:t>to </a:t>
            </a:r>
            <a:r>
              <a:rPr sz="2000" spc="-150" dirty="0">
                <a:latin typeface="Arial"/>
                <a:cs typeface="Arial"/>
              </a:rPr>
              <a:t>memory </a:t>
            </a:r>
            <a:r>
              <a:rPr sz="2000" spc="-95" dirty="0">
                <a:latin typeface="Arial"/>
                <a:cs typeface="Arial"/>
              </a:rPr>
              <a:t>location </a:t>
            </a:r>
            <a:r>
              <a:rPr sz="2000" spc="-185" dirty="0">
                <a:latin typeface="Arial"/>
                <a:cs typeface="Arial"/>
              </a:rPr>
              <a:t>whose </a:t>
            </a:r>
            <a:r>
              <a:rPr sz="2000" spc="-114" dirty="0">
                <a:latin typeface="Arial"/>
                <a:cs typeface="Arial"/>
              </a:rPr>
              <a:t>address </a:t>
            </a:r>
            <a:r>
              <a:rPr sz="2000" spc="-175" dirty="0">
                <a:latin typeface="Arial"/>
                <a:cs typeface="Arial"/>
              </a:rPr>
              <a:t>is </a:t>
            </a:r>
            <a:r>
              <a:rPr sz="2000" spc="-95" dirty="0">
                <a:latin typeface="Arial"/>
                <a:cs typeface="Arial"/>
              </a:rPr>
              <a:t>stored  </a:t>
            </a:r>
            <a:r>
              <a:rPr sz="2000" spc="-125" dirty="0">
                <a:latin typeface="Arial"/>
                <a:cs typeface="Arial"/>
              </a:rPr>
              <a:t>in </a:t>
            </a:r>
            <a:r>
              <a:rPr sz="2000" spc="-75" dirty="0">
                <a:latin typeface="Arial"/>
                <a:cs typeface="Arial"/>
              </a:rPr>
              <a:t>register </a:t>
            </a:r>
            <a:r>
              <a:rPr sz="2000" spc="-5" dirty="0">
                <a:latin typeface="Arial"/>
                <a:cs typeface="Arial"/>
              </a:rPr>
              <a:t>pair</a:t>
            </a:r>
            <a:r>
              <a:rPr sz="2000" spc="80" dirty="0">
                <a:latin typeface="Arial"/>
                <a:cs typeface="Arial"/>
              </a:rPr>
              <a:t> </a:t>
            </a:r>
            <a:r>
              <a:rPr sz="2000" spc="-290" dirty="0">
                <a:latin typeface="Arial"/>
                <a:cs typeface="Arial"/>
              </a:rPr>
              <a:t>HL</a:t>
            </a:r>
            <a:endParaRPr sz="2000">
              <a:latin typeface="Arial"/>
              <a:cs typeface="Arial"/>
            </a:endParaRPr>
          </a:p>
          <a:p>
            <a:pPr marR="921385" algn="ctr">
              <a:lnSpc>
                <a:spcPct val="100000"/>
              </a:lnSpc>
              <a:spcBef>
                <a:spcPts val="800"/>
              </a:spcBef>
              <a:tabLst>
                <a:tab pos="837565" algn="l"/>
              </a:tabLst>
            </a:pPr>
            <a:r>
              <a:rPr sz="2800" b="1" spc="-140" dirty="0">
                <a:solidFill>
                  <a:srgbClr val="D50092"/>
                </a:solidFill>
                <a:latin typeface="Trebuchet MS"/>
                <a:cs typeface="Trebuchet MS"/>
              </a:rPr>
              <a:t>H	</a:t>
            </a:r>
            <a:r>
              <a:rPr sz="2800" b="1" spc="-355" dirty="0">
                <a:solidFill>
                  <a:srgbClr val="D50092"/>
                </a:solidFill>
                <a:latin typeface="Trebuchet MS"/>
                <a:cs typeface="Trebuchet MS"/>
              </a:rPr>
              <a:t>L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63700" y="5654675"/>
            <a:ext cx="6330950" cy="317500"/>
            <a:chOff x="1663700" y="5654675"/>
            <a:chExt cx="6330950" cy="317500"/>
          </a:xfrm>
        </p:grpSpPr>
        <p:sp>
          <p:nvSpPr>
            <p:cNvPr id="6" name="object 6"/>
            <p:cNvSpPr/>
            <p:nvPr/>
          </p:nvSpPr>
          <p:spPr>
            <a:xfrm>
              <a:off x="1692275" y="5654675"/>
              <a:ext cx="0" cy="304800"/>
            </a:xfrm>
            <a:custGeom>
              <a:avLst/>
              <a:gdLst/>
              <a:ahLst/>
              <a:cxnLst/>
              <a:rect l="l" t="t" r="r" b="b"/>
              <a:pathLst>
                <a:path h="304800">
                  <a:moveTo>
                    <a:pt x="0" y="0"/>
                  </a:moveTo>
                  <a:lnTo>
                    <a:pt x="0" y="30480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400" y="5943600"/>
              <a:ext cx="6248400" cy="0"/>
            </a:xfrm>
            <a:custGeom>
              <a:avLst/>
              <a:gdLst/>
              <a:ahLst/>
              <a:cxnLst/>
              <a:rect l="l" t="t" r="r" b="b"/>
              <a:pathLst>
                <a:path w="6248400">
                  <a:moveTo>
                    <a:pt x="0" y="0"/>
                  </a:moveTo>
                  <a:lnTo>
                    <a:pt x="6248400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3200" y="5654675"/>
              <a:ext cx="171450" cy="304800"/>
            </a:xfrm>
            <a:custGeom>
              <a:avLst/>
              <a:gdLst/>
              <a:ahLst/>
              <a:cxnLst/>
              <a:rect l="l" t="t" r="r" b="b"/>
              <a:pathLst>
                <a:path w="171450" h="304800">
                  <a:moveTo>
                    <a:pt x="114300" y="142875"/>
                  </a:moveTo>
                  <a:lnTo>
                    <a:pt x="57150" y="142875"/>
                  </a:lnTo>
                  <a:lnTo>
                    <a:pt x="57150" y="304800"/>
                  </a:lnTo>
                  <a:lnTo>
                    <a:pt x="114300" y="304800"/>
                  </a:lnTo>
                  <a:lnTo>
                    <a:pt x="114300" y="142875"/>
                  </a:lnTo>
                  <a:close/>
                </a:path>
                <a:path w="171450" h="304800">
                  <a:moveTo>
                    <a:pt x="85725" y="0"/>
                  </a:moveTo>
                  <a:lnTo>
                    <a:pt x="0" y="171450"/>
                  </a:lnTo>
                  <a:lnTo>
                    <a:pt x="57150" y="171450"/>
                  </a:lnTo>
                  <a:lnTo>
                    <a:pt x="57150" y="142875"/>
                  </a:lnTo>
                  <a:lnTo>
                    <a:pt x="157162" y="142875"/>
                  </a:lnTo>
                  <a:lnTo>
                    <a:pt x="85725" y="0"/>
                  </a:lnTo>
                  <a:close/>
                </a:path>
                <a:path w="171450" h="304800">
                  <a:moveTo>
                    <a:pt x="157162" y="142875"/>
                  </a:moveTo>
                  <a:lnTo>
                    <a:pt x="114300" y="142875"/>
                  </a:lnTo>
                  <a:lnTo>
                    <a:pt x="114300" y="171450"/>
                  </a:lnTo>
                  <a:lnTo>
                    <a:pt x="171450" y="171450"/>
                  </a:lnTo>
                  <a:lnTo>
                    <a:pt x="157162" y="142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19200" y="5029200"/>
            <a:ext cx="914400" cy="53340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930"/>
              </a:spcBef>
            </a:pPr>
            <a:r>
              <a:rPr sz="1800" b="1" spc="-100" dirty="0">
                <a:latin typeface="Trebuchet MS"/>
                <a:cs typeface="Trebuchet MS"/>
              </a:rPr>
              <a:t>30H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5043677"/>
            <a:ext cx="269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50" dirty="0">
                <a:solidFill>
                  <a:srgbClr val="D50092"/>
                </a:solidFill>
                <a:latin typeface="Trebuchet MS"/>
                <a:cs typeface="Trebuchet MS"/>
              </a:rPr>
              <a:t>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0400" y="5029200"/>
            <a:ext cx="914400" cy="53340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930"/>
              </a:spcBef>
            </a:pPr>
            <a:r>
              <a:rPr sz="1800" b="1" spc="-100" dirty="0">
                <a:latin typeface="Trebuchet MS"/>
                <a:cs typeface="Trebuchet MS"/>
              </a:rPr>
              <a:t>20H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14800" y="5029200"/>
            <a:ext cx="914400" cy="53340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930"/>
              </a:spcBef>
            </a:pPr>
            <a:r>
              <a:rPr sz="1800" b="1" spc="-95" dirty="0">
                <a:latin typeface="Trebuchet MS"/>
                <a:cs typeface="Trebuchet MS"/>
              </a:rPr>
              <a:t>50H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7600" y="5029200"/>
            <a:ext cx="914400" cy="533400"/>
          </a:xfrm>
          <a:prstGeom prst="rect">
            <a:avLst/>
          </a:prstGeom>
          <a:solidFill>
            <a:srgbClr val="93B6D2"/>
          </a:solidFill>
          <a:ln w="12700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930"/>
              </a:spcBef>
            </a:pPr>
            <a:r>
              <a:rPr sz="1800" b="1" spc="-100" dirty="0">
                <a:latin typeface="Trebuchet MS"/>
                <a:cs typeface="Trebuchet MS"/>
              </a:rPr>
              <a:t>30H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8028" y="5057902"/>
            <a:ext cx="1009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0" dirty="0">
                <a:latin typeface="Trebuchet MS"/>
                <a:cs typeface="Trebuchet MS"/>
              </a:rPr>
              <a:t>2050H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81600" y="5248275"/>
            <a:ext cx="990600" cy="171450"/>
          </a:xfrm>
          <a:custGeom>
            <a:avLst/>
            <a:gdLst/>
            <a:ahLst/>
            <a:cxnLst/>
            <a:rect l="l" t="t" r="r" b="b"/>
            <a:pathLst>
              <a:path w="990600" h="171450">
                <a:moveTo>
                  <a:pt x="819150" y="0"/>
                </a:moveTo>
                <a:lnTo>
                  <a:pt x="819150" y="171450"/>
                </a:lnTo>
                <a:lnTo>
                  <a:pt x="933450" y="114300"/>
                </a:lnTo>
                <a:lnTo>
                  <a:pt x="847725" y="114300"/>
                </a:lnTo>
                <a:lnTo>
                  <a:pt x="847725" y="57150"/>
                </a:lnTo>
                <a:lnTo>
                  <a:pt x="933450" y="57150"/>
                </a:lnTo>
                <a:lnTo>
                  <a:pt x="819150" y="0"/>
                </a:lnTo>
                <a:close/>
              </a:path>
              <a:path w="990600" h="171450">
                <a:moveTo>
                  <a:pt x="8191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819150" y="114300"/>
                </a:lnTo>
                <a:lnTo>
                  <a:pt x="819150" y="57150"/>
                </a:lnTo>
                <a:close/>
              </a:path>
              <a:path w="990600" h="171450">
                <a:moveTo>
                  <a:pt x="933450" y="57150"/>
                </a:moveTo>
                <a:lnTo>
                  <a:pt x="847725" y="57150"/>
                </a:lnTo>
                <a:lnTo>
                  <a:pt x="847725" y="114300"/>
                </a:lnTo>
                <a:lnTo>
                  <a:pt x="933450" y="114300"/>
                </a:lnTo>
                <a:lnTo>
                  <a:pt x="990600" y="85725"/>
                </a:lnTo>
                <a:lnTo>
                  <a:pt x="9334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164084"/>
            <a:ext cx="5776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0" dirty="0"/>
              <a:t>Addressing </a:t>
            </a:r>
            <a:r>
              <a:rPr sz="4000" spc="-114" dirty="0"/>
              <a:t>Modes </a:t>
            </a:r>
            <a:r>
              <a:rPr sz="4000" spc="-190" dirty="0"/>
              <a:t>of</a:t>
            </a:r>
            <a:r>
              <a:rPr sz="4000" spc="45" dirty="0"/>
              <a:t> </a:t>
            </a:r>
            <a:r>
              <a:rPr sz="4000" spc="-225" dirty="0"/>
              <a:t>8085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459738"/>
            <a:ext cx="7814309" cy="391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spcBef>
                <a:spcPts val="105"/>
              </a:spcBef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95" dirty="0">
                <a:latin typeface="Arial"/>
                <a:cs typeface="Arial"/>
              </a:rPr>
              <a:t>5) </a:t>
            </a:r>
            <a:r>
              <a:rPr sz="2900" b="1" spc="-150" dirty="0">
                <a:latin typeface="Trebuchet MS"/>
                <a:cs typeface="Trebuchet MS"/>
              </a:rPr>
              <a:t>Implied </a:t>
            </a:r>
            <a:r>
              <a:rPr sz="2900" b="1" spc="-215" dirty="0">
                <a:latin typeface="Trebuchet MS"/>
                <a:cs typeface="Trebuchet MS"/>
              </a:rPr>
              <a:t>or </a:t>
            </a:r>
            <a:r>
              <a:rPr sz="2900" b="1" spc="-185" dirty="0">
                <a:latin typeface="Trebuchet MS"/>
                <a:cs typeface="Trebuchet MS"/>
              </a:rPr>
              <a:t>implicit </a:t>
            </a:r>
            <a:r>
              <a:rPr sz="2900" b="1" spc="-95" dirty="0">
                <a:latin typeface="Trebuchet MS"/>
                <a:cs typeface="Trebuchet MS"/>
              </a:rPr>
              <a:t>Addressing </a:t>
            </a:r>
            <a:r>
              <a:rPr sz="2900" b="1" spc="-210" dirty="0">
                <a:latin typeface="Trebuchet MS"/>
                <a:cs typeface="Trebuchet MS"/>
              </a:rPr>
              <a:t>mode: </a:t>
            </a:r>
            <a:r>
              <a:rPr sz="2900" spc="-260" dirty="0">
                <a:latin typeface="Arial"/>
                <a:cs typeface="Arial"/>
              </a:rPr>
              <a:t>In </a:t>
            </a:r>
            <a:r>
              <a:rPr sz="2900" spc="-215" dirty="0">
                <a:latin typeface="Arial"/>
                <a:cs typeface="Arial"/>
              </a:rPr>
              <a:t>this  </a:t>
            </a:r>
            <a:r>
              <a:rPr sz="2900" spc="-50" dirty="0">
                <a:latin typeface="Arial"/>
                <a:cs typeface="Arial"/>
              </a:rPr>
              <a:t>type </a:t>
            </a:r>
            <a:r>
              <a:rPr sz="2900" dirty="0">
                <a:latin typeface="Arial"/>
                <a:cs typeface="Arial"/>
              </a:rPr>
              <a:t>of </a:t>
            </a:r>
            <a:r>
              <a:rPr sz="2900" spc="-155" dirty="0">
                <a:latin typeface="Arial"/>
                <a:cs typeface="Arial"/>
              </a:rPr>
              <a:t>addressing </a:t>
            </a:r>
            <a:r>
              <a:rPr sz="2900" spc="-220" dirty="0">
                <a:latin typeface="Arial"/>
                <a:cs typeface="Arial"/>
              </a:rPr>
              <a:t>mode, </a:t>
            </a:r>
            <a:r>
              <a:rPr sz="2900" b="1" spc="-20" dirty="0">
                <a:solidFill>
                  <a:srgbClr val="0000FF"/>
                </a:solidFill>
                <a:latin typeface="Trebuchet MS"/>
                <a:cs typeface="Trebuchet MS"/>
              </a:rPr>
              <a:t>No </a:t>
            </a:r>
            <a:r>
              <a:rPr sz="2900" b="1" spc="-170" dirty="0">
                <a:solidFill>
                  <a:srgbClr val="0000FF"/>
                </a:solidFill>
                <a:latin typeface="Trebuchet MS"/>
                <a:cs typeface="Trebuchet MS"/>
              </a:rPr>
              <a:t>operand </a:t>
            </a:r>
            <a:r>
              <a:rPr sz="2900" b="1" spc="-190" dirty="0">
                <a:solidFill>
                  <a:srgbClr val="0000FF"/>
                </a:solidFill>
                <a:latin typeface="Trebuchet MS"/>
                <a:cs typeface="Trebuchet MS"/>
              </a:rPr>
              <a:t>(register </a:t>
            </a:r>
            <a:r>
              <a:rPr sz="2900" b="1" spc="-215" dirty="0">
                <a:solidFill>
                  <a:srgbClr val="0000FF"/>
                </a:solidFill>
                <a:latin typeface="Trebuchet MS"/>
                <a:cs typeface="Trebuchet MS"/>
              </a:rPr>
              <a:t>or  </a:t>
            </a:r>
            <a:r>
              <a:rPr sz="2900" b="1" spc="-135" dirty="0">
                <a:solidFill>
                  <a:srgbClr val="0000FF"/>
                </a:solidFill>
                <a:latin typeface="Trebuchet MS"/>
                <a:cs typeface="Trebuchet MS"/>
              </a:rPr>
              <a:t>data) </a:t>
            </a:r>
            <a:r>
              <a:rPr sz="2900" b="1" spc="-65" dirty="0">
                <a:solidFill>
                  <a:srgbClr val="0000FF"/>
                </a:solidFill>
                <a:latin typeface="Trebuchet MS"/>
                <a:cs typeface="Trebuchet MS"/>
              </a:rPr>
              <a:t>is </a:t>
            </a:r>
            <a:r>
              <a:rPr sz="2900" b="1" spc="-175" dirty="0">
                <a:solidFill>
                  <a:srgbClr val="0000FF"/>
                </a:solidFill>
                <a:latin typeface="Trebuchet MS"/>
                <a:cs typeface="Trebuchet MS"/>
              </a:rPr>
              <a:t>specified </a:t>
            </a:r>
            <a:r>
              <a:rPr sz="2900" b="1" spc="-145" dirty="0">
                <a:solidFill>
                  <a:srgbClr val="0000FF"/>
                </a:solidFill>
                <a:latin typeface="Trebuchet MS"/>
                <a:cs typeface="Trebuchet MS"/>
              </a:rPr>
              <a:t>in </a:t>
            </a:r>
            <a:r>
              <a:rPr sz="2900" b="1" spc="-290" dirty="0">
                <a:solidFill>
                  <a:srgbClr val="0000FF"/>
                </a:solidFill>
                <a:latin typeface="Trebuchet MS"/>
                <a:cs typeface="Trebuchet MS"/>
              </a:rPr>
              <a:t>the</a:t>
            </a:r>
            <a:r>
              <a:rPr sz="2900" b="1" spc="-4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900" b="1" spc="-220" dirty="0">
                <a:solidFill>
                  <a:srgbClr val="0000FF"/>
                </a:solidFill>
                <a:latin typeface="Trebuchet MS"/>
                <a:cs typeface="Trebuchet MS"/>
              </a:rPr>
              <a:t>instruction.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DD8046"/>
              </a:buClr>
              <a:buFont typeface="Wingdings"/>
              <a:buChar char=""/>
            </a:pPr>
            <a:endParaRPr sz="4200">
              <a:latin typeface="Trebuchet MS"/>
              <a:cs typeface="Trebuchet MS"/>
            </a:endParaRPr>
          </a:p>
          <a:p>
            <a:pPr marL="332740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35" dirty="0">
                <a:latin typeface="Arial"/>
                <a:cs typeface="Arial"/>
              </a:rPr>
              <a:t>The </a:t>
            </a:r>
            <a:r>
              <a:rPr sz="2900" b="1" spc="-170" dirty="0">
                <a:solidFill>
                  <a:srgbClr val="C00000"/>
                </a:solidFill>
                <a:latin typeface="Trebuchet MS"/>
                <a:cs typeface="Trebuchet MS"/>
              </a:rPr>
              <a:t>operand </a:t>
            </a:r>
            <a:r>
              <a:rPr sz="2900" b="1" spc="-65" dirty="0">
                <a:solidFill>
                  <a:srgbClr val="C00000"/>
                </a:solidFill>
                <a:latin typeface="Trebuchet MS"/>
                <a:cs typeface="Trebuchet MS"/>
              </a:rPr>
              <a:t>is </a:t>
            </a:r>
            <a:r>
              <a:rPr sz="2900" b="1" spc="-175" dirty="0">
                <a:solidFill>
                  <a:srgbClr val="C00000"/>
                </a:solidFill>
                <a:latin typeface="Trebuchet MS"/>
                <a:cs typeface="Trebuchet MS"/>
              </a:rPr>
              <a:t>inborn </a:t>
            </a:r>
            <a:r>
              <a:rPr sz="2900" b="1" spc="-250" dirty="0">
                <a:solidFill>
                  <a:srgbClr val="C00000"/>
                </a:solidFill>
                <a:latin typeface="Trebuchet MS"/>
                <a:cs typeface="Trebuchet MS"/>
              </a:rPr>
              <a:t>to </a:t>
            </a:r>
            <a:r>
              <a:rPr sz="2900" b="1" spc="-285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900" b="1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900" b="1" spc="-210" dirty="0">
                <a:solidFill>
                  <a:srgbClr val="C00000"/>
                </a:solidFill>
                <a:latin typeface="Trebuchet MS"/>
                <a:cs typeface="Trebuchet MS"/>
              </a:rPr>
              <a:t>instruction</a:t>
            </a:r>
            <a:r>
              <a:rPr sz="2900" spc="-210" dirty="0">
                <a:latin typeface="Arial"/>
                <a:cs typeface="Arial"/>
              </a:rPr>
              <a:t>.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DD8046"/>
              </a:buClr>
              <a:buFont typeface="Wingdings"/>
              <a:buChar char=""/>
            </a:pPr>
            <a:endParaRPr sz="4200">
              <a:latin typeface="Arial"/>
              <a:cs typeface="Arial"/>
            </a:endParaRPr>
          </a:p>
          <a:p>
            <a:pPr marL="332740" marR="478155" indent="-320040">
              <a:lnSpc>
                <a:spcPct val="100000"/>
              </a:lnSpc>
              <a:buClr>
                <a:srgbClr val="DD8046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90" dirty="0">
                <a:latin typeface="Arial"/>
                <a:cs typeface="Arial"/>
              </a:rPr>
              <a:t>Example: </a:t>
            </a:r>
            <a:r>
              <a:rPr sz="2900" spc="-235" dirty="0">
                <a:latin typeface="Arial"/>
                <a:cs typeface="Arial"/>
              </a:rPr>
              <a:t>CMA </a:t>
            </a:r>
            <a:r>
              <a:rPr sz="2900" spc="-215" dirty="0">
                <a:latin typeface="Arial"/>
                <a:cs typeface="Arial"/>
              </a:rPr>
              <a:t>(Complement </a:t>
            </a:r>
            <a:r>
              <a:rPr sz="2900" spc="-195" dirty="0">
                <a:latin typeface="Arial"/>
                <a:cs typeface="Arial"/>
              </a:rPr>
              <a:t>Accumulator) </a:t>
            </a:r>
            <a:r>
              <a:rPr sz="2900" spc="-170" dirty="0">
                <a:latin typeface="Arial"/>
                <a:cs typeface="Arial"/>
              </a:rPr>
              <a:t>, </a:t>
            </a:r>
            <a:r>
              <a:rPr sz="2900" spc="-440" dirty="0">
                <a:latin typeface="Arial"/>
                <a:cs typeface="Arial"/>
              </a:rPr>
              <a:t>RAL  </a:t>
            </a:r>
            <a:r>
              <a:rPr sz="2900" spc="-80" dirty="0">
                <a:latin typeface="Arial"/>
                <a:cs typeface="Arial"/>
              </a:rPr>
              <a:t>(rotated </a:t>
            </a:r>
            <a:r>
              <a:rPr sz="2900" spc="-180" dirty="0">
                <a:latin typeface="Arial"/>
                <a:cs typeface="Arial"/>
              </a:rPr>
              <a:t>accumulator </a:t>
            </a:r>
            <a:r>
              <a:rPr sz="2900" spc="-65" dirty="0">
                <a:latin typeface="Arial"/>
                <a:cs typeface="Arial"/>
              </a:rPr>
              <a:t>left),</a:t>
            </a:r>
            <a:r>
              <a:rPr sz="2900" spc="145" dirty="0">
                <a:latin typeface="Arial"/>
                <a:cs typeface="Arial"/>
              </a:rPr>
              <a:t> </a:t>
            </a:r>
            <a:r>
              <a:rPr sz="2900" spc="-175" dirty="0">
                <a:latin typeface="Arial"/>
                <a:cs typeface="Arial"/>
              </a:rPr>
              <a:t>etc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2943301"/>
            <a:ext cx="7542480" cy="71109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091565" marR="5080" indent="-1079500" algn="ctr">
              <a:lnSpc>
                <a:spcPts val="5200"/>
              </a:lnSpc>
              <a:spcBef>
                <a:spcPts val="345"/>
              </a:spcBef>
            </a:pPr>
            <a:r>
              <a:rPr lang="en-US" sz="4400" dirty="0"/>
              <a:t>Instruction Format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0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dirty="0"/>
              <a:t>Instruction Format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An </a:t>
            </a:r>
            <a:r>
              <a:rPr lang="en-US" sz="2800" b="1" dirty="0"/>
              <a:t>instruction </a:t>
            </a:r>
            <a:r>
              <a:rPr lang="en-US" sz="2800" dirty="0"/>
              <a:t>is a command to the microprocessor to perform a given task on </a:t>
            </a:r>
            <a:r>
              <a:rPr lang="en-US" sz="2800" dirty="0" smtClean="0"/>
              <a:t>a specified 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Each </a:t>
            </a:r>
            <a:r>
              <a:rPr lang="en-US" sz="2800" dirty="0"/>
              <a:t>instruction has two parts: one is task to be performed, called </a:t>
            </a:r>
            <a:r>
              <a:rPr lang="en-US" sz="2800" dirty="0" smtClean="0"/>
              <a:t>the </a:t>
            </a:r>
            <a:r>
              <a:rPr lang="en-US" sz="2800" b="1" dirty="0" smtClean="0"/>
              <a:t>operation </a:t>
            </a:r>
            <a:r>
              <a:rPr lang="en-US" sz="2800" b="1" dirty="0"/>
              <a:t>code </a:t>
            </a:r>
            <a:r>
              <a:rPr lang="en-US" sz="2800" dirty="0"/>
              <a:t>(</a:t>
            </a:r>
            <a:r>
              <a:rPr lang="en-US" sz="2800" dirty="0" err="1"/>
              <a:t>opcode</a:t>
            </a:r>
            <a:r>
              <a:rPr lang="en-US" sz="2800" dirty="0"/>
              <a:t>), and the second is the data to be operated on, called </a:t>
            </a:r>
            <a:r>
              <a:rPr lang="en-US" sz="2800" dirty="0" smtClean="0"/>
              <a:t>the </a:t>
            </a:r>
            <a:r>
              <a:rPr lang="en-US" sz="2800" b="1" dirty="0" smtClean="0"/>
              <a:t>operand.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operand (or data) can be specified in various </a:t>
            </a:r>
            <a:r>
              <a:rPr lang="en-US" sz="2800" dirty="0" smtClean="0"/>
              <a:t>ways.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may include </a:t>
            </a:r>
            <a:r>
              <a:rPr lang="en-US" sz="2800" dirty="0" smtClean="0"/>
              <a:t>8-bit (</a:t>
            </a:r>
            <a:r>
              <a:rPr lang="en-US" sz="2800" dirty="0"/>
              <a:t>or 16-bit ) data, an internal register, a memory location, or 8-bit (or 16-bit) address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some instructions, the operand is implicit.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0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Instruction word size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828800"/>
            <a:ext cx="87430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The 8085 instruction set is classified into the following three groups according </a:t>
            </a:r>
            <a:r>
              <a:rPr lang="en-US" sz="2800" dirty="0" smtClean="0"/>
              <a:t>to word </a:t>
            </a:r>
            <a:r>
              <a:rPr lang="en-US" sz="2800" dirty="0"/>
              <a:t>size</a:t>
            </a:r>
            <a:r>
              <a:rPr lang="en-US" sz="28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  <a:p>
            <a:r>
              <a:rPr lang="en-US" sz="2800" b="1" dirty="0"/>
              <a:t>1. </a:t>
            </a:r>
            <a:r>
              <a:rPr lang="en-US" sz="2800" dirty="0"/>
              <a:t>One-word or 1-byte instructions</a:t>
            </a:r>
          </a:p>
          <a:p>
            <a:r>
              <a:rPr lang="en-US" sz="2800" b="1" dirty="0"/>
              <a:t>2. </a:t>
            </a:r>
            <a:r>
              <a:rPr lang="en-US" sz="2800" dirty="0"/>
              <a:t>Two-word or 2-byte instructions</a:t>
            </a:r>
          </a:p>
          <a:p>
            <a:r>
              <a:rPr lang="en-US" sz="2800" b="1" dirty="0"/>
              <a:t>3. </a:t>
            </a:r>
            <a:r>
              <a:rPr lang="en-US" sz="2800" dirty="0"/>
              <a:t>Three-word or 3-byte </a:t>
            </a:r>
            <a:r>
              <a:rPr lang="en-US" sz="2800" dirty="0" smtClean="0"/>
              <a:t>instructions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the 8085, "byte" and "word" are synonymous because it is an 8-bit microprocessor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However, instructions are commonly referred to in terms of bytes rather than words.</a:t>
            </a:r>
            <a:endParaRPr lang="en-US" sz="2800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2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8" y="164084"/>
            <a:ext cx="840336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0" dirty="0"/>
              <a:t>One-Byte Instructions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4950333" y="6478838"/>
            <a:ext cx="115506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spc="-15" dirty="0">
                <a:solidFill>
                  <a:srgbClr val="775F54"/>
                </a:solidFill>
                <a:latin typeface="Times New Roman"/>
                <a:cs typeface="Times New Roman"/>
              </a:rPr>
              <a:t>JIIT-128,</a:t>
            </a:r>
            <a:r>
              <a:rPr sz="1400" spc="-105" dirty="0">
                <a:solidFill>
                  <a:srgbClr val="775F54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775F54"/>
                </a:solidFill>
                <a:latin typeface="Times New Roman"/>
                <a:cs typeface="Times New Roman"/>
              </a:rPr>
              <a:t>Noida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13" y="1266190"/>
            <a:ext cx="18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FFFFFF"/>
                </a:solidFill>
                <a:latin typeface="Trebuchet MS"/>
                <a:cs typeface="Trebuchet MS"/>
              </a:rPr>
              <a:t>87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313" y="1752600"/>
            <a:ext cx="874308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A 1-byte instruction includes the </a:t>
            </a:r>
            <a:r>
              <a:rPr lang="en-US" sz="2800" dirty="0" err="1"/>
              <a:t>opcode</a:t>
            </a:r>
            <a:r>
              <a:rPr lang="en-US" sz="2800" dirty="0"/>
              <a:t> and operand in the same </a:t>
            </a:r>
            <a:r>
              <a:rPr lang="en-US" sz="2800" dirty="0" smtClean="0"/>
              <a:t>byte.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Operand(s) are </a:t>
            </a:r>
            <a:r>
              <a:rPr lang="en-US" sz="2800" dirty="0"/>
              <a:t>internal register and are coded into the instruction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38" y="3577523"/>
            <a:ext cx="855576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1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939</Words>
  <Application>Microsoft Office PowerPoint</Application>
  <PresentationFormat>On-screen Show (4:3)</PresentationFormat>
  <Paragraphs>157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Addressing Modes of 8085</vt:lpstr>
      <vt:lpstr>Addressing Modes of 8085</vt:lpstr>
      <vt:lpstr>Memory Addressing</vt:lpstr>
      <vt:lpstr>Addressing Modes of 8085</vt:lpstr>
      <vt:lpstr>Addressing Modes of 8085</vt:lpstr>
      <vt:lpstr>Instruction Format</vt:lpstr>
      <vt:lpstr>Instruction Format</vt:lpstr>
      <vt:lpstr>Instruction word size</vt:lpstr>
      <vt:lpstr>One-Byte Instructions</vt:lpstr>
      <vt:lpstr>One-Byte Instructions</vt:lpstr>
      <vt:lpstr>One-Byte Instructions Example</vt:lpstr>
      <vt:lpstr>Two-Byte Instructions</vt:lpstr>
      <vt:lpstr>Two-Byte Instructions</vt:lpstr>
      <vt:lpstr>Three-Byte Instructions</vt:lpstr>
      <vt:lpstr>Three-Byte Instructions</vt:lpstr>
      <vt:lpstr>Three-Byte Instructions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addressing mode, Instruction set and programming by Abhay Kumar assistant professor jiit-128, noida</dc:title>
  <dc:creator>abhay.kumar</dc:creator>
  <cp:lastModifiedBy>Admin</cp:lastModifiedBy>
  <cp:revision>4</cp:revision>
  <dcterms:created xsi:type="dcterms:W3CDTF">2020-09-16T12:52:29Z</dcterms:created>
  <dcterms:modified xsi:type="dcterms:W3CDTF">2020-09-18T07:30:08Z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2020-09-16T00:00:00Z</vt:filetime>
  </property>
</Properties>
</file>