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A795A-0B2C-486F-8169-0F159831ED9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4A0F4-45FD-4C73-9735-9FD07ECF8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0878" y="125984"/>
            <a:ext cx="676224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767A-0305-4AF1-A6D4-7DBDBF020BA4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3E6E8-E55C-4D71-A4FB-12417A7282A9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E590-2E78-42FF-A766-8CE6E365CAA1}" type="datetime1">
              <a:rPr lang="en-US" smtClean="0"/>
              <a:t>9/18/2020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DEA0-FF06-46F2-B6EE-A99406D9F8E6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5295-C145-44B0-8E2F-052A70625FCD}" type="datetime1">
              <a:rPr lang="en-US" smtClean="0"/>
              <a:t>9/18/2020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2240" y="193039"/>
            <a:ext cx="477951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61261"/>
            <a:ext cx="7364730" cy="307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6E1C-350A-47D5-864C-277DD330356A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2943301"/>
            <a:ext cx="6396990" cy="13569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91565" marR="5080" indent="-1079500">
              <a:lnSpc>
                <a:spcPts val="5200"/>
              </a:lnSpc>
              <a:spcBef>
                <a:spcPts val="345"/>
              </a:spcBef>
            </a:pPr>
            <a:r>
              <a:rPr sz="4400" spc="-50" dirty="0">
                <a:solidFill>
                  <a:srgbClr val="0000FF"/>
                </a:solidFill>
                <a:latin typeface="Times New Roman"/>
                <a:cs typeface="Times New Roman"/>
              </a:rPr>
              <a:t>ASSEMBLY</a:t>
            </a:r>
            <a:r>
              <a:rPr sz="4400" spc="-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00FF"/>
                </a:solidFill>
                <a:latin typeface="Times New Roman"/>
                <a:cs typeface="Times New Roman"/>
              </a:rPr>
              <a:t>LANGUAGE  PROGRAMMING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245" y="164084"/>
            <a:ext cx="5147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4" dirty="0"/>
              <a:t>Multiplication </a:t>
            </a:r>
            <a:r>
              <a:rPr sz="4000" spc="-434" dirty="0"/>
              <a:t>; </a:t>
            </a:r>
            <a:r>
              <a:rPr sz="4000" spc="-35" dirty="0"/>
              <a:t>No</a:t>
            </a:r>
            <a:r>
              <a:rPr sz="4000" spc="-645" dirty="0"/>
              <a:t> </a:t>
            </a:r>
            <a:r>
              <a:rPr sz="4000" spc="-250" dirty="0"/>
              <a:t>carry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95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75929"/>
            <a:ext cx="7091045" cy="45732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300" dirty="0">
                <a:latin typeface="Arial"/>
                <a:cs typeface="Arial"/>
              </a:rPr>
              <a:t>LDA </a:t>
            </a:r>
            <a:r>
              <a:rPr sz="2400" spc="-15" dirty="0">
                <a:latin typeface="Arial"/>
                <a:cs typeface="Arial"/>
              </a:rPr>
              <a:t>2000 </a:t>
            </a:r>
            <a:r>
              <a:rPr sz="2400" spc="530" dirty="0">
                <a:latin typeface="Arial"/>
                <a:cs typeface="Arial"/>
              </a:rPr>
              <a:t>// </a:t>
            </a:r>
            <a:r>
              <a:rPr sz="2400" spc="-145" dirty="0">
                <a:latin typeface="Arial"/>
                <a:cs typeface="Arial"/>
              </a:rPr>
              <a:t>Load </a:t>
            </a:r>
            <a:r>
              <a:rPr sz="2400" spc="-110" dirty="0">
                <a:latin typeface="Arial"/>
                <a:cs typeface="Arial"/>
              </a:rPr>
              <a:t>multiplicant </a:t>
            </a:r>
            <a:r>
              <a:rPr sz="2400" spc="-80" dirty="0">
                <a:latin typeface="Arial"/>
                <a:cs typeface="Arial"/>
              </a:rPr>
              <a:t>to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accumulator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125" dirty="0">
                <a:latin typeface="Arial"/>
                <a:cs typeface="Arial"/>
              </a:rPr>
              <a:t>MOV </a:t>
            </a:r>
            <a:r>
              <a:rPr sz="2400" spc="-275" dirty="0">
                <a:latin typeface="Arial"/>
                <a:cs typeface="Arial"/>
              </a:rPr>
              <a:t>B,A </a:t>
            </a:r>
            <a:r>
              <a:rPr sz="2400" spc="530" dirty="0">
                <a:latin typeface="Arial"/>
                <a:cs typeface="Arial"/>
              </a:rPr>
              <a:t>// </a:t>
            </a:r>
            <a:r>
              <a:rPr sz="2400" spc="-160" dirty="0">
                <a:latin typeface="Arial"/>
                <a:cs typeface="Arial"/>
              </a:rPr>
              <a:t>Move </a:t>
            </a:r>
            <a:r>
              <a:rPr sz="2400" spc="-110" dirty="0">
                <a:latin typeface="Arial"/>
                <a:cs typeface="Arial"/>
              </a:rPr>
              <a:t>multiplicant </a:t>
            </a:r>
            <a:r>
              <a:rPr sz="2400" spc="-114" dirty="0">
                <a:latin typeface="Arial"/>
                <a:cs typeface="Arial"/>
              </a:rPr>
              <a:t>from </a:t>
            </a:r>
            <a:r>
              <a:rPr sz="2400" spc="-175" dirty="0">
                <a:latin typeface="Arial"/>
                <a:cs typeface="Arial"/>
              </a:rPr>
              <a:t>A(acc) </a:t>
            </a:r>
            <a:r>
              <a:rPr sz="2400" spc="-75" dirty="0">
                <a:latin typeface="Arial"/>
                <a:cs typeface="Arial"/>
              </a:rPr>
              <a:t>to </a:t>
            </a:r>
            <a:r>
              <a:rPr sz="2400" spc="-400" dirty="0">
                <a:latin typeface="Arial"/>
                <a:cs typeface="Arial"/>
              </a:rPr>
              <a:t>B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register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300" dirty="0">
                <a:latin typeface="Arial"/>
                <a:cs typeface="Arial"/>
              </a:rPr>
              <a:t>LDA </a:t>
            </a:r>
            <a:r>
              <a:rPr sz="2400" spc="-15" dirty="0">
                <a:latin typeface="Arial"/>
                <a:cs typeface="Arial"/>
              </a:rPr>
              <a:t>2001 </a:t>
            </a:r>
            <a:r>
              <a:rPr sz="2400" spc="530" dirty="0">
                <a:latin typeface="Arial"/>
                <a:cs typeface="Arial"/>
              </a:rPr>
              <a:t>// </a:t>
            </a:r>
            <a:r>
              <a:rPr sz="2400" spc="-145" dirty="0">
                <a:latin typeface="Arial"/>
                <a:cs typeface="Arial"/>
              </a:rPr>
              <a:t>Load </a:t>
            </a:r>
            <a:r>
              <a:rPr sz="2400" spc="-85" dirty="0">
                <a:latin typeface="Arial"/>
                <a:cs typeface="Arial"/>
              </a:rPr>
              <a:t>multiplier </a:t>
            </a:r>
            <a:r>
              <a:rPr sz="2400" spc="-80" dirty="0">
                <a:latin typeface="Arial"/>
                <a:cs typeface="Arial"/>
              </a:rPr>
              <a:t>to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accumulator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125" dirty="0">
                <a:latin typeface="Arial"/>
                <a:cs typeface="Arial"/>
              </a:rPr>
              <a:t>MOV </a:t>
            </a:r>
            <a:r>
              <a:rPr sz="2400" spc="-195" dirty="0">
                <a:latin typeface="Arial"/>
                <a:cs typeface="Arial"/>
              </a:rPr>
              <a:t>C,A </a:t>
            </a:r>
            <a:r>
              <a:rPr sz="2400" spc="530" dirty="0">
                <a:latin typeface="Arial"/>
                <a:cs typeface="Arial"/>
              </a:rPr>
              <a:t>// </a:t>
            </a:r>
            <a:r>
              <a:rPr sz="2400" spc="-160" dirty="0">
                <a:latin typeface="Arial"/>
                <a:cs typeface="Arial"/>
              </a:rPr>
              <a:t>Move </a:t>
            </a:r>
            <a:r>
              <a:rPr sz="2400" spc="-85" dirty="0">
                <a:latin typeface="Arial"/>
                <a:cs typeface="Arial"/>
              </a:rPr>
              <a:t>multiplier </a:t>
            </a:r>
            <a:r>
              <a:rPr sz="2400" spc="-114" dirty="0">
                <a:latin typeface="Arial"/>
                <a:cs typeface="Arial"/>
              </a:rPr>
              <a:t>from </a:t>
            </a:r>
            <a:r>
              <a:rPr sz="2400" spc="-155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to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28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150" dirty="0">
                <a:latin typeface="Arial"/>
                <a:cs typeface="Arial"/>
              </a:rPr>
              <a:t>MVI </a:t>
            </a:r>
            <a:r>
              <a:rPr sz="2400" spc="-80" dirty="0">
                <a:latin typeface="Arial"/>
                <a:cs typeface="Arial"/>
              </a:rPr>
              <a:t>A,00 </a:t>
            </a:r>
            <a:r>
              <a:rPr sz="2400" spc="530" dirty="0">
                <a:latin typeface="Arial"/>
                <a:cs typeface="Arial"/>
              </a:rPr>
              <a:t>// </a:t>
            </a:r>
            <a:r>
              <a:rPr sz="2400" spc="-145" dirty="0">
                <a:latin typeface="Arial"/>
                <a:cs typeface="Arial"/>
              </a:rPr>
              <a:t>Load </a:t>
            </a:r>
            <a:r>
              <a:rPr sz="2400" spc="-130" dirty="0">
                <a:latin typeface="Arial"/>
                <a:cs typeface="Arial"/>
              </a:rPr>
              <a:t>immediate </a:t>
            </a:r>
            <a:r>
              <a:rPr sz="2400" spc="-125" dirty="0">
                <a:latin typeface="Arial"/>
                <a:cs typeface="Arial"/>
              </a:rPr>
              <a:t>value </a:t>
            </a:r>
            <a:r>
              <a:rPr sz="2400" spc="-15" dirty="0">
                <a:latin typeface="Arial"/>
                <a:cs typeface="Arial"/>
              </a:rPr>
              <a:t>00 </a:t>
            </a:r>
            <a:r>
              <a:rPr sz="2400" spc="-80" dirty="0">
                <a:latin typeface="Arial"/>
                <a:cs typeface="Arial"/>
              </a:rPr>
              <a:t>to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280" dirty="0">
                <a:latin typeface="Arial"/>
                <a:cs typeface="Arial"/>
              </a:rPr>
              <a:t>L: </a:t>
            </a:r>
            <a:r>
              <a:rPr sz="2400" spc="-240" dirty="0">
                <a:latin typeface="Arial"/>
                <a:cs typeface="Arial"/>
              </a:rPr>
              <a:t>ADD </a:t>
            </a:r>
            <a:r>
              <a:rPr sz="2400" spc="-405" dirty="0">
                <a:latin typeface="Arial"/>
                <a:cs typeface="Arial"/>
              </a:rPr>
              <a:t>B </a:t>
            </a:r>
            <a:r>
              <a:rPr sz="2400" spc="530" dirty="0">
                <a:latin typeface="Arial"/>
                <a:cs typeface="Arial"/>
              </a:rPr>
              <a:t>// </a:t>
            </a:r>
            <a:r>
              <a:rPr sz="2400" spc="-60" dirty="0">
                <a:latin typeface="Arial"/>
                <a:cs typeface="Arial"/>
              </a:rPr>
              <a:t>Add </a:t>
            </a:r>
            <a:r>
              <a:rPr sz="2400" spc="-120" dirty="0">
                <a:latin typeface="Arial"/>
                <a:cs typeface="Arial"/>
              </a:rPr>
              <a:t>B(multiplier) </a:t>
            </a:r>
            <a:r>
              <a:rPr sz="2400" spc="-110" dirty="0">
                <a:latin typeface="Arial"/>
                <a:cs typeface="Arial"/>
              </a:rPr>
              <a:t>with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370" dirty="0">
                <a:latin typeface="Arial"/>
                <a:cs typeface="Arial"/>
              </a:rPr>
              <a:t>DCR </a:t>
            </a:r>
            <a:r>
              <a:rPr sz="2400" spc="-285" dirty="0">
                <a:latin typeface="Arial"/>
                <a:cs typeface="Arial"/>
              </a:rPr>
              <a:t>C </a:t>
            </a:r>
            <a:r>
              <a:rPr sz="2400" spc="530" dirty="0">
                <a:latin typeface="Arial"/>
                <a:cs typeface="Arial"/>
              </a:rPr>
              <a:t>// </a:t>
            </a:r>
            <a:r>
              <a:rPr sz="2400" spc="-185" dirty="0">
                <a:latin typeface="Arial"/>
                <a:cs typeface="Arial"/>
              </a:rPr>
              <a:t>Decrement </a:t>
            </a:r>
            <a:r>
              <a:rPr sz="2400" spc="-215" dirty="0">
                <a:latin typeface="Arial"/>
                <a:cs typeface="Arial"/>
              </a:rPr>
              <a:t>C, </a:t>
            </a:r>
            <a:r>
              <a:rPr sz="2400" spc="-15" dirty="0">
                <a:latin typeface="Arial"/>
                <a:cs typeface="Arial"/>
              </a:rPr>
              <a:t>it </a:t>
            </a:r>
            <a:r>
              <a:rPr sz="2400" spc="-105" dirty="0">
                <a:latin typeface="Arial"/>
                <a:cs typeface="Arial"/>
              </a:rPr>
              <a:t>act </a:t>
            </a:r>
            <a:r>
              <a:rPr sz="2400" spc="-210" dirty="0">
                <a:latin typeface="Arial"/>
                <a:cs typeface="Arial"/>
              </a:rPr>
              <a:t>as 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counter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225" dirty="0">
                <a:latin typeface="Arial"/>
                <a:cs typeface="Arial"/>
              </a:rPr>
              <a:t>JNZ </a:t>
            </a:r>
            <a:r>
              <a:rPr sz="2400" spc="-415" dirty="0">
                <a:latin typeface="Arial"/>
                <a:cs typeface="Arial"/>
              </a:rPr>
              <a:t>L </a:t>
            </a:r>
            <a:r>
              <a:rPr sz="2400" spc="530" dirty="0">
                <a:latin typeface="Arial"/>
                <a:cs typeface="Arial"/>
              </a:rPr>
              <a:t>// </a:t>
            </a:r>
            <a:r>
              <a:rPr sz="2400" spc="-245" dirty="0">
                <a:latin typeface="Arial"/>
                <a:cs typeface="Arial"/>
              </a:rPr>
              <a:t>Jump </a:t>
            </a:r>
            <a:r>
              <a:rPr sz="2400" spc="-80" dirty="0">
                <a:latin typeface="Arial"/>
                <a:cs typeface="Arial"/>
              </a:rPr>
              <a:t>to </a:t>
            </a:r>
            <a:r>
              <a:rPr sz="2400" spc="-415" dirty="0">
                <a:latin typeface="Arial"/>
                <a:cs typeface="Arial"/>
              </a:rPr>
              <a:t>L </a:t>
            </a:r>
            <a:r>
              <a:rPr sz="2400" spc="60" dirty="0">
                <a:latin typeface="Arial"/>
                <a:cs typeface="Arial"/>
              </a:rPr>
              <a:t>if </a:t>
            </a:r>
            <a:r>
              <a:rPr sz="2400" spc="-285" dirty="0">
                <a:latin typeface="Arial"/>
                <a:cs typeface="Arial"/>
              </a:rPr>
              <a:t>C </a:t>
            </a:r>
            <a:r>
              <a:rPr sz="2400" spc="-165" dirty="0">
                <a:latin typeface="Arial"/>
                <a:cs typeface="Arial"/>
              </a:rPr>
              <a:t>reaches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340" dirty="0">
                <a:latin typeface="Arial"/>
                <a:cs typeface="Arial"/>
              </a:rPr>
              <a:t>STA </a:t>
            </a:r>
            <a:r>
              <a:rPr sz="2400" spc="-15" dirty="0">
                <a:latin typeface="Arial"/>
                <a:cs typeface="Arial"/>
              </a:rPr>
              <a:t>2010 </a:t>
            </a:r>
            <a:r>
              <a:rPr sz="2400" spc="530" dirty="0">
                <a:latin typeface="Arial"/>
                <a:cs typeface="Arial"/>
              </a:rPr>
              <a:t>// </a:t>
            </a:r>
            <a:r>
              <a:rPr sz="2400" spc="-140" dirty="0">
                <a:latin typeface="Arial"/>
                <a:cs typeface="Arial"/>
              </a:rPr>
              <a:t>Store result </a:t>
            </a:r>
            <a:r>
              <a:rPr sz="2400" spc="-150" dirty="0">
                <a:latin typeface="Arial"/>
                <a:cs typeface="Arial"/>
              </a:rPr>
              <a:t>in </a:t>
            </a:r>
            <a:r>
              <a:rPr sz="2400" spc="-80" dirty="0">
                <a:latin typeface="Arial"/>
                <a:cs typeface="Arial"/>
              </a:rPr>
              <a:t>to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395" dirty="0">
                <a:latin typeface="Arial"/>
                <a:cs typeface="Arial"/>
              </a:rPr>
              <a:t>HLT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530" dirty="0">
                <a:latin typeface="Arial"/>
                <a:cs typeface="Arial"/>
              </a:rPr>
              <a:t>//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285" dirty="0">
                <a:latin typeface="Arial"/>
                <a:cs typeface="Arial"/>
              </a:rPr>
              <a:t>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225" y="164084"/>
            <a:ext cx="5463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4" dirty="0"/>
              <a:t>Multiplication </a:t>
            </a:r>
            <a:r>
              <a:rPr sz="4000" spc="-434" dirty="0"/>
              <a:t>; </a:t>
            </a:r>
            <a:r>
              <a:rPr sz="4000" spc="-325" dirty="0"/>
              <a:t>With</a:t>
            </a:r>
            <a:r>
              <a:rPr sz="4000" spc="-680" dirty="0"/>
              <a:t> </a:t>
            </a:r>
            <a:r>
              <a:rPr sz="4000" spc="-250" dirty="0"/>
              <a:t>carry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96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61261"/>
            <a:ext cx="7717155" cy="30143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marR="5080" indent="-320040">
              <a:lnSpc>
                <a:spcPts val="2600"/>
              </a:lnSpc>
              <a:spcBef>
                <a:spcPts val="72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b="1" spc="-220" dirty="0">
                <a:latin typeface="Trebuchet MS"/>
                <a:cs typeface="Trebuchet MS"/>
              </a:rPr>
              <a:t>7. </a:t>
            </a:r>
            <a:r>
              <a:rPr sz="2700" b="1" spc="-265" dirty="0">
                <a:latin typeface="Trebuchet MS"/>
                <a:cs typeface="Trebuchet MS"/>
              </a:rPr>
              <a:t>Write </a:t>
            </a:r>
            <a:r>
              <a:rPr sz="2700" b="1" spc="-90" dirty="0">
                <a:latin typeface="Trebuchet MS"/>
                <a:cs typeface="Trebuchet MS"/>
              </a:rPr>
              <a:t>an </a:t>
            </a:r>
            <a:r>
              <a:rPr sz="2700" b="1" spc="-95" dirty="0">
                <a:latin typeface="Trebuchet MS"/>
                <a:cs typeface="Trebuchet MS"/>
              </a:rPr>
              <a:t>assembly </a:t>
            </a:r>
            <a:r>
              <a:rPr sz="2700" b="1" spc="-145" dirty="0">
                <a:latin typeface="Trebuchet MS"/>
                <a:cs typeface="Trebuchet MS"/>
              </a:rPr>
              <a:t>program </a:t>
            </a:r>
            <a:r>
              <a:rPr sz="2700" b="1" spc="-235" dirty="0">
                <a:latin typeface="Trebuchet MS"/>
                <a:cs typeface="Trebuchet MS"/>
              </a:rPr>
              <a:t>to </a:t>
            </a:r>
            <a:r>
              <a:rPr sz="2700" b="1" spc="-150" dirty="0">
                <a:latin typeface="Trebuchet MS"/>
                <a:cs typeface="Trebuchet MS"/>
              </a:rPr>
              <a:t>multiply </a:t>
            </a:r>
            <a:r>
              <a:rPr sz="2700" b="1" spc="-15" dirty="0">
                <a:latin typeface="Trebuchet MS"/>
                <a:cs typeface="Trebuchet MS"/>
              </a:rPr>
              <a:t>a </a:t>
            </a:r>
            <a:r>
              <a:rPr sz="2700" b="1" spc="-210" dirty="0">
                <a:latin typeface="Trebuchet MS"/>
                <a:cs typeface="Trebuchet MS"/>
              </a:rPr>
              <a:t>number  </a:t>
            </a:r>
            <a:r>
              <a:rPr sz="2700" b="1" spc="-100" dirty="0">
                <a:latin typeface="Trebuchet MS"/>
                <a:cs typeface="Trebuchet MS"/>
              </a:rPr>
              <a:t>by</a:t>
            </a:r>
            <a:r>
              <a:rPr sz="2700" b="1" spc="-120" dirty="0">
                <a:latin typeface="Trebuchet MS"/>
                <a:cs typeface="Trebuchet MS"/>
              </a:rPr>
              <a:t> </a:t>
            </a:r>
            <a:r>
              <a:rPr sz="2700" b="1" spc="-150" dirty="0">
                <a:latin typeface="Trebuchet MS"/>
                <a:cs typeface="Trebuchet MS"/>
              </a:rPr>
              <a:t>8</a:t>
            </a:r>
            <a:endParaRPr sz="2700">
              <a:latin typeface="Trebuchet MS"/>
              <a:cs typeface="Trebuchet MS"/>
            </a:endParaRPr>
          </a:p>
          <a:p>
            <a:pPr marL="2756535" marR="3783965">
              <a:lnSpc>
                <a:spcPct val="110800"/>
              </a:lnSpc>
              <a:spcBef>
                <a:spcPts val="40"/>
              </a:spcBef>
            </a:pPr>
            <a:r>
              <a:rPr sz="1900" b="1" spc="20" dirty="0">
                <a:solidFill>
                  <a:srgbClr val="0000FF"/>
                </a:solidFill>
                <a:latin typeface="Trebuchet MS"/>
                <a:cs typeface="Trebuchet MS"/>
              </a:rPr>
              <a:t>MVI </a:t>
            </a:r>
            <a:r>
              <a:rPr sz="1900" b="1" spc="-35" dirty="0">
                <a:solidFill>
                  <a:srgbClr val="0000FF"/>
                </a:solidFill>
                <a:latin typeface="Trebuchet MS"/>
                <a:cs typeface="Trebuchet MS"/>
              </a:rPr>
              <a:t>C,OO  </a:t>
            </a:r>
            <a:r>
              <a:rPr sz="1900" b="1" spc="-75" dirty="0">
                <a:solidFill>
                  <a:srgbClr val="0000FF"/>
                </a:solidFill>
                <a:latin typeface="Trebuchet MS"/>
                <a:cs typeface="Trebuchet MS"/>
              </a:rPr>
              <a:t>LXI </a:t>
            </a:r>
            <a:r>
              <a:rPr sz="1900" b="1" spc="-155" dirty="0">
                <a:solidFill>
                  <a:srgbClr val="0000FF"/>
                </a:solidFill>
                <a:latin typeface="Trebuchet MS"/>
                <a:cs typeface="Trebuchet MS"/>
              </a:rPr>
              <a:t>H,</a:t>
            </a:r>
            <a:r>
              <a:rPr sz="1900" b="1" spc="-17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b="1" spc="-110" dirty="0">
                <a:solidFill>
                  <a:srgbClr val="0000FF"/>
                </a:solidFill>
                <a:latin typeface="Trebuchet MS"/>
                <a:cs typeface="Trebuchet MS"/>
              </a:rPr>
              <a:t>4100  </a:t>
            </a:r>
            <a:r>
              <a:rPr sz="1900" b="1" spc="35" dirty="0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sz="1900" b="1" spc="-170" dirty="0">
                <a:solidFill>
                  <a:srgbClr val="0000FF"/>
                </a:solidFill>
                <a:latin typeface="Trebuchet MS"/>
                <a:cs typeface="Trebuchet MS"/>
              </a:rPr>
              <a:t>B, </a:t>
            </a:r>
            <a:r>
              <a:rPr sz="1900" b="1" spc="85" dirty="0">
                <a:solidFill>
                  <a:srgbClr val="0000FF"/>
                </a:solidFill>
                <a:latin typeface="Trebuchet MS"/>
                <a:cs typeface="Trebuchet MS"/>
              </a:rPr>
              <a:t>M  </a:t>
            </a:r>
            <a:r>
              <a:rPr sz="1900" b="1" spc="20" dirty="0">
                <a:solidFill>
                  <a:srgbClr val="0000FF"/>
                </a:solidFill>
                <a:latin typeface="Trebuchet MS"/>
                <a:cs typeface="Trebuchet MS"/>
              </a:rPr>
              <a:t>INX </a:t>
            </a:r>
            <a:r>
              <a:rPr sz="1900" b="1" spc="-95" dirty="0">
                <a:solidFill>
                  <a:srgbClr val="0000FF"/>
                </a:solidFill>
                <a:latin typeface="Trebuchet MS"/>
                <a:cs typeface="Trebuchet MS"/>
              </a:rPr>
              <a:t>H  </a:t>
            </a:r>
            <a:r>
              <a:rPr sz="1900" b="1" spc="35" dirty="0">
                <a:solidFill>
                  <a:srgbClr val="0000FF"/>
                </a:solidFill>
                <a:latin typeface="Trebuchet MS"/>
                <a:cs typeface="Trebuchet MS"/>
              </a:rPr>
              <a:t>MOV </a:t>
            </a:r>
            <a:r>
              <a:rPr sz="1900" b="1" spc="-55" dirty="0">
                <a:solidFill>
                  <a:srgbClr val="0000FF"/>
                </a:solidFill>
                <a:latin typeface="Trebuchet MS"/>
                <a:cs typeface="Trebuchet MS"/>
              </a:rPr>
              <a:t>A, </a:t>
            </a:r>
            <a:r>
              <a:rPr sz="1900" b="1" spc="85" dirty="0">
                <a:solidFill>
                  <a:srgbClr val="0000FF"/>
                </a:solidFill>
                <a:latin typeface="Trebuchet MS"/>
                <a:cs typeface="Trebuchet MS"/>
              </a:rPr>
              <a:t>M  </a:t>
            </a:r>
            <a:r>
              <a:rPr sz="1900" b="1" spc="-45" dirty="0">
                <a:solidFill>
                  <a:srgbClr val="0000FF"/>
                </a:solidFill>
                <a:latin typeface="Trebuchet MS"/>
                <a:cs typeface="Trebuchet MS"/>
              </a:rPr>
              <a:t>DCR</a:t>
            </a:r>
            <a:r>
              <a:rPr sz="1900" b="1" spc="-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b="1" spc="-13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endParaRPr sz="19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240"/>
              </a:spcBef>
              <a:tabLst>
                <a:tab pos="2755900" algn="l"/>
              </a:tabLst>
            </a:pPr>
            <a:r>
              <a:rPr sz="1900" b="1" spc="-65" dirty="0">
                <a:solidFill>
                  <a:srgbClr val="FF00FF"/>
                </a:solidFill>
                <a:latin typeface="Trebuchet MS"/>
                <a:cs typeface="Trebuchet MS"/>
              </a:rPr>
              <a:t>LOOP</a:t>
            </a:r>
            <a:r>
              <a:rPr sz="1900" b="1" spc="-45" dirty="0">
                <a:solidFill>
                  <a:srgbClr val="FF00FF"/>
                </a:solidFill>
                <a:latin typeface="Trebuchet MS"/>
                <a:cs typeface="Trebuchet MS"/>
              </a:rPr>
              <a:t> </a:t>
            </a:r>
            <a:r>
              <a:rPr sz="1900" b="1" spc="-110" dirty="0">
                <a:solidFill>
                  <a:srgbClr val="FF00FF"/>
                </a:solidFill>
                <a:latin typeface="Trebuchet MS"/>
                <a:cs typeface="Trebuchet MS"/>
              </a:rPr>
              <a:t>2	</a:t>
            </a:r>
            <a:r>
              <a:rPr sz="1900" b="1" spc="20" dirty="0">
                <a:solidFill>
                  <a:srgbClr val="0000FF"/>
                </a:solidFill>
                <a:latin typeface="Trebuchet MS"/>
                <a:cs typeface="Trebuchet MS"/>
              </a:rPr>
              <a:t>ADD</a:t>
            </a:r>
            <a:r>
              <a:rPr sz="1900" b="1" spc="-9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b="1" spc="85" dirty="0">
                <a:solidFill>
                  <a:srgbClr val="0000FF"/>
                </a:solidFill>
                <a:latin typeface="Trebuchet MS"/>
                <a:cs typeface="Trebuchet MS"/>
              </a:rPr>
              <a:t>M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4451473"/>
            <a:ext cx="1564640" cy="13074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1900" b="1" spc="-80" dirty="0">
                <a:solidFill>
                  <a:srgbClr val="0000FF"/>
                </a:solidFill>
                <a:latin typeface="Trebuchet MS"/>
                <a:cs typeface="Trebuchet MS"/>
              </a:rPr>
              <a:t>JNC</a:t>
            </a:r>
            <a:endParaRPr sz="1900">
              <a:latin typeface="Trebuchet MS"/>
              <a:cs typeface="Trebuchet MS"/>
            </a:endParaRPr>
          </a:p>
          <a:p>
            <a:pPr marL="12700" marR="5080" indent="914400">
              <a:lnSpc>
                <a:spcPct val="110500"/>
              </a:lnSpc>
              <a:tabLst>
                <a:tab pos="927100" algn="l"/>
              </a:tabLst>
            </a:pPr>
            <a:r>
              <a:rPr sz="1900" b="1" spc="-20" dirty="0">
                <a:solidFill>
                  <a:srgbClr val="0000FF"/>
                </a:solidFill>
                <a:latin typeface="Trebuchet MS"/>
                <a:cs typeface="Trebuchet MS"/>
              </a:rPr>
              <a:t>INR </a:t>
            </a:r>
            <a:r>
              <a:rPr sz="1900" b="1" spc="-60" dirty="0">
                <a:solidFill>
                  <a:srgbClr val="0000FF"/>
                </a:solidFill>
                <a:latin typeface="Trebuchet MS"/>
                <a:cs typeface="Trebuchet MS"/>
              </a:rPr>
              <a:t>C  </a:t>
            </a:r>
            <a:r>
              <a:rPr sz="1900" b="1" spc="-65" dirty="0">
                <a:solidFill>
                  <a:srgbClr val="C00000"/>
                </a:solidFill>
                <a:latin typeface="Trebuchet MS"/>
                <a:cs typeface="Trebuchet MS"/>
              </a:rPr>
              <a:t>LOOP</a:t>
            </a:r>
            <a:r>
              <a:rPr sz="1900" b="1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900" b="1" spc="-110" dirty="0">
                <a:solidFill>
                  <a:srgbClr val="C00000"/>
                </a:solidFill>
                <a:latin typeface="Trebuchet MS"/>
                <a:cs typeface="Trebuchet MS"/>
              </a:rPr>
              <a:t>1	</a:t>
            </a:r>
            <a:r>
              <a:rPr sz="1900" b="1" spc="-45" dirty="0">
                <a:solidFill>
                  <a:srgbClr val="0000FF"/>
                </a:solidFill>
                <a:latin typeface="Trebuchet MS"/>
                <a:cs typeface="Trebuchet MS"/>
              </a:rPr>
              <a:t>DCR</a:t>
            </a:r>
            <a:r>
              <a:rPr sz="1900" b="1" spc="-16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b="1" spc="-130" dirty="0">
                <a:solidFill>
                  <a:srgbClr val="0000FF"/>
                </a:solidFill>
                <a:latin typeface="Trebuchet MS"/>
                <a:cs typeface="Trebuchet MS"/>
              </a:rPr>
              <a:t>B</a:t>
            </a:r>
            <a:endParaRPr sz="19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1900" b="1" spc="-45" dirty="0">
                <a:solidFill>
                  <a:srgbClr val="0000FF"/>
                </a:solidFill>
                <a:latin typeface="Trebuchet MS"/>
                <a:cs typeface="Trebuchet MS"/>
              </a:rPr>
              <a:t>JNZ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4175" y="4482541"/>
            <a:ext cx="7372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70" dirty="0">
                <a:solidFill>
                  <a:srgbClr val="C00000"/>
                </a:solidFill>
                <a:latin typeface="Trebuchet MS"/>
                <a:cs typeface="Trebuchet MS"/>
              </a:rPr>
              <a:t>L</a:t>
            </a:r>
            <a:r>
              <a:rPr sz="1900" b="1" spc="-25" dirty="0">
                <a:solidFill>
                  <a:srgbClr val="C00000"/>
                </a:solidFill>
                <a:latin typeface="Trebuchet MS"/>
                <a:cs typeface="Trebuchet MS"/>
              </a:rPr>
              <a:t>OOP1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4175" y="5444438"/>
            <a:ext cx="736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75" dirty="0">
                <a:solidFill>
                  <a:srgbClr val="FF00FF"/>
                </a:solidFill>
                <a:latin typeface="Trebuchet MS"/>
                <a:cs typeface="Trebuchet MS"/>
              </a:rPr>
              <a:t>L</a:t>
            </a:r>
            <a:r>
              <a:rPr sz="1900" b="1" spc="-30" dirty="0">
                <a:solidFill>
                  <a:srgbClr val="FF00FF"/>
                </a:solidFill>
                <a:latin typeface="Trebuchet MS"/>
                <a:cs typeface="Trebuchet MS"/>
              </a:rPr>
              <a:t>OOP2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9775" y="5733411"/>
            <a:ext cx="979805" cy="6661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00" b="1" spc="-120" dirty="0">
                <a:solidFill>
                  <a:srgbClr val="0000FF"/>
                </a:solidFill>
                <a:latin typeface="Trebuchet MS"/>
                <a:cs typeface="Trebuchet MS"/>
              </a:rPr>
              <a:t>STA</a:t>
            </a:r>
            <a:r>
              <a:rPr sz="1900" b="1" spc="-1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900" b="1" spc="-110" dirty="0">
                <a:solidFill>
                  <a:srgbClr val="0000FF"/>
                </a:solidFill>
                <a:latin typeface="Trebuchet MS"/>
                <a:cs typeface="Trebuchet MS"/>
              </a:rPr>
              <a:t>4500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00" b="1" spc="-225" dirty="0">
                <a:solidFill>
                  <a:srgbClr val="0000FF"/>
                </a:solidFill>
                <a:latin typeface="Trebuchet MS"/>
                <a:cs typeface="Trebuchet MS"/>
              </a:rPr>
              <a:t>HLT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914400"/>
            <a:ext cx="77724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6194" y="164084"/>
            <a:ext cx="2915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4" dirty="0"/>
              <a:t>Multiplication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97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832" y="255524"/>
            <a:ext cx="564705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/>
              <a:t>DIVISION </a:t>
            </a:r>
            <a:r>
              <a:rPr sz="2900" spc="-100" dirty="0"/>
              <a:t>OF </a:t>
            </a:r>
            <a:r>
              <a:rPr sz="2900" spc="-190" dirty="0"/>
              <a:t>TWO </a:t>
            </a:r>
            <a:r>
              <a:rPr sz="2900" spc="-160" dirty="0"/>
              <a:t>8 </a:t>
            </a:r>
            <a:r>
              <a:rPr sz="2900" spc="-165" dirty="0">
                <a:latin typeface="Arial"/>
                <a:cs typeface="Arial"/>
              </a:rPr>
              <a:t>– </a:t>
            </a:r>
            <a:r>
              <a:rPr sz="2900" spc="-210" dirty="0"/>
              <a:t>BIT</a:t>
            </a:r>
            <a:r>
              <a:rPr sz="2900" spc="-25" dirty="0"/>
              <a:t> </a:t>
            </a:r>
            <a:r>
              <a:rPr sz="2900" spc="-80" dirty="0"/>
              <a:t>NUMBERS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98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73938"/>
            <a:ext cx="708469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b="1" spc="-345" dirty="0">
                <a:latin typeface="Trebuchet MS"/>
                <a:cs typeface="Trebuchet MS"/>
              </a:rPr>
              <a:t>To </a:t>
            </a:r>
            <a:r>
              <a:rPr sz="2900" b="1" spc="-220" dirty="0">
                <a:latin typeface="Trebuchet MS"/>
                <a:cs typeface="Trebuchet MS"/>
              </a:rPr>
              <a:t>write </a:t>
            </a:r>
            <a:r>
              <a:rPr sz="2900" b="1" spc="-95" dirty="0">
                <a:latin typeface="Trebuchet MS"/>
                <a:cs typeface="Trebuchet MS"/>
              </a:rPr>
              <a:t>an </a:t>
            </a:r>
            <a:r>
              <a:rPr sz="2900" b="1" spc="-100" dirty="0">
                <a:latin typeface="Trebuchet MS"/>
                <a:cs typeface="Trebuchet MS"/>
              </a:rPr>
              <a:t>assembly </a:t>
            </a:r>
            <a:r>
              <a:rPr sz="2900" b="1" spc="-70" dirty="0">
                <a:latin typeface="Trebuchet MS"/>
                <a:cs typeface="Trebuchet MS"/>
              </a:rPr>
              <a:t>language </a:t>
            </a:r>
            <a:r>
              <a:rPr sz="2900" b="1" spc="-150" dirty="0">
                <a:latin typeface="Trebuchet MS"/>
                <a:cs typeface="Trebuchet MS"/>
              </a:rPr>
              <a:t>program</a:t>
            </a:r>
            <a:r>
              <a:rPr sz="2900" b="1" spc="-370" dirty="0">
                <a:latin typeface="Trebuchet MS"/>
                <a:cs typeface="Trebuchet MS"/>
              </a:rPr>
              <a:t> </a:t>
            </a:r>
            <a:r>
              <a:rPr sz="2900" b="1" spc="-210" dirty="0">
                <a:latin typeface="Trebuchet MS"/>
                <a:cs typeface="Trebuchet MS"/>
              </a:rPr>
              <a:t>for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980" y="1215897"/>
            <a:ext cx="750824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95" dirty="0">
                <a:latin typeface="Trebuchet MS"/>
                <a:cs typeface="Trebuchet MS"/>
              </a:rPr>
              <a:t>dividing </a:t>
            </a:r>
            <a:r>
              <a:rPr sz="2900" b="1" spc="-165" dirty="0">
                <a:latin typeface="Trebuchet MS"/>
                <a:cs typeface="Trebuchet MS"/>
              </a:rPr>
              <a:t>two </a:t>
            </a:r>
            <a:r>
              <a:rPr sz="2900" b="1" spc="-160" dirty="0">
                <a:latin typeface="Trebuchet MS"/>
                <a:cs typeface="Trebuchet MS"/>
              </a:rPr>
              <a:t>8 </a:t>
            </a:r>
            <a:r>
              <a:rPr sz="2900" b="1" spc="-220" dirty="0">
                <a:latin typeface="Trebuchet MS"/>
                <a:cs typeface="Trebuchet MS"/>
              </a:rPr>
              <a:t>bit </a:t>
            </a:r>
            <a:r>
              <a:rPr sz="2900" b="1" spc="-190" dirty="0">
                <a:latin typeface="Trebuchet MS"/>
                <a:cs typeface="Trebuchet MS"/>
              </a:rPr>
              <a:t>numbers </a:t>
            </a:r>
            <a:r>
              <a:rPr sz="2900" b="1" spc="-80" dirty="0">
                <a:latin typeface="Trebuchet MS"/>
                <a:cs typeface="Trebuchet MS"/>
              </a:rPr>
              <a:t>using</a:t>
            </a:r>
            <a:r>
              <a:rPr sz="2900" b="1" spc="200" dirty="0">
                <a:latin typeface="Trebuchet MS"/>
                <a:cs typeface="Trebuchet MS"/>
              </a:rPr>
              <a:t> </a:t>
            </a:r>
            <a:r>
              <a:rPr sz="2900" b="1" spc="-195" dirty="0">
                <a:latin typeface="Trebuchet MS"/>
                <a:cs typeface="Trebuchet MS"/>
              </a:rPr>
              <a:t>microprocessor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1676400"/>
            <a:ext cx="8001000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370" y="255524"/>
            <a:ext cx="31464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5" dirty="0"/>
              <a:t>ASCENDING</a:t>
            </a:r>
            <a:r>
              <a:rPr sz="2900" spc="-170" dirty="0"/>
              <a:t> </a:t>
            </a:r>
            <a:r>
              <a:rPr sz="2900" spc="-70" dirty="0"/>
              <a:t>ORDER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99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73938"/>
            <a:ext cx="795274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b="1" spc="-65" dirty="0">
                <a:latin typeface="Arial"/>
                <a:cs typeface="Arial"/>
              </a:rPr>
              <a:t>9. </a:t>
            </a:r>
            <a:r>
              <a:rPr sz="2900" b="1" spc="-409" dirty="0">
                <a:latin typeface="Arial"/>
                <a:cs typeface="Arial"/>
              </a:rPr>
              <a:t>To </a:t>
            </a:r>
            <a:r>
              <a:rPr sz="2900" b="1" spc="-135" dirty="0">
                <a:latin typeface="Arial"/>
                <a:cs typeface="Arial"/>
              </a:rPr>
              <a:t>write </a:t>
            </a:r>
            <a:r>
              <a:rPr sz="2900" b="1" spc="-80" dirty="0">
                <a:latin typeface="Arial"/>
                <a:cs typeface="Arial"/>
              </a:rPr>
              <a:t>a </a:t>
            </a:r>
            <a:r>
              <a:rPr sz="2900" b="1" spc="-215" dirty="0">
                <a:latin typeface="Arial"/>
                <a:cs typeface="Arial"/>
              </a:rPr>
              <a:t>program </a:t>
            </a:r>
            <a:r>
              <a:rPr sz="2900" b="1" spc="-225" dirty="0">
                <a:latin typeface="Arial"/>
                <a:cs typeface="Arial"/>
              </a:rPr>
              <a:t>to sort </a:t>
            </a:r>
            <a:r>
              <a:rPr sz="2900" b="1" spc="-170" dirty="0">
                <a:latin typeface="Arial"/>
                <a:cs typeface="Arial"/>
              </a:rPr>
              <a:t>given </a:t>
            </a:r>
            <a:r>
              <a:rPr sz="2900" b="1" spc="-165" dirty="0">
                <a:latin typeface="Arial"/>
                <a:cs typeface="Arial"/>
              </a:rPr>
              <a:t>‘n’</a:t>
            </a:r>
            <a:r>
              <a:rPr sz="2900" b="1" spc="430" dirty="0">
                <a:latin typeface="Arial"/>
                <a:cs typeface="Arial"/>
              </a:rPr>
              <a:t> </a:t>
            </a:r>
            <a:r>
              <a:rPr sz="2900" b="1" spc="-260" dirty="0">
                <a:latin typeface="Arial"/>
                <a:cs typeface="Arial"/>
              </a:rPr>
              <a:t>numbers </a:t>
            </a:r>
            <a:r>
              <a:rPr sz="2900" b="1" spc="-145" dirty="0">
                <a:latin typeface="Arial"/>
                <a:cs typeface="Arial"/>
              </a:rPr>
              <a:t>in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980" y="1215897"/>
            <a:ext cx="247332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30" dirty="0">
                <a:latin typeface="Trebuchet MS"/>
                <a:cs typeface="Trebuchet MS"/>
              </a:rPr>
              <a:t>ascending</a:t>
            </a:r>
            <a:r>
              <a:rPr sz="2900" b="1" spc="-180" dirty="0">
                <a:latin typeface="Trebuchet MS"/>
                <a:cs typeface="Trebuchet MS"/>
              </a:rPr>
              <a:t> </a:t>
            </a:r>
            <a:r>
              <a:rPr sz="2900" b="1" spc="-240" dirty="0">
                <a:latin typeface="Trebuchet MS"/>
                <a:cs typeface="Trebuchet MS"/>
              </a:rPr>
              <a:t>order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1219200"/>
            <a:ext cx="83820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645" y="255524"/>
            <a:ext cx="330200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65" dirty="0"/>
              <a:t>DESCENDING</a:t>
            </a:r>
            <a:r>
              <a:rPr sz="2900" spc="-204" dirty="0"/>
              <a:t> </a:t>
            </a:r>
            <a:r>
              <a:rPr sz="2900" spc="-70" dirty="0"/>
              <a:t>ORDER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32689" y="1266190"/>
            <a:ext cx="26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773938"/>
            <a:ext cx="7760334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b="1" spc="-70" dirty="0">
                <a:latin typeface="Arial"/>
                <a:cs typeface="Arial"/>
              </a:rPr>
              <a:t>10. </a:t>
            </a:r>
            <a:r>
              <a:rPr sz="2900" b="1" spc="-409" dirty="0">
                <a:latin typeface="Arial"/>
                <a:cs typeface="Arial"/>
              </a:rPr>
              <a:t>To </a:t>
            </a:r>
            <a:r>
              <a:rPr sz="2900" b="1" spc="-135" dirty="0">
                <a:latin typeface="Arial"/>
                <a:cs typeface="Arial"/>
              </a:rPr>
              <a:t>write </a:t>
            </a:r>
            <a:r>
              <a:rPr sz="2900" b="1" spc="-80" dirty="0">
                <a:latin typeface="Arial"/>
                <a:cs typeface="Arial"/>
              </a:rPr>
              <a:t>a </a:t>
            </a:r>
            <a:r>
              <a:rPr sz="2900" b="1" spc="-215" dirty="0">
                <a:latin typeface="Arial"/>
                <a:cs typeface="Arial"/>
              </a:rPr>
              <a:t>program </a:t>
            </a:r>
            <a:r>
              <a:rPr sz="2900" b="1" spc="-225" dirty="0">
                <a:latin typeface="Arial"/>
                <a:cs typeface="Arial"/>
              </a:rPr>
              <a:t>to sort</a:t>
            </a:r>
            <a:r>
              <a:rPr sz="2900" b="1" spc="120" dirty="0">
                <a:latin typeface="Arial"/>
                <a:cs typeface="Arial"/>
              </a:rPr>
              <a:t> </a:t>
            </a:r>
            <a:r>
              <a:rPr sz="2900" b="1" spc="-170" dirty="0">
                <a:latin typeface="Arial"/>
                <a:cs typeface="Arial"/>
              </a:rPr>
              <a:t>given </a:t>
            </a:r>
            <a:r>
              <a:rPr sz="2900" b="1" spc="-165" dirty="0">
                <a:latin typeface="Arial"/>
                <a:cs typeface="Arial"/>
              </a:rPr>
              <a:t>‘n’ </a:t>
            </a:r>
            <a:r>
              <a:rPr sz="2900" b="1" spc="-260" dirty="0">
                <a:latin typeface="Arial"/>
                <a:cs typeface="Arial"/>
              </a:rPr>
              <a:t>numbers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980" y="1215897"/>
            <a:ext cx="30403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45" dirty="0">
                <a:latin typeface="Trebuchet MS"/>
                <a:cs typeface="Trebuchet MS"/>
              </a:rPr>
              <a:t>in </a:t>
            </a:r>
            <a:r>
              <a:rPr sz="2900" b="1" spc="-160" dirty="0">
                <a:latin typeface="Trebuchet MS"/>
                <a:cs typeface="Trebuchet MS"/>
              </a:rPr>
              <a:t>descending</a:t>
            </a:r>
            <a:r>
              <a:rPr sz="2900" b="1" spc="-125" dirty="0">
                <a:latin typeface="Trebuchet MS"/>
                <a:cs typeface="Trebuchet MS"/>
              </a:rPr>
              <a:t> </a:t>
            </a:r>
            <a:r>
              <a:rPr sz="2900" b="1" spc="-240" dirty="0">
                <a:latin typeface="Trebuchet MS"/>
                <a:cs typeface="Trebuchet MS"/>
              </a:rPr>
              <a:t>order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1676400"/>
            <a:ext cx="7848600" cy="481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642" y="164084"/>
            <a:ext cx="3366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4" dirty="0"/>
              <a:t>Largest</a:t>
            </a:r>
            <a:r>
              <a:rPr sz="4000" spc="-195" dirty="0"/>
              <a:t> </a:t>
            </a:r>
            <a:r>
              <a:rPr sz="4000" spc="-250" dirty="0"/>
              <a:t>Number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689" y="1266190"/>
            <a:ext cx="26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101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pc="-270" dirty="0"/>
              <a:t>Write </a:t>
            </a:r>
            <a:r>
              <a:rPr spc="-95" dirty="0"/>
              <a:t>an </a:t>
            </a:r>
            <a:r>
              <a:rPr spc="-80" dirty="0"/>
              <a:t>Assembly </a:t>
            </a:r>
            <a:r>
              <a:rPr spc="-100" dirty="0"/>
              <a:t>Language </a:t>
            </a:r>
            <a:r>
              <a:rPr spc="-145" dirty="0"/>
              <a:t>Program </a:t>
            </a:r>
            <a:r>
              <a:rPr spc="-240" dirty="0"/>
              <a:t>to </a:t>
            </a:r>
            <a:r>
              <a:rPr spc="-145" dirty="0"/>
              <a:t>find </a:t>
            </a:r>
            <a:r>
              <a:rPr spc="-20" dirty="0"/>
              <a:t>a  </a:t>
            </a:r>
            <a:r>
              <a:rPr spc="-140" dirty="0"/>
              <a:t>largest</a:t>
            </a:r>
            <a:r>
              <a:rPr spc="-130" dirty="0"/>
              <a:t> </a:t>
            </a:r>
            <a:r>
              <a:rPr spc="-240" dirty="0"/>
              <a:t>number.</a:t>
            </a:r>
          </a:p>
          <a:p>
            <a:pPr marL="1841500" marR="4303395">
              <a:lnSpc>
                <a:spcPct val="1324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LXI H,</a:t>
            </a:r>
            <a:r>
              <a:rPr sz="18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4500  MOV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M 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INX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H 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CMP</a:t>
            </a:r>
            <a:r>
              <a:rPr sz="1800" spc="3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3857625"/>
            <a:ext cx="4953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2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JNC 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JMP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775" y="3857625"/>
            <a:ext cx="888365" cy="7512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LOOP</a:t>
            </a:r>
            <a:r>
              <a:rPr sz="1800" b="1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695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LOOP</a:t>
            </a:r>
            <a:r>
              <a:rPr sz="1800" b="1" spc="-1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4581905"/>
            <a:ext cx="78867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LO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P1  LO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P2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4994" y="4581905"/>
            <a:ext cx="1118235" cy="148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610">
              <a:lnSpc>
                <a:spcPct val="132400"/>
              </a:lnSpc>
              <a:spcBef>
                <a:spcPts val="105"/>
              </a:spcBef>
            </a:pPr>
            <a:r>
              <a:rPr sz="18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STA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4500  MOV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A,</a:t>
            </a:r>
            <a:r>
              <a:rPr sz="1800" b="1" spc="-2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M  </a:t>
            </a:r>
            <a:r>
              <a:rPr sz="18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STA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4500  </a:t>
            </a:r>
            <a:r>
              <a:rPr sz="1800" b="1" spc="-55" dirty="0">
                <a:solidFill>
                  <a:srgbClr val="0000FF"/>
                </a:solidFill>
                <a:latin typeface="Times New Roman"/>
                <a:cs typeface="Times New Roman"/>
              </a:rPr>
              <a:t>HLT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150" y="164084"/>
            <a:ext cx="3618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/>
              <a:t>Smallest</a:t>
            </a:r>
            <a:r>
              <a:rPr sz="4000" spc="-225" dirty="0"/>
              <a:t> </a:t>
            </a:r>
            <a:r>
              <a:rPr sz="4000" spc="-250" dirty="0"/>
              <a:t>Number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689" y="1266190"/>
            <a:ext cx="267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102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pc="-270" dirty="0"/>
              <a:t>Write </a:t>
            </a:r>
            <a:r>
              <a:rPr spc="-95" dirty="0"/>
              <a:t>an </a:t>
            </a:r>
            <a:r>
              <a:rPr spc="-80" dirty="0"/>
              <a:t>Assembly </a:t>
            </a:r>
            <a:r>
              <a:rPr spc="-100" dirty="0"/>
              <a:t>Language </a:t>
            </a:r>
            <a:r>
              <a:rPr spc="-145" dirty="0"/>
              <a:t>Program </a:t>
            </a:r>
            <a:r>
              <a:rPr spc="-240" dirty="0"/>
              <a:t>to </a:t>
            </a:r>
            <a:r>
              <a:rPr spc="-145" dirty="0"/>
              <a:t>find </a:t>
            </a:r>
            <a:r>
              <a:rPr spc="-20" dirty="0"/>
              <a:t>a  </a:t>
            </a:r>
            <a:r>
              <a:rPr spc="-140" dirty="0"/>
              <a:t>smallest</a:t>
            </a:r>
            <a:r>
              <a:rPr spc="-125" dirty="0"/>
              <a:t> </a:t>
            </a:r>
            <a:r>
              <a:rPr spc="-240" dirty="0"/>
              <a:t>number.</a:t>
            </a:r>
          </a:p>
          <a:p>
            <a:pPr marL="1841500" marR="4303395">
              <a:lnSpc>
                <a:spcPct val="1324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LXI H,</a:t>
            </a:r>
            <a:r>
              <a:rPr sz="1800" spc="-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4500  MOV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A,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M 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INX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H 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CMP</a:t>
            </a:r>
            <a:r>
              <a:rPr sz="1800" spc="3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705"/>
              </a:spcBef>
              <a:tabLst>
                <a:tab pos="2755900" algn="l"/>
              </a:tabLst>
            </a:pP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JC	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LOOP</a:t>
            </a:r>
            <a:r>
              <a:rPr sz="1800" spc="-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700"/>
              </a:spcBef>
              <a:tabLst>
                <a:tab pos="2755900" algn="l"/>
              </a:tabLst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JMP	LOOP</a:t>
            </a:r>
            <a:r>
              <a:rPr sz="1800" spc="-2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4505705"/>
            <a:ext cx="78867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LO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P1  LO</a:t>
            </a:r>
            <a:r>
              <a:rPr sz="18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P2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994" y="4505705"/>
            <a:ext cx="1118235" cy="147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105"/>
              </a:spcBef>
            </a:pPr>
            <a:r>
              <a:rPr sz="18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STA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4500  MOV </a:t>
            </a:r>
            <a:r>
              <a:rPr sz="1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A,</a:t>
            </a:r>
            <a:r>
              <a:rPr sz="1800" b="1" spc="-2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M  </a:t>
            </a:r>
            <a:r>
              <a:rPr sz="18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STA </a:t>
            </a: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4500  </a:t>
            </a:r>
            <a:r>
              <a:rPr sz="18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HLT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E80AE-45F1-44FC-89CC-BB1BA5FC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62F707-52AB-47B5-A670-3EFC5EA9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57400"/>
            <a:ext cx="7364730" cy="984885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dirty="0" err="1"/>
              <a:t>Gaonkar</a:t>
            </a:r>
            <a:r>
              <a:rPr lang="en-US" sz="1800" b="0" dirty="0"/>
              <a:t>, R. S. (1990). </a:t>
            </a:r>
            <a:r>
              <a:rPr lang="en-US" sz="1800" b="0" i="1" dirty="0"/>
              <a:t>Microprocessor Architecture, Programming and Applications with the </a:t>
            </a:r>
            <a:r>
              <a:rPr lang="en-US" sz="1800" b="0" i="1" dirty="0" smtClean="0"/>
              <a:t>8085</a:t>
            </a:r>
            <a:r>
              <a:rPr lang="en-US" sz="1800" b="0" dirty="0" smtClean="0"/>
              <a:t>. Fifth Edition Prentice </a:t>
            </a:r>
            <a:r>
              <a:rPr lang="en-US" sz="1800" b="0" dirty="0"/>
              <a:t>Hall PTR</a:t>
            </a:r>
            <a:r>
              <a:rPr lang="en-US" sz="1800" b="0" dirty="0" smtClean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338" y="164084"/>
            <a:ext cx="289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85" dirty="0"/>
              <a:t>Programming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59738"/>
            <a:ext cx="6711950" cy="3411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b="1" spc="-235" dirty="0">
                <a:latin typeface="Trebuchet MS"/>
                <a:cs typeface="Trebuchet MS"/>
              </a:rPr>
              <a:t>1. </a:t>
            </a:r>
            <a:r>
              <a:rPr sz="2900" b="1" spc="-275" dirty="0">
                <a:latin typeface="Trebuchet MS"/>
                <a:cs typeface="Trebuchet MS"/>
              </a:rPr>
              <a:t>Write </a:t>
            </a:r>
            <a:r>
              <a:rPr sz="2900" b="1" spc="-95" dirty="0">
                <a:latin typeface="Trebuchet MS"/>
                <a:cs typeface="Trebuchet MS"/>
              </a:rPr>
              <a:t>an </a:t>
            </a:r>
            <a:r>
              <a:rPr sz="2900" b="1" spc="-100" dirty="0">
                <a:latin typeface="Trebuchet MS"/>
                <a:cs typeface="Trebuchet MS"/>
              </a:rPr>
              <a:t>assembly </a:t>
            </a:r>
            <a:r>
              <a:rPr sz="2900" b="1" spc="-150" dirty="0">
                <a:latin typeface="Trebuchet MS"/>
                <a:cs typeface="Trebuchet MS"/>
              </a:rPr>
              <a:t>program </a:t>
            </a:r>
            <a:r>
              <a:rPr sz="2900" b="1" spc="-250" dirty="0">
                <a:latin typeface="Trebuchet MS"/>
                <a:cs typeface="Trebuchet MS"/>
              </a:rPr>
              <a:t>to </a:t>
            </a:r>
            <a:r>
              <a:rPr sz="2900" b="1" spc="-105" dirty="0">
                <a:latin typeface="Trebuchet MS"/>
                <a:cs typeface="Trebuchet MS"/>
              </a:rPr>
              <a:t>add </a:t>
            </a:r>
            <a:r>
              <a:rPr sz="2900" b="1" spc="-165" dirty="0">
                <a:latin typeface="Trebuchet MS"/>
                <a:cs typeface="Trebuchet MS"/>
              </a:rPr>
              <a:t>two  </a:t>
            </a:r>
            <a:r>
              <a:rPr sz="2900" b="1" spc="-190" dirty="0">
                <a:latin typeface="Trebuchet MS"/>
                <a:cs typeface="Trebuchet MS"/>
              </a:rPr>
              <a:t>numbers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D8046"/>
              </a:buClr>
              <a:buFont typeface="Wingdings"/>
              <a:buChar char=""/>
            </a:pPr>
            <a:endParaRPr sz="2800">
              <a:latin typeface="Trebuchet MS"/>
              <a:cs typeface="Trebuchet MS"/>
            </a:endParaRPr>
          </a:p>
          <a:p>
            <a:pPr marL="1841500" lvl="1" indent="-229235">
              <a:lnSpc>
                <a:spcPct val="100000"/>
              </a:lnSpc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MVI D,</a:t>
            </a:r>
            <a:r>
              <a:rPr sz="2000" b="1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02BH</a:t>
            </a:r>
            <a:endParaRPr sz="2000">
              <a:latin typeface="Times New Roman"/>
              <a:cs typeface="Times New Roman"/>
            </a:endParaRPr>
          </a:p>
          <a:p>
            <a:pPr marL="1841500" lvl="1" indent="-229235">
              <a:lnSpc>
                <a:spcPct val="100000"/>
              </a:lnSpc>
              <a:spcBef>
                <a:spcPts val="395"/>
              </a:spcBef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MVI C,</a:t>
            </a:r>
            <a:r>
              <a:rPr sz="2000" b="1" spc="-1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06FH</a:t>
            </a:r>
            <a:endParaRPr sz="2000">
              <a:latin typeface="Times New Roman"/>
              <a:cs typeface="Times New Roman"/>
            </a:endParaRPr>
          </a:p>
          <a:p>
            <a:pPr marL="1841500" lvl="1" indent="-229235">
              <a:lnSpc>
                <a:spcPct val="100000"/>
              </a:lnSpc>
              <a:spcBef>
                <a:spcPts val="400"/>
              </a:spcBef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MOV A,</a:t>
            </a:r>
            <a:r>
              <a:rPr sz="2000" b="1" spc="-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841500" lvl="1" indent="-229235">
              <a:lnSpc>
                <a:spcPct val="100000"/>
              </a:lnSpc>
              <a:spcBef>
                <a:spcPts val="405"/>
              </a:spcBef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ADD</a:t>
            </a:r>
            <a:r>
              <a:rPr sz="2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841500" lvl="1" indent="-229235">
              <a:lnSpc>
                <a:spcPct val="100000"/>
              </a:lnSpc>
              <a:spcBef>
                <a:spcPts val="395"/>
              </a:spcBef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STA</a:t>
            </a:r>
            <a:r>
              <a:rPr sz="2000" b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4500</a:t>
            </a:r>
            <a:endParaRPr sz="2000">
              <a:latin typeface="Times New Roman"/>
              <a:cs typeface="Times New Roman"/>
            </a:endParaRPr>
          </a:p>
          <a:p>
            <a:pPr marL="1841500" lvl="1" indent="-229235">
              <a:lnSpc>
                <a:spcPct val="100000"/>
              </a:lnSpc>
              <a:spcBef>
                <a:spcPts val="400"/>
              </a:spcBef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HLT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485" y="125984"/>
            <a:ext cx="1824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5" dirty="0"/>
              <a:t>Prog</a:t>
            </a:r>
            <a:r>
              <a:rPr sz="4000" spc="-180" dirty="0"/>
              <a:t>r</a:t>
            </a:r>
            <a:r>
              <a:rPr sz="4000" spc="-150" dirty="0"/>
              <a:t>am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394945"/>
            <a:ext cx="6607175" cy="260350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45"/>
              </a:spcBef>
              <a:buClr>
                <a:srgbClr val="0000FF"/>
              </a:buClr>
              <a:buSzPct val="89583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229" dirty="0">
                <a:latin typeface="Trebuchet MS"/>
                <a:cs typeface="Trebuchet MS"/>
              </a:rPr>
              <a:t>Write </a:t>
            </a:r>
            <a:r>
              <a:rPr sz="2400" b="1" spc="-80" dirty="0">
                <a:latin typeface="Trebuchet MS"/>
                <a:cs typeface="Trebuchet MS"/>
              </a:rPr>
              <a:t>an </a:t>
            </a:r>
            <a:r>
              <a:rPr sz="2400" b="1" spc="-85" dirty="0">
                <a:latin typeface="Trebuchet MS"/>
                <a:cs typeface="Trebuchet MS"/>
              </a:rPr>
              <a:t>assembly </a:t>
            </a:r>
            <a:r>
              <a:rPr sz="2400" b="1" spc="-125" dirty="0">
                <a:latin typeface="Trebuchet MS"/>
                <a:cs typeface="Trebuchet MS"/>
              </a:rPr>
              <a:t>program </a:t>
            </a:r>
            <a:r>
              <a:rPr sz="2400" b="1" spc="-210" dirty="0">
                <a:latin typeface="Trebuchet MS"/>
                <a:cs typeface="Trebuchet MS"/>
              </a:rPr>
              <a:t>to </a:t>
            </a:r>
            <a:r>
              <a:rPr sz="2400" b="1" spc="-85" dirty="0">
                <a:latin typeface="Trebuchet MS"/>
                <a:cs typeface="Trebuchet MS"/>
              </a:rPr>
              <a:t>add </a:t>
            </a:r>
            <a:r>
              <a:rPr sz="2400" b="1" spc="-145" dirty="0">
                <a:latin typeface="Trebuchet MS"/>
                <a:cs typeface="Trebuchet MS"/>
              </a:rPr>
              <a:t>two</a:t>
            </a:r>
            <a:r>
              <a:rPr sz="2400" b="1" spc="180" dirty="0">
                <a:latin typeface="Trebuchet MS"/>
                <a:cs typeface="Trebuchet MS"/>
              </a:rPr>
              <a:t> </a:t>
            </a:r>
            <a:r>
              <a:rPr sz="2400" b="1" spc="-155" dirty="0">
                <a:latin typeface="Trebuchet MS"/>
                <a:cs typeface="Trebuchet MS"/>
              </a:rPr>
              <a:t>numbers</a:t>
            </a:r>
            <a:endParaRPr sz="2400">
              <a:latin typeface="Trebuchet MS"/>
              <a:cs typeface="Trebuchet MS"/>
            </a:endParaRPr>
          </a:p>
          <a:p>
            <a:pPr marL="1841500" lvl="1" indent="-229235">
              <a:lnSpc>
                <a:spcPct val="100000"/>
              </a:lnSpc>
              <a:spcBef>
                <a:spcPts val="464"/>
              </a:spcBef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LXI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H,</a:t>
            </a:r>
            <a:r>
              <a:rPr sz="200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4500</a:t>
            </a:r>
            <a:endParaRPr sz="2000">
              <a:latin typeface="Times New Roman"/>
              <a:cs typeface="Times New Roman"/>
            </a:endParaRPr>
          </a:p>
          <a:p>
            <a:pPr marL="1841500" lvl="1" indent="-229235">
              <a:lnSpc>
                <a:spcPct val="100000"/>
              </a:lnSpc>
              <a:spcBef>
                <a:spcPts val="405"/>
              </a:spcBef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MOV A,</a:t>
            </a:r>
            <a:r>
              <a:rPr sz="2000" b="1" spc="-1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1841500" lvl="1" indent="-229235">
              <a:lnSpc>
                <a:spcPct val="100000"/>
              </a:lnSpc>
              <a:spcBef>
                <a:spcPts val="395"/>
              </a:spcBef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INX</a:t>
            </a:r>
            <a:r>
              <a:rPr sz="2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1841500" lvl="1" indent="-229235">
              <a:lnSpc>
                <a:spcPct val="100000"/>
              </a:lnSpc>
              <a:spcBef>
                <a:spcPts val="400"/>
              </a:spcBef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ADD</a:t>
            </a:r>
            <a:r>
              <a:rPr sz="2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  <a:p>
            <a:pPr marL="1841500" lvl="1" indent="-229235">
              <a:lnSpc>
                <a:spcPct val="100000"/>
              </a:lnSpc>
              <a:spcBef>
                <a:spcPts val="409"/>
              </a:spcBef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STA</a:t>
            </a:r>
            <a:r>
              <a:rPr sz="2000" b="1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4500</a:t>
            </a:r>
            <a:endParaRPr sz="2000">
              <a:latin typeface="Times New Roman"/>
              <a:cs typeface="Times New Roman"/>
            </a:endParaRPr>
          </a:p>
          <a:p>
            <a:pPr marL="1841500" lvl="1" indent="-229235">
              <a:lnSpc>
                <a:spcPct val="100000"/>
              </a:lnSpc>
              <a:spcBef>
                <a:spcPts val="395"/>
              </a:spcBef>
              <a:buClr>
                <a:srgbClr val="D7B15C"/>
              </a:buClr>
              <a:buSzPct val="65000"/>
              <a:buFont typeface="Wingdings"/>
              <a:buChar char=""/>
              <a:tabLst>
                <a:tab pos="1842135" algn="l"/>
              </a:tabLst>
            </a:pPr>
            <a:r>
              <a:rPr sz="20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HLT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485" y="125984"/>
            <a:ext cx="1824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5" dirty="0"/>
              <a:t>Prog</a:t>
            </a:r>
            <a:r>
              <a:rPr sz="4000" spc="-180" dirty="0"/>
              <a:t>r</a:t>
            </a:r>
            <a:r>
              <a:rPr sz="4000" spc="-150" dirty="0"/>
              <a:t>am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432305"/>
            <a:ext cx="7338059" cy="2299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b="1" spc="-185" dirty="0">
                <a:latin typeface="Trebuchet MS"/>
                <a:cs typeface="Trebuchet MS"/>
              </a:rPr>
              <a:t>2. </a:t>
            </a:r>
            <a:r>
              <a:rPr sz="2200" b="1" spc="-215" dirty="0">
                <a:latin typeface="Trebuchet MS"/>
                <a:cs typeface="Trebuchet MS"/>
              </a:rPr>
              <a:t>Write </a:t>
            </a:r>
            <a:r>
              <a:rPr sz="2200" b="1" spc="-75" dirty="0">
                <a:latin typeface="Trebuchet MS"/>
                <a:cs typeface="Trebuchet MS"/>
              </a:rPr>
              <a:t>an </a:t>
            </a:r>
            <a:r>
              <a:rPr sz="2200" b="1" spc="-60" dirty="0">
                <a:latin typeface="Trebuchet MS"/>
                <a:cs typeface="Trebuchet MS"/>
              </a:rPr>
              <a:t>Assembly </a:t>
            </a:r>
            <a:r>
              <a:rPr sz="2200" b="1" spc="-80" dirty="0">
                <a:latin typeface="Trebuchet MS"/>
                <a:cs typeface="Trebuchet MS"/>
              </a:rPr>
              <a:t>Language </a:t>
            </a:r>
            <a:r>
              <a:rPr sz="2200" b="1" spc="-120" dirty="0">
                <a:latin typeface="Trebuchet MS"/>
                <a:cs typeface="Trebuchet MS"/>
              </a:rPr>
              <a:t>Program </a:t>
            </a:r>
            <a:r>
              <a:rPr sz="2200" b="1" spc="-195" dirty="0">
                <a:latin typeface="Trebuchet MS"/>
                <a:cs typeface="Trebuchet MS"/>
              </a:rPr>
              <a:t>to </a:t>
            </a:r>
            <a:r>
              <a:rPr sz="2200" b="1" spc="-80" dirty="0">
                <a:latin typeface="Trebuchet MS"/>
                <a:cs typeface="Trebuchet MS"/>
              </a:rPr>
              <a:t>add </a:t>
            </a:r>
            <a:r>
              <a:rPr sz="2200" b="1" spc="-130" dirty="0">
                <a:latin typeface="Trebuchet MS"/>
                <a:cs typeface="Trebuchet MS"/>
              </a:rPr>
              <a:t>two </a:t>
            </a:r>
            <a:r>
              <a:rPr sz="2200" b="1" spc="-145" dirty="0">
                <a:latin typeface="Trebuchet MS"/>
                <a:cs typeface="Trebuchet MS"/>
              </a:rPr>
              <a:t>numbers</a:t>
            </a:r>
            <a:r>
              <a:rPr sz="2200" b="1" spc="340" dirty="0">
                <a:latin typeface="Trebuchet MS"/>
                <a:cs typeface="Trebuchet MS"/>
              </a:rPr>
              <a:t> </a:t>
            </a:r>
            <a:r>
              <a:rPr sz="2200" b="1" spc="-240" dirty="0">
                <a:latin typeface="Trebuchet MS"/>
                <a:cs typeface="Trebuchet MS"/>
              </a:rPr>
              <a:t>;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510"/>
              </a:lnSpc>
            </a:pPr>
            <a:r>
              <a:rPr sz="2200" b="1" spc="-140" dirty="0">
                <a:latin typeface="Trebuchet MS"/>
                <a:cs typeface="Trebuchet MS"/>
              </a:rPr>
              <a:t>results </a:t>
            </a:r>
            <a:r>
              <a:rPr sz="2200" b="1" spc="-145" dirty="0">
                <a:latin typeface="Trebuchet MS"/>
                <a:cs typeface="Trebuchet MS"/>
              </a:rPr>
              <a:t>contain</a:t>
            </a:r>
            <a:r>
              <a:rPr sz="2200" b="1" spc="-45" dirty="0">
                <a:latin typeface="Trebuchet MS"/>
                <a:cs typeface="Trebuchet MS"/>
              </a:rPr>
              <a:t> </a:t>
            </a:r>
            <a:r>
              <a:rPr sz="2200" b="1" spc="-140" dirty="0">
                <a:latin typeface="Trebuchet MS"/>
                <a:cs typeface="Trebuchet MS"/>
              </a:rPr>
              <a:t>carry</a:t>
            </a:r>
            <a:endParaRPr sz="2200">
              <a:latin typeface="Trebuchet MS"/>
              <a:cs typeface="Trebuchet MS"/>
            </a:endParaRPr>
          </a:p>
          <a:p>
            <a:pPr marL="1841500" marR="4008754">
              <a:lnSpc>
                <a:spcPct val="118700"/>
              </a:lnSpc>
              <a:spcBef>
                <a:spcPts val="420"/>
              </a:spcBef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LXI H,</a:t>
            </a:r>
            <a:r>
              <a:rPr sz="2200" b="1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4500  MOV A, M  INX</a:t>
            </a:r>
            <a:r>
              <a:rPr sz="22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30"/>
              </a:spcBef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ADD</a:t>
            </a:r>
            <a:r>
              <a:rPr sz="2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794" y="3707663"/>
            <a:ext cx="1924050" cy="236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JNC	</a:t>
            </a:r>
            <a:r>
              <a:rPr sz="2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LOOP</a:t>
            </a:r>
            <a:r>
              <a:rPr sz="2200" b="1" spc="-1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1  INR</a:t>
            </a:r>
            <a:r>
              <a:rPr sz="22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STA</a:t>
            </a:r>
            <a:r>
              <a:rPr sz="2200" b="1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4500</a:t>
            </a:r>
            <a:endParaRPr sz="2200">
              <a:latin typeface="Times New Roman"/>
              <a:cs typeface="Times New Roman"/>
            </a:endParaRPr>
          </a:p>
          <a:p>
            <a:pPr marL="12700" marR="630555">
              <a:lnSpc>
                <a:spcPct val="116399"/>
              </a:lnSpc>
              <a:spcBef>
                <a:spcPts val="10"/>
              </a:spcBef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MOV A,</a:t>
            </a:r>
            <a:r>
              <a:rPr sz="2200" b="1" spc="-2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C  </a:t>
            </a:r>
            <a:r>
              <a:rPr sz="22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STA 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4501  </a:t>
            </a:r>
            <a:r>
              <a:rPr sz="2200" b="1" spc="-75" dirty="0">
                <a:solidFill>
                  <a:srgbClr val="0000FF"/>
                </a:solidFill>
                <a:latin typeface="Times New Roman"/>
                <a:cs typeface="Times New Roman"/>
              </a:rPr>
              <a:t>HLT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543805"/>
            <a:ext cx="9544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LO</a:t>
            </a:r>
            <a:r>
              <a:rPr sz="22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22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P1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485" y="125984"/>
            <a:ext cx="1824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5" dirty="0"/>
              <a:t>Prog</a:t>
            </a:r>
            <a:r>
              <a:rPr sz="4000" spc="-180" dirty="0"/>
              <a:t>r</a:t>
            </a:r>
            <a:r>
              <a:rPr sz="4000" spc="-150" dirty="0"/>
              <a:t>am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90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427734"/>
            <a:ext cx="8013700" cy="23050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69900" marR="5080" indent="-457200">
              <a:lnSpc>
                <a:spcPts val="2590"/>
              </a:lnSpc>
              <a:spcBef>
                <a:spcPts val="425"/>
              </a:spcBef>
            </a:pPr>
            <a:r>
              <a:rPr sz="2400" b="1" spc="-200" dirty="0">
                <a:latin typeface="Trebuchet MS"/>
                <a:cs typeface="Trebuchet MS"/>
              </a:rPr>
              <a:t>2. </a:t>
            </a:r>
            <a:r>
              <a:rPr sz="2400" b="1" spc="-229" dirty="0">
                <a:latin typeface="Trebuchet MS"/>
                <a:cs typeface="Trebuchet MS"/>
              </a:rPr>
              <a:t>Write </a:t>
            </a:r>
            <a:r>
              <a:rPr sz="2400" b="1" spc="-80" dirty="0">
                <a:latin typeface="Trebuchet MS"/>
                <a:cs typeface="Trebuchet MS"/>
              </a:rPr>
              <a:t>an </a:t>
            </a:r>
            <a:r>
              <a:rPr sz="2400" b="1" spc="-65" dirty="0">
                <a:latin typeface="Trebuchet MS"/>
                <a:cs typeface="Trebuchet MS"/>
              </a:rPr>
              <a:t>Assembly </a:t>
            </a:r>
            <a:r>
              <a:rPr sz="2400" b="1" spc="-85" dirty="0">
                <a:latin typeface="Trebuchet MS"/>
                <a:cs typeface="Trebuchet MS"/>
              </a:rPr>
              <a:t>Language </a:t>
            </a:r>
            <a:r>
              <a:rPr sz="2400" b="1" spc="-125" dirty="0">
                <a:latin typeface="Trebuchet MS"/>
                <a:cs typeface="Trebuchet MS"/>
              </a:rPr>
              <a:t>Program </a:t>
            </a:r>
            <a:r>
              <a:rPr sz="2400" b="1" spc="-210" dirty="0">
                <a:latin typeface="Trebuchet MS"/>
                <a:cs typeface="Trebuchet MS"/>
              </a:rPr>
              <a:t>to </a:t>
            </a:r>
            <a:r>
              <a:rPr sz="2400" b="1" spc="-85" dirty="0">
                <a:latin typeface="Trebuchet MS"/>
                <a:cs typeface="Trebuchet MS"/>
              </a:rPr>
              <a:t>add </a:t>
            </a:r>
            <a:r>
              <a:rPr sz="2400" b="1" spc="-145" dirty="0">
                <a:latin typeface="Trebuchet MS"/>
                <a:cs typeface="Trebuchet MS"/>
              </a:rPr>
              <a:t>two </a:t>
            </a:r>
            <a:r>
              <a:rPr sz="2400" b="1" spc="-155" dirty="0">
                <a:latin typeface="Trebuchet MS"/>
                <a:cs typeface="Trebuchet MS"/>
              </a:rPr>
              <a:t>numbers </a:t>
            </a:r>
            <a:r>
              <a:rPr sz="2400" b="1" spc="-260" dirty="0">
                <a:latin typeface="Trebuchet MS"/>
                <a:cs typeface="Trebuchet MS"/>
              </a:rPr>
              <a:t>;  </a:t>
            </a:r>
            <a:r>
              <a:rPr sz="2400" b="1" spc="-150" dirty="0">
                <a:latin typeface="Trebuchet MS"/>
                <a:cs typeface="Trebuchet MS"/>
              </a:rPr>
              <a:t>results </a:t>
            </a:r>
            <a:r>
              <a:rPr sz="2400" b="1" spc="-155" dirty="0">
                <a:latin typeface="Trebuchet MS"/>
                <a:cs typeface="Trebuchet MS"/>
              </a:rPr>
              <a:t>contain </a:t>
            </a:r>
            <a:r>
              <a:rPr sz="2400" b="1" spc="-145" dirty="0">
                <a:latin typeface="Trebuchet MS"/>
                <a:cs typeface="Trebuchet MS"/>
              </a:rPr>
              <a:t>carry </a:t>
            </a:r>
            <a:r>
              <a:rPr sz="2400" b="1" spc="-130" dirty="0">
                <a:solidFill>
                  <a:srgbClr val="C00000"/>
                </a:solidFill>
                <a:latin typeface="Trebuchet MS"/>
                <a:cs typeface="Trebuchet MS"/>
              </a:rPr>
              <a:t>( </a:t>
            </a:r>
            <a:r>
              <a:rPr sz="2400" b="1" spc="-180" dirty="0">
                <a:solidFill>
                  <a:srgbClr val="C00000"/>
                </a:solidFill>
                <a:latin typeface="Trebuchet MS"/>
                <a:cs typeface="Trebuchet MS"/>
              </a:rPr>
              <a:t>write </a:t>
            </a:r>
            <a:r>
              <a:rPr sz="2400" b="1" spc="-240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2400" b="1" spc="-120" dirty="0">
                <a:solidFill>
                  <a:srgbClr val="C00000"/>
                </a:solidFill>
                <a:latin typeface="Trebuchet MS"/>
                <a:cs typeface="Trebuchet MS"/>
              </a:rPr>
              <a:t>program </a:t>
            </a:r>
            <a:r>
              <a:rPr sz="2400" b="1" spc="-70" dirty="0">
                <a:solidFill>
                  <a:srgbClr val="C00000"/>
                </a:solidFill>
                <a:latin typeface="Trebuchet MS"/>
                <a:cs typeface="Trebuchet MS"/>
              </a:rPr>
              <a:t>using</a:t>
            </a:r>
            <a:r>
              <a:rPr sz="2400" b="1" spc="4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C00000"/>
                </a:solidFill>
                <a:latin typeface="Trebuchet MS"/>
                <a:cs typeface="Trebuchet MS"/>
              </a:rPr>
              <a:t>JC)</a:t>
            </a:r>
            <a:endParaRPr sz="2400">
              <a:latin typeface="Trebuchet MS"/>
              <a:cs typeface="Trebuchet MS"/>
            </a:endParaRPr>
          </a:p>
          <a:p>
            <a:pPr marL="1841500" marR="4815840">
              <a:lnSpc>
                <a:spcPct val="123500"/>
              </a:lnSpc>
              <a:spcBef>
                <a:spcPts val="690"/>
              </a:spcBef>
            </a:pP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LXI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H,</a:t>
            </a:r>
            <a:r>
              <a:rPr sz="2000" b="1" spc="-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4500  MOV A, M  INX</a:t>
            </a:r>
            <a:r>
              <a:rPr sz="20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ADD</a:t>
            </a:r>
            <a:r>
              <a:rPr sz="20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7889" y="3806597"/>
          <a:ext cx="3308985" cy="1007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/>
                <a:gridCol w="1075690"/>
                <a:gridCol w="1090930"/>
              </a:tblGrid>
              <a:tr h="32227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2185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JC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185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LOOP</a:t>
                      </a:r>
                      <a:r>
                        <a:rPr sz="2000" b="1" spc="-17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27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JMP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LOOP</a:t>
                      </a:r>
                      <a:r>
                        <a:rPr sz="2000" b="1" spc="-19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</a:tr>
              <a:tr h="322672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LOOP1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2335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INR</a:t>
                      </a:r>
                      <a:r>
                        <a:rPr sz="2000" b="1" spc="-5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88794" y="4798923"/>
            <a:ext cx="1184910" cy="147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5"/>
              </a:spcBef>
            </a:pPr>
            <a:r>
              <a:rPr sz="20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STA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4500  MOV A,</a:t>
            </a:r>
            <a:r>
              <a:rPr sz="2000" b="1" spc="-2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C  </a:t>
            </a:r>
            <a:r>
              <a:rPr sz="20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STA 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4501  </a:t>
            </a:r>
            <a:r>
              <a:rPr sz="2000" b="1" spc="-60" dirty="0">
                <a:solidFill>
                  <a:srgbClr val="0000FF"/>
                </a:solidFill>
                <a:latin typeface="Times New Roman"/>
                <a:cs typeface="Times New Roman"/>
              </a:rPr>
              <a:t>HLT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218938"/>
            <a:ext cx="8743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LOOP1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561" y="0"/>
            <a:ext cx="66224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ADDITION </a:t>
            </a:r>
            <a:r>
              <a:rPr spc="-110" dirty="0"/>
              <a:t>OF </a:t>
            </a:r>
            <a:r>
              <a:rPr spc="-215" dirty="0"/>
              <a:t>TWO </a:t>
            </a:r>
            <a:r>
              <a:rPr spc="-175" dirty="0"/>
              <a:t>16 </a:t>
            </a:r>
            <a:r>
              <a:rPr spc="-180" dirty="0">
                <a:latin typeface="Arial"/>
                <a:cs typeface="Arial"/>
              </a:rPr>
              <a:t>– </a:t>
            </a:r>
            <a:r>
              <a:rPr spc="-235" dirty="0"/>
              <a:t>BIT</a:t>
            </a:r>
            <a:r>
              <a:rPr spc="75" dirty="0"/>
              <a:t> </a:t>
            </a:r>
            <a:r>
              <a:rPr spc="-90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91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548568"/>
            <a:ext cx="7857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latin typeface="Trebuchet MS"/>
                <a:cs typeface="Trebuchet MS"/>
              </a:rPr>
              <a:t>3. </a:t>
            </a:r>
            <a:r>
              <a:rPr sz="2400" b="1" spc="-290" dirty="0">
                <a:latin typeface="Trebuchet MS"/>
                <a:cs typeface="Trebuchet MS"/>
              </a:rPr>
              <a:t>To </a:t>
            </a:r>
            <a:r>
              <a:rPr sz="2400" b="1" spc="-185" dirty="0">
                <a:latin typeface="Trebuchet MS"/>
                <a:cs typeface="Trebuchet MS"/>
              </a:rPr>
              <a:t>write </a:t>
            </a:r>
            <a:r>
              <a:rPr sz="2400" b="1" spc="-80" dirty="0">
                <a:latin typeface="Trebuchet MS"/>
                <a:cs typeface="Trebuchet MS"/>
              </a:rPr>
              <a:t>an </a:t>
            </a:r>
            <a:r>
              <a:rPr sz="2400" b="1" spc="-85" dirty="0">
                <a:latin typeface="Trebuchet MS"/>
                <a:cs typeface="Trebuchet MS"/>
              </a:rPr>
              <a:t>assembly </a:t>
            </a:r>
            <a:r>
              <a:rPr sz="2400" b="1" spc="-60" dirty="0">
                <a:latin typeface="Trebuchet MS"/>
                <a:cs typeface="Trebuchet MS"/>
              </a:rPr>
              <a:t>language </a:t>
            </a:r>
            <a:r>
              <a:rPr sz="2400" b="1" spc="-120" dirty="0">
                <a:latin typeface="Trebuchet MS"/>
                <a:cs typeface="Trebuchet MS"/>
              </a:rPr>
              <a:t>program </a:t>
            </a:r>
            <a:r>
              <a:rPr sz="2400" b="1" spc="-175" dirty="0">
                <a:latin typeface="Trebuchet MS"/>
                <a:cs typeface="Trebuchet MS"/>
              </a:rPr>
              <a:t>for </a:t>
            </a:r>
            <a:r>
              <a:rPr sz="2400" b="1" spc="-75" dirty="0">
                <a:latin typeface="Trebuchet MS"/>
                <a:cs typeface="Trebuchet MS"/>
              </a:rPr>
              <a:t>adding </a:t>
            </a:r>
            <a:r>
              <a:rPr sz="2400" b="1" spc="-145" dirty="0">
                <a:latin typeface="Trebuchet MS"/>
                <a:cs typeface="Trebuchet MS"/>
              </a:rPr>
              <a:t>two</a:t>
            </a:r>
            <a:r>
              <a:rPr sz="2400" b="1" dirty="0">
                <a:latin typeface="Trebuchet MS"/>
                <a:cs typeface="Trebuchet MS"/>
              </a:rPr>
              <a:t> </a:t>
            </a:r>
            <a:r>
              <a:rPr sz="2400" b="1" spc="-135" dirty="0">
                <a:latin typeface="Trebuchet MS"/>
                <a:cs typeface="Trebuchet MS"/>
              </a:rPr>
              <a:t>16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421" y="979169"/>
            <a:ext cx="769366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rebuchet MS"/>
                <a:cs typeface="Trebuchet MS"/>
              </a:rPr>
              <a:t>bit </a:t>
            </a:r>
            <a:r>
              <a:rPr sz="2400" b="1" spc="-160" dirty="0">
                <a:latin typeface="Trebuchet MS"/>
                <a:cs typeface="Trebuchet MS"/>
              </a:rPr>
              <a:t>numbers </a:t>
            </a:r>
            <a:r>
              <a:rPr sz="2400" b="1" spc="-70" dirty="0">
                <a:latin typeface="Trebuchet MS"/>
                <a:cs typeface="Trebuchet MS"/>
              </a:rPr>
              <a:t>using </a:t>
            </a:r>
            <a:r>
              <a:rPr sz="2400" b="1" spc="-135" dirty="0">
                <a:latin typeface="Trebuchet MS"/>
                <a:cs typeface="Trebuchet MS"/>
              </a:rPr>
              <a:t>8085 </a:t>
            </a:r>
            <a:r>
              <a:rPr sz="2400" b="1" spc="-175" dirty="0">
                <a:latin typeface="Trebuchet MS"/>
                <a:cs typeface="Trebuchet MS"/>
              </a:rPr>
              <a:t>micro</a:t>
            </a:r>
            <a:r>
              <a:rPr sz="2400" b="1" spc="135" dirty="0">
                <a:latin typeface="Trebuchet MS"/>
                <a:cs typeface="Trebuchet MS"/>
              </a:rPr>
              <a:t> </a:t>
            </a:r>
            <a:r>
              <a:rPr sz="2400" b="1" spc="-175" dirty="0">
                <a:latin typeface="Trebuchet MS"/>
                <a:cs typeface="Trebuchet MS"/>
              </a:rPr>
              <a:t>processor.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1828800"/>
            <a:ext cx="83058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102" y="76200"/>
            <a:ext cx="399783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SUM </a:t>
            </a:r>
            <a:r>
              <a:rPr spc="-110" dirty="0"/>
              <a:t>OF</a:t>
            </a:r>
            <a:r>
              <a:rPr spc="-270" dirty="0"/>
              <a:t> </a:t>
            </a:r>
            <a:r>
              <a:rPr spc="-175" dirty="0"/>
              <a:t>DATAS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92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470281"/>
            <a:ext cx="702119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35" dirty="0">
                <a:latin typeface="Trebuchet MS"/>
                <a:cs typeface="Trebuchet MS"/>
              </a:rPr>
              <a:t>4. </a:t>
            </a:r>
            <a:r>
              <a:rPr sz="2900" b="1" spc="-345" dirty="0">
                <a:latin typeface="Trebuchet MS"/>
                <a:cs typeface="Trebuchet MS"/>
              </a:rPr>
              <a:t>To </a:t>
            </a:r>
            <a:r>
              <a:rPr sz="2900" b="1" spc="-220" dirty="0">
                <a:latin typeface="Trebuchet MS"/>
                <a:cs typeface="Trebuchet MS"/>
              </a:rPr>
              <a:t>write </a:t>
            </a:r>
            <a:r>
              <a:rPr sz="2900" b="1" spc="-95" dirty="0">
                <a:latin typeface="Trebuchet MS"/>
                <a:cs typeface="Trebuchet MS"/>
              </a:rPr>
              <a:t>an assembly </a:t>
            </a:r>
            <a:r>
              <a:rPr sz="2900" b="1" spc="-70" dirty="0">
                <a:latin typeface="Trebuchet MS"/>
                <a:cs typeface="Trebuchet MS"/>
              </a:rPr>
              <a:t>language </a:t>
            </a:r>
            <a:r>
              <a:rPr sz="2900" b="1" spc="-150" dirty="0">
                <a:latin typeface="Trebuchet MS"/>
                <a:cs typeface="Trebuchet MS"/>
              </a:rPr>
              <a:t>program</a:t>
            </a:r>
            <a:r>
              <a:rPr sz="2900" b="1" spc="-285" dirty="0">
                <a:latin typeface="Trebuchet MS"/>
                <a:cs typeface="Trebuchet MS"/>
              </a:rPr>
              <a:t> </a:t>
            </a:r>
            <a:r>
              <a:rPr sz="2900" b="1" spc="-250" dirty="0">
                <a:latin typeface="Trebuchet MS"/>
                <a:cs typeface="Trebuchet MS"/>
              </a:rPr>
              <a:t>to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638" y="913002"/>
            <a:ext cx="8631962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900" b="1" spc="-185" dirty="0">
                <a:latin typeface="Trebuchet MS"/>
                <a:cs typeface="Trebuchet MS"/>
              </a:rPr>
              <a:t>calculate </a:t>
            </a:r>
            <a:r>
              <a:rPr sz="2900" b="1" spc="-285" dirty="0">
                <a:latin typeface="Trebuchet MS"/>
                <a:cs typeface="Trebuchet MS"/>
              </a:rPr>
              <a:t>the </a:t>
            </a:r>
            <a:r>
              <a:rPr sz="2900" b="1" spc="-130" dirty="0">
                <a:latin typeface="Trebuchet MS"/>
                <a:cs typeface="Trebuchet MS"/>
              </a:rPr>
              <a:t>sum </a:t>
            </a:r>
            <a:r>
              <a:rPr sz="2900" b="1" spc="-140" dirty="0">
                <a:latin typeface="Trebuchet MS"/>
                <a:cs typeface="Trebuchet MS"/>
              </a:rPr>
              <a:t>of </a:t>
            </a:r>
            <a:r>
              <a:rPr sz="2900" b="1" spc="-105" dirty="0">
                <a:latin typeface="Trebuchet MS"/>
                <a:cs typeface="Trebuchet MS"/>
              </a:rPr>
              <a:t>datas </a:t>
            </a:r>
            <a:r>
              <a:rPr sz="2900" b="1" spc="-80" dirty="0">
                <a:latin typeface="Trebuchet MS"/>
                <a:cs typeface="Trebuchet MS"/>
              </a:rPr>
              <a:t>using </a:t>
            </a:r>
            <a:r>
              <a:rPr sz="2900" b="1" spc="-165" dirty="0">
                <a:latin typeface="Trebuchet MS"/>
                <a:cs typeface="Trebuchet MS"/>
              </a:rPr>
              <a:t>8085  </a:t>
            </a:r>
            <a:r>
              <a:rPr sz="2900" b="1" spc="-195" dirty="0">
                <a:latin typeface="Trebuchet MS"/>
                <a:cs typeface="Trebuchet MS"/>
              </a:rPr>
              <a:t>microprocessor</a:t>
            </a:r>
            <a:endParaRPr sz="29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800" y="1752600"/>
            <a:ext cx="8077200" cy="477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508" y="193039"/>
            <a:ext cx="678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SUBTRACTION </a:t>
            </a:r>
            <a:r>
              <a:rPr spc="-110" dirty="0"/>
              <a:t>OF </a:t>
            </a:r>
            <a:r>
              <a:rPr spc="-215" dirty="0"/>
              <a:t>TWO </a:t>
            </a:r>
            <a:r>
              <a:rPr spc="-175" dirty="0"/>
              <a:t>8 </a:t>
            </a:r>
            <a:r>
              <a:rPr spc="-240" dirty="0"/>
              <a:t>BIT</a:t>
            </a:r>
            <a:r>
              <a:rPr spc="15" dirty="0"/>
              <a:t> </a:t>
            </a:r>
            <a:r>
              <a:rPr spc="-90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93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930909"/>
            <a:ext cx="7884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latin typeface="Trebuchet MS"/>
                <a:cs typeface="Trebuchet MS"/>
              </a:rPr>
              <a:t>5. </a:t>
            </a:r>
            <a:r>
              <a:rPr sz="2400" b="1" spc="-290" dirty="0">
                <a:latin typeface="Trebuchet MS"/>
                <a:cs typeface="Trebuchet MS"/>
              </a:rPr>
              <a:t>To </a:t>
            </a:r>
            <a:r>
              <a:rPr sz="2400" b="1" spc="-185" dirty="0">
                <a:latin typeface="Trebuchet MS"/>
                <a:cs typeface="Trebuchet MS"/>
              </a:rPr>
              <a:t>write </a:t>
            </a:r>
            <a:r>
              <a:rPr sz="2400" b="1" spc="-15" dirty="0">
                <a:latin typeface="Trebuchet MS"/>
                <a:cs typeface="Trebuchet MS"/>
              </a:rPr>
              <a:t>a </a:t>
            </a:r>
            <a:r>
              <a:rPr sz="2400" b="1" spc="-85" dirty="0">
                <a:latin typeface="Trebuchet MS"/>
                <a:cs typeface="Trebuchet MS"/>
              </a:rPr>
              <a:t>assembly </a:t>
            </a:r>
            <a:r>
              <a:rPr sz="2400" b="1" spc="-60" dirty="0">
                <a:latin typeface="Trebuchet MS"/>
                <a:cs typeface="Trebuchet MS"/>
              </a:rPr>
              <a:t>language </a:t>
            </a:r>
            <a:r>
              <a:rPr sz="2400" b="1" spc="-125" dirty="0">
                <a:latin typeface="Trebuchet MS"/>
                <a:cs typeface="Trebuchet MS"/>
              </a:rPr>
              <a:t>program </a:t>
            </a:r>
            <a:r>
              <a:rPr sz="2400" b="1" spc="-175" dirty="0">
                <a:latin typeface="Trebuchet MS"/>
                <a:cs typeface="Trebuchet MS"/>
              </a:rPr>
              <a:t>for </a:t>
            </a:r>
            <a:r>
              <a:rPr sz="2400" b="1" spc="-150" dirty="0">
                <a:latin typeface="Trebuchet MS"/>
                <a:cs typeface="Trebuchet MS"/>
              </a:rPr>
              <a:t>subtracting </a:t>
            </a:r>
            <a:r>
              <a:rPr sz="2400" b="1" spc="-135" dirty="0">
                <a:latin typeface="Trebuchet MS"/>
                <a:cs typeface="Trebuchet MS"/>
              </a:rPr>
              <a:t>2</a:t>
            </a:r>
            <a:r>
              <a:rPr sz="2400" b="1" spc="25" dirty="0">
                <a:latin typeface="Trebuchet MS"/>
                <a:cs typeface="Trebuchet MS"/>
              </a:rPr>
              <a:t> </a:t>
            </a:r>
            <a:r>
              <a:rPr sz="2400" b="1" spc="-185" dirty="0">
                <a:latin typeface="Trebuchet MS"/>
                <a:cs typeface="Trebuchet MS"/>
              </a:rPr>
              <a:t>bit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296670"/>
            <a:ext cx="3554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rebuchet MS"/>
                <a:cs typeface="Trebuchet MS"/>
              </a:rPr>
              <a:t>(8) </a:t>
            </a:r>
            <a:r>
              <a:rPr sz="2400" b="1" spc="-160" dirty="0">
                <a:latin typeface="Trebuchet MS"/>
                <a:cs typeface="Trebuchet MS"/>
              </a:rPr>
              <a:t>numbers </a:t>
            </a:r>
            <a:r>
              <a:rPr sz="2400" b="1" spc="-90" dirty="0">
                <a:latin typeface="Trebuchet MS"/>
                <a:cs typeface="Trebuchet MS"/>
              </a:rPr>
              <a:t>by </a:t>
            </a:r>
            <a:r>
              <a:rPr sz="2400" b="1" spc="-75" dirty="0">
                <a:latin typeface="Trebuchet MS"/>
                <a:cs typeface="Trebuchet MS"/>
              </a:rPr>
              <a:t>using-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140" dirty="0">
                <a:latin typeface="Trebuchet MS"/>
                <a:cs typeface="Trebuchet MS"/>
              </a:rPr>
              <a:t>8085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1752600"/>
            <a:ext cx="80772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828" y="193039"/>
            <a:ext cx="7004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SUBTRACTION </a:t>
            </a:r>
            <a:r>
              <a:rPr spc="-110" dirty="0"/>
              <a:t>OF </a:t>
            </a:r>
            <a:r>
              <a:rPr spc="-215" dirty="0"/>
              <a:t>TWO </a:t>
            </a:r>
            <a:r>
              <a:rPr spc="-175" dirty="0"/>
              <a:t>16 </a:t>
            </a:r>
            <a:r>
              <a:rPr spc="-235" dirty="0"/>
              <a:t>BIT</a:t>
            </a:r>
            <a:r>
              <a:rPr spc="-5" dirty="0"/>
              <a:t> </a:t>
            </a:r>
            <a:r>
              <a:rPr spc="-90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94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987" y="930909"/>
            <a:ext cx="79635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0" dirty="0">
                <a:latin typeface="Trebuchet MS"/>
                <a:cs typeface="Trebuchet MS"/>
              </a:rPr>
              <a:t>6. </a:t>
            </a:r>
            <a:r>
              <a:rPr sz="2400" b="1" spc="-290" dirty="0">
                <a:latin typeface="Trebuchet MS"/>
                <a:cs typeface="Trebuchet MS"/>
              </a:rPr>
              <a:t>To </a:t>
            </a:r>
            <a:r>
              <a:rPr sz="2400" b="1" spc="-185" dirty="0">
                <a:latin typeface="Trebuchet MS"/>
                <a:cs typeface="Trebuchet MS"/>
              </a:rPr>
              <a:t>write </a:t>
            </a:r>
            <a:r>
              <a:rPr sz="2400" b="1" spc="-80" dirty="0">
                <a:latin typeface="Trebuchet MS"/>
                <a:cs typeface="Trebuchet MS"/>
              </a:rPr>
              <a:t>an </a:t>
            </a:r>
            <a:r>
              <a:rPr sz="2400" b="1" spc="-85" dirty="0">
                <a:latin typeface="Trebuchet MS"/>
                <a:cs typeface="Trebuchet MS"/>
              </a:rPr>
              <a:t>assembly </a:t>
            </a:r>
            <a:r>
              <a:rPr sz="2400" b="1" spc="-60" dirty="0">
                <a:latin typeface="Trebuchet MS"/>
                <a:cs typeface="Trebuchet MS"/>
              </a:rPr>
              <a:t>language </a:t>
            </a:r>
            <a:r>
              <a:rPr sz="2400" b="1" spc="-120" dirty="0">
                <a:latin typeface="Trebuchet MS"/>
                <a:cs typeface="Trebuchet MS"/>
              </a:rPr>
              <a:t>program </a:t>
            </a:r>
            <a:r>
              <a:rPr sz="2400" b="1" spc="-175" dirty="0">
                <a:latin typeface="Trebuchet MS"/>
                <a:cs typeface="Trebuchet MS"/>
              </a:rPr>
              <a:t>for </a:t>
            </a:r>
            <a:r>
              <a:rPr sz="2400" b="1" spc="-150" dirty="0">
                <a:latin typeface="Trebuchet MS"/>
                <a:cs typeface="Trebuchet MS"/>
              </a:rPr>
              <a:t>subtracting</a:t>
            </a:r>
            <a:r>
              <a:rPr sz="2400" b="1" spc="25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two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296670"/>
            <a:ext cx="5888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rebuchet MS"/>
                <a:cs typeface="Trebuchet MS"/>
              </a:rPr>
              <a:t>16 </a:t>
            </a:r>
            <a:r>
              <a:rPr sz="2400" b="1" spc="-185" dirty="0">
                <a:latin typeface="Trebuchet MS"/>
                <a:cs typeface="Trebuchet MS"/>
              </a:rPr>
              <a:t>bit </a:t>
            </a:r>
            <a:r>
              <a:rPr sz="2400" b="1" spc="-160" dirty="0">
                <a:latin typeface="Trebuchet MS"/>
                <a:cs typeface="Trebuchet MS"/>
              </a:rPr>
              <a:t>numbers </a:t>
            </a:r>
            <a:r>
              <a:rPr sz="2400" b="1" spc="-70" dirty="0">
                <a:latin typeface="Trebuchet MS"/>
                <a:cs typeface="Trebuchet MS"/>
              </a:rPr>
              <a:t>using </a:t>
            </a:r>
            <a:r>
              <a:rPr sz="2400" b="1" spc="-135" dirty="0">
                <a:latin typeface="Trebuchet MS"/>
                <a:cs typeface="Trebuchet MS"/>
              </a:rPr>
              <a:t>8085 </a:t>
            </a:r>
            <a:r>
              <a:rPr sz="2400" b="1" spc="-160" dirty="0">
                <a:latin typeface="Trebuchet MS"/>
                <a:cs typeface="Trebuchet MS"/>
              </a:rPr>
              <a:t>microprocessor</a:t>
            </a:r>
            <a:r>
              <a:rPr sz="2400" b="1" spc="180" dirty="0">
                <a:latin typeface="Trebuchet MS"/>
                <a:cs typeface="Trebuchet MS"/>
              </a:rPr>
              <a:t> </a:t>
            </a:r>
            <a:r>
              <a:rPr sz="2400" b="1" spc="-215" dirty="0">
                <a:latin typeface="Trebuchet MS"/>
                <a:cs typeface="Trebuchet MS"/>
              </a:rPr>
              <a:t>kit.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7022" y="1817691"/>
            <a:ext cx="7250342" cy="434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602</Words>
  <Application>Microsoft Office PowerPoint</Application>
  <PresentationFormat>On-screen Show (4:3)</PresentationFormat>
  <Paragraphs>151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ASSEMBLY LANGUAGE  PROGRAMMING</vt:lpstr>
      <vt:lpstr>Programming</vt:lpstr>
      <vt:lpstr>Program</vt:lpstr>
      <vt:lpstr>Program</vt:lpstr>
      <vt:lpstr>Program</vt:lpstr>
      <vt:lpstr>ADDITION OF TWO 16 – BIT NUMBERS</vt:lpstr>
      <vt:lpstr>SUM OF DATAS</vt:lpstr>
      <vt:lpstr>SUBTRACTION OF TWO 8 BIT NUMBERS</vt:lpstr>
      <vt:lpstr>SUBTRACTION OF TWO 16 BIT NUMBERS</vt:lpstr>
      <vt:lpstr>Multiplication ; No carry</vt:lpstr>
      <vt:lpstr>Multiplication ; With carry</vt:lpstr>
      <vt:lpstr>Multiplication</vt:lpstr>
      <vt:lpstr>DIVISION OF TWO 8 – BIT NUMBERS</vt:lpstr>
      <vt:lpstr>ASCENDING ORDER</vt:lpstr>
      <vt:lpstr>DESCENDING ORDER</vt:lpstr>
      <vt:lpstr>Largest Number</vt:lpstr>
      <vt:lpstr>Smallest Number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addressing mode, Instruction set and programming by Abhay Kumar assistant professor jiit-128, noida</dc:title>
  <dc:creator>abhay.kumar</dc:creator>
  <cp:lastModifiedBy>Admin</cp:lastModifiedBy>
  <cp:revision>3</cp:revision>
  <dcterms:created xsi:type="dcterms:W3CDTF">2020-09-16T12:52:29Z</dcterms:created>
  <dcterms:modified xsi:type="dcterms:W3CDTF">2020-09-18T07:31:59Z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2020-09-16T00:00:00Z</vt:filetime>
  </property>
</Properties>
</file>