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300" r:id="rId12"/>
    <p:sldId id="301" r:id="rId13"/>
    <p:sldId id="302" r:id="rId14"/>
    <p:sldId id="287" r:id="rId15"/>
    <p:sldId id="299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199E8176-9081-4E9E-A56D-08285C12BE75}">
          <p14:sldIdLst>
            <p14:sldId id="260"/>
            <p14:sldId id="25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00"/>
            <p14:sldId id="301"/>
            <p14:sldId id="302"/>
            <p14:sldId id="287"/>
            <p14:sldId id="299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ODD SEM 2020                              IV SEM-CSE                      JIIT, Noida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5598F-E786-463A-B6A6-75626EC9D88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ODD SEM 2020           IV SEM-CSE                 JIIT, Noida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5569E-B003-427A-9E1E-2308AC55E3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04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dirty="0"/>
              <a:t>ODD SEM 2020           IV SEM-CSE                 JIIT, Noida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A1C59-7294-4860-9DE7-EF50B277FCB6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ODD SEM 2020           IV SEM-CSE                 JIIT, Noida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C9FA7-3999-4DC4-868B-93F0760D5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ODD SEM 2020           IV SEM-CSE                 JIIT, Noida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ODD SEM 2020           IV SEM-CSE                 JIIT,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C9FA7-3999-4DC4-868B-93F0760D5AD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231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E0D7-5EC5-4A08-925E-C6D5EBBA9CB3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BE1-F054-4BBC-88FB-BF0C7762FF9E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CC8F-9BE7-472B-887B-A54EFE9DE08C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B90A-9188-472C-9387-DC797AB60B87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-jii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9195" cy="85723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6357958"/>
            <a:ext cx="2928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65000"/>
                  </a:schemeClr>
                </a:solidFill>
              </a:rPr>
              <a:t>ODD SEM 2020 IV-SEM-CSE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0B70-BE79-4490-9989-216F679E36BC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F1D-91D3-4A89-AE4B-9862FC221367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A1-63B3-4809-BD13-D6950D80215B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0476-B58D-4012-B74E-245A5DB08DCC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02E2-B08D-4FF8-AC32-91202E53C335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FED0-3AF3-4098-BCE2-16E365B05D67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A577-6015-45CF-8924-4CFE0A681741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4924-61DB-48D7-8FF6-2EBBE6D43AA8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Organization and Architecture (15B11CI313)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953A-8CF2-479E-84C3-EC6675FB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4-computation-structures-spring-2017/c9/c9s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ISA (Instruction Set Architecture)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869160"/>
            <a:ext cx="8496944" cy="147002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dirty="0"/>
              <a:t>Module-5: Introduction (Lecture-10 &amp; 11)</a:t>
            </a:r>
          </a:p>
          <a:p>
            <a:pPr algn="r"/>
            <a:r>
              <a:rPr lang="en-IN" dirty="0"/>
              <a:t>Prepared by</a:t>
            </a:r>
          </a:p>
          <a:p>
            <a:pPr algn="r"/>
            <a:r>
              <a:rPr lang="en-IN" dirty="0"/>
              <a:t>Amarjeet Kaur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4B4894-EFD5-475A-801E-382EDEF3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B3EE42-709A-4A90-83BE-C8069318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/>
              <a:t>Instruction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en-IN" sz="2400" dirty="0"/>
              <a:t>Each instruction is represented by a </a:t>
            </a:r>
            <a:r>
              <a:rPr lang="en-IN" sz="2400" b="1" dirty="0"/>
              <a:t>sequence of bits</a:t>
            </a:r>
          </a:p>
          <a:p>
            <a:r>
              <a:rPr lang="en-IN" sz="2400" dirty="0"/>
              <a:t>The sequence is divided into fields – one field for each </a:t>
            </a:r>
            <a:r>
              <a:rPr lang="en-IN" sz="2400" b="1" dirty="0"/>
              <a:t>piece of information</a:t>
            </a:r>
            <a:r>
              <a:rPr lang="en-IN" sz="2400" dirty="0"/>
              <a:t> as shown below for a 16 bit instruction</a:t>
            </a:r>
          </a:p>
          <a:p>
            <a:r>
              <a:rPr lang="en-IN" sz="2400" dirty="0"/>
              <a:t>When an instruction has been fetched into </a:t>
            </a:r>
            <a:r>
              <a:rPr lang="en-IN" sz="2400" b="1" dirty="0"/>
              <a:t>IR</a:t>
            </a:r>
            <a:r>
              <a:rPr lang="en-IN" sz="2400" dirty="0"/>
              <a:t>, the </a:t>
            </a:r>
            <a:r>
              <a:rPr lang="en-IN" sz="2400" b="1" dirty="0"/>
              <a:t>control unit </a:t>
            </a:r>
            <a:r>
              <a:rPr lang="en-IN" sz="2400" dirty="0"/>
              <a:t>has to decode the </a:t>
            </a:r>
            <a:r>
              <a:rPr lang="en-IN" sz="2400" b="1" dirty="0" err="1"/>
              <a:t>Opcode</a:t>
            </a:r>
            <a:r>
              <a:rPr lang="en-IN" sz="2400" b="1" dirty="0"/>
              <a:t> field</a:t>
            </a:r>
            <a:r>
              <a:rPr lang="en-IN" sz="2400" dirty="0"/>
              <a:t> and then take action accordingly . </a:t>
            </a:r>
          </a:p>
          <a:p>
            <a:r>
              <a:rPr lang="en-IN" sz="2400" dirty="0"/>
              <a:t>We use a symbolic representation of machine instructions for convenience of programmers working at machine level. </a:t>
            </a:r>
          </a:p>
          <a:p>
            <a:r>
              <a:rPr lang="en-IN" sz="2400" dirty="0" err="1"/>
              <a:t>Opcode</a:t>
            </a:r>
            <a:r>
              <a:rPr lang="en-IN" sz="2400" dirty="0"/>
              <a:t> is represented as a mnemonic such as LDA, MOV, ADD, JMP, JZ, etc.</a:t>
            </a:r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5143512"/>
          <a:ext cx="700092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0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02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0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r>
                        <a:rPr lang="en-IN" sz="2400" dirty="0" err="1"/>
                        <a:t>Opcode</a:t>
                      </a:r>
                      <a:endParaRPr lang="en-IN" sz="2400" dirty="0"/>
                    </a:p>
                    <a:p>
                      <a:r>
                        <a:rPr lang="en-IN" sz="2400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Operand 1</a:t>
                      </a:r>
                    </a:p>
                    <a:p>
                      <a:r>
                        <a:rPr lang="en-IN" sz="2400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Operand 2</a:t>
                      </a:r>
                    </a:p>
                    <a:p>
                      <a:r>
                        <a:rPr lang="en-IN" sz="2400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Operand 3</a:t>
                      </a:r>
                    </a:p>
                    <a:p>
                      <a:r>
                        <a:rPr lang="en-IN" sz="2400" dirty="0"/>
                        <a:t>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CFD6EE-E752-4DD8-8A84-F9419FB0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C6E8F4-13A6-41B3-B303-980F7636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7972696"/>
              </p:ext>
            </p:extLst>
          </p:nvPr>
        </p:nvGraphicFramePr>
        <p:xfrm>
          <a:off x="357158" y="285728"/>
          <a:ext cx="7743235" cy="6311616"/>
        </p:xfrm>
        <a:graphic>
          <a:graphicData uri="http://schemas.openxmlformats.org/drawingml/2006/table">
            <a:tbl>
              <a:tblPr/>
              <a:tblGrid>
                <a:gridCol w="8745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31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45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85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45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850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452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7494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33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Mnemonic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Mnemonic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Mnemonic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Mnemonic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NOP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D,B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SBB 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PCHL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LXI 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D,C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SBB H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EA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JPE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STAX 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D,D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SBB L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XCHG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INX 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D,E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SBB 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INR 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D,H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9F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SBB A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XRI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DCR 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D,L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 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EF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RST 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3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MVI 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D,M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 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RLC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D,A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 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POP PSW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DAD 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E,B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ANA 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JP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0A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LDAX 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E,C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 H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DCX 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5A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E,D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ANA L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33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INR 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E,E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 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PUSH PSW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DCR 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E,H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 A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ORI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MVI 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E,L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XRA 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RST 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433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0F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RRC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E,M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XRA 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LXI 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5F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E,A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XRA 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SPHL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STAX 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H,B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XRA 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INX 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H,C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XRA H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FB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EI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INR 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H,D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XRA L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DCR 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H,E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XRA 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CPI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MVI 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H,H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XRA A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FF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RST 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470333A-0983-4EBC-AC92-9A917903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498B482-F058-4C49-AE1F-AB2D670B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CC7229-E745-482C-8EA2-1E3DA88035A9}"/>
              </a:ext>
            </a:extLst>
          </p:cNvPr>
          <p:cNvSpPr txBox="1"/>
          <p:nvPr/>
        </p:nvSpPr>
        <p:spPr>
          <a:xfrm rot="16200000">
            <a:off x="5301054" y="3336409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Note. Reprinted from “Microprocessor Architecture Programming and Applications with the 8085”, by Ramesh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Gaonkar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Prentice Hall, Eight Edition, 2013.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8959797"/>
              </p:ext>
            </p:extLst>
          </p:nvPr>
        </p:nvGraphicFramePr>
        <p:xfrm>
          <a:off x="1071539" y="71118"/>
          <a:ext cx="7245930" cy="6786882"/>
        </p:xfrm>
        <a:graphic>
          <a:graphicData uri="http://schemas.openxmlformats.org/drawingml/2006/table">
            <a:tbl>
              <a:tblPr/>
              <a:tblGrid>
                <a:gridCol w="1093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71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37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7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37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7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Mnemonic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Mnemonic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Mnemonic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RAL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H,L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B0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ORA 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DAD 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H,M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B1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ORA 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LDAX 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H,A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B2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ORA 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DCX 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L,B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B3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ORA 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INR 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L,C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B4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ORA 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DCR 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L,D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B5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ORA L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MVI 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L,E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B6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ORA M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1F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RAR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L,H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B7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ORA 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RIM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L,L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B8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 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LXI 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L,M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B9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 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SHLD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6F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L,A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 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INX 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M,B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 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INR 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M,C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 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DCR 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M,D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 L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MVI 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M,E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 M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M,H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BF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CMP 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DAD 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M,L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C0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RNZ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LHLD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HLT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POP 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DCX 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M,A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JNZ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INR L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A,B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JMP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DCR L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A,C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CNZ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MVI L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A,D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PUSH 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2F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7B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A,E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C6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ADI 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SIM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7C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A,H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C7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RST 0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LXI SP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7D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A,L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C8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RZ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7E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A,M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C9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RET</a:t>
                      </a: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8068AD9-3EC1-4441-8ED7-10500349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C29261-629D-4B58-8E60-942B9D95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8BE2DD4-058F-4B53-BE1E-6FEC6C492B72}"/>
              </a:ext>
            </a:extLst>
          </p:cNvPr>
          <p:cNvSpPr txBox="1"/>
          <p:nvPr/>
        </p:nvSpPr>
        <p:spPr>
          <a:xfrm rot="16200000">
            <a:off x="5486400" y="3279893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Note. Reprinted from “Microprocessor Architecture Programming and Applications with the 8085”, by Ramesh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Gaonkar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Prentice Hall, Eight Edition, 2013.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8952213"/>
              </p:ext>
            </p:extLst>
          </p:nvPr>
        </p:nvGraphicFramePr>
        <p:xfrm>
          <a:off x="611560" y="1"/>
          <a:ext cx="6460770" cy="6832603"/>
        </p:xfrm>
        <a:graphic>
          <a:graphicData uri="http://schemas.openxmlformats.org/drawingml/2006/table">
            <a:tbl>
              <a:tblPr/>
              <a:tblGrid>
                <a:gridCol w="9752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52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80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752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580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Mnemonic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Mnemonic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Mnemonic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INX SP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7F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MOA A,A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JZ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INR M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 B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CZ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DCR M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 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MVI M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 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ACI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 E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RST 1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DAD SP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 H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D0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RNC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LDA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 L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D1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POP 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3B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DCX SP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 M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D2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JNC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INR 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 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D3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DCR 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ADC B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D4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CNC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3E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MVI 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ADC 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D5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PUSH 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3F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CMC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ADC 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D6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SUI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B,B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8B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ADC E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D7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RST 2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B,C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ADC H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D8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B,D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ADC L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MOV B,E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8E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ADC M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DB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B,H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8F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ADC 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B,L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 B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SBI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B,M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 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RST 3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B,A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 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E0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RPO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C,B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 E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POP H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C,C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 H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JPO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C,D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 L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E3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XTHL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4B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C,E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 M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E4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CPO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C,H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 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E5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PUSH H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C,L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SBB B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E6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ANI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4E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C,M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SBB C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E7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RST 4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7"/>
                  </a:ext>
                </a:extLst>
              </a:tr>
              <a:tr h="219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4F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 C,A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9A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SBB D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E8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RPE</a:t>
                      </a: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7EF5CDD-1EA6-48FE-BEBA-198EE94E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63F0077-5F62-4C73-9CA2-D297366E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CAD6CE-AF61-4D74-9FCC-57B6953D652F}"/>
              </a:ext>
            </a:extLst>
          </p:cNvPr>
          <p:cNvSpPr txBox="1"/>
          <p:nvPr/>
        </p:nvSpPr>
        <p:spPr>
          <a:xfrm rot="16200000">
            <a:off x="4796626" y="3336409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Note. Reprinted from “Microprocessor Architecture Programming and Applications with the 8085”, by Ramesh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Gaonkar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Prentice Hall, Eight Edition, 2013.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/>
              <a:t>Number of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IN" sz="2400" b="1" dirty="0"/>
              <a:t>Operations </a:t>
            </a:r>
            <a:r>
              <a:rPr lang="en-IN" sz="2400" dirty="0"/>
              <a:t>are Data movement , or ALU operations, or branching (conditional or unconditional)</a:t>
            </a:r>
          </a:p>
          <a:p>
            <a:r>
              <a:rPr lang="en-IN" sz="2400" b="1" dirty="0"/>
              <a:t>Operands </a:t>
            </a:r>
            <a:r>
              <a:rPr lang="en-IN" sz="2400" dirty="0"/>
              <a:t>are referred as register names, or variable names (actually address in main memory), or constants. </a:t>
            </a:r>
          </a:p>
          <a:p>
            <a:r>
              <a:rPr lang="en-IN" sz="2400" dirty="0"/>
              <a:t> Most architectures have Instructions with one, two or three addresses. </a:t>
            </a:r>
          </a:p>
          <a:p>
            <a:r>
              <a:rPr lang="en-IN" sz="2400" dirty="0"/>
              <a:t>Symbolic representation of  ADD instruction</a:t>
            </a:r>
          </a:p>
          <a:p>
            <a:pPr lvl="1"/>
            <a:r>
              <a:rPr lang="en-IN" sz="2200" dirty="0"/>
              <a:t>ADD A, B, C	A = B+C		3-address</a:t>
            </a:r>
          </a:p>
          <a:p>
            <a:pPr lvl="1"/>
            <a:r>
              <a:rPr lang="en-IN" sz="2200" dirty="0"/>
              <a:t>ADD A, B		A = A+B		2-address</a:t>
            </a:r>
          </a:p>
          <a:p>
            <a:pPr lvl="1"/>
            <a:r>
              <a:rPr lang="en-IN" sz="2200" dirty="0"/>
              <a:t>ADD A		AC = AC+A	1-address (accumulator type)</a:t>
            </a:r>
          </a:p>
          <a:p>
            <a:pPr lvl="1"/>
            <a:r>
              <a:rPr lang="en-IN" sz="2200" dirty="0"/>
              <a:t>ADD		T = (T-1)+T	0-address (stack type)</a:t>
            </a:r>
          </a:p>
          <a:p>
            <a:pPr>
              <a:buNone/>
            </a:pPr>
            <a:r>
              <a:rPr lang="en-IN" sz="2400" dirty="0"/>
              <a:t> 				</a:t>
            </a:r>
            <a:r>
              <a:rPr lang="en-IN" sz="2200" dirty="0"/>
              <a:t>where T is top-of-stack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A23590-8545-4D78-ACD9-BBB035CE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227F72-35A0-44BA-80C0-3C444B40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642918"/>
            <a:ext cx="8643998" cy="785818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Write the code to implement the expression  A = (B – C)*D on 3-, 2-, 1-, and 0-address machines. Do not rearrange the expression. In accordance with programming language  practice, computing the expression should not change the value of its operands.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093" y="2376489"/>
            <a:ext cx="8386736" cy="176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7AB4147-00E6-4A27-B9BF-A7FA6A4E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A048181-DD33-40B1-A5A3-BB28BA4B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/>
              <a:t>Types of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Types of data handled at machine level are:</a:t>
            </a:r>
          </a:p>
          <a:p>
            <a:pPr lvl="1"/>
            <a:r>
              <a:rPr lang="en-IN" sz="2200" dirty="0"/>
              <a:t>Addresses</a:t>
            </a:r>
          </a:p>
          <a:p>
            <a:pPr lvl="1"/>
            <a:r>
              <a:rPr lang="en-IN" sz="2200" dirty="0"/>
              <a:t>Numbers</a:t>
            </a:r>
          </a:p>
          <a:p>
            <a:pPr lvl="1"/>
            <a:r>
              <a:rPr lang="en-IN" sz="2200" dirty="0"/>
              <a:t>Characters</a:t>
            </a:r>
          </a:p>
          <a:p>
            <a:pPr lvl="1"/>
            <a:r>
              <a:rPr lang="en-IN" sz="2200" dirty="0"/>
              <a:t>Logical data</a:t>
            </a:r>
          </a:p>
          <a:p>
            <a:r>
              <a:rPr lang="en-IN" sz="2400" dirty="0"/>
              <a:t>Types of Operations</a:t>
            </a:r>
          </a:p>
          <a:p>
            <a:pPr lvl="1"/>
            <a:r>
              <a:rPr lang="en-IN" sz="2200" dirty="0"/>
              <a:t>Data Transfer		Typical mnemonic</a:t>
            </a:r>
          </a:p>
          <a:p>
            <a:pPr lvl="2"/>
            <a:r>
              <a:rPr lang="en-IN" sz="2200" b="1" dirty="0"/>
              <a:t>Move			MOV</a:t>
            </a:r>
          </a:p>
          <a:p>
            <a:pPr lvl="2"/>
            <a:r>
              <a:rPr lang="en-IN" sz="2200" b="1" dirty="0"/>
              <a:t>Load			LD</a:t>
            </a:r>
          </a:p>
          <a:p>
            <a:pPr lvl="2"/>
            <a:r>
              <a:rPr lang="en-IN" sz="2200" b="1" dirty="0"/>
              <a:t>Store			ST</a:t>
            </a:r>
          </a:p>
          <a:p>
            <a:pPr lvl="2"/>
            <a:r>
              <a:rPr lang="en-IN" sz="2200" b="1" dirty="0"/>
              <a:t>Exchange		XCHG</a:t>
            </a:r>
          </a:p>
          <a:p>
            <a:pPr lvl="2"/>
            <a:r>
              <a:rPr lang="en-IN" sz="2200" b="1" dirty="0"/>
              <a:t>Clear			CLR</a:t>
            </a:r>
          </a:p>
          <a:p>
            <a:pPr lvl="2"/>
            <a:r>
              <a:rPr lang="en-IN" sz="2200" b="1" dirty="0"/>
              <a:t>Set			</a:t>
            </a:r>
            <a:r>
              <a:rPr lang="en-IN" sz="2200" b="1" dirty="0" err="1"/>
              <a:t>SET</a:t>
            </a:r>
            <a:endParaRPr lang="en-IN" sz="2200" b="1" dirty="0"/>
          </a:p>
          <a:p>
            <a:pPr lvl="2"/>
            <a:r>
              <a:rPr lang="en-IN" sz="2200" b="1" dirty="0"/>
              <a:t>Push / Pop		PUSH / POP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6F31C2-A395-4BA9-8AE1-25A5AF48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AFF042E-3D21-489F-A60C-A57F2939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2800" b="1" dirty="0"/>
              <a:t>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pPr>
              <a:buFont typeface="Calibri" pitchFamily="34" charset="0"/>
              <a:buChar char="—"/>
            </a:pPr>
            <a:r>
              <a:rPr lang="en-IN" sz="2200" dirty="0"/>
              <a:t>Arithmetic</a:t>
            </a:r>
          </a:p>
          <a:p>
            <a:pPr lvl="1"/>
            <a:r>
              <a:rPr lang="en-IN" sz="2200" b="1" dirty="0"/>
              <a:t>Add		</a:t>
            </a:r>
            <a:r>
              <a:rPr lang="en-IN" sz="2200" b="1" dirty="0" err="1"/>
              <a:t>ADD</a:t>
            </a:r>
            <a:endParaRPr lang="en-IN" sz="2200" b="1" dirty="0"/>
          </a:p>
          <a:p>
            <a:pPr lvl="1"/>
            <a:r>
              <a:rPr lang="en-IN" sz="2200" b="1" dirty="0"/>
              <a:t>Subtract		SUB</a:t>
            </a:r>
          </a:p>
          <a:p>
            <a:pPr lvl="1"/>
            <a:r>
              <a:rPr lang="en-IN" sz="2200" b="1" dirty="0"/>
              <a:t>Multiply		MUL</a:t>
            </a:r>
          </a:p>
          <a:p>
            <a:pPr lvl="1"/>
            <a:r>
              <a:rPr lang="en-IN" sz="2200" b="1" dirty="0"/>
              <a:t>Divide		DIV</a:t>
            </a:r>
          </a:p>
          <a:p>
            <a:pPr lvl="1"/>
            <a:r>
              <a:rPr lang="en-IN" sz="2200" b="1" dirty="0"/>
              <a:t>Absolute		ABS</a:t>
            </a:r>
          </a:p>
          <a:p>
            <a:pPr lvl="1"/>
            <a:r>
              <a:rPr lang="en-IN" sz="2200" b="1" dirty="0"/>
              <a:t>Negate		NEG</a:t>
            </a:r>
          </a:p>
          <a:p>
            <a:pPr lvl="1"/>
            <a:r>
              <a:rPr lang="en-IN" sz="2200" b="1" dirty="0"/>
              <a:t>Increment	INR</a:t>
            </a:r>
          </a:p>
          <a:p>
            <a:pPr lvl="1"/>
            <a:r>
              <a:rPr lang="en-IN" sz="2200" b="1" dirty="0"/>
              <a:t>Decrement	DCR</a:t>
            </a:r>
          </a:p>
          <a:p>
            <a:pPr>
              <a:buFont typeface="Calibri" pitchFamily="34" charset="0"/>
              <a:buChar char="—"/>
            </a:pPr>
            <a:r>
              <a:rPr lang="en-IN" sz="2200" dirty="0"/>
              <a:t>Logical</a:t>
            </a:r>
          </a:p>
          <a:p>
            <a:pPr lvl="1"/>
            <a:r>
              <a:rPr lang="en-IN" sz="2200" b="1" dirty="0"/>
              <a:t>And		</a:t>
            </a:r>
            <a:r>
              <a:rPr lang="en-IN" sz="2200" b="1" dirty="0" err="1"/>
              <a:t>AND</a:t>
            </a:r>
            <a:endParaRPr lang="en-IN" sz="2200" b="1" dirty="0"/>
          </a:p>
          <a:p>
            <a:pPr lvl="1"/>
            <a:r>
              <a:rPr lang="en-IN" sz="2200" b="1" dirty="0"/>
              <a:t>Or		</a:t>
            </a:r>
            <a:r>
              <a:rPr lang="en-IN" sz="2200" b="1" dirty="0" err="1"/>
              <a:t>OR</a:t>
            </a:r>
            <a:endParaRPr lang="en-IN" sz="2200" b="1" dirty="0"/>
          </a:p>
          <a:p>
            <a:pPr lvl="1"/>
            <a:r>
              <a:rPr lang="en-IN" sz="2200" b="1" dirty="0"/>
              <a:t>Not		</a:t>
            </a:r>
            <a:r>
              <a:rPr lang="en-IN" sz="2200" b="1" dirty="0" err="1"/>
              <a:t>NOT</a:t>
            </a:r>
            <a:endParaRPr lang="en-IN" sz="2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2F791E3-0AFF-4102-9925-5877A514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27D867-9396-4303-9B5B-0AD69FF4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/>
              <a:t>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742950" lvl="2" indent="-342900">
              <a:buFont typeface="Calibri" pitchFamily="34" charset="0"/>
              <a:buChar char="—"/>
            </a:pPr>
            <a:r>
              <a:rPr lang="en-IN" sz="2200" b="1" dirty="0"/>
              <a:t>Exclusive-or		XOR</a:t>
            </a:r>
          </a:p>
          <a:p>
            <a:pPr marL="742950" lvl="2" indent="-342900">
              <a:buFont typeface="Calibri" pitchFamily="34" charset="0"/>
              <a:buChar char="—"/>
            </a:pPr>
            <a:r>
              <a:rPr lang="en-IN" sz="2200" b="1" dirty="0"/>
              <a:t>Compare			CMP</a:t>
            </a:r>
          </a:p>
          <a:p>
            <a:pPr marL="742950" lvl="2" indent="-342900">
              <a:buFont typeface="Calibri" pitchFamily="34" charset="0"/>
              <a:buChar char="—"/>
            </a:pPr>
            <a:r>
              <a:rPr lang="en-IN" sz="2200" b="1" dirty="0"/>
              <a:t>Shift Left/Right		SHL/SHR</a:t>
            </a:r>
          </a:p>
          <a:p>
            <a:pPr marL="742950" lvl="2" indent="-342900">
              <a:buFont typeface="Calibri" pitchFamily="34" charset="0"/>
              <a:buChar char="—"/>
            </a:pPr>
            <a:r>
              <a:rPr lang="en-IN" sz="2200" b="1" dirty="0"/>
              <a:t>Rotate Left/Right		RAL/RAR</a:t>
            </a:r>
          </a:p>
          <a:p>
            <a:pPr marL="342900" lvl="1" indent="-342900">
              <a:buFont typeface="Calibri" pitchFamily="34" charset="0"/>
              <a:buChar char="—"/>
            </a:pPr>
            <a:r>
              <a:rPr lang="en-IN" sz="2200" dirty="0"/>
              <a:t>Transfer of Control</a:t>
            </a:r>
          </a:p>
          <a:p>
            <a:pPr lvl="1"/>
            <a:r>
              <a:rPr lang="en-IN" sz="2200" b="1" dirty="0"/>
              <a:t>Jump			JMP or BR</a:t>
            </a:r>
          </a:p>
          <a:p>
            <a:pPr lvl="1"/>
            <a:r>
              <a:rPr lang="en-IN" sz="2200" b="1" dirty="0"/>
              <a:t>Jump Conditional	JZ/JNZ/JN ... Etc</a:t>
            </a:r>
          </a:p>
          <a:p>
            <a:pPr lvl="1"/>
            <a:r>
              <a:rPr lang="en-IN" sz="2200" b="1" dirty="0"/>
              <a:t>Jump to subroutine	CALL</a:t>
            </a:r>
          </a:p>
          <a:p>
            <a:pPr lvl="1"/>
            <a:r>
              <a:rPr lang="en-IN" sz="2200" b="1" dirty="0"/>
              <a:t>Return			RET</a:t>
            </a:r>
          </a:p>
          <a:p>
            <a:pPr lvl="1"/>
            <a:r>
              <a:rPr lang="en-IN" sz="2200" b="1" dirty="0"/>
              <a:t>Skip			</a:t>
            </a:r>
            <a:r>
              <a:rPr lang="en-IN" sz="2200" b="1" dirty="0" err="1"/>
              <a:t>SKIP</a:t>
            </a:r>
            <a:endParaRPr lang="en-IN" sz="2200" b="1" dirty="0"/>
          </a:p>
          <a:p>
            <a:pPr lvl="1"/>
            <a:r>
              <a:rPr lang="en-IN" sz="2200" b="1" dirty="0"/>
              <a:t>Halt			HLT</a:t>
            </a:r>
          </a:p>
          <a:p>
            <a:pPr lvl="1"/>
            <a:r>
              <a:rPr lang="en-IN" sz="2200" b="1" dirty="0"/>
              <a:t>No operation		NOP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0944DED-933B-4839-ADA0-BFD6C739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5E22D93-B091-42F3-9FF8-F60786DF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/>
              <a:t>Types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IN" sz="2200" dirty="0"/>
              <a:t>I/O</a:t>
            </a:r>
          </a:p>
          <a:p>
            <a:pPr lvl="1"/>
            <a:r>
              <a:rPr lang="en-IN" sz="2200" b="1" dirty="0"/>
              <a:t>Input		IN</a:t>
            </a:r>
          </a:p>
          <a:p>
            <a:pPr lvl="1"/>
            <a:r>
              <a:rPr lang="en-IN" sz="2200" b="1" dirty="0"/>
              <a:t>Output		OUT</a:t>
            </a:r>
          </a:p>
          <a:p>
            <a:r>
              <a:rPr lang="en-IN" sz="2400" dirty="0"/>
              <a:t>Machine has some System Control instructions also which are used by OS and not the programmer</a:t>
            </a:r>
            <a:endParaRPr lang="en-IN" sz="2200" dirty="0"/>
          </a:p>
          <a:p>
            <a:pPr lvl="1"/>
            <a:endParaRPr lang="en-IN" sz="2000" dirty="0"/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0025E8-2273-4647-AF0F-47CD5592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952A4B-7FEE-4097-8493-3604A564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/>
              <a:t>Instruction Set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/>
          </a:bodyPr>
          <a:lstStyle/>
          <a:p>
            <a:r>
              <a:rPr lang="en-IN" sz="2400" dirty="0"/>
              <a:t>Each processor has its own ISA</a:t>
            </a:r>
          </a:p>
          <a:p>
            <a:r>
              <a:rPr lang="en-IN" sz="2400" dirty="0"/>
              <a:t>Knowledge of ISA is required by: </a:t>
            </a:r>
          </a:p>
          <a:p>
            <a:pPr lvl="1"/>
            <a:r>
              <a:rPr lang="en-IN" sz="2200" b="1" dirty="0"/>
              <a:t>Programmers</a:t>
            </a:r>
            <a:r>
              <a:rPr lang="en-IN" sz="2200" dirty="0"/>
              <a:t> programming at Machine level</a:t>
            </a:r>
          </a:p>
          <a:p>
            <a:pPr lvl="1"/>
            <a:r>
              <a:rPr lang="en-IN" sz="2200" b="1" dirty="0"/>
              <a:t>Compiler</a:t>
            </a:r>
            <a:r>
              <a:rPr lang="en-IN" sz="2200" dirty="0"/>
              <a:t> writers who are translating a high level program to the machine level</a:t>
            </a:r>
          </a:p>
          <a:p>
            <a:pPr lvl="1"/>
            <a:r>
              <a:rPr lang="en-IN" sz="2200" b="1" dirty="0"/>
              <a:t>Hardware designers </a:t>
            </a:r>
            <a:r>
              <a:rPr lang="en-IN" sz="2200" dirty="0"/>
              <a:t>who are responsible for implementing the ISA</a:t>
            </a:r>
          </a:p>
          <a:p>
            <a:r>
              <a:rPr lang="en-IN" sz="2400" dirty="0"/>
              <a:t>ISA is a common target for all compiler writers of different high level languages.  </a:t>
            </a:r>
            <a:r>
              <a:rPr lang="en-IN" sz="2400" b="1" dirty="0"/>
              <a:t>JVM</a:t>
            </a:r>
            <a:r>
              <a:rPr lang="en-IN" sz="2400" dirty="0"/>
              <a:t> is a virtual ISA</a:t>
            </a:r>
          </a:p>
          <a:p>
            <a:r>
              <a:rPr lang="en-US" sz="2400" dirty="0"/>
              <a:t>Both compiler writers and hardware designers influence the features to be incorporated in ISA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33BA63-6EED-4712-A490-1C5B2ACE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118A3A-B3DA-48DC-9D1D-6755DBC6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3200" b="1" dirty="0"/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How to convey the </a:t>
            </a:r>
            <a:r>
              <a:rPr lang="en-IN" sz="2800" b="1" dirty="0"/>
              <a:t>location of operands </a:t>
            </a:r>
            <a:r>
              <a:rPr lang="en-IN" sz="2800" dirty="0"/>
              <a:t>in an instruction?</a:t>
            </a:r>
          </a:p>
          <a:p>
            <a:r>
              <a:rPr lang="en-IN" sz="2800" dirty="0"/>
              <a:t>Two categories – for data, and for branching address</a:t>
            </a:r>
          </a:p>
          <a:p>
            <a:r>
              <a:rPr lang="en-IN" sz="2800" dirty="0"/>
              <a:t>For Data (illustrated in 2,1 machine for 2</a:t>
            </a:r>
            <a:r>
              <a:rPr lang="en-IN" sz="2800" baseline="30000" dirty="0"/>
              <a:t>nd</a:t>
            </a:r>
            <a:r>
              <a:rPr lang="en-IN" sz="2800" dirty="0"/>
              <a:t> operand)</a:t>
            </a:r>
          </a:p>
          <a:p>
            <a:pPr lvl="1"/>
            <a:r>
              <a:rPr lang="en-IN" sz="2400" b="1" dirty="0"/>
              <a:t>Immediate </a:t>
            </a:r>
            <a:r>
              <a:rPr lang="en-IN" sz="2400" dirty="0"/>
              <a:t>(data in the instruction) ADD R1, #6; R1=R1+6</a:t>
            </a:r>
          </a:p>
          <a:p>
            <a:pPr lvl="1"/>
            <a:r>
              <a:rPr lang="en-IN" sz="2400" b="1" dirty="0"/>
              <a:t>Direct</a:t>
            </a:r>
            <a:r>
              <a:rPr lang="en-IN" sz="2400" dirty="0"/>
              <a:t> (data in memory) ADD R1, (1000); R1=R1+Mem[1000]</a:t>
            </a:r>
          </a:p>
          <a:p>
            <a:pPr lvl="1"/>
            <a:r>
              <a:rPr lang="en-IN" sz="2400" b="1" dirty="0"/>
              <a:t>Register </a:t>
            </a:r>
            <a:r>
              <a:rPr lang="en-IN" sz="2400" dirty="0"/>
              <a:t>(data in a CPU register) ADD R1, R2; R1=R1+R2 </a:t>
            </a:r>
          </a:p>
          <a:p>
            <a:pPr lvl="1"/>
            <a:r>
              <a:rPr lang="en-IN" b="1" dirty="0"/>
              <a:t>Register Indirect </a:t>
            </a:r>
            <a:r>
              <a:rPr lang="en-IN" dirty="0"/>
              <a:t>(data in Memory) ADD R1, (R2); R1=R1+Mem[R2]</a:t>
            </a:r>
          </a:p>
          <a:p>
            <a:pPr lvl="1"/>
            <a:r>
              <a:rPr lang="en-IN" b="1" dirty="0"/>
              <a:t>Memory Indirect </a:t>
            </a:r>
            <a:r>
              <a:rPr lang="en-IN" dirty="0"/>
              <a:t>ADD R1, @(R2); R1=R1+Mem[</a:t>
            </a:r>
            <a:r>
              <a:rPr lang="en-IN" dirty="0" err="1"/>
              <a:t>Mem</a:t>
            </a:r>
            <a:r>
              <a:rPr lang="en-IN" dirty="0"/>
              <a:t>[R2]]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DCA7F-3E68-41B8-8F4C-BBA13F5F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466441-1662-4C15-B6D1-3D6C654C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/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 lvl="1"/>
            <a:r>
              <a:rPr lang="en-IN" sz="2400" b="1" dirty="0"/>
              <a:t>Displacement</a:t>
            </a:r>
            <a:r>
              <a:rPr lang="en-IN" sz="2400" dirty="0"/>
              <a:t> ADD R1, 100(R2); R1=R1+Mem[100+R2]</a:t>
            </a:r>
          </a:p>
          <a:p>
            <a:pPr lvl="1"/>
            <a:r>
              <a:rPr lang="en-IN" sz="2400" b="1" dirty="0"/>
              <a:t>Indexed</a:t>
            </a:r>
            <a:r>
              <a:rPr lang="en-IN" sz="2400" dirty="0"/>
              <a:t> ADD R1, (R2+R3); R1=R1+Mem[R2+R3]</a:t>
            </a:r>
          </a:p>
          <a:p>
            <a:pPr lvl="1"/>
            <a:r>
              <a:rPr lang="en-IN" sz="2400" b="1" dirty="0" err="1"/>
              <a:t>AutoInc</a:t>
            </a:r>
            <a:r>
              <a:rPr lang="en-IN" sz="2400" dirty="0"/>
              <a:t> ADD R1, (R2)+; R1=R1+Mem[R2], R2 = R2+d </a:t>
            </a:r>
          </a:p>
          <a:p>
            <a:pPr lvl="1"/>
            <a:r>
              <a:rPr lang="en-IN" sz="2400" b="1" dirty="0" err="1"/>
              <a:t>AutoDec</a:t>
            </a:r>
            <a:r>
              <a:rPr lang="en-IN" sz="2400" b="1" dirty="0"/>
              <a:t> </a:t>
            </a:r>
            <a:r>
              <a:rPr lang="en-IN" sz="2400" dirty="0"/>
              <a:t>ADD R1, -(R2); R2 = R2-d, R1=R1+Mem[R2] </a:t>
            </a:r>
          </a:p>
          <a:p>
            <a:r>
              <a:rPr lang="en-IN" sz="2800" dirty="0"/>
              <a:t>In last two addressing modes </a:t>
            </a:r>
            <a:r>
              <a:rPr lang="en-IN" sz="2800" b="1" dirty="0"/>
              <a:t>d</a:t>
            </a:r>
            <a:r>
              <a:rPr lang="en-IN" sz="2800" dirty="0"/>
              <a:t> is the size of data in an array. These modes are mainly used in stack operations.</a:t>
            </a:r>
          </a:p>
          <a:p>
            <a:r>
              <a:rPr lang="en-IN" sz="2800" dirty="0"/>
              <a:t>In Memory Indirect mode, the R2 register contains the address of address of the data.</a:t>
            </a:r>
          </a:p>
          <a:p>
            <a:r>
              <a:rPr lang="en-IN" sz="2800" dirty="0"/>
              <a:t>Complex addressing modes facilitate direct translation of some high level constructs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B60A00-4B0E-456B-B6E5-DC50F66A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CF7D1E-AAFE-4BB8-86D8-A6D93D71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2800" b="1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issues are </a:t>
            </a:r>
          </a:p>
          <a:p>
            <a:pPr lvl="1"/>
            <a:r>
              <a:rPr lang="en-IN" sz="2200" dirty="0"/>
              <a:t>What </a:t>
            </a:r>
            <a:r>
              <a:rPr lang="en-IN" sz="2200" b="1" dirty="0"/>
              <a:t>Instruction length</a:t>
            </a:r>
            <a:r>
              <a:rPr lang="en-IN" sz="2200" dirty="0"/>
              <a:t>, and </a:t>
            </a:r>
          </a:p>
          <a:p>
            <a:pPr lvl="1"/>
            <a:r>
              <a:rPr lang="en-IN" sz="2200" dirty="0"/>
              <a:t>How many </a:t>
            </a:r>
            <a:r>
              <a:rPr lang="en-IN" sz="2200" b="1" dirty="0"/>
              <a:t>bits</a:t>
            </a:r>
            <a:r>
              <a:rPr lang="en-IN" sz="2200" dirty="0"/>
              <a:t> for each field (</a:t>
            </a:r>
            <a:r>
              <a:rPr lang="en-IN" sz="2200" dirty="0" err="1"/>
              <a:t>Opcode</a:t>
            </a:r>
            <a:r>
              <a:rPr lang="en-IN" sz="2200" dirty="0"/>
              <a:t>, operand1, operand2 etc.) in the instruction?</a:t>
            </a:r>
          </a:p>
          <a:p>
            <a:r>
              <a:rPr lang="en-IN" sz="2400" dirty="0"/>
              <a:t>Instruction length – </a:t>
            </a:r>
            <a:r>
              <a:rPr lang="en-IN" sz="2400" b="1" dirty="0"/>
              <a:t>fixed or variable</a:t>
            </a:r>
          </a:p>
          <a:p>
            <a:r>
              <a:rPr lang="en-IN" sz="2400" dirty="0"/>
              <a:t>Intel x86 architecture have </a:t>
            </a:r>
            <a:r>
              <a:rPr lang="en-IN" sz="2400" b="1" dirty="0"/>
              <a:t>variable lengths</a:t>
            </a:r>
          </a:p>
          <a:p>
            <a:r>
              <a:rPr lang="en-IN" sz="2400" dirty="0"/>
              <a:t>MIPS, ARM architectures have fixed lengths</a:t>
            </a:r>
          </a:p>
          <a:p>
            <a:r>
              <a:rPr lang="en-IN" sz="2400" dirty="0"/>
              <a:t>Decision of instruction length affected by</a:t>
            </a:r>
          </a:p>
          <a:p>
            <a:pPr lvl="1"/>
            <a:r>
              <a:rPr lang="en-IN" sz="2200" b="1" dirty="0"/>
              <a:t>Size of a memory </a:t>
            </a:r>
            <a:r>
              <a:rPr lang="en-IN" sz="2200" dirty="0"/>
              <a:t>transfer (a byte or a word etc.)</a:t>
            </a:r>
          </a:p>
          <a:p>
            <a:pPr lvl="1"/>
            <a:r>
              <a:rPr lang="en-IN" sz="2200" b="1" dirty="0"/>
              <a:t>Memory size </a:t>
            </a:r>
            <a:r>
              <a:rPr lang="en-IN" sz="2200" dirty="0"/>
              <a:t>(no. of bits in the address)</a:t>
            </a:r>
          </a:p>
          <a:p>
            <a:pPr lvl="1"/>
            <a:r>
              <a:rPr lang="en-IN" sz="2200" dirty="0"/>
              <a:t>Number of </a:t>
            </a:r>
            <a:r>
              <a:rPr lang="en-IN" sz="2200" b="1" dirty="0"/>
              <a:t>operands</a:t>
            </a:r>
          </a:p>
          <a:p>
            <a:pPr lvl="1"/>
            <a:r>
              <a:rPr lang="en-IN" sz="2200" b="1" dirty="0"/>
              <a:t>Processor complexity  </a:t>
            </a:r>
          </a:p>
          <a:p>
            <a:r>
              <a:rPr lang="en-IN" sz="2400" dirty="0"/>
              <a:t>In most machines, Instruction length is a multiple of bytes i.e. 8,16,24,32 bits etc.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423932A-32C7-4267-8479-DE7F9A0B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62A7E0-351E-49EA-B4BC-5A5A57FD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Variable length </a:t>
            </a:r>
            <a:r>
              <a:rPr lang="en-IN" sz="2400" dirty="0"/>
              <a:t>provides flexibility in addressing capability, but the full instruction may not be fetched in one trip to memory. The </a:t>
            </a:r>
            <a:r>
              <a:rPr lang="en-IN" sz="2400" b="1" dirty="0"/>
              <a:t>Control unit </a:t>
            </a:r>
            <a:r>
              <a:rPr lang="en-IN" sz="2400" dirty="0"/>
              <a:t>will come to know of it only after some decoding of the instruction.</a:t>
            </a:r>
          </a:p>
          <a:p>
            <a:r>
              <a:rPr lang="en-IN" sz="2400" dirty="0"/>
              <a:t>In </a:t>
            </a:r>
            <a:r>
              <a:rPr lang="en-IN" sz="2400" b="1" dirty="0"/>
              <a:t>fixed length</a:t>
            </a:r>
            <a:r>
              <a:rPr lang="en-IN" sz="2400" dirty="0"/>
              <a:t>, fetching is smooth and without any decision from Control unit, but complex addressing may have difficulty.</a:t>
            </a:r>
          </a:p>
          <a:p>
            <a:pPr>
              <a:buNone/>
            </a:pPr>
            <a:r>
              <a:rPr lang="en-IN" sz="2400" u="sng" dirty="0"/>
              <a:t>Allocation of bits</a:t>
            </a:r>
          </a:p>
          <a:p>
            <a:r>
              <a:rPr lang="en-IN" sz="2400" dirty="0"/>
              <a:t>For a given instruction length, how to decide the number of bits for each field?</a:t>
            </a:r>
          </a:p>
          <a:p>
            <a:r>
              <a:rPr lang="en-IN" sz="2400" dirty="0"/>
              <a:t>The </a:t>
            </a:r>
            <a:r>
              <a:rPr lang="en-IN" sz="2400" dirty="0" err="1"/>
              <a:t>tradeoff</a:t>
            </a:r>
            <a:r>
              <a:rPr lang="en-IN" sz="2400" dirty="0"/>
              <a:t> is between </a:t>
            </a:r>
          </a:p>
          <a:p>
            <a:pPr lvl="1"/>
            <a:r>
              <a:rPr lang="en-IN" sz="2200" dirty="0"/>
              <a:t>Number of </a:t>
            </a:r>
            <a:r>
              <a:rPr lang="en-IN" sz="2200" b="1" dirty="0" err="1"/>
              <a:t>Opcodes</a:t>
            </a:r>
            <a:r>
              <a:rPr lang="en-IN" sz="2200" dirty="0"/>
              <a:t> (</a:t>
            </a:r>
            <a:r>
              <a:rPr lang="en-IN" sz="2200" dirty="0" err="1"/>
              <a:t>Opcode</a:t>
            </a:r>
            <a:r>
              <a:rPr lang="en-IN" sz="2200" dirty="0"/>
              <a:t> length)</a:t>
            </a:r>
          </a:p>
          <a:p>
            <a:pPr lvl="1"/>
            <a:r>
              <a:rPr lang="en-IN" sz="2200" dirty="0"/>
              <a:t>Number and complexity of addressing modes </a:t>
            </a:r>
          </a:p>
          <a:p>
            <a:r>
              <a:rPr lang="en-IN" sz="2400" dirty="0" err="1"/>
              <a:t>Opcode</a:t>
            </a:r>
            <a:r>
              <a:rPr lang="en-IN" sz="2400" dirty="0"/>
              <a:t> length – fixed or variable ?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1897594-A5E3-4C28-945B-A3D95121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AB10E6D-EEC2-435B-A612-4EF1BC99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2800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en-IN" sz="2400" b="1" dirty="0"/>
              <a:t>Bits</a:t>
            </a:r>
            <a:r>
              <a:rPr lang="en-IN" sz="2400" dirty="0"/>
              <a:t> to be allocated for </a:t>
            </a:r>
            <a:r>
              <a:rPr lang="en-IN" sz="2400" b="1" dirty="0"/>
              <a:t>operands</a:t>
            </a:r>
            <a:r>
              <a:rPr lang="en-IN" sz="2400" dirty="0"/>
              <a:t> depends on</a:t>
            </a:r>
          </a:p>
          <a:p>
            <a:pPr lvl="1"/>
            <a:r>
              <a:rPr lang="en-IN" sz="2200" dirty="0"/>
              <a:t>Number of </a:t>
            </a:r>
            <a:r>
              <a:rPr lang="en-IN" sz="2200" b="1" dirty="0"/>
              <a:t>operands</a:t>
            </a:r>
          </a:p>
          <a:p>
            <a:pPr lvl="1"/>
            <a:r>
              <a:rPr lang="en-IN" sz="2200" dirty="0"/>
              <a:t>Complexity of </a:t>
            </a:r>
            <a:r>
              <a:rPr lang="en-IN" sz="2200" b="1" dirty="0"/>
              <a:t>addressing modes</a:t>
            </a:r>
          </a:p>
          <a:p>
            <a:pPr lvl="1"/>
            <a:r>
              <a:rPr lang="en-IN" sz="2200" dirty="0"/>
              <a:t>Number of </a:t>
            </a:r>
            <a:r>
              <a:rPr lang="en-IN" sz="2200" b="1" dirty="0"/>
              <a:t>registers</a:t>
            </a:r>
            <a:r>
              <a:rPr lang="en-IN" sz="2200" dirty="0"/>
              <a:t> in the machine</a:t>
            </a:r>
          </a:p>
          <a:p>
            <a:pPr lvl="1"/>
            <a:r>
              <a:rPr lang="en-IN" sz="2200" b="1" dirty="0"/>
              <a:t>Memory</a:t>
            </a:r>
            <a:r>
              <a:rPr lang="en-IN" sz="2200" dirty="0"/>
              <a:t> address </a:t>
            </a:r>
            <a:r>
              <a:rPr lang="en-IN" sz="2200" b="1" dirty="0"/>
              <a:t>size</a:t>
            </a:r>
          </a:p>
          <a:p>
            <a:pPr>
              <a:buNone/>
            </a:pPr>
            <a:r>
              <a:rPr lang="en-IN" sz="2400" dirty="0"/>
              <a:t>The designer has to play a big balancing act!</a:t>
            </a:r>
          </a:p>
          <a:p>
            <a:pPr>
              <a:buNone/>
            </a:pPr>
            <a:r>
              <a:rPr lang="en-IN" sz="2400" u="sng" dirty="0" err="1"/>
              <a:t>Opcode</a:t>
            </a:r>
            <a:r>
              <a:rPr lang="en-IN" sz="2400" u="sng" dirty="0"/>
              <a:t> Length </a:t>
            </a:r>
          </a:p>
          <a:p>
            <a:r>
              <a:rPr lang="en-IN" sz="2400" dirty="0"/>
              <a:t>If a machine has 100 different </a:t>
            </a:r>
            <a:r>
              <a:rPr lang="en-IN" sz="2400" dirty="0" err="1"/>
              <a:t>opcodes</a:t>
            </a:r>
            <a:r>
              <a:rPr lang="en-IN" sz="2400" dirty="0"/>
              <a:t>, then what should be the length of </a:t>
            </a:r>
            <a:r>
              <a:rPr lang="en-IN" sz="2400" dirty="0" err="1"/>
              <a:t>Opcode</a:t>
            </a:r>
            <a:r>
              <a:rPr lang="en-IN" sz="2400" dirty="0"/>
              <a:t> field?</a:t>
            </a:r>
            <a:r>
              <a:rPr lang="en-IN" sz="2200" dirty="0"/>
              <a:t> </a:t>
            </a:r>
          </a:p>
          <a:p>
            <a:r>
              <a:rPr lang="en-IN" sz="2400" dirty="0"/>
              <a:t>If instruction length is 16 bits fixed, then how many bits are available for specifying the addressing mode of operands?</a:t>
            </a:r>
          </a:p>
          <a:p>
            <a:r>
              <a:rPr lang="en-IN" sz="2400" dirty="0"/>
              <a:t> It may not be possible to specify a memory address in 9 bits?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AF7DEA8-EE38-427C-BCAE-3DEC84BD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D9F571-ED80-499D-99E5-54C09E76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2928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Imagine a machine with following Instruction Set:</a:t>
            </a:r>
          </a:p>
          <a:p>
            <a:pPr lvl="1"/>
            <a:r>
              <a:rPr lang="en-IN" sz="2200" dirty="0"/>
              <a:t>15 instructions with 3 operands</a:t>
            </a:r>
          </a:p>
          <a:p>
            <a:pPr lvl="1"/>
            <a:r>
              <a:rPr lang="en-IN" sz="2200" dirty="0"/>
              <a:t>14 instructions with 2 operands</a:t>
            </a:r>
          </a:p>
          <a:p>
            <a:pPr lvl="1"/>
            <a:r>
              <a:rPr lang="en-IN" sz="2200" dirty="0"/>
              <a:t>31 instructions with 1 operand</a:t>
            </a:r>
          </a:p>
          <a:p>
            <a:pPr lvl="1"/>
            <a:r>
              <a:rPr lang="en-IN" sz="2200" dirty="0"/>
              <a:t>16 instructions with 0 operand</a:t>
            </a:r>
          </a:p>
          <a:p>
            <a:r>
              <a:rPr lang="en-IN" sz="2600" dirty="0"/>
              <a:t>Instruction length has been fixed at 16 bits</a:t>
            </a:r>
          </a:p>
          <a:p>
            <a:r>
              <a:rPr lang="en-IN" sz="2600" dirty="0"/>
              <a:t>An operand requires 4 bits to specify its addressing mode.</a:t>
            </a:r>
          </a:p>
          <a:p>
            <a:r>
              <a:rPr lang="en-IN" sz="2600" dirty="0"/>
              <a:t>Should we have fixed length </a:t>
            </a:r>
            <a:r>
              <a:rPr lang="en-IN" sz="2600" dirty="0" err="1"/>
              <a:t>Opcode</a:t>
            </a:r>
            <a:r>
              <a:rPr lang="en-IN" sz="2600" dirty="0"/>
              <a:t>?</a:t>
            </a:r>
          </a:p>
          <a:p>
            <a:r>
              <a:rPr lang="en-IN" sz="2600" dirty="0"/>
              <a:t>If yes, how many bits?</a:t>
            </a:r>
          </a:p>
          <a:p>
            <a:r>
              <a:rPr lang="en-IN" sz="2600" dirty="0"/>
              <a:t>7 ? Then how to accommodate 3 operand instructions?</a:t>
            </a:r>
          </a:p>
          <a:p>
            <a:r>
              <a:rPr lang="en-IN" sz="2600" dirty="0"/>
              <a:t>Solution is variable length </a:t>
            </a:r>
            <a:r>
              <a:rPr lang="en-IN" sz="2600" dirty="0" err="1"/>
              <a:t>Opcodes</a:t>
            </a:r>
            <a:endParaRPr lang="en-IN" sz="2600" dirty="0"/>
          </a:p>
          <a:p>
            <a:r>
              <a:rPr lang="en-IN" sz="2600" dirty="0"/>
              <a:t>4 bit </a:t>
            </a:r>
            <a:r>
              <a:rPr lang="en-IN" sz="2600" dirty="0" err="1"/>
              <a:t>Opcode</a:t>
            </a:r>
            <a:r>
              <a:rPr lang="en-IN" sz="2600" dirty="0"/>
              <a:t> for 3 operand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57B5FA-51A8-4206-A2BB-CC4A6F54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22C58F9-3AD8-41EC-8FA1-F3A97F37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dirty="0"/>
              <a:t>Expanding </a:t>
            </a:r>
            <a:r>
              <a:rPr lang="en-IN" sz="2800" dirty="0" err="1"/>
              <a:t>Opcodes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8 bit </a:t>
            </a:r>
            <a:r>
              <a:rPr lang="en-IN" sz="2400" dirty="0" err="1"/>
              <a:t>Opcodes</a:t>
            </a:r>
            <a:r>
              <a:rPr lang="en-IN" sz="2400" dirty="0"/>
              <a:t> for 2 operand instructions</a:t>
            </a:r>
          </a:p>
          <a:p>
            <a:r>
              <a:rPr lang="en-IN" sz="2400" dirty="0"/>
              <a:t>12 bit </a:t>
            </a:r>
            <a:r>
              <a:rPr lang="en-IN" sz="2400" dirty="0" err="1"/>
              <a:t>Opcodes</a:t>
            </a:r>
            <a:r>
              <a:rPr lang="en-IN" sz="2400" dirty="0"/>
              <a:t> for 1 operand instructions</a:t>
            </a:r>
          </a:p>
          <a:p>
            <a:r>
              <a:rPr lang="en-IN" sz="2400" dirty="0"/>
              <a:t>And then all bits for </a:t>
            </a:r>
            <a:r>
              <a:rPr lang="en-IN" sz="2400" dirty="0" err="1"/>
              <a:t>Opcode</a:t>
            </a:r>
            <a:r>
              <a:rPr lang="en-IN" sz="2400" dirty="0"/>
              <a:t> in the case of 0 operands</a:t>
            </a:r>
          </a:p>
          <a:p>
            <a:r>
              <a:rPr lang="en-IN" sz="2400" dirty="0" err="1"/>
              <a:t>Opcode</a:t>
            </a:r>
            <a:r>
              <a:rPr lang="en-IN" sz="2400" dirty="0"/>
              <a:t> distribution:</a:t>
            </a:r>
          </a:p>
          <a:p>
            <a:pPr>
              <a:buNone/>
            </a:pPr>
            <a:r>
              <a:rPr lang="en-IN" sz="2400" dirty="0"/>
              <a:t>Case-A ) 0000 – 1110 for first 15 instructions (3 operand type)</a:t>
            </a:r>
          </a:p>
          <a:p>
            <a:pPr>
              <a:buNone/>
            </a:pPr>
            <a:r>
              <a:rPr lang="en-IN" sz="2400" dirty="0"/>
              <a:t>Case-B) Code 1111 indicates that </a:t>
            </a:r>
            <a:r>
              <a:rPr lang="en-IN" sz="2400" dirty="0" err="1"/>
              <a:t>Opcode</a:t>
            </a:r>
            <a:r>
              <a:rPr lang="en-IN" sz="2400" dirty="0"/>
              <a:t> is 8 bits</a:t>
            </a:r>
          </a:p>
          <a:p>
            <a:r>
              <a:rPr lang="en-IN" sz="2400" dirty="0"/>
              <a:t>1111 0000 – 1111 1101 for 14 instructions (2 operand type)</a:t>
            </a:r>
          </a:p>
          <a:p>
            <a:pPr>
              <a:buNone/>
            </a:pPr>
            <a:r>
              <a:rPr lang="en-IN" sz="2400" dirty="0"/>
              <a:t>Case-C) Code 1111 111x indicates that </a:t>
            </a:r>
            <a:r>
              <a:rPr lang="en-IN" sz="2400" dirty="0" err="1"/>
              <a:t>Opcode</a:t>
            </a:r>
            <a:r>
              <a:rPr lang="en-IN" sz="2400" dirty="0"/>
              <a:t> is 12 bits</a:t>
            </a:r>
          </a:p>
          <a:p>
            <a:r>
              <a:rPr lang="en-IN" sz="2400" dirty="0"/>
              <a:t>1111 1110 0000 – 1111 1110 1111 for 16 instructions</a:t>
            </a:r>
          </a:p>
          <a:p>
            <a:r>
              <a:rPr lang="en-IN" sz="2400" dirty="0"/>
              <a:t>1111 1111 0000 – 1111 1111 1110 for 15 more</a:t>
            </a:r>
          </a:p>
          <a:p>
            <a:pPr>
              <a:buNone/>
            </a:pPr>
            <a:r>
              <a:rPr lang="en-IN" sz="2400" dirty="0"/>
              <a:t>Case-D) Code 1111 1111 1111 indicates a 16 bit Opcode</a:t>
            </a:r>
          </a:p>
          <a:p>
            <a:r>
              <a:rPr lang="en-IN" sz="2400" dirty="0"/>
              <a:t>1111 1111 1111 0000 – 1111 1111 1111 1111 for last 16 instructions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78FB55-558B-4289-BEC9-DE11E352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2FE2CF8-187E-475C-A194-CDB941E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BF86F-C205-450D-B0B7-0C3AFEB6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FA99EF-181B-4567-AFBF-458A64CC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https://ocw.mit.edu/courses/electrical-engineering-and-computer-science/6-004-computation-structures-spring-2017/c9/c9s1/#16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Morris Mano, Computer System Architecture, Prentice Hall of India Pvt Ltd, 3rd Edition (updated) , 30 June 2017.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 Stallings, Computer Organization and Architecture–Designing for Performance, Ninth Edition, Pearson Education, 2013.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Ramesh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Gaonkar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Microprocessor Architecture Programming and Applications with the 8085, Prentice Hall, Eight Edition, 2013.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B0C0A40-1081-4850-9CFF-91772BB2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204B42-2375-4FD0-A105-E0454011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997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dirty="0"/>
              <a:t>ISA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IN" sz="2600" dirty="0"/>
              <a:t>An ISA specifies:</a:t>
            </a:r>
          </a:p>
          <a:p>
            <a:pPr lvl="1"/>
            <a:r>
              <a:rPr lang="en-IN" sz="2200" dirty="0"/>
              <a:t>The </a:t>
            </a:r>
            <a:r>
              <a:rPr lang="en-IN" sz="2200" b="1" dirty="0"/>
              <a:t>functionality</a:t>
            </a:r>
            <a:r>
              <a:rPr lang="en-IN" sz="2200" dirty="0"/>
              <a:t> of the processor (i.e. the set of machine instructions that the processor can handle)</a:t>
            </a:r>
          </a:p>
          <a:p>
            <a:pPr lvl="1"/>
            <a:r>
              <a:rPr lang="en-IN" sz="2200" dirty="0"/>
              <a:t>The </a:t>
            </a:r>
            <a:r>
              <a:rPr lang="en-IN" sz="2200" b="1" dirty="0"/>
              <a:t>hardware components </a:t>
            </a:r>
            <a:r>
              <a:rPr lang="en-IN" sz="2200" dirty="0"/>
              <a:t>(registers, ALU, flags, program counter etc.) and their internal connection pathways.</a:t>
            </a:r>
          </a:p>
          <a:p>
            <a:r>
              <a:rPr lang="en-IN" sz="2400" dirty="0"/>
              <a:t>Both specifications are interrelated (i.e. functionality is specified in terms of hardware components) </a:t>
            </a:r>
            <a:endParaRPr lang="en-US" sz="2600" dirty="0"/>
          </a:p>
          <a:p>
            <a:r>
              <a:rPr lang="en-US" sz="2600" dirty="0"/>
              <a:t>Instructions included in ISA should have the following:</a:t>
            </a:r>
            <a:endParaRPr lang="en-IN" sz="2600" dirty="0"/>
          </a:p>
          <a:p>
            <a:pPr lvl="1"/>
            <a:r>
              <a:rPr lang="en-US" sz="2200" b="1" dirty="0"/>
              <a:t>Cost-effective</a:t>
            </a:r>
            <a:r>
              <a:rPr lang="en-US" sz="2200" dirty="0"/>
              <a:t> and </a:t>
            </a:r>
            <a:r>
              <a:rPr lang="en-US" sz="2200" b="1" dirty="0"/>
              <a:t>efficient</a:t>
            </a:r>
            <a:r>
              <a:rPr lang="en-US" sz="2200" dirty="0"/>
              <a:t> (in terms of time taken for execution) implementation through hardware technologies</a:t>
            </a:r>
          </a:p>
          <a:p>
            <a:pPr lvl="1"/>
            <a:r>
              <a:rPr lang="en-US" sz="2200" b="1" dirty="0"/>
              <a:t>Convenience</a:t>
            </a:r>
            <a:r>
              <a:rPr lang="en-US" sz="2200" dirty="0"/>
              <a:t> and </a:t>
            </a:r>
            <a:r>
              <a:rPr lang="en-US" sz="2200" b="1" dirty="0"/>
              <a:t>usefulness</a:t>
            </a:r>
            <a:r>
              <a:rPr lang="en-US" sz="2200" dirty="0"/>
              <a:t> at the </a:t>
            </a:r>
            <a:r>
              <a:rPr lang="en-US" sz="2200" b="1" dirty="0"/>
              <a:t>compilation stage </a:t>
            </a:r>
            <a:r>
              <a:rPr lang="en-US" sz="2200" dirty="0"/>
              <a:t>(compiler is able to make good use of it)</a:t>
            </a:r>
          </a:p>
          <a:p>
            <a:r>
              <a:rPr lang="en-US" sz="2600" b="1" dirty="0"/>
              <a:t>ISA</a:t>
            </a:r>
            <a:r>
              <a:rPr lang="en-US" sz="2600" dirty="0"/>
              <a:t> specification shows how the </a:t>
            </a:r>
            <a:r>
              <a:rPr lang="en-US" sz="2600" b="1" dirty="0"/>
              <a:t>machine appears </a:t>
            </a:r>
            <a:r>
              <a:rPr lang="en-US" sz="2600" dirty="0"/>
              <a:t>to a </a:t>
            </a:r>
            <a:r>
              <a:rPr lang="en-US" sz="2600" b="1" dirty="0"/>
              <a:t>machine language programmer</a:t>
            </a:r>
            <a:r>
              <a:rPr lang="en-US" sz="2600" dirty="0"/>
              <a:t> (or a compiler writer)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495A5E7-1CCD-48A5-B759-35AB941E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AEF2D7-7434-436E-82DB-ED72D356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dirty="0"/>
              <a:t>ISA 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hardware may have some components that are of no concern to the programmer and thus are not visible in ISA. Hardware designer would include them for his </a:t>
            </a:r>
            <a:r>
              <a:rPr lang="en-IN" sz="2400" dirty="0" smtClean="0"/>
              <a:t>convenience(like Temp).</a:t>
            </a:r>
            <a:endParaRPr lang="en-IN" sz="2400" dirty="0"/>
          </a:p>
          <a:p>
            <a:r>
              <a:rPr lang="en-IN" sz="2400" dirty="0"/>
              <a:t>Issues in ISA design:</a:t>
            </a:r>
          </a:p>
          <a:p>
            <a:pPr lvl="1"/>
            <a:r>
              <a:rPr lang="en-IN" sz="2200" dirty="0"/>
              <a:t>How many </a:t>
            </a:r>
            <a:r>
              <a:rPr lang="en-IN" sz="2200" b="1" dirty="0"/>
              <a:t>instructions</a:t>
            </a:r>
            <a:r>
              <a:rPr lang="en-IN" sz="2200" dirty="0"/>
              <a:t> (Data movement, ALU operations and  Branching)</a:t>
            </a:r>
          </a:p>
          <a:p>
            <a:pPr lvl="1"/>
            <a:r>
              <a:rPr lang="en-IN" sz="2200" dirty="0"/>
              <a:t>How many </a:t>
            </a:r>
            <a:r>
              <a:rPr lang="en-IN" sz="2200" b="1" dirty="0"/>
              <a:t>operands</a:t>
            </a:r>
            <a:r>
              <a:rPr lang="en-IN" sz="2200" dirty="0"/>
              <a:t> in an ALU instruction – 0, 1, 2 or 3</a:t>
            </a:r>
          </a:p>
          <a:p>
            <a:pPr lvl="1"/>
            <a:r>
              <a:rPr lang="en-IN" sz="2200" dirty="0"/>
              <a:t>Operands </a:t>
            </a:r>
            <a:r>
              <a:rPr lang="en-IN" sz="2200" b="1" dirty="0"/>
              <a:t>stored where </a:t>
            </a:r>
            <a:r>
              <a:rPr lang="en-IN" sz="2200" dirty="0"/>
              <a:t>– stack, accumulator, registers, memory</a:t>
            </a:r>
          </a:p>
          <a:p>
            <a:pPr lvl="1"/>
            <a:r>
              <a:rPr lang="en-IN" sz="2200" dirty="0"/>
              <a:t>How </a:t>
            </a:r>
            <a:r>
              <a:rPr lang="en-IN" sz="2200" b="1" dirty="0"/>
              <a:t>operand location </a:t>
            </a:r>
            <a:r>
              <a:rPr lang="en-IN" sz="2200" dirty="0"/>
              <a:t>to be specified in an instruction (Addressing modes)</a:t>
            </a:r>
          </a:p>
          <a:p>
            <a:pPr lvl="1"/>
            <a:r>
              <a:rPr lang="en-IN" sz="2200" b="1" dirty="0"/>
              <a:t>Number and size</a:t>
            </a:r>
            <a:r>
              <a:rPr lang="en-IN" sz="2200" dirty="0"/>
              <a:t> of programmable </a:t>
            </a:r>
            <a:r>
              <a:rPr lang="en-IN" sz="2200" b="1" dirty="0"/>
              <a:t>registers</a:t>
            </a:r>
            <a:r>
              <a:rPr lang="en-IN" sz="2200" dirty="0"/>
              <a:t> – general or special purpose</a:t>
            </a:r>
          </a:p>
          <a:p>
            <a:pPr lvl="1"/>
            <a:r>
              <a:rPr lang="en-IN" sz="2200" dirty="0"/>
              <a:t>Memory </a:t>
            </a:r>
            <a:r>
              <a:rPr lang="en-IN" sz="2200" b="1" dirty="0"/>
              <a:t>Address size </a:t>
            </a:r>
            <a:r>
              <a:rPr lang="en-IN" sz="2200" dirty="0"/>
              <a:t>– storage Little </a:t>
            </a:r>
            <a:r>
              <a:rPr lang="en-IN" sz="2200" dirty="0" err="1"/>
              <a:t>Endian</a:t>
            </a:r>
            <a:r>
              <a:rPr lang="en-IN" sz="2200" dirty="0"/>
              <a:t> or Big </a:t>
            </a:r>
            <a:r>
              <a:rPr lang="en-IN" sz="2200" dirty="0" err="1"/>
              <a:t>Endian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DD7A577-8106-4D31-A5BA-FE11DBCC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A14B71-44C7-4778-ADEA-9F3F3FDF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dirty="0"/>
              <a:t>ISA 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/>
          </a:bodyPr>
          <a:lstStyle/>
          <a:p>
            <a:pPr lvl="1"/>
            <a:r>
              <a:rPr lang="en-IN" sz="2200" dirty="0"/>
              <a:t>Data types and size</a:t>
            </a:r>
          </a:p>
          <a:p>
            <a:pPr lvl="1"/>
            <a:r>
              <a:rPr lang="en-IN" sz="2200" dirty="0"/>
              <a:t>RISC or CISC</a:t>
            </a:r>
          </a:p>
          <a:p>
            <a:pPr lvl="1"/>
            <a:r>
              <a:rPr lang="en-IN" sz="2200" dirty="0"/>
              <a:t>Instruction Formats (encoding of instructions)</a:t>
            </a:r>
          </a:p>
          <a:p>
            <a:r>
              <a:rPr lang="en-US" sz="2400" dirty="0"/>
              <a:t>Issues such as whether </a:t>
            </a:r>
            <a:r>
              <a:rPr lang="en-US" sz="2400" b="1" dirty="0"/>
              <a:t>control unit</a:t>
            </a:r>
            <a:r>
              <a:rPr lang="en-US" sz="2400" dirty="0"/>
              <a:t> is </a:t>
            </a:r>
            <a:r>
              <a:rPr lang="en-US" sz="2400" b="1" dirty="0" err="1"/>
              <a:t>microprogrammed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/>
              <a:t>hardwired,</a:t>
            </a:r>
            <a:r>
              <a:rPr lang="en-US" sz="2400" dirty="0"/>
              <a:t> or is the </a:t>
            </a:r>
            <a:r>
              <a:rPr lang="en-US" sz="2400" b="1" dirty="0"/>
              <a:t>processor pipelined</a:t>
            </a:r>
            <a:r>
              <a:rPr lang="en-US" sz="2400" dirty="0"/>
              <a:t>, or is it </a:t>
            </a:r>
            <a:r>
              <a:rPr lang="en-US" sz="2400" b="1" dirty="0"/>
              <a:t>superscalar</a:t>
            </a:r>
            <a:r>
              <a:rPr lang="en-US" sz="2400" dirty="0"/>
              <a:t>, are generally of no concern to ISA.</a:t>
            </a:r>
          </a:p>
          <a:p>
            <a:r>
              <a:rPr lang="en-US" sz="2400" dirty="0"/>
              <a:t>Although some of the above features of </a:t>
            </a:r>
            <a:r>
              <a:rPr lang="en-US" sz="2400" dirty="0" err="1"/>
              <a:t>microarchitecture</a:t>
            </a:r>
            <a:r>
              <a:rPr lang="en-US" sz="2400" dirty="0"/>
              <a:t> may be of use to </a:t>
            </a:r>
            <a:r>
              <a:rPr lang="en-US" sz="2400" b="1" dirty="0"/>
              <a:t>compiler</a:t>
            </a:r>
            <a:r>
              <a:rPr lang="en-US" sz="2400" dirty="0"/>
              <a:t> for </a:t>
            </a:r>
            <a:r>
              <a:rPr lang="en-US" sz="2400" b="1" dirty="0"/>
              <a:t>exploiting</a:t>
            </a:r>
            <a:r>
              <a:rPr lang="en-US" sz="2400" dirty="0"/>
              <a:t> the </a:t>
            </a:r>
            <a:r>
              <a:rPr lang="en-US" sz="2400" b="1" dirty="0"/>
              <a:t>performance </a:t>
            </a:r>
            <a:r>
              <a:rPr lang="en-US" sz="2400" dirty="0"/>
              <a:t>advantage offered by such features. </a:t>
            </a:r>
          </a:p>
          <a:p>
            <a:r>
              <a:rPr lang="en-US" sz="2400" dirty="0"/>
              <a:t>Out of the above issues following are Instruction related: </a:t>
            </a:r>
          </a:p>
          <a:p>
            <a:pPr lvl="1"/>
            <a:r>
              <a:rPr lang="en-US" sz="2200" dirty="0"/>
              <a:t>Number of operands in ALU instructions 0, 1, 2, or 3 – </a:t>
            </a:r>
            <a:r>
              <a:rPr lang="en-US" sz="2200" b="1" dirty="0"/>
              <a:t>Zero</a:t>
            </a:r>
            <a:r>
              <a:rPr lang="en-US" sz="2200" dirty="0"/>
              <a:t> (all </a:t>
            </a:r>
            <a:r>
              <a:rPr lang="en-US" sz="2200" b="1" dirty="0"/>
              <a:t>operands implicit </a:t>
            </a:r>
            <a:r>
              <a:rPr lang="en-US" sz="2200" dirty="0"/>
              <a:t>– </a:t>
            </a:r>
            <a:r>
              <a:rPr lang="en-US" sz="2200" b="1" dirty="0"/>
              <a:t>Stack</a:t>
            </a:r>
            <a:r>
              <a:rPr lang="en-US" sz="2200" dirty="0"/>
              <a:t>), </a:t>
            </a:r>
            <a:r>
              <a:rPr lang="en-US" sz="2200" b="1" dirty="0"/>
              <a:t>one</a:t>
            </a:r>
            <a:r>
              <a:rPr lang="en-US" sz="2200" dirty="0"/>
              <a:t> (two operands are implicit – Accumulator), </a:t>
            </a:r>
            <a:r>
              <a:rPr lang="en-US" sz="2200" b="1" dirty="0"/>
              <a:t>two </a:t>
            </a:r>
            <a:r>
              <a:rPr lang="en-US" sz="2200" dirty="0"/>
              <a:t>(one operand is implicit – register), </a:t>
            </a:r>
            <a:r>
              <a:rPr lang="en-US" sz="2200" b="1" dirty="0"/>
              <a:t>three</a:t>
            </a:r>
            <a:r>
              <a:rPr lang="en-US" sz="2200" dirty="0"/>
              <a:t> (no implicit operand – all explicit) 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BC94836-ED7B-4DF9-ACA0-07DC3B56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F10043-3652-411E-BD79-10605852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dirty="0"/>
              <a:t>ISA ....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 marL="742950" lvl="2" indent="-342900">
              <a:buFontTx/>
              <a:buChar char="-"/>
            </a:pPr>
            <a:r>
              <a:rPr lang="en-US" sz="2200" b="1" dirty="0"/>
              <a:t>Addressing modes </a:t>
            </a:r>
            <a:r>
              <a:rPr lang="en-US" sz="2200" dirty="0"/>
              <a:t>– register, indirect, direct, immediate etc.</a:t>
            </a:r>
          </a:p>
          <a:p>
            <a:pPr marL="742950" lvl="2" indent="-342900">
              <a:buFontTx/>
              <a:buChar char="-"/>
            </a:pPr>
            <a:r>
              <a:rPr lang="en-US" sz="2200" b="1" dirty="0"/>
              <a:t>Instruction Formats </a:t>
            </a:r>
            <a:r>
              <a:rPr lang="en-US" sz="2200" dirty="0"/>
              <a:t>(organization of bits in a machine instruction)</a:t>
            </a:r>
            <a:endParaRPr lang="en-US" sz="2600" dirty="0"/>
          </a:p>
          <a:p>
            <a:r>
              <a:rPr lang="en-IN" sz="2400" dirty="0"/>
              <a:t>Why </a:t>
            </a:r>
            <a:r>
              <a:rPr lang="en-IN" sz="2400" b="1" dirty="0"/>
              <a:t>registers</a:t>
            </a:r>
            <a:r>
              <a:rPr lang="en-IN" sz="2400" dirty="0"/>
              <a:t> are used in a CPU?</a:t>
            </a:r>
          </a:p>
          <a:p>
            <a:pPr lvl="1"/>
            <a:r>
              <a:rPr lang="en-IN" sz="2200" dirty="0"/>
              <a:t>Provides a space for storing results </a:t>
            </a:r>
            <a:r>
              <a:rPr lang="en-IN" sz="2200" b="1" dirty="0"/>
              <a:t>avoiding trips to memory</a:t>
            </a:r>
          </a:p>
          <a:p>
            <a:pPr lvl="1"/>
            <a:r>
              <a:rPr lang="en-IN" sz="2200" dirty="0"/>
              <a:t>Gives </a:t>
            </a:r>
            <a:r>
              <a:rPr lang="en-IN" sz="2200" b="1" dirty="0"/>
              <a:t>flexibility to compiler writer </a:t>
            </a:r>
            <a:r>
              <a:rPr lang="en-IN" sz="2200" dirty="0"/>
              <a:t>– can store variables while evaluating an expression</a:t>
            </a:r>
          </a:p>
          <a:p>
            <a:pPr lvl="1"/>
            <a:r>
              <a:rPr lang="en-IN" sz="2200" dirty="0"/>
              <a:t>Helps in </a:t>
            </a:r>
            <a:r>
              <a:rPr lang="en-IN" sz="2200" b="1" dirty="0"/>
              <a:t>parameter passing</a:t>
            </a:r>
          </a:p>
          <a:p>
            <a:pPr lvl="1"/>
            <a:r>
              <a:rPr lang="en-IN" sz="2200" dirty="0"/>
              <a:t>More </a:t>
            </a:r>
            <a:r>
              <a:rPr lang="en-IN" sz="2200" b="1" dirty="0"/>
              <a:t>efficient for pipelining</a:t>
            </a:r>
          </a:p>
          <a:p>
            <a:pPr lvl="1"/>
            <a:r>
              <a:rPr lang="en-IN" sz="2200" b="1" dirty="0"/>
              <a:t>Lesser number of bits </a:t>
            </a:r>
            <a:r>
              <a:rPr lang="en-IN" sz="2200" dirty="0"/>
              <a:t>are required to mention a register than memory location making instruction length smaller</a:t>
            </a:r>
          </a:p>
          <a:p>
            <a:r>
              <a:rPr lang="en-IN" sz="2400" dirty="0"/>
              <a:t>Machines with registers are called </a:t>
            </a:r>
            <a:r>
              <a:rPr lang="en-IN" sz="2400" b="1" dirty="0"/>
              <a:t>GPR computers</a:t>
            </a:r>
          </a:p>
          <a:p>
            <a:r>
              <a:rPr lang="en-IN" sz="2400" dirty="0"/>
              <a:t>GPR provide more flexibility to compiler writers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9D83F6-3FF9-4474-851E-7B3A24E1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511A3A-E160-41A7-9A29-B6978384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2800" dirty="0"/>
              <a:t>ISA 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en-IN" sz="2400" dirty="0"/>
              <a:t>Try evaluating (A*B)-(B*C)-(A*D) on a stack type architecture and a machine with say 4 registers where ALU result can be sent to any register</a:t>
            </a:r>
          </a:p>
          <a:p>
            <a:r>
              <a:rPr lang="en-IN" sz="2400" dirty="0"/>
              <a:t>Classification of GPR machines based on number of operands in ALU instructions</a:t>
            </a:r>
          </a:p>
          <a:p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2928934"/>
          <a:ext cx="7786744" cy="360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01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861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17283">
                <a:tc>
                  <a:txBody>
                    <a:bodyPr/>
                    <a:lstStyle/>
                    <a:p>
                      <a:r>
                        <a:rPr lang="en-IN" sz="2400" dirty="0"/>
                        <a:t>Machine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No.</a:t>
                      </a:r>
                      <a:r>
                        <a:rPr lang="en-IN" sz="2400" baseline="0" dirty="0"/>
                        <a:t> Of ALU Operands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No. Of Memory Ref.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Example Processors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533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Reg-Reg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533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Reg-Mem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Intel x86, Motorola 68000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5330">
                <a:tc>
                  <a:txBody>
                    <a:bodyPr/>
                    <a:lstStyle/>
                    <a:p>
                      <a:r>
                        <a:rPr lang="en-IN" sz="2400" dirty="0" err="1"/>
                        <a:t>Mem-Mem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VAX(</a:t>
                      </a:r>
                      <a:r>
                        <a:rPr lang="en-US" sz="2400" dirty="0"/>
                        <a:t>Virtual Address </a:t>
                      </a:r>
                      <a:r>
                        <a:rPr lang="en-US" sz="2400" dirty="0" err="1"/>
                        <a:t>eXtension</a:t>
                      </a:r>
                      <a:r>
                        <a:rPr lang="en-IN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F8AB61-A988-4B7E-8E40-F61450D8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52883B-57C3-43B7-BF72-0E558A38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dirty="0"/>
              <a:t>ISA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en-IN" sz="2400" dirty="0" err="1"/>
              <a:t>Reg-Reg</a:t>
            </a:r>
            <a:r>
              <a:rPr lang="en-IN" sz="2400" dirty="0"/>
              <a:t> (3,0) has :</a:t>
            </a:r>
          </a:p>
          <a:p>
            <a:pPr lvl="1"/>
            <a:r>
              <a:rPr lang="en-IN" sz="2200" dirty="0"/>
              <a:t>Fixed length instructions</a:t>
            </a:r>
          </a:p>
          <a:p>
            <a:pPr lvl="1"/>
            <a:r>
              <a:rPr lang="en-IN" sz="2200" dirty="0"/>
              <a:t>All instructions take about same time to execute</a:t>
            </a:r>
          </a:p>
          <a:p>
            <a:pPr lvl="1"/>
            <a:r>
              <a:rPr lang="en-IN" sz="2200" dirty="0"/>
              <a:t>No addressing modes – easy compilation</a:t>
            </a:r>
          </a:p>
          <a:p>
            <a:pPr lvl="1"/>
            <a:r>
              <a:rPr lang="en-IN" sz="2200" dirty="0"/>
              <a:t>But </a:t>
            </a:r>
            <a:r>
              <a:rPr lang="en-IN" sz="2200" b="1" dirty="0"/>
              <a:t>instruction count</a:t>
            </a:r>
            <a:r>
              <a:rPr lang="en-IN" sz="2200" dirty="0"/>
              <a:t> for a program </a:t>
            </a:r>
            <a:r>
              <a:rPr lang="en-IN" sz="2200" b="1" dirty="0"/>
              <a:t>increases</a:t>
            </a:r>
            <a:r>
              <a:rPr lang="en-IN" sz="2200" dirty="0"/>
              <a:t> – more </a:t>
            </a:r>
            <a:r>
              <a:rPr lang="en-IN" sz="2200" b="1" dirty="0"/>
              <a:t>time</a:t>
            </a:r>
            <a:r>
              <a:rPr lang="en-IN" sz="2200" dirty="0"/>
              <a:t> spent on </a:t>
            </a:r>
            <a:r>
              <a:rPr lang="en-IN" sz="2200" b="1" dirty="0"/>
              <a:t>fetching</a:t>
            </a:r>
          </a:p>
          <a:p>
            <a:r>
              <a:rPr lang="en-IN" sz="2400" dirty="0" err="1"/>
              <a:t>Reg-Mem</a:t>
            </a:r>
            <a:r>
              <a:rPr lang="en-IN" sz="2400" dirty="0"/>
              <a:t> (2,1) has:</a:t>
            </a:r>
          </a:p>
          <a:p>
            <a:pPr lvl="1"/>
            <a:r>
              <a:rPr lang="en-IN" sz="2200" dirty="0"/>
              <a:t>Variable instruction length</a:t>
            </a:r>
          </a:p>
          <a:p>
            <a:pPr lvl="1"/>
            <a:r>
              <a:rPr lang="en-IN" sz="2200" dirty="0"/>
              <a:t>Variable time for execution</a:t>
            </a:r>
          </a:p>
          <a:p>
            <a:pPr lvl="1"/>
            <a:r>
              <a:rPr lang="en-IN" sz="2200" dirty="0"/>
              <a:t>Complex addressing modes</a:t>
            </a:r>
          </a:p>
          <a:p>
            <a:pPr lvl="1"/>
            <a:r>
              <a:rPr lang="en-IN" sz="2200" dirty="0"/>
              <a:t>But smaller instruction count</a:t>
            </a:r>
          </a:p>
          <a:p>
            <a:r>
              <a:rPr lang="en-IN" sz="2600" dirty="0"/>
              <a:t>What information has to go in a machine instruction?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4706E5-04DC-4800-805F-AFAC58ED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3C4568-A934-43F2-9F35-8B1F1EC7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2800" b="1" dirty="0"/>
              <a:t>Elements of a machine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There are three main pieces of information to be given in a machine instruction:</a:t>
            </a:r>
          </a:p>
          <a:p>
            <a:pPr lvl="1"/>
            <a:r>
              <a:rPr lang="en-IN" sz="2200" b="1" dirty="0"/>
              <a:t>Operation</a:t>
            </a:r>
            <a:r>
              <a:rPr lang="en-IN" sz="2200" dirty="0"/>
              <a:t> to be performed (move, add, jump etc.) – </a:t>
            </a:r>
            <a:r>
              <a:rPr lang="en-IN" sz="2200" dirty="0" err="1"/>
              <a:t>Opcode</a:t>
            </a:r>
            <a:endParaRPr lang="en-IN" sz="2200" dirty="0"/>
          </a:p>
          <a:p>
            <a:pPr lvl="1"/>
            <a:r>
              <a:rPr lang="en-IN" sz="2200" b="1" dirty="0"/>
              <a:t>Location </a:t>
            </a:r>
            <a:r>
              <a:rPr lang="en-IN" sz="2200" b="1" dirty="0" err="1"/>
              <a:t>specifier</a:t>
            </a:r>
            <a:r>
              <a:rPr lang="en-IN" sz="2200" b="1" dirty="0"/>
              <a:t> </a:t>
            </a:r>
            <a:r>
              <a:rPr lang="en-IN" sz="2200" dirty="0"/>
              <a:t>for each operand – two source, and one result operand </a:t>
            </a:r>
          </a:p>
          <a:p>
            <a:pPr lvl="1"/>
            <a:r>
              <a:rPr lang="en-IN" sz="2200" b="1" dirty="0"/>
              <a:t>Next instruction </a:t>
            </a:r>
            <a:r>
              <a:rPr lang="en-IN" sz="2200" dirty="0"/>
              <a:t>reference</a:t>
            </a:r>
          </a:p>
          <a:p>
            <a:r>
              <a:rPr lang="en-IN" sz="2400" dirty="0"/>
              <a:t>Most of the </a:t>
            </a:r>
            <a:r>
              <a:rPr lang="en-IN" sz="2400" b="1" dirty="0"/>
              <a:t>next instruction </a:t>
            </a:r>
            <a:r>
              <a:rPr lang="en-IN" sz="2400" dirty="0"/>
              <a:t>reference is </a:t>
            </a:r>
            <a:r>
              <a:rPr lang="en-IN" sz="2400" b="1" dirty="0"/>
              <a:t>implicit</a:t>
            </a:r>
            <a:r>
              <a:rPr lang="en-IN" sz="2400" dirty="0"/>
              <a:t> </a:t>
            </a:r>
          </a:p>
          <a:p>
            <a:r>
              <a:rPr lang="en-IN" sz="2400" dirty="0"/>
              <a:t>Only in </a:t>
            </a:r>
            <a:r>
              <a:rPr lang="en-IN" sz="2400" b="1" dirty="0"/>
              <a:t>branching</a:t>
            </a:r>
            <a:r>
              <a:rPr lang="en-IN" sz="2400" dirty="0"/>
              <a:t> instructions, the next </a:t>
            </a:r>
            <a:r>
              <a:rPr lang="en-IN" sz="2400" b="1" dirty="0"/>
              <a:t>address is given</a:t>
            </a:r>
          </a:p>
          <a:p>
            <a:r>
              <a:rPr lang="en-IN" sz="2400" dirty="0"/>
              <a:t>The operands may be in one of the following locations:</a:t>
            </a:r>
          </a:p>
          <a:p>
            <a:pPr lvl="1"/>
            <a:r>
              <a:rPr lang="en-IN" sz="2200" dirty="0"/>
              <a:t>CPU registers</a:t>
            </a:r>
          </a:p>
          <a:p>
            <a:pPr lvl="1"/>
            <a:r>
              <a:rPr lang="en-IN" sz="2200" dirty="0"/>
              <a:t>Immediate (in the instruction itself)</a:t>
            </a:r>
          </a:p>
          <a:p>
            <a:pPr lvl="1"/>
            <a:r>
              <a:rPr lang="en-IN" sz="2200" dirty="0"/>
              <a:t>Main memory</a:t>
            </a:r>
          </a:p>
          <a:p>
            <a:pPr lvl="1"/>
            <a:r>
              <a:rPr lang="en-IN" sz="2200" dirty="0"/>
              <a:t>I/O device</a:t>
            </a:r>
          </a:p>
          <a:p>
            <a:pPr lvl="1">
              <a:buNone/>
            </a:pP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2BA17D-3E52-49F7-B41F-242F6C51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Architecture (15B11CI313)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891EA7-03F3-4479-AE6F-3D8A79B2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53A-8CF2-479E-84C3-EC6675FBC9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2777</Words>
  <Application>Microsoft Office PowerPoint</Application>
  <PresentationFormat>On-screen Show (4:3)</PresentationFormat>
  <Paragraphs>817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ISA (Instruction Set Architecture) </vt:lpstr>
      <vt:lpstr>Instruction Set Architecture</vt:lpstr>
      <vt:lpstr>ISA ...</vt:lpstr>
      <vt:lpstr>ISA ....</vt:lpstr>
      <vt:lpstr>ISA ....</vt:lpstr>
      <vt:lpstr>ISA .... </vt:lpstr>
      <vt:lpstr>ISA ....</vt:lpstr>
      <vt:lpstr>ISA ...</vt:lpstr>
      <vt:lpstr>Elements of a machine instruction</vt:lpstr>
      <vt:lpstr>Instruction representation</vt:lpstr>
      <vt:lpstr>Slide 11</vt:lpstr>
      <vt:lpstr>Slide 12</vt:lpstr>
      <vt:lpstr>Slide 13</vt:lpstr>
      <vt:lpstr>Number of Addresses</vt:lpstr>
      <vt:lpstr> Write the code to implement the expression  A = (B – C)*D on 3-, 2-, 1-, and 0-address machines. Do not rearrange the expression. In accordance with programming language  practice, computing the expression should not change the value of its operands.  </vt:lpstr>
      <vt:lpstr>Types of operands</vt:lpstr>
      <vt:lpstr>Types of Operations</vt:lpstr>
      <vt:lpstr>Types of Operations</vt:lpstr>
      <vt:lpstr>Types of Operation</vt:lpstr>
      <vt:lpstr>Addressing Modes</vt:lpstr>
      <vt:lpstr>Addressing Modes</vt:lpstr>
      <vt:lpstr>Instruction Formats</vt:lpstr>
      <vt:lpstr>Instruction Formats</vt:lpstr>
      <vt:lpstr>Instruction Formats</vt:lpstr>
      <vt:lpstr>Instruction Formats</vt:lpstr>
      <vt:lpstr>Expanding Opcodes</vt:lpstr>
      <vt:lpstr>References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hema.n</dc:creator>
  <cp:lastModifiedBy>hema.n</cp:lastModifiedBy>
  <cp:revision>22</cp:revision>
  <dcterms:created xsi:type="dcterms:W3CDTF">2020-08-13T06:01:22Z</dcterms:created>
  <dcterms:modified xsi:type="dcterms:W3CDTF">2022-09-23T04:14:20Z</dcterms:modified>
</cp:coreProperties>
</file>