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6"/>
  </p:notesMasterIdLst>
  <p:handoutMasterIdLst>
    <p:handoutMasterId r:id="rId17"/>
  </p:handoutMasterIdLst>
  <p:sldIdLst>
    <p:sldId id="265" r:id="rId2"/>
    <p:sldId id="267" r:id="rId3"/>
    <p:sldId id="281" r:id="rId4"/>
    <p:sldId id="282" r:id="rId5"/>
    <p:sldId id="283" r:id="rId6"/>
    <p:sldId id="284" r:id="rId7"/>
    <p:sldId id="285" r:id="rId8"/>
    <p:sldId id="279" r:id="rId9"/>
    <p:sldId id="286" r:id="rId10"/>
    <p:sldId id="288" r:id="rId11"/>
    <p:sldId id="289" r:id="rId12"/>
    <p:sldId id="290" r:id="rId13"/>
    <p:sldId id="280" r:id="rId14"/>
    <p:sldId id="27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3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741F9E3-A59E-444A-9B03-FE6EC9D339D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1543FFCC-4CDE-4EF9-9F2A-7E95928E3B0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49BB69-987C-4E40-9672-6D4CF4F3ED2C}" type="datetimeFigureOut">
              <a:rPr lang="en-IN" smtClean="0"/>
              <a:t>26-08-2020</a:t>
            </a:fld>
            <a:endParaRPr lang="en-IN"/>
          </a:p>
        </p:txBody>
      </p:sp>
      <p:sp>
        <p:nvSpPr>
          <p:cNvPr id="4" name="Footer Placeholder 3">
            <a:extLst>
              <a:ext uri="{FF2B5EF4-FFF2-40B4-BE49-F238E27FC236}">
                <a16:creationId xmlns:a16="http://schemas.microsoft.com/office/drawing/2014/main" id="{045E3E56-60FE-4FE0-887B-171FF5CEF79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BC1AED36-76CD-4253-AF17-D0B3EF32E97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AAA0B55-20BF-4CA5-BB19-F3C28DD92CEB}" type="slidenum">
              <a:rPr lang="en-IN" smtClean="0"/>
              <a:t>‹#›</a:t>
            </a:fld>
            <a:endParaRPr lang="en-IN"/>
          </a:p>
        </p:txBody>
      </p:sp>
    </p:spTree>
    <p:extLst>
      <p:ext uri="{BB962C8B-B14F-4D97-AF65-F5344CB8AC3E}">
        <p14:creationId xmlns:p14="http://schemas.microsoft.com/office/powerpoint/2010/main" val="34306078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0CD3F0-F2ED-4E03-BD3C-739A8B9F7971}" type="datetimeFigureOut">
              <a:rPr lang="en-IN" smtClean="0"/>
              <a:t>26-08-2020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38E8A0-D924-4284-9FB2-72A26BF0158C}" type="slidenum">
              <a:rPr lang="en-IN" smtClean="0"/>
              <a:t>‹#›</a:t>
            </a:fld>
            <a:endParaRPr lang="en-IN"/>
          </a:p>
        </p:txBody>
      </p:sp>
    </p:spTree>
    <p:extLst>
      <p:ext uri="{BB962C8B-B14F-4D97-AF65-F5344CB8AC3E}">
        <p14:creationId xmlns:p14="http://schemas.microsoft.com/office/powerpoint/2010/main" val="72890730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dt" sz="quarter" idx="2"/>
          </p:nvPr>
        </p:nvSpPr>
        <p:spPr/>
        <p:txBody>
          <a:bodyPr/>
          <a:lstStyle>
            <a:lvl1pPr>
              <a:defRPr/>
            </a:lvl1pPr>
          </a:lstStyle>
          <a:p>
            <a:fld id="{87E57922-0167-4C9F-AD9C-22F2B7009187}" type="datetime1">
              <a:rPr lang="en-IN" smtClean="0"/>
              <a:t>26-08-2020</a:t>
            </a:fld>
            <a:endParaRPr lang="en-IN"/>
          </a:p>
        </p:txBody>
      </p:sp>
      <p:sp>
        <p:nvSpPr>
          <p:cNvPr id="3075" name="Rectangle 3"/>
          <p:cNvSpPr>
            <a:spLocks noGrp="1" noChangeArrowheads="1"/>
          </p:cNvSpPr>
          <p:nvPr>
            <p:ph type="ftr" sz="quarter" idx="3"/>
          </p:nvPr>
        </p:nvSpPr>
        <p:spPr/>
        <p:txBody>
          <a:bodyPr/>
          <a:lstStyle>
            <a:lvl1pPr>
              <a:defRPr/>
            </a:lvl1pPr>
          </a:lstStyle>
          <a:p>
            <a:r>
              <a:rPr lang="en-US"/>
              <a:t>Referred sources mentioned in Key References</a:t>
            </a:r>
            <a:endParaRPr lang="en-IN"/>
          </a:p>
        </p:txBody>
      </p:sp>
      <p:sp>
        <p:nvSpPr>
          <p:cNvPr id="3076" name="Rectangle 4"/>
          <p:cNvSpPr>
            <a:spLocks noGrp="1" noChangeArrowheads="1"/>
          </p:cNvSpPr>
          <p:nvPr>
            <p:ph type="sldNum" sz="quarter" idx="4"/>
          </p:nvPr>
        </p:nvSpPr>
        <p:spPr/>
        <p:txBody>
          <a:bodyPr/>
          <a:lstStyle>
            <a:lvl1pPr>
              <a:defRPr/>
            </a:lvl1pPr>
          </a:lstStyle>
          <a:p>
            <a:fld id="{2474C2A8-C953-455A-8BE2-601ACF684691}" type="slidenum">
              <a:rPr lang="en-IN" smtClean="0"/>
              <a:pPr/>
              <a:t>‹#›</a:t>
            </a:fld>
            <a:endParaRPr lang="en-IN"/>
          </a:p>
        </p:txBody>
      </p:sp>
      <p:grpSp>
        <p:nvGrpSpPr>
          <p:cNvPr id="2" name="Group 7"/>
          <p:cNvGrpSpPr>
            <a:grpSpLocks/>
          </p:cNvGrpSpPr>
          <p:nvPr/>
        </p:nvGrpSpPr>
        <p:grpSpPr bwMode="auto">
          <a:xfrm>
            <a:off x="0" y="1200150"/>
            <a:ext cx="12177184" cy="152400"/>
            <a:chOff x="0" y="756"/>
            <a:chExt cx="5753" cy="96"/>
          </a:xfrm>
        </p:grpSpPr>
        <p:sp>
          <p:nvSpPr>
            <p:cNvPr id="3077" name="Rectangle 5"/>
            <p:cNvSpPr>
              <a:spLocks noChangeArrowheads="1"/>
            </p:cNvSpPr>
            <p:nvPr/>
          </p:nvSpPr>
          <p:spPr bwMode="auto">
            <a:xfrm>
              <a:off x="0" y="756"/>
              <a:ext cx="5753" cy="47"/>
            </a:xfrm>
            <a:prstGeom prst="rect">
              <a:avLst/>
            </a:prstGeom>
            <a:gradFill rotWithShape="0">
              <a:gsLst>
                <a:gs pos="0">
                  <a:srgbClr val="00DFCA">
                    <a:gamma/>
                    <a:shade val="49804"/>
                    <a:invGamma/>
                  </a:srgbClr>
                </a:gs>
                <a:gs pos="50000">
                  <a:srgbClr val="00DFCA"/>
                </a:gs>
                <a:gs pos="100000">
                  <a:srgbClr val="00DFCA">
                    <a:gamma/>
                    <a:shade val="49804"/>
                    <a:invGamma/>
                  </a:srgbClr>
                </a:gs>
              </a:gsLst>
              <a:lin ang="0" scaled="1"/>
            </a:gradFill>
            <a:ln w="9525">
              <a:noFill/>
              <a:miter lim="800000"/>
              <a:headEnd/>
              <a:tailEnd/>
            </a:ln>
            <a:effectLst/>
          </p:spPr>
          <p:txBody>
            <a:bodyPr wrap="none" anchor="ctr"/>
            <a:lstStyle/>
            <a:p>
              <a:endParaRPr lang="en-US" sz="2400"/>
            </a:p>
          </p:txBody>
        </p:sp>
        <p:sp>
          <p:nvSpPr>
            <p:cNvPr id="3078" name="Rectangle 6"/>
            <p:cNvSpPr>
              <a:spLocks noChangeArrowheads="1"/>
            </p:cNvSpPr>
            <p:nvPr/>
          </p:nvSpPr>
          <p:spPr bwMode="auto">
            <a:xfrm>
              <a:off x="0" y="828"/>
              <a:ext cx="5753" cy="24"/>
            </a:xfrm>
            <a:prstGeom prst="rect">
              <a:avLst/>
            </a:prstGeom>
            <a:gradFill rotWithShape="0">
              <a:gsLst>
                <a:gs pos="0">
                  <a:srgbClr val="D989B8">
                    <a:gamma/>
                    <a:shade val="69804"/>
                    <a:invGamma/>
                  </a:srgbClr>
                </a:gs>
                <a:gs pos="50000">
                  <a:srgbClr val="D989B8"/>
                </a:gs>
                <a:gs pos="100000">
                  <a:srgbClr val="D989B8">
                    <a:gamma/>
                    <a:shade val="69804"/>
                    <a:invGamma/>
                  </a:srgbClr>
                </a:gs>
              </a:gsLst>
              <a:lin ang="0" scaled="1"/>
            </a:gradFill>
            <a:ln w="9525">
              <a:noFill/>
              <a:miter lim="800000"/>
              <a:headEnd/>
              <a:tailEnd/>
            </a:ln>
            <a:effectLst/>
          </p:spPr>
          <p:txBody>
            <a:bodyPr wrap="none" anchor="ctr"/>
            <a:lstStyle/>
            <a:p>
              <a:endParaRPr lang="en-US" sz="2400"/>
            </a:p>
          </p:txBody>
        </p:sp>
      </p:grpSp>
      <p:sp>
        <p:nvSpPr>
          <p:cNvPr id="3080" name="Rectangle 8"/>
          <p:cNvSpPr>
            <a:spLocks noGrp="1" noChangeArrowheads="1"/>
          </p:cNvSpPr>
          <p:nvPr>
            <p:ph type="ctrTitle" sz="quarter"/>
          </p:nvPr>
        </p:nvSpPr>
        <p:spPr>
          <a:xfrm>
            <a:off x="406400" y="1524000"/>
            <a:ext cx="11379200" cy="1143000"/>
          </a:xfrm>
        </p:spPr>
        <p:txBody>
          <a:bodyPr anchor="b" anchorCtr="0"/>
          <a:lstStyle>
            <a:lvl1pPr>
              <a:defRPr/>
            </a:lvl1pPr>
          </a:lstStyle>
          <a:p>
            <a:r>
              <a:rPr lang="en-US"/>
              <a:t>Click to edit Master title style</a:t>
            </a:r>
          </a:p>
        </p:txBody>
      </p:sp>
      <p:sp>
        <p:nvSpPr>
          <p:cNvPr id="3081" name="Rectangle 9"/>
          <p:cNvSpPr>
            <a:spLocks noGrp="1" noChangeArrowheads="1"/>
          </p:cNvSpPr>
          <p:nvPr>
            <p:ph type="subTitle" sz="quarter" idx="1"/>
          </p:nvPr>
        </p:nvSpPr>
        <p:spPr>
          <a:xfrm>
            <a:off x="1828800" y="2971800"/>
            <a:ext cx="8534400" cy="1752600"/>
          </a:xfrm>
        </p:spPr>
        <p:txBody>
          <a:bodyPr/>
          <a:lstStyle>
            <a:lvl1pPr marL="0" indent="0" algn="ctr">
              <a:buFont typeface="Monotype Sorts" pitchFamily="2" charset="2"/>
              <a:buNone/>
              <a:defRPr/>
            </a:lvl1pPr>
          </a:lstStyle>
          <a:p>
            <a:r>
              <a:rPr lang="en-US"/>
              <a:t>Click to edit Master subtitle style</a:t>
            </a:r>
          </a:p>
        </p:txBody>
      </p:sp>
    </p:spTree>
    <p:extLst>
      <p:ext uri="{BB962C8B-B14F-4D97-AF65-F5344CB8AC3E}">
        <p14:creationId xmlns:p14="http://schemas.microsoft.com/office/powerpoint/2010/main" val="1433647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8DBB67F-3B43-4959-B5A3-625A2A88E46F}" type="datetime1">
              <a:rPr lang="en-IN" smtClean="0"/>
              <a:t>26-08-2020</a:t>
            </a:fld>
            <a:endParaRPr lang="en-IN"/>
          </a:p>
        </p:txBody>
      </p:sp>
      <p:sp>
        <p:nvSpPr>
          <p:cNvPr id="5" name="Footer Placeholder 4"/>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6" name="Slide Number Placeholder 5"/>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val="3595684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304800"/>
            <a:ext cx="29464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3200" y="304800"/>
            <a:ext cx="86360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0879487-86FC-4B49-BA47-1B8450DFE1E9}" type="datetime1">
              <a:rPr lang="en-IN" smtClean="0"/>
              <a:t>26-08-2020</a:t>
            </a:fld>
            <a:endParaRPr lang="en-IN"/>
          </a:p>
        </p:txBody>
      </p:sp>
      <p:sp>
        <p:nvSpPr>
          <p:cNvPr id="5" name="Footer Placeholder 4"/>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6" name="Slide Number Placeholder 5"/>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val="703120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BC725084-8DAE-411D-93DA-D168CE1A9BBE}" type="datetime1">
              <a:rPr lang="en-IN" smtClean="0"/>
              <a:t>26-08-2020</a:t>
            </a:fld>
            <a:endParaRPr lang="en-IN"/>
          </a:p>
        </p:txBody>
      </p:sp>
      <p:sp>
        <p:nvSpPr>
          <p:cNvPr id="5" name="Footer Placeholder 4"/>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6" name="Slide Number Placeholder 5"/>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val="563513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FF4E71AF-0282-4689-B0C4-FBB648EF4253}" type="datetime1">
              <a:rPr lang="en-IN" smtClean="0"/>
              <a:t>26-08-2020</a:t>
            </a:fld>
            <a:endParaRPr lang="en-IN"/>
          </a:p>
        </p:txBody>
      </p:sp>
      <p:sp>
        <p:nvSpPr>
          <p:cNvPr id="5" name="Footer Placeholder 4"/>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6" name="Slide Number Placeholder 5"/>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val="283932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295400"/>
            <a:ext cx="5435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53200" y="1295400"/>
            <a:ext cx="5435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918A5EE1-5661-495B-8CBC-2B55D10BD000}" type="datetime1">
              <a:rPr lang="en-IN" smtClean="0"/>
              <a:t>26-08-2020</a:t>
            </a:fld>
            <a:endParaRPr lang="en-IN"/>
          </a:p>
        </p:txBody>
      </p:sp>
      <p:sp>
        <p:nvSpPr>
          <p:cNvPr id="6" name="Footer Placeholder 5"/>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7" name="Slide Number Placeholder 6"/>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val="3846036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720B1EE0-D862-4245-BC9C-5CA5176EFB1A}" type="datetime1">
              <a:rPr lang="en-IN" smtClean="0"/>
              <a:t>26-08-2020</a:t>
            </a:fld>
            <a:endParaRPr lang="en-IN"/>
          </a:p>
        </p:txBody>
      </p:sp>
      <p:sp>
        <p:nvSpPr>
          <p:cNvPr id="8" name="Footer Placeholder 7"/>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9" name="Slide Number Placeholder 8"/>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val="808239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0B937A67-3D49-47C6-B0B7-6A7F0AC83A52}" type="datetime1">
              <a:rPr lang="en-IN" smtClean="0"/>
              <a:t>26-08-2020</a:t>
            </a:fld>
            <a:endParaRPr lang="en-IN"/>
          </a:p>
        </p:txBody>
      </p:sp>
      <p:sp>
        <p:nvSpPr>
          <p:cNvPr id="4" name="Footer Placeholder 3"/>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5" name="Slide Number Placeholder 4"/>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val="1016380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7EF1EC4-F0A5-43E0-AA41-8A9DF3840F29}" type="datetime1">
              <a:rPr lang="en-IN" smtClean="0"/>
              <a:t>26-08-2020</a:t>
            </a:fld>
            <a:endParaRPr lang="en-IN"/>
          </a:p>
        </p:txBody>
      </p:sp>
      <p:sp>
        <p:nvSpPr>
          <p:cNvPr id="3" name="Footer Placeholder 2"/>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4" name="Slide Number Placeholder 3"/>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val="2230124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C704B1A4-7274-4F56-975B-490BF7F950C4}" type="datetime1">
              <a:rPr lang="en-IN" smtClean="0"/>
              <a:t>26-08-2020</a:t>
            </a:fld>
            <a:endParaRPr lang="en-IN"/>
          </a:p>
        </p:txBody>
      </p:sp>
      <p:sp>
        <p:nvSpPr>
          <p:cNvPr id="6" name="Footer Placeholder 5"/>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7" name="Slide Number Placeholder 6"/>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val="470418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1E0018A-270E-42CC-A3B2-192C46319FE1}" type="datetime1">
              <a:rPr lang="en-IN" smtClean="0"/>
              <a:t>26-08-2020</a:t>
            </a:fld>
            <a:endParaRPr lang="en-IN"/>
          </a:p>
        </p:txBody>
      </p:sp>
      <p:sp>
        <p:nvSpPr>
          <p:cNvPr id="6" name="Footer Placeholder 5"/>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7" name="Slide Number Placeholder 6"/>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val="2962998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effectLst/>
                <a:latin typeface="Times New Roman" pitchFamily="18" charset="0"/>
              </a:defRPr>
            </a:lvl1pPr>
          </a:lstStyle>
          <a:p>
            <a:fld id="{13FCECD4-694A-4EF2-99BA-0AD19D70B481}" type="datetime1">
              <a:rPr lang="en-IN" smtClean="0"/>
              <a:t>26-08-2020</a:t>
            </a:fld>
            <a:endParaRPr lang="en-IN"/>
          </a:p>
        </p:txBody>
      </p:sp>
      <p:sp>
        <p:nvSpPr>
          <p:cNvPr id="1027" name="Rectangle 3"/>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effectLst/>
                <a:latin typeface="Times New Roman" pitchFamily="18" charset="0"/>
              </a:defRPr>
            </a:lvl1pPr>
          </a:lstStyle>
          <a:p>
            <a:r>
              <a:rPr lang="en-US"/>
              <a:t>Referred sources mentioned in Key References</a:t>
            </a:r>
            <a:endParaRPr lang="en-IN"/>
          </a:p>
        </p:txBody>
      </p:sp>
      <p:sp>
        <p:nvSpPr>
          <p:cNvPr id="1028" name="Rectangle 4"/>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effectLst/>
                <a:latin typeface="Times New Roman" pitchFamily="18" charset="0"/>
              </a:defRPr>
            </a:lvl1pPr>
          </a:lstStyle>
          <a:p>
            <a:fld id="{2474C2A8-C953-455A-8BE2-601ACF684691}" type="slidenum">
              <a:rPr lang="en-IN" smtClean="0"/>
              <a:pPr/>
              <a:t>‹#›</a:t>
            </a:fld>
            <a:endParaRPr lang="en-IN"/>
          </a:p>
        </p:txBody>
      </p:sp>
      <p:grpSp>
        <p:nvGrpSpPr>
          <p:cNvPr id="2" name="Group 7"/>
          <p:cNvGrpSpPr>
            <a:grpSpLocks/>
          </p:cNvGrpSpPr>
          <p:nvPr/>
        </p:nvGrpSpPr>
        <p:grpSpPr bwMode="auto">
          <a:xfrm>
            <a:off x="0" y="971550"/>
            <a:ext cx="12177184" cy="152400"/>
            <a:chOff x="0" y="612"/>
            <a:chExt cx="5753" cy="96"/>
          </a:xfrm>
        </p:grpSpPr>
        <p:sp>
          <p:nvSpPr>
            <p:cNvPr id="1029" name="Rectangle 5"/>
            <p:cNvSpPr>
              <a:spLocks noChangeArrowheads="1"/>
            </p:cNvSpPr>
            <p:nvPr/>
          </p:nvSpPr>
          <p:spPr bwMode="auto">
            <a:xfrm>
              <a:off x="0" y="612"/>
              <a:ext cx="5753" cy="47"/>
            </a:xfrm>
            <a:prstGeom prst="rect">
              <a:avLst/>
            </a:prstGeom>
            <a:gradFill rotWithShape="0">
              <a:gsLst>
                <a:gs pos="0">
                  <a:srgbClr val="00DFCA">
                    <a:gamma/>
                    <a:shade val="49804"/>
                    <a:invGamma/>
                  </a:srgbClr>
                </a:gs>
                <a:gs pos="50000">
                  <a:srgbClr val="00DFCA"/>
                </a:gs>
                <a:gs pos="100000">
                  <a:srgbClr val="00DFCA">
                    <a:gamma/>
                    <a:shade val="49804"/>
                    <a:invGamma/>
                  </a:srgbClr>
                </a:gs>
              </a:gsLst>
              <a:lin ang="0" scaled="1"/>
            </a:gradFill>
            <a:ln w="9525">
              <a:noFill/>
              <a:miter lim="800000"/>
              <a:headEnd/>
              <a:tailEnd/>
            </a:ln>
            <a:effectLst/>
          </p:spPr>
          <p:txBody>
            <a:bodyPr wrap="none" anchor="ctr"/>
            <a:lstStyle/>
            <a:p>
              <a:endParaRPr lang="en-US" sz="2400"/>
            </a:p>
          </p:txBody>
        </p:sp>
        <p:sp>
          <p:nvSpPr>
            <p:cNvPr id="1030" name="Rectangle 6"/>
            <p:cNvSpPr>
              <a:spLocks noChangeArrowheads="1"/>
            </p:cNvSpPr>
            <p:nvPr/>
          </p:nvSpPr>
          <p:spPr bwMode="auto">
            <a:xfrm>
              <a:off x="0" y="684"/>
              <a:ext cx="5753" cy="24"/>
            </a:xfrm>
            <a:prstGeom prst="rect">
              <a:avLst/>
            </a:prstGeom>
            <a:gradFill rotWithShape="0">
              <a:gsLst>
                <a:gs pos="0">
                  <a:srgbClr val="D989B8">
                    <a:gamma/>
                    <a:shade val="69804"/>
                    <a:invGamma/>
                  </a:srgbClr>
                </a:gs>
                <a:gs pos="50000">
                  <a:srgbClr val="D989B8"/>
                </a:gs>
                <a:gs pos="100000">
                  <a:srgbClr val="D989B8">
                    <a:gamma/>
                    <a:shade val="69804"/>
                    <a:invGamma/>
                  </a:srgbClr>
                </a:gs>
              </a:gsLst>
              <a:lin ang="0" scaled="1"/>
            </a:gradFill>
            <a:ln w="9525">
              <a:noFill/>
              <a:miter lim="800000"/>
              <a:headEnd/>
              <a:tailEnd/>
            </a:ln>
            <a:effectLst/>
          </p:spPr>
          <p:txBody>
            <a:bodyPr wrap="none" anchor="ctr"/>
            <a:lstStyle/>
            <a:p>
              <a:endParaRPr lang="en-US" sz="2400"/>
            </a:p>
          </p:txBody>
        </p:sp>
      </p:grpSp>
      <p:sp>
        <p:nvSpPr>
          <p:cNvPr id="1032" name="Rectangle 8"/>
          <p:cNvSpPr>
            <a:spLocks noGrp="1" noChangeArrowheads="1"/>
          </p:cNvSpPr>
          <p:nvPr>
            <p:ph type="title"/>
          </p:nvPr>
        </p:nvSpPr>
        <p:spPr bwMode="auto">
          <a:xfrm>
            <a:off x="203200" y="304800"/>
            <a:ext cx="11785600" cy="609600"/>
          </a:xfrm>
          <a:prstGeom prst="rect">
            <a:avLst/>
          </a:prstGeom>
          <a:noFill/>
          <a:ln w="9525">
            <a:noFill/>
            <a:miter lim="800000"/>
            <a:headEnd/>
            <a:tailEnd/>
          </a:ln>
          <a:effectLst/>
        </p:spPr>
        <p:txBody>
          <a:bodyPr vert="horz" wrap="square" lIns="92075" tIns="46038" rIns="92075" bIns="46038" numCol="1" anchor="ctr" anchorCtr="1" compatLnSpc="1">
            <a:prstTxWarp prst="textNoShape">
              <a:avLst/>
            </a:prstTxWarp>
          </a:bodyPr>
          <a:lstStyle/>
          <a:p>
            <a:pPr lvl="0"/>
            <a:r>
              <a:rPr lang="en-US"/>
              <a:t>Click to edit Master title style</a:t>
            </a:r>
          </a:p>
        </p:txBody>
      </p:sp>
      <p:sp>
        <p:nvSpPr>
          <p:cNvPr id="1033" name="Rectangle 9"/>
          <p:cNvSpPr>
            <a:spLocks noGrp="1" noChangeArrowheads="1"/>
          </p:cNvSpPr>
          <p:nvPr>
            <p:ph type="body" idx="1"/>
          </p:nvPr>
        </p:nvSpPr>
        <p:spPr bwMode="auto">
          <a:xfrm>
            <a:off x="914400" y="1295400"/>
            <a:ext cx="11074400" cy="4876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95784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mj-lt"/>
          <a:ea typeface="+mj-ea"/>
          <a:cs typeface="+mj-cs"/>
        </a:defRPr>
      </a:lvl1pPr>
      <a:lvl2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2pPr>
      <a:lvl3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3pPr>
      <a:lvl4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4pPr>
      <a:lvl5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5pPr>
      <a:lvl6pPr marL="4572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6pPr>
      <a:lvl7pPr marL="9144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7pPr>
      <a:lvl8pPr marL="13716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8pPr>
      <a:lvl9pPr marL="18288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9pPr>
    </p:titleStyle>
    <p:bodyStyle>
      <a:lvl1pPr marL="342900" indent="-342900" algn="l" rtl="0" eaLnBrk="1" fontAlgn="base" hangingPunct="1">
        <a:spcBef>
          <a:spcPct val="20000"/>
        </a:spcBef>
        <a:spcAft>
          <a:spcPct val="0"/>
        </a:spcAft>
        <a:buClr>
          <a:schemeClr val="accent2"/>
        </a:buClr>
        <a:buSzPct val="55000"/>
        <a:buFont typeface="Monotype Sorts" pitchFamily="2" charset="2"/>
        <a:buChar char="l"/>
        <a:defRPr sz="28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chemeClr val="accent2"/>
        </a:buClr>
        <a:buSzPct val="50000"/>
        <a:buFont typeface="Monotype Sorts" pitchFamily="2" charset="2"/>
        <a:buChar char="n"/>
        <a:defRPr sz="2600">
          <a:solidFill>
            <a:schemeClr val="tx1"/>
          </a:solidFill>
          <a:effectLst>
            <a:outerShdw blurRad="38100" dist="38100" dir="2700000" algn="tl">
              <a:srgbClr val="C0C0C0"/>
            </a:outerShdw>
          </a:effectLst>
          <a:latin typeface="+mn-lt"/>
        </a:defRPr>
      </a:lvl2pPr>
      <a:lvl3pPr marL="1143000" indent="-228600" algn="l" rtl="0" eaLnBrk="1" fontAlgn="base" hangingPunct="1">
        <a:spcBef>
          <a:spcPct val="20000"/>
        </a:spcBef>
        <a:spcAft>
          <a:spcPct val="0"/>
        </a:spcAft>
        <a:buClr>
          <a:schemeClr val="accent2"/>
        </a:buClr>
        <a:buSzPct val="40000"/>
        <a:buFont typeface="Monotype Sorts" pitchFamily="2" charset="2"/>
        <a:buChar char="n"/>
        <a:defRPr sz="2400">
          <a:solidFill>
            <a:schemeClr val="tx1"/>
          </a:solidFill>
          <a:effectLst>
            <a:outerShdw blurRad="38100" dist="38100" dir="2700000" algn="tl">
              <a:srgbClr val="C0C0C0"/>
            </a:outerShdw>
          </a:effectLst>
          <a:latin typeface="+mn-lt"/>
        </a:defRPr>
      </a:lvl3pPr>
      <a:lvl4pPr marL="1600200" indent="-228600" algn="l" rtl="0" eaLnBrk="1" fontAlgn="base" hangingPunct="1">
        <a:spcBef>
          <a:spcPct val="20000"/>
        </a:spcBef>
        <a:spcAft>
          <a:spcPct val="0"/>
        </a:spcAft>
        <a:buClr>
          <a:schemeClr val="accent2"/>
        </a:buClr>
        <a:buSzPct val="65000"/>
        <a:buFont typeface="Monotype Sorts" pitchFamily="2" charset="2"/>
        <a:buChar char="l"/>
        <a:defRPr sz="2200">
          <a:solidFill>
            <a:schemeClr val="tx1"/>
          </a:solidFill>
          <a:effectLst>
            <a:outerShdw blurRad="38100" dist="38100" dir="2700000" algn="tl">
              <a:srgbClr val="C0C0C0"/>
            </a:outerShdw>
          </a:effectLst>
          <a:latin typeface="+mn-lt"/>
        </a:defRPr>
      </a:lvl4pPr>
      <a:lvl5pPr marL="20574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5pPr>
      <a:lvl6pPr marL="25146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6pPr>
      <a:lvl7pPr marL="29718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7pPr>
      <a:lvl8pPr marL="34290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8pPr>
      <a:lvl9pPr marL="38862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3867" y="2232305"/>
            <a:ext cx="9144000" cy="1060194"/>
          </a:xfrm>
        </p:spPr>
        <p:txBody>
          <a:bodyPr>
            <a:normAutofit fontScale="90000"/>
          </a:bodyPr>
          <a:lstStyle/>
          <a:p>
            <a:r>
              <a:rPr lang="en-IN" dirty="0">
                <a:effectLst/>
                <a:latin typeface="Times New Roman" panose="02020603050405020304" pitchFamily="18" charset="0"/>
                <a:cs typeface="Times New Roman" panose="02020603050405020304" pitchFamily="18" charset="0"/>
              </a:rPr>
              <a:t>Object-Oriented Analysis and Design using JAVA (20B12CS334)</a:t>
            </a:r>
          </a:p>
        </p:txBody>
      </p:sp>
      <p:sp>
        <p:nvSpPr>
          <p:cNvPr id="3" name="Subtitle 2"/>
          <p:cNvSpPr>
            <a:spLocks noGrp="1"/>
          </p:cNvSpPr>
          <p:nvPr>
            <p:ph type="subTitle" idx="1"/>
          </p:nvPr>
        </p:nvSpPr>
        <p:spPr>
          <a:xfrm>
            <a:off x="1303867" y="4292095"/>
            <a:ext cx="9144000" cy="814075"/>
          </a:xfrm>
        </p:spPr>
        <p:txBody>
          <a:bodyPr>
            <a:normAutofit fontScale="92500" lnSpcReduction="20000"/>
          </a:bodyPr>
          <a:lstStyle/>
          <a:p>
            <a:r>
              <a:rPr lang="en-IN" dirty="0" err="1">
                <a:effectLst/>
                <a:latin typeface="Times New Roman" panose="02020603050405020304" pitchFamily="18" charset="0"/>
                <a:cs typeface="Times New Roman" panose="02020603050405020304" pitchFamily="18" charset="0"/>
              </a:rPr>
              <a:t>B.Tech</a:t>
            </a:r>
            <a:r>
              <a:rPr lang="en-IN" dirty="0">
                <a:effectLst/>
                <a:latin typeface="Times New Roman" panose="02020603050405020304" pitchFamily="18" charset="0"/>
                <a:cs typeface="Times New Roman" panose="02020603050405020304" pitchFamily="18" charset="0"/>
              </a:rPr>
              <a:t> (CSE/IT) 5</a:t>
            </a:r>
            <a:r>
              <a:rPr lang="en-IN" baseline="30000" dirty="0">
                <a:effectLst/>
                <a:latin typeface="Times New Roman" panose="02020603050405020304" pitchFamily="18" charset="0"/>
                <a:cs typeface="Times New Roman" panose="02020603050405020304" pitchFamily="18" charset="0"/>
              </a:rPr>
              <a:t>th</a:t>
            </a:r>
            <a:r>
              <a:rPr lang="en-IN" dirty="0">
                <a:effectLst/>
                <a:latin typeface="Times New Roman" panose="02020603050405020304" pitchFamily="18" charset="0"/>
                <a:cs typeface="Times New Roman" panose="02020603050405020304" pitchFamily="18" charset="0"/>
              </a:rPr>
              <a:t> SEM</a:t>
            </a:r>
          </a:p>
          <a:p>
            <a:r>
              <a:rPr lang="en-IN" dirty="0">
                <a:effectLst/>
                <a:latin typeface="Times New Roman" panose="02020603050405020304" pitchFamily="18" charset="0"/>
                <a:cs typeface="Times New Roman" panose="02020603050405020304" pitchFamily="18" charset="0"/>
              </a:rPr>
              <a:t> 2020-2021</a:t>
            </a:r>
          </a:p>
        </p:txBody>
      </p:sp>
    </p:spTree>
    <p:extLst>
      <p:ext uri="{BB962C8B-B14F-4D97-AF65-F5344CB8AC3E}">
        <p14:creationId xmlns:p14="http://schemas.microsoft.com/office/powerpoint/2010/main" val="3908427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9039BFF-DDD3-48DC-BDC6-E1BF69EE245A}"/>
              </a:ext>
            </a:extLst>
          </p:cNvPr>
          <p:cNvSpPr>
            <a:spLocks noGrp="1"/>
          </p:cNvSpPr>
          <p:nvPr>
            <p:ph type="title"/>
          </p:nvPr>
        </p:nvSpPr>
        <p:spPr>
          <a:xfrm>
            <a:off x="203200" y="304800"/>
            <a:ext cx="11785600" cy="609600"/>
          </a:xfrm>
        </p:spPr>
        <p:txBody>
          <a:bodyPr/>
          <a:lstStyle/>
          <a:p>
            <a:r>
              <a:rPr lang="en-US" dirty="0">
                <a:effectLst/>
                <a:latin typeface="Times New Roman" pitchFamily="18" charset="0"/>
                <a:cs typeface="Times New Roman" pitchFamily="18" charset="0"/>
              </a:rPr>
              <a:t>Modularity</a:t>
            </a:r>
            <a:endParaRPr lang="en-IN" dirty="0">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1E64CF1-3B38-4C01-B587-70868784AC7A}"/>
              </a:ext>
            </a:extLst>
          </p:cNvPr>
          <p:cNvSpPr txBox="1"/>
          <p:nvPr/>
        </p:nvSpPr>
        <p:spPr>
          <a:xfrm>
            <a:off x="7736618" y="5482236"/>
            <a:ext cx="4083815" cy="646331"/>
          </a:xfrm>
          <a:prstGeom prst="rect">
            <a:avLst/>
          </a:prstGeom>
          <a:noFill/>
        </p:spPr>
        <p:txBody>
          <a:bodyPr wrap="square">
            <a:spAutoFit/>
          </a:bodyPr>
          <a:lstStyle/>
          <a:p>
            <a:pPr algn="just"/>
            <a:r>
              <a:rPr lang="en-US" sz="1800" b="0" i="0" u="none" strike="noStrike" baseline="0" dirty="0">
                <a:latin typeface="Times New Roman" panose="02020603050405020304" pitchFamily="18" charset="0"/>
                <a:cs typeface="Times New Roman" panose="02020603050405020304" pitchFamily="18" charset="0"/>
              </a:rPr>
              <a:t>Modularity packages abstractions into discrete units</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A754F05-62A0-440D-A1AA-AA4610EBAD5F}"/>
              </a:ext>
            </a:extLst>
          </p:cNvPr>
          <p:cNvSpPr txBox="1"/>
          <p:nvPr/>
        </p:nvSpPr>
        <p:spPr>
          <a:xfrm>
            <a:off x="281609" y="1345672"/>
            <a:ext cx="7391400" cy="4524315"/>
          </a:xfrm>
          <a:prstGeom prst="rect">
            <a:avLst/>
          </a:prstGeom>
          <a:noFill/>
        </p:spPr>
        <p:txBody>
          <a:bodyPr wrap="square">
            <a:spAutoFit/>
          </a:bodyPr>
          <a:lstStyle/>
          <a:p>
            <a:pPr algn="just"/>
            <a:r>
              <a:rPr lang="en-US" sz="1800" b="0" i="0" u="none" strike="noStrike" baseline="0" dirty="0">
                <a:latin typeface="Times-Roman"/>
              </a:rPr>
              <a:t>“The act of partitioning a program into individual components can reduce its complexity to some degree. </a:t>
            </a:r>
          </a:p>
          <a:p>
            <a:pPr algn="just"/>
            <a:endParaRPr lang="en-US" dirty="0">
              <a:latin typeface="Times-Roman"/>
            </a:endParaRPr>
          </a:p>
          <a:p>
            <a:pPr algn="just"/>
            <a:r>
              <a:rPr lang="en-US" sz="1800" b="0" i="0" u="none" strike="noStrike" baseline="0" dirty="0">
                <a:latin typeface="Times-Roman"/>
              </a:rPr>
              <a:t>In some languages, such as Smalltalk, there is no concept of a module, so the class forms the only physical unit of decomposition. </a:t>
            </a:r>
          </a:p>
          <a:p>
            <a:pPr algn="just"/>
            <a:endParaRPr lang="en-US" dirty="0">
              <a:latin typeface="Times-Roman"/>
            </a:endParaRPr>
          </a:p>
          <a:p>
            <a:pPr algn="just"/>
            <a:r>
              <a:rPr lang="en-US" sz="1800" b="0" i="0" u="none" strike="noStrike" baseline="0" dirty="0">
                <a:latin typeface="Times-Roman"/>
              </a:rPr>
              <a:t>Java has packages that contain classes. In many other languages, including Object Pascal, C++, and Ada, the module is a separate language construct and therefore warrants a separate set of design decisions. </a:t>
            </a:r>
          </a:p>
          <a:p>
            <a:pPr algn="just"/>
            <a:endParaRPr lang="en-US" dirty="0">
              <a:latin typeface="Times-Roman"/>
            </a:endParaRPr>
          </a:p>
          <a:p>
            <a:pPr algn="just"/>
            <a:r>
              <a:rPr lang="en-US" sz="1800" b="0" i="0" u="none" strike="noStrike" baseline="0" dirty="0">
                <a:latin typeface="Times-Roman"/>
              </a:rPr>
              <a:t>In these languages, classes and objects form the logical structure of a system; we place these abstractions in modules to produce the system’s physical architecture. </a:t>
            </a:r>
          </a:p>
          <a:p>
            <a:pPr algn="just"/>
            <a:endParaRPr lang="en-US" dirty="0">
              <a:latin typeface="Times-Roman"/>
            </a:endParaRPr>
          </a:p>
          <a:p>
            <a:pPr algn="just"/>
            <a:r>
              <a:rPr lang="en-US" sz="1800" b="0" i="0" u="none" strike="noStrike" baseline="0" dirty="0">
                <a:latin typeface="Times-Roman"/>
              </a:rPr>
              <a:t>Especially for larger applications, in which we may have many hundreds of classes, the use of modules is essential to help manage complexity</a:t>
            </a:r>
            <a:endParaRPr lang="en-IN" dirty="0"/>
          </a:p>
        </p:txBody>
      </p:sp>
      <p:pic>
        <p:nvPicPr>
          <p:cNvPr id="4" name="Picture 3">
            <a:extLst>
              <a:ext uri="{FF2B5EF4-FFF2-40B4-BE49-F238E27FC236}">
                <a16:creationId xmlns:a16="http://schemas.microsoft.com/office/drawing/2014/main" id="{7A88A09F-F4E8-4CE1-8E7E-C9C1A38251DD}"/>
              </a:ext>
            </a:extLst>
          </p:cNvPr>
          <p:cNvPicPr>
            <a:picLocks noChangeAspect="1"/>
          </p:cNvPicPr>
          <p:nvPr/>
        </p:nvPicPr>
        <p:blipFill>
          <a:blip r:embed="rId2"/>
          <a:stretch>
            <a:fillRect/>
          </a:stretch>
        </p:blipFill>
        <p:spPr>
          <a:xfrm>
            <a:off x="7919499" y="1445051"/>
            <a:ext cx="3572300" cy="3777661"/>
          </a:xfrm>
          <a:prstGeom prst="rect">
            <a:avLst/>
          </a:prstGeom>
        </p:spPr>
      </p:pic>
      <p:sp>
        <p:nvSpPr>
          <p:cNvPr id="9" name="TextBox 8">
            <a:extLst>
              <a:ext uri="{FF2B5EF4-FFF2-40B4-BE49-F238E27FC236}">
                <a16:creationId xmlns:a16="http://schemas.microsoft.com/office/drawing/2014/main" id="{9476FBE7-245E-4D10-8A80-ED72311BAF51}"/>
              </a:ext>
            </a:extLst>
          </p:cNvPr>
          <p:cNvSpPr txBox="1"/>
          <p:nvPr/>
        </p:nvSpPr>
        <p:spPr>
          <a:xfrm>
            <a:off x="281609" y="5869987"/>
            <a:ext cx="7256228" cy="646331"/>
          </a:xfrm>
          <a:prstGeom prst="rect">
            <a:avLst/>
          </a:prstGeom>
          <a:noFill/>
        </p:spPr>
        <p:txBody>
          <a:bodyPr wrap="square">
            <a:spAutoFit/>
          </a:bodyPr>
          <a:lstStyle/>
          <a:p>
            <a:pPr algn="l"/>
            <a:r>
              <a:rPr lang="en-US" sz="1800" b="0" i="0" u="none" strike="noStrike" baseline="0" dirty="0">
                <a:latin typeface="Times-Roman"/>
              </a:rPr>
              <a:t>“Modularization consists of dividing a program into modules which can be compiled separately, but which have connections with other modules”.</a:t>
            </a:r>
            <a:endParaRPr lang="en-IN" dirty="0"/>
          </a:p>
        </p:txBody>
      </p:sp>
      <p:sp>
        <p:nvSpPr>
          <p:cNvPr id="7" name="Footer Placeholder 6">
            <a:extLst>
              <a:ext uri="{FF2B5EF4-FFF2-40B4-BE49-F238E27FC236}">
                <a16:creationId xmlns:a16="http://schemas.microsoft.com/office/drawing/2014/main" id="{9EC859C0-2C74-4D56-AA8A-8FEDE8E67506}"/>
              </a:ext>
            </a:extLst>
          </p:cNvPr>
          <p:cNvSpPr>
            <a:spLocks noGrp="1"/>
          </p:cNvSpPr>
          <p:nvPr>
            <p:ph type="ftr" sz="quarter" idx="11"/>
          </p:nvPr>
        </p:nvSpPr>
        <p:spPr>
          <a:xfrm>
            <a:off x="4165600" y="6324600"/>
            <a:ext cx="3860800" cy="457200"/>
          </a:xfrm>
        </p:spPr>
        <p:txBody>
          <a:bodyPr/>
          <a:lstStyle/>
          <a:p>
            <a:r>
              <a:rPr lang="en-US" dirty="0"/>
              <a:t>Referred sources mentioned in Key References</a:t>
            </a:r>
            <a:endParaRPr lang="en-IN" dirty="0"/>
          </a:p>
        </p:txBody>
      </p:sp>
    </p:spTree>
    <p:extLst>
      <p:ext uri="{BB962C8B-B14F-4D97-AF65-F5344CB8AC3E}">
        <p14:creationId xmlns:p14="http://schemas.microsoft.com/office/powerpoint/2010/main" val="506440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9039BFF-DDD3-48DC-BDC6-E1BF69EE245A}"/>
              </a:ext>
            </a:extLst>
          </p:cNvPr>
          <p:cNvSpPr>
            <a:spLocks noGrp="1"/>
          </p:cNvSpPr>
          <p:nvPr>
            <p:ph type="title"/>
          </p:nvPr>
        </p:nvSpPr>
        <p:spPr>
          <a:xfrm>
            <a:off x="203200" y="304800"/>
            <a:ext cx="11785600" cy="609600"/>
          </a:xfrm>
        </p:spPr>
        <p:txBody>
          <a:bodyPr/>
          <a:lstStyle/>
          <a:p>
            <a:r>
              <a:rPr lang="en-US" dirty="0">
                <a:effectLst/>
                <a:latin typeface="Times New Roman" pitchFamily="18" charset="0"/>
                <a:cs typeface="Times New Roman" pitchFamily="18" charset="0"/>
              </a:rPr>
              <a:t>Hierarchy</a:t>
            </a:r>
            <a:endParaRPr lang="en-IN" dirty="0">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1E64CF1-3B38-4C01-B587-70868784AC7A}"/>
              </a:ext>
            </a:extLst>
          </p:cNvPr>
          <p:cNvSpPr txBox="1"/>
          <p:nvPr/>
        </p:nvSpPr>
        <p:spPr>
          <a:xfrm>
            <a:off x="8404529" y="5482236"/>
            <a:ext cx="3415904" cy="369332"/>
          </a:xfrm>
          <a:prstGeom prst="rect">
            <a:avLst/>
          </a:prstGeom>
          <a:noFill/>
        </p:spPr>
        <p:txBody>
          <a:bodyPr wrap="square">
            <a:spAutoFit/>
          </a:bodyPr>
          <a:lstStyle/>
          <a:p>
            <a:pPr algn="just"/>
            <a:r>
              <a:rPr lang="en-IN" sz="1800" b="0" i="0" u="none" strike="noStrike" baseline="0" dirty="0">
                <a:latin typeface="Times New Roman" panose="02020603050405020304" pitchFamily="18" charset="0"/>
                <a:cs typeface="Times New Roman" panose="02020603050405020304" pitchFamily="18" charset="0"/>
              </a:rPr>
              <a:t>Abstractions form a hierarchy</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A754F05-62A0-440D-A1AA-AA4610EBAD5F}"/>
              </a:ext>
            </a:extLst>
          </p:cNvPr>
          <p:cNvSpPr txBox="1"/>
          <p:nvPr/>
        </p:nvSpPr>
        <p:spPr>
          <a:xfrm>
            <a:off x="281609" y="1345672"/>
            <a:ext cx="7391400" cy="4247317"/>
          </a:xfrm>
          <a:prstGeom prst="rect">
            <a:avLst/>
          </a:prstGeom>
          <a:noFill/>
        </p:spPr>
        <p:txBody>
          <a:bodyPr wrap="square">
            <a:spAutoFit/>
          </a:bodyPr>
          <a:lstStyle/>
          <a:p>
            <a:pPr marL="285750" indent="-285750" algn="just">
              <a:buFont typeface="Arial" panose="020B0604020202020204" pitchFamily="34" charset="0"/>
              <a:buChar char="•"/>
            </a:pPr>
            <a:r>
              <a:rPr lang="en-US" sz="1800" b="0" i="0" u="none" strike="noStrike" baseline="0" dirty="0">
                <a:latin typeface="Times-Roman"/>
              </a:rPr>
              <a:t>Abstraction is a good thing, but in all except the most trivial applications, we may find many more different abstractions than we can comprehend at one time.</a:t>
            </a:r>
          </a:p>
          <a:p>
            <a:pPr marL="285750" indent="-285750" algn="l">
              <a:buFont typeface="Arial" panose="020B0604020202020204" pitchFamily="34" charset="0"/>
              <a:buChar char="•"/>
            </a:pPr>
            <a:endParaRPr lang="en-US" sz="1800" b="0" i="0" u="none" strike="noStrike" baseline="0" dirty="0">
              <a:latin typeface="Times-Roman"/>
            </a:endParaRPr>
          </a:p>
          <a:p>
            <a:pPr marL="285750" indent="-285750" algn="l">
              <a:buFont typeface="Arial" panose="020B0604020202020204" pitchFamily="34" charset="0"/>
              <a:buChar char="•"/>
            </a:pPr>
            <a:r>
              <a:rPr lang="en-US" sz="1800" b="0" i="0" u="none" strike="noStrike" baseline="0" dirty="0">
                <a:latin typeface="Times-Roman"/>
              </a:rPr>
              <a:t>Encapsulation helps manage this complexity by hiding the inside view of our abstractions. Modularity helps also, by giving us a way to cluster logically related abstractions. </a:t>
            </a:r>
          </a:p>
          <a:p>
            <a:pPr marL="285750" indent="-285750" algn="l">
              <a:buFont typeface="Arial" panose="020B0604020202020204" pitchFamily="34" charset="0"/>
              <a:buChar char="•"/>
            </a:pPr>
            <a:endParaRPr lang="en-US" dirty="0">
              <a:latin typeface="Times-Roman"/>
            </a:endParaRPr>
          </a:p>
          <a:p>
            <a:pPr marL="285750" indent="-285750" algn="l">
              <a:buFont typeface="Arial" panose="020B0604020202020204" pitchFamily="34" charset="0"/>
              <a:buChar char="•"/>
            </a:pPr>
            <a:r>
              <a:rPr lang="en-US" sz="1800" b="0" i="0" u="none" strike="noStrike" baseline="0" dirty="0">
                <a:latin typeface="Times-Roman"/>
              </a:rPr>
              <a:t>Still, this is not enough. A set of abstractions often forms a hierarchy, and by identifying these hierarchies in our design, we greatly simplify our </a:t>
            </a:r>
            <a:r>
              <a:rPr lang="en-IN" sz="1800" b="0" i="0" u="none" strike="noStrike" baseline="0" dirty="0">
                <a:latin typeface="Times-Roman"/>
              </a:rPr>
              <a:t>understanding of the problem.</a:t>
            </a:r>
          </a:p>
          <a:p>
            <a:pPr marL="285750" indent="-285750" algn="l">
              <a:buFont typeface="Arial" panose="020B0604020202020204" pitchFamily="34" charset="0"/>
              <a:buChar char="•"/>
            </a:pPr>
            <a:endParaRPr lang="en-IN" sz="1800" b="0" i="0" u="none" strike="noStrike" baseline="0" dirty="0">
              <a:latin typeface="Times-Roman"/>
            </a:endParaRPr>
          </a:p>
          <a:p>
            <a:pPr marL="285750" indent="-285750" algn="l">
              <a:buFont typeface="Arial" panose="020B0604020202020204" pitchFamily="34" charset="0"/>
              <a:buChar char="•"/>
            </a:pPr>
            <a:r>
              <a:rPr lang="en-US" sz="1800" b="0" i="0" u="none" strike="noStrike" baseline="0" dirty="0">
                <a:latin typeface="Times-Roman"/>
              </a:rPr>
              <a:t>Hierarchy is a ranking or ordering of abstractions. The two most important hierarchies in a complex system are its class structure (the “is a” hierarchy) and its object structure (the “part of” hierarchy)</a:t>
            </a:r>
          </a:p>
        </p:txBody>
      </p:sp>
      <p:pic>
        <p:nvPicPr>
          <p:cNvPr id="2" name="Picture 1">
            <a:extLst>
              <a:ext uri="{FF2B5EF4-FFF2-40B4-BE49-F238E27FC236}">
                <a16:creationId xmlns:a16="http://schemas.microsoft.com/office/drawing/2014/main" id="{802F2A32-9100-4132-8F6F-DEEBA64B540A}"/>
              </a:ext>
            </a:extLst>
          </p:cNvPr>
          <p:cNvPicPr>
            <a:picLocks noChangeAspect="1"/>
          </p:cNvPicPr>
          <p:nvPr/>
        </p:nvPicPr>
        <p:blipFill>
          <a:blip r:embed="rId2"/>
          <a:stretch>
            <a:fillRect/>
          </a:stretch>
        </p:blipFill>
        <p:spPr>
          <a:xfrm>
            <a:off x="8173295" y="1463040"/>
            <a:ext cx="3210460" cy="3737113"/>
          </a:xfrm>
          <a:prstGeom prst="rect">
            <a:avLst/>
          </a:prstGeom>
        </p:spPr>
      </p:pic>
      <p:sp>
        <p:nvSpPr>
          <p:cNvPr id="5" name="Footer Placeholder 4">
            <a:extLst>
              <a:ext uri="{FF2B5EF4-FFF2-40B4-BE49-F238E27FC236}">
                <a16:creationId xmlns:a16="http://schemas.microsoft.com/office/drawing/2014/main" id="{EB0C85F5-A6E9-4E81-9B31-3A42DB08493E}"/>
              </a:ext>
            </a:extLst>
          </p:cNvPr>
          <p:cNvSpPr>
            <a:spLocks noGrp="1"/>
          </p:cNvSpPr>
          <p:nvPr>
            <p:ph type="ftr" sz="quarter" idx="11"/>
          </p:nvPr>
        </p:nvSpPr>
        <p:spPr/>
        <p:txBody>
          <a:bodyPr/>
          <a:lstStyle/>
          <a:p>
            <a:r>
              <a:rPr lang="en-US"/>
              <a:t>Referred sources mentioned in Key References</a:t>
            </a:r>
            <a:endParaRPr lang="en-IN"/>
          </a:p>
        </p:txBody>
      </p:sp>
    </p:spTree>
    <p:extLst>
      <p:ext uri="{BB962C8B-B14F-4D97-AF65-F5344CB8AC3E}">
        <p14:creationId xmlns:p14="http://schemas.microsoft.com/office/powerpoint/2010/main" val="2366429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9039BFF-DDD3-48DC-BDC6-E1BF69EE245A}"/>
              </a:ext>
            </a:extLst>
          </p:cNvPr>
          <p:cNvSpPr>
            <a:spLocks noGrp="1"/>
          </p:cNvSpPr>
          <p:nvPr>
            <p:ph type="title"/>
          </p:nvPr>
        </p:nvSpPr>
        <p:spPr>
          <a:xfrm>
            <a:off x="203200" y="304800"/>
            <a:ext cx="11785600" cy="609600"/>
          </a:xfrm>
        </p:spPr>
        <p:txBody>
          <a:bodyPr/>
          <a:lstStyle/>
          <a:p>
            <a:r>
              <a:rPr lang="en-US" dirty="0">
                <a:effectLst/>
                <a:latin typeface="Times New Roman" pitchFamily="18" charset="0"/>
                <a:cs typeface="Times New Roman" pitchFamily="18" charset="0"/>
              </a:rPr>
              <a:t>Examples of Hierarchy</a:t>
            </a:r>
            <a:endParaRPr lang="en-IN" dirty="0">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A754F05-62A0-440D-A1AA-AA4610EBAD5F}"/>
              </a:ext>
            </a:extLst>
          </p:cNvPr>
          <p:cNvSpPr txBox="1"/>
          <p:nvPr/>
        </p:nvSpPr>
        <p:spPr>
          <a:xfrm>
            <a:off x="556592" y="5069286"/>
            <a:ext cx="5057030" cy="923330"/>
          </a:xfrm>
          <a:prstGeom prst="rect">
            <a:avLst/>
          </a:prstGeom>
          <a:noFill/>
        </p:spPr>
        <p:txBody>
          <a:bodyPr wrap="square">
            <a:spAutoFit/>
          </a:bodyPr>
          <a:lstStyle/>
          <a:p>
            <a:pPr marL="285750" indent="-285750" algn="just">
              <a:buFont typeface="Arial" panose="020B0604020202020204" pitchFamily="34" charset="0"/>
              <a:buChar char="•"/>
            </a:pPr>
            <a:r>
              <a:rPr lang="en-IN" sz="1800" u="none" strike="noStrike" baseline="0" dirty="0">
                <a:latin typeface="Times New Roman" panose="02020603050405020304" pitchFamily="18" charset="0"/>
                <a:cs typeface="Times New Roman" panose="02020603050405020304" pitchFamily="18" charset="0"/>
              </a:rPr>
              <a:t>Single Inheritance</a:t>
            </a:r>
          </a:p>
          <a:p>
            <a:pPr marL="285750" indent="-285750" algn="just">
              <a:buFont typeface="Arial" panose="020B0604020202020204" pitchFamily="34" charset="0"/>
              <a:buChar char="•"/>
            </a:pPr>
            <a:r>
              <a:rPr lang="en-IN" sz="1800" u="none" strike="noStrike" baseline="0" dirty="0">
                <a:latin typeface="Times New Roman" panose="02020603050405020304" pitchFamily="18" charset="0"/>
                <a:cs typeface="Times New Roman" panose="02020603050405020304" pitchFamily="18" charset="0"/>
              </a:rPr>
              <a:t>Multiple Inheritance</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800" u="none" strike="noStrike" baseline="0" dirty="0">
                <a:latin typeface="Times New Roman" panose="02020603050405020304" pitchFamily="18" charset="0"/>
                <a:cs typeface="Times New Roman" panose="02020603050405020304" pitchFamily="18" charset="0"/>
              </a:rPr>
              <a:t>Aggregation</a:t>
            </a:r>
            <a:endParaRPr lang="en-US" sz="1800" u="none" strike="noStrike" baseline="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4876F9B-C590-426D-BE71-99806B7EA130}"/>
              </a:ext>
            </a:extLst>
          </p:cNvPr>
          <p:cNvSpPr txBox="1"/>
          <p:nvPr/>
        </p:nvSpPr>
        <p:spPr>
          <a:xfrm>
            <a:off x="445273" y="1251022"/>
            <a:ext cx="11243144" cy="1477328"/>
          </a:xfrm>
          <a:prstGeom prst="rect">
            <a:avLst/>
          </a:prstGeom>
          <a:noFill/>
        </p:spPr>
        <p:txBody>
          <a:bodyPr wrap="square">
            <a:spAutoFit/>
          </a:bodyPr>
          <a:lstStyle/>
          <a:p>
            <a:pPr algn="l"/>
            <a:r>
              <a:rPr lang="en-US" sz="1800" b="0" i="0" u="none" strike="noStrike" baseline="0" dirty="0">
                <a:latin typeface="Times New Roman" panose="02020603050405020304" pitchFamily="18" charset="0"/>
                <a:cs typeface="Times New Roman" panose="02020603050405020304" pitchFamily="18" charset="0"/>
              </a:rPr>
              <a:t>Inheritance is the most important “is a” hierarchy, and as we noted earlier, it is an essential element of object-oriented systems. Basically, inheritance defines a relationship among classes, wherein one class shares the structure or behavior defined in one or more classes (denoting single inheritance and multiple inheritance, respectively). Inheritance thus represents a hierarchy of abstractions, in which a subclass inherits from one or more super classes. Typically, a subclass augments or redefines the existing structure and behavior of its super classes</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DC98833-4E67-4B66-927B-47706AA2C3CA}"/>
              </a:ext>
            </a:extLst>
          </p:cNvPr>
          <p:cNvSpPr txBox="1"/>
          <p:nvPr/>
        </p:nvSpPr>
        <p:spPr>
          <a:xfrm>
            <a:off x="445273" y="3529486"/>
            <a:ext cx="10875396" cy="1200329"/>
          </a:xfrm>
          <a:prstGeom prst="rect">
            <a:avLst/>
          </a:prstGeom>
          <a:noFill/>
        </p:spPr>
        <p:txBody>
          <a:bodyPr wrap="square">
            <a:spAutoFit/>
          </a:bodyPr>
          <a:lstStyle/>
          <a:p>
            <a:pPr algn="l"/>
            <a:r>
              <a:rPr lang="en-US" sz="1800" b="0" i="0" u="none" strike="noStrike" baseline="0" dirty="0">
                <a:latin typeface="Times-Roman"/>
              </a:rPr>
              <a:t>Semantically, inheritance denotes an “is a” relationship. For example, a bear “is a” kind of mammal, a house “is a” kind of tangible asset, and a quick sort “is a” particular kind of sorting algorithm. Inheritance thus implies a generalization/ specialization hierarchy, wherein a subclass specializes the more general structure or behavior of its </a:t>
            </a:r>
            <a:r>
              <a:rPr lang="en-US" sz="1800" b="0" i="0" u="none" strike="noStrike" baseline="0" dirty="0" err="1">
                <a:latin typeface="Times-Roman"/>
              </a:rPr>
              <a:t>superclasses</a:t>
            </a:r>
            <a:r>
              <a:rPr lang="en-US" sz="1800" b="0" i="0" u="none" strike="noStrike" baseline="0" dirty="0">
                <a:latin typeface="Times-Roman"/>
              </a:rPr>
              <a:t>. Indeed, this is the litmus test for inheritance: If </a:t>
            </a:r>
            <a:r>
              <a:rPr lang="en-US" sz="1800" b="0" i="0" u="none" strike="noStrike" baseline="0" dirty="0">
                <a:latin typeface="Courier"/>
              </a:rPr>
              <a:t>B </a:t>
            </a:r>
            <a:r>
              <a:rPr lang="en-US" sz="1800" b="0" i="0" u="none" strike="noStrike" baseline="0" dirty="0">
                <a:latin typeface="Times-Roman"/>
              </a:rPr>
              <a:t>is not a kind of </a:t>
            </a:r>
            <a:r>
              <a:rPr lang="en-US" sz="1800" b="0" i="0" u="none" strike="noStrike" baseline="0" dirty="0">
                <a:latin typeface="Courier"/>
              </a:rPr>
              <a:t>A</a:t>
            </a:r>
            <a:r>
              <a:rPr lang="en-US" sz="1800" b="0" i="0" u="none" strike="noStrike" baseline="0" dirty="0">
                <a:latin typeface="Times-Roman"/>
              </a:rPr>
              <a:t>, then </a:t>
            </a:r>
            <a:r>
              <a:rPr lang="en-US" sz="1800" b="0" i="0" u="none" strike="noStrike" baseline="0" dirty="0">
                <a:latin typeface="Courier"/>
              </a:rPr>
              <a:t>B </a:t>
            </a:r>
            <a:r>
              <a:rPr lang="en-US" sz="1800" b="0" i="0" u="none" strike="noStrike" baseline="0" dirty="0">
                <a:latin typeface="Times-Roman"/>
              </a:rPr>
              <a:t>should not inherit from </a:t>
            </a:r>
            <a:r>
              <a:rPr lang="en-US" sz="1800" b="0" i="0" u="none" strike="noStrike" baseline="0" dirty="0">
                <a:latin typeface="Courier"/>
              </a:rPr>
              <a:t>A</a:t>
            </a:r>
            <a:r>
              <a:rPr lang="en-US" sz="1800" b="0" i="0" u="none" strike="noStrike" baseline="0" dirty="0">
                <a:latin typeface="Times-Roman"/>
              </a:rPr>
              <a:t>.</a:t>
            </a:r>
            <a:endParaRPr lang="en-IN" dirty="0"/>
          </a:p>
        </p:txBody>
      </p:sp>
      <p:sp>
        <p:nvSpPr>
          <p:cNvPr id="10" name="Footer Placeholder 9">
            <a:extLst>
              <a:ext uri="{FF2B5EF4-FFF2-40B4-BE49-F238E27FC236}">
                <a16:creationId xmlns:a16="http://schemas.microsoft.com/office/drawing/2014/main" id="{E50FD419-6CDF-47D5-A7BC-BDDEA3829172}"/>
              </a:ext>
            </a:extLst>
          </p:cNvPr>
          <p:cNvSpPr>
            <a:spLocks noGrp="1"/>
          </p:cNvSpPr>
          <p:nvPr>
            <p:ph type="ftr" sz="quarter" idx="11"/>
          </p:nvPr>
        </p:nvSpPr>
        <p:spPr/>
        <p:txBody>
          <a:bodyPr/>
          <a:lstStyle/>
          <a:p>
            <a:r>
              <a:rPr lang="en-US"/>
              <a:t>Referred sources mentioned in Key References</a:t>
            </a:r>
            <a:endParaRPr lang="en-IN"/>
          </a:p>
        </p:txBody>
      </p:sp>
    </p:spTree>
    <p:extLst>
      <p:ext uri="{BB962C8B-B14F-4D97-AF65-F5344CB8AC3E}">
        <p14:creationId xmlns:p14="http://schemas.microsoft.com/office/powerpoint/2010/main" val="2000439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7811" y="2090172"/>
            <a:ext cx="7776377" cy="1354217"/>
          </a:xfrm>
          <a:prstGeom prst="rect">
            <a:avLst/>
          </a:prstGeom>
        </p:spPr>
        <p:txBody>
          <a:bodyPr wrap="square">
            <a:spAutoFit/>
          </a:bodyPr>
          <a:lstStyle/>
          <a:p>
            <a:pPr marL="457200" indent="-457200" algn="just">
              <a:buFont typeface="+mj-lt"/>
              <a:buAutoNum type="arabicPeriod"/>
            </a:pPr>
            <a:r>
              <a:rPr lang="en-IN" sz="2000" i="0" u="none" strike="noStrike" baseline="0" dirty="0">
                <a:latin typeface="Times New Roman" panose="02020603050405020304" pitchFamily="18" charset="0"/>
                <a:cs typeface="Times New Roman" panose="02020603050405020304" pitchFamily="18" charset="0"/>
              </a:rPr>
              <a:t>Object-Oriented Analysis and Design with Applications-Third Edition-Addition Wesley </a:t>
            </a:r>
            <a:r>
              <a:rPr lang="en-IN" sz="2000" dirty="0">
                <a:latin typeface="Times New Roman" panose="02020603050405020304" pitchFamily="18" charset="0"/>
                <a:cs typeface="Times New Roman" panose="02020603050405020304" pitchFamily="18" charset="0"/>
              </a:rPr>
              <a:t>Authors-</a:t>
            </a:r>
            <a:r>
              <a:rPr lang="en-IN" sz="2000" i="0" u="none" strike="noStrike" baseline="0" dirty="0">
                <a:latin typeface="Times New Roman" panose="02020603050405020304" pitchFamily="18" charset="0"/>
                <a:cs typeface="Times New Roman" panose="02020603050405020304" pitchFamily="18" charset="0"/>
              </a:rPr>
              <a:t>Grady </a:t>
            </a:r>
            <a:r>
              <a:rPr lang="en-IN" sz="2000" i="0" u="none" strike="noStrike" baseline="0" dirty="0" err="1">
                <a:latin typeface="Times New Roman" panose="02020603050405020304" pitchFamily="18" charset="0"/>
                <a:cs typeface="Times New Roman" panose="02020603050405020304" pitchFamily="18" charset="0"/>
              </a:rPr>
              <a:t>Booch</a:t>
            </a:r>
            <a:r>
              <a:rPr lang="en-IN" sz="2000" i="0" u="none" strike="noStrike" baseline="0" dirty="0">
                <a:latin typeface="Times New Roman" panose="02020603050405020304" pitchFamily="18" charset="0"/>
                <a:cs typeface="Times New Roman" panose="02020603050405020304" pitchFamily="18" charset="0"/>
              </a:rPr>
              <a:t> Robert A. </a:t>
            </a:r>
            <a:r>
              <a:rPr lang="en-IN" sz="2000" i="0" u="none" strike="noStrike" baseline="0" dirty="0" err="1">
                <a:latin typeface="Times New Roman" panose="02020603050405020304" pitchFamily="18" charset="0"/>
                <a:cs typeface="Times New Roman" panose="02020603050405020304" pitchFamily="18" charset="0"/>
              </a:rPr>
              <a:t>Maksimchuk</a:t>
            </a:r>
            <a:r>
              <a:rPr lang="en-IN" sz="2000" i="0" u="none" strike="noStrike" baseline="0" dirty="0">
                <a:latin typeface="Times New Roman" panose="02020603050405020304" pitchFamily="18" charset="0"/>
                <a:cs typeface="Times New Roman" panose="02020603050405020304" pitchFamily="18" charset="0"/>
              </a:rPr>
              <a:t> Michael W. Engle </a:t>
            </a:r>
            <a:r>
              <a:rPr lang="en-US" sz="2000" i="0" u="none" strike="noStrike" baseline="0" dirty="0">
                <a:latin typeface="Times New Roman" panose="02020603050405020304" pitchFamily="18" charset="0"/>
                <a:cs typeface="Times New Roman" panose="02020603050405020304" pitchFamily="18" charset="0"/>
              </a:rPr>
              <a:t>Bobbi J. Young, Ph.D. </a:t>
            </a:r>
            <a:r>
              <a:rPr lang="en-IN" sz="2000" i="0" u="none" strike="noStrike" baseline="0" dirty="0">
                <a:latin typeface="Times New Roman" panose="02020603050405020304" pitchFamily="18" charset="0"/>
                <a:cs typeface="Times New Roman" panose="02020603050405020304" pitchFamily="18" charset="0"/>
              </a:rPr>
              <a:t>Jim </a:t>
            </a:r>
            <a:r>
              <a:rPr lang="en-IN" sz="2000" i="0" u="none" strike="noStrike" baseline="0" dirty="0" err="1">
                <a:latin typeface="Times New Roman" panose="02020603050405020304" pitchFamily="18" charset="0"/>
                <a:cs typeface="Times New Roman" panose="02020603050405020304" pitchFamily="18" charset="0"/>
              </a:rPr>
              <a:t>Conallen</a:t>
            </a:r>
            <a:r>
              <a:rPr lang="en-IN" sz="2000" i="0" u="none" strike="noStrike" baseline="0" dirty="0">
                <a:latin typeface="Times New Roman" panose="02020603050405020304" pitchFamily="18" charset="0"/>
                <a:cs typeface="Times New Roman" panose="02020603050405020304" pitchFamily="18" charset="0"/>
              </a:rPr>
              <a:t> Kelli A. Houston</a:t>
            </a:r>
            <a:endParaRPr lang="en-US" sz="2000" dirty="0">
              <a:latin typeface="Times New Roman" panose="02020603050405020304" pitchFamily="18" charset="0"/>
              <a:cs typeface="Times New Roman" pitchFamily="18" charset="0"/>
            </a:endParaRPr>
          </a:p>
        </p:txBody>
      </p:sp>
      <p:sp>
        <p:nvSpPr>
          <p:cNvPr id="3" name="Title 1">
            <a:extLst>
              <a:ext uri="{FF2B5EF4-FFF2-40B4-BE49-F238E27FC236}">
                <a16:creationId xmlns:a16="http://schemas.microsoft.com/office/drawing/2014/main" id="{59039BFF-DDD3-48DC-BDC6-E1BF69EE245A}"/>
              </a:ext>
            </a:extLst>
          </p:cNvPr>
          <p:cNvSpPr>
            <a:spLocks noGrp="1"/>
          </p:cNvSpPr>
          <p:nvPr>
            <p:ph type="title"/>
          </p:nvPr>
        </p:nvSpPr>
        <p:spPr>
          <a:xfrm>
            <a:off x="203200" y="304800"/>
            <a:ext cx="11785600" cy="609600"/>
          </a:xfrm>
        </p:spPr>
        <p:txBody>
          <a:bodyPr/>
          <a:lstStyle/>
          <a:p>
            <a:r>
              <a:rPr lang="en-US" dirty="0">
                <a:effectLst/>
                <a:latin typeface="Times New Roman" pitchFamily="18" charset="0"/>
                <a:cs typeface="Times New Roman" pitchFamily="18" charset="0"/>
              </a:rPr>
              <a:t>Key references</a:t>
            </a:r>
            <a:endParaRPr lang="en-IN"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9115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4150" y="2838450"/>
            <a:ext cx="6038850" cy="1143000"/>
          </a:xfrm>
        </p:spPr>
        <p:txBody>
          <a:bodyPr/>
          <a:lstStyle/>
          <a:p>
            <a:r>
              <a:rPr lang="en-US" dirty="0">
                <a:effectLst/>
                <a:latin typeface="Times New Roman" pitchFamily="18" charset="0"/>
                <a:cs typeface="Times New Roman"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8450"/>
            <a:ext cx="11785600" cy="1143000"/>
          </a:xfrm>
        </p:spPr>
        <p:txBody>
          <a:bodyPr/>
          <a:lstStyle/>
          <a:p>
            <a:r>
              <a:rPr lang="en-US" dirty="0">
                <a:effectLst/>
                <a:latin typeface="Times New Roman" pitchFamily="18" charset="0"/>
                <a:cs typeface="Times New Roman" pitchFamily="18" charset="0"/>
              </a:rPr>
              <a:t>Principles of object-orientation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90261" y="2793421"/>
            <a:ext cx="9096292" cy="3268652"/>
          </a:xfrm>
          <a:prstGeom prst="rect">
            <a:avLst/>
          </a:prstGeom>
        </p:spPr>
        <p:txBody>
          <a:bodyPr wrap="square">
            <a:spAutoFit/>
          </a:bodyPr>
          <a:lstStyle/>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Object-oriented technology is built on a sound engineering foundation, whose elements we collectively call the </a:t>
            </a:r>
            <a:r>
              <a:rPr lang="en-US" sz="2000" b="0" i="1" u="none" strike="noStrike" baseline="0" dirty="0">
                <a:latin typeface="Times New Roman" panose="02020603050405020304" pitchFamily="18" charset="0"/>
                <a:cs typeface="Times New Roman" panose="02020603050405020304" pitchFamily="18" charset="0"/>
              </a:rPr>
              <a:t>object model of development </a:t>
            </a:r>
            <a:r>
              <a:rPr lang="en-US" sz="2000" b="0" i="0" u="none" strike="noStrike" baseline="0" dirty="0">
                <a:latin typeface="Times New Roman" panose="02020603050405020304" pitchFamily="18" charset="0"/>
                <a:cs typeface="Times New Roman" panose="02020603050405020304" pitchFamily="18" charset="0"/>
              </a:rPr>
              <a:t>or simply the </a:t>
            </a:r>
            <a:r>
              <a:rPr lang="en-US" sz="2000" b="0" i="1" u="none" strike="noStrike" baseline="0" dirty="0">
                <a:latin typeface="Times New Roman" panose="02020603050405020304" pitchFamily="18" charset="0"/>
                <a:cs typeface="Times New Roman" panose="02020603050405020304" pitchFamily="18" charset="0"/>
              </a:rPr>
              <a:t>object model</a:t>
            </a:r>
            <a:r>
              <a:rPr lang="en-US" sz="2000" b="0" i="0" u="none" strike="noStrike" baseline="0" dirty="0">
                <a:latin typeface="Times New Roman" panose="02020603050405020304" pitchFamily="18" charset="0"/>
                <a:cs typeface="Times New Roman" panose="02020603050405020304" pitchFamily="18" charset="0"/>
              </a:rPr>
              <a:t>. The object model encompasses the principles of</a:t>
            </a:r>
          </a:p>
          <a:p>
            <a:pPr marL="800100" lvl="1"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abstraction, </a:t>
            </a:r>
          </a:p>
          <a:p>
            <a:pPr marL="800100" lvl="1"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encapsulation, </a:t>
            </a:r>
          </a:p>
          <a:p>
            <a:pPr marL="800100" lvl="1"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modularity, </a:t>
            </a:r>
          </a:p>
          <a:p>
            <a:pPr marL="800100" lvl="1"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hierarchy, </a:t>
            </a:r>
            <a:endParaRPr lang="en-US" sz="2000" dirty="0">
              <a:latin typeface="Times New Roman" panose="02020603050405020304" pitchFamily="18" charset="0"/>
              <a:cs typeface="Times New Roman" pitchFamily="18" charset="0"/>
            </a:endParaRPr>
          </a:p>
        </p:txBody>
      </p:sp>
      <p:sp>
        <p:nvSpPr>
          <p:cNvPr id="3" name="Title 1">
            <a:extLst>
              <a:ext uri="{FF2B5EF4-FFF2-40B4-BE49-F238E27FC236}">
                <a16:creationId xmlns:a16="http://schemas.microsoft.com/office/drawing/2014/main" id="{59039BFF-DDD3-48DC-BDC6-E1BF69EE245A}"/>
              </a:ext>
            </a:extLst>
          </p:cNvPr>
          <p:cNvSpPr>
            <a:spLocks noGrp="1"/>
          </p:cNvSpPr>
          <p:nvPr>
            <p:ph type="title"/>
          </p:nvPr>
        </p:nvSpPr>
        <p:spPr>
          <a:xfrm>
            <a:off x="203200" y="304800"/>
            <a:ext cx="11785600" cy="609600"/>
          </a:xfrm>
        </p:spPr>
        <p:txBody>
          <a:bodyPr/>
          <a:lstStyle/>
          <a:p>
            <a:r>
              <a:rPr lang="en-US" dirty="0">
                <a:effectLst/>
                <a:latin typeface="Times New Roman" pitchFamily="18" charset="0"/>
                <a:cs typeface="Times New Roman" pitchFamily="18" charset="0"/>
              </a:rPr>
              <a:t>Principles of object-orientation</a:t>
            </a:r>
            <a:endParaRPr lang="en-IN" dirty="0">
              <a:effectLst/>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6029FC60-BFCC-4848-BE4A-5105F815D9DE}"/>
              </a:ext>
            </a:extLst>
          </p:cNvPr>
          <p:cNvSpPr>
            <a:spLocks noGrp="1"/>
          </p:cNvSpPr>
          <p:nvPr>
            <p:ph type="ftr" sz="quarter" idx="11"/>
          </p:nvPr>
        </p:nvSpPr>
        <p:spPr/>
        <p:txBody>
          <a:bodyPr/>
          <a:lstStyle/>
          <a:p>
            <a:r>
              <a:rPr lang="en-US"/>
              <a:t>Referred sources mentioned in Key References</a:t>
            </a:r>
            <a:endParaRPr lang="en-IN"/>
          </a:p>
        </p:txBody>
      </p:sp>
      <p:sp>
        <p:nvSpPr>
          <p:cNvPr id="6" name="TextBox 5">
            <a:extLst>
              <a:ext uri="{FF2B5EF4-FFF2-40B4-BE49-F238E27FC236}">
                <a16:creationId xmlns:a16="http://schemas.microsoft.com/office/drawing/2014/main" id="{4B2CF854-41D5-4D78-BF95-D3D2865B9C93}"/>
              </a:ext>
            </a:extLst>
          </p:cNvPr>
          <p:cNvSpPr txBox="1"/>
          <p:nvPr/>
        </p:nvSpPr>
        <p:spPr>
          <a:xfrm>
            <a:off x="1590261" y="1318023"/>
            <a:ext cx="9159902" cy="1289071"/>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O</a:t>
            </a:r>
            <a:r>
              <a:rPr lang="en-US" sz="1800" b="1" i="0" u="none" strike="noStrike" baseline="0" dirty="0">
                <a:latin typeface="Times New Roman" panose="02020603050405020304" pitchFamily="18" charset="0"/>
                <a:cs typeface="Times New Roman" panose="02020603050405020304" pitchFamily="18" charset="0"/>
              </a:rPr>
              <a:t>bject model </a:t>
            </a:r>
            <a:r>
              <a:rPr lang="en-US" sz="1800" b="0" i="0" u="none" strike="noStrike" baseline="0" dirty="0">
                <a:latin typeface="Times New Roman" panose="02020603050405020304" pitchFamily="18" charset="0"/>
                <a:cs typeface="Times New Roman" panose="02020603050405020304" pitchFamily="18" charset="0"/>
              </a:rPr>
              <a:t>The collection of principles that form the foundation of object-oriented design; a software engineering paradigm emphasizing the principles </a:t>
            </a:r>
            <a:r>
              <a:rPr lang="en-IN" sz="1800" b="0" i="0" u="none" strike="noStrike" baseline="0" dirty="0">
                <a:latin typeface="Times New Roman" panose="02020603050405020304" pitchFamily="18" charset="0"/>
                <a:cs typeface="Times New Roman" panose="02020603050405020304" pitchFamily="18" charset="0"/>
              </a:rPr>
              <a:t>of abstraction, encapsulation, modularity, hierarchy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0935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2235" y="1406360"/>
            <a:ext cx="10426812" cy="369332"/>
          </a:xfrm>
          <a:prstGeom prst="rect">
            <a:avLst/>
          </a:prstGeom>
        </p:spPr>
        <p:txBody>
          <a:bodyPr wrap="square">
            <a:spAutoFit/>
          </a:bodyPr>
          <a:lstStyle/>
          <a:p>
            <a:pPr algn="just"/>
            <a:r>
              <a:rPr lang="en-US" sz="1800" b="0" i="0" u="none" strike="noStrike" baseline="0" dirty="0">
                <a:latin typeface="Times-Roman"/>
              </a:rPr>
              <a:t>Abstraction is one of the fundamental ways that we as humans cope with complexity</a:t>
            </a:r>
            <a:endParaRPr lang="en-US" sz="2000" dirty="0">
              <a:latin typeface="Times New Roman" panose="02020603050405020304" pitchFamily="18" charset="0"/>
              <a:cs typeface="Times New Roman" pitchFamily="18" charset="0"/>
            </a:endParaRPr>
          </a:p>
        </p:txBody>
      </p:sp>
      <p:sp>
        <p:nvSpPr>
          <p:cNvPr id="3" name="Title 1">
            <a:extLst>
              <a:ext uri="{FF2B5EF4-FFF2-40B4-BE49-F238E27FC236}">
                <a16:creationId xmlns:a16="http://schemas.microsoft.com/office/drawing/2014/main" id="{59039BFF-DDD3-48DC-BDC6-E1BF69EE245A}"/>
              </a:ext>
            </a:extLst>
          </p:cNvPr>
          <p:cNvSpPr>
            <a:spLocks noGrp="1"/>
          </p:cNvSpPr>
          <p:nvPr>
            <p:ph type="title"/>
          </p:nvPr>
        </p:nvSpPr>
        <p:spPr>
          <a:xfrm>
            <a:off x="203200" y="304800"/>
            <a:ext cx="11785600" cy="609600"/>
          </a:xfrm>
        </p:spPr>
        <p:txBody>
          <a:bodyPr/>
          <a:lstStyle/>
          <a:p>
            <a:r>
              <a:rPr lang="en-US" dirty="0">
                <a:effectLst/>
                <a:latin typeface="Times New Roman" pitchFamily="18" charset="0"/>
                <a:cs typeface="Times New Roman" pitchFamily="18" charset="0"/>
              </a:rPr>
              <a:t>Abstraction</a:t>
            </a:r>
            <a:endParaRPr lang="en-IN" dirty="0">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73BD5B1-C0DB-4E17-9026-FBA6D56EFBF5}"/>
              </a:ext>
            </a:extLst>
          </p:cNvPr>
          <p:cNvSpPr txBox="1"/>
          <p:nvPr/>
        </p:nvSpPr>
        <p:spPr>
          <a:xfrm>
            <a:off x="832234" y="2001209"/>
            <a:ext cx="10426811" cy="923330"/>
          </a:xfrm>
          <a:prstGeom prst="rect">
            <a:avLst/>
          </a:prstGeom>
          <a:noFill/>
        </p:spPr>
        <p:txBody>
          <a:bodyPr wrap="square">
            <a:spAutoFit/>
          </a:bodyPr>
          <a:lstStyle/>
          <a:p>
            <a:pPr algn="l"/>
            <a:r>
              <a:rPr lang="en-IN" sz="1800" b="0" i="0" u="none" strike="noStrike" baseline="0" dirty="0">
                <a:latin typeface="Times-Roman"/>
              </a:rPr>
              <a:t>“abstraction arises from a recognition </a:t>
            </a:r>
            <a:r>
              <a:rPr lang="en-US" sz="1800" b="0" i="0" u="none" strike="noStrike" baseline="0" dirty="0">
                <a:latin typeface="Times-Roman"/>
              </a:rPr>
              <a:t>of similarities between certain objects, situations, or processes in the real</a:t>
            </a:r>
          </a:p>
          <a:p>
            <a:pPr algn="l"/>
            <a:r>
              <a:rPr lang="en-US" sz="1800" b="0" i="0" u="none" strike="noStrike" baseline="0" dirty="0">
                <a:latin typeface="Times-Roman"/>
              </a:rPr>
              <a:t>world, and the decision to concentrate upon these similarities and to ignore for the </a:t>
            </a:r>
            <a:r>
              <a:rPr lang="en-IN" sz="1800" b="0" i="0" u="none" strike="noStrike" baseline="0" dirty="0">
                <a:latin typeface="Times-Roman"/>
              </a:rPr>
              <a:t>time being the differences”</a:t>
            </a:r>
          </a:p>
          <a:p>
            <a:pPr algn="r"/>
            <a:r>
              <a:rPr lang="en-IN" sz="1800" b="1" i="0" u="none" strike="noStrike" baseline="0" dirty="0">
                <a:latin typeface="Times-Roman"/>
              </a:rPr>
              <a:t>-Dahl, Dijkstra</a:t>
            </a:r>
            <a:endParaRPr lang="en-IN" b="1" dirty="0"/>
          </a:p>
        </p:txBody>
      </p:sp>
      <p:sp>
        <p:nvSpPr>
          <p:cNvPr id="9" name="TextBox 8">
            <a:extLst>
              <a:ext uri="{FF2B5EF4-FFF2-40B4-BE49-F238E27FC236}">
                <a16:creationId xmlns:a16="http://schemas.microsoft.com/office/drawing/2014/main" id="{4D8DF714-7F34-4FDF-9A81-FBB231EB0025}"/>
              </a:ext>
            </a:extLst>
          </p:cNvPr>
          <p:cNvSpPr txBox="1"/>
          <p:nvPr/>
        </p:nvSpPr>
        <p:spPr>
          <a:xfrm>
            <a:off x="892534" y="3143316"/>
            <a:ext cx="10239291" cy="1200329"/>
          </a:xfrm>
          <a:prstGeom prst="rect">
            <a:avLst/>
          </a:prstGeom>
          <a:noFill/>
        </p:spPr>
        <p:txBody>
          <a:bodyPr wrap="square">
            <a:spAutoFit/>
          </a:bodyPr>
          <a:lstStyle/>
          <a:p>
            <a:pPr algn="just"/>
            <a:r>
              <a:rPr lang="en-IN" sz="1800" b="0" i="0" u="none" strike="noStrike" baseline="0" dirty="0">
                <a:latin typeface="Times-Roman"/>
              </a:rPr>
              <a:t>“a simplified </a:t>
            </a:r>
            <a:r>
              <a:rPr lang="en-US" sz="1800" b="0" i="0" u="none" strike="noStrike" baseline="0" dirty="0">
                <a:latin typeface="Times-Roman"/>
              </a:rPr>
              <a:t>description, or specification, of a system that emphasizes some of the system’s details or properties while suppressing others. A good abstraction is one that emphasizes details that are significant to the reader or user and suppresses details that are, at least for the moment, immaterial or diversionary”</a:t>
            </a:r>
          </a:p>
          <a:p>
            <a:pPr algn="r"/>
            <a:r>
              <a:rPr lang="en-IN" sz="1800" b="1" i="0" u="none" strike="noStrike" baseline="0" dirty="0">
                <a:latin typeface="Times-Roman"/>
              </a:rPr>
              <a:t>-Shaw</a:t>
            </a:r>
            <a:endParaRPr lang="en-IN" b="1" dirty="0"/>
          </a:p>
        </p:txBody>
      </p:sp>
      <p:sp>
        <p:nvSpPr>
          <p:cNvPr id="11" name="TextBox 10">
            <a:extLst>
              <a:ext uri="{FF2B5EF4-FFF2-40B4-BE49-F238E27FC236}">
                <a16:creationId xmlns:a16="http://schemas.microsoft.com/office/drawing/2014/main" id="{0410E6A5-936E-4B6A-B57F-F7BDBE1F2E9B}"/>
              </a:ext>
            </a:extLst>
          </p:cNvPr>
          <p:cNvSpPr txBox="1"/>
          <p:nvPr/>
        </p:nvSpPr>
        <p:spPr>
          <a:xfrm>
            <a:off x="979998" y="4343645"/>
            <a:ext cx="10064363" cy="923330"/>
          </a:xfrm>
          <a:prstGeom prst="rect">
            <a:avLst/>
          </a:prstGeom>
          <a:noFill/>
        </p:spPr>
        <p:txBody>
          <a:bodyPr wrap="square">
            <a:spAutoFit/>
          </a:bodyPr>
          <a:lstStyle/>
          <a:p>
            <a:pPr algn="l"/>
            <a:r>
              <a:rPr lang="en-US" sz="1800" b="0" i="0" u="none" strike="noStrike" baseline="0" dirty="0">
                <a:latin typeface="Times-Roman"/>
              </a:rPr>
              <a:t>“a concept qualifies as an abstraction only if it can be described, understood, and analyzed independently of the mechanism that will eventually be used to realize it”</a:t>
            </a:r>
          </a:p>
          <a:p>
            <a:pPr algn="r"/>
            <a:r>
              <a:rPr lang="en-IN" sz="1800" b="0" i="0" u="none" strike="noStrike" baseline="0" dirty="0">
                <a:latin typeface="Times-Roman"/>
              </a:rPr>
              <a:t>-</a:t>
            </a:r>
            <a:r>
              <a:rPr lang="en-IN" sz="1800" b="1" i="0" u="none" strike="noStrike" baseline="0" dirty="0" err="1">
                <a:latin typeface="Times-Roman"/>
              </a:rPr>
              <a:t>Berzins</a:t>
            </a:r>
            <a:r>
              <a:rPr lang="en-IN" sz="1800" b="1" i="0" u="none" strike="noStrike" baseline="0" dirty="0">
                <a:latin typeface="Times-Roman"/>
              </a:rPr>
              <a:t>, Gray, and Naumann</a:t>
            </a:r>
            <a:endParaRPr lang="en-IN" b="1" dirty="0"/>
          </a:p>
        </p:txBody>
      </p:sp>
      <p:sp>
        <p:nvSpPr>
          <p:cNvPr id="13" name="TextBox 12">
            <a:extLst>
              <a:ext uri="{FF2B5EF4-FFF2-40B4-BE49-F238E27FC236}">
                <a16:creationId xmlns:a16="http://schemas.microsoft.com/office/drawing/2014/main" id="{84B743D1-0927-474A-8C0F-8E1B680FBA1A}"/>
              </a:ext>
            </a:extLst>
          </p:cNvPr>
          <p:cNvSpPr txBox="1"/>
          <p:nvPr/>
        </p:nvSpPr>
        <p:spPr>
          <a:xfrm>
            <a:off x="1043609" y="5266975"/>
            <a:ext cx="10000752" cy="923330"/>
          </a:xfrm>
          <a:prstGeom prst="rect">
            <a:avLst/>
          </a:prstGeom>
          <a:noFill/>
        </p:spPr>
        <p:txBody>
          <a:bodyPr wrap="square">
            <a:spAutoFit/>
          </a:bodyPr>
          <a:lstStyle/>
          <a:p>
            <a:pPr algn="l"/>
            <a:r>
              <a:rPr lang="en-US" sz="1800" b="0" i="0" u="none" strike="noStrike" baseline="0" dirty="0">
                <a:latin typeface="Times-Roman"/>
              </a:rPr>
              <a:t>“An abstraction denotes the essential characteristics of an object that distinguish it from all other kinds of objects and thus provide crisply defined conceptual boundaries, relative to the perspective of the viewer”</a:t>
            </a:r>
          </a:p>
          <a:p>
            <a:pPr algn="r"/>
            <a:r>
              <a:rPr lang="en-IN" sz="1800" b="1" i="0" u="none" strike="noStrike" baseline="0" dirty="0">
                <a:latin typeface="Times New Roman" panose="02020603050405020304" pitchFamily="18" charset="0"/>
                <a:cs typeface="Times New Roman" panose="02020603050405020304" pitchFamily="18" charset="0"/>
              </a:rPr>
              <a:t>-Grady </a:t>
            </a:r>
            <a:r>
              <a:rPr lang="en-IN" sz="1800" b="1" i="0" u="none" strike="noStrike" baseline="0" dirty="0" err="1">
                <a:latin typeface="Times New Roman" panose="02020603050405020304" pitchFamily="18" charset="0"/>
                <a:cs typeface="Times New Roman" panose="02020603050405020304" pitchFamily="18" charset="0"/>
              </a:rPr>
              <a:t>Booch</a:t>
            </a:r>
            <a:r>
              <a:rPr lang="en-IN" sz="1800" b="1" i="0" u="none" strike="noStrike" baseline="0" dirty="0">
                <a:latin typeface="Times New Roman" panose="02020603050405020304" pitchFamily="18" charset="0"/>
                <a:cs typeface="Times New Roman" panose="02020603050405020304" pitchFamily="18" charset="0"/>
              </a:rPr>
              <a:t> </a:t>
            </a:r>
            <a:endParaRPr lang="en-IN" b="1" dirty="0"/>
          </a:p>
        </p:txBody>
      </p:sp>
      <p:sp>
        <p:nvSpPr>
          <p:cNvPr id="2" name="Footer Placeholder 1">
            <a:extLst>
              <a:ext uri="{FF2B5EF4-FFF2-40B4-BE49-F238E27FC236}">
                <a16:creationId xmlns:a16="http://schemas.microsoft.com/office/drawing/2014/main" id="{67230881-FB9E-4D50-A869-A491413A12C3}"/>
              </a:ext>
            </a:extLst>
          </p:cNvPr>
          <p:cNvSpPr>
            <a:spLocks noGrp="1"/>
          </p:cNvSpPr>
          <p:nvPr>
            <p:ph type="ftr" sz="quarter" idx="11"/>
          </p:nvPr>
        </p:nvSpPr>
        <p:spPr/>
        <p:txBody>
          <a:bodyPr/>
          <a:lstStyle/>
          <a:p>
            <a:r>
              <a:rPr lang="en-US"/>
              <a:t>Referred sources mentioned in Key References</a:t>
            </a:r>
            <a:endParaRPr lang="en-IN"/>
          </a:p>
        </p:txBody>
      </p:sp>
    </p:spTree>
    <p:extLst>
      <p:ext uri="{BB962C8B-B14F-4D97-AF65-F5344CB8AC3E}">
        <p14:creationId xmlns:p14="http://schemas.microsoft.com/office/powerpoint/2010/main" val="3764488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C14AC4-B034-4743-A667-F5C5ED57C547}"/>
              </a:ext>
            </a:extLst>
          </p:cNvPr>
          <p:cNvSpPr txBox="1"/>
          <p:nvPr/>
        </p:nvSpPr>
        <p:spPr>
          <a:xfrm>
            <a:off x="622189" y="1319427"/>
            <a:ext cx="10867445" cy="646331"/>
          </a:xfrm>
          <a:prstGeom prst="rect">
            <a:avLst/>
          </a:prstGeom>
          <a:noFill/>
        </p:spPr>
        <p:txBody>
          <a:bodyPr wrap="square">
            <a:spAutoFit/>
          </a:bodyPr>
          <a:lstStyle/>
          <a:p>
            <a:pPr algn="l"/>
            <a:r>
              <a:rPr lang="en-US" sz="1800" b="0" i="0" u="none" strike="noStrike" baseline="0" dirty="0">
                <a:latin typeface="Times-Roman"/>
              </a:rPr>
              <a:t>An abstraction focuses on the outside view of an object and so serves to separate an object’s essential behavior from its implementation</a:t>
            </a:r>
            <a:endParaRPr lang="en-IN" dirty="0"/>
          </a:p>
        </p:txBody>
      </p:sp>
      <p:pic>
        <p:nvPicPr>
          <p:cNvPr id="6" name="Picture 5">
            <a:extLst>
              <a:ext uri="{FF2B5EF4-FFF2-40B4-BE49-F238E27FC236}">
                <a16:creationId xmlns:a16="http://schemas.microsoft.com/office/drawing/2014/main" id="{1180740B-631A-4248-BF99-F41DC3B45B19}"/>
              </a:ext>
            </a:extLst>
          </p:cNvPr>
          <p:cNvPicPr>
            <a:picLocks noChangeAspect="1"/>
          </p:cNvPicPr>
          <p:nvPr/>
        </p:nvPicPr>
        <p:blipFill>
          <a:blip r:embed="rId2"/>
          <a:stretch>
            <a:fillRect/>
          </a:stretch>
        </p:blipFill>
        <p:spPr>
          <a:xfrm>
            <a:off x="2218414" y="2225899"/>
            <a:ext cx="7044856" cy="3944313"/>
          </a:xfrm>
          <a:prstGeom prst="rect">
            <a:avLst/>
          </a:prstGeom>
        </p:spPr>
      </p:pic>
      <p:sp>
        <p:nvSpPr>
          <p:cNvPr id="3" name="Footer Placeholder 2">
            <a:extLst>
              <a:ext uri="{FF2B5EF4-FFF2-40B4-BE49-F238E27FC236}">
                <a16:creationId xmlns:a16="http://schemas.microsoft.com/office/drawing/2014/main" id="{E4E129E0-E906-46E8-A10C-8055BB42CAAA}"/>
              </a:ext>
            </a:extLst>
          </p:cNvPr>
          <p:cNvSpPr>
            <a:spLocks noGrp="1"/>
          </p:cNvSpPr>
          <p:nvPr>
            <p:ph type="ftr" sz="quarter" idx="11"/>
          </p:nvPr>
        </p:nvSpPr>
        <p:spPr/>
        <p:txBody>
          <a:bodyPr/>
          <a:lstStyle/>
          <a:p>
            <a:r>
              <a:rPr lang="en-US" dirty="0"/>
              <a:t>Referred sources mentioned in Key References</a:t>
            </a:r>
            <a:endParaRPr lang="en-IN" dirty="0"/>
          </a:p>
        </p:txBody>
      </p:sp>
    </p:spTree>
    <p:extLst>
      <p:ext uri="{BB962C8B-B14F-4D97-AF65-F5344CB8AC3E}">
        <p14:creationId xmlns:p14="http://schemas.microsoft.com/office/powerpoint/2010/main" val="3661656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A5ACF3-B57F-42C6-9835-B6BCD5171841}"/>
              </a:ext>
            </a:extLst>
          </p:cNvPr>
          <p:cNvSpPr txBox="1"/>
          <p:nvPr/>
        </p:nvSpPr>
        <p:spPr>
          <a:xfrm>
            <a:off x="765314" y="1328675"/>
            <a:ext cx="10867444" cy="646331"/>
          </a:xfrm>
          <a:prstGeom prst="rect">
            <a:avLst/>
          </a:prstGeom>
          <a:noFill/>
        </p:spPr>
        <p:txBody>
          <a:bodyPr wrap="square">
            <a:spAutoFit/>
          </a:bodyPr>
          <a:lstStyle/>
          <a:p>
            <a:pPr algn="l"/>
            <a:r>
              <a:rPr lang="en-US" sz="1800" b="0" i="0" u="none" strike="noStrike" baseline="0" dirty="0">
                <a:latin typeface="Times-Roman"/>
              </a:rPr>
              <a:t>Deciding on the right set of abstractions for a given domain is the central problem in object-oriented design. Because this topic is so important, </a:t>
            </a:r>
            <a:endParaRPr lang="en-IN" dirty="0"/>
          </a:p>
        </p:txBody>
      </p:sp>
      <p:sp>
        <p:nvSpPr>
          <p:cNvPr id="7" name="TextBox 6">
            <a:extLst>
              <a:ext uri="{FF2B5EF4-FFF2-40B4-BE49-F238E27FC236}">
                <a16:creationId xmlns:a16="http://schemas.microsoft.com/office/drawing/2014/main" id="{28D46E7F-4A25-48D0-94B3-852F873C48F0}"/>
              </a:ext>
            </a:extLst>
          </p:cNvPr>
          <p:cNvSpPr txBox="1"/>
          <p:nvPr/>
        </p:nvSpPr>
        <p:spPr>
          <a:xfrm>
            <a:off x="979999" y="2661731"/>
            <a:ext cx="10008704" cy="3920240"/>
          </a:xfrm>
          <a:prstGeom prst="rect">
            <a:avLst/>
          </a:prstGeom>
          <a:noFill/>
        </p:spPr>
        <p:txBody>
          <a:bodyPr wrap="square">
            <a:spAutoFit/>
          </a:bodyPr>
          <a:lstStyle/>
          <a:p>
            <a:pPr algn="l"/>
            <a:r>
              <a:rPr lang="en-US" sz="1800" b="0" i="0" u="none" strike="noStrike" baseline="0" dirty="0">
                <a:latin typeface="Times-Roman"/>
              </a:rPr>
              <a:t>Kinds of abstraction</a:t>
            </a:r>
          </a:p>
          <a:p>
            <a:pPr algn="l"/>
            <a:endParaRPr lang="en-US" dirty="0">
              <a:latin typeface="Times-Roman"/>
            </a:endParaRPr>
          </a:p>
          <a:p>
            <a:pPr marL="342900" indent="-342900" algn="l">
              <a:lnSpc>
                <a:spcPct val="150000"/>
              </a:lnSpc>
              <a:buFont typeface="Arial" panose="020B0604020202020204" pitchFamily="34" charset="0"/>
              <a:buChar char="•"/>
            </a:pPr>
            <a:r>
              <a:rPr lang="en-US" sz="1800" b="1" i="0" u="none" strike="noStrike" baseline="0" dirty="0">
                <a:latin typeface="Times-Roman"/>
              </a:rPr>
              <a:t>Entity abstraction </a:t>
            </a:r>
            <a:r>
              <a:rPr lang="en-US" sz="1800" b="0" i="0" u="none" strike="noStrike" baseline="0" dirty="0">
                <a:latin typeface="Times-Roman"/>
              </a:rPr>
              <a:t>An object that represents a useful model of a </a:t>
            </a:r>
            <a:r>
              <a:rPr lang="en-IN" sz="1800" b="0" i="0" u="none" strike="noStrike" baseline="0" dirty="0">
                <a:latin typeface="Times-Roman"/>
              </a:rPr>
              <a:t>problem domain or solution domain entity</a:t>
            </a:r>
          </a:p>
          <a:p>
            <a:pPr marL="342900" indent="-342900" algn="l">
              <a:lnSpc>
                <a:spcPct val="150000"/>
              </a:lnSpc>
              <a:buFont typeface="Arial" panose="020B0604020202020204" pitchFamily="34" charset="0"/>
              <a:buChar char="•"/>
            </a:pPr>
            <a:r>
              <a:rPr lang="en-US" sz="1800" b="1" i="0" u="none" strike="noStrike" baseline="0" dirty="0">
                <a:latin typeface="Times-Roman"/>
              </a:rPr>
              <a:t>Action abstraction </a:t>
            </a:r>
            <a:r>
              <a:rPr lang="en-US" sz="1800" b="0" i="0" u="none" strike="noStrike" baseline="0" dirty="0">
                <a:latin typeface="Times-Roman"/>
              </a:rPr>
              <a:t>An object that provides a generalized set of operations, all of which perform the same </a:t>
            </a:r>
            <a:r>
              <a:rPr lang="en-IN" sz="1800" b="0" i="0" u="none" strike="noStrike" baseline="0" dirty="0">
                <a:latin typeface="Times-Roman"/>
              </a:rPr>
              <a:t>kind of function</a:t>
            </a:r>
          </a:p>
          <a:p>
            <a:pPr marL="342900" indent="-342900" algn="l">
              <a:lnSpc>
                <a:spcPct val="150000"/>
              </a:lnSpc>
              <a:buFont typeface="Arial" panose="020B0604020202020204" pitchFamily="34" charset="0"/>
              <a:buChar char="•"/>
            </a:pPr>
            <a:r>
              <a:rPr lang="en-US" sz="1800" b="1" i="0" u="none" strike="noStrike" baseline="0" dirty="0">
                <a:latin typeface="Times-Roman"/>
              </a:rPr>
              <a:t>Virtual machine abstraction </a:t>
            </a:r>
            <a:r>
              <a:rPr lang="en-US" sz="1800" b="0" i="0" u="none" strike="noStrike" baseline="0" dirty="0">
                <a:latin typeface="Times-Roman"/>
              </a:rPr>
              <a:t>An object that groups operations that are all used by some superior level of control, or operations that all use some junior-level set </a:t>
            </a:r>
            <a:r>
              <a:rPr lang="en-IN" sz="1800" b="0" i="0" u="none" strike="noStrike" baseline="0" dirty="0">
                <a:latin typeface="Times-Roman"/>
              </a:rPr>
              <a:t>of operations</a:t>
            </a:r>
          </a:p>
          <a:p>
            <a:pPr marL="342900" indent="-342900" algn="l">
              <a:lnSpc>
                <a:spcPct val="150000"/>
              </a:lnSpc>
              <a:buFont typeface="Arial" panose="020B0604020202020204" pitchFamily="34" charset="0"/>
              <a:buChar char="•"/>
            </a:pPr>
            <a:r>
              <a:rPr lang="en-US" sz="1800" b="1" i="0" u="none" strike="noStrike" baseline="0" dirty="0">
                <a:latin typeface="Times-Roman"/>
              </a:rPr>
              <a:t>Coincidental abstraction </a:t>
            </a:r>
            <a:r>
              <a:rPr lang="en-US" sz="1800" b="0" i="0" u="none" strike="noStrike" baseline="0" dirty="0">
                <a:latin typeface="Times-Roman"/>
              </a:rPr>
              <a:t>An object that packages a set of operations that have no relation to each other</a:t>
            </a:r>
            <a:endParaRPr lang="en-IN" dirty="0"/>
          </a:p>
        </p:txBody>
      </p:sp>
      <p:sp>
        <p:nvSpPr>
          <p:cNvPr id="2" name="Footer Placeholder 1">
            <a:extLst>
              <a:ext uri="{FF2B5EF4-FFF2-40B4-BE49-F238E27FC236}">
                <a16:creationId xmlns:a16="http://schemas.microsoft.com/office/drawing/2014/main" id="{F3E23BD9-FE04-4CC2-B175-780166DC5DCF}"/>
              </a:ext>
            </a:extLst>
          </p:cNvPr>
          <p:cNvSpPr>
            <a:spLocks noGrp="1"/>
          </p:cNvSpPr>
          <p:nvPr>
            <p:ph type="ftr" sz="quarter" idx="11"/>
          </p:nvPr>
        </p:nvSpPr>
        <p:spPr/>
        <p:txBody>
          <a:bodyPr/>
          <a:lstStyle/>
          <a:p>
            <a:r>
              <a:rPr lang="en-US"/>
              <a:t>Referred sources mentioned in Key References</a:t>
            </a:r>
            <a:endParaRPr lang="en-IN"/>
          </a:p>
        </p:txBody>
      </p:sp>
    </p:spTree>
    <p:extLst>
      <p:ext uri="{BB962C8B-B14F-4D97-AF65-F5344CB8AC3E}">
        <p14:creationId xmlns:p14="http://schemas.microsoft.com/office/powerpoint/2010/main" val="4066816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E6160-09A5-4C21-9991-31CF16843F20}"/>
              </a:ext>
            </a:extLst>
          </p:cNvPr>
          <p:cNvSpPr>
            <a:spLocks noGrp="1"/>
          </p:cNvSpPr>
          <p:nvPr>
            <p:ph type="title"/>
          </p:nvPr>
        </p:nvSpPr>
        <p:spPr/>
        <p:txBody>
          <a:bodyPr/>
          <a:lstStyle/>
          <a:p>
            <a:r>
              <a:rPr lang="en-IN" sz="3600" u="none" strike="noStrike" baseline="0" dirty="0">
                <a:effectLst/>
                <a:latin typeface="Times New Roman" panose="02020603050405020304" pitchFamily="18" charset="0"/>
                <a:cs typeface="Times New Roman" panose="02020603050405020304" pitchFamily="18" charset="0"/>
              </a:rPr>
              <a:t>Example of Abstraction</a:t>
            </a:r>
            <a:endParaRPr lang="en-IN" sz="3600" dirty="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655752A-C182-4348-B4D4-D83215C4CA35}"/>
              </a:ext>
            </a:extLst>
          </p:cNvPr>
          <p:cNvPicPr>
            <a:picLocks noChangeAspect="1"/>
          </p:cNvPicPr>
          <p:nvPr/>
        </p:nvPicPr>
        <p:blipFill>
          <a:blip r:embed="rId2"/>
          <a:stretch>
            <a:fillRect/>
          </a:stretch>
        </p:blipFill>
        <p:spPr>
          <a:xfrm>
            <a:off x="7540114" y="1321324"/>
            <a:ext cx="3838575" cy="2990850"/>
          </a:xfrm>
          <a:prstGeom prst="rect">
            <a:avLst/>
          </a:prstGeom>
        </p:spPr>
      </p:pic>
      <p:sp>
        <p:nvSpPr>
          <p:cNvPr id="6" name="TextBox 5">
            <a:extLst>
              <a:ext uri="{FF2B5EF4-FFF2-40B4-BE49-F238E27FC236}">
                <a16:creationId xmlns:a16="http://schemas.microsoft.com/office/drawing/2014/main" id="{6A1DEF19-D0C4-40CC-896C-DB51E6B1BCB2}"/>
              </a:ext>
            </a:extLst>
          </p:cNvPr>
          <p:cNvSpPr txBox="1"/>
          <p:nvPr/>
        </p:nvSpPr>
        <p:spPr>
          <a:xfrm>
            <a:off x="423407" y="1321324"/>
            <a:ext cx="6094674" cy="646331"/>
          </a:xfrm>
          <a:prstGeom prst="rect">
            <a:avLst/>
          </a:prstGeom>
          <a:noFill/>
        </p:spPr>
        <p:txBody>
          <a:bodyPr wrap="square">
            <a:spAutoFit/>
          </a:bodyPr>
          <a:lstStyle/>
          <a:p>
            <a:pPr algn="l"/>
            <a:r>
              <a:rPr lang="en-US" sz="1800" b="0" i="0" u="none" strike="noStrike" baseline="0" dirty="0">
                <a:latin typeface="Times-Roman"/>
              </a:rPr>
              <a:t>On a hydroponics farm, plants are grown in a nutrient solution, without sand, </a:t>
            </a:r>
            <a:r>
              <a:rPr lang="en-IN" sz="1800" b="0" i="0" u="none" strike="noStrike" baseline="0" dirty="0">
                <a:latin typeface="Times-Roman"/>
              </a:rPr>
              <a:t>gravel, or other soils.</a:t>
            </a:r>
            <a:endParaRPr lang="en-IN" dirty="0"/>
          </a:p>
        </p:txBody>
      </p:sp>
      <p:sp>
        <p:nvSpPr>
          <p:cNvPr id="8" name="TextBox 7">
            <a:extLst>
              <a:ext uri="{FF2B5EF4-FFF2-40B4-BE49-F238E27FC236}">
                <a16:creationId xmlns:a16="http://schemas.microsoft.com/office/drawing/2014/main" id="{D868F924-9EDA-4038-B0B7-C94447FB8963}"/>
              </a:ext>
            </a:extLst>
          </p:cNvPr>
          <p:cNvSpPr txBox="1"/>
          <p:nvPr/>
        </p:nvSpPr>
        <p:spPr>
          <a:xfrm>
            <a:off x="423406" y="2207943"/>
            <a:ext cx="6478325" cy="1200329"/>
          </a:xfrm>
          <a:prstGeom prst="rect">
            <a:avLst/>
          </a:prstGeom>
          <a:noFill/>
        </p:spPr>
        <p:txBody>
          <a:bodyPr wrap="square">
            <a:spAutoFit/>
          </a:bodyPr>
          <a:lstStyle/>
          <a:p>
            <a:pPr algn="just"/>
            <a:r>
              <a:rPr lang="en-IN" sz="1800" b="0" i="0" u="none" strike="noStrike" baseline="0" dirty="0">
                <a:latin typeface="Times-Roman"/>
              </a:rPr>
              <a:t>One must </a:t>
            </a:r>
            <a:r>
              <a:rPr lang="en-US" sz="1800" b="0" i="0" u="none" strike="noStrike" baseline="0" dirty="0">
                <a:latin typeface="Times-Roman"/>
              </a:rPr>
              <a:t>control diverse factors such as temperature, humidity, light, pH, and nutrient concentrations. On a large farm, it is not unusual to have an automated system that constantly monitors and adjusts these elements. (Automated gardener)</a:t>
            </a:r>
            <a:endParaRPr lang="en-IN" dirty="0"/>
          </a:p>
        </p:txBody>
      </p:sp>
      <p:sp>
        <p:nvSpPr>
          <p:cNvPr id="10" name="TextBox 9">
            <a:extLst>
              <a:ext uri="{FF2B5EF4-FFF2-40B4-BE49-F238E27FC236}">
                <a16:creationId xmlns:a16="http://schemas.microsoft.com/office/drawing/2014/main" id="{05EC8564-1A88-4989-94E0-541B3E310207}"/>
              </a:ext>
            </a:extLst>
          </p:cNvPr>
          <p:cNvSpPr txBox="1"/>
          <p:nvPr/>
        </p:nvSpPr>
        <p:spPr>
          <a:xfrm>
            <a:off x="423407" y="3775084"/>
            <a:ext cx="6351104" cy="1477328"/>
          </a:xfrm>
          <a:prstGeom prst="rect">
            <a:avLst/>
          </a:prstGeom>
          <a:noFill/>
        </p:spPr>
        <p:txBody>
          <a:bodyPr wrap="square">
            <a:spAutoFit/>
          </a:bodyPr>
          <a:lstStyle/>
          <a:p>
            <a:pPr algn="just"/>
            <a:r>
              <a:rPr lang="en-US" sz="1800" b="0" i="0" u="none" strike="noStrike" baseline="0" dirty="0">
                <a:latin typeface="Times-Roman"/>
              </a:rPr>
              <a:t>One of the key abstractions in this problem is that of a sensor.</a:t>
            </a:r>
            <a:r>
              <a:rPr lang="en-IN" sz="1800" b="0" i="0" u="none" strike="noStrike" baseline="0" dirty="0">
                <a:latin typeface="Times-Roman"/>
              </a:rPr>
              <a:t> Actually, there are </a:t>
            </a:r>
            <a:r>
              <a:rPr lang="en-US" sz="1800" b="0" i="0" u="none" strike="noStrike" baseline="0" dirty="0">
                <a:latin typeface="Times-Roman"/>
              </a:rPr>
              <a:t>several different kinds of sensors. Anything that affects production must be measured, so we must have sensors for air and water temperature, humidity, light, pH, and nutrient concentrations, among other things.</a:t>
            </a:r>
            <a:endParaRPr lang="en-IN" dirty="0"/>
          </a:p>
        </p:txBody>
      </p:sp>
      <p:sp>
        <p:nvSpPr>
          <p:cNvPr id="12" name="TextBox 11">
            <a:extLst>
              <a:ext uri="{FF2B5EF4-FFF2-40B4-BE49-F238E27FC236}">
                <a16:creationId xmlns:a16="http://schemas.microsoft.com/office/drawing/2014/main" id="{8BA80EED-509B-425F-8390-6686451282CA}"/>
              </a:ext>
            </a:extLst>
          </p:cNvPr>
          <p:cNvSpPr txBox="1"/>
          <p:nvPr/>
        </p:nvSpPr>
        <p:spPr>
          <a:xfrm>
            <a:off x="423407" y="5505678"/>
            <a:ext cx="6271592" cy="1200329"/>
          </a:xfrm>
          <a:prstGeom prst="rect">
            <a:avLst/>
          </a:prstGeom>
          <a:noFill/>
        </p:spPr>
        <p:txBody>
          <a:bodyPr wrap="square">
            <a:spAutoFit/>
          </a:bodyPr>
          <a:lstStyle/>
          <a:p>
            <a:pPr algn="just"/>
            <a:r>
              <a:rPr lang="en-US" sz="1800" b="0" i="0" u="none" strike="noStrike" baseline="0" dirty="0">
                <a:latin typeface="Times-Roman"/>
              </a:rPr>
              <a:t>What are the responsibilities of a temperature sensor? Our design decision is that a sensor is responsible for knowing the temperature at a given location and reporting that temperature when asked</a:t>
            </a:r>
            <a:endParaRPr lang="en-IN" dirty="0"/>
          </a:p>
        </p:txBody>
      </p:sp>
      <p:graphicFrame>
        <p:nvGraphicFramePr>
          <p:cNvPr id="13" name="Table 13">
            <a:extLst>
              <a:ext uri="{FF2B5EF4-FFF2-40B4-BE49-F238E27FC236}">
                <a16:creationId xmlns:a16="http://schemas.microsoft.com/office/drawing/2014/main" id="{2F63FD1E-9E5F-4A7C-B482-0FE2B9915D7D}"/>
              </a:ext>
            </a:extLst>
          </p:cNvPr>
          <p:cNvGraphicFramePr>
            <a:graphicFrameLocks noGrp="1"/>
          </p:cNvGraphicFramePr>
          <p:nvPr>
            <p:extLst>
              <p:ext uri="{D42A27DB-BD31-4B8C-83A1-F6EECF244321}">
                <p14:modId xmlns:p14="http://schemas.microsoft.com/office/powerpoint/2010/main" val="4008578552"/>
              </p:ext>
            </p:extLst>
          </p:nvPr>
        </p:nvGraphicFramePr>
        <p:xfrm>
          <a:off x="7484455" y="4887460"/>
          <a:ext cx="3894234" cy="1529080"/>
        </p:xfrm>
        <a:graphic>
          <a:graphicData uri="http://schemas.openxmlformats.org/drawingml/2006/table">
            <a:tbl>
              <a:tblPr firstRow="1" bandRow="1">
                <a:tableStyleId>{5940675A-B579-460E-94D1-54222C63F5DA}</a:tableStyleId>
              </a:tblPr>
              <a:tblGrid>
                <a:gridCol w="3894234">
                  <a:extLst>
                    <a:ext uri="{9D8B030D-6E8A-4147-A177-3AD203B41FA5}">
                      <a16:colId xmlns:a16="http://schemas.microsoft.com/office/drawing/2014/main" val="2857728253"/>
                    </a:ext>
                  </a:extLst>
                </a:gridCol>
              </a:tblGrid>
              <a:tr h="370840">
                <a:tc>
                  <a:txBody>
                    <a:bodyPr/>
                    <a:lstStyle/>
                    <a:p>
                      <a:r>
                        <a:rPr lang="en-IN" sz="1600" b="1" i="0" u="none" strike="noStrike" kern="1200" baseline="0" dirty="0">
                          <a:solidFill>
                            <a:schemeClr val="tx1"/>
                          </a:solidFill>
                          <a:latin typeface="Times New Roman" panose="02020603050405020304" pitchFamily="18" charset="0"/>
                          <a:ea typeface="+mn-ea"/>
                          <a:cs typeface="Times New Roman" panose="02020603050405020304" pitchFamily="18" charset="0"/>
                        </a:rPr>
                        <a:t>Abstraction: </a:t>
                      </a:r>
                      <a:r>
                        <a:rPr lang="en-I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Temperature Sensor</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26387657"/>
                  </a:ext>
                </a:extLst>
              </a:tr>
              <a:tr h="370840">
                <a:tc>
                  <a:txBody>
                    <a:bodyPr/>
                    <a:lstStyle/>
                    <a:p>
                      <a:r>
                        <a:rPr lang="en-IN" sz="1600" b="1" i="0" u="none" strike="noStrike" kern="1200" baseline="0" dirty="0">
                          <a:solidFill>
                            <a:schemeClr val="tx1"/>
                          </a:solidFill>
                          <a:latin typeface="Times New Roman" panose="02020603050405020304" pitchFamily="18" charset="0"/>
                          <a:ea typeface="+mn-ea"/>
                          <a:cs typeface="Times New Roman" panose="02020603050405020304" pitchFamily="18" charset="0"/>
                        </a:rPr>
                        <a:t>Important Characteristics: </a:t>
                      </a:r>
                      <a:r>
                        <a:rPr lang="en-I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temperature</a:t>
                      </a:r>
                    </a:p>
                    <a:p>
                      <a:r>
                        <a:rPr lang="en-I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Location</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56540449"/>
                  </a:ext>
                </a:extLst>
              </a:tr>
              <a:tr h="370840">
                <a:tc>
                  <a:txBody>
                    <a:bodyPr/>
                    <a:lstStyle/>
                    <a:p>
                      <a:r>
                        <a:rPr lang="en-IN" sz="1600" b="1" i="0" u="none" strike="noStrike" kern="1200" baseline="0" dirty="0">
                          <a:solidFill>
                            <a:schemeClr val="tx1"/>
                          </a:solidFill>
                          <a:latin typeface="Times New Roman" panose="02020603050405020304" pitchFamily="18" charset="0"/>
                          <a:ea typeface="+mn-ea"/>
                          <a:cs typeface="Times New Roman" panose="02020603050405020304" pitchFamily="18" charset="0"/>
                        </a:rPr>
                        <a:t>Responsibilities:</a:t>
                      </a:r>
                      <a:r>
                        <a:rPr lang="en-I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report current temperature</a:t>
                      </a:r>
                    </a:p>
                    <a:p>
                      <a:r>
                        <a:rPr lang="en-I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calibrate</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09012045"/>
                  </a:ext>
                </a:extLst>
              </a:tr>
            </a:tbl>
          </a:graphicData>
        </a:graphic>
      </p:graphicFrame>
      <p:sp>
        <p:nvSpPr>
          <p:cNvPr id="14" name="Footer Placeholder 13">
            <a:extLst>
              <a:ext uri="{FF2B5EF4-FFF2-40B4-BE49-F238E27FC236}">
                <a16:creationId xmlns:a16="http://schemas.microsoft.com/office/drawing/2014/main" id="{69B28B40-7F1A-43B0-B482-2EAC538D712E}"/>
              </a:ext>
            </a:extLst>
          </p:cNvPr>
          <p:cNvSpPr>
            <a:spLocks noGrp="1"/>
          </p:cNvSpPr>
          <p:nvPr>
            <p:ph type="ftr" sz="quarter" idx="11"/>
          </p:nvPr>
        </p:nvSpPr>
        <p:spPr>
          <a:xfrm>
            <a:off x="4165600" y="6324600"/>
            <a:ext cx="3860800" cy="457200"/>
          </a:xfrm>
        </p:spPr>
        <p:txBody>
          <a:bodyPr/>
          <a:lstStyle/>
          <a:p>
            <a:r>
              <a:rPr lang="en-US" dirty="0"/>
              <a:t>Referred sources mentioned in Key References</a:t>
            </a:r>
            <a:endParaRPr lang="en-IN" dirty="0"/>
          </a:p>
        </p:txBody>
      </p:sp>
    </p:spTree>
    <p:extLst>
      <p:ext uri="{BB962C8B-B14F-4D97-AF65-F5344CB8AC3E}">
        <p14:creationId xmlns:p14="http://schemas.microsoft.com/office/powerpoint/2010/main" val="1958704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9039BFF-DDD3-48DC-BDC6-E1BF69EE245A}"/>
              </a:ext>
            </a:extLst>
          </p:cNvPr>
          <p:cNvSpPr>
            <a:spLocks noGrp="1"/>
          </p:cNvSpPr>
          <p:nvPr>
            <p:ph type="title"/>
          </p:nvPr>
        </p:nvSpPr>
        <p:spPr>
          <a:xfrm>
            <a:off x="203200" y="304800"/>
            <a:ext cx="11785600" cy="609600"/>
          </a:xfrm>
        </p:spPr>
        <p:txBody>
          <a:bodyPr/>
          <a:lstStyle/>
          <a:p>
            <a:r>
              <a:rPr lang="en-US" dirty="0">
                <a:effectLst/>
                <a:latin typeface="Times New Roman" pitchFamily="18" charset="0"/>
                <a:cs typeface="Times New Roman" pitchFamily="18" charset="0"/>
              </a:rPr>
              <a:t>Encapsulation</a:t>
            </a:r>
            <a:endParaRPr lang="en-IN" dirty="0">
              <a:effectLst/>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4745B059-CC13-465A-9978-9A2EAF87CB2B}"/>
              </a:ext>
            </a:extLst>
          </p:cNvPr>
          <p:cNvPicPr>
            <a:picLocks noChangeAspect="1"/>
          </p:cNvPicPr>
          <p:nvPr/>
        </p:nvPicPr>
        <p:blipFill>
          <a:blip r:embed="rId2"/>
          <a:stretch>
            <a:fillRect/>
          </a:stretch>
        </p:blipFill>
        <p:spPr>
          <a:xfrm>
            <a:off x="7490129" y="1393381"/>
            <a:ext cx="3715088" cy="3148885"/>
          </a:xfrm>
          <a:prstGeom prst="rect">
            <a:avLst/>
          </a:prstGeom>
        </p:spPr>
      </p:pic>
      <p:sp>
        <p:nvSpPr>
          <p:cNvPr id="6" name="TextBox 5">
            <a:extLst>
              <a:ext uri="{FF2B5EF4-FFF2-40B4-BE49-F238E27FC236}">
                <a16:creationId xmlns:a16="http://schemas.microsoft.com/office/drawing/2014/main" id="{71E64CF1-3B38-4C01-B587-70868784AC7A}"/>
              </a:ext>
            </a:extLst>
          </p:cNvPr>
          <p:cNvSpPr txBox="1"/>
          <p:nvPr/>
        </p:nvSpPr>
        <p:spPr>
          <a:xfrm>
            <a:off x="7752520" y="5068768"/>
            <a:ext cx="4083815" cy="646331"/>
          </a:xfrm>
          <a:prstGeom prst="rect">
            <a:avLst/>
          </a:prstGeom>
          <a:noFill/>
        </p:spPr>
        <p:txBody>
          <a:bodyPr wrap="square">
            <a:spAutoFit/>
          </a:bodyPr>
          <a:lstStyle/>
          <a:p>
            <a:r>
              <a:rPr lang="en-US" sz="1800" b="0" i="0" u="none" strike="noStrike" baseline="0" dirty="0">
                <a:latin typeface="Helvetica" panose="020B0604020202020204" pitchFamily="34" charset="0"/>
              </a:rPr>
              <a:t>Encapsulation hides the details of the implementation of an object</a:t>
            </a:r>
            <a:endParaRPr lang="en-IN" dirty="0"/>
          </a:p>
        </p:txBody>
      </p:sp>
      <p:sp>
        <p:nvSpPr>
          <p:cNvPr id="8" name="TextBox 7">
            <a:extLst>
              <a:ext uri="{FF2B5EF4-FFF2-40B4-BE49-F238E27FC236}">
                <a16:creationId xmlns:a16="http://schemas.microsoft.com/office/drawing/2014/main" id="{5A754F05-62A0-440D-A1AA-AA4610EBAD5F}"/>
              </a:ext>
            </a:extLst>
          </p:cNvPr>
          <p:cNvSpPr txBox="1"/>
          <p:nvPr/>
        </p:nvSpPr>
        <p:spPr>
          <a:xfrm>
            <a:off x="631466" y="1878410"/>
            <a:ext cx="6094674" cy="4247317"/>
          </a:xfrm>
          <a:prstGeom prst="rect">
            <a:avLst/>
          </a:prstGeom>
          <a:noFill/>
        </p:spPr>
        <p:txBody>
          <a:bodyPr wrap="square">
            <a:spAutoFit/>
          </a:bodyPr>
          <a:lstStyle/>
          <a:p>
            <a:pPr marL="342900" indent="-342900" algn="just">
              <a:buFont typeface="Arial" panose="020B0604020202020204" pitchFamily="34" charset="0"/>
              <a:buChar char="•"/>
            </a:pPr>
            <a:r>
              <a:rPr lang="en-IN" sz="1800" b="0" i="0" u="none" strike="noStrike" baseline="0" dirty="0">
                <a:latin typeface="Times-Roman"/>
              </a:rPr>
              <a:t>Abstraction and encapsulation are complementary concepts: Abstraction focuses </a:t>
            </a:r>
            <a:r>
              <a:rPr lang="en-US" sz="1800" b="0" i="0" u="none" strike="noStrike" baseline="0" dirty="0">
                <a:latin typeface="Times-Roman"/>
              </a:rPr>
              <a:t>on the observable behavior of an object, whereas encapsulation focuses on the implementation that gives rise to this behavior. </a:t>
            </a:r>
          </a:p>
          <a:p>
            <a:pPr marL="342900" indent="-342900" algn="just">
              <a:buFont typeface="Arial" panose="020B0604020202020204" pitchFamily="34" charset="0"/>
              <a:buChar char="•"/>
            </a:pPr>
            <a:endParaRPr lang="en-US" dirty="0">
              <a:latin typeface="Times-Roman"/>
            </a:endParaRPr>
          </a:p>
          <a:p>
            <a:pPr marL="342900" indent="-342900" algn="just">
              <a:buFont typeface="Arial" panose="020B0604020202020204" pitchFamily="34" charset="0"/>
              <a:buChar char="•"/>
            </a:pPr>
            <a:r>
              <a:rPr lang="en-US" sz="1800" b="0" i="0" u="none" strike="noStrike" baseline="0" dirty="0">
                <a:latin typeface="Times-Roman"/>
              </a:rPr>
              <a:t>Encapsulation is most often achieved through information hiding (not just data hiding), which is the process of hiding all the secrets of an object that do not contribute to its essential characteristics; typically, the structure of an object is hidden, as well as the implementation of its methods.</a:t>
            </a:r>
          </a:p>
          <a:p>
            <a:pPr marL="342900" indent="-342900" algn="just">
              <a:buFont typeface="Arial" panose="020B0604020202020204" pitchFamily="34" charset="0"/>
              <a:buChar char="•"/>
            </a:pPr>
            <a:endParaRPr lang="en-US" dirty="0">
              <a:latin typeface="Times-Roman"/>
            </a:endParaRPr>
          </a:p>
          <a:p>
            <a:pPr marL="342900" indent="-342900" algn="just">
              <a:buFont typeface="Arial" panose="020B0604020202020204" pitchFamily="34" charset="0"/>
              <a:buChar char="•"/>
            </a:pPr>
            <a:r>
              <a:rPr lang="en-US" sz="1800" b="0" i="0" u="none" strike="noStrike" baseline="0" dirty="0">
                <a:latin typeface="Times-Roman"/>
              </a:rPr>
              <a:t> “No part of a complex system should depend on the internal details of any other part”. Whereas abstraction “helps people to think about what they are doing,” encapsulation “allows program changes to be reliably made </a:t>
            </a:r>
            <a:r>
              <a:rPr lang="en-IN" sz="1800" b="0" i="0" u="none" strike="noStrike" baseline="0" dirty="0">
                <a:latin typeface="Times-Roman"/>
              </a:rPr>
              <a:t>with limited effort”</a:t>
            </a:r>
            <a:endParaRPr lang="en-IN" dirty="0"/>
          </a:p>
        </p:txBody>
      </p:sp>
      <p:sp>
        <p:nvSpPr>
          <p:cNvPr id="9" name="Footer Placeholder 8">
            <a:extLst>
              <a:ext uri="{FF2B5EF4-FFF2-40B4-BE49-F238E27FC236}">
                <a16:creationId xmlns:a16="http://schemas.microsoft.com/office/drawing/2014/main" id="{94715252-39A2-4870-935F-706108223660}"/>
              </a:ext>
            </a:extLst>
          </p:cNvPr>
          <p:cNvSpPr>
            <a:spLocks noGrp="1"/>
          </p:cNvSpPr>
          <p:nvPr>
            <p:ph type="ftr" sz="quarter" idx="11"/>
          </p:nvPr>
        </p:nvSpPr>
        <p:spPr/>
        <p:txBody>
          <a:bodyPr/>
          <a:lstStyle/>
          <a:p>
            <a:r>
              <a:rPr lang="en-US"/>
              <a:t>Referred sources mentioned in Key References</a:t>
            </a:r>
            <a:endParaRPr lang="en-IN"/>
          </a:p>
        </p:txBody>
      </p:sp>
    </p:spTree>
    <p:extLst>
      <p:ext uri="{BB962C8B-B14F-4D97-AF65-F5344CB8AC3E}">
        <p14:creationId xmlns:p14="http://schemas.microsoft.com/office/powerpoint/2010/main" val="3268755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D15FCB-6824-4673-BE94-A5374604B380}"/>
              </a:ext>
            </a:extLst>
          </p:cNvPr>
          <p:cNvSpPr txBox="1"/>
          <p:nvPr/>
        </p:nvSpPr>
        <p:spPr>
          <a:xfrm>
            <a:off x="538038" y="1336456"/>
            <a:ext cx="11115923" cy="3416320"/>
          </a:xfrm>
          <a:prstGeom prst="rect">
            <a:avLst/>
          </a:prstGeom>
          <a:noFill/>
        </p:spPr>
        <p:txBody>
          <a:bodyPr wrap="square">
            <a:spAutoFit/>
          </a:bodyPr>
          <a:lstStyle/>
          <a:p>
            <a:pPr marL="342900" indent="-342900" algn="just">
              <a:buFont typeface="Arial" panose="020B0604020202020204" pitchFamily="34" charset="0"/>
              <a:buChar char="•"/>
            </a:pPr>
            <a:r>
              <a:rPr lang="en-US" sz="1800" b="0" i="0" u="none" strike="noStrike" baseline="0" dirty="0">
                <a:latin typeface="Times-Roman"/>
              </a:rPr>
              <a:t>“For abstraction to work, implementations must be encapsulated”. </a:t>
            </a:r>
          </a:p>
          <a:p>
            <a:pPr marL="342900" indent="-342900" algn="just">
              <a:buFont typeface="Arial" panose="020B0604020202020204" pitchFamily="34" charset="0"/>
              <a:buChar char="•"/>
            </a:pPr>
            <a:endParaRPr lang="en-US" dirty="0">
              <a:latin typeface="Times-Roman"/>
            </a:endParaRPr>
          </a:p>
          <a:p>
            <a:pPr marL="342900" indent="-342900" algn="just">
              <a:buFont typeface="Arial" panose="020B0604020202020204" pitchFamily="34" charset="0"/>
              <a:buChar char="•"/>
            </a:pPr>
            <a:r>
              <a:rPr lang="en-US" sz="1800" b="0" i="0" u="none" strike="noStrike" baseline="0" dirty="0">
                <a:latin typeface="Times-Roman"/>
              </a:rPr>
              <a:t>In practice, this means that each class must have two parts: an interface and an implementation.</a:t>
            </a:r>
          </a:p>
          <a:p>
            <a:pPr marL="342900" indent="-342900" algn="just">
              <a:buFont typeface="Arial" panose="020B0604020202020204" pitchFamily="34" charset="0"/>
              <a:buChar char="•"/>
            </a:pPr>
            <a:endParaRPr lang="en-US" sz="1800" b="0" i="0" u="none" strike="noStrike" baseline="0" dirty="0">
              <a:latin typeface="Times-Roman"/>
            </a:endParaRPr>
          </a:p>
          <a:p>
            <a:pPr marL="342900" indent="-342900" algn="just">
              <a:buFont typeface="Arial" panose="020B0604020202020204" pitchFamily="34" charset="0"/>
              <a:buChar char="•"/>
            </a:pPr>
            <a:r>
              <a:rPr lang="en-US" sz="1800" b="0" i="0" u="none" strike="noStrike" baseline="0" dirty="0">
                <a:latin typeface="Times-Roman"/>
              </a:rPr>
              <a:t>The interface of a class captures only its outside view, encompassing our abstraction of the behavior common to all instances of the class. </a:t>
            </a:r>
          </a:p>
          <a:p>
            <a:pPr marL="342900" indent="-342900" algn="just">
              <a:buFont typeface="Arial" panose="020B0604020202020204" pitchFamily="34" charset="0"/>
              <a:buChar char="•"/>
            </a:pPr>
            <a:endParaRPr lang="en-US" dirty="0">
              <a:latin typeface="Times-Roman"/>
            </a:endParaRPr>
          </a:p>
          <a:p>
            <a:pPr marL="342900" indent="-342900" algn="just">
              <a:buFont typeface="Arial" panose="020B0604020202020204" pitchFamily="34" charset="0"/>
              <a:buChar char="•"/>
            </a:pPr>
            <a:r>
              <a:rPr lang="en-US" sz="1800" b="0" i="0" u="none" strike="noStrike" baseline="0" dirty="0">
                <a:latin typeface="Times-Roman"/>
              </a:rPr>
              <a:t>The implementation of a class comprises the representation of the abstraction as well as the mechanisms that achieve the desired behavior</a:t>
            </a:r>
            <a:r>
              <a:rPr lang="en-US" sz="1800" b="0" i="0" u="none" strike="noStrike" baseline="0">
                <a:latin typeface="Times-Roman"/>
              </a:rPr>
              <a:t>. </a:t>
            </a:r>
            <a:endParaRPr lang="en-US" sz="1800" b="0" i="0" u="none" strike="noStrike" baseline="0" dirty="0">
              <a:latin typeface="Times-Roman"/>
            </a:endParaRPr>
          </a:p>
          <a:p>
            <a:pPr marL="342900" indent="-342900" algn="just">
              <a:buFont typeface="Arial" panose="020B0604020202020204" pitchFamily="34" charset="0"/>
              <a:buChar char="•"/>
            </a:pPr>
            <a:endParaRPr lang="en-US" dirty="0">
              <a:latin typeface="Times-Roman"/>
            </a:endParaRPr>
          </a:p>
          <a:p>
            <a:pPr marL="342900" indent="-342900" algn="just">
              <a:buFont typeface="Arial" panose="020B0604020202020204" pitchFamily="34" charset="0"/>
              <a:buChar char="•"/>
            </a:pPr>
            <a:r>
              <a:rPr lang="en-US" sz="1800" b="0" i="0" u="none" strike="noStrike" baseline="0" dirty="0">
                <a:latin typeface="Times-Roman"/>
              </a:rPr>
              <a:t>The interface of a class is the one place where we assert all of the assumptions that a client may make about any instances of the class; the implementation encapsulates details about which no </a:t>
            </a:r>
            <a:r>
              <a:rPr lang="en-IN" sz="1800" b="0" i="0" u="none" strike="noStrike" baseline="0" dirty="0">
                <a:latin typeface="Times-Roman"/>
              </a:rPr>
              <a:t>client may make assumptions.</a:t>
            </a:r>
            <a:endParaRPr lang="en-IN" dirty="0"/>
          </a:p>
        </p:txBody>
      </p:sp>
      <p:sp>
        <p:nvSpPr>
          <p:cNvPr id="7" name="TextBox 6">
            <a:extLst>
              <a:ext uri="{FF2B5EF4-FFF2-40B4-BE49-F238E27FC236}">
                <a16:creationId xmlns:a16="http://schemas.microsoft.com/office/drawing/2014/main" id="{B7A5E7B5-1481-4361-BAC0-5F42145626D9}"/>
              </a:ext>
            </a:extLst>
          </p:cNvPr>
          <p:cNvSpPr txBox="1"/>
          <p:nvPr/>
        </p:nvSpPr>
        <p:spPr>
          <a:xfrm>
            <a:off x="924339" y="5126069"/>
            <a:ext cx="10729621" cy="1200329"/>
          </a:xfrm>
          <a:prstGeom prst="rect">
            <a:avLst/>
          </a:prstGeom>
          <a:noFill/>
        </p:spPr>
        <p:txBody>
          <a:bodyPr wrap="square">
            <a:spAutoFit/>
          </a:bodyPr>
          <a:lstStyle/>
          <a:p>
            <a:pPr algn="l"/>
            <a:r>
              <a:rPr lang="en-US" sz="1800" b="0" i="0" u="none" strike="noStrike" baseline="0" dirty="0">
                <a:latin typeface="Times-Roman"/>
              </a:rPr>
              <a:t>To summarize, we define encapsulation as follows:</a:t>
            </a:r>
          </a:p>
          <a:p>
            <a:pPr algn="l"/>
            <a:endParaRPr lang="en-US" sz="1800" b="0" i="0" u="none" strike="noStrike" baseline="0" dirty="0">
              <a:latin typeface="Times-Roman"/>
            </a:endParaRPr>
          </a:p>
          <a:p>
            <a:pPr algn="l"/>
            <a:r>
              <a:rPr lang="en-US" sz="1800" b="0" i="0" u="none" strike="noStrike" baseline="0" dirty="0">
                <a:latin typeface="Times-Roman"/>
              </a:rPr>
              <a:t>Encapsulation is the process of compartmentalizing the elements of an abstraction that constitute its structure and behavior; encapsulation serves to separate the contractual interface of an abstraction and its implementation.</a:t>
            </a:r>
            <a:endParaRPr lang="en-IN" dirty="0"/>
          </a:p>
        </p:txBody>
      </p:sp>
      <p:sp>
        <p:nvSpPr>
          <p:cNvPr id="8" name="Footer Placeholder 7">
            <a:extLst>
              <a:ext uri="{FF2B5EF4-FFF2-40B4-BE49-F238E27FC236}">
                <a16:creationId xmlns:a16="http://schemas.microsoft.com/office/drawing/2014/main" id="{3620F5D5-B84D-4168-9A8A-E4B681F12456}"/>
              </a:ext>
            </a:extLst>
          </p:cNvPr>
          <p:cNvSpPr>
            <a:spLocks noGrp="1"/>
          </p:cNvSpPr>
          <p:nvPr>
            <p:ph type="ftr" sz="quarter" idx="11"/>
          </p:nvPr>
        </p:nvSpPr>
        <p:spPr/>
        <p:txBody>
          <a:bodyPr/>
          <a:lstStyle/>
          <a:p>
            <a:r>
              <a:rPr lang="en-US"/>
              <a:t>Referred sources mentioned in Key References</a:t>
            </a:r>
            <a:endParaRPr lang="en-IN"/>
          </a:p>
        </p:txBody>
      </p:sp>
    </p:spTree>
    <p:extLst>
      <p:ext uri="{BB962C8B-B14F-4D97-AF65-F5344CB8AC3E}">
        <p14:creationId xmlns:p14="http://schemas.microsoft.com/office/powerpoint/2010/main" val="1314689308"/>
      </p:ext>
    </p:extLst>
  </p:cSld>
  <p:clrMapOvr>
    <a:masterClrMapping/>
  </p:clrMapOvr>
</p:sld>
</file>

<file path=ppt/theme/theme1.xml><?xml version="1.0" encoding="utf-8"?>
<a:theme xmlns:a="http://schemas.openxmlformats.org/drawingml/2006/main" name="pm_siggraph96">
  <a:themeElements>
    <a:clrScheme name="pm_siggraph96 2">
      <a:dk1>
        <a:srgbClr val="000000"/>
      </a:dk1>
      <a:lt1>
        <a:srgbClr val="FFFFFF"/>
      </a:lt1>
      <a:dk2>
        <a:srgbClr val="000000"/>
      </a:dk2>
      <a:lt2>
        <a:srgbClr val="FFFFFF"/>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FF99"/>
      </a:folHlink>
    </a:clrScheme>
    <a:fontScheme name="pm_siggraph9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chemeClr val="tx1"/>
          </a:solidFill>
          <a:prstDash val="solid"/>
          <a:round/>
          <a:headEnd type="none" w="sm" len="sm"/>
          <a:tailEnd type="none" w="sm" len="sm"/>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latin typeface="Times New Roman" pitchFamily="18" charset="0"/>
            <a:cs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txDef>
      <a:spPr>
        <a:noFill/>
      </a:spPr>
      <a:bodyPr wrap="square" lIns="0" tIns="0" rIns="0" bIns="0" rtlCol="0">
        <a:spAutoFit/>
      </a:bodyPr>
      <a:lstStyle>
        <a:defPPr>
          <a:defRPr dirty="0"/>
        </a:defPPr>
      </a:lstStyle>
    </a:txDef>
  </a:objectDefaults>
  <a:extraClrSchemeLst>
    <a:extraClrScheme>
      <a:clrScheme name="pm_siggraph96 1">
        <a:dk1>
          <a:srgbClr val="000000"/>
        </a:dk1>
        <a:lt1>
          <a:srgbClr val="FFFFFF"/>
        </a:lt1>
        <a:dk2>
          <a:srgbClr val="772655"/>
        </a:dk2>
        <a:lt2>
          <a:srgbClr val="5FFFF0"/>
        </a:lt2>
        <a:accent1>
          <a:srgbClr val="952CA7"/>
        </a:accent1>
        <a:accent2>
          <a:srgbClr val="FAFD00"/>
        </a:accent2>
        <a:accent3>
          <a:srgbClr val="BDACB4"/>
        </a:accent3>
        <a:accent4>
          <a:srgbClr val="DADADA"/>
        </a:accent4>
        <a:accent5>
          <a:srgbClr val="C8ACD0"/>
        </a:accent5>
        <a:accent6>
          <a:srgbClr val="E3E500"/>
        </a:accent6>
        <a:hlink>
          <a:srgbClr val="FE9B03"/>
        </a:hlink>
        <a:folHlink>
          <a:srgbClr val="D989B8"/>
        </a:folHlink>
      </a:clrScheme>
      <a:clrMap bg1="dk2" tx1="lt1" bg2="dk1" tx2="lt2" accent1="accent1" accent2="accent2" accent3="accent3" accent4="accent4" accent5="accent5" accent6="accent6" hlink="hlink" folHlink="folHlink"/>
    </a:extraClrScheme>
    <a:extraClrScheme>
      <a:clrScheme name="pm_siggraph96 2">
        <a:dk1>
          <a:srgbClr val="000000"/>
        </a:dk1>
        <a:lt1>
          <a:srgbClr val="FFFFFF"/>
        </a:lt1>
        <a:dk2>
          <a:srgbClr val="000000"/>
        </a:dk2>
        <a:lt2>
          <a:srgbClr val="FFFFFF"/>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FF99"/>
        </a:folHlink>
      </a:clrScheme>
      <a:clrMap bg1="lt1" tx1="dk1" bg2="lt2" tx2="dk2" accent1="accent1" accent2="accent2" accent3="accent3" accent4="accent4" accent5="accent5" accent6="accent6" hlink="hlink" folHlink="folHlink"/>
    </a:extraClrScheme>
    <a:extraClrScheme>
      <a:clrScheme name="pm_siggraph96 3">
        <a:dk1>
          <a:srgbClr val="000000"/>
        </a:dk1>
        <a:lt1>
          <a:srgbClr val="FFFFFF"/>
        </a:lt1>
        <a:dk2>
          <a:srgbClr val="772655"/>
        </a:dk2>
        <a:lt2>
          <a:srgbClr val="00DFCA"/>
        </a:lt2>
        <a:accent1>
          <a:srgbClr val="952CA7"/>
        </a:accent1>
        <a:accent2>
          <a:srgbClr val="FAFD00"/>
        </a:accent2>
        <a:accent3>
          <a:srgbClr val="BDACB4"/>
        </a:accent3>
        <a:accent4>
          <a:srgbClr val="DADADA"/>
        </a:accent4>
        <a:accent5>
          <a:srgbClr val="C8ACD0"/>
        </a:accent5>
        <a:accent6>
          <a:srgbClr val="E3E500"/>
        </a:accent6>
        <a:hlink>
          <a:srgbClr val="FE9B03"/>
        </a:hlink>
        <a:folHlink>
          <a:srgbClr val="D989B8"/>
        </a:folHlink>
      </a:clrScheme>
      <a:clrMap bg1="dk2" tx1="lt1" bg2="dk1" tx2="lt2" accent1="accent1" accent2="accent2" accent3="accent3" accent4="accent4" accent5="accent5" accent6="accent6" hlink="hlink" folHlink="folHlink"/>
    </a:extraClrScheme>
    <a:extraClrScheme>
      <a:clrScheme name="pm_siggraph96 4">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m_siggraph96 5">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m_siggraph96 6">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m_siggraph96 7">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m_siggraph96 8">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m_siggraph96 9">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m_siggraph96 10">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Software remodularization-modified-10-07-20</Template>
  <TotalTime>1908</TotalTime>
  <Words>1503</Words>
  <Application>Microsoft Office PowerPoint</Application>
  <PresentationFormat>Widescreen</PresentationFormat>
  <Paragraphs>99</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Courier</vt:lpstr>
      <vt:lpstr>Helvetica</vt:lpstr>
      <vt:lpstr>Monotype Sorts</vt:lpstr>
      <vt:lpstr>Times New Roman</vt:lpstr>
      <vt:lpstr>Times-Roman</vt:lpstr>
      <vt:lpstr>pm_siggraph96</vt:lpstr>
      <vt:lpstr>Object-Oriented Analysis and Design using JAVA (20B12CS334)</vt:lpstr>
      <vt:lpstr>Principles of object-orientation</vt:lpstr>
      <vt:lpstr>Principles of object-orientation</vt:lpstr>
      <vt:lpstr>Abstraction</vt:lpstr>
      <vt:lpstr>PowerPoint Presentation</vt:lpstr>
      <vt:lpstr>PowerPoint Presentation</vt:lpstr>
      <vt:lpstr>Example of Abstraction</vt:lpstr>
      <vt:lpstr>Encapsulation</vt:lpstr>
      <vt:lpstr>PowerPoint Presentation</vt:lpstr>
      <vt:lpstr>Modularity</vt:lpstr>
      <vt:lpstr>Hierarchy</vt:lpstr>
      <vt:lpstr>Examples of Hierarchy</vt:lpstr>
      <vt:lpstr>Key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analysis and design</dc:title>
  <dc:creator>amarjeetsanyasi@gmail.com</dc:creator>
  <cp:lastModifiedBy>amarjeetsanyasi@gmail.com</cp:lastModifiedBy>
  <cp:revision>84</cp:revision>
  <dcterms:created xsi:type="dcterms:W3CDTF">2020-08-16T12:13:05Z</dcterms:created>
  <dcterms:modified xsi:type="dcterms:W3CDTF">2020-08-26T06:45:54Z</dcterms:modified>
</cp:coreProperties>
</file>