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60" roundtripDataSignature="AMtx7miR4hEFKrok0df4QqhKyOtP+NEAN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customschemas.google.com/relationships/presentationmetadata" Target="meta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5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5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56"/>
          <p:cNvSpPr txBox="1"/>
          <p:nvPr>
            <p:ph type="ctrTitle"/>
          </p:nvPr>
        </p:nvSpPr>
        <p:spPr>
          <a:xfrm>
            <a:off x="685800" y="2130425"/>
            <a:ext cx="7772400" cy="14700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5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5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6" name="Shape 66"/>
        <p:cNvGrpSpPr/>
        <p:nvPr/>
      </p:nvGrpSpPr>
      <p:grpSpPr>
        <a:xfrm>
          <a:off x="0" y="0"/>
          <a:ext cx="0" cy="0"/>
          <a:chOff x="0" y="0"/>
          <a:chExt cx="0" cy="0"/>
        </a:xfrm>
      </p:grpSpPr>
      <p:sp>
        <p:nvSpPr>
          <p:cNvPr id="67" name="Google Shape;67;p65"/>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8" name="Google Shape;68;p65"/>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9" name="Google Shape;69;p6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6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65"/>
          <p:cNvSpPr txBox="1"/>
          <p:nvPr>
            <p:ph idx="12" type="sldNum"/>
          </p:nvPr>
        </p:nvSpPr>
        <p:spPr>
          <a:xfrm>
            <a:off x="6172200" y="6356350"/>
            <a:ext cx="2514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2" name="Shape 72"/>
        <p:cNvGrpSpPr/>
        <p:nvPr/>
      </p:nvGrpSpPr>
      <p:grpSpPr>
        <a:xfrm>
          <a:off x="0" y="0"/>
          <a:ext cx="0" cy="0"/>
          <a:chOff x="0" y="0"/>
          <a:chExt cx="0" cy="0"/>
        </a:xfrm>
      </p:grpSpPr>
      <p:sp>
        <p:nvSpPr>
          <p:cNvPr id="73" name="Google Shape;73;p66"/>
          <p:cNvSpPr txBox="1"/>
          <p:nvPr>
            <p:ph type="title"/>
          </p:nvPr>
        </p:nvSpPr>
        <p:spPr>
          <a:xfrm rot="5400000">
            <a:off x="4732337" y="2171700"/>
            <a:ext cx="5851525" cy="20574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4" name="Google Shape;74;p66"/>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6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6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66"/>
          <p:cNvSpPr txBox="1"/>
          <p:nvPr>
            <p:ph idx="12" type="sldNum"/>
          </p:nvPr>
        </p:nvSpPr>
        <p:spPr>
          <a:xfrm>
            <a:off x="6172200" y="6356350"/>
            <a:ext cx="2514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57"/>
          <p:cNvSpPr txBox="1"/>
          <p:nvPr>
            <p:ph type="title"/>
          </p:nvPr>
        </p:nvSpPr>
        <p:spPr>
          <a:xfrm>
            <a:off x="914400" y="1066800"/>
            <a:ext cx="8229600" cy="6858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Google Shape;17;p57"/>
          <p:cNvSpPr txBox="1"/>
          <p:nvPr>
            <p:ph idx="1" type="body"/>
          </p:nvPr>
        </p:nvSpPr>
        <p:spPr>
          <a:xfrm>
            <a:off x="914400" y="1874837"/>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 name="Google Shape;18;p5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5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57"/>
          <p:cNvSpPr txBox="1"/>
          <p:nvPr>
            <p:ph idx="12" type="sldNum"/>
          </p:nvPr>
        </p:nvSpPr>
        <p:spPr>
          <a:xfrm>
            <a:off x="6172200" y="6356350"/>
            <a:ext cx="2514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58"/>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dk1"/>
              </a:buClr>
              <a:buSzPts val="4000"/>
              <a:buFont typeface="Calibri"/>
              <a:buNone/>
              <a:defRPr b="1" i="0" sz="4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 name="Google Shape;23;p58"/>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4" name="Google Shape;24;p5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5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58"/>
          <p:cNvSpPr txBox="1"/>
          <p:nvPr>
            <p:ph idx="12" type="sldNum"/>
          </p:nvPr>
        </p:nvSpPr>
        <p:spPr>
          <a:xfrm>
            <a:off x="6172200" y="6356350"/>
            <a:ext cx="2514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7" name="Shape 27"/>
        <p:cNvGrpSpPr/>
        <p:nvPr/>
      </p:nvGrpSpPr>
      <p:grpSpPr>
        <a:xfrm>
          <a:off x="0" y="0"/>
          <a:ext cx="0" cy="0"/>
          <a:chOff x="0" y="0"/>
          <a:chExt cx="0" cy="0"/>
        </a:xfrm>
      </p:grpSpPr>
      <p:sp>
        <p:nvSpPr>
          <p:cNvPr id="28" name="Google Shape;28;p59"/>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9" name="Google Shape;29;p59"/>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0" name="Google Shape;30;p59"/>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1" name="Google Shape;31;p5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59"/>
          <p:cNvSpPr txBox="1"/>
          <p:nvPr>
            <p:ph idx="12" type="sldNum"/>
          </p:nvPr>
        </p:nvSpPr>
        <p:spPr>
          <a:xfrm>
            <a:off x="6172200" y="6356350"/>
            <a:ext cx="2514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4" name="Shape 34"/>
        <p:cNvGrpSpPr/>
        <p:nvPr/>
      </p:nvGrpSpPr>
      <p:grpSpPr>
        <a:xfrm>
          <a:off x="0" y="0"/>
          <a:ext cx="0" cy="0"/>
          <a:chOff x="0" y="0"/>
          <a:chExt cx="0" cy="0"/>
        </a:xfrm>
      </p:grpSpPr>
      <p:sp>
        <p:nvSpPr>
          <p:cNvPr id="35" name="Google Shape;35;p60"/>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6" name="Google Shape;36;p6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7" name="Google Shape;37;p6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38" name="Google Shape;38;p6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6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6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0"/>
          <p:cNvSpPr txBox="1"/>
          <p:nvPr>
            <p:ph idx="12" type="sldNum"/>
          </p:nvPr>
        </p:nvSpPr>
        <p:spPr>
          <a:xfrm>
            <a:off x="6172200" y="6356350"/>
            <a:ext cx="2514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1"/>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5" name="Google Shape;45;p6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1"/>
          <p:cNvSpPr txBox="1"/>
          <p:nvPr>
            <p:ph idx="12" type="sldNum"/>
          </p:nvPr>
        </p:nvSpPr>
        <p:spPr>
          <a:xfrm>
            <a:off x="6172200" y="6356350"/>
            <a:ext cx="2514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6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2"/>
          <p:cNvSpPr txBox="1"/>
          <p:nvPr>
            <p:ph idx="12" type="sldNum"/>
          </p:nvPr>
        </p:nvSpPr>
        <p:spPr>
          <a:xfrm>
            <a:off x="6172200" y="6356350"/>
            <a:ext cx="2514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2" name="Shape 52"/>
        <p:cNvGrpSpPr/>
        <p:nvPr/>
      </p:nvGrpSpPr>
      <p:grpSpPr>
        <a:xfrm>
          <a:off x="0" y="0"/>
          <a:ext cx="0" cy="0"/>
          <a:chOff x="0" y="0"/>
          <a:chExt cx="0" cy="0"/>
        </a:xfrm>
      </p:grpSpPr>
      <p:sp>
        <p:nvSpPr>
          <p:cNvPr id="53" name="Google Shape;53;p63"/>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4" name="Google Shape;54;p63"/>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5" name="Google Shape;55;p63"/>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6" name="Google Shape;56;p6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6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63"/>
          <p:cNvSpPr txBox="1"/>
          <p:nvPr>
            <p:ph idx="12" type="sldNum"/>
          </p:nvPr>
        </p:nvSpPr>
        <p:spPr>
          <a:xfrm>
            <a:off x="6172200" y="6356350"/>
            <a:ext cx="2514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9" name="Shape 59"/>
        <p:cNvGrpSpPr/>
        <p:nvPr/>
      </p:nvGrpSpPr>
      <p:grpSpPr>
        <a:xfrm>
          <a:off x="0" y="0"/>
          <a:ext cx="0" cy="0"/>
          <a:chOff x="0" y="0"/>
          <a:chExt cx="0" cy="0"/>
        </a:xfrm>
      </p:grpSpPr>
      <p:sp>
        <p:nvSpPr>
          <p:cNvPr id="60" name="Google Shape;60;p64"/>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1" name="Google Shape;61;p64"/>
          <p:cNvSpPr/>
          <p:nvPr>
            <p:ph idx="2" type="pic"/>
          </p:nvPr>
        </p:nvSpPr>
        <p:spPr>
          <a:xfrm>
            <a:off x="1792288" y="612775"/>
            <a:ext cx="5486400" cy="4114800"/>
          </a:xfrm>
          <a:prstGeom prst="rect">
            <a:avLst/>
          </a:prstGeom>
          <a:noFill/>
          <a:ln>
            <a:noFill/>
          </a:ln>
        </p:spPr>
      </p:sp>
      <p:sp>
        <p:nvSpPr>
          <p:cNvPr id="62" name="Google Shape;62;p64"/>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3" name="Google Shape;63;p6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6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64"/>
          <p:cNvSpPr txBox="1"/>
          <p:nvPr>
            <p:ph idx="12" type="sldNum"/>
          </p:nvPr>
        </p:nvSpPr>
        <p:spPr>
          <a:xfrm>
            <a:off x="6172200" y="6356350"/>
            <a:ext cx="25146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5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 name="Google Shape;7;p5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p5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55"/>
          <p:cNvSpPr txBox="1"/>
          <p:nvPr/>
        </p:nvSpPr>
        <p:spPr>
          <a:xfrm>
            <a:off x="4038600" y="152400"/>
            <a:ext cx="3962400" cy="615553"/>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0" i="0" lang="en-US" sz="2000" u="none" cap="none" strike="noStrike">
                <a:solidFill>
                  <a:schemeClr val="lt1"/>
                </a:solidFill>
                <a:latin typeface="Times New Roman"/>
                <a:ea typeface="Times New Roman"/>
                <a:cs typeface="Times New Roman"/>
                <a:sym typeface="Times New Roman"/>
              </a:rPr>
              <a:t>SCHOOL OF COMPUTER AND INFORMATION SCIENCES</a:t>
            </a:r>
            <a:endParaRPr b="0" i="0" sz="2000" u="none" cap="none" strike="noStrike">
              <a:solidFill>
                <a:schemeClr val="lt1"/>
              </a:solidFill>
              <a:latin typeface="Arial"/>
              <a:ea typeface="Arial"/>
              <a:cs typeface="Arial"/>
              <a:sym typeface="Arial"/>
            </a:endParaRPr>
          </a:p>
        </p:txBody>
      </p:sp>
      <p:sp>
        <p:nvSpPr>
          <p:cNvPr id="10" name="Google Shape;10;p55"/>
          <p:cNvSpPr/>
          <p:nvPr/>
        </p:nvSpPr>
        <p:spPr>
          <a:xfrm>
            <a:off x="6781800" y="6400800"/>
            <a:ext cx="1981200" cy="228600"/>
          </a:xfrm>
          <a:prstGeom prst="rect">
            <a:avLst/>
          </a:prstGeom>
          <a:noFill/>
          <a:ln>
            <a:noFill/>
          </a:ln>
          <a:effectLst>
            <a:outerShdw blurRad="203200" sx="89000" rotWithShape="0" algn="ctr" dir="5400000" dist="50800" sy="89000">
              <a:srgbClr val="7F7F7F"/>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1500" u="none" cap="none" strike="noStrike">
                <a:solidFill>
                  <a:schemeClr val="dk1"/>
                </a:solidFill>
                <a:latin typeface="Times New Roman"/>
                <a:ea typeface="Times New Roman"/>
                <a:cs typeface="Times New Roman"/>
                <a:sym typeface="Times New Roman"/>
              </a:rPr>
              <a:t>By: RAJU PAL</a:t>
            </a:r>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8.png"/><Relationship Id="rId4" Type="http://schemas.openxmlformats.org/officeDocument/2006/relationships/image" Target="../media/image14.png"/><Relationship Id="rId5"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17.png"/><Relationship Id="rId5"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1.png"/><Relationship Id="rId4" Type="http://schemas.openxmlformats.org/officeDocument/2006/relationships/image" Target="../media/image16.png"/><Relationship Id="rId5"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2.png"/><Relationship Id="rId4" Type="http://schemas.openxmlformats.org/officeDocument/2006/relationships/image" Target="../media/image16.png"/><Relationship Id="rId5"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0.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2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
          <p:cNvSpPr txBox="1"/>
          <p:nvPr>
            <p:ph type="ctrTitle"/>
          </p:nvPr>
        </p:nvSpPr>
        <p:spPr>
          <a:xfrm>
            <a:off x="1143000" y="2057400"/>
            <a:ext cx="7772400" cy="147002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Inheritance</a:t>
            </a:r>
            <a:endParaRPr b="1"/>
          </a:p>
        </p:txBody>
      </p:sp>
      <p:sp>
        <p:nvSpPr>
          <p:cNvPr id="83" name="Google Shape;83;p1"/>
          <p:cNvSpPr txBox="1"/>
          <p:nvPr>
            <p:ph idx="1" type="subTitle"/>
          </p:nvPr>
        </p:nvSpPr>
        <p:spPr>
          <a:xfrm>
            <a:off x="1066800" y="3886200"/>
            <a:ext cx="7848600" cy="17526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ctr">
              <a:spcBef>
                <a:spcPts val="0"/>
              </a:spcBef>
              <a:spcAft>
                <a:spcPts val="0"/>
              </a:spcAft>
              <a:buClr>
                <a:schemeClr val="dk1"/>
              </a:buClr>
              <a:buSzPct val="100000"/>
              <a:buNone/>
            </a:pPr>
            <a:r>
              <a:rPr lang="en-US">
                <a:solidFill>
                  <a:schemeClr val="dk1"/>
                </a:solidFill>
                <a:latin typeface="Times New Roman"/>
                <a:ea typeface="Times New Roman"/>
                <a:cs typeface="Times New Roman"/>
                <a:sym typeface="Times New Roman"/>
              </a:rPr>
              <a:t>Raju Pal</a:t>
            </a:r>
            <a:endParaRPr/>
          </a:p>
          <a:p>
            <a:pPr indent="0" lvl="0" marL="0" rtl="0" algn="ctr">
              <a:spcBef>
                <a:spcPts val="592"/>
              </a:spcBef>
              <a:spcAft>
                <a:spcPts val="0"/>
              </a:spcAft>
              <a:buClr>
                <a:schemeClr val="dk1"/>
              </a:buClr>
              <a:buSzPct val="100000"/>
              <a:buNone/>
            </a:pPr>
            <a:r>
              <a:rPr lang="en-US">
                <a:solidFill>
                  <a:schemeClr val="dk1"/>
                </a:solidFill>
                <a:latin typeface="Times New Roman"/>
                <a:ea typeface="Times New Roman"/>
                <a:cs typeface="Times New Roman"/>
                <a:sym typeface="Times New Roman"/>
              </a:rPr>
              <a:t>Assistant  Professor</a:t>
            </a:r>
            <a:endParaRPr/>
          </a:p>
          <a:p>
            <a:pPr indent="0" lvl="0" marL="0" rtl="0" algn="ctr">
              <a:spcBef>
                <a:spcPts val="592"/>
              </a:spcBef>
              <a:spcAft>
                <a:spcPts val="0"/>
              </a:spcAft>
              <a:buClr>
                <a:schemeClr val="dk1"/>
              </a:buClr>
              <a:buSzPct val="100000"/>
              <a:buNone/>
            </a:pPr>
            <a:r>
              <a:rPr lang="en-US">
                <a:solidFill>
                  <a:schemeClr val="dk1"/>
                </a:solidFill>
                <a:latin typeface="Times New Roman"/>
                <a:ea typeface="Times New Roman"/>
                <a:cs typeface="Times New Roman"/>
                <a:sym typeface="Times New Roman"/>
              </a:rPr>
              <a:t>Department of Computer Science and Engineering</a:t>
            </a:r>
            <a:endParaRPr/>
          </a:p>
          <a:p>
            <a:pPr indent="0" lvl="0" marL="0" rtl="0" algn="ctr">
              <a:spcBef>
                <a:spcPts val="592"/>
              </a:spcBef>
              <a:spcAft>
                <a:spcPts val="0"/>
              </a:spcAft>
              <a:buClr>
                <a:srgbClr val="888888"/>
              </a:buClr>
              <a:buSzPct val="100000"/>
              <a:buNone/>
            </a:pPr>
            <a:r>
              <a:t/>
            </a:r>
            <a:endParaRPr>
              <a:solidFill>
                <a:schemeClr val="dk1"/>
              </a:solidFill>
            </a:endParaRPr>
          </a:p>
        </p:txBody>
      </p:sp>
      <p:sp>
        <p:nvSpPr>
          <p:cNvPr id="84" name="Google Shape;84;p1"/>
          <p:cNvSpPr txBox="1"/>
          <p:nvPr/>
        </p:nvSpPr>
        <p:spPr>
          <a:xfrm>
            <a:off x="6934200" y="6324600"/>
            <a:ext cx="1752600" cy="3810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0"/>
          <p:cNvSpPr txBox="1"/>
          <p:nvPr>
            <p:ph type="title"/>
          </p:nvPr>
        </p:nvSpPr>
        <p:spPr>
          <a:xfrm>
            <a:off x="914400" y="990600"/>
            <a:ext cx="8229600" cy="5334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3200"/>
              <a:buFont typeface="Times New Roman"/>
              <a:buNone/>
            </a:pPr>
            <a:r>
              <a:rPr b="1" lang="en-US" sz="3200">
                <a:latin typeface="Times New Roman"/>
                <a:ea typeface="Times New Roman"/>
                <a:cs typeface="Times New Roman"/>
                <a:sym typeface="Times New Roman"/>
              </a:rPr>
              <a:t>Types of inheritance</a:t>
            </a:r>
            <a:endParaRPr/>
          </a:p>
        </p:txBody>
      </p:sp>
      <p:sp>
        <p:nvSpPr>
          <p:cNvPr id="143" name="Google Shape;143;p10"/>
          <p:cNvSpPr txBox="1"/>
          <p:nvPr>
            <p:ph idx="1" type="body"/>
          </p:nvPr>
        </p:nvSpPr>
        <p:spPr>
          <a:xfrm>
            <a:off x="914400" y="1874837"/>
            <a:ext cx="3200400" cy="4525963"/>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spcBef>
                <a:spcPts val="0"/>
              </a:spcBef>
              <a:spcAft>
                <a:spcPts val="0"/>
              </a:spcAft>
              <a:buClr>
                <a:schemeClr val="dk1"/>
              </a:buClr>
              <a:buSzPct val="100000"/>
              <a:buChar char="•"/>
            </a:pPr>
            <a:r>
              <a:rPr lang="en-US"/>
              <a:t>Single inheritance </a:t>
            </a:r>
            <a:endParaRPr/>
          </a:p>
          <a:p>
            <a:pPr indent="-285750" lvl="1" marL="742950" rtl="0" algn="l">
              <a:spcBef>
                <a:spcPts val="392"/>
              </a:spcBef>
              <a:spcAft>
                <a:spcPts val="0"/>
              </a:spcAft>
              <a:buClr>
                <a:schemeClr val="dk1"/>
              </a:buClr>
              <a:buSzPct val="100000"/>
              <a:buChar char="–"/>
            </a:pPr>
            <a:r>
              <a:rPr lang="en-US"/>
              <a:t>only one super class</a:t>
            </a:r>
            <a:endParaRPr/>
          </a:p>
          <a:p>
            <a:pPr indent="-342900" lvl="0" marL="342900" rtl="0" algn="l">
              <a:spcBef>
                <a:spcPts val="448"/>
              </a:spcBef>
              <a:spcAft>
                <a:spcPts val="0"/>
              </a:spcAft>
              <a:buClr>
                <a:schemeClr val="dk1"/>
              </a:buClr>
              <a:buSzPct val="100000"/>
              <a:buChar char="•"/>
            </a:pPr>
            <a:r>
              <a:rPr lang="en-US"/>
              <a:t>Multiple inheritance</a:t>
            </a:r>
            <a:endParaRPr/>
          </a:p>
          <a:p>
            <a:pPr indent="-285750" lvl="1" marL="742950" rtl="0" algn="l">
              <a:spcBef>
                <a:spcPts val="392"/>
              </a:spcBef>
              <a:spcAft>
                <a:spcPts val="0"/>
              </a:spcAft>
              <a:buClr>
                <a:schemeClr val="dk1"/>
              </a:buClr>
              <a:buSzPct val="100000"/>
              <a:buChar char="–"/>
            </a:pPr>
            <a:r>
              <a:rPr lang="en-US"/>
              <a:t>several super classes</a:t>
            </a:r>
            <a:endParaRPr/>
          </a:p>
          <a:p>
            <a:pPr indent="-342900" lvl="0" marL="342900" rtl="0" algn="l">
              <a:spcBef>
                <a:spcPts val="448"/>
              </a:spcBef>
              <a:spcAft>
                <a:spcPts val="0"/>
              </a:spcAft>
              <a:buClr>
                <a:schemeClr val="dk1"/>
              </a:buClr>
              <a:buSzPct val="100000"/>
              <a:buChar char="•"/>
            </a:pPr>
            <a:r>
              <a:rPr lang="en-US"/>
              <a:t>Hierarchical Inheritance </a:t>
            </a:r>
            <a:endParaRPr/>
          </a:p>
          <a:p>
            <a:pPr indent="-285750" lvl="1" marL="742950" rtl="0" algn="l">
              <a:spcBef>
                <a:spcPts val="392"/>
              </a:spcBef>
              <a:spcAft>
                <a:spcPts val="0"/>
              </a:spcAft>
              <a:buClr>
                <a:schemeClr val="dk1"/>
              </a:buClr>
              <a:buSzPct val="100000"/>
              <a:buChar char="–"/>
            </a:pPr>
            <a:r>
              <a:rPr lang="en-US"/>
              <a:t>one super class, many sub classes</a:t>
            </a:r>
            <a:endParaRPr/>
          </a:p>
          <a:p>
            <a:pPr indent="-342900" lvl="0" marL="342900" rtl="0" algn="l">
              <a:spcBef>
                <a:spcPts val="448"/>
              </a:spcBef>
              <a:spcAft>
                <a:spcPts val="0"/>
              </a:spcAft>
              <a:buClr>
                <a:schemeClr val="dk1"/>
              </a:buClr>
              <a:buSzPct val="100000"/>
              <a:buChar char="•"/>
            </a:pPr>
            <a:r>
              <a:rPr lang="en-US"/>
              <a:t>Multilevel Inheritance </a:t>
            </a:r>
            <a:endParaRPr/>
          </a:p>
          <a:p>
            <a:pPr indent="-285750" lvl="1" marL="742950" rtl="0" algn="l">
              <a:spcBef>
                <a:spcPts val="392"/>
              </a:spcBef>
              <a:spcAft>
                <a:spcPts val="0"/>
              </a:spcAft>
              <a:buClr>
                <a:schemeClr val="dk1"/>
              </a:buClr>
              <a:buSzPct val="100000"/>
              <a:buChar char="–"/>
            </a:pPr>
            <a:r>
              <a:rPr lang="en-US"/>
              <a:t>Derived from a derived class</a:t>
            </a:r>
            <a:endParaRPr/>
          </a:p>
        </p:txBody>
      </p:sp>
      <p:sp>
        <p:nvSpPr>
          <p:cNvPr id="144" name="Google Shape;144;p10"/>
          <p:cNvSpPr/>
          <p:nvPr/>
        </p:nvSpPr>
        <p:spPr>
          <a:xfrm>
            <a:off x="4495800" y="1905000"/>
            <a:ext cx="381000" cy="304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A</a:t>
            </a:r>
            <a:endParaRPr/>
          </a:p>
        </p:txBody>
      </p:sp>
      <p:sp>
        <p:nvSpPr>
          <p:cNvPr id="145" name="Google Shape;145;p10"/>
          <p:cNvSpPr/>
          <p:nvPr/>
        </p:nvSpPr>
        <p:spPr>
          <a:xfrm>
            <a:off x="4495800" y="2667000"/>
            <a:ext cx="381000" cy="304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B</a:t>
            </a:r>
            <a:endParaRPr/>
          </a:p>
        </p:txBody>
      </p:sp>
      <p:sp>
        <p:nvSpPr>
          <p:cNvPr id="146" name="Google Shape;146;p10"/>
          <p:cNvSpPr/>
          <p:nvPr/>
        </p:nvSpPr>
        <p:spPr>
          <a:xfrm>
            <a:off x="4495800" y="4114800"/>
            <a:ext cx="381000" cy="304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A</a:t>
            </a:r>
            <a:endParaRPr/>
          </a:p>
        </p:txBody>
      </p:sp>
      <p:sp>
        <p:nvSpPr>
          <p:cNvPr id="147" name="Google Shape;147;p10"/>
          <p:cNvSpPr/>
          <p:nvPr/>
        </p:nvSpPr>
        <p:spPr>
          <a:xfrm>
            <a:off x="4495800" y="6096000"/>
            <a:ext cx="381000" cy="304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C</a:t>
            </a:r>
            <a:endParaRPr/>
          </a:p>
        </p:txBody>
      </p:sp>
      <p:sp>
        <p:nvSpPr>
          <p:cNvPr id="148" name="Google Shape;148;p10"/>
          <p:cNvSpPr/>
          <p:nvPr/>
        </p:nvSpPr>
        <p:spPr>
          <a:xfrm>
            <a:off x="4495800" y="5105400"/>
            <a:ext cx="381000" cy="304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B</a:t>
            </a:r>
            <a:endParaRPr/>
          </a:p>
        </p:txBody>
      </p:sp>
      <p:sp>
        <p:nvSpPr>
          <p:cNvPr id="149" name="Google Shape;149;p10"/>
          <p:cNvSpPr/>
          <p:nvPr/>
        </p:nvSpPr>
        <p:spPr>
          <a:xfrm>
            <a:off x="6858000" y="1905000"/>
            <a:ext cx="381000" cy="304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A</a:t>
            </a:r>
            <a:endParaRPr/>
          </a:p>
        </p:txBody>
      </p:sp>
      <p:sp>
        <p:nvSpPr>
          <p:cNvPr id="150" name="Google Shape;150;p10"/>
          <p:cNvSpPr/>
          <p:nvPr/>
        </p:nvSpPr>
        <p:spPr>
          <a:xfrm>
            <a:off x="6858000" y="2743200"/>
            <a:ext cx="381000" cy="304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C</a:t>
            </a:r>
            <a:endParaRPr/>
          </a:p>
        </p:txBody>
      </p:sp>
      <p:sp>
        <p:nvSpPr>
          <p:cNvPr id="151" name="Google Shape;151;p10"/>
          <p:cNvSpPr/>
          <p:nvPr/>
        </p:nvSpPr>
        <p:spPr>
          <a:xfrm>
            <a:off x="6019800" y="2743200"/>
            <a:ext cx="381000" cy="304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B</a:t>
            </a:r>
            <a:endParaRPr/>
          </a:p>
        </p:txBody>
      </p:sp>
      <p:sp>
        <p:nvSpPr>
          <p:cNvPr id="152" name="Google Shape;152;p10"/>
          <p:cNvSpPr/>
          <p:nvPr/>
        </p:nvSpPr>
        <p:spPr>
          <a:xfrm>
            <a:off x="7924800" y="2743200"/>
            <a:ext cx="381000" cy="304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D</a:t>
            </a:r>
            <a:endParaRPr/>
          </a:p>
        </p:txBody>
      </p:sp>
      <p:sp>
        <p:nvSpPr>
          <p:cNvPr id="153" name="Google Shape;153;p10"/>
          <p:cNvSpPr/>
          <p:nvPr/>
        </p:nvSpPr>
        <p:spPr>
          <a:xfrm>
            <a:off x="6019800" y="4114800"/>
            <a:ext cx="381000" cy="304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A</a:t>
            </a:r>
            <a:endParaRPr/>
          </a:p>
        </p:txBody>
      </p:sp>
      <p:sp>
        <p:nvSpPr>
          <p:cNvPr id="154" name="Google Shape;154;p10"/>
          <p:cNvSpPr/>
          <p:nvPr/>
        </p:nvSpPr>
        <p:spPr>
          <a:xfrm>
            <a:off x="7924800" y="4114800"/>
            <a:ext cx="381000" cy="304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B</a:t>
            </a:r>
            <a:endParaRPr/>
          </a:p>
        </p:txBody>
      </p:sp>
      <p:sp>
        <p:nvSpPr>
          <p:cNvPr id="155" name="Google Shape;155;p10"/>
          <p:cNvSpPr/>
          <p:nvPr/>
        </p:nvSpPr>
        <p:spPr>
          <a:xfrm>
            <a:off x="7086600" y="4953000"/>
            <a:ext cx="381000" cy="30480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C</a:t>
            </a:r>
            <a:endParaRPr/>
          </a:p>
        </p:txBody>
      </p:sp>
      <p:cxnSp>
        <p:nvCxnSpPr>
          <p:cNvPr id="156" name="Google Shape;156;p10"/>
          <p:cNvCxnSpPr>
            <a:stCxn id="144" idx="2"/>
            <a:endCxn id="145" idx="0"/>
          </p:cNvCxnSpPr>
          <p:nvPr/>
        </p:nvCxnSpPr>
        <p:spPr>
          <a:xfrm>
            <a:off x="4686300" y="2209800"/>
            <a:ext cx="0" cy="457200"/>
          </a:xfrm>
          <a:prstGeom prst="straightConnector1">
            <a:avLst/>
          </a:prstGeom>
          <a:noFill/>
          <a:ln cap="flat" cmpd="sng" w="9525">
            <a:solidFill>
              <a:srgbClr val="4A7DBA"/>
            </a:solidFill>
            <a:prstDash val="solid"/>
            <a:round/>
            <a:headEnd len="sm" w="sm" type="none"/>
            <a:tailEnd len="med" w="med" type="stealth"/>
          </a:ln>
        </p:spPr>
      </p:cxnSp>
      <p:cxnSp>
        <p:nvCxnSpPr>
          <p:cNvPr id="157" name="Google Shape;157;p10"/>
          <p:cNvCxnSpPr>
            <a:stCxn id="146" idx="2"/>
            <a:endCxn id="148" idx="0"/>
          </p:cNvCxnSpPr>
          <p:nvPr/>
        </p:nvCxnSpPr>
        <p:spPr>
          <a:xfrm>
            <a:off x="4686300" y="4419600"/>
            <a:ext cx="0" cy="685800"/>
          </a:xfrm>
          <a:prstGeom prst="straightConnector1">
            <a:avLst/>
          </a:prstGeom>
          <a:noFill/>
          <a:ln cap="flat" cmpd="sng" w="9525">
            <a:solidFill>
              <a:srgbClr val="4A7DBA"/>
            </a:solidFill>
            <a:prstDash val="solid"/>
            <a:round/>
            <a:headEnd len="sm" w="sm" type="none"/>
            <a:tailEnd len="med" w="med" type="stealth"/>
          </a:ln>
        </p:spPr>
      </p:cxnSp>
      <p:cxnSp>
        <p:nvCxnSpPr>
          <p:cNvPr id="158" name="Google Shape;158;p10"/>
          <p:cNvCxnSpPr>
            <a:stCxn id="148" idx="2"/>
            <a:endCxn id="147" idx="0"/>
          </p:cNvCxnSpPr>
          <p:nvPr/>
        </p:nvCxnSpPr>
        <p:spPr>
          <a:xfrm>
            <a:off x="4686300" y="5410200"/>
            <a:ext cx="0" cy="685800"/>
          </a:xfrm>
          <a:prstGeom prst="straightConnector1">
            <a:avLst/>
          </a:prstGeom>
          <a:noFill/>
          <a:ln cap="flat" cmpd="sng" w="9525">
            <a:solidFill>
              <a:srgbClr val="4A7DBA"/>
            </a:solidFill>
            <a:prstDash val="solid"/>
            <a:round/>
            <a:headEnd len="sm" w="sm" type="none"/>
            <a:tailEnd len="med" w="med" type="stealth"/>
          </a:ln>
        </p:spPr>
      </p:cxnSp>
      <p:cxnSp>
        <p:nvCxnSpPr>
          <p:cNvPr id="159" name="Google Shape;159;p10"/>
          <p:cNvCxnSpPr>
            <a:stCxn id="149" idx="2"/>
            <a:endCxn id="150" idx="0"/>
          </p:cNvCxnSpPr>
          <p:nvPr/>
        </p:nvCxnSpPr>
        <p:spPr>
          <a:xfrm>
            <a:off x="7048500" y="2209800"/>
            <a:ext cx="0" cy="533400"/>
          </a:xfrm>
          <a:prstGeom prst="straightConnector1">
            <a:avLst/>
          </a:prstGeom>
          <a:noFill/>
          <a:ln cap="flat" cmpd="sng" w="9525">
            <a:solidFill>
              <a:srgbClr val="4A7DBA"/>
            </a:solidFill>
            <a:prstDash val="solid"/>
            <a:round/>
            <a:headEnd len="sm" w="sm" type="none"/>
            <a:tailEnd len="med" w="med" type="stealth"/>
          </a:ln>
        </p:spPr>
      </p:cxnSp>
      <p:cxnSp>
        <p:nvCxnSpPr>
          <p:cNvPr id="160" name="Google Shape;160;p10"/>
          <p:cNvCxnSpPr>
            <a:stCxn id="149" idx="2"/>
            <a:endCxn id="151" idx="0"/>
          </p:cNvCxnSpPr>
          <p:nvPr/>
        </p:nvCxnSpPr>
        <p:spPr>
          <a:xfrm flipH="1">
            <a:off x="6210300" y="2209800"/>
            <a:ext cx="838200" cy="533400"/>
          </a:xfrm>
          <a:prstGeom prst="straightConnector1">
            <a:avLst/>
          </a:prstGeom>
          <a:noFill/>
          <a:ln cap="flat" cmpd="sng" w="9525">
            <a:solidFill>
              <a:srgbClr val="4A7DBA"/>
            </a:solidFill>
            <a:prstDash val="solid"/>
            <a:round/>
            <a:headEnd len="sm" w="sm" type="none"/>
            <a:tailEnd len="med" w="med" type="stealth"/>
          </a:ln>
        </p:spPr>
      </p:cxnSp>
      <p:cxnSp>
        <p:nvCxnSpPr>
          <p:cNvPr id="161" name="Google Shape;161;p10"/>
          <p:cNvCxnSpPr>
            <a:stCxn id="149" idx="2"/>
            <a:endCxn id="152" idx="0"/>
          </p:cNvCxnSpPr>
          <p:nvPr/>
        </p:nvCxnSpPr>
        <p:spPr>
          <a:xfrm>
            <a:off x="7048500" y="2209800"/>
            <a:ext cx="1066800" cy="533400"/>
          </a:xfrm>
          <a:prstGeom prst="straightConnector1">
            <a:avLst/>
          </a:prstGeom>
          <a:noFill/>
          <a:ln cap="flat" cmpd="sng" w="9525">
            <a:solidFill>
              <a:srgbClr val="4A7DBA"/>
            </a:solidFill>
            <a:prstDash val="solid"/>
            <a:round/>
            <a:headEnd len="sm" w="sm" type="none"/>
            <a:tailEnd len="med" w="med" type="stealth"/>
          </a:ln>
        </p:spPr>
      </p:cxnSp>
      <p:cxnSp>
        <p:nvCxnSpPr>
          <p:cNvPr id="162" name="Google Shape;162;p10"/>
          <p:cNvCxnSpPr>
            <a:stCxn id="153" idx="2"/>
            <a:endCxn id="155" idx="0"/>
          </p:cNvCxnSpPr>
          <p:nvPr/>
        </p:nvCxnSpPr>
        <p:spPr>
          <a:xfrm>
            <a:off x="6210300" y="4419600"/>
            <a:ext cx="1066800" cy="533400"/>
          </a:xfrm>
          <a:prstGeom prst="straightConnector1">
            <a:avLst/>
          </a:prstGeom>
          <a:noFill/>
          <a:ln cap="flat" cmpd="sng" w="9525">
            <a:solidFill>
              <a:srgbClr val="4A7DBA"/>
            </a:solidFill>
            <a:prstDash val="solid"/>
            <a:round/>
            <a:headEnd len="sm" w="sm" type="none"/>
            <a:tailEnd len="med" w="med" type="stealth"/>
          </a:ln>
        </p:spPr>
      </p:cxnSp>
      <p:cxnSp>
        <p:nvCxnSpPr>
          <p:cNvPr id="163" name="Google Shape;163;p10"/>
          <p:cNvCxnSpPr>
            <a:stCxn id="154" idx="2"/>
            <a:endCxn id="155" idx="0"/>
          </p:cNvCxnSpPr>
          <p:nvPr/>
        </p:nvCxnSpPr>
        <p:spPr>
          <a:xfrm flipH="1">
            <a:off x="7277100" y="4419600"/>
            <a:ext cx="838200" cy="533400"/>
          </a:xfrm>
          <a:prstGeom prst="straightConnector1">
            <a:avLst/>
          </a:prstGeom>
          <a:noFill/>
          <a:ln cap="flat" cmpd="sng" w="9525">
            <a:solidFill>
              <a:srgbClr val="4A7DBA"/>
            </a:solidFill>
            <a:prstDash val="solid"/>
            <a:round/>
            <a:headEnd len="sm" w="sm" type="none"/>
            <a:tailEnd len="med" w="med" type="stealth"/>
          </a:ln>
        </p:spPr>
      </p:cxnSp>
      <p:sp>
        <p:nvSpPr>
          <p:cNvPr id="164" name="Google Shape;164;p10"/>
          <p:cNvSpPr txBox="1"/>
          <p:nvPr/>
        </p:nvSpPr>
        <p:spPr>
          <a:xfrm>
            <a:off x="4191000" y="3200400"/>
            <a:ext cx="132119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a) Single Inheritance</a:t>
            </a:r>
            <a:endParaRPr/>
          </a:p>
        </p:txBody>
      </p:sp>
      <p:sp>
        <p:nvSpPr>
          <p:cNvPr id="165" name="Google Shape;165;p10"/>
          <p:cNvSpPr txBox="1"/>
          <p:nvPr/>
        </p:nvSpPr>
        <p:spPr>
          <a:xfrm>
            <a:off x="6679804" y="3200400"/>
            <a:ext cx="167385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b) Hierarchical Inheritance</a:t>
            </a:r>
            <a:endParaRPr/>
          </a:p>
        </p:txBody>
      </p:sp>
      <p:sp>
        <p:nvSpPr>
          <p:cNvPr id="166" name="Google Shape;166;p10"/>
          <p:cNvSpPr txBox="1"/>
          <p:nvPr/>
        </p:nvSpPr>
        <p:spPr>
          <a:xfrm>
            <a:off x="3962400" y="6474023"/>
            <a:ext cx="152317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c) Multilevel Inheritance</a:t>
            </a:r>
            <a:endParaRPr/>
          </a:p>
        </p:txBody>
      </p:sp>
      <p:sp>
        <p:nvSpPr>
          <p:cNvPr id="167" name="Google Shape;167;p10"/>
          <p:cNvSpPr txBox="1"/>
          <p:nvPr/>
        </p:nvSpPr>
        <p:spPr>
          <a:xfrm>
            <a:off x="6679804" y="5483423"/>
            <a:ext cx="1468672"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d) Multiple Inheritance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1"/>
          <p:cNvSpPr/>
          <p:nvPr/>
        </p:nvSpPr>
        <p:spPr>
          <a:xfrm>
            <a:off x="1524000" y="914400"/>
            <a:ext cx="70866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lang="en-US" sz="2800">
                <a:solidFill>
                  <a:schemeClr val="dk1"/>
                </a:solidFill>
                <a:latin typeface="Times New Roman"/>
                <a:ea typeface="Times New Roman"/>
                <a:cs typeface="Times New Roman"/>
                <a:sym typeface="Times New Roman"/>
              </a:rPr>
              <a:t>Constructors and Initialization using </a:t>
            </a:r>
            <a:r>
              <a:rPr b="1" i="1" lang="en-US" sz="2800">
                <a:solidFill>
                  <a:schemeClr val="dk1"/>
                </a:solidFill>
                <a:latin typeface="Times New Roman"/>
                <a:ea typeface="Times New Roman"/>
                <a:cs typeface="Times New Roman"/>
                <a:sym typeface="Times New Roman"/>
              </a:rPr>
              <a:t>super</a:t>
            </a:r>
            <a:endParaRPr/>
          </a:p>
          <a:p>
            <a:pPr indent="0" lvl="0" marL="0" marR="0" rtl="0" algn="ctr">
              <a:lnSpc>
                <a:spcPct val="110000"/>
              </a:lnSpc>
              <a:spcBef>
                <a:spcPts val="560"/>
              </a:spcBef>
              <a:spcAft>
                <a:spcPts val="0"/>
              </a:spcAft>
              <a:buNone/>
            </a:pPr>
            <a:r>
              <a:t/>
            </a:r>
            <a:endParaRPr b="1" sz="2800">
              <a:solidFill>
                <a:schemeClr val="dk1"/>
              </a:solidFill>
              <a:latin typeface="Times New Roman"/>
              <a:ea typeface="Times New Roman"/>
              <a:cs typeface="Times New Roman"/>
              <a:sym typeface="Times New Roman"/>
            </a:endParaRPr>
          </a:p>
          <a:p>
            <a:pPr indent="0" lvl="0" marL="0" marR="0" rtl="0" algn="ctr">
              <a:lnSpc>
                <a:spcPct val="110000"/>
              </a:lnSpc>
              <a:spcBef>
                <a:spcPts val="560"/>
              </a:spcBef>
              <a:spcAft>
                <a:spcPts val="0"/>
              </a:spcAft>
              <a:buNone/>
            </a:pPr>
            <a:r>
              <a:t/>
            </a:r>
            <a:endParaRPr b="1" sz="2800">
              <a:solidFill>
                <a:schemeClr val="dk1"/>
              </a:solidFill>
              <a:latin typeface="Times New Roman"/>
              <a:ea typeface="Times New Roman"/>
              <a:cs typeface="Times New Roman"/>
              <a:sym typeface="Times New Roman"/>
            </a:endParaRPr>
          </a:p>
          <a:p>
            <a:pPr indent="0" lvl="0" marL="0" marR="0" rtl="0" algn="ctr">
              <a:lnSpc>
                <a:spcPct val="110000"/>
              </a:lnSpc>
              <a:spcBef>
                <a:spcPts val="560"/>
              </a:spcBef>
              <a:spcAft>
                <a:spcPts val="0"/>
              </a:spcAft>
              <a:buNone/>
            </a:pPr>
            <a:r>
              <a:t/>
            </a:r>
            <a:endParaRPr b="1" sz="2800">
              <a:solidFill>
                <a:schemeClr val="dk1"/>
              </a:solidFill>
              <a:latin typeface="Times New Roman"/>
              <a:ea typeface="Times New Roman"/>
              <a:cs typeface="Times New Roman"/>
              <a:sym typeface="Times New Roman"/>
            </a:endParaRPr>
          </a:p>
        </p:txBody>
      </p:sp>
      <p:sp>
        <p:nvSpPr>
          <p:cNvPr id="173" name="Google Shape;173;p11"/>
          <p:cNvSpPr/>
          <p:nvPr/>
        </p:nvSpPr>
        <p:spPr>
          <a:xfrm>
            <a:off x="1219200" y="1371600"/>
            <a:ext cx="7772400" cy="5029200"/>
          </a:xfrm>
          <a:prstGeom prst="rect">
            <a:avLst/>
          </a:prstGeom>
          <a:noFill/>
          <a:ln>
            <a:noFill/>
          </a:ln>
        </p:spPr>
        <p:txBody>
          <a:bodyPr anchorCtr="0" anchor="t" bIns="46025" lIns="92075" spcFirstLastPara="1" rIns="92075" wrap="square" tIns="46025">
            <a:noAutofit/>
          </a:bodyPr>
          <a:lstStyle/>
          <a:p>
            <a:pPr indent="-179388" lvl="0" marL="179388" marR="0" rtl="0" algn="just">
              <a:spcBef>
                <a:spcPts val="0"/>
              </a:spcBef>
              <a:spcAft>
                <a:spcPts val="0"/>
              </a:spcAft>
              <a:buClr>
                <a:schemeClr val="dk2"/>
              </a:buClr>
              <a:buSzPts val="2400"/>
              <a:buFont typeface="Arial"/>
              <a:buChar char="•"/>
            </a:pPr>
            <a:r>
              <a:rPr lang="en-US" sz="2400">
                <a:solidFill>
                  <a:schemeClr val="dk1"/>
                </a:solidFill>
                <a:latin typeface="Times New Roman"/>
                <a:ea typeface="Times New Roman"/>
                <a:cs typeface="Times New Roman"/>
                <a:sym typeface="Times New Roman"/>
              </a:rPr>
              <a:t>Classes use constructors to initialize instance variables</a:t>
            </a:r>
            <a:endParaRPr/>
          </a:p>
          <a:p>
            <a:pPr indent="-179387" lvl="1" marL="636588" marR="0" rtl="0" algn="just">
              <a:spcBef>
                <a:spcPts val="0"/>
              </a:spcBef>
              <a:spcAft>
                <a:spcPts val="0"/>
              </a:spcAft>
              <a:buClr>
                <a:schemeClr val="dk2"/>
              </a:buClr>
              <a:buSzPts val="2200"/>
              <a:buFont typeface="Arial"/>
              <a:buChar char="•"/>
            </a:pPr>
            <a:r>
              <a:rPr b="0" i="1" lang="en-US" sz="2200" u="none" cap="none" strike="noStrike">
                <a:solidFill>
                  <a:schemeClr val="dk1"/>
                </a:solidFill>
                <a:latin typeface="Times New Roman"/>
                <a:ea typeface="Times New Roman"/>
                <a:cs typeface="Times New Roman"/>
                <a:sym typeface="Times New Roman"/>
              </a:rPr>
              <a:t>When a subclass object is created, its constructor is called.</a:t>
            </a:r>
            <a:endParaRPr/>
          </a:p>
          <a:p>
            <a:pPr indent="-179387" lvl="1" marL="636588" marR="0" rtl="0" algn="just">
              <a:spcBef>
                <a:spcPts val="0"/>
              </a:spcBef>
              <a:spcAft>
                <a:spcPts val="0"/>
              </a:spcAft>
              <a:buClr>
                <a:schemeClr val="dk2"/>
              </a:buClr>
              <a:buSzPts val="2200"/>
              <a:buFont typeface="Arial"/>
              <a:buChar char="•"/>
            </a:pPr>
            <a:r>
              <a:rPr b="0" i="1" lang="en-US" sz="2200" u="none" cap="none" strike="noStrike">
                <a:solidFill>
                  <a:schemeClr val="dk1"/>
                </a:solidFill>
                <a:latin typeface="Times New Roman"/>
                <a:ea typeface="Times New Roman"/>
                <a:cs typeface="Times New Roman"/>
                <a:sym typeface="Times New Roman"/>
              </a:rPr>
              <a:t>It also invoke the appropriate superclass constructors so that the instance variables defined in the superclass are properly initialized.</a:t>
            </a:r>
            <a:endParaRPr b="0" i="0" sz="2200" u="none" cap="none" strike="noStrike">
              <a:solidFill>
                <a:schemeClr val="dk1"/>
              </a:solidFill>
              <a:latin typeface="Times New Roman"/>
              <a:ea typeface="Times New Roman"/>
              <a:cs typeface="Times New Roman"/>
              <a:sym typeface="Times New Roman"/>
            </a:endParaRPr>
          </a:p>
          <a:p>
            <a:pPr indent="-179388" lvl="0" marL="179388" marR="0" rtl="0" algn="just">
              <a:spcBef>
                <a:spcPts val="1200"/>
              </a:spcBef>
              <a:spcAft>
                <a:spcPts val="0"/>
              </a:spcAft>
              <a:buClr>
                <a:schemeClr val="dk2"/>
              </a:buClr>
              <a:buSzPts val="2400"/>
              <a:buFont typeface="Arial"/>
              <a:buChar char="•"/>
            </a:pPr>
            <a:r>
              <a:rPr lang="en-US" sz="2400">
                <a:solidFill>
                  <a:schemeClr val="dk1"/>
                </a:solidFill>
                <a:latin typeface="Times New Roman"/>
                <a:ea typeface="Times New Roman"/>
                <a:cs typeface="Times New Roman"/>
                <a:sym typeface="Times New Roman"/>
              </a:rPr>
              <a:t>Superclass constructors can be called using the "super" keyword.</a:t>
            </a:r>
            <a:endParaRPr/>
          </a:p>
          <a:p>
            <a:pPr indent="-179387" lvl="1" marL="636588" marR="0" rtl="0" algn="just">
              <a:spcBef>
                <a:spcPts val="0"/>
              </a:spcBef>
              <a:spcAft>
                <a:spcPts val="0"/>
              </a:spcAft>
              <a:buClr>
                <a:schemeClr val="dk2"/>
              </a:buClr>
              <a:buSzPts val="2400"/>
              <a:buFont typeface="Arial"/>
              <a:buChar char="•"/>
            </a:pPr>
            <a:r>
              <a:rPr b="0" i="1" lang="en-US" sz="2400" u="none" cap="none" strike="noStrike">
                <a:solidFill>
                  <a:schemeClr val="dk1"/>
                </a:solidFill>
                <a:latin typeface="Times New Roman"/>
                <a:ea typeface="Times New Roman"/>
                <a:cs typeface="Times New Roman"/>
                <a:sym typeface="Times New Roman"/>
              </a:rPr>
              <a:t>It must be the first line of code in the constructor</a:t>
            </a:r>
            <a:endParaRPr b="0" i="0" sz="2400" u="none" cap="none" strike="noStrike">
              <a:solidFill>
                <a:schemeClr val="dk1"/>
              </a:solidFill>
              <a:latin typeface="Times New Roman"/>
              <a:ea typeface="Times New Roman"/>
              <a:cs typeface="Times New Roman"/>
              <a:sym typeface="Times New Roman"/>
            </a:endParaRPr>
          </a:p>
          <a:p>
            <a:pPr indent="-179388" lvl="0" marL="179388" marR="0" rtl="0" algn="just">
              <a:spcBef>
                <a:spcPts val="1200"/>
              </a:spcBef>
              <a:spcAft>
                <a:spcPts val="0"/>
              </a:spcAft>
              <a:buClr>
                <a:schemeClr val="dk2"/>
              </a:buClr>
              <a:buSzPts val="2400"/>
              <a:buFont typeface="Arial"/>
              <a:buChar char="•"/>
            </a:pPr>
            <a:r>
              <a:rPr lang="en-US" sz="2400">
                <a:solidFill>
                  <a:schemeClr val="dk1"/>
                </a:solidFill>
                <a:latin typeface="Times New Roman"/>
                <a:ea typeface="Times New Roman"/>
                <a:cs typeface="Times New Roman"/>
                <a:sym typeface="Times New Roman"/>
              </a:rPr>
              <a:t>If a call to super is not made, the system will automatically attempt to invoke the no-argument constructor (</a:t>
            </a:r>
            <a:r>
              <a:rPr b="1" lang="en-US" sz="2400">
                <a:solidFill>
                  <a:schemeClr val="dk1"/>
                </a:solidFill>
                <a:latin typeface="Times New Roman"/>
                <a:ea typeface="Times New Roman"/>
                <a:cs typeface="Times New Roman"/>
                <a:sym typeface="Times New Roman"/>
              </a:rPr>
              <a:t>default)</a:t>
            </a:r>
            <a:r>
              <a:rPr lang="en-US" sz="2400">
                <a:solidFill>
                  <a:schemeClr val="dk1"/>
                </a:solidFill>
                <a:latin typeface="Times New Roman"/>
                <a:ea typeface="Times New Roman"/>
                <a:cs typeface="Times New Roman"/>
                <a:sym typeface="Times New Roman"/>
              </a:rPr>
              <a:t> of the superclass.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2"/>
          <p:cNvSpPr/>
          <p:nvPr/>
        </p:nvSpPr>
        <p:spPr>
          <a:xfrm>
            <a:off x="1524000" y="914400"/>
            <a:ext cx="70866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lang="en-US" sz="2800">
                <a:solidFill>
                  <a:schemeClr val="dk1"/>
                </a:solidFill>
                <a:latin typeface="Times New Roman"/>
                <a:ea typeface="Times New Roman"/>
                <a:cs typeface="Times New Roman"/>
                <a:sym typeface="Times New Roman"/>
              </a:rPr>
              <a:t>Initialization using </a:t>
            </a:r>
            <a:r>
              <a:rPr b="1" i="1" lang="en-US" sz="2800">
                <a:solidFill>
                  <a:schemeClr val="dk1"/>
                </a:solidFill>
                <a:latin typeface="Times New Roman"/>
                <a:ea typeface="Times New Roman"/>
                <a:cs typeface="Times New Roman"/>
                <a:sym typeface="Times New Roman"/>
              </a:rPr>
              <a:t>super</a:t>
            </a:r>
            <a:endParaRPr/>
          </a:p>
          <a:p>
            <a:pPr indent="0" lvl="0" marL="0" marR="0" rtl="0" algn="ctr">
              <a:lnSpc>
                <a:spcPct val="110000"/>
              </a:lnSpc>
              <a:spcBef>
                <a:spcPts val="560"/>
              </a:spcBef>
              <a:spcAft>
                <a:spcPts val="0"/>
              </a:spcAft>
              <a:buNone/>
            </a:pPr>
            <a:r>
              <a:t/>
            </a:r>
            <a:endParaRPr b="1" sz="2800">
              <a:solidFill>
                <a:schemeClr val="dk1"/>
              </a:solidFill>
              <a:latin typeface="Times New Roman"/>
              <a:ea typeface="Times New Roman"/>
              <a:cs typeface="Times New Roman"/>
              <a:sym typeface="Times New Roman"/>
            </a:endParaRPr>
          </a:p>
          <a:p>
            <a:pPr indent="0" lvl="0" marL="0" marR="0" rtl="0" algn="ctr">
              <a:lnSpc>
                <a:spcPct val="110000"/>
              </a:lnSpc>
              <a:spcBef>
                <a:spcPts val="560"/>
              </a:spcBef>
              <a:spcAft>
                <a:spcPts val="0"/>
              </a:spcAft>
              <a:buNone/>
            </a:pPr>
            <a:r>
              <a:t/>
            </a:r>
            <a:endParaRPr b="1" sz="2800">
              <a:solidFill>
                <a:schemeClr val="dk1"/>
              </a:solidFill>
              <a:latin typeface="Times New Roman"/>
              <a:ea typeface="Times New Roman"/>
              <a:cs typeface="Times New Roman"/>
              <a:sym typeface="Times New Roman"/>
            </a:endParaRPr>
          </a:p>
          <a:p>
            <a:pPr indent="0" lvl="0" marL="0" marR="0" rtl="0" algn="ctr">
              <a:lnSpc>
                <a:spcPct val="110000"/>
              </a:lnSpc>
              <a:spcBef>
                <a:spcPts val="560"/>
              </a:spcBef>
              <a:spcAft>
                <a:spcPts val="0"/>
              </a:spcAft>
              <a:buNone/>
            </a:pPr>
            <a:r>
              <a:t/>
            </a:r>
            <a:endParaRPr b="1" sz="2800">
              <a:solidFill>
                <a:schemeClr val="dk1"/>
              </a:solidFill>
              <a:latin typeface="Times New Roman"/>
              <a:ea typeface="Times New Roman"/>
              <a:cs typeface="Times New Roman"/>
              <a:sym typeface="Times New Roman"/>
            </a:endParaRPr>
          </a:p>
        </p:txBody>
      </p:sp>
      <p:pic>
        <p:nvPicPr>
          <p:cNvPr id="179" name="Google Shape;179;p12"/>
          <p:cNvPicPr preferRelativeResize="0"/>
          <p:nvPr/>
        </p:nvPicPr>
        <p:blipFill rotWithShape="1">
          <a:blip r:embed="rId3">
            <a:alphaModFix/>
          </a:blip>
          <a:srcRect b="0" l="0" r="0" t="0"/>
          <a:stretch/>
        </p:blipFill>
        <p:spPr>
          <a:xfrm>
            <a:off x="1147762" y="1528762"/>
            <a:ext cx="7691438" cy="487203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3"/>
          <p:cNvSpPr/>
          <p:nvPr/>
        </p:nvSpPr>
        <p:spPr>
          <a:xfrm>
            <a:off x="1524000" y="914400"/>
            <a:ext cx="70866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i="1" lang="en-US" sz="2800">
                <a:solidFill>
                  <a:schemeClr val="dk1"/>
                </a:solidFill>
                <a:latin typeface="Times New Roman"/>
                <a:ea typeface="Times New Roman"/>
                <a:cs typeface="Times New Roman"/>
                <a:sym typeface="Times New Roman"/>
              </a:rPr>
              <a:t>super </a:t>
            </a:r>
            <a:r>
              <a:rPr b="1" lang="en-US" sz="2800">
                <a:solidFill>
                  <a:schemeClr val="dk1"/>
                </a:solidFill>
                <a:latin typeface="Times New Roman"/>
                <a:ea typeface="Times New Roman"/>
                <a:cs typeface="Times New Roman"/>
                <a:sym typeface="Times New Roman"/>
              </a:rPr>
              <a:t>as a member accessor</a:t>
            </a:r>
            <a:endParaRPr b="1" i="1" sz="2800">
              <a:solidFill>
                <a:schemeClr val="dk1"/>
              </a:solidFill>
              <a:latin typeface="Times New Roman"/>
              <a:ea typeface="Times New Roman"/>
              <a:cs typeface="Times New Roman"/>
              <a:sym typeface="Times New Roman"/>
            </a:endParaRPr>
          </a:p>
          <a:p>
            <a:pPr indent="0" lvl="0" marL="0" marR="0" rtl="0" algn="ctr">
              <a:lnSpc>
                <a:spcPct val="110000"/>
              </a:lnSpc>
              <a:spcBef>
                <a:spcPts val="560"/>
              </a:spcBef>
              <a:spcAft>
                <a:spcPts val="0"/>
              </a:spcAft>
              <a:buNone/>
            </a:pPr>
            <a:r>
              <a:t/>
            </a:r>
            <a:endParaRPr b="1" sz="2800">
              <a:solidFill>
                <a:schemeClr val="dk1"/>
              </a:solidFill>
              <a:latin typeface="Times New Roman"/>
              <a:ea typeface="Times New Roman"/>
              <a:cs typeface="Times New Roman"/>
              <a:sym typeface="Times New Roman"/>
            </a:endParaRPr>
          </a:p>
          <a:p>
            <a:pPr indent="0" lvl="0" marL="0" marR="0" rtl="0" algn="ctr">
              <a:lnSpc>
                <a:spcPct val="110000"/>
              </a:lnSpc>
              <a:spcBef>
                <a:spcPts val="560"/>
              </a:spcBef>
              <a:spcAft>
                <a:spcPts val="0"/>
              </a:spcAft>
              <a:buNone/>
            </a:pPr>
            <a:r>
              <a:t/>
            </a:r>
            <a:endParaRPr b="1" sz="2800">
              <a:solidFill>
                <a:schemeClr val="dk1"/>
              </a:solidFill>
              <a:latin typeface="Times New Roman"/>
              <a:ea typeface="Times New Roman"/>
              <a:cs typeface="Times New Roman"/>
              <a:sym typeface="Times New Roman"/>
            </a:endParaRPr>
          </a:p>
          <a:p>
            <a:pPr indent="0" lvl="0" marL="0" marR="0" rtl="0" algn="ctr">
              <a:lnSpc>
                <a:spcPct val="110000"/>
              </a:lnSpc>
              <a:spcBef>
                <a:spcPts val="560"/>
              </a:spcBef>
              <a:spcAft>
                <a:spcPts val="0"/>
              </a:spcAft>
              <a:buNone/>
            </a:pPr>
            <a:r>
              <a:t/>
            </a:r>
            <a:endParaRPr b="1" sz="2800">
              <a:solidFill>
                <a:schemeClr val="dk1"/>
              </a:solidFill>
              <a:latin typeface="Times New Roman"/>
              <a:ea typeface="Times New Roman"/>
              <a:cs typeface="Times New Roman"/>
              <a:sym typeface="Times New Roman"/>
            </a:endParaRPr>
          </a:p>
        </p:txBody>
      </p:sp>
      <p:sp>
        <p:nvSpPr>
          <p:cNvPr id="185" name="Google Shape;185;p13"/>
          <p:cNvSpPr/>
          <p:nvPr/>
        </p:nvSpPr>
        <p:spPr>
          <a:xfrm>
            <a:off x="1219200" y="1371600"/>
            <a:ext cx="7772400" cy="2667000"/>
          </a:xfrm>
          <a:prstGeom prst="rect">
            <a:avLst/>
          </a:prstGeom>
          <a:noFill/>
          <a:ln>
            <a:noFill/>
          </a:ln>
        </p:spPr>
        <p:txBody>
          <a:bodyPr anchorCtr="0" anchor="t" bIns="46025" lIns="92075" spcFirstLastPara="1" rIns="92075" wrap="square" tIns="46025">
            <a:noAutofit/>
          </a:bodyPr>
          <a:lstStyle/>
          <a:p>
            <a:pPr indent="-179388" lvl="0" marL="179388" marR="0" rtl="0" algn="just">
              <a:spcBef>
                <a:spcPts val="0"/>
              </a:spcBef>
              <a:spcAft>
                <a:spcPts val="0"/>
              </a:spcAft>
              <a:buClr>
                <a:schemeClr val="dk2"/>
              </a:buClr>
              <a:buSzPts val="2400"/>
              <a:buFont typeface="Arial"/>
              <a:buChar char="•"/>
            </a:pPr>
            <a:r>
              <a:rPr b="1" i="1" lang="en-US" sz="2400">
                <a:solidFill>
                  <a:schemeClr val="dk1"/>
                </a:solidFill>
                <a:latin typeface="Times New Roman"/>
                <a:ea typeface="Times New Roman"/>
                <a:cs typeface="Times New Roman"/>
                <a:sym typeface="Times New Roman"/>
              </a:rPr>
              <a:t>super</a:t>
            </a:r>
            <a:r>
              <a:rPr lang="en-US" sz="2400">
                <a:solidFill>
                  <a:schemeClr val="dk1"/>
                </a:solidFill>
                <a:latin typeface="Times New Roman"/>
                <a:ea typeface="Times New Roman"/>
                <a:cs typeface="Times New Roman"/>
                <a:sym typeface="Times New Roman"/>
              </a:rPr>
              <a:t> is also used to access a member of the superclass.</a:t>
            </a:r>
            <a:endParaRPr/>
          </a:p>
          <a:p>
            <a:pPr indent="-179388" lvl="0" marL="179388" marR="0" rtl="0" algn="just">
              <a:spcBef>
                <a:spcPts val="1200"/>
              </a:spcBef>
              <a:spcAft>
                <a:spcPts val="0"/>
              </a:spcAft>
              <a:buClr>
                <a:schemeClr val="dk2"/>
              </a:buClr>
              <a:buSzPts val="2400"/>
              <a:buFont typeface="Arial"/>
              <a:buChar char="•"/>
            </a:pPr>
            <a:r>
              <a:rPr lang="en-US" sz="2400">
                <a:solidFill>
                  <a:schemeClr val="dk1"/>
                </a:solidFill>
                <a:latin typeface="Times New Roman"/>
                <a:ea typeface="Times New Roman"/>
                <a:cs typeface="Times New Roman"/>
                <a:sym typeface="Times New Roman"/>
              </a:rPr>
              <a:t>Sometimes the member  of superclass is hidden by the member of subclass.</a:t>
            </a:r>
            <a:endParaRPr/>
          </a:p>
          <a:p>
            <a:pPr indent="-179388" lvl="0" marL="179388" marR="0" rtl="0" algn="just">
              <a:spcBef>
                <a:spcPts val="1200"/>
              </a:spcBef>
              <a:spcAft>
                <a:spcPts val="0"/>
              </a:spcAft>
              <a:buClr>
                <a:schemeClr val="dk2"/>
              </a:buClr>
              <a:buSzPts val="2400"/>
              <a:buFont typeface="Arial"/>
              <a:buChar char="•"/>
            </a:pPr>
            <a:r>
              <a:rPr lang="en-US" sz="2400">
                <a:solidFill>
                  <a:schemeClr val="dk1"/>
                </a:solidFill>
                <a:latin typeface="Times New Roman"/>
                <a:ea typeface="Times New Roman"/>
                <a:cs typeface="Times New Roman"/>
                <a:sym typeface="Times New Roman"/>
              </a:rPr>
              <a:t>The general form is:</a:t>
            </a:r>
            <a:endParaRPr/>
          </a:p>
          <a:p>
            <a:pPr indent="-179388" lvl="0" marL="179388" marR="0" rtl="0" algn="just">
              <a:spcBef>
                <a:spcPts val="0"/>
              </a:spcBef>
              <a:spcAft>
                <a:spcPts val="0"/>
              </a:spcAft>
              <a:buNone/>
            </a:pPr>
            <a:r>
              <a:rPr b="1" i="1" lang="en-US" sz="2400">
                <a:solidFill>
                  <a:schemeClr val="dk1"/>
                </a:solidFill>
                <a:latin typeface="Times New Roman"/>
                <a:ea typeface="Times New Roman"/>
                <a:cs typeface="Times New Roman"/>
                <a:sym typeface="Times New Roman"/>
              </a:rPr>
              <a:t>			super</a:t>
            </a:r>
            <a:r>
              <a:rPr lang="en-US" sz="2400">
                <a:solidFill>
                  <a:schemeClr val="dk1"/>
                </a:solidFill>
                <a:latin typeface="Times New Roman"/>
                <a:ea typeface="Times New Roman"/>
                <a:cs typeface="Times New Roman"/>
                <a:sym typeface="Times New Roman"/>
              </a:rPr>
              <a:t>.</a:t>
            </a:r>
            <a:r>
              <a:rPr i="1" lang="en-US" sz="2400">
                <a:solidFill>
                  <a:schemeClr val="dk1"/>
                </a:solidFill>
                <a:latin typeface="Times New Roman"/>
                <a:ea typeface="Times New Roman"/>
                <a:cs typeface="Times New Roman"/>
                <a:sym typeface="Times New Roman"/>
              </a:rPr>
              <a:t>member</a:t>
            </a:r>
            <a:endParaRPr i="1" sz="2400">
              <a:solidFill>
                <a:schemeClr val="dk1"/>
              </a:solidFill>
              <a:latin typeface="Times New Roman"/>
              <a:ea typeface="Times New Roman"/>
              <a:cs typeface="Times New Roman"/>
              <a:sym typeface="Times New Roman"/>
            </a:endParaRPr>
          </a:p>
          <a:p>
            <a:pPr indent="-179388" lvl="0" marL="179388" marR="0" rtl="0" algn="just">
              <a:spcBef>
                <a:spcPts val="0"/>
              </a:spcBef>
              <a:spcAft>
                <a:spcPts val="0"/>
              </a:spcAft>
              <a:buNone/>
            </a:pPr>
            <a:r>
              <a:rPr lang="en-US" sz="2400">
                <a:solidFill>
                  <a:schemeClr val="dk1"/>
                </a:solidFill>
                <a:latin typeface="Times New Roman"/>
                <a:ea typeface="Times New Roman"/>
                <a:cs typeface="Times New Roman"/>
                <a:sym typeface="Times New Roman"/>
              </a:rPr>
              <a:t>		</a:t>
            </a:r>
            <a:r>
              <a:rPr i="1" lang="en-US" sz="2400">
                <a:solidFill>
                  <a:schemeClr val="dk1"/>
                </a:solidFill>
                <a:latin typeface="Times New Roman"/>
                <a:ea typeface="Times New Roman"/>
                <a:cs typeface="Times New Roman"/>
                <a:sym typeface="Times New Roman"/>
              </a:rPr>
              <a:t>(member = method or variable)</a:t>
            </a:r>
            <a:endParaRPr/>
          </a:p>
          <a:p>
            <a:pPr indent="-179388" lvl="0" marL="179388" marR="0" rtl="0" algn="just">
              <a:spcBef>
                <a:spcPts val="1200"/>
              </a:spcBef>
              <a:spcAft>
                <a:spcPts val="0"/>
              </a:spcAft>
              <a:buNone/>
            </a:pPr>
            <a:r>
              <a:t/>
            </a:r>
            <a:endParaRPr sz="2400">
              <a:solidFill>
                <a:schemeClr val="dk1"/>
              </a:solidFill>
              <a:latin typeface="Times New Roman"/>
              <a:ea typeface="Times New Roman"/>
              <a:cs typeface="Times New Roman"/>
              <a:sym typeface="Times New Roman"/>
            </a:endParaRPr>
          </a:p>
        </p:txBody>
      </p:sp>
      <p:pic>
        <p:nvPicPr>
          <p:cNvPr id="186" name="Google Shape;186;p13"/>
          <p:cNvPicPr preferRelativeResize="0"/>
          <p:nvPr/>
        </p:nvPicPr>
        <p:blipFill rotWithShape="1">
          <a:blip r:embed="rId3">
            <a:alphaModFix/>
          </a:blip>
          <a:srcRect b="0" l="0" r="0" t="0"/>
          <a:stretch/>
        </p:blipFill>
        <p:spPr>
          <a:xfrm>
            <a:off x="1638300" y="4038600"/>
            <a:ext cx="2171700" cy="1143000"/>
          </a:xfrm>
          <a:prstGeom prst="rect">
            <a:avLst/>
          </a:prstGeom>
          <a:noFill/>
          <a:ln>
            <a:noFill/>
          </a:ln>
        </p:spPr>
      </p:pic>
      <p:pic>
        <p:nvPicPr>
          <p:cNvPr id="187" name="Google Shape;187;p13"/>
          <p:cNvPicPr preferRelativeResize="0"/>
          <p:nvPr/>
        </p:nvPicPr>
        <p:blipFill rotWithShape="1">
          <a:blip r:embed="rId4">
            <a:alphaModFix/>
          </a:blip>
          <a:srcRect b="0" l="0" r="0" t="0"/>
          <a:stretch/>
        </p:blipFill>
        <p:spPr>
          <a:xfrm>
            <a:off x="4457700" y="4038600"/>
            <a:ext cx="2171700" cy="2476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4"/>
          <p:cNvSpPr/>
          <p:nvPr/>
        </p:nvSpPr>
        <p:spPr>
          <a:xfrm>
            <a:off x="1524000" y="914400"/>
            <a:ext cx="70866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lang="en-US" sz="2800">
                <a:solidFill>
                  <a:schemeClr val="dk1"/>
                </a:solidFill>
                <a:latin typeface="Times New Roman"/>
                <a:ea typeface="Times New Roman"/>
                <a:cs typeface="Times New Roman"/>
                <a:sym typeface="Times New Roman"/>
              </a:rPr>
              <a:t>Method Overriding</a:t>
            </a:r>
            <a:endParaRPr/>
          </a:p>
        </p:txBody>
      </p:sp>
      <p:sp>
        <p:nvSpPr>
          <p:cNvPr id="193" name="Google Shape;193;p14"/>
          <p:cNvSpPr/>
          <p:nvPr/>
        </p:nvSpPr>
        <p:spPr>
          <a:xfrm>
            <a:off x="1219200" y="1371600"/>
            <a:ext cx="7772400" cy="4648200"/>
          </a:xfrm>
          <a:prstGeom prst="rect">
            <a:avLst/>
          </a:prstGeom>
          <a:noFill/>
          <a:ln>
            <a:noFill/>
          </a:ln>
        </p:spPr>
        <p:txBody>
          <a:bodyPr anchorCtr="0" anchor="t" bIns="46025" lIns="92075" spcFirstLastPara="1" rIns="92075" wrap="square" tIns="46025">
            <a:noAutofit/>
          </a:bodyPr>
          <a:lstStyle/>
          <a:p>
            <a:pPr indent="-179388" lvl="0" marL="179388" marR="0" rtl="0" algn="just">
              <a:spcBef>
                <a:spcPts val="0"/>
              </a:spcBef>
              <a:spcAft>
                <a:spcPts val="0"/>
              </a:spcAft>
              <a:buClr>
                <a:schemeClr val="dk2"/>
              </a:buClr>
              <a:buSzPts val="2400"/>
              <a:buFont typeface="Arial"/>
              <a:buChar char="•"/>
            </a:pPr>
            <a:r>
              <a:rPr lang="en-US" sz="2400">
                <a:solidFill>
                  <a:schemeClr val="dk1"/>
                </a:solidFill>
                <a:latin typeface="Times New Roman"/>
                <a:ea typeface="Times New Roman"/>
                <a:cs typeface="Times New Roman"/>
                <a:sym typeface="Times New Roman"/>
              </a:rPr>
              <a:t>Subclasses inherit all methods from their superclass</a:t>
            </a:r>
            <a:endParaRPr sz="2400">
              <a:solidFill>
                <a:schemeClr val="dk1"/>
              </a:solidFill>
              <a:latin typeface="Times New Roman"/>
              <a:ea typeface="Times New Roman"/>
              <a:cs typeface="Times New Roman"/>
              <a:sym typeface="Times New Roman"/>
            </a:endParaRPr>
          </a:p>
          <a:p>
            <a:pPr indent="-179387" lvl="1" marL="636588" marR="0" rtl="0" algn="just">
              <a:spcBef>
                <a:spcPts val="600"/>
              </a:spcBef>
              <a:spcAft>
                <a:spcPts val="0"/>
              </a:spcAft>
              <a:buClr>
                <a:schemeClr val="dk2"/>
              </a:buClr>
              <a:buSzPts val="2400"/>
              <a:buFont typeface="Arial"/>
              <a:buChar char="•"/>
            </a:pPr>
            <a:r>
              <a:rPr b="0" i="1" lang="en-US" sz="2400" u="none" cap="none" strike="noStrike">
                <a:solidFill>
                  <a:schemeClr val="dk1"/>
                </a:solidFill>
                <a:latin typeface="Times New Roman"/>
                <a:ea typeface="Times New Roman"/>
                <a:cs typeface="Times New Roman"/>
                <a:sym typeface="Times New Roman"/>
              </a:rPr>
              <a:t>Sometimes, the implementation of the method in the superclass does not provide the functionality required by the subclass.</a:t>
            </a:r>
            <a:endParaRPr/>
          </a:p>
          <a:p>
            <a:pPr indent="-179387" lvl="1" marL="636588" marR="0" rtl="0" algn="just">
              <a:spcBef>
                <a:spcPts val="600"/>
              </a:spcBef>
              <a:spcAft>
                <a:spcPts val="0"/>
              </a:spcAft>
              <a:buClr>
                <a:schemeClr val="dk2"/>
              </a:buClr>
              <a:buSzPts val="2400"/>
              <a:buFont typeface="Arial"/>
              <a:buChar char="•"/>
            </a:pPr>
            <a:r>
              <a:rPr b="0" i="1" lang="en-US" sz="2400" u="none" cap="none" strike="noStrike">
                <a:solidFill>
                  <a:schemeClr val="dk1"/>
                </a:solidFill>
                <a:latin typeface="Times New Roman"/>
                <a:ea typeface="Times New Roman"/>
                <a:cs typeface="Times New Roman"/>
                <a:sym typeface="Times New Roman"/>
              </a:rPr>
              <a:t>In these cases, the method must be overridden.</a:t>
            </a:r>
            <a:endParaRPr/>
          </a:p>
          <a:p>
            <a:pPr indent="-26987" lvl="0" marL="179388" marR="0" rtl="0" algn="just">
              <a:spcBef>
                <a:spcPts val="600"/>
              </a:spcBef>
              <a:spcAft>
                <a:spcPts val="0"/>
              </a:spcAft>
              <a:buClr>
                <a:schemeClr val="dk2"/>
              </a:buClr>
              <a:buSzPts val="2400"/>
              <a:buFont typeface="Arial"/>
              <a:buNone/>
            </a:pPr>
            <a:r>
              <a:t/>
            </a:r>
            <a:endParaRPr sz="2400">
              <a:solidFill>
                <a:schemeClr val="dk1"/>
              </a:solidFill>
              <a:latin typeface="Times New Roman"/>
              <a:ea typeface="Times New Roman"/>
              <a:cs typeface="Times New Roman"/>
              <a:sym typeface="Times New Roman"/>
            </a:endParaRPr>
          </a:p>
          <a:p>
            <a:pPr indent="-179388" lvl="0" marL="179388" marR="0" rtl="0" algn="just">
              <a:spcBef>
                <a:spcPts val="1200"/>
              </a:spcBef>
              <a:spcAft>
                <a:spcPts val="0"/>
              </a:spcAft>
              <a:buClr>
                <a:schemeClr val="dk2"/>
              </a:buClr>
              <a:buSzPts val="2400"/>
              <a:buFont typeface="Arial"/>
              <a:buChar char="•"/>
            </a:pPr>
            <a:r>
              <a:rPr lang="en-US" sz="2400">
                <a:solidFill>
                  <a:schemeClr val="dk1"/>
                </a:solidFill>
                <a:latin typeface="Times New Roman"/>
                <a:ea typeface="Times New Roman"/>
                <a:cs typeface="Times New Roman"/>
                <a:sym typeface="Times New Roman"/>
              </a:rPr>
              <a:t>To override a method, provide an implementation in the subclass.</a:t>
            </a:r>
            <a:endParaRPr/>
          </a:p>
          <a:p>
            <a:pPr indent="-179387" lvl="1" marL="636588" marR="0" rtl="0" algn="just">
              <a:spcBef>
                <a:spcPts val="600"/>
              </a:spcBef>
              <a:spcAft>
                <a:spcPts val="0"/>
              </a:spcAft>
              <a:buClr>
                <a:schemeClr val="dk2"/>
              </a:buClr>
              <a:buSzPts val="2400"/>
              <a:buFont typeface="Arial"/>
              <a:buChar char="•"/>
            </a:pPr>
            <a:r>
              <a:rPr b="0" i="1" lang="en-US" sz="2400" u="none" cap="none" strike="noStrike">
                <a:solidFill>
                  <a:schemeClr val="dk1"/>
                </a:solidFill>
                <a:latin typeface="Times New Roman"/>
                <a:ea typeface="Times New Roman"/>
                <a:cs typeface="Times New Roman"/>
                <a:sym typeface="Times New Roman"/>
              </a:rPr>
              <a:t>The method in the subclass MUST have the exact same signature as the method it is overriding.</a:t>
            </a:r>
            <a:endParaRPr/>
          </a:p>
          <a:p>
            <a:pPr indent="-179387" lvl="1" marL="636588" marR="0" rtl="0" algn="just">
              <a:spcBef>
                <a:spcPts val="600"/>
              </a:spcBef>
              <a:spcAft>
                <a:spcPts val="0"/>
              </a:spcAft>
              <a:buClr>
                <a:schemeClr val="dk2"/>
              </a:buClr>
              <a:buSzPts val="2400"/>
              <a:buFont typeface="Arial"/>
              <a:buChar char="•"/>
            </a:pPr>
            <a:r>
              <a:rPr b="0" i="1" lang="en-US" sz="2400" u="none" cap="none" strike="noStrike">
                <a:solidFill>
                  <a:schemeClr val="dk1"/>
                </a:solidFill>
                <a:latin typeface="Times New Roman"/>
                <a:ea typeface="Times New Roman"/>
                <a:cs typeface="Times New Roman"/>
                <a:sym typeface="Times New Roman"/>
              </a:rPr>
              <a:t>If they are not, then the two methods are simply overloaded.</a:t>
            </a:r>
            <a:endParaRPr b="0" i="1" sz="2400" u="none" cap="none" strike="noStrike">
              <a:solidFill>
                <a:schemeClr val="dk1"/>
              </a:solidFill>
              <a:latin typeface="Times New Roman"/>
              <a:ea typeface="Times New Roman"/>
              <a:cs typeface="Times New Roman"/>
              <a:sym typeface="Times New Roman"/>
            </a:endParaRPr>
          </a:p>
          <a:p>
            <a:pPr indent="-26987" lvl="0" marL="179388" marR="0" rtl="0" algn="just">
              <a:spcBef>
                <a:spcPts val="1200"/>
              </a:spcBef>
              <a:spcAft>
                <a:spcPts val="0"/>
              </a:spcAft>
              <a:buClr>
                <a:schemeClr val="dk2"/>
              </a:buClr>
              <a:buSzPts val="2400"/>
              <a:buFont typeface="Arial"/>
              <a:buNone/>
            </a:pPr>
            <a:r>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5"/>
          <p:cNvSpPr/>
          <p:nvPr/>
        </p:nvSpPr>
        <p:spPr>
          <a:xfrm>
            <a:off x="1524000" y="914400"/>
            <a:ext cx="70866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lang="en-US" sz="2800">
                <a:solidFill>
                  <a:schemeClr val="dk1"/>
                </a:solidFill>
                <a:latin typeface="Times New Roman"/>
                <a:ea typeface="Times New Roman"/>
                <a:cs typeface="Times New Roman"/>
                <a:sym typeface="Times New Roman"/>
              </a:rPr>
              <a:t>Method Overriding Example</a:t>
            </a:r>
            <a:endParaRPr/>
          </a:p>
        </p:txBody>
      </p:sp>
      <p:pic>
        <p:nvPicPr>
          <p:cNvPr id="199" name="Google Shape;199;p15"/>
          <p:cNvPicPr preferRelativeResize="0"/>
          <p:nvPr/>
        </p:nvPicPr>
        <p:blipFill rotWithShape="1">
          <a:blip r:embed="rId3">
            <a:alphaModFix/>
          </a:blip>
          <a:srcRect b="0" l="0" r="0" t="0"/>
          <a:stretch/>
        </p:blipFill>
        <p:spPr>
          <a:xfrm>
            <a:off x="914400" y="1447800"/>
            <a:ext cx="4114800" cy="2582861"/>
          </a:xfrm>
          <a:prstGeom prst="rect">
            <a:avLst/>
          </a:prstGeom>
          <a:noFill/>
          <a:ln>
            <a:noFill/>
          </a:ln>
        </p:spPr>
      </p:pic>
      <p:pic>
        <p:nvPicPr>
          <p:cNvPr id="200" name="Google Shape;200;p15"/>
          <p:cNvPicPr preferRelativeResize="0"/>
          <p:nvPr/>
        </p:nvPicPr>
        <p:blipFill rotWithShape="1">
          <a:blip r:embed="rId4">
            <a:alphaModFix/>
          </a:blip>
          <a:srcRect b="0" l="0" r="0" t="0"/>
          <a:stretch/>
        </p:blipFill>
        <p:spPr>
          <a:xfrm>
            <a:off x="914400" y="4114800"/>
            <a:ext cx="4114800" cy="2590800"/>
          </a:xfrm>
          <a:prstGeom prst="rect">
            <a:avLst/>
          </a:prstGeom>
          <a:noFill/>
          <a:ln>
            <a:noFill/>
          </a:ln>
        </p:spPr>
      </p:pic>
      <p:pic>
        <p:nvPicPr>
          <p:cNvPr id="201" name="Google Shape;201;p15"/>
          <p:cNvPicPr preferRelativeResize="0"/>
          <p:nvPr/>
        </p:nvPicPr>
        <p:blipFill rotWithShape="1">
          <a:blip r:embed="rId5">
            <a:alphaModFix/>
          </a:blip>
          <a:srcRect b="0" l="0" r="0" t="0"/>
          <a:stretch/>
        </p:blipFill>
        <p:spPr>
          <a:xfrm>
            <a:off x="5105400" y="1447800"/>
            <a:ext cx="4038600" cy="2752725"/>
          </a:xfrm>
          <a:prstGeom prst="rect">
            <a:avLst/>
          </a:prstGeom>
          <a:noFill/>
          <a:ln>
            <a:noFill/>
          </a:ln>
        </p:spPr>
      </p:pic>
      <p:sp>
        <p:nvSpPr>
          <p:cNvPr id="202" name="Google Shape;202;p15"/>
          <p:cNvSpPr/>
          <p:nvPr/>
        </p:nvSpPr>
        <p:spPr>
          <a:xfrm>
            <a:off x="5181600" y="4114800"/>
            <a:ext cx="3429000" cy="2209800"/>
          </a:xfrm>
          <a:prstGeom prst="rect">
            <a:avLst/>
          </a:prstGeom>
          <a:noFill/>
          <a:ln>
            <a:noFill/>
          </a:ln>
        </p:spPr>
        <p:txBody>
          <a:bodyPr anchorCtr="0" anchor="t" bIns="46025" lIns="92075" spcFirstLastPara="1" rIns="92075" wrap="square" tIns="46025">
            <a:noAutofit/>
          </a:bodyPr>
          <a:lstStyle/>
          <a:p>
            <a:pPr indent="-179388" lvl="0" marL="179388" marR="0" rtl="0" algn="just">
              <a:spcBef>
                <a:spcPts val="0"/>
              </a:spcBef>
              <a:spcAft>
                <a:spcPts val="0"/>
              </a:spcAft>
              <a:buNone/>
            </a:pPr>
            <a:r>
              <a:rPr b="1" lang="en-US" sz="2400">
                <a:solidFill>
                  <a:schemeClr val="dk1"/>
                </a:solidFill>
                <a:latin typeface="Times New Roman"/>
                <a:ea typeface="Times New Roman"/>
                <a:cs typeface="Times New Roman"/>
                <a:sym typeface="Times New Roman"/>
              </a:rPr>
              <a:t>Output:</a:t>
            </a:r>
            <a:endParaRPr/>
          </a:p>
          <a:p>
            <a:pPr indent="-179387" lvl="1" marL="636588" marR="0" rtl="0" algn="just">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Area is Undefined</a:t>
            </a:r>
            <a:endParaRPr/>
          </a:p>
          <a:p>
            <a:pPr indent="-179387" lvl="1" marL="636588" marR="0" rtl="0" algn="just">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Area = 0</a:t>
            </a:r>
            <a:endParaRPr/>
          </a:p>
          <a:p>
            <a:pPr indent="-179387" lvl="1" marL="636588" marR="0" rtl="0" algn="just">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Area of Rectangle: </a:t>
            </a:r>
            <a:endParaRPr/>
          </a:p>
          <a:p>
            <a:pPr indent="-179387" lvl="1" marL="636588" marR="0" rtl="0" algn="just">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Area = 45</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6"/>
          <p:cNvSpPr/>
          <p:nvPr/>
        </p:nvSpPr>
        <p:spPr>
          <a:xfrm>
            <a:off x="1524000" y="914400"/>
            <a:ext cx="70866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lang="en-US" sz="2800">
                <a:solidFill>
                  <a:schemeClr val="dk1"/>
                </a:solidFill>
                <a:latin typeface="Times New Roman"/>
                <a:ea typeface="Times New Roman"/>
                <a:cs typeface="Times New Roman"/>
                <a:sym typeface="Times New Roman"/>
              </a:rPr>
              <a:t>Overriding vs Overloading</a:t>
            </a:r>
            <a:endParaRPr/>
          </a:p>
        </p:txBody>
      </p:sp>
      <p:sp>
        <p:nvSpPr>
          <p:cNvPr id="208" name="Google Shape;208;p16"/>
          <p:cNvSpPr/>
          <p:nvPr/>
        </p:nvSpPr>
        <p:spPr>
          <a:xfrm>
            <a:off x="1219200" y="1371600"/>
            <a:ext cx="7772400" cy="4648200"/>
          </a:xfrm>
          <a:prstGeom prst="rect">
            <a:avLst/>
          </a:prstGeom>
          <a:noFill/>
          <a:ln>
            <a:noFill/>
          </a:ln>
        </p:spPr>
        <p:txBody>
          <a:bodyPr anchorCtr="0" anchor="t" bIns="46025" lIns="92075" spcFirstLastPara="1" rIns="92075" wrap="square" tIns="46025">
            <a:noAutofit/>
          </a:bodyPr>
          <a:lstStyle/>
          <a:p>
            <a:pPr indent="-179388" lvl="0" marL="179388" marR="0" rtl="0" algn="just">
              <a:lnSpc>
                <a:spcPct val="150000"/>
              </a:lnSpc>
              <a:spcBef>
                <a:spcPts val="0"/>
              </a:spcBef>
              <a:spcAft>
                <a:spcPts val="0"/>
              </a:spcAft>
              <a:buClr>
                <a:schemeClr val="dk2"/>
              </a:buClr>
              <a:buSzPts val="2400"/>
              <a:buFont typeface="Arial"/>
              <a:buChar char="•"/>
            </a:pPr>
            <a:r>
              <a:rPr lang="en-US" sz="2400">
                <a:solidFill>
                  <a:schemeClr val="dk1"/>
                </a:solidFill>
                <a:latin typeface="Times New Roman"/>
                <a:ea typeface="Times New Roman"/>
                <a:cs typeface="Times New Roman"/>
                <a:sym typeface="Times New Roman"/>
              </a:rPr>
              <a:t>A method is </a:t>
            </a:r>
            <a:r>
              <a:rPr i="1" lang="en-US" sz="2400">
                <a:solidFill>
                  <a:schemeClr val="dk1"/>
                </a:solidFill>
                <a:latin typeface="Times New Roman"/>
                <a:ea typeface="Times New Roman"/>
                <a:cs typeface="Times New Roman"/>
                <a:sym typeface="Times New Roman"/>
              </a:rPr>
              <a:t>overloaded</a:t>
            </a:r>
            <a:r>
              <a:rPr lang="en-US" sz="2400">
                <a:solidFill>
                  <a:schemeClr val="dk1"/>
                </a:solidFill>
                <a:latin typeface="Times New Roman"/>
                <a:ea typeface="Times New Roman"/>
                <a:cs typeface="Times New Roman"/>
                <a:sym typeface="Times New Roman"/>
              </a:rPr>
              <a:t> if it has multiple definitions that are distinguished from one another by having different numbers or types of arguments</a:t>
            </a:r>
            <a:endParaRPr/>
          </a:p>
          <a:p>
            <a:pPr indent="-179388" lvl="0" marL="179388" marR="0" rtl="0" algn="just">
              <a:lnSpc>
                <a:spcPct val="150000"/>
              </a:lnSpc>
              <a:spcBef>
                <a:spcPts val="600"/>
              </a:spcBef>
              <a:spcAft>
                <a:spcPts val="0"/>
              </a:spcAft>
              <a:buClr>
                <a:schemeClr val="dk2"/>
              </a:buClr>
              <a:buSzPts val="2400"/>
              <a:buFont typeface="Arial"/>
              <a:buChar char="•"/>
            </a:pPr>
            <a:r>
              <a:rPr lang="en-US" sz="2400">
                <a:solidFill>
                  <a:schemeClr val="dk1"/>
                </a:solidFill>
                <a:latin typeface="Times New Roman"/>
                <a:ea typeface="Times New Roman"/>
                <a:cs typeface="Times New Roman"/>
                <a:sym typeface="Times New Roman"/>
              </a:rPr>
              <a:t>A method is </a:t>
            </a:r>
            <a:r>
              <a:rPr i="1" lang="en-US" sz="2400">
                <a:solidFill>
                  <a:schemeClr val="dk1"/>
                </a:solidFill>
                <a:latin typeface="Times New Roman"/>
                <a:ea typeface="Times New Roman"/>
                <a:cs typeface="Times New Roman"/>
                <a:sym typeface="Times New Roman"/>
              </a:rPr>
              <a:t>overridden</a:t>
            </a:r>
            <a:r>
              <a:rPr lang="en-US" sz="2400">
                <a:solidFill>
                  <a:schemeClr val="dk1"/>
                </a:solidFill>
                <a:latin typeface="Times New Roman"/>
                <a:ea typeface="Times New Roman"/>
                <a:cs typeface="Times New Roman"/>
                <a:sym typeface="Times New Roman"/>
              </a:rPr>
              <a:t> when a subclass gives a different definition of the method with the same number and types of arguments </a:t>
            </a:r>
            <a:endParaRPr/>
          </a:p>
          <a:p>
            <a:pPr indent="-179388" lvl="0" marL="179388" marR="0" rtl="0" algn="just">
              <a:lnSpc>
                <a:spcPct val="150000"/>
              </a:lnSpc>
              <a:spcBef>
                <a:spcPts val="600"/>
              </a:spcBef>
              <a:spcAft>
                <a:spcPts val="0"/>
              </a:spcAft>
              <a:buClr>
                <a:schemeClr val="dk2"/>
              </a:buClr>
              <a:buSzPts val="2400"/>
              <a:buFont typeface="Arial"/>
              <a:buChar char="•"/>
            </a:pPr>
            <a:r>
              <a:rPr lang="en-US" sz="2400">
                <a:solidFill>
                  <a:schemeClr val="dk1"/>
                </a:solidFill>
                <a:latin typeface="Times New Roman"/>
                <a:ea typeface="Times New Roman"/>
                <a:cs typeface="Times New Roman"/>
                <a:sym typeface="Times New Roman"/>
              </a:rPr>
              <a:t>Selection of </a:t>
            </a:r>
            <a:r>
              <a:rPr i="1" lang="en-US" sz="2400">
                <a:solidFill>
                  <a:schemeClr val="dk1"/>
                </a:solidFill>
                <a:latin typeface="Times New Roman"/>
                <a:ea typeface="Times New Roman"/>
                <a:cs typeface="Times New Roman"/>
                <a:sym typeface="Times New Roman"/>
              </a:rPr>
              <a:t>overloaded </a:t>
            </a:r>
            <a:r>
              <a:rPr lang="en-US" sz="2400">
                <a:solidFill>
                  <a:schemeClr val="dk1"/>
                </a:solidFill>
                <a:latin typeface="Times New Roman"/>
                <a:ea typeface="Times New Roman"/>
                <a:cs typeface="Times New Roman"/>
                <a:sym typeface="Times New Roman"/>
              </a:rPr>
              <a:t>methods is done at compile time. </a:t>
            </a:r>
            <a:endParaRPr/>
          </a:p>
          <a:p>
            <a:pPr indent="-179388" lvl="0" marL="179388" marR="0" rtl="0" algn="just">
              <a:lnSpc>
                <a:spcPct val="150000"/>
              </a:lnSpc>
              <a:spcBef>
                <a:spcPts val="600"/>
              </a:spcBef>
              <a:spcAft>
                <a:spcPts val="0"/>
              </a:spcAft>
              <a:buClr>
                <a:schemeClr val="dk2"/>
              </a:buClr>
              <a:buSzPts val="2400"/>
              <a:buFont typeface="Arial"/>
              <a:buChar char="•"/>
            </a:pPr>
            <a:r>
              <a:rPr lang="en-US" sz="2400">
                <a:solidFill>
                  <a:schemeClr val="dk1"/>
                </a:solidFill>
                <a:latin typeface="Times New Roman"/>
                <a:ea typeface="Times New Roman"/>
                <a:cs typeface="Times New Roman"/>
                <a:sym typeface="Times New Roman"/>
              </a:rPr>
              <a:t>Selection of </a:t>
            </a:r>
            <a:r>
              <a:rPr i="1" lang="en-US" sz="2400">
                <a:solidFill>
                  <a:schemeClr val="dk1"/>
                </a:solidFill>
                <a:latin typeface="Times New Roman"/>
                <a:ea typeface="Times New Roman"/>
                <a:cs typeface="Times New Roman"/>
                <a:sym typeface="Times New Roman"/>
              </a:rPr>
              <a:t>overridden</a:t>
            </a:r>
            <a:r>
              <a:rPr lang="en-US" sz="2400">
                <a:solidFill>
                  <a:schemeClr val="dk1"/>
                </a:solidFill>
                <a:latin typeface="Times New Roman"/>
                <a:ea typeface="Times New Roman"/>
                <a:cs typeface="Times New Roman"/>
                <a:sym typeface="Times New Roman"/>
              </a:rPr>
              <a:t> methods is done at run time.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7"/>
          <p:cNvSpPr/>
          <p:nvPr/>
        </p:nvSpPr>
        <p:spPr>
          <a:xfrm>
            <a:off x="1524000" y="914400"/>
            <a:ext cx="70866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lang="en-US" sz="2800">
                <a:solidFill>
                  <a:schemeClr val="dk1"/>
                </a:solidFill>
                <a:latin typeface="Times New Roman"/>
                <a:ea typeface="Times New Roman"/>
                <a:cs typeface="Times New Roman"/>
                <a:sym typeface="Times New Roman"/>
              </a:rPr>
              <a:t>Object References and Inheritance</a:t>
            </a:r>
            <a:endParaRPr/>
          </a:p>
          <a:p>
            <a:pPr indent="0" lvl="0" marL="0" marR="0" rtl="0" algn="ctr">
              <a:lnSpc>
                <a:spcPct val="110000"/>
              </a:lnSpc>
              <a:spcBef>
                <a:spcPts val="560"/>
              </a:spcBef>
              <a:spcAft>
                <a:spcPts val="0"/>
              </a:spcAft>
              <a:buNone/>
            </a:pPr>
            <a:r>
              <a:t/>
            </a:r>
            <a:endParaRPr b="1" sz="2800">
              <a:solidFill>
                <a:schemeClr val="dk1"/>
              </a:solidFill>
              <a:latin typeface="Times New Roman"/>
              <a:ea typeface="Times New Roman"/>
              <a:cs typeface="Times New Roman"/>
              <a:sym typeface="Times New Roman"/>
            </a:endParaRPr>
          </a:p>
        </p:txBody>
      </p:sp>
      <p:sp>
        <p:nvSpPr>
          <p:cNvPr id="214" name="Google Shape;214;p17"/>
          <p:cNvSpPr/>
          <p:nvPr/>
        </p:nvSpPr>
        <p:spPr>
          <a:xfrm>
            <a:off x="1219200" y="1371600"/>
            <a:ext cx="7772400" cy="4648200"/>
          </a:xfrm>
          <a:prstGeom prst="rect">
            <a:avLst/>
          </a:prstGeom>
          <a:noFill/>
          <a:ln>
            <a:noFill/>
          </a:ln>
        </p:spPr>
        <p:txBody>
          <a:bodyPr anchorCtr="0" anchor="t" bIns="46025" lIns="92075" spcFirstLastPara="1" rIns="92075" wrap="square" tIns="46025">
            <a:noAutofit/>
          </a:bodyPr>
          <a:lstStyle/>
          <a:p>
            <a:pPr indent="-179388" lvl="0" marL="179388" marR="0" rtl="0" algn="just">
              <a:spcBef>
                <a:spcPts val="0"/>
              </a:spcBef>
              <a:spcAft>
                <a:spcPts val="0"/>
              </a:spcAft>
              <a:buClr>
                <a:schemeClr val="dk2"/>
              </a:buClr>
              <a:buSzPts val="2400"/>
              <a:buFont typeface="Arial"/>
              <a:buChar char="•"/>
            </a:pPr>
            <a:r>
              <a:rPr lang="en-US" sz="2400">
                <a:solidFill>
                  <a:schemeClr val="dk1"/>
                </a:solidFill>
                <a:latin typeface="Times New Roman"/>
                <a:ea typeface="Times New Roman"/>
                <a:cs typeface="Times New Roman"/>
                <a:sym typeface="Times New Roman"/>
              </a:rPr>
              <a:t>You can assign a subclass object reference to a variable of a superclass type.</a:t>
            </a:r>
            <a:endParaRPr/>
          </a:p>
          <a:p>
            <a:pPr indent="-179388" lvl="0" marL="179388" marR="0" rtl="0" algn="just">
              <a:spcBef>
                <a:spcPts val="1200"/>
              </a:spcBef>
              <a:spcAft>
                <a:spcPts val="0"/>
              </a:spcAft>
              <a:buClr>
                <a:schemeClr val="dk2"/>
              </a:buClr>
              <a:buSzPts val="2400"/>
              <a:buFont typeface="Arial"/>
              <a:buChar char="•"/>
            </a:pPr>
            <a:r>
              <a:rPr lang="en-US" sz="2400">
                <a:solidFill>
                  <a:schemeClr val="dk1"/>
                </a:solidFill>
                <a:latin typeface="Times New Roman"/>
                <a:ea typeface="Times New Roman"/>
                <a:cs typeface="Times New Roman"/>
                <a:sym typeface="Times New Roman"/>
              </a:rPr>
              <a:t>Superclass object variable will only permit access to those items that are members of its own class.</a:t>
            </a:r>
            <a:endParaRPr/>
          </a:p>
          <a:p>
            <a:pPr indent="-26987" lvl="0" marL="179388" marR="0" rtl="0" algn="just">
              <a:lnSpc>
                <a:spcPct val="150000"/>
              </a:lnSpc>
              <a:spcBef>
                <a:spcPts val="1200"/>
              </a:spcBef>
              <a:spcAft>
                <a:spcPts val="0"/>
              </a:spcAft>
              <a:buClr>
                <a:schemeClr val="dk2"/>
              </a:buClr>
              <a:buSzPts val="2400"/>
              <a:buFont typeface="Arial"/>
              <a:buNone/>
            </a:pPr>
            <a:r>
              <a:t/>
            </a:r>
            <a:endParaRPr sz="2400">
              <a:solidFill>
                <a:schemeClr val="dk1"/>
              </a:solidFill>
              <a:latin typeface="Times New Roman"/>
              <a:ea typeface="Times New Roman"/>
              <a:cs typeface="Times New Roman"/>
              <a:sym typeface="Times New Roman"/>
            </a:endParaRPr>
          </a:p>
        </p:txBody>
      </p:sp>
      <p:pic>
        <p:nvPicPr>
          <p:cNvPr id="215" name="Google Shape;215;p17"/>
          <p:cNvPicPr preferRelativeResize="0"/>
          <p:nvPr/>
        </p:nvPicPr>
        <p:blipFill rotWithShape="1">
          <a:blip r:embed="rId3">
            <a:alphaModFix/>
          </a:blip>
          <a:srcRect b="0" l="0" r="0" t="0"/>
          <a:stretch/>
        </p:blipFill>
        <p:spPr>
          <a:xfrm>
            <a:off x="1371600" y="4114800"/>
            <a:ext cx="7315200" cy="2047875"/>
          </a:xfrm>
          <a:prstGeom prst="rect">
            <a:avLst/>
          </a:prstGeom>
          <a:noFill/>
          <a:ln>
            <a:noFill/>
          </a:ln>
        </p:spPr>
      </p:pic>
      <p:pic>
        <p:nvPicPr>
          <p:cNvPr id="216" name="Google Shape;216;p17"/>
          <p:cNvPicPr preferRelativeResize="0"/>
          <p:nvPr/>
        </p:nvPicPr>
        <p:blipFill rotWithShape="1">
          <a:blip r:embed="rId4">
            <a:alphaModFix/>
          </a:blip>
          <a:srcRect b="0" l="0" r="0" t="0"/>
          <a:stretch/>
        </p:blipFill>
        <p:spPr>
          <a:xfrm>
            <a:off x="1905000" y="3144777"/>
            <a:ext cx="6200775" cy="668397"/>
          </a:xfrm>
          <a:prstGeom prst="rect">
            <a:avLst/>
          </a:prstGeom>
          <a:noFill/>
          <a:ln>
            <a:noFill/>
          </a:ln>
        </p:spPr>
      </p:pic>
      <p:pic>
        <p:nvPicPr>
          <p:cNvPr id="217" name="Google Shape;217;p17"/>
          <p:cNvPicPr preferRelativeResize="0"/>
          <p:nvPr/>
        </p:nvPicPr>
        <p:blipFill rotWithShape="1">
          <a:blip r:embed="rId5">
            <a:alphaModFix/>
          </a:blip>
          <a:srcRect b="0" l="0" r="0" t="0"/>
          <a:stretch/>
        </p:blipFill>
        <p:spPr>
          <a:xfrm>
            <a:off x="4321081" y="6019800"/>
            <a:ext cx="7489919" cy="282575"/>
          </a:xfrm>
          <a:prstGeom prst="rect">
            <a:avLst/>
          </a:prstGeom>
          <a:noFill/>
          <a:ln>
            <a:noFill/>
          </a:ln>
        </p:spPr>
      </p:pic>
      <p:cxnSp>
        <p:nvCxnSpPr>
          <p:cNvPr id="218" name="Google Shape;218;p17"/>
          <p:cNvCxnSpPr/>
          <p:nvPr/>
        </p:nvCxnSpPr>
        <p:spPr>
          <a:xfrm flipH="1" rot="10800000">
            <a:off x="5943600" y="5867400"/>
            <a:ext cx="1143000" cy="228600"/>
          </a:xfrm>
          <a:prstGeom prst="straightConnector1">
            <a:avLst/>
          </a:prstGeom>
          <a:noFill/>
          <a:ln cap="flat" cmpd="sng" w="19050">
            <a:solidFill>
              <a:srgbClr val="C00000"/>
            </a:solidFill>
            <a:prstDash val="solid"/>
            <a:round/>
            <a:headEnd len="sm" w="sm" type="none"/>
            <a:tailEnd len="med" w="med" type="stealth"/>
          </a:ln>
        </p:spPr>
      </p:cxnSp>
      <p:cxnSp>
        <p:nvCxnSpPr>
          <p:cNvPr id="219" name="Google Shape;219;p17"/>
          <p:cNvCxnSpPr/>
          <p:nvPr/>
        </p:nvCxnSpPr>
        <p:spPr>
          <a:xfrm rot="5400000">
            <a:off x="6134100" y="5981700"/>
            <a:ext cx="381000" cy="152400"/>
          </a:xfrm>
          <a:prstGeom prst="straightConnector1">
            <a:avLst/>
          </a:prstGeom>
          <a:noFill/>
          <a:ln cap="flat" cmpd="sng" w="38100">
            <a:solidFill>
              <a:srgbClr val="FF0000"/>
            </a:solidFill>
            <a:prstDash val="solid"/>
            <a:round/>
            <a:headEnd len="sm" w="sm" type="none"/>
            <a:tailEnd len="sm" w="sm" type="none"/>
          </a:ln>
        </p:spPr>
      </p:cxnSp>
      <p:cxnSp>
        <p:nvCxnSpPr>
          <p:cNvPr id="220" name="Google Shape;220;p17"/>
          <p:cNvCxnSpPr/>
          <p:nvPr/>
        </p:nvCxnSpPr>
        <p:spPr>
          <a:xfrm flipH="1" rot="-5400000">
            <a:off x="6134100" y="5981701"/>
            <a:ext cx="381000" cy="152400"/>
          </a:xfrm>
          <a:prstGeom prst="straightConnector1">
            <a:avLst/>
          </a:prstGeom>
          <a:noFill/>
          <a:ln cap="flat" cmpd="sng" w="38100">
            <a:solidFill>
              <a:srgbClr val="FF0000"/>
            </a:solidFill>
            <a:prstDash val="solid"/>
            <a:round/>
            <a:headEnd len="sm" w="sm" type="none"/>
            <a:tailEnd len="sm" w="sm"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8"/>
          <p:cNvSpPr/>
          <p:nvPr/>
        </p:nvSpPr>
        <p:spPr>
          <a:xfrm>
            <a:off x="1524000" y="914400"/>
            <a:ext cx="70866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lang="en-US" sz="2800">
                <a:solidFill>
                  <a:schemeClr val="dk1"/>
                </a:solidFill>
                <a:latin typeface="Times New Roman"/>
                <a:ea typeface="Times New Roman"/>
                <a:cs typeface="Times New Roman"/>
                <a:sym typeface="Times New Roman"/>
              </a:rPr>
              <a:t>Dynamic Method dispatch</a:t>
            </a:r>
            <a:endParaRPr/>
          </a:p>
          <a:p>
            <a:pPr indent="0" lvl="0" marL="0" marR="0" rtl="0" algn="ctr">
              <a:lnSpc>
                <a:spcPct val="110000"/>
              </a:lnSpc>
              <a:spcBef>
                <a:spcPts val="560"/>
              </a:spcBef>
              <a:spcAft>
                <a:spcPts val="0"/>
              </a:spcAft>
              <a:buNone/>
            </a:pPr>
            <a:r>
              <a:t/>
            </a:r>
            <a:endParaRPr b="1" sz="2800">
              <a:solidFill>
                <a:schemeClr val="dk1"/>
              </a:solidFill>
              <a:latin typeface="Times New Roman"/>
              <a:ea typeface="Times New Roman"/>
              <a:cs typeface="Times New Roman"/>
              <a:sym typeface="Times New Roman"/>
            </a:endParaRPr>
          </a:p>
        </p:txBody>
      </p:sp>
      <p:sp>
        <p:nvSpPr>
          <p:cNvPr id="226" name="Google Shape;226;p18"/>
          <p:cNvSpPr/>
          <p:nvPr/>
        </p:nvSpPr>
        <p:spPr>
          <a:xfrm>
            <a:off x="1219200" y="1371600"/>
            <a:ext cx="7772400" cy="457200"/>
          </a:xfrm>
          <a:prstGeom prst="rect">
            <a:avLst/>
          </a:prstGeom>
          <a:noFill/>
          <a:ln>
            <a:noFill/>
          </a:ln>
        </p:spPr>
        <p:txBody>
          <a:bodyPr anchorCtr="0" anchor="t" bIns="46025" lIns="92075" spcFirstLastPara="1" rIns="92075" wrap="square" tIns="46025">
            <a:noAutofit/>
          </a:bodyPr>
          <a:lstStyle/>
          <a:p>
            <a:pPr indent="-179388" lvl="0" marL="179388" marR="0" rtl="0" algn="ctr">
              <a:spcBef>
                <a:spcPts val="0"/>
              </a:spcBef>
              <a:spcAft>
                <a:spcPts val="0"/>
              </a:spcAft>
              <a:buNone/>
            </a:pPr>
            <a:r>
              <a:rPr b="1" lang="en-US" sz="2400">
                <a:solidFill>
                  <a:schemeClr val="dk1"/>
                </a:solidFill>
                <a:latin typeface="Times New Roman"/>
                <a:ea typeface="Times New Roman"/>
                <a:cs typeface="Times New Roman"/>
                <a:sym typeface="Times New Roman"/>
              </a:rPr>
              <a:t>(Runtime Polymorphism)</a:t>
            </a:r>
            <a:endParaRPr/>
          </a:p>
          <a:p>
            <a:pPr indent="-26987" lvl="0" marL="179388" marR="0" rtl="0" algn="just">
              <a:spcBef>
                <a:spcPts val="1200"/>
              </a:spcBef>
              <a:spcAft>
                <a:spcPts val="0"/>
              </a:spcAft>
              <a:buClr>
                <a:schemeClr val="dk2"/>
              </a:buClr>
              <a:buSzPts val="2400"/>
              <a:buFont typeface="Arial"/>
              <a:buNone/>
            </a:pPr>
            <a:r>
              <a:t/>
            </a:r>
            <a:endParaRPr sz="2400">
              <a:solidFill>
                <a:schemeClr val="dk1"/>
              </a:solidFill>
              <a:latin typeface="Times New Roman"/>
              <a:ea typeface="Times New Roman"/>
              <a:cs typeface="Times New Roman"/>
              <a:sym typeface="Times New Roman"/>
            </a:endParaRPr>
          </a:p>
        </p:txBody>
      </p:sp>
      <p:sp>
        <p:nvSpPr>
          <p:cNvPr id="227" name="Google Shape;227;p18"/>
          <p:cNvSpPr/>
          <p:nvPr/>
        </p:nvSpPr>
        <p:spPr>
          <a:xfrm>
            <a:off x="1066800" y="1981200"/>
            <a:ext cx="7772400" cy="4191000"/>
          </a:xfrm>
          <a:prstGeom prst="rect">
            <a:avLst/>
          </a:prstGeom>
          <a:noFill/>
          <a:ln>
            <a:noFill/>
          </a:ln>
        </p:spPr>
        <p:txBody>
          <a:bodyPr anchorCtr="0" anchor="t" bIns="46025" lIns="92075" spcFirstLastPara="1" rIns="92075" wrap="square" tIns="46025">
            <a:noAutofit/>
          </a:bodyPr>
          <a:lstStyle/>
          <a:p>
            <a:pPr indent="-179388" lvl="0" marL="179388" marR="0" rtl="0" algn="just">
              <a:spcBef>
                <a:spcPts val="0"/>
              </a:spcBef>
              <a:spcAft>
                <a:spcPts val="0"/>
              </a:spcAft>
              <a:buClr>
                <a:schemeClr val="dk2"/>
              </a:buClr>
              <a:buSzPts val="2400"/>
              <a:buFont typeface="Arial"/>
              <a:buChar char="•"/>
            </a:pPr>
            <a:r>
              <a:rPr lang="en-US" sz="2400">
                <a:solidFill>
                  <a:schemeClr val="dk1"/>
                </a:solidFill>
                <a:latin typeface="Times New Roman"/>
                <a:ea typeface="Times New Roman"/>
                <a:cs typeface="Times New Roman"/>
                <a:sym typeface="Times New Roman"/>
              </a:rPr>
              <a:t>Mechanism by which a call to an overridden method is resolved at run time, rather than compile time.</a:t>
            </a:r>
            <a:endParaRPr/>
          </a:p>
          <a:p>
            <a:pPr indent="-179388" lvl="0" marL="179388" marR="0" rtl="0" algn="just">
              <a:spcBef>
                <a:spcPts val="3000"/>
              </a:spcBef>
              <a:spcAft>
                <a:spcPts val="0"/>
              </a:spcAft>
              <a:buClr>
                <a:schemeClr val="dk2"/>
              </a:buClr>
              <a:buSzPts val="2400"/>
              <a:buFont typeface="Arial"/>
              <a:buChar char="•"/>
            </a:pPr>
            <a:r>
              <a:rPr lang="en-US" sz="2400">
                <a:solidFill>
                  <a:schemeClr val="dk1"/>
                </a:solidFill>
                <a:latin typeface="Times New Roman"/>
                <a:ea typeface="Times New Roman"/>
                <a:cs typeface="Times New Roman"/>
                <a:sym typeface="Times New Roman"/>
              </a:rPr>
              <a:t>A superclass reference variable can refer to a subclass object.</a:t>
            </a:r>
            <a:endParaRPr/>
          </a:p>
          <a:p>
            <a:pPr indent="-179388" lvl="0" marL="179388" marR="0" rtl="0" algn="just">
              <a:spcBef>
                <a:spcPts val="3000"/>
              </a:spcBef>
              <a:spcAft>
                <a:spcPts val="0"/>
              </a:spcAft>
              <a:buClr>
                <a:schemeClr val="dk2"/>
              </a:buClr>
              <a:buSzPts val="2400"/>
              <a:buFont typeface="Arial"/>
              <a:buChar char="•"/>
            </a:pPr>
            <a:r>
              <a:rPr lang="en-US" sz="2400">
                <a:solidFill>
                  <a:schemeClr val="dk1"/>
                </a:solidFill>
                <a:latin typeface="Times New Roman"/>
                <a:ea typeface="Times New Roman"/>
                <a:cs typeface="Times New Roman"/>
                <a:sym typeface="Times New Roman"/>
              </a:rPr>
              <a:t>The version of the overridden method is selected based upon the type of the object being referred to superclass reference variable at the time the call occurs.</a:t>
            </a:r>
            <a:endParaRPr/>
          </a:p>
          <a:p>
            <a:pPr indent="-26987" lvl="0" marL="179388" marR="0" rtl="0" algn="just">
              <a:spcBef>
                <a:spcPts val="3000"/>
              </a:spcBef>
              <a:spcAft>
                <a:spcPts val="0"/>
              </a:spcAft>
              <a:buClr>
                <a:schemeClr val="dk2"/>
              </a:buClr>
              <a:buSzPts val="2400"/>
              <a:buFont typeface="Arial"/>
              <a:buNone/>
            </a:pPr>
            <a:r>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9"/>
          <p:cNvSpPr/>
          <p:nvPr/>
        </p:nvSpPr>
        <p:spPr>
          <a:xfrm>
            <a:off x="1524000" y="914400"/>
            <a:ext cx="70866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lang="en-US" sz="2800">
                <a:solidFill>
                  <a:schemeClr val="dk1"/>
                </a:solidFill>
                <a:latin typeface="Times New Roman"/>
                <a:ea typeface="Times New Roman"/>
                <a:cs typeface="Times New Roman"/>
                <a:sym typeface="Times New Roman"/>
              </a:rPr>
              <a:t>Dynamic Method dispatch Example</a:t>
            </a:r>
            <a:endParaRPr/>
          </a:p>
          <a:p>
            <a:pPr indent="0" lvl="0" marL="0" marR="0" rtl="0" algn="ctr">
              <a:lnSpc>
                <a:spcPct val="110000"/>
              </a:lnSpc>
              <a:spcBef>
                <a:spcPts val="560"/>
              </a:spcBef>
              <a:spcAft>
                <a:spcPts val="0"/>
              </a:spcAft>
              <a:buNone/>
            </a:pPr>
            <a:r>
              <a:t/>
            </a:r>
            <a:endParaRPr b="1" sz="2800">
              <a:solidFill>
                <a:schemeClr val="dk1"/>
              </a:solidFill>
              <a:latin typeface="Times New Roman"/>
              <a:ea typeface="Times New Roman"/>
              <a:cs typeface="Times New Roman"/>
              <a:sym typeface="Times New Roman"/>
            </a:endParaRPr>
          </a:p>
        </p:txBody>
      </p:sp>
      <p:pic>
        <p:nvPicPr>
          <p:cNvPr id="233" name="Google Shape;233;p19"/>
          <p:cNvPicPr preferRelativeResize="0"/>
          <p:nvPr/>
        </p:nvPicPr>
        <p:blipFill rotWithShape="1">
          <a:blip r:embed="rId3">
            <a:alphaModFix/>
          </a:blip>
          <a:srcRect b="0" l="0" r="0" t="0"/>
          <a:stretch/>
        </p:blipFill>
        <p:spPr>
          <a:xfrm>
            <a:off x="914400" y="1447800"/>
            <a:ext cx="4114800" cy="2582861"/>
          </a:xfrm>
          <a:prstGeom prst="rect">
            <a:avLst/>
          </a:prstGeom>
          <a:noFill/>
          <a:ln>
            <a:noFill/>
          </a:ln>
        </p:spPr>
      </p:pic>
      <p:pic>
        <p:nvPicPr>
          <p:cNvPr id="234" name="Google Shape;234;p19"/>
          <p:cNvPicPr preferRelativeResize="0"/>
          <p:nvPr/>
        </p:nvPicPr>
        <p:blipFill rotWithShape="1">
          <a:blip r:embed="rId4">
            <a:alphaModFix/>
          </a:blip>
          <a:srcRect b="0" l="0" r="0" t="0"/>
          <a:stretch/>
        </p:blipFill>
        <p:spPr>
          <a:xfrm>
            <a:off x="914400" y="4114800"/>
            <a:ext cx="4114800" cy="2590800"/>
          </a:xfrm>
          <a:prstGeom prst="rect">
            <a:avLst/>
          </a:prstGeom>
          <a:noFill/>
          <a:ln>
            <a:noFill/>
          </a:ln>
        </p:spPr>
      </p:pic>
      <p:pic>
        <p:nvPicPr>
          <p:cNvPr id="235" name="Google Shape;235;p19"/>
          <p:cNvPicPr preferRelativeResize="0"/>
          <p:nvPr/>
        </p:nvPicPr>
        <p:blipFill rotWithShape="1">
          <a:blip r:embed="rId5">
            <a:alphaModFix/>
          </a:blip>
          <a:srcRect b="0" l="0" r="0" t="0"/>
          <a:stretch/>
        </p:blipFill>
        <p:spPr>
          <a:xfrm>
            <a:off x="5105400" y="1447801"/>
            <a:ext cx="3962400" cy="2590799"/>
          </a:xfrm>
          <a:prstGeom prst="rect">
            <a:avLst/>
          </a:prstGeom>
          <a:noFill/>
          <a:ln>
            <a:noFill/>
          </a:ln>
        </p:spPr>
      </p:pic>
      <p:sp>
        <p:nvSpPr>
          <p:cNvPr id="236" name="Google Shape;236;p19"/>
          <p:cNvSpPr/>
          <p:nvPr/>
        </p:nvSpPr>
        <p:spPr>
          <a:xfrm>
            <a:off x="5105400" y="4114800"/>
            <a:ext cx="3276600" cy="1938992"/>
          </a:xfrm>
          <a:prstGeom prst="rect">
            <a:avLst/>
          </a:prstGeom>
          <a:noFill/>
          <a:ln>
            <a:noFill/>
          </a:ln>
        </p:spPr>
        <p:txBody>
          <a:bodyPr anchorCtr="0" anchor="t" bIns="45700" lIns="91425" spcFirstLastPara="1" rIns="91425" wrap="square" tIns="45700">
            <a:spAutoFit/>
          </a:bodyPr>
          <a:lstStyle/>
          <a:p>
            <a:pPr indent="-179388" lvl="0" marL="179388" marR="0" rtl="0" algn="just">
              <a:spcBef>
                <a:spcPts val="0"/>
              </a:spcBef>
              <a:spcAft>
                <a:spcPts val="0"/>
              </a:spcAft>
              <a:buNone/>
            </a:pPr>
            <a:r>
              <a:rPr b="1" lang="en-US" sz="2400">
                <a:solidFill>
                  <a:schemeClr val="dk1"/>
                </a:solidFill>
                <a:latin typeface="Times New Roman"/>
                <a:ea typeface="Times New Roman"/>
                <a:cs typeface="Times New Roman"/>
                <a:sym typeface="Times New Roman"/>
              </a:rPr>
              <a:t>Output:</a:t>
            </a:r>
            <a:endParaRPr/>
          </a:p>
          <a:p>
            <a:pPr indent="-179387" lvl="1" marL="636588" marR="0" rtl="0" algn="just">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Area is Undefined</a:t>
            </a:r>
            <a:endParaRPr/>
          </a:p>
          <a:p>
            <a:pPr indent="-179387" lvl="1" marL="636588" marR="0" rtl="0" algn="just">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Area = 0</a:t>
            </a:r>
            <a:endParaRPr/>
          </a:p>
          <a:p>
            <a:pPr indent="-179387" lvl="1" marL="636588" marR="0" rtl="0" algn="just">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Area of Rectangle: </a:t>
            </a:r>
            <a:endParaRPr/>
          </a:p>
          <a:p>
            <a:pPr indent="-179387" lvl="1" marL="636588" marR="0" rtl="0" algn="just">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Area = 45</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2"/>
          <p:cNvSpPr/>
          <p:nvPr/>
        </p:nvSpPr>
        <p:spPr>
          <a:xfrm>
            <a:off x="1524000" y="1066800"/>
            <a:ext cx="70866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lang="en-US" sz="2800">
                <a:solidFill>
                  <a:schemeClr val="dk1"/>
                </a:solidFill>
                <a:latin typeface="Times New Roman"/>
                <a:ea typeface="Times New Roman"/>
                <a:cs typeface="Times New Roman"/>
                <a:sym typeface="Times New Roman"/>
              </a:rPr>
              <a:t>Inheritance</a:t>
            </a:r>
            <a:endParaRPr/>
          </a:p>
        </p:txBody>
      </p:sp>
      <p:sp>
        <p:nvSpPr>
          <p:cNvPr id="90" name="Google Shape;90;p2"/>
          <p:cNvSpPr/>
          <p:nvPr/>
        </p:nvSpPr>
        <p:spPr>
          <a:xfrm>
            <a:off x="1219200" y="1828800"/>
            <a:ext cx="7772400" cy="4495800"/>
          </a:xfrm>
          <a:prstGeom prst="rect">
            <a:avLst/>
          </a:prstGeom>
          <a:noFill/>
          <a:ln>
            <a:noFill/>
          </a:ln>
        </p:spPr>
        <p:txBody>
          <a:bodyPr anchorCtr="0" anchor="t" bIns="46025" lIns="92075" spcFirstLastPara="1" rIns="92075" wrap="square" tIns="46025">
            <a:noAutofit/>
          </a:bodyPr>
          <a:lstStyle/>
          <a:p>
            <a:pPr indent="-179388" lvl="0" marL="179388" marR="0" rtl="0" algn="just">
              <a:lnSpc>
                <a:spcPct val="150000"/>
              </a:lnSpc>
              <a:spcBef>
                <a:spcPts val="0"/>
              </a:spcBef>
              <a:spcAft>
                <a:spcPts val="0"/>
              </a:spcAft>
              <a:buClr>
                <a:schemeClr val="dk2"/>
              </a:buClr>
              <a:buSzPts val="2400"/>
              <a:buFont typeface="Noto Sans Symbols"/>
              <a:buChar char="▪"/>
            </a:pPr>
            <a:r>
              <a:rPr lang="en-US" sz="2400">
                <a:solidFill>
                  <a:schemeClr val="dk1"/>
                </a:solidFill>
                <a:latin typeface="Times New Roman"/>
                <a:ea typeface="Times New Roman"/>
                <a:cs typeface="Times New Roman"/>
                <a:sym typeface="Times New Roman"/>
              </a:rPr>
              <a:t>Inheritance is a fundamental Object Oriented concept</a:t>
            </a:r>
            <a:endParaRPr/>
          </a:p>
          <a:p>
            <a:pPr indent="-179387" lvl="1" marL="636588" marR="0" rtl="0" algn="just">
              <a:lnSpc>
                <a:spcPct val="150000"/>
              </a:lnSpc>
              <a:spcBef>
                <a:spcPts val="0"/>
              </a:spcBef>
              <a:spcAft>
                <a:spcPts val="0"/>
              </a:spcAft>
              <a:buClr>
                <a:schemeClr val="dk2"/>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On the surface, inheritance is a code re-use issue.</a:t>
            </a:r>
            <a:endParaRPr/>
          </a:p>
          <a:p>
            <a:pPr indent="-179387" lvl="2" marL="1093788" marR="0" rtl="0" algn="just">
              <a:lnSpc>
                <a:spcPct val="150000"/>
              </a:lnSpc>
              <a:spcBef>
                <a:spcPts val="0"/>
              </a:spcBef>
              <a:spcAft>
                <a:spcPts val="0"/>
              </a:spcAft>
              <a:buClr>
                <a:schemeClr val="dk2"/>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we can extend code that is already written in a manageable manner.</a:t>
            </a:r>
            <a:endParaRPr/>
          </a:p>
          <a:p>
            <a:pPr indent="-179387" lvl="1" marL="636588" marR="0" rtl="0" algn="just">
              <a:lnSpc>
                <a:spcPct val="150000"/>
              </a:lnSpc>
              <a:spcBef>
                <a:spcPts val="0"/>
              </a:spcBef>
              <a:spcAft>
                <a:spcPts val="0"/>
              </a:spcAft>
              <a:buClr>
                <a:schemeClr val="dk2"/>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Inheritance is more</a:t>
            </a:r>
            <a:endParaRPr/>
          </a:p>
          <a:p>
            <a:pPr indent="-179387" lvl="2" marL="1093788" marR="0" rtl="0" algn="just">
              <a:lnSpc>
                <a:spcPct val="150000"/>
              </a:lnSpc>
              <a:spcBef>
                <a:spcPts val="0"/>
              </a:spcBef>
              <a:spcAft>
                <a:spcPts val="0"/>
              </a:spcAft>
              <a:buClr>
                <a:schemeClr val="dk2"/>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 it supports polymorphism at the language level</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0"/>
          <p:cNvSpPr/>
          <p:nvPr/>
        </p:nvSpPr>
        <p:spPr>
          <a:xfrm>
            <a:off x="1524000" y="914400"/>
            <a:ext cx="70866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lang="en-US" sz="2800">
                <a:solidFill>
                  <a:schemeClr val="dk1"/>
                </a:solidFill>
                <a:latin typeface="Times New Roman"/>
                <a:ea typeface="Times New Roman"/>
                <a:cs typeface="Times New Roman"/>
                <a:sym typeface="Times New Roman"/>
              </a:rPr>
              <a:t>Abstract Classes</a:t>
            </a:r>
            <a:endParaRPr/>
          </a:p>
        </p:txBody>
      </p:sp>
      <p:sp>
        <p:nvSpPr>
          <p:cNvPr id="242" name="Google Shape;242;p20"/>
          <p:cNvSpPr/>
          <p:nvPr/>
        </p:nvSpPr>
        <p:spPr>
          <a:xfrm>
            <a:off x="1219200" y="1371600"/>
            <a:ext cx="7772400" cy="4648200"/>
          </a:xfrm>
          <a:prstGeom prst="rect">
            <a:avLst/>
          </a:prstGeom>
          <a:noFill/>
          <a:ln>
            <a:noFill/>
          </a:ln>
        </p:spPr>
        <p:txBody>
          <a:bodyPr anchorCtr="0" anchor="t" bIns="46025" lIns="92075" spcFirstLastPara="1" rIns="92075" wrap="square" tIns="46025">
            <a:noAutofit/>
          </a:bodyPr>
          <a:lstStyle/>
          <a:p>
            <a:pPr indent="-179388" lvl="0" marL="179388" marR="0" rtl="0" algn="just">
              <a:spcBef>
                <a:spcPts val="0"/>
              </a:spcBef>
              <a:spcAft>
                <a:spcPts val="0"/>
              </a:spcAft>
              <a:buClr>
                <a:schemeClr val="dk2"/>
              </a:buClr>
              <a:buSzPts val="2200"/>
              <a:buFont typeface="Arial"/>
              <a:buChar char="•"/>
            </a:pPr>
            <a:r>
              <a:rPr lang="en-US" sz="2200">
                <a:solidFill>
                  <a:schemeClr val="dk1"/>
                </a:solidFill>
                <a:latin typeface="Times New Roman"/>
                <a:ea typeface="Times New Roman"/>
                <a:cs typeface="Times New Roman"/>
                <a:sym typeface="Times New Roman"/>
              </a:rPr>
              <a:t>Abstract classes must contain one or more abstract methods</a:t>
            </a:r>
            <a:endParaRPr/>
          </a:p>
          <a:p>
            <a:pPr indent="-179388" lvl="0" marL="179388" marR="0" rtl="0" algn="just">
              <a:spcBef>
                <a:spcPts val="1200"/>
              </a:spcBef>
              <a:spcAft>
                <a:spcPts val="0"/>
              </a:spcAft>
              <a:buClr>
                <a:schemeClr val="dk2"/>
              </a:buClr>
              <a:buSzPts val="2200"/>
              <a:buFont typeface="Arial"/>
              <a:buChar char="•"/>
            </a:pPr>
            <a:r>
              <a:rPr lang="en-US" sz="2200">
                <a:solidFill>
                  <a:schemeClr val="dk1"/>
                </a:solidFill>
                <a:latin typeface="Times New Roman"/>
                <a:ea typeface="Times New Roman"/>
                <a:cs typeface="Times New Roman"/>
                <a:sym typeface="Times New Roman"/>
              </a:rPr>
              <a:t>Abstract classes can not be instantiated </a:t>
            </a:r>
            <a:endParaRPr/>
          </a:p>
          <a:p>
            <a:pPr indent="-179388" lvl="0" marL="179388" marR="0" rtl="0" algn="just">
              <a:spcBef>
                <a:spcPts val="1200"/>
              </a:spcBef>
              <a:spcAft>
                <a:spcPts val="0"/>
              </a:spcAft>
              <a:buClr>
                <a:schemeClr val="dk2"/>
              </a:buClr>
              <a:buSzPts val="2200"/>
              <a:buFont typeface="Arial"/>
              <a:buChar char="•"/>
            </a:pPr>
            <a:r>
              <a:rPr lang="en-US" sz="2200">
                <a:solidFill>
                  <a:schemeClr val="dk1"/>
                </a:solidFill>
                <a:latin typeface="Times New Roman"/>
                <a:ea typeface="Times New Roman"/>
                <a:cs typeface="Times New Roman"/>
                <a:sym typeface="Times New Roman"/>
              </a:rPr>
              <a:t>Classes are declared as abstract classes only if they will never be instantiated</a:t>
            </a:r>
            <a:endParaRPr/>
          </a:p>
          <a:p>
            <a:pPr indent="-179388" lvl="0" marL="179388" marR="0" rtl="0" algn="just">
              <a:spcBef>
                <a:spcPts val="1200"/>
              </a:spcBef>
              <a:spcAft>
                <a:spcPts val="0"/>
              </a:spcAft>
              <a:buClr>
                <a:schemeClr val="dk2"/>
              </a:buClr>
              <a:buSzPts val="2200"/>
              <a:buFont typeface="Arial"/>
              <a:buChar char="•"/>
            </a:pPr>
            <a:r>
              <a:rPr lang="en-US" sz="2200">
                <a:solidFill>
                  <a:schemeClr val="dk1"/>
                </a:solidFill>
                <a:latin typeface="Times New Roman"/>
                <a:ea typeface="Times New Roman"/>
                <a:cs typeface="Times New Roman"/>
                <a:sym typeface="Times New Roman"/>
              </a:rPr>
              <a:t>Cannot declare abstract constructors, or abstract static methods</a:t>
            </a:r>
            <a:endParaRPr/>
          </a:p>
          <a:p>
            <a:pPr indent="-179388" lvl="0" marL="179388" marR="0" rtl="0" algn="just">
              <a:spcBef>
                <a:spcPts val="1200"/>
              </a:spcBef>
              <a:spcAft>
                <a:spcPts val="0"/>
              </a:spcAft>
              <a:buClr>
                <a:schemeClr val="dk2"/>
              </a:buClr>
              <a:buSzPts val="2200"/>
              <a:buFont typeface="Arial"/>
              <a:buChar char="•"/>
            </a:pPr>
            <a:r>
              <a:rPr lang="en-US" sz="2200">
                <a:solidFill>
                  <a:schemeClr val="dk1"/>
                </a:solidFill>
                <a:latin typeface="Times New Roman"/>
                <a:ea typeface="Times New Roman"/>
                <a:cs typeface="Times New Roman"/>
                <a:sym typeface="Times New Roman"/>
              </a:rPr>
              <a:t>Any subclass of an abstract class must either implement all of the abstract methods in the superclass, or be itself declared abstract.</a:t>
            </a:r>
            <a:endParaRPr/>
          </a:p>
          <a:p>
            <a:pPr indent="-179388" lvl="0" marL="179388" marR="0" rtl="0" algn="just">
              <a:spcBef>
                <a:spcPts val="1200"/>
              </a:spcBef>
              <a:spcAft>
                <a:spcPts val="0"/>
              </a:spcAft>
              <a:buClr>
                <a:schemeClr val="dk2"/>
              </a:buClr>
              <a:buSzPts val="2200"/>
              <a:buFont typeface="Arial"/>
              <a:buChar char="•"/>
            </a:pPr>
            <a:r>
              <a:rPr lang="en-US" sz="2200">
                <a:solidFill>
                  <a:schemeClr val="dk1"/>
                </a:solidFill>
                <a:latin typeface="Times New Roman"/>
                <a:ea typeface="Times New Roman"/>
                <a:cs typeface="Times New Roman"/>
                <a:sym typeface="Times New Roman"/>
              </a:rPr>
              <a:t>Abstract classes can be used to create object references that can be used to point to a subclass object.</a:t>
            </a:r>
            <a:endParaRPr sz="2200">
              <a:solidFill>
                <a:schemeClr val="dk1"/>
              </a:solidFill>
              <a:latin typeface="Times New Roman"/>
              <a:ea typeface="Times New Roman"/>
              <a:cs typeface="Times New Roman"/>
              <a:sym typeface="Times New Roman"/>
            </a:endParaRPr>
          </a:p>
          <a:p>
            <a:pPr indent="-179388" lvl="0" marL="179388" marR="0" rtl="0" algn="just">
              <a:spcBef>
                <a:spcPts val="1200"/>
              </a:spcBef>
              <a:spcAft>
                <a:spcPts val="0"/>
              </a:spcAft>
              <a:buClr>
                <a:schemeClr val="dk2"/>
              </a:buClr>
              <a:buSzPts val="2200"/>
              <a:buFont typeface="Arial"/>
              <a:buChar char="•"/>
            </a:pPr>
            <a:r>
              <a:rPr lang="en-US" sz="2200">
                <a:solidFill>
                  <a:schemeClr val="dk1"/>
                </a:solidFill>
                <a:latin typeface="Times New Roman"/>
                <a:ea typeface="Times New Roman"/>
                <a:cs typeface="Times New Roman"/>
                <a:sym typeface="Times New Roman"/>
              </a:rPr>
              <a:t>Example:</a:t>
            </a:r>
            <a:endParaRPr/>
          </a:p>
          <a:p>
            <a:pPr indent="-39687" lvl="0" marL="179388" marR="0" rtl="0" algn="just">
              <a:spcBef>
                <a:spcPts val="1200"/>
              </a:spcBef>
              <a:spcAft>
                <a:spcPts val="0"/>
              </a:spcAft>
              <a:buClr>
                <a:schemeClr val="dk2"/>
              </a:buClr>
              <a:buSzPts val="2200"/>
              <a:buFont typeface="Arial"/>
              <a:buNone/>
            </a:pPr>
            <a:r>
              <a:t/>
            </a:r>
            <a:endParaRPr sz="2200">
              <a:solidFill>
                <a:schemeClr val="dk1"/>
              </a:solidFill>
              <a:latin typeface="Times New Roman"/>
              <a:ea typeface="Times New Roman"/>
              <a:cs typeface="Times New Roman"/>
              <a:sym typeface="Times New Roman"/>
            </a:endParaRPr>
          </a:p>
        </p:txBody>
      </p:sp>
      <p:pic>
        <p:nvPicPr>
          <p:cNvPr id="243" name="Google Shape;243;p20"/>
          <p:cNvPicPr preferRelativeResize="0"/>
          <p:nvPr/>
        </p:nvPicPr>
        <p:blipFill rotWithShape="1">
          <a:blip r:embed="rId3">
            <a:alphaModFix/>
          </a:blip>
          <a:srcRect b="0" l="0" r="0" t="0"/>
          <a:stretch/>
        </p:blipFill>
        <p:spPr>
          <a:xfrm>
            <a:off x="2133600" y="5724525"/>
            <a:ext cx="3248025" cy="10572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1"/>
          <p:cNvSpPr/>
          <p:nvPr/>
        </p:nvSpPr>
        <p:spPr>
          <a:xfrm>
            <a:off x="1524000" y="914400"/>
            <a:ext cx="70866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lang="en-US" sz="2800">
                <a:solidFill>
                  <a:schemeClr val="dk1"/>
                </a:solidFill>
                <a:latin typeface="Times New Roman"/>
                <a:ea typeface="Times New Roman"/>
                <a:cs typeface="Times New Roman"/>
                <a:sym typeface="Times New Roman"/>
              </a:rPr>
              <a:t>Abstract Methods</a:t>
            </a:r>
            <a:endParaRPr/>
          </a:p>
        </p:txBody>
      </p:sp>
      <p:sp>
        <p:nvSpPr>
          <p:cNvPr id="249" name="Google Shape;249;p21"/>
          <p:cNvSpPr/>
          <p:nvPr/>
        </p:nvSpPr>
        <p:spPr>
          <a:xfrm>
            <a:off x="1219200" y="1600200"/>
            <a:ext cx="7772400" cy="4419600"/>
          </a:xfrm>
          <a:prstGeom prst="rect">
            <a:avLst/>
          </a:prstGeom>
          <a:noFill/>
          <a:ln>
            <a:noFill/>
          </a:ln>
        </p:spPr>
        <p:txBody>
          <a:bodyPr anchorCtr="0" anchor="t" bIns="46025" lIns="92075" spcFirstLastPara="1" rIns="92075" wrap="square" tIns="46025">
            <a:noAutofit/>
          </a:bodyPr>
          <a:lstStyle/>
          <a:p>
            <a:pPr indent="-179388" lvl="0" marL="179388" marR="0" rtl="0" algn="just">
              <a:spcBef>
                <a:spcPts val="0"/>
              </a:spcBef>
              <a:spcAft>
                <a:spcPts val="0"/>
              </a:spcAft>
              <a:buClr>
                <a:schemeClr val="dk2"/>
              </a:buClr>
              <a:buSzPts val="2400"/>
              <a:buFont typeface="Arial"/>
              <a:buChar char="•"/>
            </a:pPr>
            <a:r>
              <a:rPr lang="en-US" sz="2400">
                <a:solidFill>
                  <a:schemeClr val="dk1"/>
                </a:solidFill>
                <a:latin typeface="Times New Roman"/>
                <a:ea typeface="Times New Roman"/>
                <a:cs typeface="Times New Roman"/>
                <a:sym typeface="Times New Roman"/>
              </a:rPr>
              <a:t>Abstract methods have no body at all and just have their headers declared</a:t>
            </a:r>
            <a:endParaRPr/>
          </a:p>
          <a:p>
            <a:pPr indent="-179388" lvl="0" marL="179388" marR="0" rtl="0" algn="just">
              <a:spcBef>
                <a:spcPts val="1200"/>
              </a:spcBef>
              <a:spcAft>
                <a:spcPts val="0"/>
              </a:spcAft>
              <a:buClr>
                <a:schemeClr val="dk2"/>
              </a:buClr>
              <a:buSzPts val="2400"/>
              <a:buFont typeface="Arial"/>
              <a:buChar char="•"/>
            </a:pPr>
            <a:r>
              <a:rPr lang="en-US" sz="2400">
                <a:solidFill>
                  <a:schemeClr val="dk1"/>
                </a:solidFill>
                <a:latin typeface="Times New Roman"/>
                <a:ea typeface="Times New Roman"/>
                <a:cs typeface="Times New Roman"/>
                <a:sym typeface="Times New Roman"/>
              </a:rPr>
              <a:t>The only way to use an abstract class is to create a subclass that implements each abstract method</a:t>
            </a:r>
            <a:endParaRPr/>
          </a:p>
          <a:p>
            <a:pPr indent="-179388" lvl="0" marL="179388" marR="0" rtl="0" algn="just">
              <a:spcBef>
                <a:spcPts val="1200"/>
              </a:spcBef>
              <a:spcAft>
                <a:spcPts val="0"/>
              </a:spcAft>
              <a:buClr>
                <a:schemeClr val="dk2"/>
              </a:buClr>
              <a:buSzPts val="2400"/>
              <a:buFont typeface="Arial"/>
              <a:buChar char="•"/>
            </a:pPr>
            <a:r>
              <a:rPr i="1" lang="en-US" sz="2400">
                <a:solidFill>
                  <a:schemeClr val="dk1"/>
                </a:solidFill>
                <a:latin typeface="Times New Roman"/>
                <a:ea typeface="Times New Roman"/>
                <a:cs typeface="Times New Roman"/>
                <a:sym typeface="Times New Roman"/>
              </a:rPr>
              <a:t>Concrete classes </a:t>
            </a:r>
            <a:r>
              <a:rPr lang="en-US" sz="2400">
                <a:solidFill>
                  <a:schemeClr val="dk1"/>
                </a:solidFill>
                <a:latin typeface="Times New Roman"/>
                <a:ea typeface="Times New Roman"/>
                <a:cs typeface="Times New Roman"/>
                <a:sym typeface="Times New Roman"/>
              </a:rPr>
              <a:t>are classes that implement each abstract method in their superclasses</a:t>
            </a:r>
            <a:endParaRPr sz="2400">
              <a:solidFill>
                <a:schemeClr val="dk1"/>
              </a:solidFill>
              <a:latin typeface="Times New Roman"/>
              <a:ea typeface="Times New Roman"/>
              <a:cs typeface="Times New Roman"/>
              <a:sym typeface="Times New Roman"/>
            </a:endParaRPr>
          </a:p>
          <a:p>
            <a:pPr indent="-179388" lvl="0" marL="179388" marR="0" rtl="0" algn="just">
              <a:spcBef>
                <a:spcPts val="1200"/>
              </a:spcBef>
              <a:spcAft>
                <a:spcPts val="0"/>
              </a:spcAft>
              <a:buClr>
                <a:schemeClr val="dk2"/>
              </a:buClr>
              <a:buSzPts val="2400"/>
              <a:buFont typeface="Arial"/>
              <a:buChar char="•"/>
            </a:pPr>
            <a:r>
              <a:rPr lang="en-US" sz="2400">
                <a:solidFill>
                  <a:schemeClr val="dk1"/>
                </a:solidFill>
                <a:latin typeface="Times New Roman"/>
                <a:ea typeface="Times New Roman"/>
                <a:cs typeface="Times New Roman"/>
                <a:sym typeface="Times New Roman"/>
              </a:rPr>
              <a:t>Example:</a:t>
            </a:r>
            <a:endParaRPr/>
          </a:p>
          <a:p>
            <a:pPr indent="-26987" lvl="0" marL="179388" marR="0" rtl="0" algn="just">
              <a:spcBef>
                <a:spcPts val="1200"/>
              </a:spcBef>
              <a:spcAft>
                <a:spcPts val="0"/>
              </a:spcAft>
              <a:buClr>
                <a:schemeClr val="dk2"/>
              </a:buClr>
              <a:buSzPts val="2400"/>
              <a:buFont typeface="Arial"/>
              <a:buNone/>
            </a:pPr>
            <a:r>
              <a:t/>
            </a:r>
            <a:endParaRPr sz="2400">
              <a:solidFill>
                <a:schemeClr val="dk1"/>
              </a:solidFill>
              <a:latin typeface="Times New Roman"/>
              <a:ea typeface="Times New Roman"/>
              <a:cs typeface="Times New Roman"/>
              <a:sym typeface="Times New Roman"/>
            </a:endParaRPr>
          </a:p>
        </p:txBody>
      </p:sp>
      <p:pic>
        <p:nvPicPr>
          <p:cNvPr id="250" name="Google Shape;250;p21"/>
          <p:cNvPicPr preferRelativeResize="0"/>
          <p:nvPr/>
        </p:nvPicPr>
        <p:blipFill rotWithShape="1">
          <a:blip r:embed="rId3">
            <a:alphaModFix/>
          </a:blip>
          <a:srcRect b="0" l="0" r="0" t="0"/>
          <a:stretch/>
        </p:blipFill>
        <p:spPr>
          <a:xfrm>
            <a:off x="2819400" y="4505325"/>
            <a:ext cx="3133725" cy="5238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2"/>
          <p:cNvSpPr/>
          <p:nvPr/>
        </p:nvSpPr>
        <p:spPr>
          <a:xfrm>
            <a:off x="1524000" y="914400"/>
            <a:ext cx="70866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lang="en-US" sz="2800">
                <a:solidFill>
                  <a:schemeClr val="dk1"/>
                </a:solidFill>
                <a:latin typeface="Times New Roman"/>
                <a:ea typeface="Times New Roman"/>
                <a:cs typeface="Times New Roman"/>
                <a:sym typeface="Times New Roman"/>
              </a:rPr>
              <a:t>Abstract Class Example</a:t>
            </a:r>
            <a:endParaRPr/>
          </a:p>
        </p:txBody>
      </p:sp>
      <p:pic>
        <p:nvPicPr>
          <p:cNvPr id="256" name="Google Shape;256;p22"/>
          <p:cNvPicPr preferRelativeResize="0"/>
          <p:nvPr/>
        </p:nvPicPr>
        <p:blipFill rotWithShape="1">
          <a:blip r:embed="rId3">
            <a:alphaModFix/>
          </a:blip>
          <a:srcRect b="0" l="0" r="0" t="0"/>
          <a:stretch/>
        </p:blipFill>
        <p:spPr>
          <a:xfrm>
            <a:off x="5105400" y="1447800"/>
            <a:ext cx="3962400" cy="2676525"/>
          </a:xfrm>
          <a:prstGeom prst="rect">
            <a:avLst/>
          </a:prstGeom>
          <a:noFill/>
          <a:ln>
            <a:noFill/>
          </a:ln>
        </p:spPr>
      </p:pic>
      <p:pic>
        <p:nvPicPr>
          <p:cNvPr id="257" name="Google Shape;257;p22"/>
          <p:cNvPicPr preferRelativeResize="0"/>
          <p:nvPr/>
        </p:nvPicPr>
        <p:blipFill rotWithShape="1">
          <a:blip r:embed="rId4">
            <a:alphaModFix/>
          </a:blip>
          <a:srcRect b="0" l="0" r="0" t="0"/>
          <a:stretch/>
        </p:blipFill>
        <p:spPr>
          <a:xfrm>
            <a:off x="914400" y="4191000"/>
            <a:ext cx="4114800" cy="2743200"/>
          </a:xfrm>
          <a:prstGeom prst="rect">
            <a:avLst/>
          </a:prstGeom>
          <a:noFill/>
          <a:ln>
            <a:noFill/>
          </a:ln>
        </p:spPr>
      </p:pic>
      <p:sp>
        <p:nvSpPr>
          <p:cNvPr id="258" name="Google Shape;258;p22"/>
          <p:cNvSpPr/>
          <p:nvPr/>
        </p:nvSpPr>
        <p:spPr>
          <a:xfrm>
            <a:off x="5105400" y="4157008"/>
            <a:ext cx="3276600" cy="1938992"/>
          </a:xfrm>
          <a:prstGeom prst="rect">
            <a:avLst/>
          </a:prstGeom>
          <a:noFill/>
          <a:ln>
            <a:noFill/>
          </a:ln>
        </p:spPr>
        <p:txBody>
          <a:bodyPr anchorCtr="0" anchor="t" bIns="45700" lIns="91425" spcFirstLastPara="1" rIns="91425" wrap="square" tIns="45700">
            <a:spAutoFit/>
          </a:bodyPr>
          <a:lstStyle/>
          <a:p>
            <a:pPr indent="-179388" lvl="0" marL="179388" marR="0" rtl="0" algn="just">
              <a:spcBef>
                <a:spcPts val="0"/>
              </a:spcBef>
              <a:spcAft>
                <a:spcPts val="0"/>
              </a:spcAft>
              <a:buNone/>
            </a:pPr>
            <a:r>
              <a:rPr b="1" lang="en-US" sz="2400">
                <a:solidFill>
                  <a:schemeClr val="dk1"/>
                </a:solidFill>
                <a:latin typeface="Times New Roman"/>
                <a:ea typeface="Times New Roman"/>
                <a:cs typeface="Times New Roman"/>
                <a:sym typeface="Times New Roman"/>
              </a:rPr>
              <a:t>Output:</a:t>
            </a:r>
            <a:endParaRPr/>
          </a:p>
          <a:p>
            <a:pPr indent="-179387" lvl="1" marL="636588" marR="0" rtl="0" algn="just">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Area of Rectangle: </a:t>
            </a:r>
            <a:endParaRPr/>
          </a:p>
          <a:p>
            <a:pPr indent="-179387" lvl="1" marL="636588" marR="0" rtl="0" algn="just">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Area = 45</a:t>
            </a:r>
            <a:endParaRPr/>
          </a:p>
          <a:p>
            <a:pPr indent="-179387" lvl="1" marL="636588" marR="0" rtl="0" algn="just">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Area of Rectangle: </a:t>
            </a:r>
            <a:endParaRPr/>
          </a:p>
          <a:p>
            <a:pPr indent="-179387" lvl="1" marL="636588" marR="0" rtl="0" algn="just">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Area = 50</a:t>
            </a:r>
            <a:endParaRPr b="0" i="0" sz="2400" u="none" cap="none" strike="noStrike">
              <a:solidFill>
                <a:schemeClr val="dk1"/>
              </a:solidFill>
              <a:latin typeface="Times New Roman"/>
              <a:ea typeface="Times New Roman"/>
              <a:cs typeface="Times New Roman"/>
              <a:sym typeface="Times New Roman"/>
            </a:endParaRPr>
          </a:p>
        </p:txBody>
      </p:sp>
      <p:pic>
        <p:nvPicPr>
          <p:cNvPr id="259" name="Google Shape;259;p22"/>
          <p:cNvPicPr preferRelativeResize="0"/>
          <p:nvPr/>
        </p:nvPicPr>
        <p:blipFill rotWithShape="1">
          <a:blip r:embed="rId5">
            <a:alphaModFix/>
          </a:blip>
          <a:srcRect b="0" l="0" r="0" t="0"/>
          <a:stretch/>
        </p:blipFill>
        <p:spPr>
          <a:xfrm>
            <a:off x="914400" y="1447800"/>
            <a:ext cx="4114800" cy="26669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3"/>
          <p:cNvSpPr/>
          <p:nvPr/>
        </p:nvSpPr>
        <p:spPr>
          <a:xfrm>
            <a:off x="1524000" y="914400"/>
            <a:ext cx="70866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lang="en-US" sz="2800">
                <a:solidFill>
                  <a:schemeClr val="dk1"/>
                </a:solidFill>
                <a:latin typeface="Times New Roman"/>
                <a:ea typeface="Times New Roman"/>
                <a:cs typeface="Times New Roman"/>
                <a:sym typeface="Times New Roman"/>
              </a:rPr>
              <a:t>Final Methods and Final Classes</a:t>
            </a:r>
            <a:endParaRPr b="1" sz="2800">
              <a:solidFill>
                <a:schemeClr val="dk1"/>
              </a:solidFill>
              <a:latin typeface="Times New Roman"/>
              <a:ea typeface="Times New Roman"/>
              <a:cs typeface="Times New Roman"/>
              <a:sym typeface="Times New Roman"/>
            </a:endParaRPr>
          </a:p>
        </p:txBody>
      </p:sp>
      <p:sp>
        <p:nvSpPr>
          <p:cNvPr id="265" name="Google Shape;265;p23"/>
          <p:cNvSpPr/>
          <p:nvPr/>
        </p:nvSpPr>
        <p:spPr>
          <a:xfrm>
            <a:off x="1219200" y="1371600"/>
            <a:ext cx="7772400" cy="4648200"/>
          </a:xfrm>
          <a:prstGeom prst="rect">
            <a:avLst/>
          </a:prstGeom>
          <a:noFill/>
          <a:ln>
            <a:noFill/>
          </a:ln>
        </p:spPr>
        <p:txBody>
          <a:bodyPr anchorCtr="0" anchor="t" bIns="46025" lIns="92075" spcFirstLastPara="1" rIns="92075" wrap="square" tIns="46025">
            <a:noAutofit/>
          </a:bodyPr>
          <a:lstStyle/>
          <a:p>
            <a:pPr indent="-179388" lvl="0" marL="179388" marR="0" rtl="0" algn="just">
              <a:spcBef>
                <a:spcPts val="0"/>
              </a:spcBef>
              <a:spcAft>
                <a:spcPts val="0"/>
              </a:spcAft>
              <a:buClr>
                <a:schemeClr val="dk2"/>
              </a:buClr>
              <a:buSzPts val="2400"/>
              <a:buFont typeface="Arial"/>
              <a:buChar char="•"/>
            </a:pPr>
            <a:r>
              <a:rPr lang="en-US" sz="2400">
                <a:solidFill>
                  <a:schemeClr val="dk1"/>
                </a:solidFill>
                <a:latin typeface="Times New Roman"/>
                <a:ea typeface="Times New Roman"/>
                <a:cs typeface="Times New Roman"/>
                <a:sym typeface="Times New Roman"/>
              </a:rPr>
              <a:t>Methods can be qualified with the final modifier</a:t>
            </a:r>
            <a:endParaRPr/>
          </a:p>
          <a:p>
            <a:pPr indent="-179387" lvl="1" marL="636588" marR="0" rtl="0" algn="just">
              <a:spcBef>
                <a:spcPts val="600"/>
              </a:spcBef>
              <a:spcAft>
                <a:spcPts val="0"/>
              </a:spcAft>
              <a:buClr>
                <a:schemeClr val="dk2"/>
              </a:buClr>
              <a:buSzPts val="2400"/>
              <a:buFont typeface="Arial"/>
              <a:buChar char="•"/>
            </a:pPr>
            <a:r>
              <a:rPr b="0" i="1" lang="en-US" sz="2400" u="none" cap="none" strike="noStrike">
                <a:solidFill>
                  <a:schemeClr val="dk1"/>
                </a:solidFill>
                <a:latin typeface="Times New Roman"/>
                <a:ea typeface="Times New Roman"/>
                <a:cs typeface="Times New Roman"/>
                <a:sym typeface="Times New Roman"/>
              </a:rPr>
              <a:t>Final methods cannot be overridden.</a:t>
            </a:r>
            <a:endParaRPr/>
          </a:p>
          <a:p>
            <a:pPr indent="-179387" lvl="1" marL="636588" marR="0" rtl="0" algn="just">
              <a:spcBef>
                <a:spcPts val="0"/>
              </a:spcBef>
              <a:spcAft>
                <a:spcPts val="0"/>
              </a:spcAft>
              <a:buClr>
                <a:schemeClr val="dk2"/>
              </a:buClr>
              <a:buSzPts val="2400"/>
              <a:buFont typeface="Arial"/>
              <a:buChar char="•"/>
            </a:pPr>
            <a:r>
              <a:rPr b="0" i="1" lang="en-US" sz="2400" u="none" cap="none" strike="noStrike">
                <a:solidFill>
                  <a:schemeClr val="dk1"/>
                </a:solidFill>
                <a:latin typeface="Times New Roman"/>
                <a:ea typeface="Times New Roman"/>
                <a:cs typeface="Times New Roman"/>
                <a:sym typeface="Times New Roman"/>
              </a:rPr>
              <a:t>This can be useful for security purposes.</a:t>
            </a:r>
            <a:endParaRPr/>
          </a:p>
          <a:p>
            <a:pPr indent="-179387" lvl="1" marL="636588" marR="0" rtl="0" algn="just">
              <a:spcBef>
                <a:spcPts val="0"/>
              </a:spcBef>
              <a:spcAft>
                <a:spcPts val="0"/>
              </a:spcAft>
              <a:buClr>
                <a:schemeClr val="dk2"/>
              </a:buClr>
              <a:buSzPts val="2400"/>
              <a:buFont typeface="Arial"/>
              <a:buChar char="•"/>
            </a:pPr>
            <a:r>
              <a:rPr b="0" i="1" lang="en-US" sz="2400" u="none" cap="none" strike="noStrike">
                <a:solidFill>
                  <a:schemeClr val="dk1"/>
                </a:solidFill>
                <a:latin typeface="Times New Roman"/>
                <a:ea typeface="Times New Roman"/>
                <a:cs typeface="Times New Roman"/>
                <a:sym typeface="Times New Roman"/>
              </a:rPr>
              <a:t>Compiler free to inline calls- improve performance</a:t>
            </a:r>
            <a:endParaRPr/>
          </a:p>
          <a:p>
            <a:pPr indent="-26987" lvl="1" marL="636588" marR="0" rtl="0" algn="just">
              <a:spcBef>
                <a:spcPts val="1200"/>
              </a:spcBef>
              <a:spcAft>
                <a:spcPts val="0"/>
              </a:spcAft>
              <a:buClr>
                <a:schemeClr val="dk2"/>
              </a:buClr>
              <a:buSzPts val="2400"/>
              <a:buFont typeface="Arial"/>
              <a:buNone/>
            </a:pPr>
            <a:r>
              <a:t/>
            </a:r>
            <a:endParaRPr b="0" i="1" sz="2400" u="none" cap="none" strike="noStrike">
              <a:solidFill>
                <a:schemeClr val="dk1"/>
              </a:solidFill>
              <a:latin typeface="Times New Roman"/>
              <a:ea typeface="Times New Roman"/>
              <a:cs typeface="Times New Roman"/>
              <a:sym typeface="Times New Roman"/>
            </a:endParaRPr>
          </a:p>
          <a:p>
            <a:pPr indent="-179388" lvl="0" marL="179388" marR="0" rtl="0" algn="just">
              <a:spcBef>
                <a:spcPts val="1200"/>
              </a:spcBef>
              <a:spcAft>
                <a:spcPts val="0"/>
              </a:spcAft>
              <a:buClr>
                <a:schemeClr val="dk2"/>
              </a:buClr>
              <a:buSzPts val="2400"/>
              <a:buFont typeface="Arial"/>
              <a:buChar char="•"/>
            </a:pPr>
            <a:r>
              <a:rPr lang="en-US" sz="2400">
                <a:solidFill>
                  <a:schemeClr val="dk1"/>
                </a:solidFill>
                <a:latin typeface="Times New Roman"/>
                <a:ea typeface="Times New Roman"/>
                <a:cs typeface="Times New Roman"/>
                <a:sym typeface="Times New Roman"/>
              </a:rPr>
              <a:t>Classes can be qualified with the final modifier</a:t>
            </a:r>
            <a:endParaRPr/>
          </a:p>
          <a:p>
            <a:pPr indent="-179387" lvl="1" marL="636588" marR="0" rtl="0" algn="just">
              <a:spcBef>
                <a:spcPts val="1200"/>
              </a:spcBef>
              <a:spcAft>
                <a:spcPts val="0"/>
              </a:spcAft>
              <a:buClr>
                <a:schemeClr val="dk2"/>
              </a:buClr>
              <a:buSzPts val="2400"/>
              <a:buFont typeface="Arial"/>
              <a:buChar char="•"/>
            </a:pPr>
            <a:r>
              <a:rPr b="0" i="1" lang="en-US" sz="2400" u="none" cap="none" strike="noStrike">
                <a:solidFill>
                  <a:schemeClr val="dk1"/>
                </a:solidFill>
                <a:latin typeface="Times New Roman"/>
                <a:ea typeface="Times New Roman"/>
                <a:cs typeface="Times New Roman"/>
                <a:sym typeface="Times New Roman"/>
              </a:rPr>
              <a:t>The class cannot be extended</a:t>
            </a:r>
            <a:endParaRPr/>
          </a:p>
          <a:p>
            <a:pPr indent="-179387" lvl="1" marL="636588" marR="0" rtl="0" algn="just">
              <a:spcBef>
                <a:spcPts val="0"/>
              </a:spcBef>
              <a:spcAft>
                <a:spcPts val="0"/>
              </a:spcAft>
              <a:buClr>
                <a:schemeClr val="dk2"/>
              </a:buClr>
              <a:buSzPts val="2400"/>
              <a:buFont typeface="Arial"/>
              <a:buChar char="•"/>
            </a:pPr>
            <a:r>
              <a:rPr b="0" i="1" lang="en-US" sz="2400" u="none" cap="none" strike="noStrike">
                <a:solidFill>
                  <a:schemeClr val="dk1"/>
                </a:solidFill>
                <a:latin typeface="Times New Roman"/>
                <a:ea typeface="Times New Roman"/>
                <a:cs typeface="Times New Roman"/>
                <a:sym typeface="Times New Roman"/>
              </a:rPr>
              <a:t>This can be used to improve performance.  Because there will be no subclasses, there will be no polymorphic overhead at runtime.</a:t>
            </a:r>
            <a:endParaRPr/>
          </a:p>
          <a:p>
            <a:pPr indent="-26987" lvl="0" marL="179388" marR="0" rtl="0" algn="just">
              <a:spcBef>
                <a:spcPts val="1200"/>
              </a:spcBef>
              <a:spcAft>
                <a:spcPts val="0"/>
              </a:spcAft>
              <a:buClr>
                <a:schemeClr val="dk2"/>
              </a:buClr>
              <a:buSzPts val="2400"/>
              <a:buFont typeface="Arial"/>
              <a:buNone/>
            </a:pPr>
            <a:r>
              <a:t/>
            </a:r>
            <a:endParaRPr sz="2400">
              <a:solidFill>
                <a:schemeClr val="dk1"/>
              </a:solidFill>
              <a:latin typeface="Times New Roman"/>
              <a:ea typeface="Times New Roman"/>
              <a:cs typeface="Times New Roman"/>
              <a:sym typeface="Times New Roman"/>
            </a:endParaRPr>
          </a:p>
          <a:p>
            <a:pPr indent="-26987" lvl="0" marL="179388" marR="0" rtl="0" algn="just">
              <a:spcBef>
                <a:spcPts val="1200"/>
              </a:spcBef>
              <a:spcAft>
                <a:spcPts val="0"/>
              </a:spcAft>
              <a:buClr>
                <a:schemeClr val="dk2"/>
              </a:buClr>
              <a:buSzPts val="2400"/>
              <a:buFont typeface="Arial"/>
              <a:buNone/>
            </a:pPr>
            <a:r>
              <a:t/>
            </a:r>
            <a:endParaRPr sz="2400">
              <a:solidFill>
                <a:schemeClr val="dk1"/>
              </a:solidFill>
              <a:latin typeface="Times New Roman"/>
              <a:ea typeface="Times New Roman"/>
              <a:cs typeface="Times New Roman"/>
              <a:sym typeface="Times New Roman"/>
            </a:endParaRPr>
          </a:p>
          <a:p>
            <a:pPr indent="-26987" lvl="0" marL="179388" marR="0" rtl="0" algn="just">
              <a:spcBef>
                <a:spcPts val="600"/>
              </a:spcBef>
              <a:spcAft>
                <a:spcPts val="0"/>
              </a:spcAft>
              <a:buClr>
                <a:schemeClr val="dk2"/>
              </a:buClr>
              <a:buSzPts val="2400"/>
              <a:buFont typeface="Arial"/>
              <a:buNone/>
            </a:pPr>
            <a:r>
              <a:t/>
            </a:r>
            <a:endParaRPr sz="2400">
              <a:solidFill>
                <a:schemeClr val="dk1"/>
              </a:solidFill>
              <a:latin typeface="Times New Roman"/>
              <a:ea typeface="Times New Roman"/>
              <a:cs typeface="Times New Roman"/>
              <a:sym typeface="Times New Roman"/>
            </a:endParaRPr>
          </a:p>
          <a:p>
            <a:pPr indent="-26987" lvl="0" marL="179388" marR="0" rtl="0" algn="just">
              <a:spcBef>
                <a:spcPts val="600"/>
              </a:spcBef>
              <a:spcAft>
                <a:spcPts val="0"/>
              </a:spcAft>
              <a:buClr>
                <a:schemeClr val="dk2"/>
              </a:buClr>
              <a:buSzPts val="2400"/>
              <a:buFont typeface="Arial"/>
              <a:buNone/>
            </a:pPr>
            <a:r>
              <a:t/>
            </a:r>
            <a:endParaRPr sz="2400">
              <a:solidFill>
                <a:schemeClr val="dk1"/>
              </a:solidFill>
              <a:latin typeface="Times New Roman"/>
              <a:ea typeface="Times New Roman"/>
              <a:cs typeface="Times New Roman"/>
              <a:sym typeface="Times New Roman"/>
            </a:endParaRPr>
          </a:p>
        </p:txBody>
      </p:sp>
      <p:pic>
        <p:nvPicPr>
          <p:cNvPr id="266" name="Google Shape;266;p23"/>
          <p:cNvPicPr preferRelativeResize="0"/>
          <p:nvPr/>
        </p:nvPicPr>
        <p:blipFill rotWithShape="1">
          <a:blip r:embed="rId3">
            <a:alphaModFix/>
          </a:blip>
          <a:srcRect b="0" l="0" r="0" t="0"/>
          <a:stretch/>
        </p:blipFill>
        <p:spPr>
          <a:xfrm>
            <a:off x="2438400" y="5695950"/>
            <a:ext cx="2933700" cy="1009650"/>
          </a:xfrm>
          <a:prstGeom prst="rect">
            <a:avLst/>
          </a:prstGeom>
          <a:noFill/>
          <a:ln>
            <a:noFill/>
          </a:ln>
        </p:spPr>
      </p:pic>
      <p:pic>
        <p:nvPicPr>
          <p:cNvPr id="267" name="Google Shape;267;p23"/>
          <p:cNvPicPr preferRelativeResize="0"/>
          <p:nvPr/>
        </p:nvPicPr>
        <p:blipFill rotWithShape="1">
          <a:blip r:embed="rId4">
            <a:alphaModFix/>
          </a:blip>
          <a:srcRect b="0" l="0" r="0" t="0"/>
          <a:stretch/>
        </p:blipFill>
        <p:spPr>
          <a:xfrm>
            <a:off x="2133601" y="2971800"/>
            <a:ext cx="2895600" cy="7620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4"/>
          <p:cNvSpPr/>
          <p:nvPr/>
        </p:nvSpPr>
        <p:spPr>
          <a:xfrm>
            <a:off x="1524000" y="914400"/>
            <a:ext cx="70866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lang="en-US" sz="2800">
                <a:solidFill>
                  <a:schemeClr val="dk1"/>
                </a:solidFill>
                <a:latin typeface="Times New Roman"/>
                <a:ea typeface="Times New Roman"/>
                <a:cs typeface="Times New Roman"/>
                <a:sym typeface="Times New Roman"/>
              </a:rPr>
              <a:t>Method Overriding</a:t>
            </a:r>
            <a:endParaRPr/>
          </a:p>
        </p:txBody>
      </p:sp>
      <p:sp>
        <p:nvSpPr>
          <p:cNvPr id="273" name="Google Shape;273;p24"/>
          <p:cNvSpPr/>
          <p:nvPr/>
        </p:nvSpPr>
        <p:spPr>
          <a:xfrm>
            <a:off x="1219200" y="1371600"/>
            <a:ext cx="7772400" cy="4648200"/>
          </a:xfrm>
          <a:prstGeom prst="rect">
            <a:avLst/>
          </a:prstGeom>
          <a:noFill/>
          <a:ln>
            <a:noFill/>
          </a:ln>
        </p:spPr>
        <p:txBody>
          <a:bodyPr anchorCtr="0" anchor="t" bIns="46025" lIns="92075" spcFirstLastPara="1" rIns="92075" wrap="square" tIns="46025">
            <a:noAutofit/>
          </a:bodyPr>
          <a:lstStyle/>
          <a:p>
            <a:pPr indent="-179388" lvl="0" marL="179388" marR="0" rtl="0" algn="just">
              <a:spcBef>
                <a:spcPts val="0"/>
              </a:spcBef>
              <a:spcAft>
                <a:spcPts val="0"/>
              </a:spcAft>
              <a:buClr>
                <a:schemeClr val="dk2"/>
              </a:buClr>
              <a:buSzPts val="2400"/>
              <a:buFont typeface="Arial"/>
              <a:buChar char="•"/>
            </a:pPr>
            <a:r>
              <a:rPr lang="en-US" sz="2400">
                <a:solidFill>
                  <a:schemeClr val="dk1"/>
                </a:solidFill>
                <a:latin typeface="Times New Roman"/>
                <a:ea typeface="Times New Roman"/>
                <a:cs typeface="Times New Roman"/>
                <a:sym typeface="Times New Roman"/>
              </a:rPr>
              <a:t>Subclasses inherit all methods from their superclass</a:t>
            </a:r>
            <a:endParaRPr sz="2400">
              <a:solidFill>
                <a:schemeClr val="dk1"/>
              </a:solidFill>
              <a:latin typeface="Times New Roman"/>
              <a:ea typeface="Times New Roman"/>
              <a:cs typeface="Times New Roman"/>
              <a:sym typeface="Times New Roman"/>
            </a:endParaRPr>
          </a:p>
          <a:p>
            <a:pPr indent="-179387" lvl="1" marL="636588" marR="0" rtl="0" algn="just">
              <a:spcBef>
                <a:spcPts val="600"/>
              </a:spcBef>
              <a:spcAft>
                <a:spcPts val="0"/>
              </a:spcAft>
              <a:buClr>
                <a:schemeClr val="dk2"/>
              </a:buClr>
              <a:buSzPts val="2400"/>
              <a:buFont typeface="Arial"/>
              <a:buChar char="•"/>
            </a:pPr>
            <a:r>
              <a:rPr b="0" i="1" lang="en-US" sz="2400" u="none" cap="none" strike="noStrike">
                <a:solidFill>
                  <a:schemeClr val="dk1"/>
                </a:solidFill>
                <a:latin typeface="Times New Roman"/>
                <a:ea typeface="Times New Roman"/>
                <a:cs typeface="Times New Roman"/>
                <a:sym typeface="Times New Roman"/>
              </a:rPr>
              <a:t>Sometimes, the implementation of the method in the superclass does not provide the functionality required by the subclass.</a:t>
            </a:r>
            <a:endParaRPr/>
          </a:p>
          <a:p>
            <a:pPr indent="-179387" lvl="1" marL="636588" marR="0" rtl="0" algn="just">
              <a:spcBef>
                <a:spcPts val="600"/>
              </a:spcBef>
              <a:spcAft>
                <a:spcPts val="0"/>
              </a:spcAft>
              <a:buClr>
                <a:schemeClr val="dk2"/>
              </a:buClr>
              <a:buSzPts val="2400"/>
              <a:buFont typeface="Arial"/>
              <a:buChar char="•"/>
            </a:pPr>
            <a:r>
              <a:rPr b="0" i="1" lang="en-US" sz="2400" u="none" cap="none" strike="noStrike">
                <a:solidFill>
                  <a:schemeClr val="dk1"/>
                </a:solidFill>
                <a:latin typeface="Times New Roman"/>
                <a:ea typeface="Times New Roman"/>
                <a:cs typeface="Times New Roman"/>
                <a:sym typeface="Times New Roman"/>
              </a:rPr>
              <a:t>In these cases, the method must be overridden.</a:t>
            </a:r>
            <a:endParaRPr/>
          </a:p>
          <a:p>
            <a:pPr indent="-26987" lvl="0" marL="179388" marR="0" rtl="0" algn="just">
              <a:spcBef>
                <a:spcPts val="600"/>
              </a:spcBef>
              <a:spcAft>
                <a:spcPts val="0"/>
              </a:spcAft>
              <a:buClr>
                <a:schemeClr val="dk2"/>
              </a:buClr>
              <a:buSzPts val="2400"/>
              <a:buFont typeface="Arial"/>
              <a:buNone/>
            </a:pPr>
            <a:r>
              <a:t/>
            </a:r>
            <a:endParaRPr sz="2400">
              <a:solidFill>
                <a:schemeClr val="dk1"/>
              </a:solidFill>
              <a:latin typeface="Times New Roman"/>
              <a:ea typeface="Times New Roman"/>
              <a:cs typeface="Times New Roman"/>
              <a:sym typeface="Times New Roman"/>
            </a:endParaRPr>
          </a:p>
          <a:p>
            <a:pPr indent="-179388" lvl="0" marL="179388" marR="0" rtl="0" algn="just">
              <a:spcBef>
                <a:spcPts val="1200"/>
              </a:spcBef>
              <a:spcAft>
                <a:spcPts val="0"/>
              </a:spcAft>
              <a:buClr>
                <a:schemeClr val="dk2"/>
              </a:buClr>
              <a:buSzPts val="2400"/>
              <a:buFont typeface="Arial"/>
              <a:buChar char="•"/>
            </a:pPr>
            <a:r>
              <a:rPr lang="en-US" sz="2400">
                <a:solidFill>
                  <a:schemeClr val="dk1"/>
                </a:solidFill>
                <a:latin typeface="Times New Roman"/>
                <a:ea typeface="Times New Roman"/>
                <a:cs typeface="Times New Roman"/>
                <a:sym typeface="Times New Roman"/>
              </a:rPr>
              <a:t>To override a method, provide an implementation in the subclass.</a:t>
            </a:r>
            <a:endParaRPr/>
          </a:p>
          <a:p>
            <a:pPr indent="-179387" lvl="1" marL="636588" marR="0" rtl="0" algn="just">
              <a:spcBef>
                <a:spcPts val="600"/>
              </a:spcBef>
              <a:spcAft>
                <a:spcPts val="0"/>
              </a:spcAft>
              <a:buClr>
                <a:schemeClr val="dk2"/>
              </a:buClr>
              <a:buSzPts val="2400"/>
              <a:buFont typeface="Arial"/>
              <a:buChar char="•"/>
            </a:pPr>
            <a:r>
              <a:rPr b="0" i="1" lang="en-US" sz="2400" u="none" cap="none" strike="noStrike">
                <a:solidFill>
                  <a:schemeClr val="dk1"/>
                </a:solidFill>
                <a:latin typeface="Times New Roman"/>
                <a:ea typeface="Times New Roman"/>
                <a:cs typeface="Times New Roman"/>
                <a:sym typeface="Times New Roman"/>
              </a:rPr>
              <a:t>The method in the subclass MUST have the exact same signature as the method it is overriding.</a:t>
            </a:r>
            <a:endParaRPr/>
          </a:p>
          <a:p>
            <a:pPr indent="-179387" lvl="1" marL="636588" marR="0" rtl="0" algn="just">
              <a:spcBef>
                <a:spcPts val="600"/>
              </a:spcBef>
              <a:spcAft>
                <a:spcPts val="0"/>
              </a:spcAft>
              <a:buClr>
                <a:schemeClr val="dk2"/>
              </a:buClr>
              <a:buSzPts val="2400"/>
              <a:buFont typeface="Arial"/>
              <a:buChar char="•"/>
            </a:pPr>
            <a:r>
              <a:rPr b="0" i="1" lang="en-US" sz="2400" u="none" cap="none" strike="noStrike">
                <a:solidFill>
                  <a:schemeClr val="dk1"/>
                </a:solidFill>
                <a:latin typeface="Times New Roman"/>
                <a:ea typeface="Times New Roman"/>
                <a:cs typeface="Times New Roman"/>
                <a:sym typeface="Times New Roman"/>
              </a:rPr>
              <a:t>If they are not, then the two methods are simply overloaded.</a:t>
            </a:r>
            <a:endParaRPr b="0" i="1" sz="2400" u="none" cap="none" strike="noStrike">
              <a:solidFill>
                <a:schemeClr val="dk1"/>
              </a:solidFill>
              <a:latin typeface="Times New Roman"/>
              <a:ea typeface="Times New Roman"/>
              <a:cs typeface="Times New Roman"/>
              <a:sym typeface="Times New Roman"/>
            </a:endParaRPr>
          </a:p>
          <a:p>
            <a:pPr indent="-26987" lvl="0" marL="179388" marR="0" rtl="0" algn="just">
              <a:spcBef>
                <a:spcPts val="1200"/>
              </a:spcBef>
              <a:spcAft>
                <a:spcPts val="0"/>
              </a:spcAft>
              <a:buClr>
                <a:schemeClr val="dk2"/>
              </a:buClr>
              <a:buSzPts val="2400"/>
              <a:buFont typeface="Arial"/>
              <a:buNone/>
            </a:pPr>
            <a:r>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5"/>
          <p:cNvSpPr/>
          <p:nvPr/>
        </p:nvSpPr>
        <p:spPr>
          <a:xfrm>
            <a:off x="914400" y="1447800"/>
            <a:ext cx="8077200" cy="4953000"/>
          </a:xfrm>
          <a:prstGeom prst="rect">
            <a:avLst/>
          </a:prstGeom>
          <a:noFill/>
          <a:ln>
            <a:noFill/>
          </a:ln>
        </p:spPr>
        <p:txBody>
          <a:bodyPr anchorCtr="0" anchor="t" bIns="46025" lIns="92075" spcFirstLastPara="1" rIns="92075" wrap="square" tIns="46025">
            <a:noAutofit/>
          </a:bodyPr>
          <a:lstStyle/>
          <a:p>
            <a:pPr indent="-263525" lvl="0" marL="263525" marR="0" rtl="0" algn="just">
              <a:lnSpc>
                <a:spcPct val="150000"/>
              </a:lnSpc>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Using the keyword </a:t>
            </a:r>
            <a:r>
              <a:rPr b="1" lang="en-US" sz="2000">
                <a:solidFill>
                  <a:schemeClr val="dk1"/>
                </a:solidFill>
                <a:latin typeface="Times New Roman"/>
                <a:ea typeface="Times New Roman"/>
                <a:cs typeface="Times New Roman"/>
                <a:sym typeface="Times New Roman"/>
              </a:rPr>
              <a:t>interface</a:t>
            </a:r>
            <a:r>
              <a:rPr lang="en-US" sz="2000">
                <a:solidFill>
                  <a:schemeClr val="dk1"/>
                </a:solidFill>
                <a:latin typeface="Times New Roman"/>
                <a:ea typeface="Times New Roman"/>
                <a:cs typeface="Times New Roman"/>
                <a:sym typeface="Times New Roman"/>
              </a:rPr>
              <a:t>, you can fully abstract a class’ interface from its implementation.</a:t>
            </a:r>
            <a:endParaRPr/>
          </a:p>
          <a:p>
            <a:pPr indent="-263525" lvl="0" marL="263525" marR="0" rtl="0" algn="just">
              <a:lnSpc>
                <a:spcPct val="150000"/>
              </a:lnSpc>
              <a:spcBef>
                <a:spcPts val="40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That is, using </a:t>
            </a:r>
            <a:r>
              <a:rPr b="1" lang="en-US" sz="2000">
                <a:solidFill>
                  <a:schemeClr val="dk1"/>
                </a:solidFill>
                <a:latin typeface="Times New Roman"/>
                <a:ea typeface="Times New Roman"/>
                <a:cs typeface="Times New Roman"/>
                <a:sym typeface="Times New Roman"/>
              </a:rPr>
              <a:t>interface</a:t>
            </a:r>
            <a:r>
              <a:rPr lang="en-US" sz="2000">
                <a:solidFill>
                  <a:schemeClr val="dk1"/>
                </a:solidFill>
                <a:latin typeface="Times New Roman"/>
                <a:ea typeface="Times New Roman"/>
                <a:cs typeface="Times New Roman"/>
                <a:sym typeface="Times New Roman"/>
              </a:rPr>
              <a:t>, you can specify what a class must do, but not how it does it.</a:t>
            </a:r>
            <a:endParaRPr/>
          </a:p>
          <a:p>
            <a:pPr indent="-263525" lvl="0" marL="263525" marR="0" rtl="0" algn="just">
              <a:lnSpc>
                <a:spcPct val="150000"/>
              </a:lnSpc>
              <a:spcBef>
                <a:spcPts val="40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Methods are declared without any body.</a:t>
            </a:r>
            <a:endParaRPr/>
          </a:p>
          <a:p>
            <a:pPr indent="-263525" lvl="0" marL="263525" marR="0" rtl="0" algn="just">
              <a:lnSpc>
                <a:spcPct val="150000"/>
              </a:lnSpc>
              <a:spcBef>
                <a:spcPts val="40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Any number of classes can implement an interface. </a:t>
            </a:r>
            <a:endParaRPr/>
          </a:p>
          <a:p>
            <a:pPr indent="-263525" lvl="0" marL="263525" marR="0" rtl="0" algn="just">
              <a:lnSpc>
                <a:spcPct val="150000"/>
              </a:lnSpc>
              <a:spcBef>
                <a:spcPts val="40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One class can implement any number of interfaces. (</a:t>
            </a:r>
            <a:r>
              <a:rPr b="1" i="1" lang="en-US" sz="2000">
                <a:solidFill>
                  <a:schemeClr val="dk1"/>
                </a:solidFill>
                <a:latin typeface="Times New Roman"/>
                <a:ea typeface="Times New Roman"/>
                <a:cs typeface="Times New Roman"/>
                <a:sym typeface="Times New Roman"/>
              </a:rPr>
              <a:t>Multiple Inheritance</a:t>
            </a:r>
            <a:r>
              <a:rPr lang="en-US" sz="2000">
                <a:solidFill>
                  <a:schemeClr val="dk1"/>
                </a:solidFill>
                <a:latin typeface="Times New Roman"/>
                <a:ea typeface="Times New Roman"/>
                <a:cs typeface="Times New Roman"/>
                <a:sym typeface="Times New Roman"/>
              </a:rPr>
              <a:t>)</a:t>
            </a:r>
            <a:endParaRPr/>
          </a:p>
          <a:p>
            <a:pPr indent="-263525" lvl="0" marL="263525" marR="0" rtl="0" algn="just">
              <a:lnSpc>
                <a:spcPct val="150000"/>
              </a:lnSpc>
              <a:spcBef>
                <a:spcPts val="40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To implement an interface, a class must create the complete set of methods defined by the interface.</a:t>
            </a:r>
            <a:endParaRPr/>
          </a:p>
          <a:p>
            <a:pPr indent="-263525" lvl="0" marL="263525" marR="0" rtl="0" algn="just">
              <a:lnSpc>
                <a:spcPct val="150000"/>
              </a:lnSpc>
              <a:spcBef>
                <a:spcPts val="40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Interfaces are designed to support dynamic method resolution at run-time.</a:t>
            </a:r>
            <a:endParaRPr/>
          </a:p>
          <a:p>
            <a:pPr indent="-136525" lvl="0" marL="263525" marR="0" rtl="0" algn="just">
              <a:lnSpc>
                <a:spcPct val="150000"/>
              </a:lnSpc>
              <a:spcBef>
                <a:spcPts val="400"/>
              </a:spcBef>
              <a:spcAft>
                <a:spcPts val="0"/>
              </a:spcAft>
              <a:buClr>
                <a:schemeClr val="dk1"/>
              </a:buClr>
              <a:buSzPts val="2000"/>
              <a:buFont typeface="Arial"/>
              <a:buNone/>
            </a:pPr>
            <a:r>
              <a:t/>
            </a:r>
            <a:endParaRPr sz="2000">
              <a:solidFill>
                <a:schemeClr val="dk1"/>
              </a:solidFill>
              <a:latin typeface="Times New Roman"/>
              <a:ea typeface="Times New Roman"/>
              <a:cs typeface="Times New Roman"/>
              <a:sym typeface="Times New Roman"/>
            </a:endParaRPr>
          </a:p>
        </p:txBody>
      </p:sp>
      <p:sp>
        <p:nvSpPr>
          <p:cNvPr id="279" name="Google Shape;279;p25"/>
          <p:cNvSpPr/>
          <p:nvPr/>
        </p:nvSpPr>
        <p:spPr>
          <a:xfrm>
            <a:off x="1524000" y="1066800"/>
            <a:ext cx="70866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lang="en-US" sz="2800">
                <a:solidFill>
                  <a:schemeClr val="dk1"/>
                </a:solidFill>
                <a:latin typeface="Times New Roman"/>
                <a:ea typeface="Times New Roman"/>
                <a:cs typeface="Times New Roman"/>
                <a:sym typeface="Times New Roman"/>
              </a:rPr>
              <a:t>Interface - Introduction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6"/>
          <p:cNvSpPr/>
          <p:nvPr/>
        </p:nvSpPr>
        <p:spPr>
          <a:xfrm>
            <a:off x="914400" y="1752600"/>
            <a:ext cx="8077200" cy="2819400"/>
          </a:xfrm>
          <a:prstGeom prst="rect">
            <a:avLst/>
          </a:prstGeom>
          <a:noFill/>
          <a:ln>
            <a:noFill/>
          </a:ln>
        </p:spPr>
        <p:txBody>
          <a:bodyPr anchorCtr="0" anchor="t" bIns="46025" lIns="92075" spcFirstLastPara="1" rIns="92075" wrap="square" tIns="46025">
            <a:noAutofit/>
          </a:bodyPr>
          <a:lstStyle/>
          <a:p>
            <a:pPr indent="-263525" lvl="0" marL="263525" marR="0" rtl="0" algn="just">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Basically a kind of class</a:t>
            </a:r>
            <a:endParaRPr/>
          </a:p>
          <a:p>
            <a:pPr indent="-263525" lvl="0" marL="263525" marR="0" rtl="0" algn="just">
              <a:spcBef>
                <a:spcPts val="40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Contains methods (only abstract methods) and variables (only final fields)</a:t>
            </a:r>
            <a:endParaRPr/>
          </a:p>
          <a:p>
            <a:pPr indent="-263525" lvl="0" marL="263525" marR="0" rtl="0" algn="just">
              <a:spcBef>
                <a:spcPts val="40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The general form of an interface:</a:t>
            </a:r>
            <a:endParaRPr/>
          </a:p>
          <a:p>
            <a:pPr indent="-263525" lvl="2" marL="1177925" marR="0" rtl="0" algn="just">
              <a:spcBef>
                <a:spcPts val="360"/>
              </a:spcBef>
              <a:spcAft>
                <a:spcPts val="0"/>
              </a:spcAft>
              <a:buNone/>
            </a:pPr>
            <a:r>
              <a:rPr b="1" i="1" lang="en-US" sz="1800" u="none" cap="none" strike="noStrike">
                <a:solidFill>
                  <a:schemeClr val="dk1"/>
                </a:solidFill>
                <a:latin typeface="Times New Roman"/>
                <a:ea typeface="Times New Roman"/>
                <a:cs typeface="Times New Roman"/>
                <a:sym typeface="Times New Roman"/>
              </a:rPr>
              <a:t>interface</a:t>
            </a:r>
            <a:r>
              <a:rPr b="0" i="1" lang="en-US" sz="1800" u="none" cap="none" strike="noStrike">
                <a:solidFill>
                  <a:schemeClr val="dk1"/>
                </a:solidFill>
                <a:latin typeface="Times New Roman"/>
                <a:ea typeface="Times New Roman"/>
                <a:cs typeface="Times New Roman"/>
                <a:sym typeface="Times New Roman"/>
              </a:rPr>
              <a:t> interfaceName</a:t>
            </a:r>
            <a:endParaRPr b="0" i="1" sz="1800" u="none" cap="none" strike="noStrike">
              <a:solidFill>
                <a:schemeClr val="dk1"/>
              </a:solidFill>
              <a:latin typeface="Times New Roman"/>
              <a:ea typeface="Times New Roman"/>
              <a:cs typeface="Times New Roman"/>
              <a:sym typeface="Times New Roman"/>
            </a:endParaRPr>
          </a:p>
          <a:p>
            <a:pPr indent="-263525" lvl="2" marL="1177925" marR="0" rtl="0" algn="just">
              <a:spcBef>
                <a:spcPts val="360"/>
              </a:spcBef>
              <a:spcAft>
                <a:spcPts val="0"/>
              </a:spcAft>
              <a:buNone/>
            </a:pPr>
            <a:r>
              <a:rPr b="0" i="1" lang="en-US" sz="1800" u="none" cap="none" strike="noStrike">
                <a:solidFill>
                  <a:schemeClr val="dk1"/>
                </a:solidFill>
                <a:latin typeface="Times New Roman"/>
                <a:ea typeface="Times New Roman"/>
                <a:cs typeface="Times New Roman"/>
                <a:sym typeface="Times New Roman"/>
              </a:rPr>
              <a:t>{</a:t>
            </a:r>
            <a:endParaRPr/>
          </a:p>
          <a:p>
            <a:pPr indent="-263525" lvl="2" marL="1177925" marR="0" rtl="0" algn="just">
              <a:spcBef>
                <a:spcPts val="360"/>
              </a:spcBef>
              <a:spcAft>
                <a:spcPts val="0"/>
              </a:spcAft>
              <a:buNone/>
            </a:pPr>
            <a:r>
              <a:rPr b="0" i="1" lang="en-US" sz="1800" u="none" cap="none" strike="noStrike">
                <a:solidFill>
                  <a:schemeClr val="dk1"/>
                </a:solidFill>
                <a:latin typeface="Times New Roman"/>
                <a:ea typeface="Times New Roman"/>
                <a:cs typeface="Times New Roman"/>
                <a:sym typeface="Times New Roman"/>
              </a:rPr>
              <a:t>		</a:t>
            </a:r>
            <a:r>
              <a:rPr b="1" i="1" lang="en-US" sz="1800" u="none" cap="none" strike="noStrike">
                <a:solidFill>
                  <a:schemeClr val="dk1"/>
                </a:solidFill>
                <a:latin typeface="Times New Roman"/>
                <a:ea typeface="Times New Roman"/>
                <a:cs typeface="Times New Roman"/>
                <a:sym typeface="Times New Roman"/>
              </a:rPr>
              <a:t>type final </a:t>
            </a:r>
            <a:r>
              <a:rPr b="0" i="1" lang="en-US" sz="1800" u="none" cap="none" strike="noStrike">
                <a:solidFill>
                  <a:schemeClr val="dk1"/>
                </a:solidFill>
                <a:latin typeface="Times New Roman"/>
                <a:ea typeface="Times New Roman"/>
                <a:cs typeface="Times New Roman"/>
                <a:sym typeface="Times New Roman"/>
              </a:rPr>
              <a:t>var_name = value  //variable declaration;</a:t>
            </a:r>
            <a:endParaRPr/>
          </a:p>
          <a:p>
            <a:pPr indent="-263525" lvl="2" marL="1177925" marR="0" rtl="0" algn="just">
              <a:spcBef>
                <a:spcPts val="360"/>
              </a:spcBef>
              <a:spcAft>
                <a:spcPts val="0"/>
              </a:spcAft>
              <a:buNone/>
            </a:pPr>
            <a:r>
              <a:rPr b="0" i="1" lang="en-US" sz="1800" u="none" cap="none" strike="noStrike">
                <a:solidFill>
                  <a:schemeClr val="dk1"/>
                </a:solidFill>
                <a:latin typeface="Times New Roman"/>
                <a:ea typeface="Times New Roman"/>
                <a:cs typeface="Times New Roman"/>
                <a:sym typeface="Times New Roman"/>
              </a:rPr>
              <a:t>		</a:t>
            </a:r>
            <a:r>
              <a:rPr b="1" i="1" lang="en-US" sz="1800" u="none" cap="none" strike="noStrike">
                <a:solidFill>
                  <a:schemeClr val="dk1"/>
                </a:solidFill>
                <a:latin typeface="Times New Roman"/>
                <a:ea typeface="Times New Roman"/>
                <a:cs typeface="Times New Roman"/>
                <a:sym typeface="Times New Roman"/>
              </a:rPr>
              <a:t>return-type</a:t>
            </a:r>
            <a:r>
              <a:rPr b="0" i="1" lang="en-US" sz="1800" u="none" cap="none" strike="noStrike">
                <a:solidFill>
                  <a:schemeClr val="dk1"/>
                </a:solidFill>
                <a:latin typeface="Times New Roman"/>
                <a:ea typeface="Times New Roman"/>
                <a:cs typeface="Times New Roman"/>
                <a:sym typeface="Times New Roman"/>
              </a:rPr>
              <a:t> method_name(parameter_list) //methods declaration;</a:t>
            </a:r>
            <a:endParaRPr/>
          </a:p>
          <a:p>
            <a:pPr indent="-263525" lvl="2" marL="1177925" marR="0" rtl="0" algn="just">
              <a:spcBef>
                <a:spcPts val="360"/>
              </a:spcBef>
              <a:spcAft>
                <a:spcPts val="0"/>
              </a:spcAft>
              <a:buNone/>
            </a:pPr>
            <a:r>
              <a:rPr b="0" i="1" lang="en-US" sz="1800" u="none" cap="none" strike="noStrike">
                <a:solidFill>
                  <a:schemeClr val="dk1"/>
                </a:solidFill>
                <a:latin typeface="Times New Roman"/>
                <a:ea typeface="Times New Roman"/>
                <a:cs typeface="Times New Roman"/>
                <a:sym typeface="Times New Roman"/>
              </a:rPr>
              <a:t>}</a:t>
            </a:r>
            <a:endParaRPr b="0" i="1" sz="1800" u="none" cap="none" strike="noStrike">
              <a:solidFill>
                <a:schemeClr val="dk1"/>
              </a:solidFill>
              <a:latin typeface="Times New Roman"/>
              <a:ea typeface="Times New Roman"/>
              <a:cs typeface="Times New Roman"/>
              <a:sym typeface="Times New Roman"/>
            </a:endParaRPr>
          </a:p>
          <a:p>
            <a:pPr indent="-136525" lvl="0" marL="263525" marR="0" rtl="0" algn="just">
              <a:spcBef>
                <a:spcPts val="400"/>
              </a:spcBef>
              <a:spcAft>
                <a:spcPts val="0"/>
              </a:spcAft>
              <a:buClr>
                <a:schemeClr val="dk1"/>
              </a:buClr>
              <a:buSzPts val="2000"/>
              <a:buFont typeface="Arial"/>
              <a:buNone/>
            </a:pPr>
            <a:r>
              <a:t/>
            </a:r>
            <a:endParaRPr sz="2000">
              <a:solidFill>
                <a:schemeClr val="dk1"/>
              </a:solidFill>
              <a:latin typeface="Times New Roman"/>
              <a:ea typeface="Times New Roman"/>
              <a:cs typeface="Times New Roman"/>
              <a:sym typeface="Times New Roman"/>
            </a:endParaRPr>
          </a:p>
        </p:txBody>
      </p:sp>
      <p:sp>
        <p:nvSpPr>
          <p:cNvPr id="285" name="Google Shape;285;p26"/>
          <p:cNvSpPr/>
          <p:nvPr/>
        </p:nvSpPr>
        <p:spPr>
          <a:xfrm>
            <a:off x="1524000" y="1066800"/>
            <a:ext cx="70866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lang="en-US" sz="2800">
                <a:solidFill>
                  <a:schemeClr val="dk1"/>
                </a:solidFill>
                <a:latin typeface="Times New Roman"/>
                <a:ea typeface="Times New Roman"/>
                <a:cs typeface="Times New Roman"/>
                <a:sym typeface="Times New Roman"/>
              </a:rPr>
              <a:t>Defining an Interface</a:t>
            </a:r>
            <a:endParaRPr/>
          </a:p>
        </p:txBody>
      </p:sp>
      <p:sp>
        <p:nvSpPr>
          <p:cNvPr id="286" name="Google Shape;286;p26"/>
          <p:cNvSpPr txBox="1"/>
          <p:nvPr/>
        </p:nvSpPr>
        <p:spPr>
          <a:xfrm>
            <a:off x="2514600" y="4800600"/>
            <a:ext cx="5562600" cy="1477328"/>
          </a:xfrm>
          <a:prstGeom prst="rect">
            <a:avLst/>
          </a:prstGeom>
          <a:solidFill>
            <a:srgbClr val="FBD4B4"/>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public interface Shape</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static final double PI = 3.142;</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double area();</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a:t>
            </a:r>
            <a:endParaRPr sz="1800">
              <a:solidFill>
                <a:schemeClr val="dk1"/>
              </a:solidFill>
              <a:latin typeface="Courier New"/>
              <a:ea typeface="Courier New"/>
              <a:cs typeface="Courier New"/>
              <a:sym typeface="Courier New"/>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7"/>
          <p:cNvSpPr/>
          <p:nvPr/>
        </p:nvSpPr>
        <p:spPr>
          <a:xfrm>
            <a:off x="914400" y="1600200"/>
            <a:ext cx="8077200" cy="4800600"/>
          </a:xfrm>
          <a:prstGeom prst="rect">
            <a:avLst/>
          </a:prstGeom>
          <a:noFill/>
          <a:ln>
            <a:noFill/>
          </a:ln>
        </p:spPr>
        <p:txBody>
          <a:bodyPr anchorCtr="0" anchor="t" bIns="46025" lIns="92075" spcFirstLastPara="1" rIns="92075" wrap="square" tIns="46025">
            <a:noAutofit/>
          </a:bodyPr>
          <a:lstStyle/>
          <a:p>
            <a:pPr indent="-263525" lvl="0" marL="263525" marR="0" rtl="0" algn="just">
              <a:lnSpc>
                <a:spcPct val="150000"/>
              </a:lnSpc>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Methods declared have no bodies and end with a semicolon after the parameter list</a:t>
            </a:r>
            <a:endParaRPr/>
          </a:p>
          <a:p>
            <a:pPr indent="-263525" lvl="0" marL="263525" marR="0" rtl="0" algn="just">
              <a:lnSpc>
                <a:spcPct val="150000"/>
              </a:lnSpc>
              <a:spcBef>
                <a:spcPts val="48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Each class that includes an interface must implement all of the methods.</a:t>
            </a:r>
            <a:endParaRPr/>
          </a:p>
          <a:p>
            <a:pPr indent="-263525" lvl="0" marL="263525" marR="0" rtl="0" algn="just">
              <a:lnSpc>
                <a:spcPct val="150000"/>
              </a:lnSpc>
              <a:spcBef>
                <a:spcPts val="48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All variables are declared as constants.</a:t>
            </a:r>
            <a:endParaRPr/>
          </a:p>
          <a:p>
            <a:pPr indent="-263525" lvl="0" marL="263525" marR="0" rtl="0" algn="just">
              <a:lnSpc>
                <a:spcPct val="150000"/>
              </a:lnSpc>
              <a:spcBef>
                <a:spcPts val="48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They are implicitly </a:t>
            </a:r>
            <a:r>
              <a:rPr b="1" lang="en-US" sz="2400">
                <a:solidFill>
                  <a:schemeClr val="dk1"/>
                </a:solidFill>
                <a:latin typeface="Times New Roman"/>
                <a:ea typeface="Times New Roman"/>
                <a:cs typeface="Times New Roman"/>
                <a:sym typeface="Times New Roman"/>
              </a:rPr>
              <a:t>final</a:t>
            </a:r>
            <a:r>
              <a:rPr lang="en-US" sz="2400">
                <a:solidFill>
                  <a:schemeClr val="dk1"/>
                </a:solidFill>
                <a:latin typeface="Times New Roman"/>
                <a:ea typeface="Times New Roman"/>
                <a:cs typeface="Times New Roman"/>
                <a:sym typeface="Times New Roman"/>
              </a:rPr>
              <a:t> and </a:t>
            </a:r>
            <a:r>
              <a:rPr b="1" lang="en-US" sz="2400">
                <a:solidFill>
                  <a:schemeClr val="dk1"/>
                </a:solidFill>
                <a:latin typeface="Times New Roman"/>
                <a:ea typeface="Times New Roman"/>
                <a:cs typeface="Times New Roman"/>
                <a:sym typeface="Times New Roman"/>
              </a:rPr>
              <a:t>static</a:t>
            </a:r>
            <a:r>
              <a:rPr lang="en-US" sz="2400">
                <a:solidFill>
                  <a:schemeClr val="dk1"/>
                </a:solidFill>
                <a:latin typeface="Times New Roman"/>
                <a:ea typeface="Times New Roman"/>
                <a:cs typeface="Times New Roman"/>
                <a:sym typeface="Times New Roman"/>
              </a:rPr>
              <a:t>, meaning they cannot be changed by the implementing class. </a:t>
            </a:r>
            <a:endParaRPr/>
          </a:p>
          <a:p>
            <a:pPr indent="-136525" lvl="0" marL="263525" marR="0" rtl="0" algn="just">
              <a:spcBef>
                <a:spcPts val="400"/>
              </a:spcBef>
              <a:spcAft>
                <a:spcPts val="0"/>
              </a:spcAft>
              <a:buClr>
                <a:schemeClr val="dk1"/>
              </a:buClr>
              <a:buSzPts val="2000"/>
              <a:buFont typeface="Arial"/>
              <a:buNone/>
            </a:pPr>
            <a:r>
              <a:t/>
            </a:r>
            <a:endParaRPr sz="2000">
              <a:solidFill>
                <a:schemeClr val="dk1"/>
              </a:solidFill>
              <a:latin typeface="Times New Roman"/>
              <a:ea typeface="Times New Roman"/>
              <a:cs typeface="Times New Roman"/>
              <a:sym typeface="Times New Roman"/>
            </a:endParaRPr>
          </a:p>
        </p:txBody>
      </p:sp>
      <p:sp>
        <p:nvSpPr>
          <p:cNvPr id="292" name="Google Shape;292;p27"/>
          <p:cNvSpPr/>
          <p:nvPr/>
        </p:nvSpPr>
        <p:spPr>
          <a:xfrm>
            <a:off x="1524000" y="1066800"/>
            <a:ext cx="70866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lang="en-US" sz="2800">
                <a:solidFill>
                  <a:schemeClr val="dk1"/>
                </a:solidFill>
                <a:latin typeface="Times New Roman"/>
                <a:ea typeface="Times New Roman"/>
                <a:cs typeface="Times New Roman"/>
                <a:sym typeface="Times New Roman"/>
              </a:rPr>
              <a:t>Defining an Interface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8"/>
          <p:cNvSpPr/>
          <p:nvPr/>
        </p:nvSpPr>
        <p:spPr>
          <a:xfrm>
            <a:off x="914400" y="1600200"/>
            <a:ext cx="8077200" cy="4800600"/>
          </a:xfrm>
          <a:prstGeom prst="rect">
            <a:avLst/>
          </a:prstGeom>
          <a:noFill/>
          <a:ln>
            <a:noFill/>
          </a:ln>
        </p:spPr>
        <p:txBody>
          <a:bodyPr anchorCtr="0" anchor="t" bIns="46025" lIns="92075" spcFirstLastPara="1" rIns="92075" wrap="square" tIns="46025">
            <a:noAutofit/>
          </a:bodyPr>
          <a:lstStyle/>
          <a:p>
            <a:pPr indent="-263525" lvl="0" marL="263525" marR="0" rtl="0" algn="just">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Interfaces are used as “superclasses” whose properties are inherited by classes.</a:t>
            </a:r>
            <a:endParaRPr/>
          </a:p>
          <a:p>
            <a:pPr indent="-263525" lvl="0" marL="263525" marR="0" rtl="0" algn="just">
              <a:spcBef>
                <a:spcPts val="40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Necessary to create a class that inherits the given interface</a:t>
            </a:r>
            <a:endParaRPr/>
          </a:p>
          <a:p>
            <a:pPr indent="-263525" lvl="0" marL="263525" marR="0" rtl="0" algn="just">
              <a:spcBef>
                <a:spcPts val="40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To implement an interface, include the </a:t>
            </a:r>
            <a:r>
              <a:rPr b="1" lang="en-US" sz="2000">
                <a:solidFill>
                  <a:schemeClr val="dk1"/>
                </a:solidFill>
                <a:latin typeface="Times New Roman"/>
                <a:ea typeface="Times New Roman"/>
                <a:cs typeface="Times New Roman"/>
                <a:sym typeface="Times New Roman"/>
              </a:rPr>
              <a:t>implements</a:t>
            </a:r>
            <a:r>
              <a:rPr lang="en-US" sz="2000">
                <a:solidFill>
                  <a:schemeClr val="dk1"/>
                </a:solidFill>
                <a:latin typeface="Times New Roman"/>
                <a:ea typeface="Times New Roman"/>
                <a:cs typeface="Times New Roman"/>
                <a:sym typeface="Times New Roman"/>
              </a:rPr>
              <a:t> clause in a class definition</a:t>
            </a:r>
            <a:endParaRPr/>
          </a:p>
          <a:p>
            <a:pPr indent="-263525" lvl="0" marL="263525" marR="0" rtl="0" algn="just">
              <a:spcBef>
                <a:spcPts val="40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Creates the methods defined by the interface</a:t>
            </a:r>
            <a:endParaRPr/>
          </a:p>
          <a:p>
            <a:pPr indent="-263525" lvl="0" marL="263525" marR="0" rtl="0" algn="just">
              <a:spcBef>
                <a:spcPts val="400"/>
              </a:spcBef>
              <a:spcAft>
                <a:spcPts val="0"/>
              </a:spcAft>
              <a:buNone/>
            </a:pPr>
            <a:r>
              <a:t/>
            </a:r>
            <a:endParaRPr sz="2000">
              <a:solidFill>
                <a:schemeClr val="dk1"/>
              </a:solidFill>
              <a:latin typeface="Times New Roman"/>
              <a:ea typeface="Times New Roman"/>
              <a:cs typeface="Times New Roman"/>
              <a:sym typeface="Times New Roman"/>
            </a:endParaRPr>
          </a:p>
          <a:p>
            <a:pPr indent="-263525" lvl="0" marL="263525" marR="0" rtl="0" algn="just">
              <a:spcBef>
                <a:spcPts val="400"/>
              </a:spcBef>
              <a:spcAft>
                <a:spcPts val="0"/>
              </a:spcAft>
              <a:buNone/>
            </a:pPr>
            <a:r>
              <a:rPr lang="en-US" sz="2000">
                <a:solidFill>
                  <a:schemeClr val="dk1"/>
                </a:solidFill>
                <a:latin typeface="Times New Roman"/>
                <a:ea typeface="Times New Roman"/>
                <a:cs typeface="Times New Roman"/>
                <a:sym typeface="Times New Roman"/>
              </a:rPr>
              <a:t>			</a:t>
            </a:r>
            <a:r>
              <a:rPr i="1" lang="en-US" sz="1800">
                <a:solidFill>
                  <a:schemeClr val="dk1"/>
                </a:solidFill>
                <a:latin typeface="Times New Roman"/>
                <a:ea typeface="Times New Roman"/>
                <a:cs typeface="Times New Roman"/>
                <a:sym typeface="Times New Roman"/>
              </a:rPr>
              <a:t>class className </a:t>
            </a:r>
            <a:r>
              <a:rPr b="1" i="1" lang="en-US" sz="1800">
                <a:solidFill>
                  <a:schemeClr val="dk1"/>
                </a:solidFill>
                <a:latin typeface="Times New Roman"/>
                <a:ea typeface="Times New Roman"/>
                <a:cs typeface="Times New Roman"/>
                <a:sym typeface="Times New Roman"/>
              </a:rPr>
              <a:t>implements </a:t>
            </a:r>
            <a:r>
              <a:rPr i="1" lang="en-US" sz="1800">
                <a:solidFill>
                  <a:schemeClr val="dk1"/>
                </a:solidFill>
                <a:latin typeface="Times New Roman"/>
                <a:ea typeface="Times New Roman"/>
                <a:cs typeface="Times New Roman"/>
                <a:sym typeface="Times New Roman"/>
              </a:rPr>
              <a:t>interfaceName1 [,interfaceName2..]</a:t>
            </a:r>
            <a:endParaRPr/>
          </a:p>
          <a:p>
            <a:pPr indent="-263525" lvl="0" marL="263525" marR="0" rtl="0" algn="just">
              <a:spcBef>
                <a:spcPts val="360"/>
              </a:spcBef>
              <a:spcAft>
                <a:spcPts val="0"/>
              </a:spcAft>
              <a:buNone/>
            </a:pPr>
            <a:r>
              <a:rPr i="1" lang="en-US" sz="1800">
                <a:solidFill>
                  <a:schemeClr val="dk1"/>
                </a:solidFill>
                <a:latin typeface="Times New Roman"/>
                <a:ea typeface="Times New Roman"/>
                <a:cs typeface="Times New Roman"/>
                <a:sym typeface="Times New Roman"/>
              </a:rPr>
              <a:t>			{</a:t>
            </a:r>
            <a:endParaRPr/>
          </a:p>
          <a:p>
            <a:pPr indent="-263525" lvl="6" marL="3006725" marR="0" rtl="0" algn="just">
              <a:spcBef>
                <a:spcPts val="360"/>
              </a:spcBef>
              <a:spcAft>
                <a:spcPts val="0"/>
              </a:spcAft>
              <a:buNone/>
            </a:pPr>
            <a:r>
              <a:rPr b="0" i="1" lang="en-US" sz="1800" u="none" cap="none" strike="noStrike">
                <a:solidFill>
                  <a:schemeClr val="dk1"/>
                </a:solidFill>
                <a:latin typeface="Times New Roman"/>
                <a:ea typeface="Times New Roman"/>
                <a:cs typeface="Times New Roman"/>
                <a:sym typeface="Times New Roman"/>
              </a:rPr>
              <a:t>//body of the class</a:t>
            </a:r>
            <a:endParaRPr/>
          </a:p>
          <a:p>
            <a:pPr indent="-263525" lvl="0" marL="263525" marR="0" rtl="0" algn="just">
              <a:spcBef>
                <a:spcPts val="360"/>
              </a:spcBef>
              <a:spcAft>
                <a:spcPts val="0"/>
              </a:spcAft>
              <a:buNone/>
            </a:pPr>
            <a:r>
              <a:rPr i="1" lang="en-US" sz="1800">
                <a:solidFill>
                  <a:schemeClr val="dk1"/>
                </a:solidFill>
                <a:latin typeface="Times New Roman"/>
                <a:ea typeface="Times New Roman"/>
                <a:cs typeface="Times New Roman"/>
                <a:sym typeface="Times New Roman"/>
              </a:rPr>
              <a:t>			}</a:t>
            </a:r>
            <a:endParaRPr/>
          </a:p>
          <a:p>
            <a:pPr indent="-263525" lvl="0" marL="263525" marR="0" rtl="0" algn="just">
              <a:spcBef>
                <a:spcPts val="360"/>
              </a:spcBef>
              <a:spcAft>
                <a:spcPts val="0"/>
              </a:spcAft>
              <a:buNone/>
            </a:pPr>
            <a:r>
              <a:t/>
            </a:r>
            <a:endParaRPr sz="1800">
              <a:solidFill>
                <a:schemeClr val="dk1"/>
              </a:solidFill>
              <a:latin typeface="Times New Roman"/>
              <a:ea typeface="Times New Roman"/>
              <a:cs typeface="Times New Roman"/>
              <a:sym typeface="Times New Roman"/>
            </a:endParaRPr>
          </a:p>
          <a:p>
            <a:pPr indent="-263525" lvl="0" marL="263525" marR="0" rtl="0" algn="just">
              <a:spcBef>
                <a:spcPts val="40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The methods that implement an interface must be declared </a:t>
            </a:r>
            <a:r>
              <a:rPr b="1" lang="en-US" sz="2000">
                <a:solidFill>
                  <a:schemeClr val="dk1"/>
                </a:solidFill>
                <a:latin typeface="Times New Roman"/>
                <a:ea typeface="Times New Roman"/>
                <a:cs typeface="Times New Roman"/>
                <a:sym typeface="Times New Roman"/>
              </a:rPr>
              <a:t>public</a:t>
            </a:r>
            <a:r>
              <a:rPr lang="en-US" sz="2000">
                <a:solidFill>
                  <a:schemeClr val="dk1"/>
                </a:solidFill>
                <a:latin typeface="Times New Roman"/>
                <a:ea typeface="Times New Roman"/>
                <a:cs typeface="Times New Roman"/>
                <a:sym typeface="Times New Roman"/>
              </a:rPr>
              <a:t>.</a:t>
            </a:r>
            <a:endParaRPr sz="2000">
              <a:solidFill>
                <a:schemeClr val="dk1"/>
              </a:solidFill>
              <a:latin typeface="Times New Roman"/>
              <a:ea typeface="Times New Roman"/>
              <a:cs typeface="Times New Roman"/>
              <a:sym typeface="Times New Roman"/>
            </a:endParaRPr>
          </a:p>
        </p:txBody>
      </p:sp>
      <p:sp>
        <p:nvSpPr>
          <p:cNvPr id="298" name="Google Shape;298;p28"/>
          <p:cNvSpPr/>
          <p:nvPr/>
        </p:nvSpPr>
        <p:spPr>
          <a:xfrm>
            <a:off x="1524000" y="1066800"/>
            <a:ext cx="70866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lang="en-US" sz="2800">
                <a:solidFill>
                  <a:schemeClr val="dk1"/>
                </a:solidFill>
                <a:latin typeface="Times New Roman"/>
                <a:ea typeface="Times New Roman"/>
                <a:cs typeface="Times New Roman"/>
                <a:sym typeface="Times New Roman"/>
              </a:rPr>
              <a:t>Implementing an Interface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29"/>
          <p:cNvSpPr/>
          <p:nvPr/>
        </p:nvSpPr>
        <p:spPr>
          <a:xfrm>
            <a:off x="2209800" y="3124200"/>
            <a:ext cx="5486400" cy="2362200"/>
          </a:xfrm>
          <a:prstGeom prst="rect">
            <a:avLst/>
          </a:prstGeom>
          <a:solidFill>
            <a:srgbClr val="FBD4B4"/>
          </a:solidFill>
          <a:ln>
            <a:noFill/>
          </a:ln>
        </p:spPr>
        <p:txBody>
          <a:bodyPr anchorCtr="0" anchor="t" bIns="46025" lIns="92075" spcFirstLastPara="1" rIns="92075" wrap="square" tIns="46025">
            <a:noAutofit/>
          </a:bodyPr>
          <a:lstStyle/>
          <a:p>
            <a:pPr indent="-263525" lvl="0" marL="263525" marR="0" rtl="0" algn="just">
              <a:spcBef>
                <a:spcPts val="0"/>
              </a:spcBef>
              <a:spcAft>
                <a:spcPts val="0"/>
              </a:spcAft>
              <a:buNone/>
            </a:pPr>
            <a:r>
              <a:rPr lang="en-US" sz="1800">
                <a:solidFill>
                  <a:schemeClr val="dk1"/>
                </a:solidFill>
                <a:latin typeface="Courier New"/>
                <a:ea typeface="Courier New"/>
                <a:cs typeface="Courier New"/>
                <a:sym typeface="Courier New"/>
              </a:rPr>
              <a:t>class Circle implements Shape</a:t>
            </a:r>
            <a:endParaRPr/>
          </a:p>
          <a:p>
            <a:pPr indent="-263525" lvl="0" marL="263525" marR="0" rtl="0" algn="just">
              <a:spcBef>
                <a:spcPts val="360"/>
              </a:spcBef>
              <a:spcAft>
                <a:spcPts val="0"/>
              </a:spcAft>
              <a:buNone/>
            </a:pPr>
            <a:r>
              <a:rPr lang="en-US" sz="1800">
                <a:solidFill>
                  <a:schemeClr val="dk1"/>
                </a:solidFill>
                <a:latin typeface="Courier New"/>
                <a:ea typeface="Courier New"/>
                <a:cs typeface="Courier New"/>
                <a:sym typeface="Courier New"/>
              </a:rPr>
              <a:t>{</a:t>
            </a:r>
            <a:endParaRPr/>
          </a:p>
          <a:p>
            <a:pPr indent="-263525" lvl="0" marL="263525" marR="0" rtl="0" algn="just">
              <a:spcBef>
                <a:spcPts val="360"/>
              </a:spcBef>
              <a:spcAft>
                <a:spcPts val="0"/>
              </a:spcAft>
              <a:buNone/>
            </a:pPr>
            <a:r>
              <a:rPr lang="en-US" sz="1800">
                <a:solidFill>
                  <a:schemeClr val="dk1"/>
                </a:solidFill>
                <a:latin typeface="Courier New"/>
                <a:ea typeface="Courier New"/>
                <a:cs typeface="Courier New"/>
                <a:sym typeface="Courier New"/>
              </a:rPr>
              <a:t>		double area()</a:t>
            </a:r>
            <a:endParaRPr/>
          </a:p>
          <a:p>
            <a:pPr indent="-263525" lvl="0" marL="263525" marR="0" rtl="0" algn="just">
              <a:spcBef>
                <a:spcPts val="360"/>
              </a:spcBef>
              <a:spcAft>
                <a:spcPts val="0"/>
              </a:spcAft>
              <a:buNone/>
            </a:pPr>
            <a:r>
              <a:rPr lang="en-US" sz="1800">
                <a:solidFill>
                  <a:schemeClr val="dk1"/>
                </a:solidFill>
                <a:latin typeface="Courier New"/>
                <a:ea typeface="Courier New"/>
                <a:cs typeface="Courier New"/>
                <a:sym typeface="Courier New"/>
              </a:rPr>
              <a:t>		{	</a:t>
            </a:r>
            <a:endParaRPr/>
          </a:p>
          <a:p>
            <a:pPr indent="-263525" lvl="0" marL="263525" marR="0" rtl="0" algn="just">
              <a:spcBef>
                <a:spcPts val="360"/>
              </a:spcBef>
              <a:spcAft>
                <a:spcPts val="0"/>
              </a:spcAft>
              <a:buNone/>
            </a:pPr>
            <a:r>
              <a:rPr lang="en-US" sz="1800">
                <a:solidFill>
                  <a:schemeClr val="dk1"/>
                </a:solidFill>
                <a:latin typeface="Courier New"/>
                <a:ea typeface="Courier New"/>
                <a:cs typeface="Courier New"/>
                <a:sym typeface="Courier New"/>
              </a:rPr>
              <a:t>			return PI*r*r;</a:t>
            </a:r>
            <a:endParaRPr/>
          </a:p>
          <a:p>
            <a:pPr indent="-263525" lvl="0" marL="263525" marR="0" rtl="0" algn="just">
              <a:spcBef>
                <a:spcPts val="360"/>
              </a:spcBef>
              <a:spcAft>
                <a:spcPts val="0"/>
              </a:spcAft>
              <a:buNone/>
            </a:pPr>
            <a:r>
              <a:rPr lang="en-US" sz="1800">
                <a:solidFill>
                  <a:schemeClr val="dk1"/>
                </a:solidFill>
                <a:latin typeface="Courier New"/>
                <a:ea typeface="Courier New"/>
                <a:cs typeface="Courier New"/>
                <a:sym typeface="Courier New"/>
              </a:rPr>
              <a:t>		}</a:t>
            </a:r>
            <a:endParaRPr/>
          </a:p>
          <a:p>
            <a:pPr indent="-263525" lvl="0" marL="263525" marR="0" rtl="0" algn="just">
              <a:spcBef>
                <a:spcPts val="360"/>
              </a:spcBef>
              <a:spcAft>
                <a:spcPts val="0"/>
              </a:spcAft>
              <a:buNone/>
            </a:pPr>
            <a:r>
              <a:rPr lang="en-US" sz="1800">
                <a:solidFill>
                  <a:schemeClr val="dk1"/>
                </a:solidFill>
                <a:latin typeface="Courier New"/>
                <a:ea typeface="Courier New"/>
                <a:cs typeface="Courier New"/>
                <a:sym typeface="Courier New"/>
              </a:rPr>
              <a:t>} </a:t>
            </a:r>
            <a:endParaRPr/>
          </a:p>
        </p:txBody>
      </p:sp>
      <p:sp>
        <p:nvSpPr>
          <p:cNvPr id="304" name="Google Shape;304;p29"/>
          <p:cNvSpPr/>
          <p:nvPr/>
        </p:nvSpPr>
        <p:spPr>
          <a:xfrm>
            <a:off x="1524000" y="1066800"/>
            <a:ext cx="70866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lang="en-US" sz="2800">
                <a:solidFill>
                  <a:schemeClr val="dk1"/>
                </a:solidFill>
                <a:latin typeface="Times New Roman"/>
                <a:ea typeface="Times New Roman"/>
                <a:cs typeface="Times New Roman"/>
                <a:sym typeface="Times New Roman"/>
              </a:rPr>
              <a:t>Implementing an Interface</a:t>
            </a:r>
            <a:endParaRPr/>
          </a:p>
          <a:p>
            <a:pPr indent="0" lvl="0" marL="0" marR="0" rtl="0" algn="ctr">
              <a:lnSpc>
                <a:spcPct val="110000"/>
              </a:lnSpc>
              <a:spcBef>
                <a:spcPts val="560"/>
              </a:spcBef>
              <a:spcAft>
                <a:spcPts val="0"/>
              </a:spcAft>
              <a:buNone/>
            </a:pPr>
            <a:r>
              <a:t/>
            </a:r>
            <a:endParaRPr b="1" sz="2800">
              <a:solidFill>
                <a:schemeClr val="dk1"/>
              </a:solidFill>
              <a:latin typeface="Times New Roman"/>
              <a:ea typeface="Times New Roman"/>
              <a:cs typeface="Times New Roman"/>
              <a:sym typeface="Times New Roman"/>
            </a:endParaRPr>
          </a:p>
        </p:txBody>
      </p:sp>
      <p:sp>
        <p:nvSpPr>
          <p:cNvPr id="305" name="Google Shape;305;p29"/>
          <p:cNvSpPr txBox="1"/>
          <p:nvPr/>
        </p:nvSpPr>
        <p:spPr>
          <a:xfrm>
            <a:off x="2133600" y="1524000"/>
            <a:ext cx="5562600" cy="1477328"/>
          </a:xfrm>
          <a:prstGeom prst="rect">
            <a:avLst/>
          </a:prstGeom>
          <a:solidFill>
            <a:srgbClr val="FBD4B4"/>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public interface Shape</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static final double PI = 3.142;</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double area();</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a:t>
            </a:r>
            <a:endParaRPr sz="1800">
              <a:solidFill>
                <a:schemeClr val="dk1"/>
              </a:solidFill>
              <a:latin typeface="Courier New"/>
              <a:ea typeface="Courier New"/>
              <a:cs typeface="Courier New"/>
              <a:sym typeface="Courier New"/>
            </a:endParaRPr>
          </a:p>
        </p:txBody>
      </p:sp>
      <p:sp>
        <p:nvSpPr>
          <p:cNvPr id="306" name="Google Shape;306;p29"/>
          <p:cNvSpPr/>
          <p:nvPr/>
        </p:nvSpPr>
        <p:spPr>
          <a:xfrm>
            <a:off x="914400" y="5955268"/>
            <a:ext cx="80772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 classes that implement interfaces can define additional members of their own.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3"/>
          <p:cNvSpPr/>
          <p:nvPr/>
        </p:nvSpPr>
        <p:spPr>
          <a:xfrm>
            <a:off x="1524000" y="1066800"/>
            <a:ext cx="70866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lang="en-US" sz="2800">
                <a:solidFill>
                  <a:schemeClr val="dk1"/>
                </a:solidFill>
                <a:latin typeface="Times New Roman"/>
                <a:ea typeface="Times New Roman"/>
                <a:cs typeface="Times New Roman"/>
                <a:sym typeface="Times New Roman"/>
              </a:rPr>
              <a:t>Inheritance Cont…</a:t>
            </a:r>
            <a:endParaRPr/>
          </a:p>
        </p:txBody>
      </p:sp>
      <p:sp>
        <p:nvSpPr>
          <p:cNvPr id="96" name="Google Shape;96;p3"/>
          <p:cNvSpPr/>
          <p:nvPr/>
        </p:nvSpPr>
        <p:spPr>
          <a:xfrm>
            <a:off x="1219200" y="1600200"/>
            <a:ext cx="7772400" cy="4724400"/>
          </a:xfrm>
          <a:prstGeom prst="rect">
            <a:avLst/>
          </a:prstGeom>
          <a:noFill/>
          <a:ln>
            <a:noFill/>
          </a:ln>
        </p:spPr>
        <p:txBody>
          <a:bodyPr anchorCtr="0" anchor="t" bIns="46025" lIns="92075" spcFirstLastPara="1" rIns="92075" wrap="square" tIns="46025">
            <a:noAutofit/>
          </a:bodyPr>
          <a:lstStyle/>
          <a:p>
            <a:pPr indent="-179388" lvl="0" marL="179388" marR="0" rtl="0" algn="just">
              <a:lnSpc>
                <a:spcPct val="150000"/>
              </a:lnSpc>
              <a:spcBef>
                <a:spcPts val="0"/>
              </a:spcBef>
              <a:spcAft>
                <a:spcPts val="0"/>
              </a:spcAft>
              <a:buClr>
                <a:schemeClr val="dk2"/>
              </a:buClr>
              <a:buSzPts val="2400"/>
              <a:buFont typeface="Noto Sans Symbols"/>
              <a:buChar char="▪"/>
            </a:pPr>
            <a:r>
              <a:rPr lang="en-US" sz="2400">
                <a:solidFill>
                  <a:schemeClr val="dk1"/>
                </a:solidFill>
                <a:latin typeface="Times New Roman"/>
                <a:ea typeface="Times New Roman"/>
                <a:cs typeface="Times New Roman"/>
                <a:sym typeface="Times New Roman"/>
              </a:rPr>
              <a:t>Take an existing object type (collection of fields and methods) and extend it.</a:t>
            </a:r>
            <a:endParaRPr/>
          </a:p>
          <a:p>
            <a:pPr indent="-179387" lvl="1" marL="636588" marR="0" rtl="0" algn="just">
              <a:lnSpc>
                <a:spcPct val="150000"/>
              </a:lnSpc>
              <a:spcBef>
                <a:spcPts val="0"/>
              </a:spcBef>
              <a:spcAft>
                <a:spcPts val="0"/>
              </a:spcAft>
              <a:buClr>
                <a:schemeClr val="dk2"/>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create a special version of the code without re-writing any of the existing code (or even explicitly calling it!).</a:t>
            </a:r>
            <a:endParaRPr/>
          </a:p>
          <a:p>
            <a:pPr indent="-179387" lvl="1" marL="636588" marR="0" rtl="0" algn="just">
              <a:lnSpc>
                <a:spcPct val="150000"/>
              </a:lnSpc>
              <a:spcBef>
                <a:spcPts val="0"/>
              </a:spcBef>
              <a:spcAft>
                <a:spcPts val="0"/>
              </a:spcAft>
              <a:buClr>
                <a:schemeClr val="dk2"/>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End result is a more specific object type, called the sub-class / derived class / child class.</a:t>
            </a:r>
            <a:endParaRPr/>
          </a:p>
          <a:p>
            <a:pPr indent="-179387" lvl="1" marL="636588" marR="0" rtl="0" algn="just">
              <a:lnSpc>
                <a:spcPct val="150000"/>
              </a:lnSpc>
              <a:spcBef>
                <a:spcPts val="0"/>
              </a:spcBef>
              <a:spcAft>
                <a:spcPts val="0"/>
              </a:spcAft>
              <a:buClr>
                <a:schemeClr val="dk2"/>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The original code is called the superclass / parent class / base class.</a:t>
            </a:r>
            <a:endParaRPr/>
          </a:p>
          <a:p>
            <a:pPr indent="-26987" lvl="2" marL="1093788" marR="0" rtl="0" algn="just">
              <a:lnSpc>
                <a:spcPct val="150000"/>
              </a:lnSpc>
              <a:spcBef>
                <a:spcPts val="0"/>
              </a:spcBef>
              <a:spcAft>
                <a:spcPts val="0"/>
              </a:spcAft>
              <a:buClr>
                <a:schemeClr val="dk2"/>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0"/>
          <p:cNvSpPr/>
          <p:nvPr/>
        </p:nvSpPr>
        <p:spPr>
          <a:xfrm>
            <a:off x="990600" y="1752600"/>
            <a:ext cx="8001000" cy="4572000"/>
          </a:xfrm>
          <a:prstGeom prst="rect">
            <a:avLst/>
          </a:prstGeom>
          <a:noFill/>
          <a:ln>
            <a:noFill/>
          </a:ln>
        </p:spPr>
        <p:txBody>
          <a:bodyPr anchorCtr="0" anchor="t" bIns="46025" lIns="92075" spcFirstLastPara="1" rIns="92075" wrap="square" tIns="46025">
            <a:noAutofit/>
          </a:bodyPr>
          <a:lstStyle/>
          <a:p>
            <a:pPr indent="-514350" lvl="0" marL="514350" marR="0" rtl="0" algn="just">
              <a:lnSpc>
                <a:spcPct val="150000"/>
              </a:lnSpc>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Can declare object reference variable of an interface.</a:t>
            </a:r>
            <a:endParaRPr/>
          </a:p>
          <a:p>
            <a:pPr indent="-514350" lvl="0" marL="514350" marR="0" rtl="0" algn="just">
              <a:lnSpc>
                <a:spcPct val="150000"/>
              </a:lnSpc>
              <a:spcBef>
                <a:spcPts val="48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Any instance of any class that implements the declared interface can be referred to by such an variable.</a:t>
            </a:r>
            <a:endParaRPr/>
          </a:p>
          <a:p>
            <a:pPr indent="-514350" lvl="0" marL="514350" marR="0" rtl="0" algn="just">
              <a:lnSpc>
                <a:spcPct val="150000"/>
              </a:lnSpc>
              <a:spcBef>
                <a:spcPts val="48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These variable can access only those members that are declared in the interface.</a:t>
            </a:r>
            <a:endParaRPr/>
          </a:p>
          <a:p>
            <a:pPr indent="-514350" lvl="0" marL="514350" marR="0" rtl="0" algn="just">
              <a:lnSpc>
                <a:spcPct val="150000"/>
              </a:lnSpc>
              <a:spcBef>
                <a:spcPts val="48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Provides run-time polymorphism- correct version will be called based on actual instance.</a:t>
            </a:r>
            <a:endParaRPr/>
          </a:p>
          <a:p>
            <a:pPr indent="-514350" lvl="0" marL="514350" marR="0" rtl="0" algn="just">
              <a:lnSpc>
                <a:spcPct val="150000"/>
              </a:lnSpc>
              <a:spcBef>
                <a:spcPts val="48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The method to be executed is looked up dynamically.</a:t>
            </a:r>
            <a:endParaRPr/>
          </a:p>
          <a:p>
            <a:pPr indent="-361950" lvl="0" marL="514350" marR="0" rtl="0" algn="just">
              <a:lnSpc>
                <a:spcPct val="150000"/>
              </a:lnSpc>
              <a:spcBef>
                <a:spcPts val="480"/>
              </a:spcBef>
              <a:spcAft>
                <a:spcPts val="0"/>
              </a:spcAft>
              <a:buClr>
                <a:schemeClr val="dk1"/>
              </a:buClr>
              <a:buSzPts val="2400"/>
              <a:buFont typeface="Arial"/>
              <a:buNone/>
            </a:pPr>
            <a:r>
              <a:t/>
            </a:r>
            <a:endParaRPr sz="2400">
              <a:solidFill>
                <a:schemeClr val="dk1"/>
              </a:solidFill>
              <a:latin typeface="Times New Roman"/>
              <a:ea typeface="Times New Roman"/>
              <a:cs typeface="Times New Roman"/>
              <a:sym typeface="Times New Roman"/>
            </a:endParaRPr>
          </a:p>
        </p:txBody>
      </p:sp>
      <p:sp>
        <p:nvSpPr>
          <p:cNvPr id="312" name="Google Shape;312;p30"/>
          <p:cNvSpPr/>
          <p:nvPr/>
        </p:nvSpPr>
        <p:spPr>
          <a:xfrm>
            <a:off x="1524000" y="1066800"/>
            <a:ext cx="70866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lang="en-US" sz="2800">
                <a:solidFill>
                  <a:schemeClr val="dk1"/>
                </a:solidFill>
                <a:latin typeface="Times New Roman"/>
                <a:ea typeface="Times New Roman"/>
                <a:cs typeface="Times New Roman"/>
                <a:sym typeface="Times New Roman"/>
              </a:rPr>
              <a:t>Accessing using Interface Reference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1"/>
          <p:cNvSpPr/>
          <p:nvPr/>
        </p:nvSpPr>
        <p:spPr>
          <a:xfrm>
            <a:off x="1524000" y="1066800"/>
            <a:ext cx="70866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lang="en-US" sz="2800">
                <a:solidFill>
                  <a:schemeClr val="dk1"/>
                </a:solidFill>
                <a:latin typeface="Times New Roman"/>
                <a:ea typeface="Times New Roman"/>
                <a:cs typeface="Times New Roman"/>
                <a:sym typeface="Times New Roman"/>
              </a:rPr>
              <a:t>Interface Reference- Example</a:t>
            </a:r>
            <a:endParaRPr/>
          </a:p>
        </p:txBody>
      </p:sp>
      <p:sp>
        <p:nvSpPr>
          <p:cNvPr id="318" name="Google Shape;318;p31"/>
          <p:cNvSpPr/>
          <p:nvPr/>
        </p:nvSpPr>
        <p:spPr>
          <a:xfrm>
            <a:off x="2286000" y="3048000"/>
            <a:ext cx="5486400" cy="3276600"/>
          </a:xfrm>
          <a:prstGeom prst="rect">
            <a:avLst/>
          </a:prstGeom>
          <a:solidFill>
            <a:srgbClr val="FBD4B4"/>
          </a:solidFill>
          <a:ln>
            <a:noFill/>
          </a:ln>
        </p:spPr>
        <p:txBody>
          <a:bodyPr anchorCtr="0" anchor="t" bIns="46025" lIns="92075" spcFirstLastPara="1" rIns="92075" wrap="square" tIns="46025">
            <a:noAutofit/>
          </a:bodyPr>
          <a:lstStyle/>
          <a:p>
            <a:pPr indent="-263525" lvl="0" marL="263525" marR="0" rtl="0" algn="just">
              <a:spcBef>
                <a:spcPts val="0"/>
              </a:spcBef>
              <a:spcAft>
                <a:spcPts val="0"/>
              </a:spcAft>
              <a:buNone/>
            </a:pPr>
            <a:r>
              <a:rPr lang="en-US" sz="1400">
                <a:solidFill>
                  <a:schemeClr val="dk1"/>
                </a:solidFill>
                <a:latin typeface="Courier New"/>
                <a:ea typeface="Courier New"/>
                <a:cs typeface="Courier New"/>
                <a:sym typeface="Courier New"/>
              </a:rPr>
              <a:t>class Circle implements Shape</a:t>
            </a:r>
            <a:endParaRPr/>
          </a:p>
          <a:p>
            <a:pPr indent="-263525" lvl="0" marL="263525" marR="0" rtl="0" algn="just">
              <a:spcBef>
                <a:spcPts val="280"/>
              </a:spcBef>
              <a:spcAft>
                <a:spcPts val="0"/>
              </a:spcAft>
              <a:buNone/>
            </a:pPr>
            <a:r>
              <a:rPr lang="en-US" sz="1400">
                <a:solidFill>
                  <a:schemeClr val="dk1"/>
                </a:solidFill>
                <a:latin typeface="Courier New"/>
                <a:ea typeface="Courier New"/>
                <a:cs typeface="Courier New"/>
                <a:sym typeface="Courier New"/>
              </a:rPr>
              <a:t>{</a:t>
            </a:r>
            <a:endParaRPr/>
          </a:p>
          <a:p>
            <a:pPr indent="-263525" lvl="0" marL="263525" marR="0" rtl="0" algn="just">
              <a:spcBef>
                <a:spcPts val="280"/>
              </a:spcBef>
              <a:spcAft>
                <a:spcPts val="0"/>
              </a:spcAft>
              <a:buNone/>
            </a:pPr>
            <a:r>
              <a:rPr lang="en-US" sz="1400">
                <a:solidFill>
                  <a:schemeClr val="dk1"/>
                </a:solidFill>
                <a:latin typeface="Courier New"/>
                <a:ea typeface="Courier New"/>
                <a:cs typeface="Courier New"/>
                <a:sym typeface="Courier New"/>
              </a:rPr>
              <a:t>	double radius;</a:t>
            </a:r>
            <a:endParaRPr/>
          </a:p>
          <a:p>
            <a:pPr indent="-263525" lvl="0" marL="263525" marR="0" rtl="0" algn="just">
              <a:spcBef>
                <a:spcPts val="280"/>
              </a:spcBef>
              <a:spcAft>
                <a:spcPts val="0"/>
              </a:spcAft>
              <a:buNone/>
            </a:pPr>
            <a:r>
              <a:rPr lang="en-US" sz="1400">
                <a:solidFill>
                  <a:schemeClr val="dk1"/>
                </a:solidFill>
                <a:latin typeface="Courier New"/>
                <a:ea typeface="Courier New"/>
                <a:cs typeface="Courier New"/>
                <a:sym typeface="Courier New"/>
              </a:rPr>
              <a:t>	Circle(double r)</a:t>
            </a:r>
            <a:endParaRPr/>
          </a:p>
          <a:p>
            <a:pPr indent="-263525" lvl="0" marL="263525" marR="0" rtl="0" algn="just">
              <a:spcBef>
                <a:spcPts val="280"/>
              </a:spcBef>
              <a:spcAft>
                <a:spcPts val="0"/>
              </a:spcAft>
              <a:buNone/>
            </a:pPr>
            <a:r>
              <a:rPr lang="en-US" sz="1400">
                <a:solidFill>
                  <a:schemeClr val="dk1"/>
                </a:solidFill>
                <a:latin typeface="Courier New"/>
                <a:ea typeface="Courier New"/>
                <a:cs typeface="Courier New"/>
                <a:sym typeface="Courier New"/>
              </a:rPr>
              <a:t>	{</a:t>
            </a:r>
            <a:endParaRPr/>
          </a:p>
          <a:p>
            <a:pPr indent="-263525" lvl="0" marL="263525" marR="0" rtl="0" algn="just">
              <a:spcBef>
                <a:spcPts val="280"/>
              </a:spcBef>
              <a:spcAft>
                <a:spcPts val="0"/>
              </a:spcAft>
              <a:buNone/>
            </a:pPr>
            <a:r>
              <a:rPr lang="en-US" sz="1400">
                <a:solidFill>
                  <a:schemeClr val="dk1"/>
                </a:solidFill>
                <a:latin typeface="Courier New"/>
                <a:ea typeface="Courier New"/>
                <a:cs typeface="Courier New"/>
                <a:sym typeface="Courier New"/>
              </a:rPr>
              <a:t>		radius = r;</a:t>
            </a:r>
            <a:endParaRPr/>
          </a:p>
          <a:p>
            <a:pPr indent="-263525" lvl="0" marL="263525" marR="0" rtl="0" algn="just">
              <a:spcBef>
                <a:spcPts val="280"/>
              </a:spcBef>
              <a:spcAft>
                <a:spcPts val="0"/>
              </a:spcAft>
              <a:buNone/>
            </a:pPr>
            <a:r>
              <a:rPr lang="en-US" sz="1400">
                <a:solidFill>
                  <a:schemeClr val="dk1"/>
                </a:solidFill>
                <a:latin typeface="Courier New"/>
                <a:ea typeface="Courier New"/>
                <a:cs typeface="Courier New"/>
                <a:sym typeface="Courier New"/>
              </a:rPr>
              <a:t>	}</a:t>
            </a:r>
            <a:endParaRPr/>
          </a:p>
          <a:p>
            <a:pPr indent="-263525" lvl="0" marL="263525" marR="0" rtl="0" algn="just">
              <a:spcBef>
                <a:spcPts val="280"/>
              </a:spcBef>
              <a:spcAft>
                <a:spcPts val="0"/>
              </a:spcAft>
              <a:buNone/>
            </a:pPr>
            <a:r>
              <a:rPr lang="en-US" sz="1400">
                <a:solidFill>
                  <a:schemeClr val="dk1"/>
                </a:solidFill>
                <a:latin typeface="Courier New"/>
                <a:ea typeface="Courier New"/>
                <a:cs typeface="Courier New"/>
                <a:sym typeface="Courier New"/>
              </a:rPr>
              <a:t>	double area()</a:t>
            </a:r>
            <a:endParaRPr/>
          </a:p>
          <a:p>
            <a:pPr indent="-263525" lvl="0" marL="263525" marR="0" rtl="0" algn="just">
              <a:spcBef>
                <a:spcPts val="280"/>
              </a:spcBef>
              <a:spcAft>
                <a:spcPts val="0"/>
              </a:spcAft>
              <a:buNone/>
            </a:pPr>
            <a:r>
              <a:rPr lang="en-US" sz="1400">
                <a:solidFill>
                  <a:schemeClr val="dk1"/>
                </a:solidFill>
                <a:latin typeface="Courier New"/>
                <a:ea typeface="Courier New"/>
                <a:cs typeface="Courier New"/>
                <a:sym typeface="Courier New"/>
              </a:rPr>
              <a:t>	{	</a:t>
            </a:r>
            <a:endParaRPr/>
          </a:p>
          <a:p>
            <a:pPr indent="-263525" lvl="0" marL="263525" marR="0" rtl="0" algn="just">
              <a:spcBef>
                <a:spcPts val="280"/>
              </a:spcBef>
              <a:spcAft>
                <a:spcPts val="0"/>
              </a:spcAft>
              <a:buNone/>
            </a:pPr>
            <a:r>
              <a:rPr lang="en-US" sz="1400">
                <a:solidFill>
                  <a:schemeClr val="dk1"/>
                </a:solidFill>
                <a:latin typeface="Courier New"/>
                <a:ea typeface="Courier New"/>
                <a:cs typeface="Courier New"/>
                <a:sym typeface="Courier New"/>
              </a:rPr>
              <a:t>	   Syste.out.println(“Area of circle: “);</a:t>
            </a:r>
            <a:endParaRPr/>
          </a:p>
          <a:p>
            <a:pPr indent="-263525" lvl="0" marL="263525" marR="0" rtl="0" algn="just">
              <a:spcBef>
                <a:spcPts val="280"/>
              </a:spcBef>
              <a:spcAft>
                <a:spcPts val="0"/>
              </a:spcAft>
              <a:buNone/>
            </a:pPr>
            <a:r>
              <a:rPr lang="en-US" sz="1400">
                <a:solidFill>
                  <a:schemeClr val="dk1"/>
                </a:solidFill>
                <a:latin typeface="Courier New"/>
                <a:ea typeface="Courier New"/>
                <a:cs typeface="Courier New"/>
                <a:sym typeface="Courier New"/>
              </a:rPr>
              <a:t>	   return PI*radius*radius;</a:t>
            </a:r>
            <a:endParaRPr/>
          </a:p>
          <a:p>
            <a:pPr indent="-263525" lvl="0" marL="263525" marR="0" rtl="0" algn="just">
              <a:spcBef>
                <a:spcPts val="280"/>
              </a:spcBef>
              <a:spcAft>
                <a:spcPts val="0"/>
              </a:spcAft>
              <a:buNone/>
            </a:pPr>
            <a:r>
              <a:rPr lang="en-US" sz="1400">
                <a:solidFill>
                  <a:schemeClr val="dk1"/>
                </a:solidFill>
                <a:latin typeface="Courier New"/>
                <a:ea typeface="Courier New"/>
                <a:cs typeface="Courier New"/>
                <a:sym typeface="Courier New"/>
              </a:rPr>
              <a:t>	}</a:t>
            </a:r>
            <a:endParaRPr/>
          </a:p>
          <a:p>
            <a:pPr indent="-263525" lvl="0" marL="263525" marR="0" rtl="0" algn="just">
              <a:spcBef>
                <a:spcPts val="280"/>
              </a:spcBef>
              <a:spcAft>
                <a:spcPts val="0"/>
              </a:spcAft>
              <a:buNone/>
            </a:pPr>
            <a:r>
              <a:rPr lang="en-US" sz="1400">
                <a:solidFill>
                  <a:schemeClr val="dk1"/>
                </a:solidFill>
                <a:latin typeface="Courier New"/>
                <a:ea typeface="Courier New"/>
                <a:cs typeface="Courier New"/>
                <a:sym typeface="Courier New"/>
              </a:rPr>
              <a:t>} </a:t>
            </a:r>
            <a:endParaRPr/>
          </a:p>
        </p:txBody>
      </p:sp>
      <p:sp>
        <p:nvSpPr>
          <p:cNvPr id="319" name="Google Shape;319;p31"/>
          <p:cNvSpPr txBox="1"/>
          <p:nvPr/>
        </p:nvSpPr>
        <p:spPr>
          <a:xfrm>
            <a:off x="2819400" y="1648361"/>
            <a:ext cx="4343400" cy="1323439"/>
          </a:xfrm>
          <a:prstGeom prst="rect">
            <a:avLst/>
          </a:prstGeom>
          <a:solidFill>
            <a:srgbClr val="FBD4B4"/>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public interface Shape</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static final double PI = 3.142;</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double area();</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a:t>
            </a:r>
            <a:endParaRPr sz="1600">
              <a:solidFill>
                <a:schemeClr val="dk1"/>
              </a:solidFill>
              <a:latin typeface="Courier New"/>
              <a:ea typeface="Courier New"/>
              <a:cs typeface="Courier New"/>
              <a:sym typeface="Courier New"/>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2"/>
          <p:cNvSpPr/>
          <p:nvPr/>
        </p:nvSpPr>
        <p:spPr>
          <a:xfrm>
            <a:off x="1524000" y="1066800"/>
            <a:ext cx="70866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lang="en-US" sz="2800">
                <a:solidFill>
                  <a:schemeClr val="dk1"/>
                </a:solidFill>
                <a:latin typeface="Times New Roman"/>
                <a:ea typeface="Times New Roman"/>
                <a:cs typeface="Times New Roman"/>
                <a:sym typeface="Times New Roman"/>
              </a:rPr>
              <a:t>Interface Reference- Example</a:t>
            </a:r>
            <a:endParaRPr/>
          </a:p>
        </p:txBody>
      </p:sp>
      <p:sp>
        <p:nvSpPr>
          <p:cNvPr id="325" name="Google Shape;325;p32"/>
          <p:cNvSpPr/>
          <p:nvPr/>
        </p:nvSpPr>
        <p:spPr>
          <a:xfrm>
            <a:off x="2133600" y="1600200"/>
            <a:ext cx="6019800" cy="2590800"/>
          </a:xfrm>
          <a:prstGeom prst="rect">
            <a:avLst/>
          </a:prstGeom>
          <a:solidFill>
            <a:srgbClr val="FBD4B4"/>
          </a:solidFill>
          <a:ln>
            <a:noFill/>
          </a:ln>
        </p:spPr>
        <p:txBody>
          <a:bodyPr anchorCtr="0" anchor="t" bIns="46025" lIns="92075" spcFirstLastPara="1" rIns="92075" wrap="square" tIns="46025">
            <a:noAutofit/>
          </a:bodyPr>
          <a:lstStyle/>
          <a:p>
            <a:pPr indent="-263525" lvl="0" marL="263525" marR="0" rtl="0" algn="just">
              <a:spcBef>
                <a:spcPts val="0"/>
              </a:spcBef>
              <a:spcAft>
                <a:spcPts val="0"/>
              </a:spcAft>
              <a:buNone/>
            </a:pPr>
            <a:r>
              <a:rPr lang="en-US" sz="1200">
                <a:solidFill>
                  <a:schemeClr val="dk1"/>
                </a:solidFill>
                <a:latin typeface="Courier New"/>
                <a:ea typeface="Courier New"/>
                <a:cs typeface="Courier New"/>
                <a:sym typeface="Courier New"/>
              </a:rPr>
              <a:t>class Rectangle implements Shape</a:t>
            </a:r>
            <a:endParaRPr/>
          </a:p>
          <a:p>
            <a:pPr indent="-263525" lvl="0" marL="263525" marR="0" rtl="0" algn="just">
              <a:spcBef>
                <a:spcPts val="0"/>
              </a:spcBef>
              <a:spcAft>
                <a:spcPts val="0"/>
              </a:spcAft>
              <a:buNone/>
            </a:pPr>
            <a:r>
              <a:rPr lang="en-US" sz="1200">
                <a:solidFill>
                  <a:schemeClr val="dk1"/>
                </a:solidFill>
                <a:latin typeface="Courier New"/>
                <a:ea typeface="Courier New"/>
                <a:cs typeface="Courier New"/>
                <a:sym typeface="Courier New"/>
              </a:rPr>
              <a:t>{</a:t>
            </a:r>
            <a:endParaRPr/>
          </a:p>
          <a:p>
            <a:pPr indent="-263525" lvl="0" marL="263525" marR="0" rtl="0" algn="just">
              <a:spcBef>
                <a:spcPts val="0"/>
              </a:spcBef>
              <a:spcAft>
                <a:spcPts val="0"/>
              </a:spcAft>
              <a:buNone/>
            </a:pPr>
            <a:r>
              <a:rPr lang="en-US" sz="1200">
                <a:solidFill>
                  <a:schemeClr val="dk1"/>
                </a:solidFill>
                <a:latin typeface="Courier New"/>
                <a:ea typeface="Courier New"/>
                <a:cs typeface="Courier New"/>
                <a:sym typeface="Courier New"/>
              </a:rPr>
              <a:t>	double l, b;</a:t>
            </a:r>
            <a:endParaRPr/>
          </a:p>
          <a:p>
            <a:pPr indent="-263525" lvl="0" marL="263525" marR="0" rtl="0" algn="just">
              <a:spcBef>
                <a:spcPts val="0"/>
              </a:spcBef>
              <a:spcAft>
                <a:spcPts val="0"/>
              </a:spcAft>
              <a:buNone/>
            </a:pPr>
            <a:r>
              <a:rPr lang="en-US" sz="1200">
                <a:solidFill>
                  <a:schemeClr val="dk1"/>
                </a:solidFill>
                <a:latin typeface="Courier New"/>
                <a:ea typeface="Courier New"/>
                <a:cs typeface="Courier New"/>
                <a:sym typeface="Courier New"/>
              </a:rPr>
              <a:t>	Rectangle(double a, double b)</a:t>
            </a:r>
            <a:endParaRPr/>
          </a:p>
          <a:p>
            <a:pPr indent="-263525" lvl="0" marL="263525" marR="0" rtl="0" algn="just">
              <a:spcBef>
                <a:spcPts val="0"/>
              </a:spcBef>
              <a:spcAft>
                <a:spcPts val="0"/>
              </a:spcAft>
              <a:buNone/>
            </a:pPr>
            <a:r>
              <a:rPr lang="en-US" sz="1200">
                <a:solidFill>
                  <a:schemeClr val="dk1"/>
                </a:solidFill>
                <a:latin typeface="Courier New"/>
                <a:ea typeface="Courier New"/>
                <a:cs typeface="Courier New"/>
                <a:sym typeface="Courier New"/>
              </a:rPr>
              <a:t>	{</a:t>
            </a:r>
            <a:endParaRPr/>
          </a:p>
          <a:p>
            <a:pPr indent="-263525" lvl="0" marL="263525" marR="0" rtl="0" algn="just">
              <a:spcBef>
                <a:spcPts val="0"/>
              </a:spcBef>
              <a:spcAft>
                <a:spcPts val="0"/>
              </a:spcAft>
              <a:buNone/>
            </a:pPr>
            <a:r>
              <a:rPr lang="en-US" sz="1200">
                <a:solidFill>
                  <a:schemeClr val="dk1"/>
                </a:solidFill>
                <a:latin typeface="Courier New"/>
                <a:ea typeface="Courier New"/>
                <a:cs typeface="Courier New"/>
                <a:sym typeface="Courier New"/>
              </a:rPr>
              <a:t>		l = a;</a:t>
            </a:r>
            <a:endParaRPr/>
          </a:p>
          <a:p>
            <a:pPr indent="-263525" lvl="0" marL="263525" marR="0" rtl="0" algn="just">
              <a:spcBef>
                <a:spcPts val="0"/>
              </a:spcBef>
              <a:spcAft>
                <a:spcPts val="0"/>
              </a:spcAft>
              <a:buNone/>
            </a:pPr>
            <a:r>
              <a:rPr lang="en-US" sz="1200">
                <a:solidFill>
                  <a:schemeClr val="dk1"/>
                </a:solidFill>
                <a:latin typeface="Courier New"/>
                <a:ea typeface="Courier New"/>
                <a:cs typeface="Courier New"/>
                <a:sym typeface="Courier New"/>
              </a:rPr>
              <a:t>		this.b = b;</a:t>
            </a:r>
            <a:endParaRPr/>
          </a:p>
          <a:p>
            <a:pPr indent="-263525" lvl="0" marL="263525" marR="0" rtl="0" algn="just">
              <a:spcBef>
                <a:spcPts val="0"/>
              </a:spcBef>
              <a:spcAft>
                <a:spcPts val="0"/>
              </a:spcAft>
              <a:buNone/>
            </a:pPr>
            <a:r>
              <a:rPr lang="en-US" sz="1200">
                <a:solidFill>
                  <a:schemeClr val="dk1"/>
                </a:solidFill>
                <a:latin typeface="Courier New"/>
                <a:ea typeface="Courier New"/>
                <a:cs typeface="Courier New"/>
                <a:sym typeface="Courier New"/>
              </a:rPr>
              <a:t>	}</a:t>
            </a:r>
            <a:endParaRPr/>
          </a:p>
          <a:p>
            <a:pPr indent="-263525" lvl="0" marL="263525" marR="0" rtl="0" algn="just">
              <a:spcBef>
                <a:spcPts val="0"/>
              </a:spcBef>
              <a:spcAft>
                <a:spcPts val="0"/>
              </a:spcAft>
              <a:buNone/>
            </a:pPr>
            <a:r>
              <a:rPr lang="en-US" sz="1200">
                <a:solidFill>
                  <a:schemeClr val="dk1"/>
                </a:solidFill>
                <a:latin typeface="Courier New"/>
                <a:ea typeface="Courier New"/>
                <a:cs typeface="Courier New"/>
                <a:sym typeface="Courier New"/>
              </a:rPr>
              <a:t>	double area()</a:t>
            </a:r>
            <a:endParaRPr/>
          </a:p>
          <a:p>
            <a:pPr indent="-263525" lvl="0" marL="263525" marR="0" rtl="0" algn="just">
              <a:spcBef>
                <a:spcPts val="0"/>
              </a:spcBef>
              <a:spcAft>
                <a:spcPts val="0"/>
              </a:spcAft>
              <a:buNone/>
            </a:pPr>
            <a:r>
              <a:rPr lang="en-US" sz="1200">
                <a:solidFill>
                  <a:schemeClr val="dk1"/>
                </a:solidFill>
                <a:latin typeface="Courier New"/>
                <a:ea typeface="Courier New"/>
                <a:cs typeface="Courier New"/>
                <a:sym typeface="Courier New"/>
              </a:rPr>
              <a:t>	{	</a:t>
            </a:r>
            <a:endParaRPr/>
          </a:p>
          <a:p>
            <a:pPr indent="-263525" lvl="0" marL="263525" marR="0" rtl="0" algn="just">
              <a:spcBef>
                <a:spcPts val="0"/>
              </a:spcBef>
              <a:spcAft>
                <a:spcPts val="0"/>
              </a:spcAft>
              <a:buNone/>
            </a:pPr>
            <a:r>
              <a:rPr lang="en-US" sz="1200">
                <a:solidFill>
                  <a:schemeClr val="dk1"/>
                </a:solidFill>
                <a:latin typeface="Courier New"/>
                <a:ea typeface="Courier New"/>
                <a:cs typeface="Courier New"/>
                <a:sym typeface="Courier New"/>
              </a:rPr>
              <a:t>	   Syste.out.println(“Area of Rectangle: “);</a:t>
            </a:r>
            <a:endParaRPr/>
          </a:p>
          <a:p>
            <a:pPr indent="-263525" lvl="0" marL="263525" marR="0" rtl="0" algn="just">
              <a:spcBef>
                <a:spcPts val="0"/>
              </a:spcBef>
              <a:spcAft>
                <a:spcPts val="0"/>
              </a:spcAft>
              <a:buNone/>
            </a:pPr>
            <a:r>
              <a:rPr lang="en-US" sz="1200">
                <a:solidFill>
                  <a:schemeClr val="dk1"/>
                </a:solidFill>
                <a:latin typeface="Courier New"/>
                <a:ea typeface="Courier New"/>
                <a:cs typeface="Courier New"/>
                <a:sym typeface="Courier New"/>
              </a:rPr>
              <a:t>	   return l*b;</a:t>
            </a:r>
            <a:endParaRPr/>
          </a:p>
          <a:p>
            <a:pPr indent="-263525" lvl="0" marL="263525" marR="0" rtl="0" algn="just">
              <a:spcBef>
                <a:spcPts val="0"/>
              </a:spcBef>
              <a:spcAft>
                <a:spcPts val="0"/>
              </a:spcAft>
              <a:buNone/>
            </a:pPr>
            <a:r>
              <a:rPr lang="en-US" sz="1200">
                <a:solidFill>
                  <a:schemeClr val="dk1"/>
                </a:solidFill>
                <a:latin typeface="Courier New"/>
                <a:ea typeface="Courier New"/>
                <a:cs typeface="Courier New"/>
                <a:sym typeface="Courier New"/>
              </a:rPr>
              <a:t>	}</a:t>
            </a:r>
            <a:endParaRPr/>
          </a:p>
          <a:p>
            <a:pPr indent="-263525" lvl="0" marL="263525" marR="0" rtl="0" algn="just">
              <a:spcBef>
                <a:spcPts val="0"/>
              </a:spcBef>
              <a:spcAft>
                <a:spcPts val="0"/>
              </a:spcAft>
              <a:buNone/>
            </a:pPr>
            <a:r>
              <a:rPr lang="en-US" sz="1200">
                <a:solidFill>
                  <a:schemeClr val="dk1"/>
                </a:solidFill>
                <a:latin typeface="Courier New"/>
                <a:ea typeface="Courier New"/>
                <a:cs typeface="Courier New"/>
                <a:sym typeface="Courier New"/>
              </a:rPr>
              <a:t>} </a:t>
            </a:r>
            <a:endParaRPr/>
          </a:p>
        </p:txBody>
      </p:sp>
      <p:sp>
        <p:nvSpPr>
          <p:cNvPr id="326" name="Google Shape;326;p32"/>
          <p:cNvSpPr/>
          <p:nvPr/>
        </p:nvSpPr>
        <p:spPr>
          <a:xfrm>
            <a:off x="2133600" y="4343400"/>
            <a:ext cx="6019800" cy="2057400"/>
          </a:xfrm>
          <a:prstGeom prst="rect">
            <a:avLst/>
          </a:prstGeom>
          <a:solidFill>
            <a:srgbClr val="FBD4B4"/>
          </a:solidFill>
          <a:ln>
            <a:noFill/>
          </a:ln>
        </p:spPr>
        <p:txBody>
          <a:bodyPr anchorCtr="0" anchor="t" bIns="46025" lIns="92075" spcFirstLastPara="1" rIns="92075" wrap="square" tIns="46025">
            <a:noAutofit/>
          </a:bodyPr>
          <a:lstStyle/>
          <a:p>
            <a:pPr indent="-263525" lvl="0" marL="263525" marR="0" rtl="0" algn="just">
              <a:spcBef>
                <a:spcPts val="0"/>
              </a:spcBef>
              <a:spcAft>
                <a:spcPts val="0"/>
              </a:spcAft>
              <a:buNone/>
            </a:pPr>
            <a:r>
              <a:rPr lang="en-US" sz="1200">
                <a:solidFill>
                  <a:schemeClr val="dk1"/>
                </a:solidFill>
                <a:latin typeface="Courier New"/>
                <a:ea typeface="Courier New"/>
                <a:cs typeface="Courier New"/>
                <a:sym typeface="Courier New"/>
              </a:rPr>
              <a:t>class Area</a:t>
            </a:r>
            <a:endParaRPr/>
          </a:p>
          <a:p>
            <a:pPr indent="-263525" lvl="0" marL="263525" marR="0" rtl="0" algn="just">
              <a:spcBef>
                <a:spcPts val="0"/>
              </a:spcBef>
              <a:spcAft>
                <a:spcPts val="0"/>
              </a:spcAft>
              <a:buNone/>
            </a:pPr>
            <a:r>
              <a:rPr lang="en-US" sz="1200">
                <a:solidFill>
                  <a:schemeClr val="dk1"/>
                </a:solidFill>
                <a:latin typeface="Courier New"/>
                <a:ea typeface="Courier New"/>
                <a:cs typeface="Courier New"/>
                <a:sym typeface="Courier New"/>
              </a:rPr>
              <a:t>{</a:t>
            </a:r>
            <a:endParaRPr/>
          </a:p>
          <a:p>
            <a:pPr indent="-263525" lvl="0" marL="263525" marR="0" rtl="0" algn="just">
              <a:spcBef>
                <a:spcPts val="0"/>
              </a:spcBef>
              <a:spcAft>
                <a:spcPts val="0"/>
              </a:spcAft>
              <a:buNone/>
            </a:pPr>
            <a:r>
              <a:rPr lang="en-US" sz="1200">
                <a:solidFill>
                  <a:schemeClr val="dk1"/>
                </a:solidFill>
                <a:latin typeface="Courier New"/>
                <a:ea typeface="Courier New"/>
                <a:cs typeface="Courier New"/>
                <a:sym typeface="Courier New"/>
              </a:rPr>
              <a:t>	public static void main(String args[])</a:t>
            </a:r>
            <a:endParaRPr/>
          </a:p>
          <a:p>
            <a:pPr indent="-263525" lvl="0" marL="263525" marR="0" rtl="0" algn="just">
              <a:spcBef>
                <a:spcPts val="0"/>
              </a:spcBef>
              <a:spcAft>
                <a:spcPts val="0"/>
              </a:spcAft>
              <a:buNone/>
            </a:pPr>
            <a:r>
              <a:rPr lang="en-US" sz="1200">
                <a:solidFill>
                  <a:schemeClr val="dk1"/>
                </a:solidFill>
                <a:latin typeface="Courier New"/>
                <a:ea typeface="Courier New"/>
                <a:cs typeface="Courier New"/>
                <a:sym typeface="Courier New"/>
              </a:rPr>
              <a:t>	{</a:t>
            </a:r>
            <a:endParaRPr/>
          </a:p>
          <a:p>
            <a:pPr indent="-263525" lvl="0" marL="263525" marR="0" rtl="0" algn="just">
              <a:spcBef>
                <a:spcPts val="0"/>
              </a:spcBef>
              <a:spcAft>
                <a:spcPts val="0"/>
              </a:spcAft>
              <a:buNone/>
            </a:pPr>
            <a:r>
              <a:rPr lang="en-US" sz="1200">
                <a:solidFill>
                  <a:schemeClr val="dk1"/>
                </a:solidFill>
                <a:latin typeface="Courier New"/>
                <a:ea typeface="Courier New"/>
                <a:cs typeface="Courier New"/>
                <a:sym typeface="Courier New"/>
              </a:rPr>
              <a:t>		Shape sc = new Circle(10);</a:t>
            </a:r>
            <a:endParaRPr/>
          </a:p>
          <a:p>
            <a:pPr indent="-263525" lvl="0" marL="263525" marR="0" rtl="0" algn="just">
              <a:spcBef>
                <a:spcPts val="0"/>
              </a:spcBef>
              <a:spcAft>
                <a:spcPts val="0"/>
              </a:spcAft>
              <a:buNone/>
            </a:pPr>
            <a:r>
              <a:rPr lang="en-US" sz="1200">
                <a:solidFill>
                  <a:schemeClr val="dk1"/>
                </a:solidFill>
                <a:latin typeface="Courier New"/>
                <a:ea typeface="Courier New"/>
                <a:cs typeface="Courier New"/>
                <a:sym typeface="Courier New"/>
              </a:rPr>
              <a:t>		Shape sr = new Rectangle(5,15);</a:t>
            </a:r>
            <a:endParaRPr/>
          </a:p>
          <a:p>
            <a:pPr indent="-263525" lvl="0" marL="263525" marR="0" rtl="0" algn="just">
              <a:spcBef>
                <a:spcPts val="0"/>
              </a:spcBef>
              <a:spcAft>
                <a:spcPts val="0"/>
              </a:spcAft>
              <a:buNone/>
            </a:pPr>
            <a:r>
              <a:rPr lang="en-US" sz="1200">
                <a:solidFill>
                  <a:schemeClr val="dk1"/>
                </a:solidFill>
                <a:latin typeface="Courier New"/>
                <a:ea typeface="Courier New"/>
                <a:cs typeface="Courier New"/>
                <a:sym typeface="Courier New"/>
              </a:rPr>
              <a:t>		System.out.println(sc.area());</a:t>
            </a:r>
            <a:endParaRPr/>
          </a:p>
          <a:p>
            <a:pPr indent="-263525" lvl="0" marL="263525" marR="0" rtl="0" algn="just">
              <a:spcBef>
                <a:spcPts val="0"/>
              </a:spcBef>
              <a:spcAft>
                <a:spcPts val="0"/>
              </a:spcAft>
              <a:buNone/>
            </a:pPr>
            <a:r>
              <a:rPr lang="en-US" sz="1200">
                <a:solidFill>
                  <a:schemeClr val="dk1"/>
                </a:solidFill>
                <a:latin typeface="Courier New"/>
                <a:ea typeface="Courier New"/>
                <a:cs typeface="Courier New"/>
                <a:sym typeface="Courier New"/>
              </a:rPr>
              <a:t>		System.out.println(sr.area());</a:t>
            </a:r>
            <a:endParaRPr/>
          </a:p>
          <a:p>
            <a:pPr indent="-263525" lvl="0" marL="263525" marR="0" rtl="0" algn="just">
              <a:spcBef>
                <a:spcPts val="0"/>
              </a:spcBef>
              <a:spcAft>
                <a:spcPts val="0"/>
              </a:spcAft>
              <a:buNone/>
            </a:pPr>
            <a:r>
              <a:rPr lang="en-US" sz="1200">
                <a:solidFill>
                  <a:schemeClr val="dk1"/>
                </a:solidFill>
                <a:latin typeface="Courier New"/>
                <a:ea typeface="Courier New"/>
                <a:cs typeface="Courier New"/>
                <a:sym typeface="Courier New"/>
              </a:rPr>
              <a:t>	}</a:t>
            </a:r>
            <a:endParaRPr/>
          </a:p>
          <a:p>
            <a:pPr indent="-263525" lvl="0" marL="263525" marR="0" rtl="0" algn="just">
              <a:spcBef>
                <a:spcPts val="0"/>
              </a:spcBef>
              <a:spcAft>
                <a:spcPts val="0"/>
              </a:spcAft>
              <a:buNone/>
            </a:pPr>
            <a:r>
              <a:rPr lang="en-US" sz="1200">
                <a:solidFill>
                  <a:schemeClr val="dk1"/>
                </a:solidFill>
                <a:latin typeface="Courier New"/>
                <a:ea typeface="Courier New"/>
                <a:cs typeface="Courier New"/>
                <a:sym typeface="Courier New"/>
              </a:rPr>
              <a:t>}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3"/>
          <p:cNvSpPr/>
          <p:nvPr/>
        </p:nvSpPr>
        <p:spPr>
          <a:xfrm>
            <a:off x="990600" y="1524000"/>
            <a:ext cx="8001000" cy="4572000"/>
          </a:xfrm>
          <a:prstGeom prst="rect">
            <a:avLst/>
          </a:prstGeom>
          <a:noFill/>
          <a:ln>
            <a:noFill/>
          </a:ln>
        </p:spPr>
        <p:txBody>
          <a:bodyPr anchorCtr="0" anchor="t" bIns="46025" lIns="92075" spcFirstLastPara="1" rIns="92075" wrap="square" tIns="46025">
            <a:noAutofit/>
          </a:bodyPr>
          <a:lstStyle/>
          <a:p>
            <a:pPr indent="-514350" lvl="0" marL="514350" marR="0" rtl="0" algn="just">
              <a:spcBef>
                <a:spcPts val="0"/>
              </a:spcBef>
              <a:spcAft>
                <a:spcPts val="0"/>
              </a:spcAft>
              <a:buClr>
                <a:schemeClr val="dk1"/>
              </a:buClr>
              <a:buSzPts val="2200"/>
              <a:buFont typeface="Arial"/>
              <a:buChar char="•"/>
            </a:pPr>
            <a:r>
              <a:rPr lang="en-US" sz="2200">
                <a:solidFill>
                  <a:schemeClr val="dk1"/>
                </a:solidFill>
                <a:latin typeface="Times New Roman"/>
                <a:ea typeface="Times New Roman"/>
                <a:cs typeface="Times New Roman"/>
                <a:sym typeface="Times New Roman"/>
              </a:rPr>
              <a:t>It is possible that a class implementing an interface does not fully implement the methods declared by that interface</a:t>
            </a:r>
            <a:endParaRPr/>
          </a:p>
          <a:p>
            <a:pPr indent="-514350" lvl="0" marL="514350" marR="0" rtl="0" algn="just">
              <a:spcBef>
                <a:spcPts val="440"/>
              </a:spcBef>
              <a:spcAft>
                <a:spcPts val="0"/>
              </a:spcAft>
              <a:buClr>
                <a:schemeClr val="dk1"/>
              </a:buClr>
              <a:buSzPts val="2200"/>
              <a:buFont typeface="Arial"/>
              <a:buChar char="•"/>
            </a:pPr>
            <a:r>
              <a:rPr lang="en-US" sz="2200">
                <a:solidFill>
                  <a:schemeClr val="dk1"/>
                </a:solidFill>
                <a:latin typeface="Times New Roman"/>
                <a:ea typeface="Times New Roman"/>
                <a:cs typeface="Times New Roman"/>
                <a:sym typeface="Times New Roman"/>
              </a:rPr>
              <a:t>The class must be declared as abstract.</a:t>
            </a:r>
            <a:endParaRPr/>
          </a:p>
          <a:p>
            <a:pPr indent="-514350" lvl="0" marL="514350" marR="0" rtl="0" algn="just">
              <a:spcBef>
                <a:spcPts val="440"/>
              </a:spcBef>
              <a:spcAft>
                <a:spcPts val="0"/>
              </a:spcAft>
              <a:buNone/>
            </a:pPr>
            <a:r>
              <a:t/>
            </a:r>
            <a:endParaRPr sz="2200">
              <a:solidFill>
                <a:schemeClr val="dk1"/>
              </a:solidFill>
              <a:latin typeface="Times New Roman"/>
              <a:ea typeface="Times New Roman"/>
              <a:cs typeface="Times New Roman"/>
              <a:sym typeface="Times New Roman"/>
            </a:endParaRPr>
          </a:p>
        </p:txBody>
      </p:sp>
      <p:sp>
        <p:nvSpPr>
          <p:cNvPr id="332" name="Google Shape;332;p33"/>
          <p:cNvSpPr/>
          <p:nvPr/>
        </p:nvSpPr>
        <p:spPr>
          <a:xfrm>
            <a:off x="1524000" y="1066800"/>
            <a:ext cx="70866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lang="en-US" sz="2800">
                <a:solidFill>
                  <a:schemeClr val="dk1"/>
                </a:solidFill>
                <a:latin typeface="Times New Roman"/>
                <a:ea typeface="Times New Roman"/>
                <a:cs typeface="Times New Roman"/>
                <a:sym typeface="Times New Roman"/>
              </a:rPr>
              <a:t>Partial Implementation</a:t>
            </a:r>
            <a:endParaRPr/>
          </a:p>
        </p:txBody>
      </p:sp>
      <p:sp>
        <p:nvSpPr>
          <p:cNvPr id="333" name="Google Shape;333;p33"/>
          <p:cNvSpPr/>
          <p:nvPr/>
        </p:nvSpPr>
        <p:spPr>
          <a:xfrm>
            <a:off x="990600" y="1524000"/>
            <a:ext cx="8001000" cy="4572000"/>
          </a:xfrm>
          <a:prstGeom prst="rect">
            <a:avLst/>
          </a:prstGeom>
          <a:noFill/>
          <a:ln>
            <a:noFill/>
          </a:ln>
        </p:spPr>
        <p:txBody>
          <a:bodyPr anchorCtr="0" anchor="t" bIns="46025" lIns="92075" spcFirstLastPara="1" rIns="92075" wrap="square" tIns="46025">
            <a:noAutofit/>
          </a:bodyPr>
          <a:lstStyle/>
          <a:p>
            <a:pPr indent="-514350" lvl="0" marL="514350" marR="0" rtl="0" algn="just">
              <a:spcBef>
                <a:spcPts val="0"/>
              </a:spcBef>
              <a:spcAft>
                <a:spcPts val="0"/>
              </a:spcAft>
              <a:buClr>
                <a:schemeClr val="dk1"/>
              </a:buClr>
              <a:buSzPts val="2200"/>
              <a:buFont typeface="Arial"/>
              <a:buChar char="•"/>
            </a:pPr>
            <a:r>
              <a:rPr lang="en-US" sz="2200">
                <a:solidFill>
                  <a:schemeClr val="dk1"/>
                </a:solidFill>
                <a:latin typeface="Times New Roman"/>
                <a:ea typeface="Times New Roman"/>
                <a:cs typeface="Times New Roman"/>
                <a:sym typeface="Times New Roman"/>
              </a:rPr>
              <a:t>It is possible that a class implementing an interface does not fully implement the methods declared by that interface</a:t>
            </a:r>
            <a:endParaRPr/>
          </a:p>
          <a:p>
            <a:pPr indent="-514350" lvl="0" marL="514350" marR="0" rtl="0" algn="just">
              <a:spcBef>
                <a:spcPts val="440"/>
              </a:spcBef>
              <a:spcAft>
                <a:spcPts val="0"/>
              </a:spcAft>
              <a:buClr>
                <a:schemeClr val="dk1"/>
              </a:buClr>
              <a:buSzPts val="2200"/>
              <a:buFont typeface="Arial"/>
              <a:buChar char="•"/>
            </a:pPr>
            <a:r>
              <a:rPr lang="en-US" sz="2200">
                <a:solidFill>
                  <a:schemeClr val="dk1"/>
                </a:solidFill>
                <a:latin typeface="Times New Roman"/>
                <a:ea typeface="Times New Roman"/>
                <a:cs typeface="Times New Roman"/>
                <a:sym typeface="Times New Roman"/>
              </a:rPr>
              <a:t>The class must be declared as abstract.</a:t>
            </a:r>
            <a:endParaRPr/>
          </a:p>
          <a:p>
            <a:pPr indent="-514350" lvl="0" marL="514350" marR="0" rtl="0" algn="just">
              <a:spcBef>
                <a:spcPts val="440"/>
              </a:spcBef>
              <a:spcAft>
                <a:spcPts val="0"/>
              </a:spcAft>
              <a:buNone/>
            </a:pPr>
            <a:r>
              <a:t/>
            </a:r>
            <a:endParaRPr sz="2200">
              <a:solidFill>
                <a:schemeClr val="dk1"/>
              </a:solidFill>
              <a:latin typeface="Times New Roman"/>
              <a:ea typeface="Times New Roman"/>
              <a:cs typeface="Times New Roman"/>
              <a:sym typeface="Times New Roman"/>
            </a:endParaRPr>
          </a:p>
        </p:txBody>
      </p:sp>
      <p:sp>
        <p:nvSpPr>
          <p:cNvPr id="334" name="Google Shape;334;p33"/>
          <p:cNvSpPr/>
          <p:nvPr/>
        </p:nvSpPr>
        <p:spPr>
          <a:xfrm>
            <a:off x="1524000" y="1066800"/>
            <a:ext cx="70866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lang="en-US" sz="2800">
                <a:solidFill>
                  <a:schemeClr val="dk1"/>
                </a:solidFill>
                <a:latin typeface="Times New Roman"/>
                <a:ea typeface="Times New Roman"/>
                <a:cs typeface="Times New Roman"/>
                <a:sym typeface="Times New Roman"/>
              </a:rPr>
              <a:t>Partial Implementation</a:t>
            </a:r>
            <a:endParaRPr/>
          </a:p>
        </p:txBody>
      </p:sp>
      <p:sp>
        <p:nvSpPr>
          <p:cNvPr id="335" name="Google Shape;335;p33"/>
          <p:cNvSpPr/>
          <p:nvPr/>
        </p:nvSpPr>
        <p:spPr>
          <a:xfrm>
            <a:off x="2209800" y="4114800"/>
            <a:ext cx="5486400" cy="2286000"/>
          </a:xfrm>
          <a:prstGeom prst="rect">
            <a:avLst/>
          </a:prstGeom>
          <a:solidFill>
            <a:srgbClr val="FBD4B4"/>
          </a:solidFill>
          <a:ln>
            <a:noFill/>
          </a:ln>
        </p:spPr>
        <p:txBody>
          <a:bodyPr anchorCtr="0" anchor="t" bIns="46025" lIns="92075" spcFirstLastPara="1" rIns="92075" wrap="square" tIns="46025">
            <a:noAutofit/>
          </a:bodyPr>
          <a:lstStyle/>
          <a:p>
            <a:pPr indent="-263525" lvl="0" marL="263525" marR="0" rtl="0" algn="just">
              <a:spcBef>
                <a:spcPts val="0"/>
              </a:spcBef>
              <a:spcAft>
                <a:spcPts val="0"/>
              </a:spcAft>
              <a:buNone/>
            </a:pPr>
            <a:r>
              <a:rPr lang="en-US" sz="1200">
                <a:solidFill>
                  <a:schemeClr val="dk1"/>
                </a:solidFill>
                <a:latin typeface="Courier New"/>
                <a:ea typeface="Courier New"/>
                <a:cs typeface="Courier New"/>
                <a:sym typeface="Courier New"/>
              </a:rPr>
              <a:t>abstract class Circle implements Shape</a:t>
            </a:r>
            <a:endParaRPr/>
          </a:p>
          <a:p>
            <a:pPr indent="-263525" lvl="0" marL="263525" marR="0" rtl="0" algn="just">
              <a:spcBef>
                <a:spcPts val="0"/>
              </a:spcBef>
              <a:spcAft>
                <a:spcPts val="0"/>
              </a:spcAft>
              <a:buNone/>
            </a:pPr>
            <a:r>
              <a:rPr lang="en-US" sz="1200">
                <a:solidFill>
                  <a:schemeClr val="dk1"/>
                </a:solidFill>
                <a:latin typeface="Courier New"/>
                <a:ea typeface="Courier New"/>
                <a:cs typeface="Courier New"/>
                <a:sym typeface="Courier New"/>
              </a:rPr>
              <a:t>{</a:t>
            </a:r>
            <a:endParaRPr/>
          </a:p>
          <a:p>
            <a:pPr indent="-263525" lvl="0" marL="263525" marR="0" rtl="0" algn="just">
              <a:spcBef>
                <a:spcPts val="0"/>
              </a:spcBef>
              <a:spcAft>
                <a:spcPts val="0"/>
              </a:spcAft>
              <a:buNone/>
            </a:pPr>
            <a:r>
              <a:rPr lang="en-US" sz="1200">
                <a:solidFill>
                  <a:schemeClr val="dk1"/>
                </a:solidFill>
                <a:latin typeface="Courier New"/>
                <a:ea typeface="Courier New"/>
                <a:cs typeface="Courier New"/>
                <a:sym typeface="Courier New"/>
              </a:rPr>
              <a:t>	double radius;</a:t>
            </a:r>
            <a:endParaRPr/>
          </a:p>
          <a:p>
            <a:pPr indent="-263525" lvl="0" marL="263525" marR="0" rtl="0" algn="just">
              <a:spcBef>
                <a:spcPts val="0"/>
              </a:spcBef>
              <a:spcAft>
                <a:spcPts val="0"/>
              </a:spcAft>
              <a:buNone/>
            </a:pPr>
            <a:r>
              <a:rPr lang="en-US" sz="1200">
                <a:solidFill>
                  <a:schemeClr val="dk1"/>
                </a:solidFill>
                <a:latin typeface="Courier New"/>
                <a:ea typeface="Courier New"/>
                <a:cs typeface="Courier New"/>
                <a:sym typeface="Courier New"/>
              </a:rPr>
              <a:t>	Circle(double r)</a:t>
            </a:r>
            <a:endParaRPr/>
          </a:p>
          <a:p>
            <a:pPr indent="-263525" lvl="0" marL="263525" marR="0" rtl="0" algn="just">
              <a:spcBef>
                <a:spcPts val="0"/>
              </a:spcBef>
              <a:spcAft>
                <a:spcPts val="0"/>
              </a:spcAft>
              <a:buNone/>
            </a:pPr>
            <a:r>
              <a:rPr lang="en-US" sz="1200">
                <a:solidFill>
                  <a:schemeClr val="dk1"/>
                </a:solidFill>
                <a:latin typeface="Courier New"/>
                <a:ea typeface="Courier New"/>
                <a:cs typeface="Courier New"/>
                <a:sym typeface="Courier New"/>
              </a:rPr>
              <a:t>	{</a:t>
            </a:r>
            <a:endParaRPr/>
          </a:p>
          <a:p>
            <a:pPr indent="-263525" lvl="0" marL="263525" marR="0" rtl="0" algn="just">
              <a:spcBef>
                <a:spcPts val="0"/>
              </a:spcBef>
              <a:spcAft>
                <a:spcPts val="0"/>
              </a:spcAft>
              <a:buNone/>
            </a:pPr>
            <a:r>
              <a:rPr lang="en-US" sz="1200">
                <a:solidFill>
                  <a:schemeClr val="dk1"/>
                </a:solidFill>
                <a:latin typeface="Courier New"/>
                <a:ea typeface="Courier New"/>
                <a:cs typeface="Courier New"/>
                <a:sym typeface="Courier New"/>
              </a:rPr>
              <a:t>		radius = r;</a:t>
            </a:r>
            <a:endParaRPr/>
          </a:p>
          <a:p>
            <a:pPr indent="-263525" lvl="0" marL="263525" marR="0" rtl="0" algn="just">
              <a:spcBef>
                <a:spcPts val="0"/>
              </a:spcBef>
              <a:spcAft>
                <a:spcPts val="0"/>
              </a:spcAft>
              <a:buNone/>
            </a:pPr>
            <a:r>
              <a:rPr lang="en-US" sz="1200">
                <a:solidFill>
                  <a:schemeClr val="dk1"/>
                </a:solidFill>
                <a:latin typeface="Courier New"/>
                <a:ea typeface="Courier New"/>
                <a:cs typeface="Courier New"/>
                <a:sym typeface="Courier New"/>
              </a:rPr>
              <a:t>	}</a:t>
            </a:r>
            <a:endParaRPr/>
          </a:p>
          <a:p>
            <a:pPr indent="-263525" lvl="0" marL="263525" marR="0" rtl="0" algn="just">
              <a:spcBef>
                <a:spcPts val="0"/>
              </a:spcBef>
              <a:spcAft>
                <a:spcPts val="0"/>
              </a:spcAft>
              <a:buNone/>
            </a:pPr>
            <a:r>
              <a:rPr lang="en-US" sz="1200">
                <a:solidFill>
                  <a:schemeClr val="dk1"/>
                </a:solidFill>
                <a:latin typeface="Courier New"/>
                <a:ea typeface="Courier New"/>
                <a:cs typeface="Courier New"/>
                <a:sym typeface="Courier New"/>
              </a:rPr>
              <a:t>	double area()</a:t>
            </a:r>
            <a:endParaRPr/>
          </a:p>
          <a:p>
            <a:pPr indent="-263525" lvl="0" marL="263525" marR="0" rtl="0" algn="just">
              <a:spcBef>
                <a:spcPts val="0"/>
              </a:spcBef>
              <a:spcAft>
                <a:spcPts val="0"/>
              </a:spcAft>
              <a:buNone/>
            </a:pPr>
            <a:r>
              <a:rPr lang="en-US" sz="1200">
                <a:solidFill>
                  <a:schemeClr val="dk1"/>
                </a:solidFill>
                <a:latin typeface="Courier New"/>
                <a:ea typeface="Courier New"/>
                <a:cs typeface="Courier New"/>
                <a:sym typeface="Courier New"/>
              </a:rPr>
              <a:t>	{	</a:t>
            </a:r>
            <a:endParaRPr/>
          </a:p>
          <a:p>
            <a:pPr indent="-263525" lvl="0" marL="263525" marR="0" rtl="0" algn="just">
              <a:spcBef>
                <a:spcPts val="0"/>
              </a:spcBef>
              <a:spcAft>
                <a:spcPts val="0"/>
              </a:spcAft>
              <a:buNone/>
            </a:pPr>
            <a:r>
              <a:rPr lang="en-US" sz="1200">
                <a:solidFill>
                  <a:schemeClr val="dk1"/>
                </a:solidFill>
                <a:latin typeface="Courier New"/>
                <a:ea typeface="Courier New"/>
                <a:cs typeface="Courier New"/>
                <a:sym typeface="Courier New"/>
              </a:rPr>
              <a:t>	   return PI*radius*radius;</a:t>
            </a:r>
            <a:endParaRPr/>
          </a:p>
          <a:p>
            <a:pPr indent="-263525" lvl="0" marL="263525" marR="0" rtl="0" algn="just">
              <a:spcBef>
                <a:spcPts val="0"/>
              </a:spcBef>
              <a:spcAft>
                <a:spcPts val="0"/>
              </a:spcAft>
              <a:buNone/>
            </a:pPr>
            <a:r>
              <a:rPr lang="en-US" sz="1200">
                <a:solidFill>
                  <a:schemeClr val="dk1"/>
                </a:solidFill>
                <a:latin typeface="Courier New"/>
                <a:ea typeface="Courier New"/>
                <a:cs typeface="Courier New"/>
                <a:sym typeface="Courier New"/>
              </a:rPr>
              <a:t>	}</a:t>
            </a:r>
            <a:endParaRPr/>
          </a:p>
          <a:p>
            <a:pPr indent="-263525" lvl="0" marL="263525" marR="0" rtl="0" algn="just">
              <a:spcBef>
                <a:spcPts val="0"/>
              </a:spcBef>
              <a:spcAft>
                <a:spcPts val="0"/>
              </a:spcAft>
              <a:buNone/>
            </a:pPr>
            <a:r>
              <a:rPr lang="en-US" sz="1200">
                <a:solidFill>
                  <a:schemeClr val="dk1"/>
                </a:solidFill>
                <a:latin typeface="Courier New"/>
                <a:ea typeface="Courier New"/>
                <a:cs typeface="Courier New"/>
                <a:sym typeface="Courier New"/>
              </a:rPr>
              <a:t>} </a:t>
            </a:r>
            <a:endParaRPr/>
          </a:p>
        </p:txBody>
      </p:sp>
      <p:sp>
        <p:nvSpPr>
          <p:cNvPr id="336" name="Google Shape;336;p33"/>
          <p:cNvSpPr txBox="1"/>
          <p:nvPr/>
        </p:nvSpPr>
        <p:spPr>
          <a:xfrm>
            <a:off x="2819400" y="2667000"/>
            <a:ext cx="4343400" cy="1384995"/>
          </a:xfrm>
          <a:prstGeom prst="rect">
            <a:avLst/>
          </a:prstGeom>
          <a:solidFill>
            <a:srgbClr val="FBD4B4"/>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public interface Shape</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  static final double PI = 3.142;</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  double area();</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  double volume();</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34"/>
          <p:cNvSpPr/>
          <p:nvPr/>
        </p:nvSpPr>
        <p:spPr>
          <a:xfrm>
            <a:off x="990600" y="1752600"/>
            <a:ext cx="8001000" cy="4572000"/>
          </a:xfrm>
          <a:prstGeom prst="rect">
            <a:avLst/>
          </a:prstGeom>
          <a:noFill/>
          <a:ln>
            <a:noFill/>
          </a:ln>
        </p:spPr>
        <p:txBody>
          <a:bodyPr anchorCtr="0" anchor="t" bIns="46025" lIns="92075" spcFirstLastPara="1" rIns="92075" wrap="square" tIns="46025">
            <a:noAutofit/>
          </a:bodyPr>
          <a:lstStyle/>
          <a:p>
            <a:pPr indent="-263525" lvl="0" marL="263525" marR="0" rtl="0" algn="just">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You can use interfaces to import shared constants into multiple classes</a:t>
            </a:r>
            <a:endParaRPr/>
          </a:p>
          <a:p>
            <a:pPr indent="-263525" lvl="0" marL="263525" marR="0" rtl="0" algn="just">
              <a:spcBef>
                <a:spcPts val="168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These variables are declared by the interface.</a:t>
            </a:r>
            <a:endParaRPr/>
          </a:p>
          <a:p>
            <a:pPr indent="-263525" lvl="0" marL="263525" marR="0" rtl="0" algn="just">
              <a:spcBef>
                <a:spcPts val="168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They should initialized by some desired value.</a:t>
            </a:r>
            <a:endParaRPr/>
          </a:p>
          <a:p>
            <a:pPr indent="-263525" lvl="0" marL="263525" marR="0" rtl="0" algn="just">
              <a:spcBef>
                <a:spcPts val="168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It is as if that class were importing the constant variables into the class name space as final variables.</a:t>
            </a:r>
            <a:endParaRPr/>
          </a:p>
          <a:p>
            <a:pPr indent="-263525" lvl="0" marL="263525" marR="0" rtl="0" algn="just">
              <a:spcBef>
                <a:spcPts val="1680"/>
              </a:spcBef>
              <a:spcAft>
                <a:spcPts val="0"/>
              </a:spcAft>
              <a:buNone/>
            </a:pPr>
            <a:r>
              <a:rPr lang="en-US" sz="2400">
                <a:solidFill>
                  <a:schemeClr val="dk1"/>
                </a:solidFill>
                <a:latin typeface="Times New Roman"/>
                <a:ea typeface="Times New Roman"/>
                <a:cs typeface="Times New Roman"/>
                <a:sym typeface="Times New Roman"/>
              </a:rPr>
              <a:t>Example:</a:t>
            </a:r>
            <a:endParaRPr/>
          </a:p>
          <a:p>
            <a:pPr indent="-263525" lvl="0" marL="263525" marR="0" rtl="0" algn="just">
              <a:spcBef>
                <a:spcPts val="1680"/>
              </a:spcBef>
              <a:spcAft>
                <a:spcPts val="0"/>
              </a:spcAft>
              <a:buNone/>
            </a:pPr>
            <a:r>
              <a:rPr lang="en-US" sz="2400">
                <a:solidFill>
                  <a:schemeClr val="dk1"/>
                </a:solidFill>
                <a:latin typeface="Times New Roman"/>
                <a:ea typeface="Times New Roman"/>
                <a:cs typeface="Times New Roman"/>
                <a:sym typeface="Times New Roman"/>
              </a:rPr>
              <a:t>			</a:t>
            </a:r>
            <a:r>
              <a:rPr i="1" lang="en-US" sz="2400">
                <a:solidFill>
                  <a:schemeClr val="dk1"/>
                </a:solidFill>
                <a:latin typeface="Times New Roman"/>
                <a:ea typeface="Times New Roman"/>
                <a:cs typeface="Times New Roman"/>
                <a:sym typeface="Times New Roman"/>
              </a:rPr>
              <a:t>variable PI is used in previous code</a:t>
            </a:r>
            <a:endParaRPr i="1" sz="2400">
              <a:solidFill>
                <a:schemeClr val="dk1"/>
              </a:solidFill>
              <a:latin typeface="Times New Roman"/>
              <a:ea typeface="Times New Roman"/>
              <a:cs typeface="Times New Roman"/>
              <a:sym typeface="Times New Roman"/>
            </a:endParaRPr>
          </a:p>
          <a:p>
            <a:pPr indent="-111125" lvl="0" marL="263525" marR="0" rtl="0" algn="just">
              <a:spcBef>
                <a:spcPts val="1680"/>
              </a:spcBef>
              <a:spcAft>
                <a:spcPts val="0"/>
              </a:spcAft>
              <a:buClr>
                <a:schemeClr val="dk1"/>
              </a:buClr>
              <a:buSzPts val="2400"/>
              <a:buFont typeface="Arial"/>
              <a:buNone/>
            </a:pPr>
            <a:r>
              <a:t/>
            </a:r>
            <a:endParaRPr sz="2400">
              <a:solidFill>
                <a:schemeClr val="dk1"/>
              </a:solidFill>
              <a:latin typeface="Times New Roman"/>
              <a:ea typeface="Times New Roman"/>
              <a:cs typeface="Times New Roman"/>
              <a:sym typeface="Times New Roman"/>
            </a:endParaRPr>
          </a:p>
        </p:txBody>
      </p:sp>
      <p:sp>
        <p:nvSpPr>
          <p:cNvPr id="342" name="Google Shape;342;p34"/>
          <p:cNvSpPr/>
          <p:nvPr/>
        </p:nvSpPr>
        <p:spPr>
          <a:xfrm>
            <a:off x="1524000" y="1066800"/>
            <a:ext cx="70866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lang="en-US" sz="2800">
                <a:solidFill>
                  <a:schemeClr val="dk1"/>
                </a:solidFill>
                <a:latin typeface="Times New Roman"/>
                <a:ea typeface="Times New Roman"/>
                <a:cs typeface="Times New Roman"/>
                <a:sym typeface="Times New Roman"/>
              </a:rPr>
              <a:t>Accessing Interface Variables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35"/>
          <p:cNvSpPr/>
          <p:nvPr/>
        </p:nvSpPr>
        <p:spPr>
          <a:xfrm>
            <a:off x="990600" y="1752600"/>
            <a:ext cx="8001000" cy="4572000"/>
          </a:xfrm>
          <a:prstGeom prst="rect">
            <a:avLst/>
          </a:prstGeom>
          <a:noFill/>
          <a:ln>
            <a:noFill/>
          </a:ln>
        </p:spPr>
        <p:txBody>
          <a:bodyPr anchorCtr="0" anchor="t" bIns="46025" lIns="92075" spcFirstLastPara="1" rIns="92075" wrap="square" tIns="46025">
            <a:noAutofit/>
          </a:bodyPr>
          <a:lstStyle/>
          <a:p>
            <a:pPr indent="-263525" lvl="0" marL="263525" marR="0" rtl="0" algn="just">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Interfaces can be extended by some other interfaces.</a:t>
            </a:r>
            <a:endParaRPr/>
          </a:p>
          <a:p>
            <a:pPr indent="-263525" lvl="0" marL="263525" marR="0" rtl="0" algn="just">
              <a:spcBef>
                <a:spcPts val="168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Interfaces are extended using </a:t>
            </a:r>
            <a:r>
              <a:rPr b="1" lang="en-US" sz="2400">
                <a:solidFill>
                  <a:schemeClr val="dk1"/>
                </a:solidFill>
                <a:latin typeface="Times New Roman"/>
                <a:ea typeface="Times New Roman"/>
                <a:cs typeface="Times New Roman"/>
                <a:sym typeface="Times New Roman"/>
              </a:rPr>
              <a:t>extends </a:t>
            </a:r>
            <a:r>
              <a:rPr lang="en-US" sz="2400">
                <a:solidFill>
                  <a:schemeClr val="dk1"/>
                </a:solidFill>
                <a:latin typeface="Times New Roman"/>
                <a:ea typeface="Times New Roman"/>
                <a:cs typeface="Times New Roman"/>
                <a:sym typeface="Times New Roman"/>
              </a:rPr>
              <a:t>keyword same as classes.</a:t>
            </a:r>
            <a:endParaRPr/>
          </a:p>
          <a:p>
            <a:pPr indent="-263525" lvl="0" marL="263525" marR="0" rtl="0" algn="just">
              <a:spcBef>
                <a:spcPts val="168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48" name="Google Shape;348;p35"/>
          <p:cNvSpPr/>
          <p:nvPr/>
        </p:nvSpPr>
        <p:spPr>
          <a:xfrm>
            <a:off x="1524000" y="1066800"/>
            <a:ext cx="70866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lang="en-US" sz="2800">
                <a:solidFill>
                  <a:schemeClr val="dk1"/>
                </a:solidFill>
                <a:latin typeface="Times New Roman"/>
                <a:ea typeface="Times New Roman"/>
                <a:cs typeface="Times New Roman"/>
                <a:sym typeface="Times New Roman"/>
              </a:rPr>
              <a:t>Extending the Interfaces</a:t>
            </a:r>
            <a:endParaRPr/>
          </a:p>
        </p:txBody>
      </p:sp>
      <p:sp>
        <p:nvSpPr>
          <p:cNvPr id="349" name="Google Shape;349;p35"/>
          <p:cNvSpPr txBox="1"/>
          <p:nvPr/>
        </p:nvSpPr>
        <p:spPr>
          <a:xfrm>
            <a:off x="2819400" y="3415605"/>
            <a:ext cx="4343400" cy="1169551"/>
          </a:xfrm>
          <a:prstGeom prst="rect">
            <a:avLst/>
          </a:prstGeom>
          <a:solidFill>
            <a:srgbClr val="FBD4B4"/>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public interface A</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	void meth1();</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	void meth2();</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p:txBody>
      </p:sp>
      <p:sp>
        <p:nvSpPr>
          <p:cNvPr id="350" name="Google Shape;350;p35"/>
          <p:cNvSpPr txBox="1"/>
          <p:nvPr/>
        </p:nvSpPr>
        <p:spPr>
          <a:xfrm>
            <a:off x="2819400" y="4774049"/>
            <a:ext cx="4343400" cy="954107"/>
          </a:xfrm>
          <a:prstGeom prst="rect">
            <a:avLst/>
          </a:prstGeom>
          <a:solidFill>
            <a:srgbClr val="FBD4B4"/>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public interface B extends A</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	void meth3();</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a:t>
            </a:r>
            <a:endParaRPr sz="1400">
              <a:solidFill>
                <a:schemeClr val="dk1"/>
              </a:solidFill>
              <a:latin typeface="Courier New"/>
              <a:ea typeface="Courier New"/>
              <a:cs typeface="Courier New"/>
              <a:sym typeface="Courier New"/>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36"/>
          <p:cNvSpPr/>
          <p:nvPr/>
        </p:nvSpPr>
        <p:spPr>
          <a:xfrm>
            <a:off x="990600" y="1676400"/>
            <a:ext cx="8001000" cy="4572000"/>
          </a:xfrm>
          <a:prstGeom prst="rect">
            <a:avLst/>
          </a:prstGeom>
          <a:noFill/>
          <a:ln>
            <a:noFill/>
          </a:ln>
        </p:spPr>
        <p:txBody>
          <a:bodyPr anchorCtr="0" anchor="t" bIns="46025" lIns="92075" spcFirstLastPara="1" rIns="92075" wrap="square" tIns="46025">
            <a:noAutofit/>
          </a:bodyPr>
          <a:lstStyle/>
          <a:p>
            <a:pPr indent="-263525" lvl="0" marL="263525" marR="0" rtl="0" algn="just">
              <a:spcBef>
                <a:spcPts val="0"/>
              </a:spcBef>
              <a:spcAft>
                <a:spcPts val="0"/>
              </a:spcAft>
              <a:buClr>
                <a:schemeClr val="dk1"/>
              </a:buClr>
              <a:buSzPts val="2300"/>
              <a:buFont typeface="Arial"/>
              <a:buChar char="•"/>
            </a:pPr>
            <a:r>
              <a:rPr lang="en-US" sz="2300">
                <a:solidFill>
                  <a:schemeClr val="dk1"/>
                </a:solidFill>
                <a:latin typeface="Times New Roman"/>
                <a:ea typeface="Times New Roman"/>
                <a:cs typeface="Times New Roman"/>
                <a:sym typeface="Times New Roman"/>
              </a:rPr>
              <a:t>The main feature of OOP is its ability to support the reuse of code:</a:t>
            </a:r>
            <a:endParaRPr/>
          </a:p>
          <a:p>
            <a:pPr indent="-263525" lvl="1" marL="720725" marR="0" rtl="0" algn="just">
              <a:spcBef>
                <a:spcPts val="600"/>
              </a:spcBef>
              <a:spcAft>
                <a:spcPts val="0"/>
              </a:spcAft>
              <a:buClr>
                <a:schemeClr val="dk1"/>
              </a:buClr>
              <a:buSzPts val="2300"/>
              <a:buFont typeface="Arial"/>
              <a:buChar char="•"/>
            </a:pPr>
            <a:r>
              <a:rPr b="0" i="1" lang="en-US" sz="2300" u="none" cap="none" strike="noStrike">
                <a:solidFill>
                  <a:schemeClr val="dk1"/>
                </a:solidFill>
                <a:latin typeface="Times New Roman"/>
                <a:ea typeface="Times New Roman"/>
                <a:cs typeface="Times New Roman"/>
                <a:sym typeface="Times New Roman"/>
              </a:rPr>
              <a:t>Extending the classes (via inheritance)</a:t>
            </a:r>
            <a:endParaRPr/>
          </a:p>
          <a:p>
            <a:pPr indent="-263525" lvl="1" marL="720725" marR="0" rtl="0" algn="just">
              <a:spcBef>
                <a:spcPts val="600"/>
              </a:spcBef>
              <a:spcAft>
                <a:spcPts val="0"/>
              </a:spcAft>
              <a:buClr>
                <a:schemeClr val="dk1"/>
              </a:buClr>
              <a:buSzPts val="2300"/>
              <a:buFont typeface="Arial"/>
              <a:buChar char="•"/>
            </a:pPr>
            <a:r>
              <a:rPr b="0" i="1" lang="en-US" sz="2300" u="none" cap="none" strike="noStrike">
                <a:solidFill>
                  <a:schemeClr val="dk1"/>
                </a:solidFill>
                <a:latin typeface="Times New Roman"/>
                <a:ea typeface="Times New Roman"/>
                <a:cs typeface="Times New Roman"/>
                <a:sym typeface="Times New Roman"/>
              </a:rPr>
              <a:t>Extending interfaces</a:t>
            </a:r>
            <a:endParaRPr/>
          </a:p>
          <a:p>
            <a:pPr indent="-263525" lvl="0" marL="263525" marR="0" rtl="0" algn="just">
              <a:spcBef>
                <a:spcPts val="600"/>
              </a:spcBef>
              <a:spcAft>
                <a:spcPts val="0"/>
              </a:spcAft>
              <a:buClr>
                <a:schemeClr val="dk1"/>
              </a:buClr>
              <a:buSzPts val="2300"/>
              <a:buFont typeface="Arial"/>
              <a:buChar char="•"/>
            </a:pPr>
            <a:r>
              <a:rPr lang="en-US" sz="2300">
                <a:solidFill>
                  <a:schemeClr val="dk1"/>
                </a:solidFill>
                <a:latin typeface="Times New Roman"/>
                <a:ea typeface="Times New Roman"/>
                <a:cs typeface="Times New Roman"/>
                <a:sym typeface="Times New Roman"/>
              </a:rPr>
              <a:t>The features in basic form limited to reusing the classes within a program.</a:t>
            </a:r>
            <a:endParaRPr/>
          </a:p>
          <a:p>
            <a:pPr indent="-263525" lvl="0" marL="263525" marR="0" rtl="0" algn="just">
              <a:spcBef>
                <a:spcPts val="600"/>
              </a:spcBef>
              <a:spcAft>
                <a:spcPts val="0"/>
              </a:spcAft>
              <a:buClr>
                <a:schemeClr val="dk1"/>
              </a:buClr>
              <a:buSzPts val="2300"/>
              <a:buFont typeface="Arial"/>
              <a:buChar char="•"/>
            </a:pPr>
            <a:r>
              <a:rPr lang="en-US" sz="2300">
                <a:solidFill>
                  <a:schemeClr val="dk1"/>
                </a:solidFill>
                <a:latin typeface="Times New Roman"/>
                <a:ea typeface="Times New Roman"/>
                <a:cs typeface="Times New Roman"/>
                <a:sym typeface="Times New Roman"/>
              </a:rPr>
              <a:t>What if we need to use classes from other programs without physically copying them into the program under development ?</a:t>
            </a:r>
            <a:endParaRPr/>
          </a:p>
          <a:p>
            <a:pPr indent="-263525" lvl="0" marL="263525" marR="0" rtl="0" algn="just">
              <a:spcBef>
                <a:spcPts val="600"/>
              </a:spcBef>
              <a:spcAft>
                <a:spcPts val="0"/>
              </a:spcAft>
              <a:buClr>
                <a:schemeClr val="dk1"/>
              </a:buClr>
              <a:buSzPts val="2300"/>
              <a:buFont typeface="Arial"/>
              <a:buChar char="•"/>
            </a:pPr>
            <a:r>
              <a:rPr lang="en-US" sz="2300">
                <a:solidFill>
                  <a:schemeClr val="dk1"/>
                </a:solidFill>
                <a:latin typeface="Times New Roman"/>
                <a:ea typeface="Times New Roman"/>
                <a:cs typeface="Times New Roman"/>
                <a:sym typeface="Times New Roman"/>
              </a:rPr>
              <a:t>In Java, this is achieved by using what is known as “packages”, a concept similar to “class libraries” in other languages.</a:t>
            </a:r>
            <a:endParaRPr/>
          </a:p>
        </p:txBody>
      </p:sp>
      <p:sp>
        <p:nvSpPr>
          <p:cNvPr id="356" name="Google Shape;356;p36"/>
          <p:cNvSpPr/>
          <p:nvPr/>
        </p:nvSpPr>
        <p:spPr>
          <a:xfrm>
            <a:off x="1524000" y="1066800"/>
            <a:ext cx="70866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lang="en-US" sz="2800">
                <a:solidFill>
                  <a:schemeClr val="dk1"/>
                </a:solidFill>
                <a:latin typeface="Times New Roman"/>
                <a:ea typeface="Times New Roman"/>
                <a:cs typeface="Times New Roman"/>
                <a:sym typeface="Times New Roman"/>
              </a:rPr>
              <a:t>Packages-Introduction</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37"/>
          <p:cNvSpPr/>
          <p:nvPr/>
        </p:nvSpPr>
        <p:spPr>
          <a:xfrm>
            <a:off x="990600" y="1447800"/>
            <a:ext cx="8001000" cy="5181600"/>
          </a:xfrm>
          <a:prstGeom prst="rect">
            <a:avLst/>
          </a:prstGeom>
          <a:noFill/>
          <a:ln>
            <a:noFill/>
          </a:ln>
        </p:spPr>
        <p:txBody>
          <a:bodyPr anchorCtr="0" anchor="t" bIns="46025" lIns="92075" spcFirstLastPara="1" rIns="92075" wrap="square" tIns="46025">
            <a:noAutofit/>
          </a:bodyPr>
          <a:lstStyle/>
          <a:p>
            <a:pPr indent="-250825" lvl="0" marL="263525" marR="0" rtl="0" algn="just">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Packages act as “containers” for classes. </a:t>
            </a:r>
            <a:endParaRPr sz="2000"/>
          </a:p>
          <a:p>
            <a:pPr indent="-250825" lvl="0" marL="263525" marR="0" rtl="0" algn="just">
              <a:spcBef>
                <a:spcPts val="60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The mechanism provided by Java for partitioning the class namespace into more manageable chunks. It is both a naming and a visibility control mechanism.</a:t>
            </a:r>
            <a:endParaRPr sz="2000"/>
          </a:p>
          <a:p>
            <a:pPr indent="-244475" lvl="0" marL="263525" marR="0" rtl="0" algn="just">
              <a:spcBef>
                <a:spcPts val="0"/>
              </a:spcBef>
              <a:spcAft>
                <a:spcPts val="0"/>
              </a:spcAft>
              <a:buClr>
                <a:schemeClr val="dk1"/>
              </a:buClr>
              <a:buSzPts val="2000"/>
              <a:buFont typeface="Arial"/>
              <a:buChar char="•"/>
            </a:pPr>
            <a:r>
              <a:rPr b="1" lang="en-US" sz="2000" u="sng">
                <a:solidFill>
                  <a:schemeClr val="dk1"/>
                </a:solidFill>
                <a:latin typeface="Times New Roman"/>
                <a:ea typeface="Times New Roman"/>
                <a:cs typeface="Times New Roman"/>
                <a:sym typeface="Times New Roman"/>
              </a:rPr>
              <a:t>The benefits of organising classes into packages are:</a:t>
            </a:r>
            <a:endParaRPr sz="2000"/>
          </a:p>
          <a:p>
            <a:pPr indent="-212725" lvl="1" marL="720725" marR="0" rtl="0" algn="just">
              <a:spcBef>
                <a:spcPts val="600"/>
              </a:spcBef>
              <a:spcAft>
                <a:spcPts val="0"/>
              </a:spcAft>
              <a:buClr>
                <a:schemeClr val="dk1"/>
              </a:buClr>
              <a:buSzPts val="2000"/>
              <a:buFont typeface="Arial"/>
              <a:buChar char="•"/>
            </a:pPr>
            <a:r>
              <a:rPr b="0" i="0" lang="en-US" sz="2000" u="none" cap="none" strike="noStrike">
                <a:solidFill>
                  <a:schemeClr val="dk1"/>
                </a:solidFill>
                <a:latin typeface="Arabic Typesetting"/>
                <a:ea typeface="Arabic Typesetting"/>
                <a:cs typeface="Arabic Typesetting"/>
                <a:sym typeface="Arabic Typesetting"/>
              </a:rPr>
              <a:t>The classes contained in the packages of other programs/applications can be reused.</a:t>
            </a:r>
            <a:endParaRPr sz="2000"/>
          </a:p>
          <a:p>
            <a:pPr indent="-212725" lvl="1" marL="720725" marR="0" rtl="0" algn="just">
              <a:spcBef>
                <a:spcPts val="0"/>
              </a:spcBef>
              <a:spcAft>
                <a:spcPts val="0"/>
              </a:spcAft>
              <a:buClr>
                <a:schemeClr val="dk1"/>
              </a:buClr>
              <a:buSzPts val="2000"/>
              <a:buFont typeface="Arial"/>
              <a:buChar char="•"/>
            </a:pPr>
            <a:r>
              <a:rPr b="0" i="0" lang="en-US" sz="2000" u="none" cap="none" strike="noStrike">
                <a:solidFill>
                  <a:schemeClr val="dk1"/>
                </a:solidFill>
                <a:latin typeface="Arabic Typesetting"/>
                <a:ea typeface="Arabic Typesetting"/>
                <a:cs typeface="Arabic Typesetting"/>
                <a:sym typeface="Arabic Typesetting"/>
              </a:rPr>
              <a:t>In packages classes can be unique compared with classes in other packages. That two classes in two different packages can have the same name. If there is a naming clash, then classes can be accessed with their fully qualified name.</a:t>
            </a:r>
            <a:endParaRPr sz="2000"/>
          </a:p>
          <a:p>
            <a:pPr indent="-212725" lvl="1" marL="720725" marR="0" rtl="0" algn="just">
              <a:spcBef>
                <a:spcPts val="0"/>
              </a:spcBef>
              <a:spcAft>
                <a:spcPts val="0"/>
              </a:spcAft>
              <a:buClr>
                <a:schemeClr val="dk1"/>
              </a:buClr>
              <a:buSzPts val="2000"/>
              <a:buFont typeface="Arial"/>
              <a:buChar char="•"/>
            </a:pPr>
            <a:r>
              <a:rPr b="0" i="0" lang="en-US" sz="2000" u="none" cap="none" strike="noStrike">
                <a:solidFill>
                  <a:schemeClr val="dk1"/>
                </a:solidFill>
                <a:latin typeface="Arabic Typesetting"/>
                <a:ea typeface="Arabic Typesetting"/>
                <a:cs typeface="Arabic Typesetting"/>
                <a:sym typeface="Arabic Typesetting"/>
              </a:rPr>
              <a:t>Classes in packages can be hidden if we don’t want other packages to access them.</a:t>
            </a:r>
            <a:endParaRPr sz="2000"/>
          </a:p>
        </p:txBody>
      </p:sp>
      <p:sp>
        <p:nvSpPr>
          <p:cNvPr id="362" name="Google Shape;362;p37"/>
          <p:cNvSpPr/>
          <p:nvPr/>
        </p:nvSpPr>
        <p:spPr>
          <a:xfrm>
            <a:off x="1524000" y="990600"/>
            <a:ext cx="70866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lang="en-US" sz="2800">
                <a:solidFill>
                  <a:schemeClr val="dk1"/>
                </a:solidFill>
                <a:latin typeface="Times New Roman"/>
                <a:ea typeface="Times New Roman"/>
                <a:cs typeface="Times New Roman"/>
                <a:sym typeface="Times New Roman"/>
              </a:rPr>
              <a:t>Packages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38"/>
          <p:cNvSpPr/>
          <p:nvPr/>
        </p:nvSpPr>
        <p:spPr>
          <a:xfrm>
            <a:off x="990600" y="1447800"/>
            <a:ext cx="8001000" cy="5410200"/>
          </a:xfrm>
          <a:prstGeom prst="rect">
            <a:avLst/>
          </a:prstGeom>
          <a:noFill/>
          <a:ln>
            <a:noFill/>
          </a:ln>
        </p:spPr>
        <p:txBody>
          <a:bodyPr anchorCtr="0" anchor="t" bIns="46025" lIns="92075" spcFirstLastPara="1" rIns="92075" wrap="square" tIns="46025">
            <a:noAutofit/>
          </a:bodyPr>
          <a:lstStyle/>
          <a:p>
            <a:pPr indent="-263525" lvl="0" marL="263525" marR="0" rtl="0" algn="just">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Java provides a large number of classes grouped into different packages based on their functionality.</a:t>
            </a:r>
            <a:endParaRPr/>
          </a:p>
          <a:p>
            <a:pPr indent="-263525" lvl="1" marL="720725" marR="0" rtl="0" algn="just">
              <a:spcBef>
                <a:spcPts val="1200"/>
              </a:spcBef>
              <a:spcAft>
                <a:spcPts val="0"/>
              </a:spcAft>
              <a:buClr>
                <a:schemeClr val="dk1"/>
              </a:buClr>
              <a:buSzPts val="2000"/>
              <a:buFont typeface="Arial"/>
              <a:buChar char="•"/>
            </a:pPr>
            <a:r>
              <a:rPr b="0" i="0" lang="en-US" sz="2000" u="none" cap="none" strike="noStrike">
                <a:solidFill>
                  <a:schemeClr val="dk1"/>
                </a:solidFill>
                <a:latin typeface="Times New Roman"/>
                <a:ea typeface="Times New Roman"/>
                <a:cs typeface="Times New Roman"/>
                <a:sym typeface="Times New Roman"/>
              </a:rPr>
              <a:t>The six foundation Java packages are:</a:t>
            </a:r>
            <a:endParaRPr/>
          </a:p>
          <a:p>
            <a:pPr indent="-263525" lvl="2" marL="1177925" marR="0" rtl="0" algn="just">
              <a:spcBef>
                <a:spcPts val="0"/>
              </a:spcBef>
              <a:spcAft>
                <a:spcPts val="0"/>
              </a:spcAft>
              <a:buClr>
                <a:schemeClr val="dk1"/>
              </a:buClr>
              <a:buSzPts val="2000"/>
              <a:buFont typeface="Arial"/>
              <a:buChar char="•"/>
            </a:pPr>
            <a:r>
              <a:rPr b="1" i="0" lang="en-US" sz="2000" u="none" cap="none" strike="noStrike">
                <a:solidFill>
                  <a:schemeClr val="dk1"/>
                </a:solidFill>
                <a:latin typeface="Times New Roman"/>
                <a:ea typeface="Times New Roman"/>
                <a:cs typeface="Times New Roman"/>
                <a:sym typeface="Times New Roman"/>
              </a:rPr>
              <a:t>java.lang</a:t>
            </a:r>
            <a:endParaRPr b="1" i="0" sz="2000" u="none" cap="none" strike="noStrike">
              <a:solidFill>
                <a:schemeClr val="dk1"/>
              </a:solidFill>
              <a:latin typeface="Times New Roman"/>
              <a:ea typeface="Times New Roman"/>
              <a:cs typeface="Times New Roman"/>
              <a:sym typeface="Times New Roman"/>
            </a:endParaRPr>
          </a:p>
          <a:p>
            <a:pPr indent="-263525" lvl="3" marL="1635125" marR="0" rtl="0" algn="just">
              <a:spcBef>
                <a:spcPts val="0"/>
              </a:spcBef>
              <a:spcAft>
                <a:spcPts val="0"/>
              </a:spcAft>
              <a:buClr>
                <a:schemeClr val="dk1"/>
              </a:buClr>
              <a:buSzPts val="1500"/>
              <a:buFont typeface="Arial"/>
              <a:buChar char="•"/>
            </a:pPr>
            <a:r>
              <a:rPr b="0" i="0" lang="en-US" sz="1500" u="none" cap="none" strike="noStrike">
                <a:solidFill>
                  <a:schemeClr val="dk1"/>
                </a:solidFill>
                <a:latin typeface="Times New Roman"/>
                <a:ea typeface="Times New Roman"/>
                <a:cs typeface="Times New Roman"/>
                <a:sym typeface="Times New Roman"/>
              </a:rPr>
              <a:t>Contains classes for primitive types, strings, math functions, threads, and exception</a:t>
            </a:r>
            <a:endParaRPr/>
          </a:p>
          <a:p>
            <a:pPr indent="-263525" lvl="2" marL="1177925" marR="0" rtl="0" algn="just">
              <a:spcBef>
                <a:spcPts val="0"/>
              </a:spcBef>
              <a:spcAft>
                <a:spcPts val="0"/>
              </a:spcAft>
              <a:buClr>
                <a:schemeClr val="dk1"/>
              </a:buClr>
              <a:buSzPts val="2000"/>
              <a:buFont typeface="Arial"/>
              <a:buChar char="•"/>
            </a:pPr>
            <a:r>
              <a:rPr b="1" i="0" lang="en-US" sz="2000" u="none" cap="none" strike="noStrike">
                <a:solidFill>
                  <a:schemeClr val="dk1"/>
                </a:solidFill>
                <a:latin typeface="Times New Roman"/>
                <a:ea typeface="Times New Roman"/>
                <a:cs typeface="Times New Roman"/>
                <a:sym typeface="Times New Roman"/>
              </a:rPr>
              <a:t>java.util</a:t>
            </a:r>
            <a:endParaRPr b="1" i="0" sz="2000" u="none" cap="none" strike="noStrike">
              <a:solidFill>
                <a:schemeClr val="dk1"/>
              </a:solidFill>
              <a:latin typeface="Times New Roman"/>
              <a:ea typeface="Times New Roman"/>
              <a:cs typeface="Times New Roman"/>
              <a:sym typeface="Times New Roman"/>
            </a:endParaRPr>
          </a:p>
          <a:p>
            <a:pPr indent="-263525" lvl="3" marL="1635125" marR="0" rtl="0" algn="just">
              <a:spcBef>
                <a:spcPts val="0"/>
              </a:spcBef>
              <a:spcAft>
                <a:spcPts val="0"/>
              </a:spcAft>
              <a:buClr>
                <a:schemeClr val="dk1"/>
              </a:buClr>
              <a:buSzPts val="1400"/>
              <a:buFont typeface="Arial"/>
              <a:buChar char="•"/>
            </a:pPr>
            <a:r>
              <a:rPr b="0" i="0" lang="en-US" sz="1400" u="none" cap="none" strike="noStrike">
                <a:solidFill>
                  <a:schemeClr val="dk1"/>
                </a:solidFill>
                <a:latin typeface="Times New Roman"/>
                <a:ea typeface="Times New Roman"/>
                <a:cs typeface="Times New Roman"/>
                <a:sym typeface="Times New Roman"/>
              </a:rPr>
              <a:t>Contains classes such as vectors, hash tables, date etc.</a:t>
            </a:r>
            <a:endParaRPr/>
          </a:p>
          <a:p>
            <a:pPr indent="-263525" lvl="2" marL="1177925" marR="0" rtl="0" algn="just">
              <a:spcBef>
                <a:spcPts val="0"/>
              </a:spcBef>
              <a:spcAft>
                <a:spcPts val="0"/>
              </a:spcAft>
              <a:buClr>
                <a:schemeClr val="dk1"/>
              </a:buClr>
              <a:buSzPts val="2000"/>
              <a:buFont typeface="Arial"/>
              <a:buChar char="•"/>
            </a:pPr>
            <a:r>
              <a:rPr b="1" i="0" lang="en-US" sz="2000" u="none" cap="none" strike="noStrike">
                <a:solidFill>
                  <a:schemeClr val="dk1"/>
                </a:solidFill>
                <a:latin typeface="Times New Roman"/>
                <a:ea typeface="Times New Roman"/>
                <a:cs typeface="Times New Roman"/>
                <a:sym typeface="Times New Roman"/>
              </a:rPr>
              <a:t>java.io</a:t>
            </a:r>
            <a:endParaRPr/>
          </a:p>
          <a:p>
            <a:pPr indent="-263525" lvl="3" marL="1635125" marR="0" rtl="0" algn="just">
              <a:spcBef>
                <a:spcPts val="0"/>
              </a:spcBef>
              <a:spcAft>
                <a:spcPts val="0"/>
              </a:spcAft>
              <a:buClr>
                <a:schemeClr val="dk1"/>
              </a:buClr>
              <a:buSzPts val="1400"/>
              <a:buFont typeface="Arial"/>
              <a:buChar char="•"/>
            </a:pPr>
            <a:r>
              <a:rPr b="0" i="0" lang="en-US" sz="1400" u="none" cap="none" strike="noStrike">
                <a:solidFill>
                  <a:schemeClr val="dk1"/>
                </a:solidFill>
                <a:latin typeface="Times New Roman"/>
                <a:ea typeface="Times New Roman"/>
                <a:cs typeface="Times New Roman"/>
                <a:sym typeface="Times New Roman"/>
              </a:rPr>
              <a:t>Stream classes for I/O</a:t>
            </a:r>
            <a:endParaRPr/>
          </a:p>
          <a:p>
            <a:pPr indent="-263525" lvl="2" marL="1177925" marR="0" rtl="0" algn="just">
              <a:spcBef>
                <a:spcPts val="0"/>
              </a:spcBef>
              <a:spcAft>
                <a:spcPts val="0"/>
              </a:spcAft>
              <a:buClr>
                <a:schemeClr val="dk1"/>
              </a:buClr>
              <a:buSzPts val="2000"/>
              <a:buFont typeface="Arial"/>
              <a:buChar char="•"/>
            </a:pPr>
            <a:r>
              <a:rPr b="1" i="0" lang="en-US" sz="2000" u="none" cap="none" strike="noStrike">
                <a:solidFill>
                  <a:schemeClr val="dk1"/>
                </a:solidFill>
                <a:latin typeface="Times New Roman"/>
                <a:ea typeface="Times New Roman"/>
                <a:cs typeface="Times New Roman"/>
                <a:sym typeface="Times New Roman"/>
              </a:rPr>
              <a:t>java.awt</a:t>
            </a:r>
            <a:endParaRPr/>
          </a:p>
          <a:p>
            <a:pPr indent="-263525" lvl="3" marL="1635125" marR="0" rtl="0" algn="just">
              <a:spcBef>
                <a:spcPts val="0"/>
              </a:spcBef>
              <a:spcAft>
                <a:spcPts val="0"/>
              </a:spcAft>
              <a:buClr>
                <a:schemeClr val="dk1"/>
              </a:buClr>
              <a:buSzPts val="1400"/>
              <a:buFont typeface="Arial"/>
              <a:buChar char="•"/>
            </a:pPr>
            <a:r>
              <a:rPr b="0" i="0" lang="en-US" sz="1400" u="none" cap="none" strike="noStrike">
                <a:solidFill>
                  <a:schemeClr val="dk1"/>
                </a:solidFill>
                <a:latin typeface="Times New Roman"/>
                <a:ea typeface="Times New Roman"/>
                <a:cs typeface="Times New Roman"/>
                <a:sym typeface="Times New Roman"/>
              </a:rPr>
              <a:t>Classes for implementing GUI – windows, buttons, menus etc.</a:t>
            </a:r>
            <a:endParaRPr/>
          </a:p>
          <a:p>
            <a:pPr indent="-263525" lvl="2" marL="1177925" marR="0" rtl="0" algn="just">
              <a:spcBef>
                <a:spcPts val="0"/>
              </a:spcBef>
              <a:spcAft>
                <a:spcPts val="0"/>
              </a:spcAft>
              <a:buClr>
                <a:schemeClr val="dk1"/>
              </a:buClr>
              <a:buSzPts val="2000"/>
              <a:buFont typeface="Arial"/>
              <a:buChar char="•"/>
            </a:pPr>
            <a:r>
              <a:rPr b="1" i="0" lang="en-US" sz="2000" u="none" cap="none" strike="noStrike">
                <a:solidFill>
                  <a:schemeClr val="dk1"/>
                </a:solidFill>
                <a:latin typeface="Times New Roman"/>
                <a:ea typeface="Times New Roman"/>
                <a:cs typeface="Times New Roman"/>
                <a:sym typeface="Times New Roman"/>
              </a:rPr>
              <a:t>java.net</a:t>
            </a:r>
            <a:endParaRPr/>
          </a:p>
          <a:p>
            <a:pPr indent="-263525" lvl="3" marL="1635125" marR="0" rtl="0" algn="just">
              <a:spcBef>
                <a:spcPts val="0"/>
              </a:spcBef>
              <a:spcAft>
                <a:spcPts val="0"/>
              </a:spcAft>
              <a:buClr>
                <a:schemeClr val="dk1"/>
              </a:buClr>
              <a:buSzPts val="1400"/>
              <a:buFont typeface="Arial"/>
              <a:buChar char="•"/>
            </a:pPr>
            <a:r>
              <a:rPr b="0" i="0" lang="en-US" sz="1400" u="none" cap="none" strike="noStrike">
                <a:solidFill>
                  <a:schemeClr val="dk1"/>
                </a:solidFill>
                <a:latin typeface="Times New Roman"/>
                <a:ea typeface="Times New Roman"/>
                <a:cs typeface="Times New Roman"/>
                <a:sym typeface="Times New Roman"/>
              </a:rPr>
              <a:t>Classes for networking</a:t>
            </a:r>
            <a:endParaRPr/>
          </a:p>
          <a:p>
            <a:pPr indent="-263525" lvl="2" marL="1177925" marR="0" rtl="0" algn="just">
              <a:spcBef>
                <a:spcPts val="0"/>
              </a:spcBef>
              <a:spcAft>
                <a:spcPts val="0"/>
              </a:spcAft>
              <a:buClr>
                <a:schemeClr val="dk1"/>
              </a:buClr>
              <a:buSzPts val="2000"/>
              <a:buFont typeface="Arial"/>
              <a:buChar char="•"/>
            </a:pPr>
            <a:r>
              <a:rPr b="1" i="0" lang="en-US" sz="2000" u="none" cap="none" strike="noStrike">
                <a:solidFill>
                  <a:schemeClr val="dk1"/>
                </a:solidFill>
                <a:latin typeface="Times New Roman"/>
                <a:ea typeface="Times New Roman"/>
                <a:cs typeface="Times New Roman"/>
                <a:sym typeface="Times New Roman"/>
              </a:rPr>
              <a:t>java.applet</a:t>
            </a:r>
            <a:endParaRPr b="1" i="0" sz="2000" u="none" cap="none" strike="noStrike">
              <a:solidFill>
                <a:schemeClr val="dk1"/>
              </a:solidFill>
              <a:latin typeface="Times New Roman"/>
              <a:ea typeface="Times New Roman"/>
              <a:cs typeface="Times New Roman"/>
              <a:sym typeface="Times New Roman"/>
            </a:endParaRPr>
          </a:p>
          <a:p>
            <a:pPr indent="-263525" lvl="3" marL="1635125" marR="0" rtl="0" algn="just">
              <a:spcBef>
                <a:spcPts val="0"/>
              </a:spcBef>
              <a:spcAft>
                <a:spcPts val="0"/>
              </a:spcAft>
              <a:buClr>
                <a:schemeClr val="dk1"/>
              </a:buClr>
              <a:buSzPts val="1400"/>
              <a:buFont typeface="Arial"/>
              <a:buChar char="•"/>
            </a:pPr>
            <a:r>
              <a:rPr b="0" i="0" lang="en-US" sz="1400" u="none" cap="none" strike="noStrike">
                <a:solidFill>
                  <a:schemeClr val="dk1"/>
                </a:solidFill>
                <a:latin typeface="Times New Roman"/>
                <a:ea typeface="Times New Roman"/>
                <a:cs typeface="Times New Roman"/>
                <a:sym typeface="Times New Roman"/>
              </a:rPr>
              <a:t>Classes for creating and implementing applets</a:t>
            </a:r>
            <a:endParaRPr/>
          </a:p>
        </p:txBody>
      </p:sp>
      <p:sp>
        <p:nvSpPr>
          <p:cNvPr id="368" name="Google Shape;368;p38"/>
          <p:cNvSpPr/>
          <p:nvPr/>
        </p:nvSpPr>
        <p:spPr>
          <a:xfrm>
            <a:off x="1524000" y="990600"/>
            <a:ext cx="70866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lang="en-US" sz="2800">
                <a:solidFill>
                  <a:schemeClr val="dk1"/>
                </a:solidFill>
                <a:latin typeface="Times New Roman"/>
                <a:ea typeface="Times New Roman"/>
                <a:cs typeface="Times New Roman"/>
                <a:sym typeface="Times New Roman"/>
              </a:rPr>
              <a:t>Java Foundation Packages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39"/>
          <p:cNvSpPr/>
          <p:nvPr/>
        </p:nvSpPr>
        <p:spPr>
          <a:xfrm>
            <a:off x="990600" y="1447800"/>
            <a:ext cx="8001000" cy="5410200"/>
          </a:xfrm>
          <a:prstGeom prst="rect">
            <a:avLst/>
          </a:prstGeom>
          <a:noFill/>
          <a:ln>
            <a:noFill/>
          </a:ln>
        </p:spPr>
        <p:txBody>
          <a:bodyPr anchorCtr="0" anchor="t" bIns="46025" lIns="92075" spcFirstLastPara="1" rIns="92075" wrap="square" tIns="46025">
            <a:noAutofit/>
          </a:bodyPr>
          <a:lstStyle/>
          <a:p>
            <a:pPr indent="-263525" lvl="0" marL="263525" marR="0" rtl="0" algn="just">
              <a:lnSpc>
                <a:spcPct val="150000"/>
              </a:lnSpc>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The packages are organised in a hierarchical structure. For example, a package named “java” contains the package </a:t>
            </a:r>
            <a:r>
              <a:rPr i="1" lang="en-US" sz="2000">
                <a:solidFill>
                  <a:schemeClr val="dk1"/>
                </a:solidFill>
                <a:latin typeface="Times New Roman"/>
                <a:ea typeface="Times New Roman"/>
                <a:cs typeface="Times New Roman"/>
                <a:sym typeface="Times New Roman"/>
              </a:rPr>
              <a:t>“awt”</a:t>
            </a:r>
            <a:r>
              <a:rPr lang="en-US" sz="2000">
                <a:solidFill>
                  <a:schemeClr val="dk1"/>
                </a:solidFill>
                <a:latin typeface="Times New Roman"/>
                <a:ea typeface="Times New Roman"/>
                <a:cs typeface="Times New Roman"/>
                <a:sym typeface="Times New Roman"/>
              </a:rPr>
              <a:t>, which in turn contains various classes required for implementing GUI (graphical user interface).</a:t>
            </a:r>
            <a:endParaRPr/>
          </a:p>
        </p:txBody>
      </p:sp>
      <p:sp>
        <p:nvSpPr>
          <p:cNvPr id="374" name="Google Shape;374;p39"/>
          <p:cNvSpPr/>
          <p:nvPr/>
        </p:nvSpPr>
        <p:spPr>
          <a:xfrm>
            <a:off x="1524000" y="990600"/>
            <a:ext cx="70866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lang="en-US" sz="2800">
                <a:solidFill>
                  <a:schemeClr val="dk1"/>
                </a:solidFill>
                <a:latin typeface="Times New Roman"/>
                <a:ea typeface="Times New Roman"/>
                <a:cs typeface="Times New Roman"/>
                <a:sym typeface="Times New Roman"/>
              </a:rPr>
              <a:t>Using System Packages</a:t>
            </a:r>
            <a:endParaRPr/>
          </a:p>
        </p:txBody>
      </p:sp>
      <p:pic>
        <p:nvPicPr>
          <p:cNvPr id="375" name="Google Shape;375;p39"/>
          <p:cNvPicPr preferRelativeResize="0"/>
          <p:nvPr/>
        </p:nvPicPr>
        <p:blipFill rotWithShape="1">
          <a:blip r:embed="rId3">
            <a:alphaModFix/>
          </a:blip>
          <a:srcRect b="0" l="0" r="0" t="0"/>
          <a:stretch/>
        </p:blipFill>
        <p:spPr>
          <a:xfrm>
            <a:off x="2665413" y="3124200"/>
            <a:ext cx="6249987" cy="3305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4"/>
          <p:cNvSpPr/>
          <p:nvPr/>
        </p:nvSpPr>
        <p:spPr>
          <a:xfrm>
            <a:off x="1524000" y="1066800"/>
            <a:ext cx="70866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lang="en-US" sz="2800">
                <a:solidFill>
                  <a:schemeClr val="dk1"/>
                </a:solidFill>
                <a:latin typeface="Times New Roman"/>
                <a:ea typeface="Times New Roman"/>
                <a:cs typeface="Times New Roman"/>
                <a:sym typeface="Times New Roman"/>
              </a:rPr>
              <a:t>Inheritance Cont…</a:t>
            </a:r>
            <a:endParaRPr/>
          </a:p>
        </p:txBody>
      </p:sp>
      <p:sp>
        <p:nvSpPr>
          <p:cNvPr id="102" name="Google Shape;102;p4"/>
          <p:cNvSpPr/>
          <p:nvPr/>
        </p:nvSpPr>
        <p:spPr>
          <a:xfrm>
            <a:off x="1219200" y="1371600"/>
            <a:ext cx="7772400" cy="4953000"/>
          </a:xfrm>
          <a:prstGeom prst="rect">
            <a:avLst/>
          </a:prstGeom>
          <a:noFill/>
          <a:ln>
            <a:noFill/>
          </a:ln>
        </p:spPr>
        <p:txBody>
          <a:bodyPr anchorCtr="0" anchor="t" bIns="46025" lIns="92075" spcFirstLastPara="1" rIns="92075" wrap="square" tIns="46025">
            <a:noAutofit/>
          </a:bodyPr>
          <a:lstStyle/>
          <a:p>
            <a:pPr indent="-179388" lvl="0" marL="179388" marR="0" rtl="0" algn="just">
              <a:lnSpc>
                <a:spcPct val="150000"/>
              </a:lnSpc>
              <a:spcBef>
                <a:spcPts val="0"/>
              </a:spcBef>
              <a:spcAft>
                <a:spcPts val="0"/>
              </a:spcAft>
              <a:buClr>
                <a:schemeClr val="dk2"/>
              </a:buClr>
              <a:buSzPts val="2400"/>
              <a:buFont typeface="Noto Sans Symbols"/>
              <a:buChar char="▪"/>
            </a:pPr>
            <a:r>
              <a:rPr lang="en-US" sz="2400">
                <a:solidFill>
                  <a:schemeClr val="dk1"/>
                </a:solidFill>
                <a:latin typeface="Times New Roman"/>
                <a:ea typeface="Times New Roman"/>
                <a:cs typeface="Times New Roman"/>
                <a:sym typeface="Times New Roman"/>
              </a:rPr>
              <a:t>Inheritance uses subclasses:</a:t>
            </a:r>
            <a:endParaRPr/>
          </a:p>
          <a:p>
            <a:pPr indent="-179387" lvl="1" marL="636588" marR="0" rtl="0" algn="just">
              <a:lnSpc>
                <a:spcPct val="150000"/>
              </a:lnSpc>
              <a:spcBef>
                <a:spcPts val="0"/>
              </a:spcBef>
              <a:spcAft>
                <a:spcPts val="0"/>
              </a:spcAft>
              <a:buClr>
                <a:schemeClr val="dk2"/>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A class can be defined as a "subclass" of another class.</a:t>
            </a:r>
            <a:endParaRPr/>
          </a:p>
          <a:p>
            <a:pPr indent="-179387" lvl="1" marL="636588" marR="0" rtl="0" algn="just">
              <a:lnSpc>
                <a:spcPct val="150000"/>
              </a:lnSpc>
              <a:spcBef>
                <a:spcPts val="0"/>
              </a:spcBef>
              <a:spcAft>
                <a:spcPts val="0"/>
              </a:spcAft>
              <a:buClr>
                <a:schemeClr val="dk2"/>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The subclass inherits all data attributes of its superclass</a:t>
            </a:r>
            <a:endParaRPr b="0" i="0" sz="2400" u="none" cap="none" strike="noStrike">
              <a:solidFill>
                <a:schemeClr val="dk1"/>
              </a:solidFill>
              <a:latin typeface="Times New Roman"/>
              <a:ea typeface="Times New Roman"/>
              <a:cs typeface="Times New Roman"/>
              <a:sym typeface="Times New Roman"/>
            </a:endParaRPr>
          </a:p>
          <a:p>
            <a:pPr indent="-179387" lvl="1" marL="636588" marR="0" rtl="0" algn="just">
              <a:lnSpc>
                <a:spcPct val="150000"/>
              </a:lnSpc>
              <a:spcBef>
                <a:spcPts val="0"/>
              </a:spcBef>
              <a:spcAft>
                <a:spcPts val="0"/>
              </a:spcAft>
              <a:buClr>
                <a:schemeClr val="dk2"/>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The subclass inherits all methods of its superclass</a:t>
            </a:r>
            <a:endParaRPr b="0" i="0" sz="2400" u="none" cap="none" strike="noStrike">
              <a:solidFill>
                <a:schemeClr val="dk1"/>
              </a:solidFill>
              <a:latin typeface="Times New Roman"/>
              <a:ea typeface="Times New Roman"/>
              <a:cs typeface="Times New Roman"/>
              <a:sym typeface="Times New Roman"/>
            </a:endParaRPr>
          </a:p>
          <a:p>
            <a:pPr indent="-179387" lvl="1" marL="636588" marR="0" rtl="0" algn="just">
              <a:lnSpc>
                <a:spcPct val="150000"/>
              </a:lnSpc>
              <a:spcBef>
                <a:spcPts val="0"/>
              </a:spcBef>
              <a:spcAft>
                <a:spcPts val="0"/>
              </a:spcAft>
              <a:buClr>
                <a:schemeClr val="dk2"/>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The subclass inherits all associations of its superclass</a:t>
            </a:r>
            <a:endParaRPr b="0" i="0" sz="2400" u="none" cap="none" strike="noStrike">
              <a:solidFill>
                <a:schemeClr val="dk1"/>
              </a:solidFill>
              <a:latin typeface="Times New Roman"/>
              <a:ea typeface="Times New Roman"/>
              <a:cs typeface="Times New Roman"/>
              <a:sym typeface="Times New Roman"/>
            </a:endParaRPr>
          </a:p>
          <a:p>
            <a:pPr indent="-179388" lvl="0" marL="179388" marR="0" rtl="0" algn="just">
              <a:lnSpc>
                <a:spcPct val="150000"/>
              </a:lnSpc>
              <a:spcBef>
                <a:spcPts val="0"/>
              </a:spcBef>
              <a:spcAft>
                <a:spcPts val="0"/>
              </a:spcAft>
              <a:buClr>
                <a:schemeClr val="dk2"/>
              </a:buClr>
              <a:buSzPts val="2400"/>
              <a:buFont typeface="Noto Sans Symbols"/>
              <a:buChar char="▪"/>
            </a:pPr>
            <a:r>
              <a:rPr lang="en-US" sz="2400">
                <a:solidFill>
                  <a:schemeClr val="dk1"/>
                </a:solidFill>
                <a:latin typeface="Times New Roman"/>
                <a:ea typeface="Times New Roman"/>
                <a:cs typeface="Times New Roman"/>
                <a:sym typeface="Times New Roman"/>
              </a:rPr>
              <a:t>The subclass can:</a:t>
            </a:r>
            <a:endParaRPr/>
          </a:p>
          <a:p>
            <a:pPr indent="-179387" lvl="1" marL="636588" marR="0" rtl="0" algn="just">
              <a:lnSpc>
                <a:spcPct val="150000"/>
              </a:lnSpc>
              <a:spcBef>
                <a:spcPts val="0"/>
              </a:spcBef>
              <a:spcAft>
                <a:spcPts val="0"/>
              </a:spcAft>
              <a:buClr>
                <a:schemeClr val="dk2"/>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Add new functionality</a:t>
            </a:r>
            <a:endParaRPr/>
          </a:p>
          <a:p>
            <a:pPr indent="-179387" lvl="1" marL="636588" marR="0" rtl="0" algn="just">
              <a:lnSpc>
                <a:spcPct val="150000"/>
              </a:lnSpc>
              <a:spcBef>
                <a:spcPts val="0"/>
              </a:spcBef>
              <a:spcAft>
                <a:spcPts val="0"/>
              </a:spcAft>
              <a:buClr>
                <a:schemeClr val="dk2"/>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Use inherited functionality</a:t>
            </a:r>
            <a:endParaRPr/>
          </a:p>
          <a:p>
            <a:pPr indent="-179387" lvl="1" marL="636588" marR="0" rtl="0" algn="just">
              <a:lnSpc>
                <a:spcPct val="150000"/>
              </a:lnSpc>
              <a:spcBef>
                <a:spcPts val="0"/>
              </a:spcBef>
              <a:spcAft>
                <a:spcPts val="0"/>
              </a:spcAft>
              <a:buClr>
                <a:schemeClr val="dk2"/>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Override inherited functionality</a:t>
            </a:r>
            <a:endParaRPr/>
          </a:p>
        </p:txBody>
      </p:sp>
      <p:pic>
        <p:nvPicPr>
          <p:cNvPr id="103" name="Google Shape;103;p4"/>
          <p:cNvPicPr preferRelativeResize="0"/>
          <p:nvPr/>
        </p:nvPicPr>
        <p:blipFill rotWithShape="1">
          <a:blip r:embed="rId3">
            <a:alphaModFix/>
          </a:blip>
          <a:srcRect b="0" l="0" r="0" t="0"/>
          <a:stretch/>
        </p:blipFill>
        <p:spPr>
          <a:xfrm>
            <a:off x="6553200" y="4191000"/>
            <a:ext cx="2438400" cy="21336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40"/>
          <p:cNvSpPr/>
          <p:nvPr/>
        </p:nvSpPr>
        <p:spPr>
          <a:xfrm>
            <a:off x="990600" y="1447800"/>
            <a:ext cx="8001000" cy="5410200"/>
          </a:xfrm>
          <a:prstGeom prst="rect">
            <a:avLst/>
          </a:prstGeom>
          <a:noFill/>
          <a:ln>
            <a:noFill/>
          </a:ln>
        </p:spPr>
        <p:txBody>
          <a:bodyPr anchorCtr="0" anchor="t" bIns="46025" lIns="92075" spcFirstLastPara="1" rIns="92075" wrap="square" tIns="46025">
            <a:noAutofit/>
          </a:bodyPr>
          <a:lstStyle/>
          <a:p>
            <a:pPr indent="-263525" lvl="0" marL="263525" marR="0" rtl="0" algn="just">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Java supports a keyword called “</a:t>
            </a:r>
            <a:r>
              <a:rPr b="1" lang="en-US" sz="2400">
                <a:solidFill>
                  <a:schemeClr val="dk1"/>
                </a:solidFill>
                <a:latin typeface="Times New Roman"/>
                <a:ea typeface="Times New Roman"/>
                <a:cs typeface="Times New Roman"/>
                <a:sym typeface="Times New Roman"/>
              </a:rPr>
              <a:t>package</a:t>
            </a:r>
            <a:r>
              <a:rPr lang="en-US" sz="2400">
                <a:solidFill>
                  <a:schemeClr val="dk1"/>
                </a:solidFill>
                <a:latin typeface="Times New Roman"/>
                <a:ea typeface="Times New Roman"/>
                <a:cs typeface="Times New Roman"/>
                <a:sym typeface="Times New Roman"/>
              </a:rPr>
              <a:t>” for creating user-defined packages. The package statement must be the first statement in a Java source file (except comments and white spaces) followed by one or more classes. </a:t>
            </a:r>
            <a:endParaRPr/>
          </a:p>
          <a:p>
            <a:pPr indent="-263525" lvl="0" marL="263525" marR="0" rtl="0" algn="just">
              <a:spcBef>
                <a:spcPts val="60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The package statement defines a name space in which classes are stored.</a:t>
            </a:r>
            <a:endParaRPr/>
          </a:p>
          <a:p>
            <a:pPr indent="-263525" lvl="0" marL="263525" marR="0" rtl="0" algn="just">
              <a:spcBef>
                <a:spcPts val="600"/>
              </a:spcBef>
              <a:spcAft>
                <a:spcPts val="0"/>
              </a:spcAft>
              <a:buNone/>
            </a:pPr>
            <a:r>
              <a:rPr lang="en-US" sz="2000">
                <a:solidFill>
                  <a:schemeClr val="dk1"/>
                </a:solidFill>
                <a:latin typeface="Times New Roman"/>
                <a:ea typeface="Times New Roman"/>
                <a:cs typeface="Times New Roman"/>
                <a:sym typeface="Times New Roman"/>
              </a:rPr>
              <a:t>			General form – </a:t>
            </a:r>
            <a:r>
              <a:rPr b="1" i="1" lang="en-US" sz="2000">
                <a:solidFill>
                  <a:schemeClr val="dk1"/>
                </a:solidFill>
                <a:latin typeface="Times New Roman"/>
                <a:ea typeface="Times New Roman"/>
                <a:cs typeface="Times New Roman"/>
                <a:sym typeface="Times New Roman"/>
              </a:rPr>
              <a:t>package</a:t>
            </a:r>
            <a:r>
              <a:rPr i="1" lang="en-US" sz="2000">
                <a:solidFill>
                  <a:schemeClr val="dk1"/>
                </a:solidFill>
                <a:latin typeface="Times New Roman"/>
                <a:ea typeface="Times New Roman"/>
                <a:cs typeface="Times New Roman"/>
                <a:sym typeface="Times New Roman"/>
              </a:rPr>
              <a:t> packageName</a:t>
            </a:r>
            <a:r>
              <a:rPr lang="en-US" sz="2000">
                <a:solidFill>
                  <a:schemeClr val="dk1"/>
                </a:solidFill>
                <a:latin typeface="Times New Roman"/>
                <a:ea typeface="Times New Roman"/>
                <a:cs typeface="Times New Roman"/>
                <a:sym typeface="Times New Roman"/>
              </a:rPr>
              <a:t>;</a:t>
            </a:r>
            <a:endParaRPr/>
          </a:p>
          <a:p>
            <a:pPr indent="-263525" lvl="0" marL="263525" marR="0" rtl="0" algn="just">
              <a:spcBef>
                <a:spcPts val="600"/>
              </a:spcBef>
              <a:spcAft>
                <a:spcPts val="0"/>
              </a:spcAft>
              <a:buNone/>
            </a:pPr>
            <a:r>
              <a:rPr lang="en-US" sz="2000">
                <a:solidFill>
                  <a:schemeClr val="dk1"/>
                </a:solidFill>
                <a:latin typeface="Times New Roman"/>
                <a:ea typeface="Times New Roman"/>
                <a:cs typeface="Times New Roman"/>
                <a:sym typeface="Times New Roman"/>
              </a:rPr>
              <a:t>			Example: </a:t>
            </a:r>
            <a:endParaRPr/>
          </a:p>
          <a:p>
            <a:pPr indent="-263525" lvl="0" marL="263525" marR="0" rtl="0" algn="just">
              <a:spcBef>
                <a:spcPts val="600"/>
              </a:spcBef>
              <a:spcAft>
                <a:spcPts val="0"/>
              </a:spcAft>
              <a:buNone/>
            </a:pPr>
            <a:r>
              <a:t/>
            </a:r>
            <a:endParaRPr sz="2000">
              <a:solidFill>
                <a:schemeClr val="dk1"/>
              </a:solidFill>
              <a:latin typeface="Times New Roman"/>
              <a:ea typeface="Times New Roman"/>
              <a:cs typeface="Times New Roman"/>
              <a:sym typeface="Times New Roman"/>
            </a:endParaRPr>
          </a:p>
        </p:txBody>
      </p:sp>
      <p:sp>
        <p:nvSpPr>
          <p:cNvPr id="381" name="Google Shape;381;p40"/>
          <p:cNvSpPr/>
          <p:nvPr/>
        </p:nvSpPr>
        <p:spPr>
          <a:xfrm>
            <a:off x="1524000" y="990600"/>
            <a:ext cx="70866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lang="en-US" sz="2800">
                <a:solidFill>
                  <a:schemeClr val="dk1"/>
                </a:solidFill>
                <a:latin typeface="Times New Roman"/>
                <a:ea typeface="Times New Roman"/>
                <a:cs typeface="Times New Roman"/>
                <a:sym typeface="Times New Roman"/>
              </a:rPr>
              <a:t>Defining a Packages</a:t>
            </a:r>
            <a:endParaRPr/>
          </a:p>
        </p:txBody>
      </p:sp>
      <p:sp>
        <p:nvSpPr>
          <p:cNvPr id="382" name="Google Shape;382;p40"/>
          <p:cNvSpPr txBox="1"/>
          <p:nvPr/>
        </p:nvSpPr>
        <p:spPr>
          <a:xfrm>
            <a:off x="4038600" y="4570274"/>
            <a:ext cx="3505200" cy="1754326"/>
          </a:xfrm>
          <a:prstGeom prst="rect">
            <a:avLst/>
          </a:prstGeom>
          <a:solidFill>
            <a:srgbClr val="FF9966"/>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Package MyPackage;</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Public class Example</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//body of the class </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a:t>
            </a:r>
            <a:endParaRPr sz="1800">
              <a:solidFill>
                <a:schemeClr val="dk1"/>
              </a:solidFill>
              <a:latin typeface="Courier New"/>
              <a:ea typeface="Courier New"/>
              <a:cs typeface="Courier New"/>
              <a:sym typeface="Courier New"/>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41"/>
          <p:cNvSpPr/>
          <p:nvPr/>
        </p:nvSpPr>
        <p:spPr>
          <a:xfrm>
            <a:off x="990600" y="1447800"/>
            <a:ext cx="8001000" cy="5410200"/>
          </a:xfrm>
          <a:prstGeom prst="rect">
            <a:avLst/>
          </a:prstGeom>
          <a:noFill/>
          <a:ln>
            <a:noFill/>
          </a:ln>
        </p:spPr>
        <p:txBody>
          <a:bodyPr anchorCtr="0" anchor="t" bIns="46025" lIns="92075" spcFirstLastPara="1" rIns="92075" wrap="square" tIns="46025">
            <a:noAutofit/>
          </a:bodyPr>
          <a:lstStyle/>
          <a:p>
            <a:pPr indent="-263525" lvl="0" marL="263525" marR="0" rtl="0" algn="just">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Java uses file system directories to store packages.</a:t>
            </a:r>
            <a:endParaRPr/>
          </a:p>
          <a:p>
            <a:pPr indent="-263525" lvl="0" marL="263525" marR="0" rtl="0" algn="just">
              <a:spcBef>
                <a:spcPts val="60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Directory (folder) name in which the file is saved must match with package name.</a:t>
            </a:r>
            <a:endParaRPr/>
          </a:p>
          <a:p>
            <a:pPr indent="-263525" lvl="0" marL="263525" marR="0" rtl="0" algn="just">
              <a:spcBef>
                <a:spcPts val="60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For example, the </a:t>
            </a:r>
            <a:r>
              <a:rPr b="1" lang="en-US" sz="2000">
                <a:solidFill>
                  <a:schemeClr val="dk1"/>
                </a:solidFill>
                <a:latin typeface="Times New Roman"/>
                <a:ea typeface="Times New Roman"/>
                <a:cs typeface="Times New Roman"/>
                <a:sym typeface="Times New Roman"/>
              </a:rPr>
              <a:t>.class</a:t>
            </a:r>
            <a:r>
              <a:rPr lang="en-US" sz="2000">
                <a:solidFill>
                  <a:schemeClr val="dk1"/>
                </a:solidFill>
                <a:latin typeface="Times New Roman"/>
                <a:ea typeface="Times New Roman"/>
                <a:cs typeface="Times New Roman"/>
                <a:sym typeface="Times New Roman"/>
              </a:rPr>
              <a:t> files for any classes you declare to be part of </a:t>
            </a:r>
            <a:r>
              <a:rPr b="1" lang="en-US" sz="2000">
                <a:solidFill>
                  <a:schemeClr val="dk1"/>
                </a:solidFill>
                <a:latin typeface="Times New Roman"/>
                <a:ea typeface="Times New Roman"/>
                <a:cs typeface="Times New Roman"/>
                <a:sym typeface="Times New Roman"/>
              </a:rPr>
              <a:t>MyPackage </a:t>
            </a:r>
            <a:r>
              <a:rPr lang="en-US" sz="2000">
                <a:solidFill>
                  <a:schemeClr val="dk1"/>
                </a:solidFill>
                <a:latin typeface="Times New Roman"/>
                <a:ea typeface="Times New Roman"/>
                <a:cs typeface="Times New Roman"/>
                <a:sym typeface="Times New Roman"/>
              </a:rPr>
              <a:t>must be stored in a directory (folder) called </a:t>
            </a:r>
            <a:r>
              <a:rPr b="1" lang="en-US" sz="2000">
                <a:solidFill>
                  <a:schemeClr val="dk1"/>
                </a:solidFill>
                <a:latin typeface="Times New Roman"/>
                <a:ea typeface="Times New Roman"/>
                <a:cs typeface="Times New Roman"/>
                <a:sym typeface="Times New Roman"/>
              </a:rPr>
              <a:t>MyPackage.</a:t>
            </a:r>
            <a:endParaRPr/>
          </a:p>
          <a:p>
            <a:pPr indent="-263525" lvl="0" marL="263525" marR="0" rtl="0" algn="just">
              <a:spcBef>
                <a:spcPts val="60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You can not rename a package without renaming the directory in which the classes are stored.</a:t>
            </a:r>
            <a:endParaRPr/>
          </a:p>
          <a:p>
            <a:pPr indent="-136525" lvl="0" marL="263525" marR="0" rtl="0" algn="just">
              <a:spcBef>
                <a:spcPts val="600"/>
              </a:spcBef>
              <a:spcAft>
                <a:spcPts val="0"/>
              </a:spcAft>
              <a:buClr>
                <a:schemeClr val="dk1"/>
              </a:buClr>
              <a:buSzPts val="2000"/>
              <a:buFont typeface="Arial"/>
              <a:buNone/>
            </a:pPr>
            <a:r>
              <a:t/>
            </a:r>
            <a:endParaRPr sz="2000">
              <a:solidFill>
                <a:schemeClr val="dk1"/>
              </a:solidFill>
              <a:latin typeface="Times New Roman"/>
              <a:ea typeface="Times New Roman"/>
              <a:cs typeface="Times New Roman"/>
              <a:sym typeface="Times New Roman"/>
            </a:endParaRPr>
          </a:p>
          <a:p>
            <a:pPr indent="-136525" lvl="0" marL="263525" marR="0" rtl="0" algn="just">
              <a:spcBef>
                <a:spcPts val="600"/>
              </a:spcBef>
              <a:spcAft>
                <a:spcPts val="0"/>
              </a:spcAft>
              <a:buClr>
                <a:schemeClr val="dk1"/>
              </a:buClr>
              <a:buSzPts val="2000"/>
              <a:buFont typeface="Arial"/>
              <a:buNone/>
            </a:pPr>
            <a:r>
              <a:t/>
            </a:r>
            <a:endParaRPr sz="2000">
              <a:solidFill>
                <a:schemeClr val="dk1"/>
              </a:solidFill>
              <a:latin typeface="Times New Roman"/>
              <a:ea typeface="Times New Roman"/>
              <a:cs typeface="Times New Roman"/>
              <a:sym typeface="Times New Roman"/>
            </a:endParaRPr>
          </a:p>
          <a:p>
            <a:pPr indent="-136525" lvl="0" marL="263525" marR="0" rtl="0" algn="just">
              <a:spcBef>
                <a:spcPts val="600"/>
              </a:spcBef>
              <a:spcAft>
                <a:spcPts val="0"/>
              </a:spcAft>
              <a:buClr>
                <a:schemeClr val="dk1"/>
              </a:buClr>
              <a:buSzPts val="2000"/>
              <a:buFont typeface="Arial"/>
              <a:buNone/>
            </a:pPr>
            <a:r>
              <a:t/>
            </a:r>
            <a:endParaRPr sz="2000">
              <a:solidFill>
                <a:schemeClr val="dk1"/>
              </a:solidFill>
              <a:latin typeface="Times New Roman"/>
              <a:ea typeface="Times New Roman"/>
              <a:cs typeface="Times New Roman"/>
              <a:sym typeface="Times New Roman"/>
            </a:endParaRPr>
          </a:p>
        </p:txBody>
      </p:sp>
      <p:sp>
        <p:nvSpPr>
          <p:cNvPr id="388" name="Google Shape;388;p41"/>
          <p:cNvSpPr/>
          <p:nvPr/>
        </p:nvSpPr>
        <p:spPr>
          <a:xfrm>
            <a:off x="1524000" y="990600"/>
            <a:ext cx="70866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lang="en-US" sz="2800">
                <a:solidFill>
                  <a:schemeClr val="dk1"/>
                </a:solidFill>
                <a:latin typeface="Times New Roman"/>
                <a:ea typeface="Times New Roman"/>
                <a:cs typeface="Times New Roman"/>
                <a:sym typeface="Times New Roman"/>
              </a:rPr>
              <a:t>Storage of Packages</a:t>
            </a:r>
            <a:endParaRPr/>
          </a:p>
        </p:txBody>
      </p:sp>
      <p:sp>
        <p:nvSpPr>
          <p:cNvPr id="389" name="Google Shape;389;p41"/>
          <p:cNvSpPr txBox="1"/>
          <p:nvPr/>
        </p:nvSpPr>
        <p:spPr>
          <a:xfrm>
            <a:off x="1752600" y="4038600"/>
            <a:ext cx="3505200" cy="1754326"/>
          </a:xfrm>
          <a:prstGeom prst="rect">
            <a:avLst/>
          </a:prstGeom>
          <a:solidFill>
            <a:srgbClr val="FF9966"/>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Package MyPackage;</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Public class Example</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//body of the class </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a:t>
            </a:r>
            <a:endParaRPr sz="1800">
              <a:solidFill>
                <a:schemeClr val="dk1"/>
              </a:solidFill>
              <a:latin typeface="Courier New"/>
              <a:ea typeface="Courier New"/>
              <a:cs typeface="Courier New"/>
              <a:sym typeface="Courier New"/>
            </a:endParaRPr>
          </a:p>
        </p:txBody>
      </p:sp>
      <p:sp>
        <p:nvSpPr>
          <p:cNvPr id="390" name="Google Shape;390;p41"/>
          <p:cNvSpPr/>
          <p:nvPr/>
        </p:nvSpPr>
        <p:spPr>
          <a:xfrm>
            <a:off x="6172200" y="3657600"/>
            <a:ext cx="2438400" cy="2057400"/>
          </a:xfrm>
          <a:prstGeom prst="rect">
            <a:avLst/>
          </a:prstGeom>
          <a:solidFill>
            <a:schemeClr val="accent1">
              <a:alpha val="0"/>
            </a:schemeClr>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cxnSp>
        <p:nvCxnSpPr>
          <p:cNvPr id="391" name="Google Shape;391;p41"/>
          <p:cNvCxnSpPr>
            <a:stCxn id="389" idx="3"/>
          </p:cNvCxnSpPr>
          <p:nvPr/>
        </p:nvCxnSpPr>
        <p:spPr>
          <a:xfrm flipH="1" rot="10800000">
            <a:off x="5257800" y="4495763"/>
            <a:ext cx="1600200" cy="420000"/>
          </a:xfrm>
          <a:prstGeom prst="straightConnector1">
            <a:avLst/>
          </a:prstGeom>
          <a:noFill/>
          <a:ln cap="flat" cmpd="sng" w="25400">
            <a:solidFill>
              <a:srgbClr val="4A7DBA"/>
            </a:solidFill>
            <a:prstDash val="solid"/>
            <a:round/>
            <a:headEnd len="sm" w="sm" type="none"/>
            <a:tailEnd len="med" w="med" type="stealth"/>
          </a:ln>
        </p:spPr>
      </p:cxnSp>
      <p:sp>
        <p:nvSpPr>
          <p:cNvPr id="392" name="Google Shape;392;p41"/>
          <p:cNvSpPr txBox="1"/>
          <p:nvPr/>
        </p:nvSpPr>
        <p:spPr>
          <a:xfrm>
            <a:off x="5486400" y="4038600"/>
            <a:ext cx="457200"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Save</a:t>
            </a:r>
            <a:endParaRPr b="1" sz="2400">
              <a:solidFill>
                <a:schemeClr val="dk1"/>
              </a:solidFill>
              <a:latin typeface="Calibri"/>
              <a:ea typeface="Calibri"/>
              <a:cs typeface="Calibri"/>
              <a:sym typeface="Calibri"/>
            </a:endParaRPr>
          </a:p>
        </p:txBody>
      </p:sp>
      <p:sp>
        <p:nvSpPr>
          <p:cNvPr id="393" name="Google Shape;393;p41"/>
          <p:cNvSpPr/>
          <p:nvPr/>
        </p:nvSpPr>
        <p:spPr>
          <a:xfrm>
            <a:off x="6858000" y="4114800"/>
            <a:ext cx="1143000" cy="762000"/>
          </a:xfrm>
          <a:prstGeom prst="snip1Rect">
            <a:avLst>
              <a:gd fmla="val 46175" name="adj"/>
            </a:avLst>
          </a:prstGeom>
          <a:solidFill>
            <a:srgbClr val="DDCE6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dk1"/>
                </a:solidFill>
                <a:latin typeface="Calibri"/>
                <a:ea typeface="Calibri"/>
                <a:cs typeface="Calibri"/>
                <a:sym typeface="Calibri"/>
              </a:rPr>
              <a:t>MyPackage</a:t>
            </a:r>
            <a:endParaRPr b="1" sz="1200">
              <a:solidFill>
                <a:schemeClr val="dk1"/>
              </a:solidFill>
              <a:latin typeface="Calibri"/>
              <a:ea typeface="Calibri"/>
              <a:cs typeface="Calibri"/>
              <a:sym typeface="Calibri"/>
            </a:endParaRPr>
          </a:p>
        </p:txBody>
      </p:sp>
      <p:sp>
        <p:nvSpPr>
          <p:cNvPr id="394" name="Google Shape;394;p41"/>
          <p:cNvSpPr txBox="1"/>
          <p:nvPr/>
        </p:nvSpPr>
        <p:spPr>
          <a:xfrm>
            <a:off x="6248400" y="3729335"/>
            <a:ext cx="4572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C:</a:t>
            </a:r>
            <a:endParaRPr b="1" sz="2400">
              <a:solidFill>
                <a:schemeClr val="dk1"/>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42"/>
          <p:cNvSpPr/>
          <p:nvPr/>
        </p:nvSpPr>
        <p:spPr>
          <a:xfrm>
            <a:off x="990600" y="1447800"/>
            <a:ext cx="8001000" cy="5410200"/>
          </a:xfrm>
          <a:prstGeom prst="rect">
            <a:avLst/>
          </a:prstGeom>
          <a:noFill/>
          <a:ln>
            <a:noFill/>
          </a:ln>
        </p:spPr>
        <p:txBody>
          <a:bodyPr anchorCtr="0" anchor="t" bIns="46025" lIns="92075" spcFirstLastPara="1" rIns="92075" wrap="square" tIns="46025">
            <a:noAutofit/>
          </a:bodyPr>
          <a:lstStyle/>
          <a:p>
            <a:pPr indent="-263525" lvl="0" marL="263525" marR="0" rtl="0" algn="just">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Packages in Java are organised hierarchically, hence sub-packages can be created.</a:t>
            </a:r>
            <a:endParaRPr/>
          </a:p>
          <a:p>
            <a:pPr indent="-263525" lvl="0" marL="263525" marR="0" rtl="0" algn="just">
              <a:spcBef>
                <a:spcPts val="60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You can create a hierarchy of packages by separating them with a period.</a:t>
            </a:r>
            <a:endParaRPr/>
          </a:p>
          <a:p>
            <a:pPr indent="-263525" lvl="0" marL="263525" marR="0" rtl="0" algn="just">
              <a:spcBef>
                <a:spcPts val="60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To create sub package write the statement </a:t>
            </a:r>
            <a:endParaRPr/>
          </a:p>
          <a:p>
            <a:pPr indent="-263525" lvl="0" marL="263525" marR="0" rtl="0" algn="just">
              <a:spcBef>
                <a:spcPts val="600"/>
              </a:spcBef>
              <a:spcAft>
                <a:spcPts val="0"/>
              </a:spcAft>
              <a:buNone/>
            </a:pPr>
            <a:r>
              <a:rPr lang="en-US" sz="2000">
                <a:solidFill>
                  <a:schemeClr val="dk1"/>
                </a:solidFill>
                <a:latin typeface="Times New Roman"/>
                <a:ea typeface="Times New Roman"/>
                <a:cs typeface="Times New Roman"/>
                <a:sym typeface="Times New Roman"/>
              </a:rPr>
              <a:t>		General Form:</a:t>
            </a:r>
            <a:r>
              <a:rPr b="1" lang="en-US" sz="2000">
                <a:solidFill>
                  <a:schemeClr val="dk1"/>
                </a:solidFill>
                <a:latin typeface="Times New Roman"/>
                <a:ea typeface="Times New Roman"/>
                <a:cs typeface="Times New Roman"/>
                <a:sym typeface="Times New Roman"/>
              </a:rPr>
              <a:t> </a:t>
            </a:r>
            <a:r>
              <a:rPr b="1" i="1" lang="en-US" sz="2000">
                <a:solidFill>
                  <a:schemeClr val="dk1"/>
                </a:solidFill>
                <a:latin typeface="Times New Roman"/>
                <a:ea typeface="Times New Roman"/>
                <a:cs typeface="Times New Roman"/>
                <a:sym typeface="Times New Roman"/>
              </a:rPr>
              <a:t>package </a:t>
            </a:r>
            <a:r>
              <a:rPr i="1" lang="en-US" sz="2000">
                <a:solidFill>
                  <a:schemeClr val="dk1"/>
                </a:solidFill>
                <a:latin typeface="Times New Roman"/>
                <a:ea typeface="Times New Roman"/>
                <a:cs typeface="Times New Roman"/>
                <a:sym typeface="Times New Roman"/>
              </a:rPr>
              <a:t>pkg1.pkg2 .pkg3;</a:t>
            </a:r>
            <a:endParaRPr/>
          </a:p>
          <a:p>
            <a:pPr indent="-263525" lvl="0" marL="263525" marR="0" rtl="0" algn="just">
              <a:spcBef>
                <a:spcPts val="600"/>
              </a:spcBef>
              <a:spcAft>
                <a:spcPts val="0"/>
              </a:spcAft>
              <a:buNone/>
            </a:pPr>
            <a:r>
              <a:rPr i="1" lang="en-US" sz="2000">
                <a:solidFill>
                  <a:schemeClr val="dk1"/>
                </a:solidFill>
                <a:latin typeface="Times New Roman"/>
                <a:ea typeface="Times New Roman"/>
                <a:cs typeface="Times New Roman"/>
                <a:sym typeface="Times New Roman"/>
              </a:rPr>
              <a:t>		Example:</a:t>
            </a:r>
            <a:endParaRPr/>
          </a:p>
          <a:p>
            <a:pPr indent="-263525" lvl="0" marL="263525" marR="0" rtl="0" algn="just">
              <a:spcBef>
                <a:spcPts val="600"/>
              </a:spcBef>
              <a:spcAft>
                <a:spcPts val="0"/>
              </a:spcAft>
              <a:buNone/>
            </a:pPr>
            <a:r>
              <a:t/>
            </a:r>
            <a:endParaRPr i="1" sz="2000">
              <a:solidFill>
                <a:schemeClr val="dk1"/>
              </a:solidFill>
              <a:latin typeface="Times New Roman"/>
              <a:ea typeface="Times New Roman"/>
              <a:cs typeface="Times New Roman"/>
              <a:sym typeface="Times New Roman"/>
            </a:endParaRPr>
          </a:p>
          <a:p>
            <a:pPr indent="-263525" lvl="0" marL="263525" marR="0" rtl="0" algn="just">
              <a:spcBef>
                <a:spcPts val="600"/>
              </a:spcBef>
              <a:spcAft>
                <a:spcPts val="0"/>
              </a:spcAft>
              <a:buNone/>
            </a:pPr>
            <a:r>
              <a:t/>
            </a:r>
            <a:endParaRPr i="1" sz="2000">
              <a:solidFill>
                <a:schemeClr val="dk1"/>
              </a:solidFill>
              <a:latin typeface="Times New Roman"/>
              <a:ea typeface="Times New Roman"/>
              <a:cs typeface="Times New Roman"/>
              <a:sym typeface="Times New Roman"/>
            </a:endParaRPr>
          </a:p>
          <a:p>
            <a:pPr indent="-263525" lvl="0" marL="263525" marR="0" rtl="0" algn="just">
              <a:spcBef>
                <a:spcPts val="600"/>
              </a:spcBef>
              <a:spcAft>
                <a:spcPts val="0"/>
              </a:spcAft>
              <a:buNone/>
            </a:pPr>
            <a:r>
              <a:t/>
            </a:r>
            <a:endParaRPr i="1" sz="2000">
              <a:solidFill>
                <a:schemeClr val="dk1"/>
              </a:solidFill>
              <a:latin typeface="Times New Roman"/>
              <a:ea typeface="Times New Roman"/>
              <a:cs typeface="Times New Roman"/>
              <a:sym typeface="Times New Roman"/>
            </a:endParaRPr>
          </a:p>
          <a:p>
            <a:pPr indent="-263525" lvl="0" marL="263525" marR="0" rtl="0" algn="just">
              <a:spcBef>
                <a:spcPts val="600"/>
              </a:spcBef>
              <a:spcAft>
                <a:spcPts val="0"/>
              </a:spcAft>
              <a:buNone/>
            </a:pPr>
            <a:r>
              <a:t/>
            </a:r>
            <a:endParaRPr i="1" sz="2000">
              <a:solidFill>
                <a:schemeClr val="dk1"/>
              </a:solidFill>
              <a:latin typeface="Times New Roman"/>
              <a:ea typeface="Times New Roman"/>
              <a:cs typeface="Times New Roman"/>
              <a:sym typeface="Times New Roman"/>
            </a:endParaRPr>
          </a:p>
          <a:p>
            <a:pPr indent="-263525" lvl="0" marL="263525" marR="0" rtl="0" algn="just">
              <a:spcBef>
                <a:spcPts val="600"/>
              </a:spcBef>
              <a:spcAft>
                <a:spcPts val="0"/>
              </a:spcAft>
              <a:buNone/>
            </a:pPr>
            <a:r>
              <a:t/>
            </a:r>
            <a:endParaRPr i="1" sz="2000">
              <a:solidFill>
                <a:schemeClr val="dk1"/>
              </a:solidFill>
              <a:latin typeface="Times New Roman"/>
              <a:ea typeface="Times New Roman"/>
              <a:cs typeface="Times New Roman"/>
              <a:sym typeface="Times New Roman"/>
            </a:endParaRPr>
          </a:p>
          <a:p>
            <a:pPr indent="-263525" lvl="0" marL="263525" marR="0" rtl="0" algn="l">
              <a:spcBef>
                <a:spcPts val="600"/>
              </a:spcBef>
              <a:spcAft>
                <a:spcPts val="0"/>
              </a:spcAft>
              <a:buNone/>
            </a:pPr>
            <a:r>
              <a:t/>
            </a:r>
            <a:endParaRPr i="1" sz="2000">
              <a:solidFill>
                <a:srgbClr val="C00000"/>
              </a:solidFill>
              <a:latin typeface="Times New Roman"/>
              <a:ea typeface="Times New Roman"/>
              <a:cs typeface="Times New Roman"/>
              <a:sym typeface="Times New Roman"/>
            </a:endParaRPr>
          </a:p>
          <a:p>
            <a:pPr indent="-263525" lvl="0" marL="263525" marR="0" rtl="0" algn="l">
              <a:spcBef>
                <a:spcPts val="600"/>
              </a:spcBef>
              <a:spcAft>
                <a:spcPts val="0"/>
              </a:spcAft>
              <a:buNone/>
            </a:pPr>
            <a:r>
              <a:rPr i="1" lang="en-US" sz="2000">
                <a:solidFill>
                  <a:srgbClr val="C00000"/>
                </a:solidFill>
                <a:latin typeface="Times New Roman"/>
                <a:ea typeface="Times New Roman"/>
                <a:cs typeface="Times New Roman"/>
                <a:sym typeface="Times New Roman"/>
              </a:rPr>
              <a:t>🡪Store this file in a subdirectory named </a:t>
            </a:r>
            <a:r>
              <a:rPr b="1" i="1" lang="en-US" sz="2000">
                <a:solidFill>
                  <a:srgbClr val="C00000"/>
                </a:solidFill>
                <a:latin typeface="Times New Roman"/>
                <a:ea typeface="Times New Roman"/>
                <a:cs typeface="Times New Roman"/>
                <a:sym typeface="Times New Roman"/>
              </a:rPr>
              <a:t>MyPackage\P1</a:t>
            </a:r>
            <a:r>
              <a:rPr i="1" lang="en-US" sz="2000">
                <a:solidFill>
                  <a:schemeClr val="dk1"/>
                </a:solidFill>
                <a:latin typeface="Times New Roman"/>
                <a:ea typeface="Times New Roman"/>
                <a:cs typeface="Times New Roman"/>
                <a:sym typeface="Times New Roman"/>
              </a:rPr>
              <a:t>. </a:t>
            </a:r>
            <a:endParaRPr sz="2000">
              <a:solidFill>
                <a:schemeClr val="dk1"/>
              </a:solidFill>
              <a:latin typeface="Times New Roman"/>
              <a:ea typeface="Times New Roman"/>
              <a:cs typeface="Times New Roman"/>
              <a:sym typeface="Times New Roman"/>
            </a:endParaRPr>
          </a:p>
        </p:txBody>
      </p:sp>
      <p:sp>
        <p:nvSpPr>
          <p:cNvPr id="400" name="Google Shape;400;p42"/>
          <p:cNvSpPr/>
          <p:nvPr/>
        </p:nvSpPr>
        <p:spPr>
          <a:xfrm>
            <a:off x="1524000" y="990600"/>
            <a:ext cx="70866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lang="en-US" sz="2800">
                <a:solidFill>
                  <a:schemeClr val="dk1"/>
                </a:solidFill>
                <a:latin typeface="Times New Roman"/>
                <a:ea typeface="Times New Roman"/>
                <a:cs typeface="Times New Roman"/>
                <a:sym typeface="Times New Roman"/>
              </a:rPr>
              <a:t>Creating Sub Packages</a:t>
            </a:r>
            <a:endParaRPr/>
          </a:p>
        </p:txBody>
      </p:sp>
      <p:sp>
        <p:nvSpPr>
          <p:cNvPr id="401" name="Google Shape;401;p42"/>
          <p:cNvSpPr txBox="1"/>
          <p:nvPr/>
        </p:nvSpPr>
        <p:spPr>
          <a:xfrm>
            <a:off x="1752600" y="4036874"/>
            <a:ext cx="3505200" cy="1754326"/>
          </a:xfrm>
          <a:prstGeom prst="rect">
            <a:avLst/>
          </a:prstGeom>
          <a:solidFill>
            <a:srgbClr val="FF9966"/>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Package MyPackage.P1;</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Public class Example</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//body of the class </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a:t>
            </a:r>
            <a:endParaRPr sz="1800">
              <a:solidFill>
                <a:schemeClr val="dk1"/>
              </a:solidFill>
              <a:latin typeface="Courier New"/>
              <a:ea typeface="Courier New"/>
              <a:cs typeface="Courier New"/>
              <a:sym typeface="Courier New"/>
            </a:endParaRPr>
          </a:p>
        </p:txBody>
      </p:sp>
      <p:cxnSp>
        <p:nvCxnSpPr>
          <p:cNvPr id="402" name="Google Shape;402;p42"/>
          <p:cNvCxnSpPr>
            <a:endCxn id="403" idx="2"/>
          </p:cNvCxnSpPr>
          <p:nvPr/>
        </p:nvCxnSpPr>
        <p:spPr>
          <a:xfrm>
            <a:off x="5257800" y="4915800"/>
            <a:ext cx="1600200" cy="303900"/>
          </a:xfrm>
          <a:prstGeom prst="straightConnector1">
            <a:avLst/>
          </a:prstGeom>
          <a:noFill/>
          <a:ln cap="flat" cmpd="sng" w="25400">
            <a:solidFill>
              <a:srgbClr val="4A7DBA"/>
            </a:solidFill>
            <a:prstDash val="solid"/>
            <a:round/>
            <a:headEnd len="sm" w="sm" type="none"/>
            <a:tailEnd len="med" w="med" type="stealth"/>
          </a:ln>
        </p:spPr>
      </p:cxnSp>
      <p:sp>
        <p:nvSpPr>
          <p:cNvPr id="404" name="Google Shape;404;p42"/>
          <p:cNvSpPr/>
          <p:nvPr/>
        </p:nvSpPr>
        <p:spPr>
          <a:xfrm>
            <a:off x="6858000" y="3810000"/>
            <a:ext cx="1143000" cy="762000"/>
          </a:xfrm>
          <a:prstGeom prst="snip1Rect">
            <a:avLst>
              <a:gd fmla="val 46175" name="adj"/>
            </a:avLst>
          </a:prstGeom>
          <a:solidFill>
            <a:srgbClr val="DDCE6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dk1"/>
                </a:solidFill>
                <a:latin typeface="Calibri"/>
                <a:ea typeface="Calibri"/>
                <a:cs typeface="Calibri"/>
                <a:sym typeface="Calibri"/>
              </a:rPr>
              <a:t>MyPackage</a:t>
            </a:r>
            <a:endParaRPr b="1" sz="1200">
              <a:solidFill>
                <a:schemeClr val="dk1"/>
              </a:solidFill>
              <a:latin typeface="Calibri"/>
              <a:ea typeface="Calibri"/>
              <a:cs typeface="Calibri"/>
              <a:sym typeface="Calibri"/>
            </a:endParaRPr>
          </a:p>
        </p:txBody>
      </p:sp>
      <p:sp>
        <p:nvSpPr>
          <p:cNvPr id="403" name="Google Shape;403;p42"/>
          <p:cNvSpPr/>
          <p:nvPr/>
        </p:nvSpPr>
        <p:spPr>
          <a:xfrm>
            <a:off x="6858000" y="4953000"/>
            <a:ext cx="1143000" cy="533400"/>
          </a:xfrm>
          <a:prstGeom prst="snip1Rect">
            <a:avLst>
              <a:gd fmla="val 46175" name="adj"/>
            </a:avLst>
          </a:prstGeom>
          <a:solidFill>
            <a:srgbClr val="DDCE6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dk1"/>
                </a:solidFill>
                <a:latin typeface="Calibri"/>
                <a:ea typeface="Calibri"/>
                <a:cs typeface="Calibri"/>
                <a:sym typeface="Calibri"/>
              </a:rPr>
              <a:t>P1</a:t>
            </a:r>
            <a:endParaRPr b="1" sz="1200">
              <a:solidFill>
                <a:schemeClr val="dk1"/>
              </a:solidFill>
              <a:latin typeface="Calibri"/>
              <a:ea typeface="Calibri"/>
              <a:cs typeface="Calibri"/>
              <a:sym typeface="Calibri"/>
            </a:endParaRPr>
          </a:p>
        </p:txBody>
      </p:sp>
      <p:cxnSp>
        <p:nvCxnSpPr>
          <p:cNvPr id="405" name="Google Shape;405;p42"/>
          <p:cNvCxnSpPr>
            <a:stCxn id="404" idx="1"/>
            <a:endCxn id="403" idx="3"/>
          </p:cNvCxnSpPr>
          <p:nvPr/>
        </p:nvCxnSpPr>
        <p:spPr>
          <a:xfrm>
            <a:off x="7429500" y="4572000"/>
            <a:ext cx="0" cy="381000"/>
          </a:xfrm>
          <a:prstGeom prst="straightConnector1">
            <a:avLst/>
          </a:prstGeom>
          <a:noFill/>
          <a:ln cap="flat" cmpd="sng" w="25400">
            <a:solidFill>
              <a:srgbClr val="4A7DBA"/>
            </a:solidFill>
            <a:prstDash val="solid"/>
            <a:round/>
            <a:headEnd len="sm" w="sm" type="none"/>
            <a:tailEnd len="med" w="med" type="stealth"/>
          </a:ln>
        </p:spPr>
      </p:cxnSp>
      <p:sp>
        <p:nvSpPr>
          <p:cNvPr id="406" name="Google Shape;406;p42"/>
          <p:cNvSpPr txBox="1"/>
          <p:nvPr/>
        </p:nvSpPr>
        <p:spPr>
          <a:xfrm>
            <a:off x="6172200" y="3581400"/>
            <a:ext cx="4572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C:</a:t>
            </a:r>
            <a:endParaRPr b="1" sz="2400">
              <a:solidFill>
                <a:schemeClr val="dk1"/>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43"/>
          <p:cNvSpPr/>
          <p:nvPr/>
        </p:nvSpPr>
        <p:spPr>
          <a:xfrm>
            <a:off x="990600" y="1447800"/>
            <a:ext cx="8001000" cy="5410200"/>
          </a:xfrm>
          <a:prstGeom prst="rect">
            <a:avLst/>
          </a:prstGeom>
          <a:noFill/>
          <a:ln>
            <a:noFill/>
          </a:ln>
        </p:spPr>
        <p:txBody>
          <a:bodyPr anchorCtr="0" anchor="t" bIns="46025" lIns="92075" spcFirstLastPara="1" rIns="92075" wrap="square" tIns="46025">
            <a:noAutofit/>
          </a:bodyPr>
          <a:lstStyle/>
          <a:p>
            <a:pPr indent="-442913" lvl="0" marL="442913" marR="0" rtl="0" algn="just">
              <a:spcBef>
                <a:spcPts val="0"/>
              </a:spcBef>
              <a:spcAft>
                <a:spcPts val="0"/>
              </a:spcAft>
              <a:buClr>
                <a:schemeClr val="dk1"/>
              </a:buClr>
              <a:buSzPts val="2000"/>
              <a:buFont typeface="Noto Sans Symbols"/>
              <a:buChar char="❑"/>
            </a:pPr>
            <a:r>
              <a:rPr b="1" lang="en-US" sz="2000">
                <a:solidFill>
                  <a:schemeClr val="dk1"/>
                </a:solidFill>
                <a:latin typeface="Times New Roman"/>
                <a:ea typeface="Times New Roman"/>
                <a:cs typeface="Times New Roman"/>
                <a:sym typeface="Times New Roman"/>
              </a:rPr>
              <a:t>Can compile in two following ways:</a:t>
            </a:r>
            <a:endParaRPr/>
          </a:p>
          <a:p>
            <a:pPr indent="-457200" lvl="1" marL="914400" marR="0" rtl="0" algn="just">
              <a:spcBef>
                <a:spcPts val="600"/>
              </a:spcBef>
              <a:spcAft>
                <a:spcPts val="0"/>
              </a:spcAft>
              <a:buClr>
                <a:schemeClr val="dk1"/>
              </a:buClr>
              <a:buSzPts val="2000"/>
              <a:buFont typeface="Calibri"/>
              <a:buAutoNum type="arabicPeriod"/>
            </a:pPr>
            <a:r>
              <a:rPr b="0" i="0" lang="en-US" sz="2000" u="none" cap="none" strike="noStrike">
                <a:solidFill>
                  <a:schemeClr val="dk1"/>
                </a:solidFill>
                <a:latin typeface="Times New Roman"/>
                <a:ea typeface="Times New Roman"/>
                <a:cs typeface="Times New Roman"/>
                <a:sym typeface="Times New Roman"/>
              </a:rPr>
              <a:t>Put source file into the same directory as the package name is declared and compile the program (resulting </a:t>
            </a:r>
            <a:r>
              <a:rPr b="1" i="0" lang="en-US" sz="2000" u="none" cap="none" strike="noStrike">
                <a:solidFill>
                  <a:schemeClr val="dk1"/>
                </a:solidFill>
                <a:latin typeface="Times New Roman"/>
                <a:ea typeface="Times New Roman"/>
                <a:cs typeface="Times New Roman"/>
                <a:sym typeface="Times New Roman"/>
              </a:rPr>
              <a:t>.class </a:t>
            </a:r>
            <a:r>
              <a:rPr b="0" i="0" lang="en-US" sz="2000" u="none" cap="none" strike="noStrike">
                <a:solidFill>
                  <a:schemeClr val="dk1"/>
                </a:solidFill>
                <a:latin typeface="Times New Roman"/>
                <a:ea typeface="Times New Roman"/>
                <a:cs typeface="Times New Roman"/>
                <a:sym typeface="Times New Roman"/>
              </a:rPr>
              <a:t>file is also in same directory).</a:t>
            </a:r>
            <a:endParaRPr/>
          </a:p>
          <a:p>
            <a:pPr indent="-457200" lvl="1" marL="914400" marR="0" rtl="0" algn="just">
              <a:spcBef>
                <a:spcPts val="60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a:p>
            <a:pPr indent="-457200" lvl="1" marL="914400" marR="0" rtl="0" algn="just">
              <a:spcBef>
                <a:spcPts val="60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a:p>
            <a:pPr indent="-457200" lvl="2" marL="1371600" marR="0" rtl="0" algn="just">
              <a:spcBef>
                <a:spcPts val="600"/>
              </a:spcBef>
              <a:spcAft>
                <a:spcPts val="0"/>
              </a:spcAft>
              <a:buNone/>
            </a:pPr>
            <a:r>
              <a:rPr b="0" i="0" lang="en-US" sz="2000" u="none" cap="none" strike="noStrike">
                <a:solidFill>
                  <a:schemeClr val="dk1"/>
                </a:solidFill>
                <a:latin typeface="Times New Roman"/>
                <a:ea typeface="Times New Roman"/>
                <a:cs typeface="Times New Roman"/>
                <a:sym typeface="Times New Roman"/>
              </a:rPr>
              <a:t>Need to create the package directory manually.</a:t>
            </a:r>
            <a:endParaRPr/>
          </a:p>
          <a:p>
            <a:pPr indent="-457200" lvl="2" marL="1371600" marR="0" rtl="0" algn="just">
              <a:spcBef>
                <a:spcPts val="60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a:p>
            <a:pPr indent="-457200" lvl="1" marL="914400" marR="0" rtl="0" algn="just">
              <a:spcBef>
                <a:spcPts val="600"/>
              </a:spcBef>
              <a:spcAft>
                <a:spcPts val="0"/>
              </a:spcAft>
              <a:buClr>
                <a:schemeClr val="dk1"/>
              </a:buClr>
              <a:buSzPts val="2000"/>
              <a:buFont typeface="Calibri"/>
              <a:buAutoNum type="arabicPeriod"/>
            </a:pPr>
            <a:r>
              <a:rPr b="0" i="0" lang="en-US" sz="2000" u="none" cap="none" strike="noStrike">
                <a:solidFill>
                  <a:schemeClr val="dk1"/>
                </a:solidFill>
                <a:latin typeface="Times New Roman"/>
                <a:ea typeface="Times New Roman"/>
                <a:cs typeface="Times New Roman"/>
                <a:sym typeface="Times New Roman"/>
              </a:rPr>
              <a:t>If you  want to put the sourcefile and </a:t>
            </a:r>
            <a:r>
              <a:rPr b="1" i="0" lang="en-US" sz="2000" u="none" cap="none" strike="noStrike">
                <a:solidFill>
                  <a:schemeClr val="dk1"/>
                </a:solidFill>
                <a:latin typeface="Times New Roman"/>
                <a:ea typeface="Times New Roman"/>
                <a:cs typeface="Times New Roman"/>
                <a:sym typeface="Times New Roman"/>
              </a:rPr>
              <a:t>.class </a:t>
            </a:r>
            <a:r>
              <a:rPr b="0" i="0" lang="en-US" sz="2000" u="none" cap="none" strike="noStrike">
                <a:solidFill>
                  <a:schemeClr val="dk1"/>
                </a:solidFill>
                <a:latin typeface="Times New Roman"/>
                <a:ea typeface="Times New Roman"/>
                <a:cs typeface="Times New Roman"/>
                <a:sym typeface="Times New Roman"/>
              </a:rPr>
              <a:t>file at different location then use the following command (suppose source file is stored in a directory named javaPrograms. Creates package directory automatically.</a:t>
            </a:r>
            <a:endParaRPr/>
          </a:p>
          <a:p>
            <a:pPr indent="-457200" lvl="1" marL="914400" marR="0" rtl="0" algn="just">
              <a:spcBef>
                <a:spcPts val="600"/>
              </a:spcBef>
              <a:spcAft>
                <a:spcPts val="0"/>
              </a:spcAft>
              <a:buNone/>
            </a:pPr>
            <a:r>
              <a:rPr b="0" i="0" lang="en-US" sz="2000" u="none" cap="none" strike="noStrike">
                <a:solidFill>
                  <a:schemeClr val="dk1"/>
                </a:solidFill>
                <a:latin typeface="Times New Roman"/>
                <a:ea typeface="Times New Roman"/>
                <a:cs typeface="Times New Roman"/>
                <a:sym typeface="Times New Roman"/>
              </a:rPr>
              <a:t>	</a:t>
            </a:r>
            <a:endParaRPr/>
          </a:p>
          <a:p>
            <a:pPr indent="-330200" lvl="1" marL="914400" marR="0" rtl="0" algn="just">
              <a:spcBef>
                <a:spcPts val="60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p:txBody>
      </p:sp>
      <p:sp>
        <p:nvSpPr>
          <p:cNvPr id="412" name="Google Shape;412;p43"/>
          <p:cNvSpPr/>
          <p:nvPr/>
        </p:nvSpPr>
        <p:spPr>
          <a:xfrm>
            <a:off x="1524000" y="990600"/>
            <a:ext cx="70866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lang="en-US" sz="2800">
                <a:solidFill>
                  <a:schemeClr val="dk1"/>
                </a:solidFill>
                <a:latin typeface="Times New Roman"/>
                <a:ea typeface="Times New Roman"/>
                <a:cs typeface="Times New Roman"/>
                <a:sym typeface="Times New Roman"/>
              </a:rPr>
              <a:t>Compiling a Package class</a:t>
            </a:r>
            <a:endParaRPr/>
          </a:p>
        </p:txBody>
      </p:sp>
      <p:sp>
        <p:nvSpPr>
          <p:cNvPr id="413" name="Google Shape;413;p43"/>
          <p:cNvSpPr/>
          <p:nvPr/>
        </p:nvSpPr>
        <p:spPr>
          <a:xfrm>
            <a:off x="3332483" y="2935069"/>
            <a:ext cx="3525517" cy="646331"/>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900">
              <a:solidFill>
                <a:schemeClr val="lt1"/>
              </a:solidFill>
              <a:latin typeface="Calibri"/>
              <a:ea typeface="Calibri"/>
              <a:cs typeface="Calibri"/>
              <a:sym typeface="Calibri"/>
            </a:endParaRPr>
          </a:p>
          <a:p>
            <a:pPr indent="0" lvl="0" marL="0" marR="0" rtl="0" algn="l">
              <a:spcBef>
                <a:spcPts val="0"/>
              </a:spcBef>
              <a:spcAft>
                <a:spcPts val="0"/>
              </a:spcAft>
              <a:buNone/>
            </a:pPr>
            <a:r>
              <a:rPr b="1" lang="en-US" sz="1800">
                <a:solidFill>
                  <a:schemeClr val="lt1"/>
                </a:solidFill>
                <a:latin typeface="Calibri"/>
                <a:ea typeface="Calibri"/>
                <a:cs typeface="Calibri"/>
                <a:sym typeface="Calibri"/>
              </a:rPr>
              <a:t>C:\MyPackage&gt;javac  Example.java</a:t>
            </a:r>
            <a:endParaRPr/>
          </a:p>
          <a:p>
            <a:pPr indent="0" lvl="0" marL="0" marR="0" rtl="0" algn="l">
              <a:spcBef>
                <a:spcPts val="0"/>
              </a:spcBef>
              <a:spcAft>
                <a:spcPts val="0"/>
              </a:spcAft>
              <a:buNone/>
            </a:pPr>
            <a:r>
              <a:t/>
            </a:r>
            <a:endParaRPr b="1" sz="900">
              <a:solidFill>
                <a:schemeClr val="lt1"/>
              </a:solidFill>
              <a:latin typeface="Calibri"/>
              <a:ea typeface="Calibri"/>
              <a:cs typeface="Calibri"/>
              <a:sym typeface="Calibri"/>
            </a:endParaRPr>
          </a:p>
        </p:txBody>
      </p:sp>
      <p:sp>
        <p:nvSpPr>
          <p:cNvPr id="414" name="Google Shape;414;p43"/>
          <p:cNvSpPr/>
          <p:nvPr/>
        </p:nvSpPr>
        <p:spPr>
          <a:xfrm>
            <a:off x="2971800" y="5754469"/>
            <a:ext cx="4450834" cy="646331"/>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900">
              <a:solidFill>
                <a:schemeClr val="lt1"/>
              </a:solidFill>
              <a:latin typeface="Calibri"/>
              <a:ea typeface="Calibri"/>
              <a:cs typeface="Calibri"/>
              <a:sym typeface="Calibri"/>
            </a:endParaRPr>
          </a:p>
          <a:p>
            <a:pPr indent="0" lvl="0" marL="0" marR="0" rtl="0" algn="l">
              <a:spcBef>
                <a:spcPts val="0"/>
              </a:spcBef>
              <a:spcAft>
                <a:spcPts val="0"/>
              </a:spcAft>
              <a:buNone/>
            </a:pPr>
            <a:r>
              <a:rPr b="1" lang="en-US" sz="1800">
                <a:solidFill>
                  <a:schemeClr val="lt1"/>
                </a:solidFill>
                <a:latin typeface="Calibri"/>
                <a:ea typeface="Calibri"/>
                <a:cs typeface="Calibri"/>
                <a:sym typeface="Calibri"/>
              </a:rPr>
              <a:t>C:\&gt;javac  -d ./ ./javaPrograms/Example.java</a:t>
            </a:r>
            <a:endParaRPr/>
          </a:p>
          <a:p>
            <a:pPr indent="0" lvl="0" marL="0" marR="0" rtl="0" algn="l">
              <a:spcBef>
                <a:spcPts val="0"/>
              </a:spcBef>
              <a:spcAft>
                <a:spcPts val="0"/>
              </a:spcAft>
              <a:buNone/>
            </a:pPr>
            <a:r>
              <a:t/>
            </a:r>
            <a:endParaRPr b="1" sz="900">
              <a:solidFill>
                <a:schemeClr val="lt1"/>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44"/>
          <p:cNvSpPr/>
          <p:nvPr/>
        </p:nvSpPr>
        <p:spPr>
          <a:xfrm>
            <a:off x="990600" y="1447800"/>
            <a:ext cx="8001000" cy="5410200"/>
          </a:xfrm>
          <a:prstGeom prst="rect">
            <a:avLst/>
          </a:prstGeom>
          <a:noFill/>
          <a:ln>
            <a:noFill/>
          </a:ln>
        </p:spPr>
        <p:txBody>
          <a:bodyPr anchorCtr="0" anchor="t" bIns="46025" lIns="92075" spcFirstLastPara="1" rIns="92075" wrap="square" tIns="46025">
            <a:noAutofit/>
          </a:bodyPr>
          <a:lstStyle/>
          <a:p>
            <a:pPr indent="-263525" lvl="0" marL="263525" marR="0" rtl="0" algn="just">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How does the java run-time system know where to look for packages that you create?</a:t>
            </a:r>
            <a:endParaRPr/>
          </a:p>
          <a:p>
            <a:pPr indent="-263525" lvl="0" marL="263525" marR="0" rtl="0" algn="just">
              <a:spcBef>
                <a:spcPts val="60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You can specify using two methods:</a:t>
            </a:r>
            <a:endParaRPr sz="2000">
              <a:solidFill>
                <a:schemeClr val="dk1"/>
              </a:solidFill>
              <a:latin typeface="Times New Roman"/>
              <a:ea typeface="Times New Roman"/>
              <a:cs typeface="Times New Roman"/>
              <a:sym typeface="Times New Roman"/>
            </a:endParaRPr>
          </a:p>
          <a:p>
            <a:pPr indent="-263525" lvl="0" marL="263525" marR="0" rtl="0" algn="just">
              <a:spcBef>
                <a:spcPts val="600"/>
              </a:spcBef>
              <a:spcAft>
                <a:spcPts val="0"/>
              </a:spcAft>
              <a:buClr>
                <a:schemeClr val="dk1"/>
              </a:buClr>
              <a:buSzPts val="2000"/>
              <a:buFont typeface="Arial"/>
              <a:buChar char="•"/>
            </a:pPr>
            <a:r>
              <a:rPr b="1" lang="en-US" sz="2000">
                <a:solidFill>
                  <a:schemeClr val="dk1"/>
                </a:solidFill>
                <a:latin typeface="Times New Roman"/>
                <a:ea typeface="Times New Roman"/>
                <a:cs typeface="Times New Roman"/>
                <a:sym typeface="Times New Roman"/>
              </a:rPr>
              <a:t>First</a:t>
            </a:r>
            <a:r>
              <a:rPr lang="en-US" sz="2000">
                <a:solidFill>
                  <a:schemeClr val="dk1"/>
                </a:solidFill>
                <a:latin typeface="Times New Roman"/>
                <a:ea typeface="Times New Roman"/>
                <a:cs typeface="Times New Roman"/>
                <a:sym typeface="Times New Roman"/>
              </a:rPr>
              <a:t>, by default the Java run-time uses the current working directory as its starting point. Thus , if package is in a subdirectory of the current directory, it will be found.</a:t>
            </a:r>
            <a:endParaRPr/>
          </a:p>
          <a:p>
            <a:pPr indent="-263525" lvl="0" marL="263525" marR="0" rtl="0" algn="just">
              <a:spcBef>
                <a:spcPts val="600"/>
              </a:spcBef>
              <a:spcAft>
                <a:spcPts val="0"/>
              </a:spcAft>
              <a:buClr>
                <a:schemeClr val="dk1"/>
              </a:buClr>
              <a:buSzPts val="2000"/>
              <a:buFont typeface="Arial"/>
              <a:buChar char="•"/>
            </a:pPr>
            <a:r>
              <a:rPr b="1" lang="en-US" sz="2000">
                <a:solidFill>
                  <a:schemeClr val="dk1"/>
                </a:solidFill>
                <a:latin typeface="Times New Roman"/>
                <a:ea typeface="Times New Roman"/>
                <a:cs typeface="Times New Roman"/>
                <a:sym typeface="Times New Roman"/>
              </a:rPr>
              <a:t>Second</a:t>
            </a:r>
            <a:r>
              <a:rPr lang="en-US" sz="2000">
                <a:solidFill>
                  <a:schemeClr val="dk1"/>
                </a:solidFill>
                <a:latin typeface="Times New Roman"/>
                <a:ea typeface="Times New Roman"/>
                <a:cs typeface="Times New Roman"/>
                <a:sym typeface="Times New Roman"/>
              </a:rPr>
              <a:t>, you can specify a directory path or paths by setting the CLASSPATH environmental variable. CLASSPATH must point to the package’s parent directory.</a:t>
            </a:r>
            <a:endParaRPr/>
          </a:p>
        </p:txBody>
      </p:sp>
      <p:sp>
        <p:nvSpPr>
          <p:cNvPr id="420" name="Google Shape;420;p44"/>
          <p:cNvSpPr/>
          <p:nvPr/>
        </p:nvSpPr>
        <p:spPr>
          <a:xfrm>
            <a:off x="1524000" y="990600"/>
            <a:ext cx="70866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lang="en-US" sz="2800">
                <a:solidFill>
                  <a:schemeClr val="dk1"/>
                </a:solidFill>
                <a:latin typeface="Times New Roman"/>
                <a:ea typeface="Times New Roman"/>
                <a:cs typeface="Times New Roman"/>
                <a:sym typeface="Times New Roman"/>
              </a:rPr>
              <a:t>Finding Packages and CLASSPATH</a:t>
            </a:r>
            <a:endParaRPr/>
          </a:p>
        </p:txBody>
      </p:sp>
      <p:sp>
        <p:nvSpPr>
          <p:cNvPr id="421" name="Google Shape;421;p44"/>
          <p:cNvSpPr/>
          <p:nvPr/>
        </p:nvSpPr>
        <p:spPr>
          <a:xfrm>
            <a:off x="6477000" y="4343400"/>
            <a:ext cx="2438400" cy="1905000"/>
          </a:xfrm>
          <a:prstGeom prst="rect">
            <a:avLst/>
          </a:prstGeom>
          <a:solidFill>
            <a:schemeClr val="accent1">
              <a:alpha val="0"/>
            </a:schemeClr>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422" name="Google Shape;422;p44"/>
          <p:cNvSpPr/>
          <p:nvPr/>
        </p:nvSpPr>
        <p:spPr>
          <a:xfrm>
            <a:off x="7239000" y="4419600"/>
            <a:ext cx="1143000" cy="762000"/>
          </a:xfrm>
          <a:prstGeom prst="snip1Rect">
            <a:avLst>
              <a:gd fmla="val 46175" name="adj"/>
            </a:avLst>
          </a:prstGeom>
          <a:solidFill>
            <a:srgbClr val="DDCE6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dk1"/>
                </a:solidFill>
                <a:latin typeface="Calibri"/>
                <a:ea typeface="Calibri"/>
                <a:cs typeface="Calibri"/>
                <a:sym typeface="Calibri"/>
              </a:rPr>
              <a:t>MyPackage</a:t>
            </a:r>
            <a:endParaRPr b="1" sz="1200">
              <a:solidFill>
                <a:schemeClr val="dk1"/>
              </a:solidFill>
              <a:latin typeface="Calibri"/>
              <a:ea typeface="Calibri"/>
              <a:cs typeface="Calibri"/>
              <a:sym typeface="Calibri"/>
            </a:endParaRPr>
          </a:p>
        </p:txBody>
      </p:sp>
      <p:sp>
        <p:nvSpPr>
          <p:cNvPr id="423" name="Google Shape;423;p44"/>
          <p:cNvSpPr/>
          <p:nvPr/>
        </p:nvSpPr>
        <p:spPr>
          <a:xfrm>
            <a:off x="7239000" y="5562600"/>
            <a:ext cx="1143000" cy="533400"/>
          </a:xfrm>
          <a:prstGeom prst="snip1Rect">
            <a:avLst>
              <a:gd fmla="val 46175" name="adj"/>
            </a:avLst>
          </a:prstGeom>
          <a:solidFill>
            <a:srgbClr val="DDCE6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chemeClr val="dk1"/>
                </a:solidFill>
                <a:latin typeface="Calibri"/>
                <a:ea typeface="Calibri"/>
                <a:cs typeface="Calibri"/>
                <a:sym typeface="Calibri"/>
              </a:rPr>
              <a:t>P1</a:t>
            </a:r>
            <a:endParaRPr b="1" sz="1200">
              <a:solidFill>
                <a:schemeClr val="dk1"/>
              </a:solidFill>
              <a:latin typeface="Calibri"/>
              <a:ea typeface="Calibri"/>
              <a:cs typeface="Calibri"/>
              <a:sym typeface="Calibri"/>
            </a:endParaRPr>
          </a:p>
        </p:txBody>
      </p:sp>
      <p:cxnSp>
        <p:nvCxnSpPr>
          <p:cNvPr id="424" name="Google Shape;424;p44"/>
          <p:cNvCxnSpPr>
            <a:stCxn id="422" idx="1"/>
            <a:endCxn id="423" idx="3"/>
          </p:cNvCxnSpPr>
          <p:nvPr/>
        </p:nvCxnSpPr>
        <p:spPr>
          <a:xfrm>
            <a:off x="7810500" y="5181600"/>
            <a:ext cx="0" cy="381000"/>
          </a:xfrm>
          <a:prstGeom prst="straightConnector1">
            <a:avLst/>
          </a:prstGeom>
          <a:noFill/>
          <a:ln cap="flat" cmpd="sng" w="25400">
            <a:solidFill>
              <a:srgbClr val="4A7DBA"/>
            </a:solidFill>
            <a:prstDash val="solid"/>
            <a:round/>
            <a:headEnd len="sm" w="sm" type="none"/>
            <a:tailEnd len="med" w="med" type="stealth"/>
          </a:ln>
        </p:spPr>
      </p:cxnSp>
      <p:sp>
        <p:nvSpPr>
          <p:cNvPr id="425" name="Google Shape;425;p44"/>
          <p:cNvSpPr txBox="1"/>
          <p:nvPr/>
        </p:nvSpPr>
        <p:spPr>
          <a:xfrm>
            <a:off x="6477000" y="4343400"/>
            <a:ext cx="4572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C:</a:t>
            </a:r>
            <a:endParaRPr b="1" sz="2400">
              <a:solidFill>
                <a:schemeClr val="dk1"/>
              </a:solidFill>
              <a:latin typeface="Calibri"/>
              <a:ea typeface="Calibri"/>
              <a:cs typeface="Calibri"/>
              <a:sym typeface="Calibri"/>
            </a:endParaRPr>
          </a:p>
        </p:txBody>
      </p:sp>
      <p:sp>
        <p:nvSpPr>
          <p:cNvPr id="426" name="Google Shape;426;p44"/>
          <p:cNvSpPr txBox="1"/>
          <p:nvPr/>
        </p:nvSpPr>
        <p:spPr>
          <a:xfrm>
            <a:off x="1371600" y="4535031"/>
            <a:ext cx="4876800" cy="224676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Calibri"/>
                <a:ea typeface="Calibri"/>
                <a:cs typeface="Calibri"/>
                <a:sym typeface="Calibri"/>
              </a:rPr>
              <a:t>C:\&gt; set CLASSPATH = C:\;</a:t>
            </a:r>
            <a:endParaRPr/>
          </a:p>
          <a:p>
            <a:pPr indent="0" lvl="0" marL="0" marR="0" rtl="0" algn="l">
              <a:spcBef>
                <a:spcPts val="0"/>
              </a:spcBef>
              <a:spcAft>
                <a:spcPts val="0"/>
              </a:spcAft>
              <a:buNone/>
            </a:pPr>
            <a:r>
              <a:t/>
            </a:r>
            <a:endParaRPr b="1" sz="14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400">
                <a:solidFill>
                  <a:schemeClr val="dk1"/>
                </a:solidFill>
                <a:latin typeface="Calibri"/>
                <a:ea typeface="Calibri"/>
                <a:cs typeface="Calibri"/>
                <a:sym typeface="Calibri"/>
              </a:rPr>
              <a:t>If you want to point the current directory then use .(dot).</a:t>
            </a:r>
            <a:endParaRPr/>
          </a:p>
          <a:p>
            <a:pPr indent="0" lvl="0" marL="0" marR="0" rtl="0" algn="l">
              <a:spcBef>
                <a:spcPts val="0"/>
              </a:spcBef>
              <a:spcAft>
                <a:spcPts val="0"/>
              </a:spcAft>
              <a:buNone/>
            </a:pPr>
            <a:r>
              <a:rPr b="1" lang="en-US" sz="1400">
                <a:solidFill>
                  <a:schemeClr val="dk1"/>
                </a:solidFill>
                <a:latin typeface="Calibri"/>
                <a:ea typeface="Calibri"/>
                <a:cs typeface="Calibri"/>
                <a:sym typeface="Calibri"/>
              </a:rPr>
              <a:t>More than one location can be added into the CLASSPATH</a:t>
            </a:r>
            <a:endParaRPr/>
          </a:p>
          <a:p>
            <a:pPr indent="0" lvl="0" marL="0" marR="0" rtl="0" algn="l">
              <a:spcBef>
                <a:spcPts val="0"/>
              </a:spcBef>
              <a:spcAft>
                <a:spcPts val="0"/>
              </a:spcAft>
              <a:buNone/>
            </a:pPr>
            <a:r>
              <a:t/>
            </a:r>
            <a:endParaRPr b="1" sz="14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400">
                <a:solidFill>
                  <a:schemeClr val="dk1"/>
                </a:solidFill>
                <a:latin typeface="Calibri"/>
                <a:ea typeface="Calibri"/>
                <a:cs typeface="Calibri"/>
                <a:sym typeface="Calibri"/>
              </a:rPr>
              <a:t>C:\abc&gt; set CLASSPATH = .; C:\;</a:t>
            </a:r>
            <a:endParaRPr/>
          </a:p>
          <a:p>
            <a:pPr indent="0" lvl="0" marL="0" marR="0" rtl="0" algn="l">
              <a:spcBef>
                <a:spcPts val="0"/>
              </a:spcBef>
              <a:spcAft>
                <a:spcPts val="0"/>
              </a:spcAft>
              <a:buNone/>
            </a:pPr>
            <a:r>
              <a:rPr b="1" lang="en-US" sz="1400">
                <a:solidFill>
                  <a:schemeClr val="dk1"/>
                </a:solidFill>
                <a:latin typeface="Calibri"/>
                <a:ea typeface="Calibri"/>
                <a:cs typeface="Calibri"/>
                <a:sym typeface="Calibri"/>
              </a:rPr>
              <a:t> Java will find our class file not only from C: directory but from the current directory as well i. e. </a:t>
            </a:r>
            <a:r>
              <a:rPr b="1" i="1" lang="en-US" sz="1400">
                <a:solidFill>
                  <a:schemeClr val="dk1"/>
                </a:solidFill>
                <a:latin typeface="Calibri"/>
                <a:ea typeface="Calibri"/>
                <a:cs typeface="Calibri"/>
                <a:sym typeface="Calibri"/>
              </a:rPr>
              <a:t>abc</a:t>
            </a:r>
            <a:endParaRPr b="1" i="1" sz="14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4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400">
              <a:solidFill>
                <a:schemeClr val="dk1"/>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45"/>
          <p:cNvSpPr/>
          <p:nvPr/>
        </p:nvSpPr>
        <p:spPr>
          <a:xfrm>
            <a:off x="990600" y="1447800"/>
            <a:ext cx="8001000" cy="5410200"/>
          </a:xfrm>
          <a:prstGeom prst="rect">
            <a:avLst/>
          </a:prstGeom>
          <a:noFill/>
          <a:ln>
            <a:noFill/>
          </a:ln>
        </p:spPr>
        <p:txBody>
          <a:bodyPr anchorCtr="0" anchor="t" bIns="46025" lIns="92075" spcFirstLastPara="1" rIns="92075" wrap="square" tIns="46025">
            <a:noAutofit/>
          </a:bodyPr>
          <a:lstStyle/>
          <a:p>
            <a:pPr indent="-263525" lvl="0" marL="263525" marR="0" rtl="0" algn="just">
              <a:spcBef>
                <a:spcPts val="0"/>
              </a:spcBef>
              <a:spcAft>
                <a:spcPts val="0"/>
              </a:spcAft>
              <a:buClr>
                <a:schemeClr val="dk1"/>
              </a:buClr>
              <a:buSzPts val="2400"/>
              <a:buFont typeface="Arial"/>
              <a:buChar char="•"/>
            </a:pPr>
            <a:r>
              <a:rPr b="1" lang="en-US" sz="2400">
                <a:solidFill>
                  <a:schemeClr val="dk1"/>
                </a:solidFill>
                <a:latin typeface="Times New Roman"/>
                <a:ea typeface="Times New Roman"/>
                <a:cs typeface="Times New Roman"/>
                <a:sym typeface="Times New Roman"/>
              </a:rPr>
              <a:t>There are three ways of using the resources in a package:</a:t>
            </a:r>
            <a:endParaRPr/>
          </a:p>
          <a:p>
            <a:pPr indent="-457200" lvl="1" marL="914400" marR="0" rtl="0" algn="just">
              <a:spcBef>
                <a:spcPts val="600"/>
              </a:spcBef>
              <a:spcAft>
                <a:spcPts val="0"/>
              </a:spcAft>
              <a:buClr>
                <a:schemeClr val="dk1"/>
              </a:buClr>
              <a:buSzPts val="2400"/>
              <a:buFont typeface="Calibri"/>
              <a:buAutoNum type="arabicPeriod"/>
            </a:pPr>
            <a:r>
              <a:rPr b="0" i="1" lang="en-US" sz="2400" u="none" cap="none" strike="noStrike">
                <a:solidFill>
                  <a:schemeClr val="dk1"/>
                </a:solidFill>
                <a:latin typeface="Times New Roman"/>
                <a:ea typeface="Times New Roman"/>
                <a:cs typeface="Times New Roman"/>
                <a:sym typeface="Times New Roman"/>
              </a:rPr>
              <a:t>Inline Member Declarations</a:t>
            </a:r>
            <a:r>
              <a:rPr b="0" i="0" lang="en-US" sz="2400" u="none" cap="none" strike="noStrike">
                <a:solidFill>
                  <a:schemeClr val="dk1"/>
                </a:solidFill>
                <a:latin typeface="Times New Roman"/>
                <a:ea typeface="Times New Roman"/>
                <a:cs typeface="Times New Roman"/>
                <a:sym typeface="Times New Roman"/>
              </a:rPr>
              <a:t>: declare the package member with its fully qualified package name.</a:t>
            </a:r>
            <a:endParaRPr/>
          </a:p>
          <a:p>
            <a:pPr indent="-304800" lvl="1" marL="914400" marR="0" rtl="0" algn="just">
              <a:spcBef>
                <a:spcPts val="600"/>
              </a:spcBef>
              <a:spcAft>
                <a:spcPts val="0"/>
              </a:spcAft>
              <a:buClr>
                <a:schemeClr val="dk1"/>
              </a:buClr>
              <a:buSzPts val="2400"/>
              <a:buFont typeface="Calibri"/>
              <a:buNone/>
            </a:pPr>
            <a:r>
              <a:t/>
            </a:r>
            <a:endParaRPr b="0" i="0" sz="2400" u="none" cap="none" strike="noStrike">
              <a:solidFill>
                <a:schemeClr val="dk1"/>
              </a:solidFill>
              <a:latin typeface="Times New Roman"/>
              <a:ea typeface="Times New Roman"/>
              <a:cs typeface="Times New Roman"/>
              <a:sym typeface="Times New Roman"/>
            </a:endParaRPr>
          </a:p>
          <a:p>
            <a:pPr indent="-457200" lvl="1" marL="914400" marR="0" rtl="0" algn="just">
              <a:spcBef>
                <a:spcPts val="600"/>
              </a:spcBef>
              <a:spcAft>
                <a:spcPts val="0"/>
              </a:spcAft>
              <a:buClr>
                <a:schemeClr val="dk1"/>
              </a:buClr>
              <a:buSzPts val="2400"/>
              <a:buFont typeface="Calibri"/>
              <a:buAutoNum type="arabicPeriod"/>
            </a:pPr>
            <a:r>
              <a:rPr b="0" i="1" lang="en-US" sz="2400" u="none" cap="none" strike="noStrike">
                <a:solidFill>
                  <a:schemeClr val="dk1"/>
                </a:solidFill>
                <a:latin typeface="Times New Roman"/>
                <a:ea typeface="Times New Roman"/>
                <a:cs typeface="Times New Roman"/>
                <a:sym typeface="Times New Roman"/>
              </a:rPr>
              <a:t>Importing a Single Package Member</a:t>
            </a:r>
            <a:r>
              <a:rPr b="0" i="0" lang="en-US" sz="2400" u="none" cap="none" strike="noStrike">
                <a:solidFill>
                  <a:schemeClr val="dk1"/>
                </a:solidFill>
                <a:latin typeface="Times New Roman"/>
                <a:ea typeface="Times New Roman"/>
                <a:cs typeface="Times New Roman"/>
                <a:sym typeface="Times New Roman"/>
              </a:rPr>
              <a:t>: Easily achieved using an </a:t>
            </a:r>
            <a:r>
              <a:rPr b="1" i="0" lang="en-US" sz="2400" u="none" cap="none" strike="noStrike">
                <a:solidFill>
                  <a:schemeClr val="dk1"/>
                </a:solidFill>
                <a:latin typeface="Times New Roman"/>
                <a:ea typeface="Times New Roman"/>
                <a:cs typeface="Times New Roman"/>
                <a:sym typeface="Times New Roman"/>
              </a:rPr>
              <a:t>import</a:t>
            </a:r>
            <a:r>
              <a:rPr b="0" i="0" lang="en-US" sz="2400" u="none" cap="none" strike="noStrike">
                <a:solidFill>
                  <a:schemeClr val="dk1"/>
                </a:solidFill>
                <a:latin typeface="Times New Roman"/>
                <a:ea typeface="Times New Roman"/>
                <a:cs typeface="Times New Roman"/>
                <a:sym typeface="Times New Roman"/>
              </a:rPr>
              <a:t> statement in which the import keyword is followed by the fully qualified name of the member you wish to use. </a:t>
            </a:r>
            <a:endParaRPr/>
          </a:p>
          <a:p>
            <a:pPr indent="-457200" lvl="1" marL="914400" marR="0" rtl="0" algn="just">
              <a:spcBef>
                <a:spcPts val="600"/>
              </a:spcBef>
              <a:spcAft>
                <a:spcPts val="0"/>
              </a:spcAft>
              <a:buClr>
                <a:schemeClr val="dk1"/>
              </a:buClr>
              <a:buSzPts val="2400"/>
              <a:buFont typeface="Calibri"/>
              <a:buAutoNum type="arabicPeriod"/>
            </a:pPr>
            <a:r>
              <a:rPr b="0" i="1" lang="en-US" sz="2400" u="none" cap="none" strike="noStrike">
                <a:solidFill>
                  <a:schemeClr val="dk1"/>
                </a:solidFill>
                <a:latin typeface="Times New Roman"/>
                <a:ea typeface="Times New Roman"/>
                <a:cs typeface="Times New Roman"/>
                <a:sym typeface="Times New Roman"/>
              </a:rPr>
              <a:t>Importing an Entire Package</a:t>
            </a:r>
            <a:r>
              <a:rPr b="0" i="0" lang="en-US" sz="2400" u="none" cap="none" strike="noStrike">
                <a:solidFill>
                  <a:schemeClr val="dk1"/>
                </a:solidFill>
                <a:latin typeface="Times New Roman"/>
                <a:ea typeface="Times New Roman"/>
                <a:cs typeface="Times New Roman"/>
                <a:sym typeface="Times New Roman"/>
              </a:rPr>
              <a:t>: It may be that you use a number of members from a package and end up with a large number of import statements. . Put asterisk (*) in the place of member Name</a:t>
            </a:r>
            <a:endParaRPr/>
          </a:p>
          <a:p>
            <a:pPr indent="-457200" lvl="1" marL="914400" marR="0" rtl="0" algn="just">
              <a:spcBef>
                <a:spcPts val="60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432" name="Google Shape;432;p45"/>
          <p:cNvSpPr/>
          <p:nvPr/>
        </p:nvSpPr>
        <p:spPr>
          <a:xfrm>
            <a:off x="1524000" y="990600"/>
            <a:ext cx="70866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lang="en-US" sz="2800">
                <a:solidFill>
                  <a:schemeClr val="dk1"/>
                </a:solidFill>
                <a:latin typeface="Times New Roman"/>
                <a:ea typeface="Times New Roman"/>
                <a:cs typeface="Times New Roman"/>
                <a:sym typeface="Times New Roman"/>
              </a:rPr>
              <a:t>Using Packages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46"/>
          <p:cNvSpPr/>
          <p:nvPr/>
        </p:nvSpPr>
        <p:spPr>
          <a:xfrm>
            <a:off x="990600" y="1447800"/>
            <a:ext cx="8001000" cy="5410200"/>
          </a:xfrm>
          <a:prstGeom prst="rect">
            <a:avLst/>
          </a:prstGeom>
          <a:noFill/>
          <a:ln>
            <a:noFill/>
          </a:ln>
        </p:spPr>
        <p:txBody>
          <a:bodyPr anchorCtr="0" anchor="t" bIns="46025" lIns="92075" spcFirstLastPara="1" rIns="92075" wrap="square" tIns="46025">
            <a:noAutofit/>
          </a:bodyPr>
          <a:lstStyle/>
          <a:p>
            <a:pPr indent="-457200" lvl="1" marL="914400" marR="0" rtl="0" algn="just">
              <a:spcBef>
                <a:spcPts val="0"/>
              </a:spcBef>
              <a:spcAft>
                <a:spcPts val="0"/>
              </a:spcAft>
              <a:buClr>
                <a:schemeClr val="dk1"/>
              </a:buClr>
              <a:buSzPts val="2000"/>
              <a:buFont typeface="Calibri"/>
              <a:buAutoNum type="arabicPeriod"/>
            </a:pPr>
            <a:r>
              <a:rPr b="0" i="1" lang="en-US" sz="2000" u="none" cap="none" strike="noStrike">
                <a:solidFill>
                  <a:schemeClr val="dk1"/>
                </a:solidFill>
                <a:latin typeface="Times New Roman"/>
                <a:ea typeface="Times New Roman"/>
                <a:cs typeface="Times New Roman"/>
                <a:sym typeface="Times New Roman"/>
              </a:rPr>
              <a:t>Inline Member Declarations</a:t>
            </a:r>
            <a:r>
              <a:rPr b="0" i="0" lang="en-US" sz="2000" u="none" cap="none" strike="noStrike">
                <a:solidFill>
                  <a:schemeClr val="dk1"/>
                </a:solidFill>
                <a:latin typeface="Times New Roman"/>
                <a:ea typeface="Times New Roman"/>
                <a:cs typeface="Times New Roman"/>
                <a:sym typeface="Times New Roman"/>
              </a:rPr>
              <a:t>: declare the package member with its fully qualified package name.</a:t>
            </a:r>
            <a:endParaRPr/>
          </a:p>
          <a:p>
            <a:pPr indent="-330200" lvl="1" marL="914400" marR="0" rtl="0" algn="just">
              <a:spcBef>
                <a:spcPts val="60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p>
            <a:pPr indent="-330200" lvl="1" marL="914400" marR="0" rtl="0" algn="just">
              <a:spcBef>
                <a:spcPts val="60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p>
            <a:pPr indent="-330200" lvl="1" marL="914400" marR="0" rtl="0" algn="just">
              <a:spcBef>
                <a:spcPts val="60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p>
            <a:pPr indent="-330200" lvl="1" marL="914400" marR="0" rtl="0" algn="just">
              <a:spcBef>
                <a:spcPts val="60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p>
            <a:pPr indent="-457200" lvl="1" marL="914400" marR="0" rtl="0" algn="just">
              <a:spcBef>
                <a:spcPts val="600"/>
              </a:spcBef>
              <a:spcAft>
                <a:spcPts val="0"/>
              </a:spcAft>
              <a:buClr>
                <a:schemeClr val="dk1"/>
              </a:buClr>
              <a:buSzPts val="2000"/>
              <a:buFont typeface="Calibri"/>
              <a:buAutoNum type="arabicPeriod"/>
            </a:pPr>
            <a:r>
              <a:rPr b="0" i="1" lang="en-US" sz="2000" u="none" cap="none" strike="noStrike">
                <a:solidFill>
                  <a:schemeClr val="dk1"/>
                </a:solidFill>
                <a:latin typeface="Times New Roman"/>
                <a:ea typeface="Times New Roman"/>
                <a:cs typeface="Times New Roman"/>
                <a:sym typeface="Times New Roman"/>
              </a:rPr>
              <a:t>Importing a Single Package Member</a:t>
            </a:r>
            <a:r>
              <a:rPr b="0" i="0" lang="en-US" sz="2000" u="none" cap="none" strike="noStrike">
                <a:solidFill>
                  <a:schemeClr val="dk1"/>
                </a:solidFill>
                <a:latin typeface="Times New Roman"/>
                <a:ea typeface="Times New Roman"/>
                <a:cs typeface="Times New Roman"/>
                <a:sym typeface="Times New Roman"/>
              </a:rPr>
              <a:t>: Easily achieved using an </a:t>
            </a:r>
            <a:r>
              <a:rPr b="1" i="0" lang="en-US" sz="2000" u="none" cap="none" strike="noStrike">
                <a:solidFill>
                  <a:schemeClr val="dk1"/>
                </a:solidFill>
                <a:latin typeface="Times New Roman"/>
                <a:ea typeface="Times New Roman"/>
                <a:cs typeface="Times New Roman"/>
                <a:sym typeface="Times New Roman"/>
              </a:rPr>
              <a:t>import</a:t>
            </a:r>
            <a:r>
              <a:rPr b="0" i="0" lang="en-US" sz="2000" u="none" cap="none" strike="noStrike">
                <a:solidFill>
                  <a:schemeClr val="dk1"/>
                </a:solidFill>
                <a:latin typeface="Times New Roman"/>
                <a:ea typeface="Times New Roman"/>
                <a:cs typeface="Times New Roman"/>
                <a:sym typeface="Times New Roman"/>
              </a:rPr>
              <a:t> statement in which the import keyword is followed by the fully qualified name of the member you wish to use. </a:t>
            </a:r>
            <a:endParaRPr/>
          </a:p>
          <a:p>
            <a:pPr indent="-330200" lvl="1" marL="914400" marR="0" rtl="0" algn="just">
              <a:spcBef>
                <a:spcPts val="60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p>
            <a:pPr indent="-330200" lvl="1" marL="914400" marR="0" rtl="0" algn="just">
              <a:spcBef>
                <a:spcPts val="60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p>
            <a:pPr indent="-330200" lvl="1" marL="914400" marR="0" rtl="0" algn="just">
              <a:spcBef>
                <a:spcPts val="60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p>
            <a:pPr indent="-330200" lvl="1" marL="914400" marR="0" rtl="0" algn="just">
              <a:spcBef>
                <a:spcPts val="600"/>
              </a:spcBef>
              <a:spcAft>
                <a:spcPts val="0"/>
              </a:spcAft>
              <a:buClr>
                <a:schemeClr val="dk1"/>
              </a:buClr>
              <a:buSzPts val="2000"/>
              <a:buFont typeface="Calibri"/>
              <a:buNone/>
            </a:pPr>
            <a:r>
              <a:t/>
            </a:r>
            <a:endParaRPr b="0" i="0" sz="2000" u="none" cap="none" strike="noStrike">
              <a:solidFill>
                <a:schemeClr val="dk1"/>
              </a:solidFill>
              <a:latin typeface="Times New Roman"/>
              <a:ea typeface="Times New Roman"/>
              <a:cs typeface="Times New Roman"/>
              <a:sym typeface="Times New Roman"/>
            </a:endParaRPr>
          </a:p>
          <a:p>
            <a:pPr indent="-457200" lvl="1" marL="914400" marR="0" rtl="0" algn="just">
              <a:spcBef>
                <a:spcPts val="60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p:txBody>
      </p:sp>
      <p:sp>
        <p:nvSpPr>
          <p:cNvPr id="438" name="Google Shape;438;p46"/>
          <p:cNvSpPr/>
          <p:nvPr/>
        </p:nvSpPr>
        <p:spPr>
          <a:xfrm>
            <a:off x="1524000" y="990600"/>
            <a:ext cx="70866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lang="en-US" sz="2800">
                <a:solidFill>
                  <a:schemeClr val="dk1"/>
                </a:solidFill>
                <a:latin typeface="Times New Roman"/>
                <a:ea typeface="Times New Roman"/>
                <a:cs typeface="Times New Roman"/>
                <a:sym typeface="Times New Roman"/>
              </a:rPr>
              <a:t>Using Packages</a:t>
            </a:r>
            <a:endParaRPr/>
          </a:p>
        </p:txBody>
      </p:sp>
      <p:sp>
        <p:nvSpPr>
          <p:cNvPr id="439" name="Google Shape;439;p46"/>
          <p:cNvSpPr txBox="1"/>
          <p:nvPr/>
        </p:nvSpPr>
        <p:spPr>
          <a:xfrm>
            <a:off x="1295400" y="2133600"/>
            <a:ext cx="7696200" cy="1200329"/>
          </a:xfrm>
          <a:prstGeom prst="rect">
            <a:avLst/>
          </a:prstGeom>
          <a:solidFill>
            <a:srgbClr val="FF9966"/>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Public class Test</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MyPackage.Example example = new MyPackage.Example();</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a:t>
            </a:r>
            <a:endParaRPr sz="1800">
              <a:solidFill>
                <a:schemeClr val="dk1"/>
              </a:solidFill>
              <a:latin typeface="Courier New"/>
              <a:ea typeface="Courier New"/>
              <a:cs typeface="Courier New"/>
              <a:sym typeface="Courier New"/>
            </a:endParaRPr>
          </a:p>
        </p:txBody>
      </p:sp>
      <p:sp>
        <p:nvSpPr>
          <p:cNvPr id="440" name="Google Shape;440;p46"/>
          <p:cNvSpPr txBox="1"/>
          <p:nvPr/>
        </p:nvSpPr>
        <p:spPr>
          <a:xfrm>
            <a:off x="1295400" y="4847272"/>
            <a:ext cx="7696200" cy="1477328"/>
          </a:xfrm>
          <a:prstGeom prst="rect">
            <a:avLst/>
          </a:prstGeom>
          <a:solidFill>
            <a:srgbClr val="FF9966"/>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import MyPackage.Example;</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Public class Test</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Example example = new Example();</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a:t>
            </a:r>
            <a:endParaRPr sz="1800">
              <a:solidFill>
                <a:schemeClr val="dk1"/>
              </a:solidFill>
              <a:latin typeface="Courier New"/>
              <a:ea typeface="Courier New"/>
              <a:cs typeface="Courier New"/>
              <a:sym typeface="Courier New"/>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47"/>
          <p:cNvSpPr/>
          <p:nvPr/>
        </p:nvSpPr>
        <p:spPr>
          <a:xfrm>
            <a:off x="990600" y="1600200"/>
            <a:ext cx="8001000" cy="5257800"/>
          </a:xfrm>
          <a:prstGeom prst="rect">
            <a:avLst/>
          </a:prstGeom>
          <a:noFill/>
          <a:ln>
            <a:noFill/>
          </a:ln>
        </p:spPr>
        <p:txBody>
          <a:bodyPr anchorCtr="0" anchor="t" bIns="46025" lIns="92075" spcFirstLastPara="1" rIns="92075" wrap="square" tIns="46025">
            <a:noAutofit/>
          </a:bodyPr>
          <a:lstStyle/>
          <a:p>
            <a:pPr indent="-457200" lvl="1" marL="914400" marR="0" rtl="0" algn="just">
              <a:spcBef>
                <a:spcPts val="0"/>
              </a:spcBef>
              <a:spcAft>
                <a:spcPts val="0"/>
              </a:spcAft>
              <a:buClr>
                <a:schemeClr val="dk1"/>
              </a:buClr>
              <a:buSzPts val="2400"/>
              <a:buFont typeface="Calibri"/>
              <a:buAutoNum type="arabicPeriod" startAt="3"/>
            </a:pPr>
            <a:r>
              <a:rPr b="0" i="1" lang="en-US" sz="2400" u="none" cap="none" strike="noStrike">
                <a:solidFill>
                  <a:schemeClr val="dk1"/>
                </a:solidFill>
                <a:latin typeface="Times New Roman"/>
                <a:ea typeface="Times New Roman"/>
                <a:cs typeface="Times New Roman"/>
                <a:sym typeface="Times New Roman"/>
              </a:rPr>
              <a:t>Importing an Entire Package</a:t>
            </a:r>
            <a:r>
              <a:rPr b="0" i="0" lang="en-US" sz="2400" u="none" cap="none" strike="noStrike">
                <a:solidFill>
                  <a:schemeClr val="dk1"/>
                </a:solidFill>
                <a:latin typeface="Times New Roman"/>
                <a:ea typeface="Times New Roman"/>
                <a:cs typeface="Times New Roman"/>
                <a:sym typeface="Times New Roman"/>
              </a:rPr>
              <a:t>: It may be that you use a number of members from a package and end up with a large number of import statements. . Put asterisk (*) in the place of member Name in import statement.</a:t>
            </a:r>
            <a:endParaRPr/>
          </a:p>
          <a:p>
            <a:pPr indent="-304800" lvl="1" marL="914400" marR="0" rtl="0" algn="just">
              <a:spcBef>
                <a:spcPts val="600"/>
              </a:spcBef>
              <a:spcAft>
                <a:spcPts val="0"/>
              </a:spcAft>
              <a:buClr>
                <a:schemeClr val="dk1"/>
              </a:buClr>
              <a:buSzPts val="2400"/>
              <a:buFont typeface="Calibri"/>
              <a:buNone/>
            </a:pPr>
            <a:r>
              <a:t/>
            </a:r>
            <a:endParaRPr b="0" i="0" sz="2400" u="none" cap="none" strike="noStrike">
              <a:solidFill>
                <a:schemeClr val="dk1"/>
              </a:solidFill>
              <a:latin typeface="Times New Roman"/>
              <a:ea typeface="Times New Roman"/>
              <a:cs typeface="Times New Roman"/>
              <a:sym typeface="Times New Roman"/>
            </a:endParaRPr>
          </a:p>
          <a:p>
            <a:pPr indent="-304800" lvl="1" marL="914400" marR="0" rtl="0" algn="just">
              <a:spcBef>
                <a:spcPts val="600"/>
              </a:spcBef>
              <a:spcAft>
                <a:spcPts val="0"/>
              </a:spcAft>
              <a:buClr>
                <a:schemeClr val="dk1"/>
              </a:buClr>
              <a:buSzPts val="2400"/>
              <a:buFont typeface="Calibri"/>
              <a:buNone/>
            </a:pPr>
            <a:r>
              <a:t/>
            </a:r>
            <a:endParaRPr b="0" i="0" sz="2400" u="none" cap="none" strike="noStrike">
              <a:solidFill>
                <a:schemeClr val="dk1"/>
              </a:solidFill>
              <a:latin typeface="Times New Roman"/>
              <a:ea typeface="Times New Roman"/>
              <a:cs typeface="Times New Roman"/>
              <a:sym typeface="Times New Roman"/>
            </a:endParaRPr>
          </a:p>
          <a:p>
            <a:pPr indent="-304800" lvl="1" marL="914400" marR="0" rtl="0" algn="just">
              <a:spcBef>
                <a:spcPts val="600"/>
              </a:spcBef>
              <a:spcAft>
                <a:spcPts val="0"/>
              </a:spcAft>
              <a:buClr>
                <a:schemeClr val="dk1"/>
              </a:buClr>
              <a:buSzPts val="2400"/>
              <a:buFont typeface="Calibri"/>
              <a:buNone/>
            </a:pPr>
            <a:r>
              <a:t/>
            </a:r>
            <a:endParaRPr b="0" i="0" sz="2400" u="none" cap="none" strike="noStrike">
              <a:solidFill>
                <a:schemeClr val="dk1"/>
              </a:solidFill>
              <a:latin typeface="Times New Roman"/>
              <a:ea typeface="Times New Roman"/>
              <a:cs typeface="Times New Roman"/>
              <a:sym typeface="Times New Roman"/>
            </a:endParaRPr>
          </a:p>
          <a:p>
            <a:pPr indent="-304800" lvl="1" marL="914400" marR="0" rtl="0" algn="just">
              <a:spcBef>
                <a:spcPts val="600"/>
              </a:spcBef>
              <a:spcAft>
                <a:spcPts val="0"/>
              </a:spcAft>
              <a:buClr>
                <a:schemeClr val="dk1"/>
              </a:buClr>
              <a:buSzPts val="2400"/>
              <a:buFont typeface="Calibri"/>
              <a:buNone/>
            </a:pPr>
            <a:r>
              <a:t/>
            </a:r>
            <a:endParaRPr b="0" i="0" sz="2400" u="none" cap="none" strike="noStrike">
              <a:solidFill>
                <a:schemeClr val="dk1"/>
              </a:solidFill>
              <a:latin typeface="Times New Roman"/>
              <a:ea typeface="Times New Roman"/>
              <a:cs typeface="Times New Roman"/>
              <a:sym typeface="Times New Roman"/>
            </a:endParaRPr>
          </a:p>
          <a:p>
            <a:pPr indent="-304800" lvl="1" marL="914400" marR="0" rtl="0" algn="just">
              <a:spcBef>
                <a:spcPts val="600"/>
              </a:spcBef>
              <a:spcAft>
                <a:spcPts val="0"/>
              </a:spcAft>
              <a:buClr>
                <a:schemeClr val="dk1"/>
              </a:buClr>
              <a:buSzPts val="2400"/>
              <a:buFont typeface="Calibri"/>
              <a:buNone/>
            </a:pPr>
            <a:r>
              <a:t/>
            </a:r>
            <a:endParaRPr b="0" i="0" sz="2400" u="none" cap="none" strike="noStrike">
              <a:solidFill>
                <a:schemeClr val="dk1"/>
              </a:solidFill>
              <a:latin typeface="Times New Roman"/>
              <a:ea typeface="Times New Roman"/>
              <a:cs typeface="Times New Roman"/>
              <a:sym typeface="Times New Roman"/>
            </a:endParaRPr>
          </a:p>
          <a:p>
            <a:pPr indent="-457200" lvl="1" marL="914400" marR="0" rtl="0" algn="just">
              <a:spcBef>
                <a:spcPts val="600"/>
              </a:spcBef>
              <a:spcAft>
                <a:spcPts val="0"/>
              </a:spcAft>
              <a:buNone/>
            </a:pPr>
            <a:r>
              <a:rPr b="0" i="0" lang="en-US" sz="2400" u="none" cap="none" strike="noStrike">
                <a:solidFill>
                  <a:schemeClr val="dk1"/>
                </a:solidFill>
                <a:latin typeface="Times New Roman"/>
                <a:ea typeface="Times New Roman"/>
                <a:cs typeface="Times New Roman"/>
                <a:sym typeface="Times New Roman"/>
              </a:rPr>
              <a:t>	</a:t>
            </a:r>
            <a:r>
              <a:rPr b="0" i="1" lang="en-US" sz="2400" u="none" cap="none" strike="noStrike">
                <a:solidFill>
                  <a:srgbClr val="FF0000"/>
                </a:solidFill>
                <a:latin typeface="Times New Roman"/>
                <a:ea typeface="Times New Roman"/>
                <a:cs typeface="Times New Roman"/>
                <a:sym typeface="Times New Roman"/>
              </a:rPr>
              <a:t>🡪</a:t>
            </a:r>
            <a:r>
              <a:rPr b="0" i="1" lang="en-US" sz="2000" u="none" cap="none" strike="noStrike">
                <a:solidFill>
                  <a:srgbClr val="FF0000"/>
                </a:solidFill>
                <a:latin typeface="Times New Roman"/>
                <a:ea typeface="Times New Roman"/>
                <a:cs typeface="Times New Roman"/>
                <a:sym typeface="Times New Roman"/>
              </a:rPr>
              <a:t>import statements occur immediately following the package statement (if it exists) and before any class definitions</a:t>
            </a:r>
            <a:endParaRPr/>
          </a:p>
        </p:txBody>
      </p:sp>
      <p:sp>
        <p:nvSpPr>
          <p:cNvPr id="446" name="Google Shape;446;p47"/>
          <p:cNvSpPr/>
          <p:nvPr/>
        </p:nvSpPr>
        <p:spPr>
          <a:xfrm>
            <a:off x="1524000" y="990600"/>
            <a:ext cx="70866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lang="en-US" sz="2800">
                <a:solidFill>
                  <a:schemeClr val="dk1"/>
                </a:solidFill>
                <a:latin typeface="Times New Roman"/>
                <a:ea typeface="Times New Roman"/>
                <a:cs typeface="Times New Roman"/>
                <a:sym typeface="Times New Roman"/>
              </a:rPr>
              <a:t>Using Packages</a:t>
            </a:r>
            <a:endParaRPr/>
          </a:p>
        </p:txBody>
      </p:sp>
      <p:sp>
        <p:nvSpPr>
          <p:cNvPr id="447" name="Google Shape;447;p47"/>
          <p:cNvSpPr txBox="1"/>
          <p:nvPr/>
        </p:nvSpPr>
        <p:spPr>
          <a:xfrm>
            <a:off x="2057400" y="3351074"/>
            <a:ext cx="5715000" cy="1754326"/>
          </a:xfrm>
          <a:prstGeom prst="rect">
            <a:avLst/>
          </a:prstGeom>
          <a:solidFill>
            <a:srgbClr val="FF9966"/>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import MyPackage.*;</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Public class Test</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Example1 example1 = new Example1();</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     Example2 example2 = new Example2();</a:t>
            </a:r>
            <a:endParaRPr/>
          </a:p>
          <a:p>
            <a:pPr indent="0" lvl="0" marL="0" marR="0" rtl="0" algn="l">
              <a:spcBef>
                <a:spcPts val="0"/>
              </a:spcBef>
              <a:spcAft>
                <a:spcPts val="0"/>
              </a:spcAft>
              <a:buNone/>
            </a:pPr>
            <a:r>
              <a:rPr lang="en-US" sz="1800">
                <a:solidFill>
                  <a:schemeClr val="dk1"/>
                </a:solidFill>
                <a:latin typeface="Courier New"/>
                <a:ea typeface="Courier New"/>
                <a:cs typeface="Courier New"/>
                <a:sym typeface="Courier New"/>
              </a:rPr>
              <a:t>}</a:t>
            </a:r>
            <a:endParaRPr sz="1800">
              <a:solidFill>
                <a:schemeClr val="dk1"/>
              </a:solidFill>
              <a:latin typeface="Courier New"/>
              <a:ea typeface="Courier New"/>
              <a:cs typeface="Courier New"/>
              <a:sym typeface="Courier New"/>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48"/>
          <p:cNvSpPr/>
          <p:nvPr/>
        </p:nvSpPr>
        <p:spPr>
          <a:xfrm>
            <a:off x="990600" y="1524000"/>
            <a:ext cx="8001000" cy="5334000"/>
          </a:xfrm>
          <a:prstGeom prst="rect">
            <a:avLst/>
          </a:prstGeom>
          <a:noFill/>
          <a:ln>
            <a:noFill/>
          </a:ln>
        </p:spPr>
        <p:txBody>
          <a:bodyPr anchorCtr="0" anchor="t" bIns="46025" lIns="92075" spcFirstLastPara="1" rIns="92075" wrap="square" tIns="46025">
            <a:noAutofit/>
          </a:bodyPr>
          <a:lstStyle/>
          <a:p>
            <a:pPr indent="-263525" lvl="0" marL="263525" marR="0" rtl="0" algn="just">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All of the standard Java classes included with Java are stored in a package called </a:t>
            </a:r>
            <a:r>
              <a:rPr b="1" lang="en-US" sz="2400">
                <a:solidFill>
                  <a:schemeClr val="dk1"/>
                </a:solidFill>
                <a:latin typeface="Times New Roman"/>
                <a:ea typeface="Times New Roman"/>
                <a:cs typeface="Times New Roman"/>
                <a:sym typeface="Times New Roman"/>
              </a:rPr>
              <a:t>java</a:t>
            </a:r>
            <a:r>
              <a:rPr lang="en-US" sz="2400">
                <a:solidFill>
                  <a:schemeClr val="dk1"/>
                </a:solidFill>
                <a:latin typeface="Times New Roman"/>
                <a:ea typeface="Times New Roman"/>
                <a:cs typeface="Times New Roman"/>
                <a:sym typeface="Times New Roman"/>
              </a:rPr>
              <a:t>.</a:t>
            </a:r>
            <a:endParaRPr/>
          </a:p>
          <a:p>
            <a:pPr indent="-263525" lvl="0" marL="263525" marR="0" rtl="0" algn="just">
              <a:spcBef>
                <a:spcPts val="60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The basic language functions are stored in a package inside of the java package called </a:t>
            </a:r>
            <a:r>
              <a:rPr b="1" lang="en-US" sz="2400">
                <a:solidFill>
                  <a:schemeClr val="dk1"/>
                </a:solidFill>
                <a:latin typeface="Times New Roman"/>
                <a:ea typeface="Times New Roman"/>
                <a:cs typeface="Times New Roman"/>
                <a:sym typeface="Times New Roman"/>
              </a:rPr>
              <a:t>java.lang.</a:t>
            </a:r>
            <a:r>
              <a:rPr lang="en-US" sz="2400">
                <a:solidFill>
                  <a:schemeClr val="dk1"/>
                </a:solidFill>
                <a:latin typeface="Times New Roman"/>
                <a:ea typeface="Times New Roman"/>
                <a:cs typeface="Times New Roman"/>
                <a:sym typeface="Times New Roman"/>
              </a:rPr>
              <a:t> Since Java is useless without much of the functionality in </a:t>
            </a:r>
            <a:r>
              <a:rPr b="1" lang="en-US" sz="2400">
                <a:solidFill>
                  <a:schemeClr val="dk1"/>
                </a:solidFill>
                <a:latin typeface="Times New Roman"/>
                <a:ea typeface="Times New Roman"/>
                <a:cs typeface="Times New Roman"/>
                <a:sym typeface="Times New Roman"/>
              </a:rPr>
              <a:t>java.lang</a:t>
            </a:r>
            <a:r>
              <a:rPr lang="en-US" sz="2400">
                <a:solidFill>
                  <a:schemeClr val="dk1"/>
                </a:solidFill>
                <a:latin typeface="Times New Roman"/>
                <a:ea typeface="Times New Roman"/>
                <a:cs typeface="Times New Roman"/>
                <a:sym typeface="Times New Roman"/>
              </a:rPr>
              <a:t>, it is implicitly imported by the compiler for all programs.</a:t>
            </a:r>
            <a:endParaRPr/>
          </a:p>
          <a:p>
            <a:pPr indent="-263525" lvl="0" marL="263525" marR="0" rtl="0" algn="just">
              <a:spcBef>
                <a:spcPts val="60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If a class with the same name exists in two different packages that you import using the star form, the compiler will remain silent, unless you try to use one of the classes.</a:t>
            </a:r>
            <a:endParaRPr/>
          </a:p>
          <a:p>
            <a:pPr indent="-263525" lvl="0" marL="263525" marR="0" rtl="0" algn="just">
              <a:spcBef>
                <a:spcPts val="60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You will get a compile time error and have to explicitly name the class specifying its package.</a:t>
            </a:r>
            <a:endParaRPr sz="2400">
              <a:solidFill>
                <a:schemeClr val="dk1"/>
              </a:solidFill>
              <a:latin typeface="Times New Roman"/>
              <a:ea typeface="Times New Roman"/>
              <a:cs typeface="Times New Roman"/>
              <a:sym typeface="Times New Roman"/>
            </a:endParaRPr>
          </a:p>
          <a:p>
            <a:pPr indent="-111125" lvl="0" marL="263525" marR="0" rtl="0" algn="just">
              <a:spcBef>
                <a:spcPts val="600"/>
              </a:spcBef>
              <a:spcAft>
                <a:spcPts val="0"/>
              </a:spcAft>
              <a:buClr>
                <a:schemeClr val="dk1"/>
              </a:buClr>
              <a:buSzPts val="2400"/>
              <a:buFont typeface="Arial"/>
              <a:buNone/>
            </a:pPr>
            <a:r>
              <a:t/>
            </a:r>
            <a:endParaRPr sz="2400">
              <a:solidFill>
                <a:schemeClr val="dk1"/>
              </a:solidFill>
              <a:latin typeface="Times New Roman"/>
              <a:ea typeface="Times New Roman"/>
              <a:cs typeface="Times New Roman"/>
              <a:sym typeface="Times New Roman"/>
            </a:endParaRPr>
          </a:p>
        </p:txBody>
      </p:sp>
      <p:sp>
        <p:nvSpPr>
          <p:cNvPr id="453" name="Google Shape;453;p48"/>
          <p:cNvSpPr/>
          <p:nvPr/>
        </p:nvSpPr>
        <p:spPr>
          <a:xfrm>
            <a:off x="1524000" y="990600"/>
            <a:ext cx="70866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lang="en-US" sz="2800">
                <a:solidFill>
                  <a:schemeClr val="dk1"/>
                </a:solidFill>
                <a:latin typeface="Times New Roman"/>
                <a:ea typeface="Times New Roman"/>
                <a:cs typeface="Times New Roman"/>
                <a:sym typeface="Times New Roman"/>
              </a:rPr>
              <a:t>Using Package</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49"/>
          <p:cNvSpPr/>
          <p:nvPr/>
        </p:nvSpPr>
        <p:spPr>
          <a:xfrm>
            <a:off x="990600" y="1524000"/>
            <a:ext cx="8001000" cy="5334000"/>
          </a:xfrm>
          <a:prstGeom prst="rect">
            <a:avLst/>
          </a:prstGeom>
          <a:noFill/>
          <a:ln>
            <a:noFill/>
          </a:ln>
        </p:spPr>
        <p:txBody>
          <a:bodyPr anchorCtr="0" anchor="t" bIns="46025" lIns="92075" spcFirstLastPara="1" rIns="92075" wrap="square" tIns="46025">
            <a:noAutofit/>
          </a:bodyPr>
          <a:lstStyle/>
          <a:p>
            <a:pPr indent="-263525" lvl="0" marL="263525" marR="0" rtl="0" algn="just">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All classes (or interfaces) accessible to all others in the same package.</a:t>
            </a:r>
            <a:endParaRPr/>
          </a:p>
          <a:p>
            <a:pPr indent="-263525" lvl="0" marL="263525" marR="0" rtl="0" algn="just">
              <a:spcBef>
                <a:spcPts val="120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Class declared public in one package is accessible within another. Non-public class is not</a:t>
            </a:r>
            <a:endParaRPr/>
          </a:p>
          <a:p>
            <a:pPr indent="-263525" lvl="0" marL="263525" marR="0" rtl="0" algn="just">
              <a:spcBef>
                <a:spcPts val="120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Members of a class are accessible from a difference class, as long as they are not private</a:t>
            </a:r>
            <a:endParaRPr/>
          </a:p>
          <a:p>
            <a:pPr indent="-263525" lvl="0" marL="263525" marR="0" rtl="0" algn="just">
              <a:spcBef>
                <a:spcPts val="120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protected members of a class in a package are accessible to subclasses in a different class</a:t>
            </a:r>
            <a:endParaRPr/>
          </a:p>
        </p:txBody>
      </p:sp>
      <p:sp>
        <p:nvSpPr>
          <p:cNvPr id="459" name="Google Shape;459;p49"/>
          <p:cNvSpPr/>
          <p:nvPr/>
        </p:nvSpPr>
        <p:spPr>
          <a:xfrm>
            <a:off x="1524000" y="990600"/>
            <a:ext cx="70866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lang="en-US" sz="2800">
                <a:solidFill>
                  <a:schemeClr val="dk1"/>
                </a:solidFill>
                <a:latin typeface="Times New Roman"/>
                <a:ea typeface="Times New Roman"/>
                <a:cs typeface="Times New Roman"/>
                <a:sym typeface="Times New Roman"/>
              </a:rPr>
              <a:t>Protection and Packages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5"/>
          <p:cNvSpPr/>
          <p:nvPr/>
        </p:nvSpPr>
        <p:spPr>
          <a:xfrm>
            <a:off x="1524000" y="914400"/>
            <a:ext cx="70866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lang="en-US" sz="2800">
                <a:solidFill>
                  <a:schemeClr val="dk1"/>
                </a:solidFill>
                <a:latin typeface="Times New Roman"/>
                <a:ea typeface="Times New Roman"/>
                <a:cs typeface="Times New Roman"/>
                <a:sym typeface="Times New Roman"/>
              </a:rPr>
              <a:t>What really happens?</a:t>
            </a:r>
            <a:endParaRPr b="1" sz="2800">
              <a:solidFill>
                <a:schemeClr val="dk1"/>
              </a:solidFill>
              <a:latin typeface="Times New Roman"/>
              <a:ea typeface="Times New Roman"/>
              <a:cs typeface="Times New Roman"/>
              <a:sym typeface="Times New Roman"/>
            </a:endParaRPr>
          </a:p>
        </p:txBody>
      </p:sp>
      <p:sp>
        <p:nvSpPr>
          <p:cNvPr id="109" name="Google Shape;109;p5"/>
          <p:cNvSpPr/>
          <p:nvPr/>
        </p:nvSpPr>
        <p:spPr>
          <a:xfrm>
            <a:off x="1219200" y="1371600"/>
            <a:ext cx="7772400" cy="4953000"/>
          </a:xfrm>
          <a:prstGeom prst="rect">
            <a:avLst/>
          </a:prstGeom>
          <a:noFill/>
          <a:ln>
            <a:noFill/>
          </a:ln>
        </p:spPr>
        <p:txBody>
          <a:bodyPr anchorCtr="0" anchor="t" bIns="46025" lIns="92075" spcFirstLastPara="1" rIns="92075" wrap="square" tIns="46025">
            <a:noAutofit/>
          </a:bodyPr>
          <a:lstStyle/>
          <a:p>
            <a:pPr indent="-179388" lvl="0" marL="179388" marR="0" rtl="0" algn="just">
              <a:spcBef>
                <a:spcPts val="0"/>
              </a:spcBef>
              <a:spcAft>
                <a:spcPts val="0"/>
              </a:spcAft>
              <a:buClr>
                <a:schemeClr val="dk2"/>
              </a:buClr>
              <a:buSzPts val="2400"/>
              <a:buFont typeface="Noto Sans Symbols"/>
              <a:buChar char="▪"/>
            </a:pPr>
            <a:r>
              <a:rPr lang="en-US" sz="2400">
                <a:solidFill>
                  <a:schemeClr val="dk1"/>
                </a:solidFill>
                <a:latin typeface="Times New Roman"/>
                <a:ea typeface="Times New Roman"/>
                <a:cs typeface="Times New Roman"/>
                <a:sym typeface="Times New Roman"/>
              </a:rPr>
              <a:t>When an object is created using new, the system must allocate enough memory to hold all its instance variables.</a:t>
            </a:r>
            <a:endParaRPr/>
          </a:p>
          <a:p>
            <a:pPr indent="-179387" lvl="1" marL="636588" marR="0" rtl="0" algn="just">
              <a:spcBef>
                <a:spcPts val="0"/>
              </a:spcBef>
              <a:spcAft>
                <a:spcPts val="0"/>
              </a:spcAft>
              <a:buClr>
                <a:schemeClr val="dk2"/>
              </a:buClr>
              <a:buSzPts val="2400"/>
              <a:buFont typeface="Arial"/>
              <a:buChar char="•"/>
            </a:pPr>
            <a:r>
              <a:rPr b="0" i="1" lang="en-US" sz="2400" u="none" cap="none" strike="noStrike">
                <a:solidFill>
                  <a:schemeClr val="dk1"/>
                </a:solidFill>
                <a:latin typeface="Times New Roman"/>
                <a:ea typeface="Times New Roman"/>
                <a:cs typeface="Times New Roman"/>
                <a:sym typeface="Times New Roman"/>
              </a:rPr>
              <a:t>This includes any inherited instance variables</a:t>
            </a:r>
            <a:endParaRPr b="0" i="0" sz="2400" u="none" cap="none" strike="noStrike">
              <a:solidFill>
                <a:schemeClr val="dk1"/>
              </a:solidFill>
              <a:latin typeface="Times New Roman"/>
              <a:ea typeface="Times New Roman"/>
              <a:cs typeface="Times New Roman"/>
              <a:sym typeface="Times New Roman"/>
            </a:endParaRPr>
          </a:p>
          <a:p>
            <a:pPr indent="-179388" lvl="0" marL="179388" marR="0" rtl="0" algn="just">
              <a:spcBef>
                <a:spcPts val="1200"/>
              </a:spcBef>
              <a:spcAft>
                <a:spcPts val="0"/>
              </a:spcAft>
              <a:buClr>
                <a:schemeClr val="dk2"/>
              </a:buClr>
              <a:buSzPts val="2400"/>
              <a:buFont typeface="Noto Sans Symbols"/>
              <a:buChar char="▪"/>
            </a:pPr>
            <a:r>
              <a:rPr lang="en-US" sz="2400">
                <a:solidFill>
                  <a:schemeClr val="dk1"/>
                </a:solidFill>
                <a:latin typeface="Times New Roman"/>
                <a:ea typeface="Times New Roman"/>
                <a:cs typeface="Times New Roman"/>
                <a:sym typeface="Times New Roman"/>
              </a:rPr>
              <a:t>In this example, we can say that an Employee "is a kind of" Person.  </a:t>
            </a:r>
            <a:endParaRPr/>
          </a:p>
          <a:p>
            <a:pPr indent="-179387" lvl="1" marL="636588" marR="0" rtl="0" algn="just">
              <a:spcBef>
                <a:spcPts val="0"/>
              </a:spcBef>
              <a:spcAft>
                <a:spcPts val="0"/>
              </a:spcAft>
              <a:buClr>
                <a:schemeClr val="dk2"/>
              </a:buClr>
              <a:buSzPts val="2400"/>
              <a:buFont typeface="Arial"/>
              <a:buChar char="•"/>
            </a:pPr>
            <a:r>
              <a:rPr b="0" i="1" lang="en-US" sz="2400" u="none" cap="none" strike="noStrike">
                <a:solidFill>
                  <a:schemeClr val="dk1"/>
                </a:solidFill>
                <a:latin typeface="Times New Roman"/>
                <a:ea typeface="Times New Roman"/>
                <a:cs typeface="Times New Roman"/>
                <a:sym typeface="Times New Roman"/>
              </a:rPr>
              <a:t>An Employee object inherits all of the attributes, methods and associations of Person</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50"/>
          <p:cNvSpPr/>
          <p:nvPr/>
        </p:nvSpPr>
        <p:spPr>
          <a:xfrm>
            <a:off x="990600" y="1524000"/>
            <a:ext cx="8001000" cy="5334000"/>
          </a:xfrm>
          <a:prstGeom prst="rect">
            <a:avLst/>
          </a:prstGeom>
          <a:noFill/>
          <a:ln>
            <a:noFill/>
          </a:ln>
        </p:spPr>
        <p:txBody>
          <a:bodyPr anchorCtr="0" anchor="t" bIns="46025" lIns="92075" spcFirstLastPara="1" rIns="92075" wrap="square" tIns="46025">
            <a:noAutofit/>
          </a:bodyPr>
          <a:lstStyle/>
          <a:p>
            <a:pPr indent="-263525" lvl="0" marL="263525" marR="0" rtl="0" algn="just">
              <a:spcBef>
                <a:spcPts val="0"/>
              </a:spcBef>
              <a:spcAft>
                <a:spcPts val="0"/>
              </a:spcAft>
              <a:buClr>
                <a:schemeClr val="dk1"/>
              </a:buClr>
              <a:buSzPts val="2400"/>
              <a:buFont typeface="Arial"/>
              <a:buChar char="•"/>
            </a:pPr>
            <a:r>
              <a:rPr b="1" i="1" lang="en-US" sz="2400">
                <a:solidFill>
                  <a:schemeClr val="dk1"/>
                </a:solidFill>
                <a:latin typeface="Times New Roman"/>
                <a:ea typeface="Times New Roman"/>
                <a:cs typeface="Times New Roman"/>
                <a:sym typeface="Times New Roman"/>
              </a:rPr>
              <a:t>Public</a:t>
            </a:r>
            <a:r>
              <a:rPr lang="en-US" sz="2400">
                <a:solidFill>
                  <a:schemeClr val="dk1"/>
                </a:solidFill>
                <a:latin typeface="Times New Roman"/>
                <a:ea typeface="Times New Roman"/>
                <a:cs typeface="Times New Roman"/>
                <a:sym typeface="Times New Roman"/>
              </a:rPr>
              <a:t> keyword applied to a class, makes it available/visible everywhere. Applied to a method or variable, completely visible.</a:t>
            </a:r>
            <a:endParaRPr/>
          </a:p>
          <a:p>
            <a:pPr indent="-263525" lvl="0" marL="263525" marR="0" rtl="0" algn="just">
              <a:spcBef>
                <a:spcPts val="1200"/>
              </a:spcBef>
              <a:spcAft>
                <a:spcPts val="0"/>
              </a:spcAft>
              <a:buClr>
                <a:schemeClr val="dk1"/>
              </a:buClr>
              <a:buSzPts val="2400"/>
              <a:buFont typeface="Arial"/>
              <a:buChar char="•"/>
            </a:pPr>
            <a:r>
              <a:rPr b="1" i="1" lang="en-US" sz="2400">
                <a:solidFill>
                  <a:schemeClr val="dk1"/>
                </a:solidFill>
                <a:latin typeface="Times New Roman"/>
                <a:ea typeface="Times New Roman"/>
                <a:cs typeface="Times New Roman"/>
                <a:sym typeface="Times New Roman"/>
              </a:rPr>
              <a:t>Private</a:t>
            </a:r>
            <a:r>
              <a:rPr lang="en-US" sz="2400">
                <a:solidFill>
                  <a:schemeClr val="dk1"/>
                </a:solidFill>
                <a:latin typeface="Times New Roman"/>
                <a:ea typeface="Times New Roman"/>
                <a:cs typeface="Times New Roman"/>
                <a:sym typeface="Times New Roman"/>
              </a:rPr>
              <a:t> fields or methods for a class only visible within that class. Private members are not visible within subclasses, and are not inherited.</a:t>
            </a:r>
            <a:endParaRPr/>
          </a:p>
          <a:p>
            <a:pPr indent="-263525" lvl="0" marL="263525" marR="0" rtl="0" algn="just">
              <a:spcBef>
                <a:spcPts val="1200"/>
              </a:spcBef>
              <a:spcAft>
                <a:spcPts val="0"/>
              </a:spcAft>
              <a:buClr>
                <a:schemeClr val="dk1"/>
              </a:buClr>
              <a:buSzPts val="2400"/>
              <a:buFont typeface="Arial"/>
              <a:buChar char="•"/>
            </a:pPr>
            <a:r>
              <a:rPr b="1" i="1" lang="en-US" sz="2400">
                <a:solidFill>
                  <a:schemeClr val="dk1"/>
                </a:solidFill>
                <a:latin typeface="Times New Roman"/>
                <a:ea typeface="Times New Roman"/>
                <a:cs typeface="Times New Roman"/>
                <a:sym typeface="Times New Roman"/>
              </a:rPr>
              <a:t>Protected</a:t>
            </a:r>
            <a:r>
              <a:rPr lang="en-US" sz="2400">
                <a:solidFill>
                  <a:schemeClr val="dk1"/>
                </a:solidFill>
                <a:latin typeface="Times New Roman"/>
                <a:ea typeface="Times New Roman"/>
                <a:cs typeface="Times New Roman"/>
                <a:sym typeface="Times New Roman"/>
              </a:rPr>
              <a:t> members of a class are visible within the class, subclasses and also within all classes that are in the same package as that class.</a:t>
            </a:r>
            <a:endParaRPr/>
          </a:p>
        </p:txBody>
      </p:sp>
      <p:sp>
        <p:nvSpPr>
          <p:cNvPr id="465" name="Google Shape;465;p50"/>
          <p:cNvSpPr/>
          <p:nvPr/>
        </p:nvSpPr>
        <p:spPr>
          <a:xfrm>
            <a:off x="1524000" y="990600"/>
            <a:ext cx="70866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lang="en-US" sz="2800">
                <a:solidFill>
                  <a:schemeClr val="dk1"/>
                </a:solidFill>
                <a:latin typeface="Times New Roman"/>
                <a:ea typeface="Times New Roman"/>
                <a:cs typeface="Times New Roman"/>
                <a:sym typeface="Times New Roman"/>
              </a:rPr>
              <a:t>Visibility - Revisited</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51"/>
          <p:cNvSpPr/>
          <p:nvPr/>
        </p:nvSpPr>
        <p:spPr>
          <a:xfrm>
            <a:off x="1524000" y="990600"/>
            <a:ext cx="70866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lang="en-US" sz="2800">
                <a:solidFill>
                  <a:schemeClr val="dk1"/>
                </a:solidFill>
                <a:latin typeface="Times New Roman"/>
                <a:ea typeface="Times New Roman"/>
                <a:cs typeface="Times New Roman"/>
                <a:sym typeface="Times New Roman"/>
              </a:rPr>
              <a:t>Visibility Modifiers</a:t>
            </a:r>
            <a:endParaRPr/>
          </a:p>
        </p:txBody>
      </p:sp>
      <p:pic>
        <p:nvPicPr>
          <p:cNvPr id="471" name="Google Shape;471;p51"/>
          <p:cNvPicPr preferRelativeResize="0"/>
          <p:nvPr/>
        </p:nvPicPr>
        <p:blipFill rotWithShape="1">
          <a:blip r:embed="rId3">
            <a:alphaModFix/>
          </a:blip>
          <a:srcRect b="0" l="0" r="0" t="0"/>
          <a:stretch/>
        </p:blipFill>
        <p:spPr>
          <a:xfrm>
            <a:off x="1295400" y="1676400"/>
            <a:ext cx="7543800" cy="44958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52"/>
          <p:cNvSpPr/>
          <p:nvPr/>
        </p:nvSpPr>
        <p:spPr>
          <a:xfrm>
            <a:off x="1524000" y="990600"/>
            <a:ext cx="70866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lang="en-US" sz="2800">
                <a:solidFill>
                  <a:schemeClr val="dk1"/>
                </a:solidFill>
                <a:latin typeface="Times New Roman"/>
                <a:ea typeface="Times New Roman"/>
                <a:cs typeface="Times New Roman"/>
                <a:sym typeface="Times New Roman"/>
              </a:rPr>
              <a:t>Package Example</a:t>
            </a:r>
            <a:endParaRPr/>
          </a:p>
        </p:txBody>
      </p:sp>
      <p:sp>
        <p:nvSpPr>
          <p:cNvPr id="477" name="Google Shape;477;p52"/>
          <p:cNvSpPr txBox="1"/>
          <p:nvPr/>
        </p:nvSpPr>
        <p:spPr>
          <a:xfrm>
            <a:off x="914400" y="1676400"/>
            <a:ext cx="3733800" cy="1569660"/>
          </a:xfrm>
          <a:prstGeom prst="rect">
            <a:avLst/>
          </a:prstGeom>
          <a:solidFill>
            <a:srgbClr val="FF9966"/>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package P1;</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public abstract class Shape</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public double PI = 3.14;</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   public double area();</a:t>
            </a:r>
            <a:endParaRPr/>
          </a:p>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a:t>
            </a:r>
            <a:endParaRPr/>
          </a:p>
        </p:txBody>
      </p:sp>
      <p:sp>
        <p:nvSpPr>
          <p:cNvPr id="478" name="Google Shape;478;p52"/>
          <p:cNvSpPr txBox="1"/>
          <p:nvPr/>
        </p:nvSpPr>
        <p:spPr>
          <a:xfrm>
            <a:off x="914400" y="3430012"/>
            <a:ext cx="3733800" cy="2893100"/>
          </a:xfrm>
          <a:prstGeom prst="rect">
            <a:avLst/>
          </a:prstGeom>
          <a:solidFill>
            <a:srgbClr val="FF9966"/>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package P1;</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public class Circle extends Shape</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   public double radius;</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   public Circle(double r)</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   {</a:t>
            </a:r>
            <a:endParaRPr/>
          </a:p>
          <a:p>
            <a:pPr indent="0" lvl="0" marL="0" marR="0" rtl="0" algn="l">
              <a:spcBef>
                <a:spcPts val="0"/>
              </a:spcBef>
              <a:spcAft>
                <a:spcPts val="0"/>
              </a:spcAft>
              <a:buNone/>
            </a:pPr>
            <a:r>
              <a:t/>
            </a:r>
            <a:endParaRPr sz="14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   }</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   public double area()</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   {</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      return PI*radius*radius;</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   }</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a:t>
            </a:r>
            <a:endParaRPr/>
          </a:p>
        </p:txBody>
      </p:sp>
      <p:sp>
        <p:nvSpPr>
          <p:cNvPr id="479" name="Google Shape;479;p52"/>
          <p:cNvSpPr txBox="1"/>
          <p:nvPr/>
        </p:nvSpPr>
        <p:spPr>
          <a:xfrm>
            <a:off x="4724400" y="1676400"/>
            <a:ext cx="4343400" cy="3323987"/>
          </a:xfrm>
          <a:prstGeom prst="rect">
            <a:avLst/>
          </a:prstGeom>
          <a:solidFill>
            <a:srgbClr val="FF9966"/>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package P2;</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import P1.*;</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public class Rectangle extends Shape</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   public double l,b;</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   public Rectangle(double l, double b)</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   {</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	this.l = l;</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	this.b = b;</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   }</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   public double area()</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   {</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       return l*b;</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   }</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53"/>
          <p:cNvSpPr/>
          <p:nvPr/>
        </p:nvSpPr>
        <p:spPr>
          <a:xfrm>
            <a:off x="1524000" y="990600"/>
            <a:ext cx="70866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lang="en-US" sz="2800">
                <a:solidFill>
                  <a:schemeClr val="dk1"/>
                </a:solidFill>
                <a:latin typeface="Times New Roman"/>
                <a:ea typeface="Times New Roman"/>
                <a:cs typeface="Times New Roman"/>
                <a:sym typeface="Times New Roman"/>
              </a:rPr>
              <a:t>Package Example</a:t>
            </a:r>
            <a:endParaRPr/>
          </a:p>
        </p:txBody>
      </p:sp>
      <p:sp>
        <p:nvSpPr>
          <p:cNvPr id="485" name="Google Shape;485;p53"/>
          <p:cNvSpPr/>
          <p:nvPr/>
        </p:nvSpPr>
        <p:spPr>
          <a:xfrm>
            <a:off x="990600" y="1905000"/>
            <a:ext cx="8001000" cy="4419600"/>
          </a:xfrm>
          <a:prstGeom prst="rect">
            <a:avLst/>
          </a:prstGeom>
          <a:noFill/>
          <a:ln>
            <a:noFill/>
          </a:ln>
        </p:spPr>
        <p:txBody>
          <a:bodyPr anchorCtr="0" anchor="t" bIns="46025" lIns="92075" spcFirstLastPara="1" rIns="92075" wrap="square" tIns="46025">
            <a:noAutofit/>
          </a:bodyPr>
          <a:lstStyle/>
          <a:p>
            <a:pPr indent="-263525" lvl="0" marL="263525" marR="0" rtl="0" algn="just">
              <a:spcBef>
                <a:spcPts val="0"/>
              </a:spcBef>
              <a:spcAft>
                <a:spcPts val="0"/>
              </a:spcAft>
              <a:buClr>
                <a:schemeClr val="dk1"/>
              </a:buClr>
              <a:buSzPts val="2400"/>
              <a:buFont typeface="Arial"/>
              <a:buChar char="•"/>
            </a:pPr>
            <a:r>
              <a:rPr b="1" i="1" lang="en-US" sz="2400">
                <a:solidFill>
                  <a:schemeClr val="dk1"/>
                </a:solidFill>
                <a:latin typeface="Times New Roman"/>
                <a:ea typeface="Times New Roman"/>
                <a:cs typeface="Times New Roman"/>
                <a:sym typeface="Times New Roman"/>
              </a:rPr>
              <a:t>Save Shape and Circle class in P1 directory.</a:t>
            </a:r>
            <a:endParaRPr/>
          </a:p>
          <a:p>
            <a:pPr indent="-263525" lvl="0" marL="263525" marR="0" rtl="0" algn="just">
              <a:spcBef>
                <a:spcPts val="1200"/>
              </a:spcBef>
              <a:spcAft>
                <a:spcPts val="0"/>
              </a:spcAft>
              <a:buClr>
                <a:schemeClr val="dk1"/>
              </a:buClr>
              <a:buSzPts val="2400"/>
              <a:buFont typeface="Arial"/>
              <a:buChar char="•"/>
            </a:pPr>
            <a:r>
              <a:rPr b="1" i="1" lang="en-US" sz="2400">
                <a:solidFill>
                  <a:schemeClr val="dk1"/>
                </a:solidFill>
                <a:latin typeface="Times New Roman"/>
                <a:ea typeface="Times New Roman"/>
                <a:cs typeface="Times New Roman"/>
                <a:sym typeface="Times New Roman"/>
              </a:rPr>
              <a:t>Save Rectangle  in P2 directory.</a:t>
            </a:r>
            <a:endParaRPr/>
          </a:p>
          <a:p>
            <a:pPr indent="-263525" lvl="0" marL="263525" marR="0" rtl="0" algn="just">
              <a:spcBef>
                <a:spcPts val="1200"/>
              </a:spcBef>
              <a:spcAft>
                <a:spcPts val="0"/>
              </a:spcAft>
              <a:buNone/>
            </a:pPr>
            <a:r>
              <a:rPr b="1" i="1" lang="en-US" sz="2400">
                <a:solidFill>
                  <a:schemeClr val="dk1"/>
                </a:solidFill>
                <a:latin typeface="Times New Roman"/>
                <a:ea typeface="Times New Roman"/>
                <a:cs typeface="Times New Roman"/>
                <a:sym typeface="Times New Roman"/>
              </a:rPr>
              <a:t> </a:t>
            </a:r>
            <a:endParaRPr sz="2400">
              <a:solidFill>
                <a:schemeClr val="dk1"/>
              </a:solidFill>
              <a:latin typeface="Times New Roman"/>
              <a:ea typeface="Times New Roman"/>
              <a:cs typeface="Times New Roman"/>
              <a:sym typeface="Times New Roman"/>
            </a:endParaRPr>
          </a:p>
        </p:txBody>
      </p:sp>
      <p:sp>
        <p:nvSpPr>
          <p:cNvPr id="486" name="Google Shape;486;p53"/>
          <p:cNvSpPr txBox="1"/>
          <p:nvPr/>
        </p:nvSpPr>
        <p:spPr>
          <a:xfrm>
            <a:off x="1905000" y="3189744"/>
            <a:ext cx="5638800" cy="2677656"/>
          </a:xfrm>
          <a:prstGeom prst="rect">
            <a:avLst/>
          </a:prstGeom>
          <a:solidFill>
            <a:srgbClr val="FF9966"/>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import P1.*;</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import P2.*;</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public class Area</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   public static void main(String args[])</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   {</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	Circle c = new Circle(10);</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	Rectangle r = new Rectangle(15,10);</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	System.out.println(“Area : “+c.area());</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	System.out.println(“Area : “+r.area()); </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  }</a:t>
            </a:r>
            <a:endParaRPr/>
          </a:p>
          <a:p>
            <a:pPr indent="0" lvl="0" marL="0" marR="0" rtl="0" algn="l">
              <a:spcBef>
                <a:spcPts val="0"/>
              </a:spcBef>
              <a:spcAft>
                <a:spcPts val="0"/>
              </a:spcAft>
              <a:buNone/>
            </a:pPr>
            <a:r>
              <a:rPr lang="en-US" sz="1400">
                <a:solidFill>
                  <a:schemeClr val="dk1"/>
                </a:solidFill>
                <a:latin typeface="Courier New"/>
                <a:ea typeface="Courier New"/>
                <a:cs typeface="Courier New"/>
                <a:sym typeface="Courier New"/>
              </a:rPr>
              <a:t>}</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54"/>
          <p:cNvSpPr txBox="1"/>
          <p:nvPr/>
        </p:nvSpPr>
        <p:spPr>
          <a:xfrm>
            <a:off x="2711054" y="2625804"/>
            <a:ext cx="4604146" cy="110799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600">
                <a:solidFill>
                  <a:schemeClr val="dk1"/>
                </a:solidFill>
                <a:latin typeface="Times New Roman"/>
                <a:ea typeface="Times New Roman"/>
                <a:cs typeface="Times New Roman"/>
                <a:sym typeface="Times New Roman"/>
              </a:rPr>
              <a:t>Thank you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6"/>
          <p:cNvSpPr/>
          <p:nvPr/>
        </p:nvSpPr>
        <p:spPr>
          <a:xfrm>
            <a:off x="1524000" y="914400"/>
            <a:ext cx="70866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lang="en-US" sz="2800">
                <a:solidFill>
                  <a:schemeClr val="dk1"/>
                </a:solidFill>
                <a:latin typeface="Times New Roman"/>
                <a:ea typeface="Times New Roman"/>
                <a:cs typeface="Times New Roman"/>
                <a:sym typeface="Times New Roman"/>
              </a:rPr>
              <a:t>Inheritance in Java</a:t>
            </a:r>
            <a:endParaRPr/>
          </a:p>
          <a:p>
            <a:pPr indent="0" lvl="0" marL="0" marR="0" rtl="0" algn="ctr">
              <a:lnSpc>
                <a:spcPct val="110000"/>
              </a:lnSpc>
              <a:spcBef>
                <a:spcPts val="560"/>
              </a:spcBef>
              <a:spcAft>
                <a:spcPts val="0"/>
              </a:spcAft>
              <a:buNone/>
            </a:pPr>
            <a:r>
              <a:t/>
            </a:r>
            <a:endParaRPr b="1" sz="2800">
              <a:solidFill>
                <a:schemeClr val="dk1"/>
              </a:solidFill>
              <a:latin typeface="Times New Roman"/>
              <a:ea typeface="Times New Roman"/>
              <a:cs typeface="Times New Roman"/>
              <a:sym typeface="Times New Roman"/>
            </a:endParaRPr>
          </a:p>
        </p:txBody>
      </p:sp>
      <p:sp>
        <p:nvSpPr>
          <p:cNvPr id="115" name="Google Shape;115;p6"/>
          <p:cNvSpPr/>
          <p:nvPr/>
        </p:nvSpPr>
        <p:spPr>
          <a:xfrm>
            <a:off x="1219200" y="1371600"/>
            <a:ext cx="7772400" cy="4953000"/>
          </a:xfrm>
          <a:prstGeom prst="rect">
            <a:avLst/>
          </a:prstGeom>
          <a:noFill/>
          <a:ln>
            <a:noFill/>
          </a:ln>
        </p:spPr>
        <p:txBody>
          <a:bodyPr anchorCtr="0" anchor="t" bIns="46025" lIns="92075" spcFirstLastPara="1" rIns="92075" wrap="square" tIns="46025">
            <a:noAutofit/>
          </a:bodyPr>
          <a:lstStyle/>
          <a:p>
            <a:pPr indent="-179388" lvl="0" marL="179388" marR="0" rtl="0" algn="just">
              <a:spcBef>
                <a:spcPts val="0"/>
              </a:spcBef>
              <a:spcAft>
                <a:spcPts val="0"/>
              </a:spcAft>
              <a:buClr>
                <a:schemeClr val="dk2"/>
              </a:buClr>
              <a:buSzPts val="2400"/>
              <a:buFont typeface="Arial"/>
              <a:buChar char="•"/>
            </a:pPr>
            <a:r>
              <a:rPr lang="en-US" sz="2400">
                <a:solidFill>
                  <a:schemeClr val="dk1"/>
                </a:solidFill>
                <a:latin typeface="Times New Roman"/>
                <a:ea typeface="Times New Roman"/>
                <a:cs typeface="Times New Roman"/>
                <a:sym typeface="Times New Roman"/>
              </a:rPr>
              <a:t>Inheritance is declared using the "</a:t>
            </a:r>
            <a:r>
              <a:rPr b="1" i="1" lang="en-US" sz="2400">
                <a:solidFill>
                  <a:schemeClr val="dk1"/>
                </a:solidFill>
                <a:latin typeface="Times New Roman"/>
                <a:ea typeface="Times New Roman"/>
                <a:cs typeface="Times New Roman"/>
                <a:sym typeface="Times New Roman"/>
              </a:rPr>
              <a:t>extends</a:t>
            </a:r>
            <a:r>
              <a:rPr lang="en-US" sz="2400">
                <a:solidFill>
                  <a:schemeClr val="dk1"/>
                </a:solidFill>
                <a:latin typeface="Times New Roman"/>
                <a:ea typeface="Times New Roman"/>
                <a:cs typeface="Times New Roman"/>
                <a:sym typeface="Times New Roman"/>
              </a:rPr>
              <a:t>" keyword</a:t>
            </a:r>
            <a:endParaRPr/>
          </a:p>
          <a:p>
            <a:pPr indent="-179387" lvl="1" marL="636588" marR="0" rtl="0" algn="just">
              <a:spcBef>
                <a:spcPts val="0"/>
              </a:spcBef>
              <a:spcAft>
                <a:spcPts val="0"/>
              </a:spcAft>
              <a:buClr>
                <a:schemeClr val="dk2"/>
              </a:buClr>
              <a:buSzPts val="2400"/>
              <a:buFont typeface="Arial"/>
              <a:buChar char="•"/>
            </a:pPr>
            <a:r>
              <a:rPr b="0" i="1" lang="en-US" sz="2400" u="none" cap="none" strike="noStrike">
                <a:solidFill>
                  <a:schemeClr val="dk1"/>
                </a:solidFill>
                <a:latin typeface="Times New Roman"/>
                <a:ea typeface="Times New Roman"/>
                <a:cs typeface="Times New Roman"/>
                <a:sym typeface="Times New Roman"/>
              </a:rPr>
              <a:t>If inheritance is not defined, the class extends a class called Object</a:t>
            </a:r>
            <a:endParaRPr b="0" i="0" sz="2400" u="none" cap="none" strike="noStrike">
              <a:solidFill>
                <a:schemeClr val="dk1"/>
              </a:solidFill>
              <a:latin typeface="Times New Roman"/>
              <a:ea typeface="Times New Roman"/>
              <a:cs typeface="Times New Roman"/>
              <a:sym typeface="Times New Roman"/>
            </a:endParaRPr>
          </a:p>
          <a:p>
            <a:pPr indent="-26987" lvl="0" marL="179388" marR="0" rtl="0" algn="just">
              <a:spcBef>
                <a:spcPts val="0"/>
              </a:spcBef>
              <a:spcAft>
                <a:spcPts val="0"/>
              </a:spcAft>
              <a:buClr>
                <a:schemeClr val="dk2"/>
              </a:buClr>
              <a:buSzPts val="2400"/>
              <a:buFont typeface="Arial"/>
              <a:buNone/>
            </a:pPr>
            <a:r>
              <a:t/>
            </a:r>
            <a:endParaRPr sz="2400">
              <a:solidFill>
                <a:schemeClr val="dk1"/>
              </a:solidFill>
              <a:latin typeface="Times New Roman"/>
              <a:ea typeface="Times New Roman"/>
              <a:cs typeface="Times New Roman"/>
              <a:sym typeface="Times New Roman"/>
            </a:endParaRPr>
          </a:p>
          <a:p>
            <a:pPr indent="-179387" lvl="1" marL="636588" marR="0" rtl="0" algn="just">
              <a:spcBef>
                <a:spcPts val="0"/>
              </a:spcBef>
              <a:spcAft>
                <a:spcPts val="0"/>
              </a:spcAft>
              <a:buNone/>
            </a:pPr>
            <a:r>
              <a:t/>
            </a:r>
            <a:endParaRPr b="0" i="1" sz="2400" u="none" cap="none" strike="noStrike">
              <a:solidFill>
                <a:schemeClr val="dk1"/>
              </a:solidFill>
              <a:latin typeface="Times New Roman"/>
              <a:ea typeface="Times New Roman"/>
              <a:cs typeface="Times New Roman"/>
              <a:sym typeface="Times New Roman"/>
            </a:endParaRPr>
          </a:p>
          <a:p>
            <a:pPr indent="-26987" lvl="0" marL="179388" marR="0" rtl="0" algn="just">
              <a:spcBef>
                <a:spcPts val="0"/>
              </a:spcBef>
              <a:spcAft>
                <a:spcPts val="0"/>
              </a:spcAft>
              <a:buClr>
                <a:schemeClr val="dk2"/>
              </a:buClr>
              <a:buSzPts val="2400"/>
              <a:buFont typeface="Arial"/>
              <a:buNone/>
            </a:pPr>
            <a:r>
              <a:t/>
            </a:r>
            <a:endParaRPr sz="2400">
              <a:solidFill>
                <a:schemeClr val="dk1"/>
              </a:solidFill>
              <a:latin typeface="Times New Roman"/>
              <a:ea typeface="Times New Roman"/>
              <a:cs typeface="Times New Roman"/>
              <a:sym typeface="Times New Roman"/>
            </a:endParaRPr>
          </a:p>
        </p:txBody>
      </p:sp>
      <p:pic>
        <p:nvPicPr>
          <p:cNvPr id="116" name="Google Shape;116;p6"/>
          <p:cNvPicPr preferRelativeResize="0"/>
          <p:nvPr/>
        </p:nvPicPr>
        <p:blipFill rotWithShape="1">
          <a:blip r:embed="rId3">
            <a:alphaModFix/>
          </a:blip>
          <a:srcRect b="0" l="0" r="0" t="0"/>
          <a:stretch/>
        </p:blipFill>
        <p:spPr>
          <a:xfrm>
            <a:off x="7019925" y="3295650"/>
            <a:ext cx="1971675" cy="3028950"/>
          </a:xfrm>
          <a:prstGeom prst="rect">
            <a:avLst/>
          </a:prstGeom>
          <a:noFill/>
          <a:ln>
            <a:noFill/>
          </a:ln>
        </p:spPr>
      </p:pic>
      <p:pic>
        <p:nvPicPr>
          <p:cNvPr id="117" name="Google Shape;117;p6"/>
          <p:cNvPicPr preferRelativeResize="0"/>
          <p:nvPr/>
        </p:nvPicPr>
        <p:blipFill rotWithShape="1">
          <a:blip r:embed="rId4">
            <a:alphaModFix/>
          </a:blip>
          <a:srcRect b="0" l="0" r="0" t="0"/>
          <a:stretch/>
        </p:blipFill>
        <p:spPr>
          <a:xfrm>
            <a:off x="838200" y="2514600"/>
            <a:ext cx="4819650" cy="4286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7"/>
          <p:cNvSpPr/>
          <p:nvPr/>
        </p:nvSpPr>
        <p:spPr>
          <a:xfrm>
            <a:off x="1524000" y="914400"/>
            <a:ext cx="70866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lang="en-US" sz="2800">
                <a:solidFill>
                  <a:schemeClr val="dk1"/>
                </a:solidFill>
                <a:latin typeface="Times New Roman"/>
                <a:ea typeface="Times New Roman"/>
                <a:cs typeface="Times New Roman"/>
                <a:sym typeface="Times New Roman"/>
              </a:rPr>
              <a:t>Inheritance in Java</a:t>
            </a:r>
            <a:endParaRPr/>
          </a:p>
          <a:p>
            <a:pPr indent="0" lvl="0" marL="0" marR="0" rtl="0" algn="ctr">
              <a:lnSpc>
                <a:spcPct val="110000"/>
              </a:lnSpc>
              <a:spcBef>
                <a:spcPts val="560"/>
              </a:spcBef>
              <a:spcAft>
                <a:spcPts val="0"/>
              </a:spcAft>
              <a:buNone/>
            </a:pPr>
            <a:r>
              <a:t/>
            </a:r>
            <a:endParaRPr b="1" sz="2800">
              <a:solidFill>
                <a:schemeClr val="dk1"/>
              </a:solidFill>
              <a:latin typeface="Times New Roman"/>
              <a:ea typeface="Times New Roman"/>
              <a:cs typeface="Times New Roman"/>
              <a:sym typeface="Times New Roman"/>
            </a:endParaRPr>
          </a:p>
        </p:txBody>
      </p:sp>
      <p:pic>
        <p:nvPicPr>
          <p:cNvPr id="123" name="Google Shape;123;p7"/>
          <p:cNvPicPr preferRelativeResize="0"/>
          <p:nvPr/>
        </p:nvPicPr>
        <p:blipFill rotWithShape="1">
          <a:blip r:embed="rId3">
            <a:alphaModFix/>
          </a:blip>
          <a:srcRect b="0" l="0" r="0" t="0"/>
          <a:stretch/>
        </p:blipFill>
        <p:spPr>
          <a:xfrm>
            <a:off x="914400" y="1447800"/>
            <a:ext cx="8001000" cy="4953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8"/>
          <p:cNvSpPr/>
          <p:nvPr/>
        </p:nvSpPr>
        <p:spPr>
          <a:xfrm>
            <a:off x="1524000" y="914400"/>
            <a:ext cx="70866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lang="en-US" sz="2800">
                <a:solidFill>
                  <a:schemeClr val="dk1"/>
                </a:solidFill>
                <a:latin typeface="Times New Roman"/>
                <a:ea typeface="Times New Roman"/>
                <a:cs typeface="Times New Roman"/>
                <a:sym typeface="Times New Roman"/>
              </a:rPr>
              <a:t>Inheritance and Visibility Rules</a:t>
            </a:r>
            <a:endParaRPr/>
          </a:p>
          <a:p>
            <a:pPr indent="0" lvl="0" marL="0" marR="0" rtl="0" algn="ctr">
              <a:lnSpc>
                <a:spcPct val="110000"/>
              </a:lnSpc>
              <a:spcBef>
                <a:spcPts val="560"/>
              </a:spcBef>
              <a:spcAft>
                <a:spcPts val="0"/>
              </a:spcAft>
              <a:buNone/>
            </a:pPr>
            <a:r>
              <a:t/>
            </a:r>
            <a:endParaRPr b="1" sz="2800">
              <a:solidFill>
                <a:schemeClr val="dk1"/>
              </a:solidFill>
              <a:latin typeface="Times New Roman"/>
              <a:ea typeface="Times New Roman"/>
              <a:cs typeface="Times New Roman"/>
              <a:sym typeface="Times New Roman"/>
            </a:endParaRPr>
          </a:p>
          <a:p>
            <a:pPr indent="0" lvl="0" marL="0" marR="0" rtl="0" algn="ctr">
              <a:lnSpc>
                <a:spcPct val="110000"/>
              </a:lnSpc>
              <a:spcBef>
                <a:spcPts val="560"/>
              </a:spcBef>
              <a:spcAft>
                <a:spcPts val="0"/>
              </a:spcAft>
              <a:buNone/>
            </a:pPr>
            <a:r>
              <a:t/>
            </a:r>
            <a:endParaRPr b="1" sz="2800">
              <a:solidFill>
                <a:schemeClr val="dk1"/>
              </a:solidFill>
              <a:latin typeface="Times New Roman"/>
              <a:ea typeface="Times New Roman"/>
              <a:cs typeface="Times New Roman"/>
              <a:sym typeface="Times New Roman"/>
            </a:endParaRPr>
          </a:p>
        </p:txBody>
      </p:sp>
      <p:sp>
        <p:nvSpPr>
          <p:cNvPr id="129" name="Google Shape;129;p8"/>
          <p:cNvSpPr/>
          <p:nvPr/>
        </p:nvSpPr>
        <p:spPr>
          <a:xfrm>
            <a:off x="1219200" y="1752600"/>
            <a:ext cx="7772400" cy="4648200"/>
          </a:xfrm>
          <a:prstGeom prst="rect">
            <a:avLst/>
          </a:prstGeom>
          <a:noFill/>
          <a:ln>
            <a:noFill/>
          </a:ln>
        </p:spPr>
        <p:txBody>
          <a:bodyPr anchorCtr="0" anchor="t" bIns="46025" lIns="92075" spcFirstLastPara="1" rIns="92075" wrap="square" tIns="46025">
            <a:noAutofit/>
          </a:bodyPr>
          <a:lstStyle/>
          <a:p>
            <a:pPr indent="-179388" lvl="0" marL="179388" marR="0" rtl="0" algn="just">
              <a:spcBef>
                <a:spcPts val="0"/>
              </a:spcBef>
              <a:spcAft>
                <a:spcPts val="0"/>
              </a:spcAft>
              <a:buClr>
                <a:schemeClr val="dk2"/>
              </a:buClr>
              <a:buSzPts val="2400"/>
              <a:buFont typeface="Arial"/>
              <a:buChar char="•"/>
            </a:pPr>
            <a:r>
              <a:rPr b="1" lang="en-US" sz="2400">
                <a:solidFill>
                  <a:schemeClr val="dk1"/>
                </a:solidFill>
                <a:latin typeface="Times New Roman"/>
                <a:ea typeface="Times New Roman"/>
                <a:cs typeface="Times New Roman"/>
                <a:sym typeface="Times New Roman"/>
              </a:rPr>
              <a:t>Private</a:t>
            </a:r>
            <a:r>
              <a:rPr lang="en-US" sz="2400">
                <a:solidFill>
                  <a:schemeClr val="dk1"/>
                </a:solidFill>
                <a:latin typeface="Times New Roman"/>
                <a:ea typeface="Times New Roman"/>
                <a:cs typeface="Times New Roman"/>
                <a:sym typeface="Times New Roman"/>
              </a:rPr>
              <a:t> variables and methods are not visible to subclasses or clients</a:t>
            </a:r>
            <a:endParaRPr/>
          </a:p>
          <a:p>
            <a:pPr indent="-179388" lvl="0" marL="179388" marR="0" rtl="0" algn="just">
              <a:spcBef>
                <a:spcPts val="1200"/>
              </a:spcBef>
              <a:spcAft>
                <a:spcPts val="0"/>
              </a:spcAft>
              <a:buClr>
                <a:schemeClr val="dk2"/>
              </a:buClr>
              <a:buSzPts val="2400"/>
              <a:buFont typeface="Arial"/>
              <a:buChar char="•"/>
            </a:pPr>
            <a:r>
              <a:rPr b="1" lang="en-US" sz="2400">
                <a:solidFill>
                  <a:schemeClr val="dk1"/>
                </a:solidFill>
                <a:latin typeface="Times New Roman"/>
                <a:ea typeface="Times New Roman"/>
                <a:cs typeface="Times New Roman"/>
                <a:sym typeface="Times New Roman"/>
              </a:rPr>
              <a:t>Public</a:t>
            </a:r>
            <a:r>
              <a:rPr lang="en-US" sz="2400">
                <a:solidFill>
                  <a:schemeClr val="dk1"/>
                </a:solidFill>
                <a:latin typeface="Times New Roman"/>
                <a:ea typeface="Times New Roman"/>
                <a:cs typeface="Times New Roman"/>
                <a:sym typeface="Times New Roman"/>
              </a:rPr>
              <a:t> variables and methods are visible to all subclasses and clients</a:t>
            </a:r>
            <a:endParaRPr/>
          </a:p>
          <a:p>
            <a:pPr indent="-179388" lvl="0" marL="179388" marR="0" rtl="0" algn="just">
              <a:spcBef>
                <a:spcPts val="1200"/>
              </a:spcBef>
              <a:spcAft>
                <a:spcPts val="0"/>
              </a:spcAft>
              <a:buClr>
                <a:schemeClr val="dk2"/>
              </a:buClr>
              <a:buSzPts val="2400"/>
              <a:buFont typeface="Arial"/>
              <a:buChar char="•"/>
            </a:pPr>
            <a:r>
              <a:rPr b="1" lang="en-US" sz="2400">
                <a:solidFill>
                  <a:schemeClr val="dk1"/>
                </a:solidFill>
                <a:latin typeface="Times New Roman"/>
                <a:ea typeface="Times New Roman"/>
                <a:cs typeface="Times New Roman"/>
                <a:sym typeface="Times New Roman"/>
              </a:rPr>
              <a:t>Protected </a:t>
            </a:r>
            <a:r>
              <a:rPr lang="en-US" sz="2400">
                <a:solidFill>
                  <a:schemeClr val="dk1"/>
                </a:solidFill>
                <a:latin typeface="Times New Roman"/>
                <a:ea typeface="Times New Roman"/>
                <a:cs typeface="Times New Roman"/>
                <a:sym typeface="Times New Roman"/>
              </a:rPr>
              <a:t>variables and methods can only be referenced by subclasses of the class and no other classes</a:t>
            </a:r>
            <a:endParaRPr/>
          </a:p>
          <a:p>
            <a:pPr indent="-179388" lvl="0" marL="179388" marR="0" rtl="0" algn="just">
              <a:spcBef>
                <a:spcPts val="1200"/>
              </a:spcBef>
              <a:spcAft>
                <a:spcPts val="0"/>
              </a:spcAft>
              <a:buClr>
                <a:schemeClr val="dk2"/>
              </a:buClr>
              <a:buSzPts val="2400"/>
              <a:buFont typeface="Arial"/>
              <a:buChar char="•"/>
            </a:pPr>
            <a:r>
              <a:rPr b="1" lang="en-US" sz="2400">
                <a:solidFill>
                  <a:schemeClr val="dk1"/>
                </a:solidFill>
                <a:latin typeface="Times New Roman"/>
                <a:ea typeface="Times New Roman"/>
                <a:cs typeface="Times New Roman"/>
                <a:sym typeface="Times New Roman"/>
              </a:rPr>
              <a:t>Default </a:t>
            </a:r>
            <a:r>
              <a:rPr lang="en-US" sz="2400">
                <a:solidFill>
                  <a:schemeClr val="dk1"/>
                </a:solidFill>
                <a:latin typeface="Times New Roman"/>
                <a:ea typeface="Times New Roman"/>
                <a:cs typeface="Times New Roman"/>
                <a:sym typeface="Times New Roman"/>
              </a:rPr>
              <a:t>variables and methods are only visible to subclasses and clients defined in the same package as the class</a:t>
            </a:r>
            <a:endParaRPr/>
          </a:p>
          <a:p>
            <a:pPr indent="-26987" lvl="0" marL="179388" marR="0" rtl="0" algn="just">
              <a:spcBef>
                <a:spcPts val="1200"/>
              </a:spcBef>
              <a:spcAft>
                <a:spcPts val="0"/>
              </a:spcAft>
              <a:buClr>
                <a:schemeClr val="dk2"/>
              </a:buClr>
              <a:buSzPts val="2400"/>
              <a:buFont typeface="Arial"/>
              <a:buNone/>
            </a:pPr>
            <a:r>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9"/>
          <p:cNvSpPr/>
          <p:nvPr/>
        </p:nvSpPr>
        <p:spPr>
          <a:xfrm>
            <a:off x="1524000" y="914400"/>
            <a:ext cx="70866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10000"/>
              </a:lnSpc>
              <a:spcBef>
                <a:spcPts val="0"/>
              </a:spcBef>
              <a:spcAft>
                <a:spcPts val="0"/>
              </a:spcAft>
              <a:buNone/>
            </a:pPr>
            <a:r>
              <a:rPr b="1" lang="en-US" sz="2800">
                <a:solidFill>
                  <a:schemeClr val="dk1"/>
                </a:solidFill>
                <a:latin typeface="Times New Roman"/>
                <a:ea typeface="Times New Roman"/>
                <a:cs typeface="Times New Roman"/>
                <a:sym typeface="Times New Roman"/>
              </a:rPr>
              <a:t>Inheritance Hierarchy</a:t>
            </a:r>
            <a:endParaRPr/>
          </a:p>
          <a:p>
            <a:pPr indent="0" lvl="0" marL="0" marR="0" rtl="0" algn="ctr">
              <a:lnSpc>
                <a:spcPct val="110000"/>
              </a:lnSpc>
              <a:spcBef>
                <a:spcPts val="560"/>
              </a:spcBef>
              <a:spcAft>
                <a:spcPts val="0"/>
              </a:spcAft>
              <a:buNone/>
            </a:pPr>
            <a:r>
              <a:t/>
            </a:r>
            <a:endParaRPr b="1" sz="2800">
              <a:solidFill>
                <a:schemeClr val="dk1"/>
              </a:solidFill>
              <a:latin typeface="Times New Roman"/>
              <a:ea typeface="Times New Roman"/>
              <a:cs typeface="Times New Roman"/>
              <a:sym typeface="Times New Roman"/>
            </a:endParaRPr>
          </a:p>
          <a:p>
            <a:pPr indent="0" lvl="0" marL="0" marR="0" rtl="0" algn="ctr">
              <a:lnSpc>
                <a:spcPct val="110000"/>
              </a:lnSpc>
              <a:spcBef>
                <a:spcPts val="560"/>
              </a:spcBef>
              <a:spcAft>
                <a:spcPts val="0"/>
              </a:spcAft>
              <a:buNone/>
            </a:pPr>
            <a:r>
              <a:t/>
            </a:r>
            <a:endParaRPr b="1" sz="2800">
              <a:solidFill>
                <a:schemeClr val="dk1"/>
              </a:solidFill>
              <a:latin typeface="Times New Roman"/>
              <a:ea typeface="Times New Roman"/>
              <a:cs typeface="Times New Roman"/>
              <a:sym typeface="Times New Roman"/>
            </a:endParaRPr>
          </a:p>
        </p:txBody>
      </p:sp>
      <p:sp>
        <p:nvSpPr>
          <p:cNvPr id="135" name="Google Shape;135;p9"/>
          <p:cNvSpPr/>
          <p:nvPr/>
        </p:nvSpPr>
        <p:spPr>
          <a:xfrm>
            <a:off x="1219200" y="1371600"/>
            <a:ext cx="7772400" cy="2667000"/>
          </a:xfrm>
          <a:prstGeom prst="rect">
            <a:avLst/>
          </a:prstGeom>
          <a:noFill/>
          <a:ln>
            <a:noFill/>
          </a:ln>
        </p:spPr>
        <p:txBody>
          <a:bodyPr anchorCtr="0" anchor="t" bIns="46025" lIns="92075" spcFirstLastPara="1" rIns="92075" wrap="square" tIns="46025">
            <a:noAutofit/>
          </a:bodyPr>
          <a:lstStyle/>
          <a:p>
            <a:pPr indent="-179388" lvl="0" marL="179388" marR="0" rtl="0" algn="just">
              <a:spcBef>
                <a:spcPts val="0"/>
              </a:spcBef>
              <a:spcAft>
                <a:spcPts val="0"/>
              </a:spcAft>
              <a:buClr>
                <a:schemeClr val="dk2"/>
              </a:buClr>
              <a:buSzPts val="2400"/>
              <a:buFont typeface="Arial"/>
              <a:buChar char="•"/>
            </a:pPr>
            <a:r>
              <a:rPr lang="en-US" sz="2400">
                <a:solidFill>
                  <a:schemeClr val="dk1"/>
                </a:solidFill>
                <a:latin typeface="Times New Roman"/>
                <a:ea typeface="Times New Roman"/>
                <a:cs typeface="Times New Roman"/>
                <a:sym typeface="Times New Roman"/>
              </a:rPr>
              <a:t>Each Java class has one (and only one) superclass.</a:t>
            </a:r>
            <a:endParaRPr/>
          </a:p>
          <a:p>
            <a:pPr indent="-179387" lvl="1" marL="636588" marR="0" rtl="0" algn="just">
              <a:spcBef>
                <a:spcPts val="0"/>
              </a:spcBef>
              <a:spcAft>
                <a:spcPts val="0"/>
              </a:spcAft>
              <a:buClr>
                <a:schemeClr val="dk2"/>
              </a:buClr>
              <a:buSzPts val="2400"/>
              <a:buFont typeface="Arial"/>
              <a:buChar char="•"/>
            </a:pPr>
            <a:r>
              <a:rPr b="0" i="1" lang="en-US" sz="2400" u="none" cap="none" strike="noStrike">
                <a:solidFill>
                  <a:schemeClr val="dk1"/>
                </a:solidFill>
                <a:latin typeface="Times New Roman"/>
                <a:ea typeface="Times New Roman"/>
                <a:cs typeface="Times New Roman"/>
                <a:sym typeface="Times New Roman"/>
              </a:rPr>
              <a:t>C++ allows for multiple inheritance</a:t>
            </a:r>
            <a:endParaRPr/>
          </a:p>
          <a:p>
            <a:pPr indent="-179388" lvl="0" marL="179388" marR="0" rtl="0" algn="just">
              <a:spcBef>
                <a:spcPts val="0"/>
              </a:spcBef>
              <a:spcAft>
                <a:spcPts val="0"/>
              </a:spcAft>
              <a:buClr>
                <a:schemeClr val="dk2"/>
              </a:buClr>
              <a:buSzPts val="2400"/>
              <a:buFont typeface="Arial"/>
              <a:buChar char="•"/>
            </a:pPr>
            <a:r>
              <a:rPr lang="en-US" sz="2400">
                <a:solidFill>
                  <a:schemeClr val="dk1"/>
                </a:solidFill>
                <a:latin typeface="Times New Roman"/>
                <a:ea typeface="Times New Roman"/>
                <a:cs typeface="Times New Roman"/>
                <a:sym typeface="Times New Roman"/>
              </a:rPr>
              <a:t>Inheritance creates a class hierarchy</a:t>
            </a:r>
            <a:endParaRPr/>
          </a:p>
          <a:p>
            <a:pPr indent="-179387" lvl="1" marL="636588" marR="0" rtl="0" algn="just">
              <a:spcBef>
                <a:spcPts val="0"/>
              </a:spcBef>
              <a:spcAft>
                <a:spcPts val="0"/>
              </a:spcAft>
              <a:buClr>
                <a:schemeClr val="dk2"/>
              </a:buClr>
              <a:buSzPts val="2400"/>
              <a:buFont typeface="Arial"/>
              <a:buChar char="•"/>
            </a:pPr>
            <a:r>
              <a:rPr b="0" i="1" lang="en-US" sz="2400" u="none" cap="none" strike="noStrike">
                <a:solidFill>
                  <a:schemeClr val="dk1"/>
                </a:solidFill>
                <a:latin typeface="Times New Roman"/>
                <a:ea typeface="Times New Roman"/>
                <a:cs typeface="Times New Roman"/>
                <a:sym typeface="Times New Roman"/>
              </a:rPr>
              <a:t>Classes higher in the hierarchy are more general and more abstract</a:t>
            </a:r>
            <a:endParaRPr/>
          </a:p>
          <a:p>
            <a:pPr indent="-179387" lvl="1" marL="636588" marR="0" rtl="0" algn="just">
              <a:spcBef>
                <a:spcPts val="0"/>
              </a:spcBef>
              <a:spcAft>
                <a:spcPts val="0"/>
              </a:spcAft>
              <a:buClr>
                <a:schemeClr val="dk2"/>
              </a:buClr>
              <a:buSzPts val="2400"/>
              <a:buFont typeface="Arial"/>
              <a:buChar char="•"/>
            </a:pPr>
            <a:r>
              <a:rPr b="0" i="1" lang="en-US" sz="2400" u="none" cap="none" strike="noStrike">
                <a:solidFill>
                  <a:schemeClr val="dk1"/>
                </a:solidFill>
                <a:latin typeface="Times New Roman"/>
                <a:ea typeface="Times New Roman"/>
                <a:cs typeface="Times New Roman"/>
                <a:sym typeface="Times New Roman"/>
              </a:rPr>
              <a:t>Classes lower in the hierarchy are more specific and concrete</a:t>
            </a:r>
            <a:endParaRPr/>
          </a:p>
        </p:txBody>
      </p:sp>
      <p:pic>
        <p:nvPicPr>
          <p:cNvPr id="136" name="Google Shape;136;p9"/>
          <p:cNvPicPr preferRelativeResize="0"/>
          <p:nvPr/>
        </p:nvPicPr>
        <p:blipFill rotWithShape="1">
          <a:blip r:embed="rId3">
            <a:alphaModFix/>
          </a:blip>
          <a:srcRect b="0" l="0" r="0" t="0"/>
          <a:stretch/>
        </p:blipFill>
        <p:spPr>
          <a:xfrm>
            <a:off x="1143000" y="4133850"/>
            <a:ext cx="4352925" cy="2343150"/>
          </a:xfrm>
          <a:prstGeom prst="rect">
            <a:avLst/>
          </a:prstGeom>
          <a:noFill/>
          <a:ln>
            <a:noFill/>
          </a:ln>
        </p:spPr>
      </p:pic>
      <p:pic>
        <p:nvPicPr>
          <p:cNvPr id="137" name="Google Shape;137;p9"/>
          <p:cNvPicPr preferRelativeResize="0"/>
          <p:nvPr/>
        </p:nvPicPr>
        <p:blipFill rotWithShape="1">
          <a:blip r:embed="rId4">
            <a:alphaModFix/>
          </a:blip>
          <a:srcRect b="0" l="0" r="0" t="0"/>
          <a:stretch/>
        </p:blipFill>
        <p:spPr>
          <a:xfrm>
            <a:off x="5105400" y="3657600"/>
            <a:ext cx="3962400" cy="2743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aju">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2012-08-07T16:47:54Z</dcterms:created>
  <dc:creator>anju</dc:creator>
</cp:coreProperties>
</file>