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5b91c66a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95b91c66a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b91c66a2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95b91c66a2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82d51f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582d51f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5b91c66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5b91c66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5b91c66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5b91c66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5b91c66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5b91c66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b91c66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5b91c66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5b91c66a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5b91c66a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82d51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82d51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582d51f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582d51f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b91c66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b91c66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582d51f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582d51f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5b91c66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5b91c66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b91c66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5b91c66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b91c66a2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b91c66a2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95b91c66a2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b91c66a2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95b91c66a2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240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525" lIns="69050" spcFirstLastPara="1" rIns="69050" wrap="square" tIns="345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971550"/>
            <a:ext cx="8305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rmAutofit/>
          </a:bodyPr>
          <a:lstStyle>
            <a:lvl1pPr indent="-273050" lvl="0" marL="457200" rtl="0" algn="l">
              <a:spcBef>
                <a:spcPts val="300"/>
              </a:spcBef>
              <a:spcAft>
                <a:spcPts val="0"/>
              </a:spcAft>
              <a:buSzPts val="700"/>
              <a:buChar char="●"/>
              <a:defRPr/>
            </a:lvl1pPr>
            <a:lvl2pPr indent="-273050" lvl="1" marL="914400" rtl="0" algn="l">
              <a:spcBef>
                <a:spcPts val="300"/>
              </a:spcBef>
              <a:spcAft>
                <a:spcPts val="0"/>
              </a:spcAft>
              <a:buSzPts val="700"/>
              <a:buChar char="○"/>
              <a:defRPr/>
            </a:lvl2pPr>
            <a:lvl3pPr indent="-260350" lvl="2" marL="1371600" rtl="0" algn="l">
              <a:spcBef>
                <a:spcPts val="300"/>
              </a:spcBef>
              <a:spcAft>
                <a:spcPts val="0"/>
              </a:spcAft>
              <a:buSzPts val="500"/>
              <a:buChar char="■"/>
              <a:defRPr/>
            </a:lvl3pPr>
            <a:lvl4pPr indent="-285750" lvl="3" marL="18288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ml-diagrams.org/interaction-message.html" TargetMode="External"/><Relationship Id="rId4" Type="http://schemas.openxmlformats.org/officeDocument/2006/relationships/hyperlink" Target="https://www.uml-diagrams.org/sequence-diagrams.html#interaction-fragment" TargetMode="External"/><Relationship Id="rId5" Type="http://schemas.openxmlformats.org/officeDocument/2006/relationships/hyperlink" Target="https://www.uml-diagrams.org/sequence-diagrams.html#interaction-use" TargetMode="External"/><Relationship Id="rId6" Type="http://schemas.openxmlformats.org/officeDocument/2006/relationships/hyperlink" Target="https://www.uml-diagrams.org/sequence-diagrams-combined-fragm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uml-diagrams.org/uml-core.html#named-element" TargetMode="External"/><Relationship Id="rId4" Type="http://schemas.openxmlformats.org/officeDocument/2006/relationships/hyperlink" Target="https://www.uml-diagrams.org/sequence-diagrams.html#occurrence" TargetMode="External"/><Relationship Id="rId9" Type="http://schemas.openxmlformats.org/officeDocument/2006/relationships/hyperlink" Target="https://www.uml-diagrams.org/sequence-diagrams.html#interaction-use" TargetMode="External"/><Relationship Id="rId5" Type="http://schemas.openxmlformats.org/officeDocument/2006/relationships/hyperlink" Target="https://www.uml-diagrams.org/sequence-diagrams.html#execution" TargetMode="External"/><Relationship Id="rId6" Type="http://schemas.openxmlformats.org/officeDocument/2006/relationships/hyperlink" Target="https://www.uml-diagrams.org/sequence-diagrams.html#execution" TargetMode="External"/><Relationship Id="rId7" Type="http://schemas.openxmlformats.org/officeDocument/2006/relationships/hyperlink" Target="https://www.uml-diagrams.org/sequence-diagrams.html#state-invariant" TargetMode="External"/><Relationship Id="rId8" Type="http://schemas.openxmlformats.org/officeDocument/2006/relationships/hyperlink" Target="https://www.uml-diagrams.org/sequence-diagrams-combined-fragment.html" TargetMode="Externa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uml-diagrams.org/sequence-diagrams.html#occurrence" TargetMode="External"/><Relationship Id="rId4" Type="http://schemas.openxmlformats.org/officeDocument/2006/relationships/hyperlink" Target="https://www.uml-diagrams.org/interaction-message.html" TargetMode="External"/><Relationship Id="rId9" Type="http://schemas.openxmlformats.org/officeDocument/2006/relationships/hyperlink" Target="https://www.uml-diagrams.org/sequence-diagrams.html#execution-occurrence" TargetMode="External"/><Relationship Id="rId5" Type="http://schemas.openxmlformats.org/officeDocument/2006/relationships/hyperlink" Target="https://www.uml-diagrams.org/sequence-diagrams.html#execution" TargetMode="External"/><Relationship Id="rId6" Type="http://schemas.openxmlformats.org/officeDocument/2006/relationships/hyperlink" Target="https://www.uml-diagrams.org/sequence-diagrams.html#lifeline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uml-diagrams.org/sequence-diagrams.html#message-occurrenc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uml-diagrams.org/sequence-diagrams.html#lifeline" TargetMode="External"/><Relationship Id="rId4" Type="http://schemas.openxmlformats.org/officeDocument/2006/relationships/hyperlink" Target="https://www.uml-diagrams.org/sequence-diagrams.html#execution-occurrence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uml-diagrams.org/constraint.html" TargetMode="External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uml-diagrams.org/sequence-diagrams.html#interaction-fragment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uml-diagrams.org/sequence-diagrams.html#destruction-occurrence-seq" TargetMode="External"/><Relationship Id="rId10" Type="http://schemas.openxmlformats.org/officeDocument/2006/relationships/hyperlink" Target="https://www.uml-diagrams.org/sequence-diagrams.html#state-invariant" TargetMode="External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ml-diagrams.org/interaction-message.html" TargetMode="External"/><Relationship Id="rId4" Type="http://schemas.openxmlformats.org/officeDocument/2006/relationships/hyperlink" Target="https://www.uml-diagrams.org/sequence-diagrams.html#lifeline" TargetMode="External"/><Relationship Id="rId9" Type="http://schemas.openxmlformats.org/officeDocument/2006/relationships/hyperlink" Target="https://www.uml-diagrams.org/sequence-diagrams.html#interaction-use" TargetMode="External"/><Relationship Id="rId5" Type="http://schemas.openxmlformats.org/officeDocument/2006/relationships/hyperlink" Target="https://www.uml-diagrams.org/sequence-diagrams.html#lifeline" TargetMode="External"/><Relationship Id="rId6" Type="http://schemas.openxmlformats.org/officeDocument/2006/relationships/hyperlink" Target="https://www.uml-diagrams.org/sequence-diagrams.html#execution" TargetMode="External"/><Relationship Id="rId7" Type="http://schemas.openxmlformats.org/officeDocument/2006/relationships/hyperlink" Target="https://www.uml-diagrams.org/interaction-message.html" TargetMode="External"/><Relationship Id="rId8" Type="http://schemas.openxmlformats.org/officeDocument/2006/relationships/hyperlink" Target="https://www.uml-diagrams.org/sequence-diagrams-combined-fragmen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ml-diagrams.org/common-behaviors.html#behavior" TargetMode="External"/><Relationship Id="rId4" Type="http://schemas.openxmlformats.org/officeDocument/2006/relationships/hyperlink" Target="https://www.uml-diagrams.org/sequence-diagrams.html#interaction-fragment" TargetMode="External"/><Relationship Id="rId9" Type="http://schemas.openxmlformats.org/officeDocument/2006/relationships/hyperlink" Target="https://www.uml-diagrams.org/interaction-overview-diagrams.html" TargetMode="External"/><Relationship Id="rId5" Type="http://schemas.openxmlformats.org/officeDocument/2006/relationships/hyperlink" Target="https://www.uml-diagrams.org/sequence-diagrams.html#occurrence" TargetMode="External"/><Relationship Id="rId6" Type="http://schemas.openxmlformats.org/officeDocument/2006/relationships/hyperlink" Target="https://www.uml-diagrams.org/sequence-diagrams.html" TargetMode="External"/><Relationship Id="rId7" Type="http://schemas.openxmlformats.org/officeDocument/2006/relationships/hyperlink" Target="https://www.uml-diagrams.org/communication-diagrams.html" TargetMode="External"/><Relationship Id="rId8" Type="http://schemas.openxmlformats.org/officeDocument/2006/relationships/hyperlink" Target="https://www.uml-diagrams.org/timing-diagram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ml-diagrams.org/uml-core.html#named-element" TargetMode="External"/><Relationship Id="rId4" Type="http://schemas.openxmlformats.org/officeDocument/2006/relationships/hyperlink" Target="https://www.uml-diagrams.org/sequence-diagrams.html#lifeline" TargetMode="External"/><Relationship Id="rId5" Type="http://schemas.openxmlformats.org/officeDocument/2006/relationships/hyperlink" Target="https://www.uml-diagrams.org/interaction-message.html#lost-message" TargetMode="External"/><Relationship Id="rId6" Type="http://schemas.openxmlformats.org/officeDocument/2006/relationships/hyperlink" Target="https://www.uml-diagrams.org/interaction-message.html#found-messa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hyperlink" Target="https://www.uml-diagrams.org/sequence-diagrams.html#lifeline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uml-diagrams.org/sequence-diagrams.html#lifeli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1151878" y="4844786"/>
            <a:ext cx="76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"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https://www.geeksforgeeks.org/unified-modeling-language-uml-sequence-diagrams/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94525" y="917475"/>
            <a:ext cx="79548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Lost Message –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Lost message is used to represent a scenario where the recipient is not known to the system. It is represented using an arrow directed towards an end point from a lifeline. For example: Consider a scenario where a warning is generated.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56" y="1823231"/>
            <a:ext cx="1814766" cy="82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227" y="1620568"/>
            <a:ext cx="3036518" cy="280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" y="2759177"/>
            <a:ext cx="4249908" cy="197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1151878" y="4844786"/>
            <a:ext cx="76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"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https://www.geeksforgeeks.org/unified-modeling-language-uml-sequence-diagrams/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94525" y="917475"/>
            <a:ext cx="7954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Guards –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model conditions we use guards in UML. They are used when we need to restrict the flow of messages on the pretext of a condition being met. Guards play an important role in letting software developers know the constraints attached to a system or a particular process. For example: In order to be able to withdraw cash, having a balance greater than zero is a condition that must be met as shown below.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914" y="1996015"/>
            <a:ext cx="4229691" cy="253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Gate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44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 end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connection point for relating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outside of an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fragment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a message inside the interaction fragment.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purpose of gates and messages between gates is to specify the concrete sender and receiver for every message. Gates play different roles: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formal gates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on interactions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actual gates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on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uses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expression gates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on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combined fragment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gates are named implicitly or explicitly. Implicit gate name is constructed by concatenating the direction of the message ("in" or "out") and the message name, e.g. in_search, out_read.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2465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Interaction Fragment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846000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fragment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named element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representing the most general interaction unit.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Examples of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fragments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Occurrence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xecution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invariant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combined fragment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use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15975" y="13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704400"/>
            <a:ext cx="8520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Occurrence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 specification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i.e. "event description"  → represents a moment in time (event) at the beginning or end of a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at the beginning or end of an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occurrence specification appears on exactly one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 specification has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notation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is just a point at the beginning or end of a message or at the beginning or end of an execution specification.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773" y="1603126"/>
            <a:ext cx="1895174" cy="16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87025" y="1871175"/>
            <a:ext cx="3978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Examples of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 occurrence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represents sending and receiving of signals or invoking or receiving of operation calls.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occurrence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represents moments in time at which actions or behaviors start or finish.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5272" y="3342100"/>
            <a:ext cx="2321300" cy="18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189575" y="1812000"/>
            <a:ext cx="12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Destruction Occurrence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55225" y="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42250" y="608650"/>
            <a:ext cx="48501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Represents a period in the participant's lifetime when it is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executing a unit of behavior or action within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sending a signal to another participant,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waiting for a reply message from another participant.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duration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an execution is represented by two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occurrences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occurrence and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occurrence.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21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represented as a thin grey or white rectangle on the lifeline.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350" y="510850"/>
            <a:ext cx="3687414" cy="17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01" y="2299400"/>
            <a:ext cx="3049225" cy="12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600" y="3613150"/>
            <a:ext cx="3389924" cy="1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1450" y="2694825"/>
            <a:ext cx="3607300" cy="1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 invariant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802475"/>
            <a:ext cx="85206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Represents a runtime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constraint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on the participants of the interaction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constraint is evaluated immediately prior to the execution of the next occurrence specification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State invariant is usually shown as a constraint in curly braces on the lifeline.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675" y="1999175"/>
            <a:ext cx="30003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use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819900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fragment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which allows to use (or call) another interaction.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Referenced interaction has formal gates. Interaction use provides a set of actual gates that must match the formal gates of the interaction.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use works as: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copy the contents of the referred interaction to where this interaction needs to be used,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substitute formal parameters with arguments,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connect the formal gates with the actual ones.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198" y="2891225"/>
            <a:ext cx="3554525" cy="20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50" y="128150"/>
            <a:ext cx="7285225" cy="47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26775" y="5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equence diagram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66125" y="72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Focuses on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interchange between a number of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following nodes and edges are typically drawn in a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sequence diagram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specification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combined fragment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use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invariant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destruction occurrence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59125" y="1349775"/>
            <a:ext cx="5497424" cy="3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UML Interaction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4157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specialization of both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behavior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of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fragment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which represents a unit of behavior that focuses on the observable exchange of information between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connectable elements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Interactions focus on the passing of information with messages between the connectable elements of the classifier.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semantics of an interaction is defined in UML as a pair of sets of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valid traces and invalid traces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trace is a sequence of event occurrences denoted &lt;e1, e2, ... , en&gt;, each of which is described by an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occurrence specification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occurrence in interactions is normally interpreted to take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zero time.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Duration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always assumed to be measured between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a behavior an interaction is specializable and redefineable.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notation for an interaction is a solid-outline rectangle frame. The pentagon in the upper left corner of the rectangle contains the keyword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followed by the interaction name and parameters.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notation within the rectangular frame is one of the form of: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sequence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communication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timing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overview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9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Lifeline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15750"/>
            <a:ext cx="85206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>
                <a:solidFill>
                  <a:schemeClr val="dk1"/>
                </a:solidFill>
              </a:rPr>
              <a:t>A lifeline is a named element which depicts an individual participant in a sequence diagram. So basically each instance in a sequence diagram is represented by a lifeline. </a:t>
            </a:r>
            <a:endParaRPr sz="1465">
              <a:solidFill>
                <a:schemeClr val="dk1"/>
              </a:solidFill>
            </a:endParaRPr>
          </a:p>
          <a:p>
            <a:pPr indent="-3216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>
                <a:solidFill>
                  <a:schemeClr val="dk1"/>
                </a:solidFill>
              </a:rPr>
              <a:t>Lifeline elements are located at the top in a sequence diagram. </a:t>
            </a:r>
            <a:endParaRPr sz="1465">
              <a:solidFill>
                <a:schemeClr val="dk1"/>
              </a:solidFill>
            </a:endParaRPr>
          </a:p>
          <a:p>
            <a:pPr indent="-3216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>
                <a:solidFill>
                  <a:schemeClr val="dk1"/>
                </a:solidFill>
              </a:rPr>
              <a:t>The standard in UML for naming a lifeline follows the following format – Instance Name : Class Name</a:t>
            </a:r>
            <a:endParaRPr sz="1465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3350"/>
            <a:ext cx="18954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2287150"/>
            <a:ext cx="19812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800" y="2260775"/>
            <a:ext cx="30575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4173100"/>
            <a:ext cx="865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the referenced connectable element is multivalued, then the lifeline may have an expression 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that specifies which particular part is represented by this lifeline.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UML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named element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defines one specific kind of communication between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an interaction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message is shown as a line from the sender message end to the receiver message end.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line must be such that every line fragment is either horizontal or downwards when traversed from send event to receive event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two major types of messages in Sequence Diagram: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 by Action Type - a message reflect either an operation call or  start of an execution or sending/receiving of a single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Synchronous call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Asynchronous call/ signal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delete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reply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 by Presence of Events - a message depends upon whether messages send event and  receive events are present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 message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lost message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found message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unknown 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(default)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52400" y="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 by Action Type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900"/>
            <a:ext cx="2481025" cy="13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71675" y="722350"/>
            <a:ext cx="174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Synchronous call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typically represents operation call - send message and suspend execution while waiting for response.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50" y="2496950"/>
            <a:ext cx="2415875" cy="12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471675" y="2406400"/>
            <a:ext cx="1741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Asynchronous call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send message and proceed immediately without waiting for return value.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650" y="601363"/>
            <a:ext cx="1838000" cy="14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962100" y="678850"/>
            <a:ext cx="1654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message is sent to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create itself.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200" y="2160150"/>
            <a:ext cx="1654800" cy="1289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7175100" y="2043925"/>
            <a:ext cx="149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Delete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message (called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stop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previous versions of UML) is sent to terminate another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50597" y="3723097"/>
            <a:ext cx="3427929" cy="1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918075" y="3723100"/>
            <a:ext cx="30000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message to an operation call is shown as a dashed line with open arrow head (looks similar to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creation 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85800" y="971550"/>
            <a:ext cx="8305800" cy="3657600"/>
          </a:xfrm>
          <a:prstGeom prst="rect">
            <a:avLst/>
          </a:prstGeom>
        </p:spPr>
        <p:txBody>
          <a:bodyPr anchorCtr="0" anchor="t" bIns="34525" lIns="69050" spcFirstLastPara="1" rIns="69050" wrap="square" tIns="34525">
            <a:normAutofit/>
          </a:bodyPr>
          <a:lstStyle/>
          <a:p>
            <a:pPr indent="-209550" lvl="0" marL="342900" rtl="0" algn="l">
              <a:spcBef>
                <a:spcPts val="30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Complete Message</a:t>
            </a:r>
            <a:endParaRPr/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/>
              <a:t>Semantic: &lt;SentEvent, ReceiveEvent&gt;</a:t>
            </a:r>
            <a:endParaRPr/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/>
              <a:t>both sent and received events are present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Lost message (just send event)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Found message (just receive event)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Unknown message (default) - both absent (should not appear in SD)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0" y="0"/>
            <a:ext cx="78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Message by presence of event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151878" y="4844786"/>
            <a:ext cx="76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"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https://www.geeksforgeeks.org/unified-modeling-language-uml-sequence-diagrams/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94525" y="917475"/>
            <a:ext cx="7954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Message –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Found message is used to represent a scenario where an unknown source sends the message. It is represented using an arrow directed towards a lifeline from an end point. For example: Consider the scenario of a hardware failure.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878" y="1911671"/>
            <a:ext cx="1629002" cy="172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80806" y="3638759"/>
            <a:ext cx="2854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due to multiple reasons and we are not certain as to what caused the hardware failure.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742" y="1575347"/>
            <a:ext cx="3022227" cy="28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0" y="0"/>
            <a:ext cx="78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Message by presence of event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