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F97A-4E5C-4827-BA34-F5011573F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4A46-76A3-4314-90D1-FEF08AB2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E2A7-EC0D-4304-AF26-821DF8B1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2198-4464-4673-84AB-939C1117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57AA-4B53-4BA4-9A45-9D30BFF4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A743-00C2-44E5-A777-2DAE1D3D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2A03-454B-4293-B919-C69A32AC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339E-A7AA-46C9-957A-2AE55138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2F84-8134-4719-AA61-66647566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9858-9CDB-492B-9916-E228F58B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3AE6D-8EF6-49C3-999C-DDBDBF9B7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F42DB-69C3-4A57-A8B6-123FAAED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E8DB-970C-4605-9610-0D9E804C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5C8C-626C-4185-A2A7-794DBA19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EFEC-7052-4AAE-B190-5A749E1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182F-D7AF-4838-9793-2DC03B52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73"/>
            <a:ext cx="10515600" cy="65839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213A-867D-42B7-8E8A-6D65CBC8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842"/>
            <a:ext cx="10515600" cy="50941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F312-A44E-4400-9770-CCFFF8CC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5C99-50C8-4832-B1B1-59B3D2E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D481-4FC3-4B2A-BED2-5CCE038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0E1-136C-4FDB-847F-ABB45E0B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93F2-4823-4DDC-8C7C-66130321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DBBF-FE3A-46B4-B20A-1555B04D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A03A-1B1B-4638-ACA8-2AEB4674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6220-ABCF-41B6-AD17-9C84FCA6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880F-27AD-4C5A-A662-9E5BBFD2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2782-20AB-4F6B-8997-068BD5989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EDB73-59E5-4C4A-B116-35AC8C149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AD609-9897-4AA2-B2A7-0903858A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02F6-BEF8-4567-8EE7-3961414A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7ED4-6EF2-40E1-821E-6EA98EE7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D4E-9EDD-4327-989B-7AC71438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F959-9B97-4C50-9C31-E78C113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BEF2A-99AC-405E-9B5F-10E7516A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E9453-1914-4F1A-870B-94B5A44E3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8AB86-2224-47FC-9A4D-776356D47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90A4C-F27A-4591-9B44-3915EC2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C1661-E6DF-4E58-8EEB-3AB3D0E7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760C-0537-4239-AD8D-3A295E44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7F2E-7C07-4CEB-9F18-C2179B2A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77864-02DD-4EDC-976C-D72D9BEE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4253-183F-43A7-AE1B-0E6CA8B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6B0D6-2AEC-44C8-AB4C-A7E53A6F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DA2EF-7305-4A0A-AADE-1D4E188C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2993A-B4B9-4D0E-8CA1-B62199E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A72DB-9415-40DF-8CB1-328AC507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85DC-E96C-4012-96D5-170D9B4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3FA3-AE05-45F9-8D46-38B8524C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416A-0F32-408D-97AA-388F18DC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DC8A1-5FD5-409F-A411-481A0F8E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85EC-C36A-4BA2-AFBD-E8C5D7C0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B33A7-27B1-49B8-8549-18BFFDF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DC8-3FD4-46A0-8FD3-22605796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B7169-EE07-43CC-85A7-00EF6822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EC8CC-4DA3-4C8B-A20F-D70642B30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95E2-2739-44D0-A1DC-E9EE2B50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2A83-D11F-4BFB-8E3D-A6080348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DA5E-2573-4B08-B51E-708883B7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E1B03-F16A-417B-9CAA-674B0E02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5324-8E30-47C9-9E3A-F4C7E724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A4B7-BBA0-49E1-940E-13703F83F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F588-37C9-44A0-A100-CC0919CE560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A27B3-1E06-4C9C-972B-0B7EACCD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D7FB-4A83-427D-BFDD-632ED2940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8557-9A4D-4A62-91A5-A16423EF4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CB342-2717-44A8-8264-22A630F11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97742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E8DF-8C7F-1EFC-06A5-5EA91DBE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Central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1534-840F-0660-3D78-01FA50A0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buffer node is an </a:t>
            </a:r>
            <a:r>
              <a:rPr lang="en-US" b="1" dirty="0"/>
              <a:t>object node </a:t>
            </a:r>
            <a:r>
              <a:rPr lang="en-US" dirty="0"/>
              <a:t>for managing flows from multiple sources and destinations.</a:t>
            </a:r>
          </a:p>
          <a:p>
            <a:r>
              <a:rPr lang="en-US" dirty="0"/>
              <a:t>A central buffer node accepts tokens from multiple object in flows, buffers those and passes them along to out flows.</a:t>
            </a:r>
          </a:p>
          <a:p>
            <a:r>
              <a:rPr lang="en-US" dirty="0"/>
              <a:t>Central buffer is notated as an object node with optional keyword «</a:t>
            </a:r>
            <a:r>
              <a:rPr lang="en-US" dirty="0" err="1"/>
              <a:t>centralBuffer</a:t>
            </a:r>
            <a:r>
              <a:rPr lang="en-US" dirty="0"/>
              <a:t>» which allows to distinguish it from the standalone pin.</a:t>
            </a:r>
          </a:p>
          <a:p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data store </a:t>
            </a:r>
            <a:r>
              <a:rPr lang="en-IN" dirty="0"/>
              <a:t>is a central buffer node for non-transient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15BBE-D5A8-6967-2083-C10DCE4E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2" y="4339314"/>
            <a:ext cx="5572915" cy="16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C8-02AD-BBE2-933A-3E2EA74F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1C65-40D0-DD02-97C9-252EC430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node is an </a:t>
            </a:r>
            <a:r>
              <a:rPr lang="en-US" b="1" dirty="0"/>
              <a:t>activity node </a:t>
            </a:r>
            <a:r>
              <a:rPr lang="en-US" dirty="0"/>
              <a:t>used to coordinate the flows between other nodes. It includes:</a:t>
            </a:r>
          </a:p>
          <a:p>
            <a:pPr lvl="1"/>
            <a:r>
              <a:rPr lang="en-IN" dirty="0"/>
              <a:t>initial node</a:t>
            </a:r>
          </a:p>
          <a:p>
            <a:pPr lvl="1"/>
            <a:r>
              <a:rPr lang="en-IN" dirty="0"/>
              <a:t>flow final node</a:t>
            </a:r>
          </a:p>
          <a:p>
            <a:pPr lvl="1"/>
            <a:r>
              <a:rPr lang="en-IN" dirty="0"/>
              <a:t>activity final node</a:t>
            </a:r>
          </a:p>
          <a:p>
            <a:pPr lvl="1"/>
            <a:r>
              <a:rPr lang="en-IN" dirty="0"/>
              <a:t>decision node</a:t>
            </a:r>
          </a:p>
          <a:p>
            <a:pPr lvl="1"/>
            <a:r>
              <a:rPr lang="en-IN" dirty="0"/>
              <a:t>merge node</a:t>
            </a:r>
          </a:p>
          <a:p>
            <a:pPr lvl="1"/>
            <a:r>
              <a:rPr lang="en-IN" dirty="0"/>
              <a:t>fork node</a:t>
            </a:r>
          </a:p>
          <a:p>
            <a:pPr lvl="1"/>
            <a:r>
              <a:rPr lang="en-IN" dirty="0"/>
              <a:t>join node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5FBFF-CB97-4CD1-3917-DEC5992F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81" y="3183072"/>
            <a:ext cx="8457703" cy="34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582F1-CA09-14C3-1BF0-49BBCF7D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7" y="139553"/>
            <a:ext cx="1968339" cy="1256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2126C-B5D6-C444-27AC-B9EF4A206386}"/>
              </a:ext>
            </a:extLst>
          </p:cNvPr>
          <p:cNvSpPr txBox="1"/>
          <p:nvPr/>
        </p:nvSpPr>
        <p:spPr>
          <a:xfrm>
            <a:off x="2517608" y="171453"/>
            <a:ext cx="8924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Initial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 control node at which flow starts when the activity is invoked.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B063C-6BC9-27E4-0D11-5D7C2F5202B4}"/>
              </a:ext>
            </a:extLst>
          </p:cNvPr>
          <p:cNvSpPr txBox="1"/>
          <p:nvPr/>
        </p:nvSpPr>
        <p:spPr>
          <a:xfrm>
            <a:off x="2517608" y="661008"/>
            <a:ext cx="9008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Activities may have more than one initial node. In this case, invoking the activity starts multiple flows, one at each initial node.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B834AA-F997-DC27-7267-2AC29B5F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6" y="1978125"/>
            <a:ext cx="1619879" cy="1101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D23214-2E6B-8415-F1C1-8A5035ACAB46}"/>
              </a:ext>
            </a:extLst>
          </p:cNvPr>
          <p:cNvSpPr txBox="1"/>
          <p:nvPr/>
        </p:nvSpPr>
        <p:spPr>
          <a:xfrm>
            <a:off x="2475497" y="2021786"/>
            <a:ext cx="9008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Flow final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 control final node that terminates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flow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It destroys all tokens that arrive at it but has no effect on other flows in the activity.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AB1E2C-BB6B-35EA-F147-8EAD70E4D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59" y="3578078"/>
            <a:ext cx="1400370" cy="9050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901360-C27E-47DE-A15C-18244505C01C}"/>
              </a:ext>
            </a:extLst>
          </p:cNvPr>
          <p:cNvSpPr txBox="1"/>
          <p:nvPr/>
        </p:nvSpPr>
        <p:spPr>
          <a:xfrm>
            <a:off x="2607844" y="3429000"/>
            <a:ext cx="8876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Activity final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 control final node that stops all flows in an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activity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2BBFE-8DF6-4EE0-34B6-94572B3D6066}"/>
              </a:ext>
            </a:extLst>
          </p:cNvPr>
          <p:cNvSpPr txBox="1"/>
          <p:nvPr/>
        </p:nvSpPr>
        <p:spPr>
          <a:xfrm>
            <a:off x="2607844" y="3912884"/>
            <a:ext cx="8876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 activity may have more than one activity final node. The first one reached stops all flows in the activity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669884-3EE6-6373-69BF-37B5571DB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68644"/>
            <a:ext cx="3705726" cy="18179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55A8919-1587-481D-F8D6-A21B1E26D7CB}"/>
              </a:ext>
            </a:extLst>
          </p:cNvPr>
          <p:cNvSpPr txBox="1"/>
          <p:nvPr/>
        </p:nvSpPr>
        <p:spPr>
          <a:xfrm>
            <a:off x="2692068" y="4851644"/>
            <a:ext cx="9219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Decision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control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that accepts tokens on one or two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incoming edges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and selects one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outgoing edge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from one or more outgoing 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47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5C0BE-59F8-2E6E-CE83-BF7F7F0A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645"/>
            <a:ext cx="4471751" cy="2146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754BF-9420-F96D-1575-F0B65123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49" y="191196"/>
            <a:ext cx="3715658" cy="2455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6E386-359E-DC73-A873-587E24A93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04" y="3429000"/>
            <a:ext cx="3916279" cy="26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2167C9-D034-3AE4-7364-A73BC7539F70}"/>
              </a:ext>
            </a:extLst>
          </p:cNvPr>
          <p:cNvSpPr txBox="1"/>
          <p:nvPr/>
        </p:nvSpPr>
        <p:spPr>
          <a:xfrm>
            <a:off x="2996472" y="135448"/>
            <a:ext cx="8888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Merge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 control node that brings together multiple incoming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alternate flows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to accept single outgoing flow. There is no joining of tokens. Merge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should not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be used to synchronize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concurrent flows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61950-D7DE-F2E9-C75F-C7AD71D4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9" y="1905765"/>
            <a:ext cx="2245355" cy="113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29C44-4F02-8F2B-B865-FB30868B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99" y="38059"/>
            <a:ext cx="2330236" cy="1646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8B41E-D7EC-FB55-E10B-4EBF28B8D184}"/>
              </a:ext>
            </a:extLst>
          </p:cNvPr>
          <p:cNvSpPr txBox="1"/>
          <p:nvPr/>
        </p:nvSpPr>
        <p:spPr>
          <a:xfrm>
            <a:off x="2996472" y="1905765"/>
            <a:ext cx="8888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Fork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 control node that has one incoming edge and multiple outgoing edges and is used to split incoming flow into multiple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concurrent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flows. Fork nodes are introduced to support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parallelism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in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activities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15549-D4B9-00E9-3EE6-56D7354A8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26" y="3247429"/>
            <a:ext cx="1781979" cy="1136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622F9-3CB9-B55A-0BFF-867D9D066EB4}"/>
              </a:ext>
            </a:extLst>
          </p:cNvPr>
          <p:cNvSpPr txBox="1"/>
          <p:nvPr/>
        </p:nvSpPr>
        <p:spPr>
          <a:xfrm>
            <a:off x="2996472" y="3382575"/>
            <a:ext cx="9020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Join node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 control node that has multiple incoming edges and one outgoing edge and is used to synchronize incoming concurrent flows. 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295AAD-77B3-9437-F3C9-804078BCF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87" y="4823099"/>
            <a:ext cx="3610441" cy="1646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B5AC5-DC54-7301-814F-4156174FA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663" y="4582386"/>
            <a:ext cx="5425422" cy="19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E8B3-EB50-27FB-86F0-59C6532F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0B615E"/>
                </a:solidFill>
                <a:effectLst/>
                <a:latin typeface="Georgia" panose="02040502050405020303" pitchFamily="18" charset="0"/>
              </a:rPr>
              <a:t>Activity Partition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F07F-8890-DAC2-881A-BE111FED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 activity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activity group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for actions that have some common characteristic.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Activity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may be shown using a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swimlane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notation - with two, usually parallel lines, either horizontal or vertical, and a name labeling the partition in a box at one end.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Partitions provide a constrained view on the behaviors invoked in activities. The following constraints are normative (standard) in UML 2.4: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/>
            <a:r>
              <a:rPr lang="en-IN" dirty="0"/>
              <a:t>classifier</a:t>
            </a:r>
          </a:p>
          <a:p>
            <a:pPr lvl="1"/>
            <a:r>
              <a:rPr lang="en-IN" dirty="0"/>
              <a:t>instance</a:t>
            </a:r>
          </a:p>
          <a:p>
            <a:pPr lvl="1"/>
            <a:r>
              <a:rPr lang="en-IN" dirty="0"/>
              <a:t>part</a:t>
            </a:r>
          </a:p>
          <a:p>
            <a:pPr lvl="1"/>
            <a:r>
              <a:rPr lang="en-IN" dirty="0"/>
              <a:t>attribute and value</a:t>
            </a:r>
          </a:p>
        </p:txBody>
      </p:sp>
    </p:spTree>
    <p:extLst>
      <p:ext uri="{BB962C8B-B14F-4D97-AF65-F5344CB8AC3E}">
        <p14:creationId xmlns:p14="http://schemas.microsoft.com/office/powerpoint/2010/main" val="229456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7076B-6BDE-AEA6-F115-CFBF9EA0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2" y="658329"/>
            <a:ext cx="5284932" cy="259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C27535-6CCD-EBD5-A6B2-156F3769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47" y="428988"/>
            <a:ext cx="5658853" cy="274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499D6-0DB8-82A7-E888-7A7446C14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6" y="3609474"/>
            <a:ext cx="3822562" cy="3248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912C3-6D67-EB65-8888-75DEBFCA0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291" y="3685326"/>
            <a:ext cx="4070645" cy="3071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8868A-EBF8-83CF-D582-E92826AFB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602" y="4245966"/>
            <a:ext cx="4399190" cy="16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3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F880-9C0F-C85A-38B3-D6C196EF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0B615E"/>
                </a:solidFill>
                <a:effectLst/>
                <a:latin typeface="Georgia" panose="02040502050405020303" pitchFamily="18" charset="0"/>
              </a:rPr>
              <a:t>Activity 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29D2-8FE8-25D3-394F-A91A677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Activity Edge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an abstract class for the directed connections along which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tokens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 objects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flow between 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activity nodes</a:t>
            </a:r>
            <a:r>
              <a:rPr lang="en-I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DA4B5-B598-16AA-9275-4CD654DB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2195682"/>
            <a:ext cx="3679394" cy="1233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C40DC-CB8B-8FDF-030A-87F5D99E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78" y="2111460"/>
            <a:ext cx="3479653" cy="131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6C48-0390-3025-C12A-82CFC67C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74" y="1911686"/>
            <a:ext cx="3090649" cy="1441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F327F-AB09-4520-2682-6C6E25008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82" y="3989311"/>
            <a:ext cx="4214582" cy="1400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B91A1-E72F-A47A-78E0-F8C2953DA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564" y="3609473"/>
            <a:ext cx="5431236" cy="2270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4925FE-ED10-8722-A8D9-61AD3591B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4574" y="3609473"/>
            <a:ext cx="3400146" cy="17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8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0047-D092-EA55-7715-ED014055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Online Shopping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17B01-57FD-7CFD-0AC1-66C7BEC8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9" y="879307"/>
            <a:ext cx="9215796" cy="57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6613-7587-21BC-5D45-0649A012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Electronic Prescriptions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B093-941B-6243-A3F7-B0F61081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1EF7B-CEED-4ED0-3B00-36818E48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05" y="105276"/>
            <a:ext cx="5045242" cy="6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31E8-0040-43B1-8978-35053A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Activity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19A9-E5AE-4929-8AEE-75F22771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Activity diagram shows </a:t>
            </a:r>
            <a:r>
              <a:rPr lang="en-US" b="1"/>
              <a:t>flow of control</a:t>
            </a:r>
            <a:r>
              <a:rPr lang="en-US"/>
              <a:t> or </a:t>
            </a:r>
            <a:r>
              <a:rPr lang="en-US" b="1"/>
              <a:t>object flow</a:t>
            </a:r>
            <a:r>
              <a:rPr lang="en-US"/>
              <a:t> with emphasis on the sequence and conditions of the flow. </a:t>
            </a:r>
          </a:p>
          <a:p>
            <a:pPr algn="just"/>
            <a:r>
              <a:rPr lang="en-US"/>
              <a:t>The </a:t>
            </a:r>
            <a:r>
              <a:rPr lang="en-US" b="1"/>
              <a:t>actions</a:t>
            </a:r>
            <a:r>
              <a:rPr lang="en-US"/>
              <a:t> coordinated by activity models can be initiated </a:t>
            </a:r>
          </a:p>
          <a:p>
            <a:pPr lvl="1" algn="just"/>
            <a:r>
              <a:rPr lang="en-US"/>
              <a:t>because other actions finish executing, </a:t>
            </a:r>
          </a:p>
          <a:p>
            <a:pPr lvl="1" algn="just"/>
            <a:r>
              <a:rPr lang="en-US"/>
              <a:t>because objects and data become available, </a:t>
            </a:r>
          </a:p>
          <a:p>
            <a:pPr lvl="1" algn="just"/>
            <a:r>
              <a:rPr lang="en-US"/>
              <a:t>or because some events external to the flow occur.</a:t>
            </a:r>
          </a:p>
          <a:p>
            <a:pPr algn="just"/>
            <a:r>
              <a:rPr lang="en-US"/>
              <a:t>UML activity diagrams elements: </a:t>
            </a:r>
          </a:p>
          <a:p>
            <a:pPr lvl="1" algn="just"/>
            <a:r>
              <a:rPr lang="en-US"/>
              <a:t>activity, </a:t>
            </a:r>
          </a:p>
          <a:p>
            <a:pPr lvl="1" algn="just"/>
            <a:r>
              <a:rPr lang="en-US"/>
              <a:t>partition, </a:t>
            </a:r>
          </a:p>
          <a:p>
            <a:pPr lvl="1" algn="just"/>
            <a:r>
              <a:rPr lang="en-US"/>
              <a:t>action, </a:t>
            </a:r>
          </a:p>
          <a:p>
            <a:pPr lvl="1" algn="just"/>
            <a:r>
              <a:rPr lang="en-US"/>
              <a:t>object, </a:t>
            </a:r>
          </a:p>
          <a:p>
            <a:pPr lvl="1" algn="just"/>
            <a:r>
              <a:rPr lang="en-US"/>
              <a:t>control, </a:t>
            </a:r>
          </a:p>
          <a:p>
            <a:pPr lvl="1" algn="just"/>
            <a:r>
              <a:rPr lang="en-US"/>
              <a:t>activity edge.</a:t>
            </a:r>
          </a:p>
          <a:p>
            <a:pPr algn="just"/>
            <a:endParaRPr lang="en-US"/>
          </a:p>
          <a:p>
            <a:pPr lvl="1" algn="just"/>
            <a:endParaRPr lang="en-US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9462-D400-437A-BEC8-B272BB59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5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C405-5B8F-418A-A260-29D045C4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64733"/>
            <a:ext cx="7374622" cy="5212229"/>
          </a:xfrm>
        </p:spPr>
        <p:txBody>
          <a:bodyPr>
            <a:normAutofit/>
          </a:bodyPr>
          <a:lstStyle/>
          <a:p>
            <a:r>
              <a:rPr lang="en-US" sz="2000" dirty="0"/>
              <a:t>Activity is a parameterized behavior represented as coordinated flow of </a:t>
            </a:r>
            <a:r>
              <a:rPr lang="en-US" sz="2000" b="1" dirty="0">
                <a:solidFill>
                  <a:schemeClr val="tx2"/>
                </a:solidFill>
              </a:rPr>
              <a:t>actions</a:t>
            </a:r>
            <a:r>
              <a:rPr lang="en-US" sz="2000" dirty="0"/>
              <a:t>.</a:t>
            </a:r>
          </a:p>
          <a:p>
            <a:r>
              <a:rPr lang="en-US" sz="2000" dirty="0"/>
              <a:t>It can be a simple action or a complex set of actions.</a:t>
            </a:r>
          </a:p>
          <a:p>
            <a:r>
              <a:rPr lang="en-US" sz="2000" b="1" dirty="0"/>
              <a:t>Example:</a:t>
            </a:r>
            <a:r>
              <a:rPr lang="en-US" sz="2000" dirty="0"/>
              <a:t> In a software development process, "Design Database Schema" is an activity. It can be further decomposed into sub-activities like "Create Entity-Relationship Diagram" and "Define Table Structures.“</a:t>
            </a:r>
          </a:p>
          <a:p>
            <a:r>
              <a:rPr lang="en-US" sz="2000" dirty="0"/>
              <a:t> Activity nodes also include </a:t>
            </a:r>
            <a:r>
              <a:rPr lang="en-US" sz="2000" b="1" dirty="0"/>
              <a:t>flow of control constructs</a:t>
            </a:r>
            <a:r>
              <a:rPr lang="en-US" sz="2000" dirty="0"/>
              <a:t>, such as synchronization, decision, and concurrency control.</a:t>
            </a:r>
          </a:p>
          <a:p>
            <a:r>
              <a:rPr lang="en-US" sz="2000" dirty="0"/>
              <a:t>Activity contains </a:t>
            </a:r>
            <a:r>
              <a:rPr lang="en-US" sz="2000" b="1" dirty="0"/>
              <a:t>activity nodes</a:t>
            </a:r>
            <a:r>
              <a:rPr lang="en-US" sz="2000" dirty="0"/>
              <a:t> which could be:</a:t>
            </a:r>
          </a:p>
          <a:p>
            <a:pPr lvl="1"/>
            <a:r>
              <a:rPr lang="en-US" sz="1600" dirty="0"/>
              <a:t>action</a:t>
            </a:r>
          </a:p>
          <a:p>
            <a:pPr lvl="1"/>
            <a:r>
              <a:rPr lang="en-US" sz="1600" dirty="0"/>
              <a:t>object</a:t>
            </a:r>
          </a:p>
          <a:p>
            <a:pPr lvl="1"/>
            <a:r>
              <a:rPr lang="en-US" sz="1600" dirty="0"/>
              <a:t>control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714A1-DF42-4C83-AFE6-EEA3749A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5" y="261864"/>
            <a:ext cx="2537270" cy="1991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D8F8E-62CF-4A41-9071-19D99BD1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23" y="2390865"/>
            <a:ext cx="3458936" cy="178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7514C-08AD-4A36-A60E-FF4FCAFA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744" y="4313847"/>
            <a:ext cx="4867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044C-8632-4681-8236-F6B61F7F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94D8-0F0D-418A-BD97-1B994D01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89"/>
            <a:ext cx="2911679" cy="5254174"/>
          </a:xfrm>
        </p:spPr>
        <p:txBody>
          <a:bodyPr>
            <a:normAutofit/>
          </a:bodyPr>
          <a:lstStyle/>
          <a:p>
            <a:r>
              <a:rPr lang="en-US" sz="1600" dirty="0"/>
              <a:t>Let's consider the process of making a sandwich as an activity:</a:t>
            </a:r>
          </a:p>
          <a:p>
            <a:pPr lvl="1"/>
            <a:r>
              <a:rPr lang="en-US" sz="1400" dirty="0"/>
              <a:t>Gather Ingredients</a:t>
            </a:r>
          </a:p>
          <a:p>
            <a:pPr lvl="1"/>
            <a:r>
              <a:rPr lang="en-US" sz="1400" dirty="0"/>
              <a:t>Prepare Bread</a:t>
            </a:r>
          </a:p>
          <a:p>
            <a:pPr lvl="1"/>
            <a:r>
              <a:rPr lang="en-US" sz="1400" dirty="0"/>
              <a:t>Add Condiments</a:t>
            </a:r>
          </a:p>
          <a:p>
            <a:pPr lvl="1"/>
            <a:r>
              <a:rPr lang="en-US" sz="1400" dirty="0"/>
              <a:t>Add Fillings</a:t>
            </a:r>
          </a:p>
          <a:p>
            <a:pPr lvl="1"/>
            <a:r>
              <a:rPr lang="en-US" sz="1400" dirty="0"/>
              <a:t>Combine Slices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F4A17-F683-4497-8348-7F30FC97FD4B}"/>
              </a:ext>
            </a:extLst>
          </p:cNvPr>
          <p:cNvSpPr/>
          <p:nvPr/>
        </p:nvSpPr>
        <p:spPr>
          <a:xfrm>
            <a:off x="4121790" y="922789"/>
            <a:ext cx="78492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Activity Diagram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Represent each of these steps as "activity nodes.“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arrows or lines connecting these nodes indicate the flow of the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Symbols like diamonds to represent decisions, which help determine whether to add condiments or not, for instance.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Parameterized Behavior (</a:t>
            </a:r>
            <a:r>
              <a:rPr lang="en-US" b="1" i="1" dirty="0"/>
              <a:t>parameter-name</a:t>
            </a:r>
            <a:r>
              <a:rPr lang="en-US" dirty="0"/>
              <a:t>: </a:t>
            </a:r>
            <a:r>
              <a:rPr lang="en-US" b="1" i="1" dirty="0"/>
              <a:t>parameter-type</a:t>
            </a:r>
            <a:r>
              <a:rPr lang="en-US" dirty="0"/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When you're adding cheese to your sandwich, you might specify the type of cheese you want (parameter)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These parameters help customize the behavior of an 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Preconditions and Postconditions (</a:t>
            </a:r>
            <a:r>
              <a:rPr lang="en-US" dirty="0"/>
              <a:t> «precondition» and «postcondition»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there's a precondition - you need to have all the ingredients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there's a postcondition - you have a sandwich to eat.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Single Execution (</a:t>
            </a:r>
            <a:r>
              <a:rPr lang="en-US" dirty="0"/>
              <a:t>«</a:t>
            </a:r>
            <a:r>
              <a:rPr lang="en-US" dirty="0" err="1"/>
              <a:t>singleExecution</a:t>
            </a:r>
            <a:r>
              <a:rPr lang="en-US" dirty="0"/>
              <a:t>»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it's a single shared execution because you're making one sandwich.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 contrast, imagine a chef in a restaurant preparing multiple sandwiches - each customer's order is a separate execution</a:t>
            </a:r>
          </a:p>
        </p:txBody>
      </p:sp>
    </p:spTree>
    <p:extLst>
      <p:ext uri="{BB962C8B-B14F-4D97-AF65-F5344CB8AC3E}">
        <p14:creationId xmlns:p14="http://schemas.microsoft.com/office/powerpoint/2010/main" val="13014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A5D2-692D-4F54-BBED-0B4C717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27"/>
            <a:ext cx="10515600" cy="591220"/>
          </a:xfrm>
        </p:spPr>
        <p:txBody>
          <a:bodyPr>
            <a:noAutofit/>
          </a:bodyPr>
          <a:lstStyle/>
          <a:p>
            <a:r>
              <a:rPr lang="en-US" sz="3600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58AB-88F0-48CC-B618-E48C97F7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647"/>
            <a:ext cx="4623033" cy="5200316"/>
          </a:xfrm>
        </p:spPr>
        <p:txBody>
          <a:bodyPr>
            <a:normAutofit/>
          </a:bodyPr>
          <a:lstStyle/>
          <a:p>
            <a:r>
              <a:rPr lang="en-US" sz="1800" dirty="0"/>
              <a:t>Action is a named element which represents a </a:t>
            </a:r>
            <a:r>
              <a:rPr lang="en-US" sz="1800" b="1" dirty="0"/>
              <a:t>single atomic step</a:t>
            </a:r>
            <a:r>
              <a:rPr lang="en-US" sz="1800" dirty="0"/>
              <a:t> within activity, i.e. that is not further decomposed within the activity.</a:t>
            </a:r>
          </a:p>
          <a:p>
            <a:r>
              <a:rPr lang="en-US" sz="1800" dirty="0"/>
              <a:t>Activity represents a behavior that is composed of individual elements that are actions.</a:t>
            </a:r>
          </a:p>
          <a:p>
            <a:r>
              <a:rPr lang="en-US" sz="1800" dirty="0"/>
              <a:t>Name of the action is usually action verb or noun for the action with some explanation</a:t>
            </a:r>
          </a:p>
          <a:p>
            <a:pPr lvl="1"/>
            <a:r>
              <a:rPr lang="en-US" sz="1600" dirty="0"/>
              <a:t>Fill Order</a:t>
            </a:r>
          </a:p>
          <a:p>
            <a:pPr lvl="1"/>
            <a:r>
              <a:rPr lang="en-US" sz="1600" dirty="0"/>
              <a:t>Review Document</a:t>
            </a:r>
          </a:p>
          <a:p>
            <a:pPr lvl="1"/>
            <a:r>
              <a:rPr lang="en-US" sz="1600" dirty="0"/>
              <a:t>Enroll in Course</a:t>
            </a:r>
          </a:p>
          <a:p>
            <a:pPr lvl="1"/>
            <a:r>
              <a:rPr lang="en-US" sz="1600" dirty="0"/>
              <a:t>Checkout</a:t>
            </a:r>
          </a:p>
          <a:p>
            <a:pPr lvl="1"/>
            <a:r>
              <a:rPr lang="en-US" sz="1600" dirty="0"/>
              <a:t>Show Error Page</a:t>
            </a:r>
            <a:endParaRPr lang="en-US" sz="1800" dirty="0"/>
          </a:p>
          <a:p>
            <a:r>
              <a:rPr lang="en-US" sz="1800" dirty="0"/>
              <a:t>An action may have sets of incoming and outgoing </a:t>
            </a:r>
            <a:r>
              <a:rPr lang="en-US" sz="1800" b="1" dirty="0"/>
              <a:t>activity edges </a:t>
            </a:r>
            <a:r>
              <a:rPr lang="en-US" sz="1800" dirty="0"/>
              <a:t>that specify </a:t>
            </a:r>
            <a:r>
              <a:rPr lang="en-US" sz="1800" b="1" dirty="0"/>
              <a:t>control flow and data flow </a:t>
            </a:r>
            <a:r>
              <a:rPr lang="en-US" sz="1800" dirty="0"/>
              <a:t>from and to other nodes.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53BC1-73F8-48CF-89D0-8B18ADE9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026" y="909972"/>
            <a:ext cx="192405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9EFE8-ED60-48BE-9DF6-1A7EFB52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63" y="2243473"/>
            <a:ext cx="421005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42424-AF85-47D7-BAED-76CC2744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346" y="3900823"/>
            <a:ext cx="5324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A5D2-692D-4F54-BBED-0B4C717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27"/>
            <a:ext cx="10515600" cy="591220"/>
          </a:xfrm>
        </p:spPr>
        <p:txBody>
          <a:bodyPr>
            <a:noAutofit/>
          </a:bodyPr>
          <a:lstStyle/>
          <a:p>
            <a:r>
              <a:rPr lang="en-US" sz="3600" dirty="0"/>
              <a:t>Actions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58AB-88F0-48CC-B618-E48C97F7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6647"/>
            <a:ext cx="11208391" cy="5200316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Object action (not explicit in UML standard) -  include different actions on objects, e.g. create and destroy object, test object identity, specify value, etc.</a:t>
            </a:r>
          </a:p>
          <a:p>
            <a:pPr lvl="1"/>
            <a:r>
              <a:rPr lang="en-US" sz="1800" dirty="0"/>
              <a:t>Variable action -  variable read, write, add, remove and clear actions</a:t>
            </a:r>
          </a:p>
          <a:p>
            <a:pPr lvl="1"/>
            <a:r>
              <a:rPr lang="en-US" sz="1800" b="1" dirty="0"/>
              <a:t>Invocation action</a:t>
            </a:r>
            <a:r>
              <a:rPr lang="en-US" sz="1800" dirty="0"/>
              <a:t> - several call actions, signal send and broadcast actions and send object action</a:t>
            </a:r>
          </a:p>
          <a:p>
            <a:pPr lvl="2"/>
            <a:r>
              <a:rPr lang="en-US" sz="1400" dirty="0"/>
              <a:t>Call behavior action is a call action that invokes a behavior directly rather than invoking an operation that invokes the behavior.</a:t>
            </a:r>
          </a:p>
          <a:p>
            <a:pPr lvl="3"/>
            <a:r>
              <a:rPr lang="en-US" sz="1200" dirty="0"/>
              <a:t> synchronous calls, asynchronous</a:t>
            </a:r>
          </a:p>
          <a:p>
            <a:pPr lvl="2"/>
            <a:r>
              <a:rPr lang="en-US" sz="1400" dirty="0"/>
              <a:t>Send signal action is an invocation action that creates a signal from its inputs, and transmits it to the specified target object, where it may cause the firing of a state machine transition or the execution of an activity.</a:t>
            </a:r>
          </a:p>
          <a:p>
            <a:pPr marL="1371600" lvl="3" indent="0">
              <a:buNone/>
            </a:pPr>
            <a:endParaRPr lang="en-US" sz="1200" dirty="0"/>
          </a:p>
          <a:p>
            <a:pPr lvl="1"/>
            <a:r>
              <a:rPr lang="en-US" sz="1800" dirty="0"/>
              <a:t>Raise exception action</a:t>
            </a:r>
          </a:p>
          <a:p>
            <a:pPr lvl="1"/>
            <a:r>
              <a:rPr lang="en-US" sz="1800" dirty="0"/>
              <a:t>Structural feature action</a:t>
            </a:r>
          </a:p>
          <a:p>
            <a:pPr lvl="1"/>
            <a:r>
              <a:rPr lang="en-US" sz="1800" dirty="0"/>
              <a:t>Link action</a:t>
            </a:r>
          </a:p>
          <a:p>
            <a:pPr lvl="1"/>
            <a:r>
              <a:rPr lang="en-US" sz="1800" dirty="0"/>
              <a:t>Event action (not explicit in UML standard)</a:t>
            </a:r>
          </a:p>
          <a:p>
            <a:pPr lvl="1"/>
            <a:r>
              <a:rPr lang="en-US" sz="1800" dirty="0"/>
              <a:t>Opaque </a:t>
            </a:r>
            <a:r>
              <a:rPr lang="en-US" sz="1600" dirty="0"/>
              <a:t>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3B6E0-1D64-419F-965F-BC29EBE6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59" y="2895669"/>
            <a:ext cx="5751899" cy="3495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8E572-5A7D-4F30-B3C2-A854100E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1" y="5499002"/>
            <a:ext cx="1810187" cy="785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548E7-7C81-451F-9778-71EE50C26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386" y="5410925"/>
            <a:ext cx="2932826" cy="9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1FA9-2848-2EA4-DCBE-BF8E198E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Object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C50-AEAB-2E12-9F07-83680C1B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586"/>
            <a:ext cx="10736179" cy="509412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An </a:t>
            </a:r>
            <a:r>
              <a:rPr lang="en-US" sz="2000" b="1" dirty="0"/>
              <a:t>object node </a:t>
            </a:r>
            <a:r>
              <a:rPr lang="en-US" sz="2000" dirty="0"/>
              <a:t>is an abstract activity node that is used to define </a:t>
            </a:r>
            <a:r>
              <a:rPr lang="en-US" sz="2000" b="1" dirty="0"/>
              <a:t>object flows </a:t>
            </a:r>
            <a:r>
              <a:rPr lang="en-US" sz="2000" dirty="0"/>
              <a:t>in an activity. </a:t>
            </a:r>
          </a:p>
          <a:p>
            <a:pPr algn="just"/>
            <a:r>
              <a:rPr lang="en-US" sz="2000" dirty="0"/>
              <a:t>Object nodes include </a:t>
            </a:r>
            <a:r>
              <a:rPr lang="en-US" sz="2000" dirty="0">
                <a:solidFill>
                  <a:srgbClr val="FF0000"/>
                </a:solidFill>
              </a:rPr>
              <a:t>pin, central buffer</a:t>
            </a:r>
            <a:r>
              <a:rPr lang="en-US" sz="2000" dirty="0"/>
              <a:t>, parameter, expansion nodes.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C5FC8-79AD-5DE5-5338-BE1372C2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11" y="2012615"/>
            <a:ext cx="7330489" cy="48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118A-E4E9-7D67-9265-CA699BB0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FCD-13BF-1E8A-C94F-784B468E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indicates that an instance of a particular </a:t>
            </a:r>
            <a:r>
              <a:rPr lang="en-US" b="1" dirty="0"/>
              <a:t>classifier</a:t>
            </a:r>
            <a:r>
              <a:rPr lang="en-US" dirty="0"/>
              <a:t>, possibly in a particular state, may be available at a particular point in the activity.</a:t>
            </a:r>
          </a:p>
          <a:p>
            <a:r>
              <a:rPr lang="en-US" dirty="0"/>
              <a:t>Object nodes are notated as rectangles.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193F7-645C-7C4B-0D92-7626F211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31" y="3081224"/>
            <a:ext cx="6837947" cy="2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A2AC-3669-2F3E-D5DE-40689D80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8128-3099-7C9D-CD83-D0923E9A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pin is an object node for inputs and outputs to actions.</a:t>
            </a:r>
          </a:p>
          <a:p>
            <a:r>
              <a:rPr lang="en-US" dirty="0"/>
              <a:t>Pin is usually shown as a small rectangle attached to the action rectangle. The name of the pin can be displayed near the pin.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26D8E-12D4-3F68-EAD9-287D8259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80" y="3109127"/>
            <a:ext cx="5503440" cy="35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1155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Tahoma</vt:lpstr>
      <vt:lpstr>Office Theme</vt:lpstr>
      <vt:lpstr>Activity  Diagram</vt:lpstr>
      <vt:lpstr>Activity Diagrams</vt:lpstr>
      <vt:lpstr>Activity</vt:lpstr>
      <vt:lpstr>Example</vt:lpstr>
      <vt:lpstr>Actions</vt:lpstr>
      <vt:lpstr>Actions Subclasses</vt:lpstr>
      <vt:lpstr>Object Nodes</vt:lpstr>
      <vt:lpstr>Object Node</vt:lpstr>
      <vt:lpstr>Pin</vt:lpstr>
      <vt:lpstr>Central Buffer</vt:lpstr>
      <vt:lpstr>Controls</vt:lpstr>
      <vt:lpstr>PowerPoint Presentation</vt:lpstr>
      <vt:lpstr>PowerPoint Presentation</vt:lpstr>
      <vt:lpstr>PowerPoint Presentation</vt:lpstr>
      <vt:lpstr>Activity Partition</vt:lpstr>
      <vt:lpstr>PowerPoint Presentation</vt:lpstr>
      <vt:lpstr>Activity Edge</vt:lpstr>
      <vt:lpstr>Online Shopping</vt:lpstr>
      <vt:lpstr>Electronic Prescriptions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 Diagram</dc:title>
  <dc:creator>Raju Pal</dc:creator>
  <cp:lastModifiedBy>Raju Pal</cp:lastModifiedBy>
  <cp:revision>18</cp:revision>
  <dcterms:created xsi:type="dcterms:W3CDTF">2023-11-08T04:35:03Z</dcterms:created>
  <dcterms:modified xsi:type="dcterms:W3CDTF">2023-11-09T18:20:23Z</dcterms:modified>
</cp:coreProperties>
</file>