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F97A-4E5C-4827-BA34-F5011573F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4A46-76A3-4314-90D1-FEF08AB2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E2A7-EC0D-4304-AF26-821DF8B1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2198-4464-4673-84AB-939C1117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57AA-4B53-4BA4-9A45-9D30BFF4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A743-00C2-44E5-A777-2DAE1D3D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B2A03-454B-4293-B919-C69A32AC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339E-A7AA-46C9-957A-2AE55138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2F84-8134-4719-AA61-66647566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9858-9CDB-492B-9916-E228F58B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3AE6D-8EF6-49C3-999C-DDBDBF9B7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F42DB-69C3-4A57-A8B6-123FAAED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E8DB-970C-4605-9610-0D9E804C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5C8C-626C-4185-A2A7-794DBA19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EFEC-7052-4AAE-B190-5A749E1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182F-D7AF-4838-9793-2DC03B52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213A-867D-42B7-8E8A-6D65CBC8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F312-A44E-4400-9770-CCFFF8CC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5C99-50C8-4832-B1B1-59B3D2E8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D481-4FC3-4B2A-BED2-5CCE038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0E1-136C-4FDB-847F-ABB45E0B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793F2-4823-4DDC-8C7C-66130321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DBBF-FE3A-46B4-B20A-1555B04D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A03A-1B1B-4638-ACA8-2AEB4674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6220-ABCF-41B6-AD17-9C84FCA6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4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880F-27AD-4C5A-A662-9E5BBFD2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2782-20AB-4F6B-8997-068BD5989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EDB73-59E5-4C4A-B116-35AC8C149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AD609-9897-4AA2-B2A7-0903858A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02F6-BEF8-4567-8EE7-3961414A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7ED4-6EF2-40E1-821E-6EA98EE7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DD4E-9EDD-4327-989B-7AC71438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F959-9B97-4C50-9C31-E78C113A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BEF2A-99AC-405E-9B5F-10E7516A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E9453-1914-4F1A-870B-94B5A44E3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8AB86-2224-47FC-9A4D-776356D47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90A4C-F27A-4591-9B44-3915EC23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C1661-E6DF-4E58-8EEB-3AB3D0E7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9760C-0537-4239-AD8D-3A295E44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7F2E-7C07-4CEB-9F18-C2179B2A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77864-02DD-4EDC-976C-D72D9BEE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4253-183F-43A7-AE1B-0E6CA8B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6B0D6-2AEC-44C8-AB4C-A7E53A6F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DA2EF-7305-4A0A-AADE-1D4E188C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2993A-B4B9-4D0E-8CA1-B62199E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A72DB-9415-40DF-8CB1-328AC507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85DC-E96C-4012-96D5-170D9B4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3FA3-AE05-45F9-8D46-38B8524C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3416A-0F32-408D-97AA-388F18DC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DC8A1-5FD5-409F-A411-481A0F8E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85EC-C36A-4BA2-AFBD-E8C5D7C0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B33A7-27B1-49B8-8549-18BFFDF6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DC8-3FD4-46A0-8FD3-22605796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B7169-EE07-43CC-85A7-00EF68224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EC8CC-4DA3-4C8B-A20F-D70642B30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95E2-2739-44D0-A1DC-E9EE2B50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32A83-D11F-4BFB-8E3D-A6080348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DA5E-2573-4B08-B51E-708883B7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E1B03-F16A-417B-9CAA-674B0E02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55324-8E30-47C9-9E3A-F4C7E724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A4B7-BBA0-49E1-940E-13703F83F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F588-37C9-44A0-A100-CC0919CE560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A27B3-1E06-4C9C-972B-0B7EACCD7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D7FB-4A83-427D-BFDD-632ED2940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A9A0-00FE-4D5D-AB1D-73ABE6C3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8557-9A4D-4A62-91A5-A16423EF4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Activity 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CB342-2717-44A8-8264-22A630F11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97742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31E8-0040-43B1-8978-35053A0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Activity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19A9-E5AE-4929-8AEE-75F22771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/>
              <a:t>Activity diagram shows </a:t>
            </a:r>
            <a:r>
              <a:rPr lang="en-US" b="1"/>
              <a:t>flow of control</a:t>
            </a:r>
            <a:r>
              <a:rPr lang="en-US"/>
              <a:t> or </a:t>
            </a:r>
            <a:r>
              <a:rPr lang="en-US" b="1"/>
              <a:t>object flow</a:t>
            </a:r>
            <a:r>
              <a:rPr lang="en-US"/>
              <a:t> with emphasis on the sequence and conditions of the flow. </a:t>
            </a:r>
          </a:p>
          <a:p>
            <a:pPr algn="just"/>
            <a:r>
              <a:rPr lang="en-US"/>
              <a:t>The </a:t>
            </a:r>
            <a:r>
              <a:rPr lang="en-US" b="1"/>
              <a:t>actions</a:t>
            </a:r>
            <a:r>
              <a:rPr lang="en-US"/>
              <a:t> coordinated by activity models can be initiated </a:t>
            </a:r>
          </a:p>
          <a:p>
            <a:pPr lvl="1" algn="just"/>
            <a:r>
              <a:rPr lang="en-US"/>
              <a:t>because other actions finish executing, </a:t>
            </a:r>
          </a:p>
          <a:p>
            <a:pPr lvl="1" algn="just"/>
            <a:r>
              <a:rPr lang="en-US"/>
              <a:t>because objects and data become available, </a:t>
            </a:r>
          </a:p>
          <a:p>
            <a:pPr lvl="1" algn="just"/>
            <a:r>
              <a:rPr lang="en-US"/>
              <a:t>or because some events external to the flow occur.</a:t>
            </a:r>
          </a:p>
          <a:p>
            <a:pPr algn="just"/>
            <a:r>
              <a:rPr lang="en-US"/>
              <a:t>UML activity diagrams elements: </a:t>
            </a:r>
          </a:p>
          <a:p>
            <a:pPr lvl="1" algn="just"/>
            <a:r>
              <a:rPr lang="en-US"/>
              <a:t>activity, </a:t>
            </a:r>
          </a:p>
          <a:p>
            <a:pPr lvl="1" algn="just"/>
            <a:r>
              <a:rPr lang="en-US"/>
              <a:t>partition, </a:t>
            </a:r>
          </a:p>
          <a:p>
            <a:pPr lvl="1" algn="just"/>
            <a:r>
              <a:rPr lang="en-US"/>
              <a:t>action, </a:t>
            </a:r>
          </a:p>
          <a:p>
            <a:pPr lvl="1" algn="just"/>
            <a:r>
              <a:rPr lang="en-US"/>
              <a:t>object, </a:t>
            </a:r>
          </a:p>
          <a:p>
            <a:pPr lvl="1" algn="just"/>
            <a:r>
              <a:rPr lang="en-US"/>
              <a:t>control, </a:t>
            </a:r>
          </a:p>
          <a:p>
            <a:pPr lvl="1" algn="just"/>
            <a:r>
              <a:rPr lang="en-US"/>
              <a:t>activity edge.</a:t>
            </a:r>
          </a:p>
          <a:p>
            <a:pPr algn="just"/>
            <a:endParaRPr lang="en-US"/>
          </a:p>
          <a:p>
            <a:pPr lvl="1" algn="just"/>
            <a:endParaRPr lang="en-US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9462-D400-437A-BEC8-B272BB59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5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C405-5B8F-418A-A260-29D045C4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64733"/>
            <a:ext cx="7374622" cy="5212229"/>
          </a:xfrm>
        </p:spPr>
        <p:txBody>
          <a:bodyPr>
            <a:normAutofit/>
          </a:bodyPr>
          <a:lstStyle/>
          <a:p>
            <a:r>
              <a:rPr lang="en-US" sz="2000" dirty="0"/>
              <a:t>Activity is a parameterized behavior represented as coordinated flow of </a:t>
            </a:r>
            <a:r>
              <a:rPr lang="en-US" sz="2000" b="1" dirty="0">
                <a:solidFill>
                  <a:schemeClr val="tx2"/>
                </a:solidFill>
              </a:rPr>
              <a:t>actions</a:t>
            </a:r>
            <a:r>
              <a:rPr lang="en-US" sz="2000" dirty="0"/>
              <a:t>.</a:t>
            </a:r>
          </a:p>
          <a:p>
            <a:r>
              <a:rPr lang="en-US" sz="2000" dirty="0"/>
              <a:t>It can be a simple action or a complex set of actions.</a:t>
            </a:r>
          </a:p>
          <a:p>
            <a:r>
              <a:rPr lang="en-US" sz="2000" b="1" dirty="0"/>
              <a:t>Example:</a:t>
            </a:r>
            <a:r>
              <a:rPr lang="en-US" sz="2000" dirty="0"/>
              <a:t> In a software development process, "Design Database Schema" is an activity. It can be further decomposed into sub-activities like "Create Entity-Relationship Diagram" and "Define Table Structures.“</a:t>
            </a:r>
          </a:p>
          <a:p>
            <a:r>
              <a:rPr lang="en-US" sz="2000" dirty="0"/>
              <a:t> Activity nodes also include </a:t>
            </a:r>
            <a:r>
              <a:rPr lang="en-US" sz="2000" b="1" dirty="0"/>
              <a:t>flow of control constructs</a:t>
            </a:r>
            <a:r>
              <a:rPr lang="en-US" sz="2000" dirty="0"/>
              <a:t>, such as synchronization, decision, and concurrency control.</a:t>
            </a:r>
          </a:p>
          <a:p>
            <a:r>
              <a:rPr lang="en-US" sz="2000" dirty="0"/>
              <a:t>Activity contains </a:t>
            </a:r>
            <a:r>
              <a:rPr lang="en-US" sz="2000" b="1" dirty="0"/>
              <a:t>activity nodes</a:t>
            </a:r>
            <a:r>
              <a:rPr lang="en-US" sz="2000" dirty="0"/>
              <a:t> which could be:</a:t>
            </a:r>
          </a:p>
          <a:p>
            <a:pPr lvl="1"/>
            <a:r>
              <a:rPr lang="en-US" sz="1600" dirty="0"/>
              <a:t>action</a:t>
            </a:r>
          </a:p>
          <a:p>
            <a:pPr lvl="1"/>
            <a:r>
              <a:rPr lang="en-US" sz="1600" dirty="0"/>
              <a:t>object</a:t>
            </a:r>
          </a:p>
          <a:p>
            <a:pPr lvl="1"/>
            <a:r>
              <a:rPr lang="en-US" sz="1600" dirty="0"/>
              <a:t>control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714A1-DF42-4C83-AFE6-EEA3749A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15" y="261864"/>
            <a:ext cx="2537270" cy="1991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D8F8E-62CF-4A41-9071-19D99BD1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823" y="2390865"/>
            <a:ext cx="3458936" cy="1785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7514C-08AD-4A36-A60E-FF4FCAFA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744" y="4313847"/>
            <a:ext cx="4867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044C-8632-4681-8236-F6B61F7F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94D8-0F0D-418A-BD97-1B994D01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89"/>
            <a:ext cx="2911679" cy="5254174"/>
          </a:xfrm>
        </p:spPr>
        <p:txBody>
          <a:bodyPr>
            <a:normAutofit/>
          </a:bodyPr>
          <a:lstStyle/>
          <a:p>
            <a:r>
              <a:rPr lang="en-US" sz="1600" dirty="0"/>
              <a:t>Let's consider the process of making a sandwich as an activity:</a:t>
            </a:r>
          </a:p>
          <a:p>
            <a:pPr lvl="1"/>
            <a:r>
              <a:rPr lang="en-US" sz="1400" dirty="0"/>
              <a:t>Gather Ingredients</a:t>
            </a:r>
          </a:p>
          <a:p>
            <a:pPr lvl="1"/>
            <a:r>
              <a:rPr lang="en-US" sz="1400" dirty="0"/>
              <a:t>Prepare Bread</a:t>
            </a:r>
          </a:p>
          <a:p>
            <a:pPr lvl="1"/>
            <a:r>
              <a:rPr lang="en-US" sz="1400" dirty="0"/>
              <a:t>Add Condiments</a:t>
            </a:r>
          </a:p>
          <a:p>
            <a:pPr lvl="1"/>
            <a:r>
              <a:rPr lang="en-US" sz="1400" dirty="0"/>
              <a:t>Add Fillings</a:t>
            </a:r>
          </a:p>
          <a:p>
            <a:pPr lvl="1"/>
            <a:r>
              <a:rPr lang="en-US" sz="1400" dirty="0"/>
              <a:t>Combine Slices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F4A17-F683-4497-8348-7F30FC97FD4B}"/>
              </a:ext>
            </a:extLst>
          </p:cNvPr>
          <p:cNvSpPr/>
          <p:nvPr/>
        </p:nvSpPr>
        <p:spPr>
          <a:xfrm>
            <a:off x="4121790" y="922789"/>
            <a:ext cx="78492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Activity Diagram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Represent each of these steps as "activity nodes.“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arrows or lines connecting these nodes indicate the flow of the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Symbols like diamonds to represent decisions, which help determine whether to add condiments or not, for instance.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Parameterized Behavior (</a:t>
            </a:r>
            <a:r>
              <a:rPr lang="en-US" b="1" i="1" dirty="0"/>
              <a:t>parameter-name</a:t>
            </a:r>
            <a:r>
              <a:rPr lang="en-US" dirty="0"/>
              <a:t>: </a:t>
            </a:r>
            <a:r>
              <a:rPr lang="en-US" b="1" i="1" dirty="0"/>
              <a:t>parameter-type</a:t>
            </a:r>
            <a:r>
              <a:rPr lang="en-US" dirty="0"/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When you're adding cheese to your sandwich, you might specify the type of cheese you want (parameter)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These parameters help customize the behavior of an 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Preconditions and Postconditions (</a:t>
            </a:r>
            <a:r>
              <a:rPr lang="en-US" dirty="0"/>
              <a:t> «precondition» and «postcondition»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there's a precondition - you need to have all the ingredients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there's a postcondition - you have a sandwich to eat.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Single Execution (</a:t>
            </a:r>
            <a:r>
              <a:rPr lang="en-US" dirty="0"/>
              <a:t>«</a:t>
            </a:r>
            <a:r>
              <a:rPr lang="en-US" dirty="0" err="1"/>
              <a:t>singleExecution</a:t>
            </a:r>
            <a:r>
              <a:rPr lang="en-US" dirty="0"/>
              <a:t>»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it's a single shared execution because you're making one sandwich.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 contrast, imagine a chef in a restaurant preparing multiple sandwiches - each customer's order is a separate execution</a:t>
            </a:r>
          </a:p>
        </p:txBody>
      </p:sp>
    </p:spTree>
    <p:extLst>
      <p:ext uri="{BB962C8B-B14F-4D97-AF65-F5344CB8AC3E}">
        <p14:creationId xmlns:p14="http://schemas.microsoft.com/office/powerpoint/2010/main" val="13014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A5D2-692D-4F54-BBED-0B4C717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27"/>
            <a:ext cx="10515600" cy="591220"/>
          </a:xfrm>
        </p:spPr>
        <p:txBody>
          <a:bodyPr>
            <a:noAutofit/>
          </a:bodyPr>
          <a:lstStyle/>
          <a:p>
            <a:r>
              <a:rPr lang="en-US" sz="3600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58AB-88F0-48CC-B618-E48C97F7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647"/>
            <a:ext cx="4623033" cy="5200316"/>
          </a:xfrm>
        </p:spPr>
        <p:txBody>
          <a:bodyPr>
            <a:normAutofit/>
          </a:bodyPr>
          <a:lstStyle/>
          <a:p>
            <a:r>
              <a:rPr lang="en-US" sz="1800" dirty="0"/>
              <a:t>Action is a named element which represents a </a:t>
            </a:r>
            <a:r>
              <a:rPr lang="en-US" sz="1800" b="1" dirty="0"/>
              <a:t>single atomic step</a:t>
            </a:r>
            <a:r>
              <a:rPr lang="en-US" sz="1800" dirty="0"/>
              <a:t> within activity, i.e. that is not further decomposed within the activity.</a:t>
            </a:r>
          </a:p>
          <a:p>
            <a:r>
              <a:rPr lang="en-US" sz="1800" dirty="0"/>
              <a:t>Activity represents a behavior that is composed of individual elements that are actions.</a:t>
            </a:r>
          </a:p>
          <a:p>
            <a:r>
              <a:rPr lang="en-US" sz="1800" dirty="0"/>
              <a:t>Name of the action is usually action verb or noun for the action with some explanation</a:t>
            </a:r>
          </a:p>
          <a:p>
            <a:pPr lvl="1"/>
            <a:r>
              <a:rPr lang="en-US" sz="1600" dirty="0"/>
              <a:t>Fill Order</a:t>
            </a:r>
          </a:p>
          <a:p>
            <a:pPr lvl="1"/>
            <a:r>
              <a:rPr lang="en-US" sz="1600" dirty="0"/>
              <a:t>Review Document</a:t>
            </a:r>
          </a:p>
          <a:p>
            <a:pPr lvl="1"/>
            <a:r>
              <a:rPr lang="en-US" sz="1600" dirty="0"/>
              <a:t>Enroll in Course</a:t>
            </a:r>
          </a:p>
          <a:p>
            <a:pPr lvl="1"/>
            <a:r>
              <a:rPr lang="en-US" sz="1600" dirty="0"/>
              <a:t>Checkout</a:t>
            </a:r>
          </a:p>
          <a:p>
            <a:pPr lvl="1"/>
            <a:r>
              <a:rPr lang="en-US" sz="1600" dirty="0"/>
              <a:t>Show Error Page</a:t>
            </a:r>
            <a:endParaRPr lang="en-US" sz="1800" dirty="0"/>
          </a:p>
          <a:p>
            <a:r>
              <a:rPr lang="en-US" sz="1800" dirty="0"/>
              <a:t>An action may have sets of incoming and outgoing </a:t>
            </a:r>
            <a:r>
              <a:rPr lang="en-US" sz="1800" b="1" dirty="0"/>
              <a:t>activity edges </a:t>
            </a:r>
            <a:r>
              <a:rPr lang="en-US" sz="1800" dirty="0"/>
              <a:t>that specify </a:t>
            </a:r>
            <a:r>
              <a:rPr lang="en-US" sz="1800" b="1" dirty="0"/>
              <a:t>control flow and data flow </a:t>
            </a:r>
            <a:r>
              <a:rPr lang="en-US" sz="1800" dirty="0"/>
              <a:t>from and to other nodes.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53BC1-73F8-48CF-89D0-8B18ADE9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026" y="909972"/>
            <a:ext cx="192405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9EFE8-ED60-48BE-9DF6-1A7EFB52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63" y="2243473"/>
            <a:ext cx="421005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42424-AF85-47D7-BAED-76CC2744F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346" y="3900823"/>
            <a:ext cx="5324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A5D2-692D-4F54-BBED-0B4C717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27"/>
            <a:ext cx="10515600" cy="591220"/>
          </a:xfrm>
        </p:spPr>
        <p:txBody>
          <a:bodyPr>
            <a:noAutofit/>
          </a:bodyPr>
          <a:lstStyle/>
          <a:p>
            <a:r>
              <a:rPr lang="en-US" sz="3600" dirty="0"/>
              <a:t>Actions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58AB-88F0-48CC-B618-E48C97F7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76647"/>
            <a:ext cx="11208391" cy="5200316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Object action (not explicit in UML standard) -  include different actions on objects, e.g. create and destroy object, test object identity, specify value, etc.</a:t>
            </a:r>
          </a:p>
          <a:p>
            <a:pPr lvl="1"/>
            <a:r>
              <a:rPr lang="en-US" sz="1800" dirty="0"/>
              <a:t>Variable action -  variable read, write, add, remove and clear actions</a:t>
            </a:r>
          </a:p>
          <a:p>
            <a:pPr lvl="1"/>
            <a:r>
              <a:rPr lang="en-US" sz="1800" b="1" dirty="0"/>
              <a:t>Invocation action</a:t>
            </a:r>
            <a:r>
              <a:rPr lang="en-US" sz="1800" dirty="0"/>
              <a:t> - several call actions, signal send and broadcast actions and send object action</a:t>
            </a:r>
          </a:p>
          <a:p>
            <a:pPr lvl="2"/>
            <a:r>
              <a:rPr lang="en-US" sz="1400" dirty="0"/>
              <a:t>Call behavior action is a call action that invokes a behavior directly rather than invoking an operation that invokes the behavior.</a:t>
            </a:r>
          </a:p>
          <a:p>
            <a:pPr lvl="3"/>
            <a:r>
              <a:rPr lang="en-US" sz="1200" dirty="0"/>
              <a:t> synchronous calls, asynchronous</a:t>
            </a:r>
          </a:p>
          <a:p>
            <a:pPr lvl="2"/>
            <a:r>
              <a:rPr lang="en-US" sz="1400" dirty="0"/>
              <a:t>Send signal action is an invocation action that creates a signal from its inputs, and transmits it to the specified target object, where it may cause the firing of a state machine transition or the execution of an activity.</a:t>
            </a:r>
          </a:p>
          <a:p>
            <a:pPr marL="1371600" lvl="3" indent="0">
              <a:buNone/>
            </a:pPr>
            <a:endParaRPr lang="en-US" sz="1200" dirty="0"/>
          </a:p>
          <a:p>
            <a:pPr lvl="1"/>
            <a:r>
              <a:rPr lang="en-US" sz="1800" dirty="0"/>
              <a:t>Raise exception action</a:t>
            </a:r>
          </a:p>
          <a:p>
            <a:pPr lvl="1"/>
            <a:r>
              <a:rPr lang="en-US" sz="1800" dirty="0"/>
              <a:t>Structural feature action</a:t>
            </a:r>
          </a:p>
          <a:p>
            <a:pPr lvl="1"/>
            <a:r>
              <a:rPr lang="en-US" sz="1800" dirty="0"/>
              <a:t>Link action</a:t>
            </a:r>
          </a:p>
          <a:p>
            <a:pPr lvl="1"/>
            <a:r>
              <a:rPr lang="en-US" sz="1800" dirty="0"/>
              <a:t>Event action (not explicit in UML standard)</a:t>
            </a:r>
          </a:p>
          <a:p>
            <a:pPr lvl="1"/>
            <a:r>
              <a:rPr lang="en-US" sz="1800" dirty="0"/>
              <a:t>Opaque </a:t>
            </a:r>
            <a:r>
              <a:rPr lang="en-US" sz="1600" dirty="0"/>
              <a:t>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3B6E0-1D64-419F-965F-BC29EBE6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59" y="2895669"/>
            <a:ext cx="5751899" cy="3495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8E572-5A7D-4F30-B3C2-A854100E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1" y="5499002"/>
            <a:ext cx="1810187" cy="785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548E7-7C81-451F-9778-71EE50C26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386" y="5410925"/>
            <a:ext cx="2932826" cy="9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593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Activity  Diagram</vt:lpstr>
      <vt:lpstr>Activity Diagrams</vt:lpstr>
      <vt:lpstr>Activity</vt:lpstr>
      <vt:lpstr>Example</vt:lpstr>
      <vt:lpstr>Actions</vt:lpstr>
      <vt:lpstr>Actions Subclasses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 Diagram</dc:title>
  <dc:creator>Raju Pal</dc:creator>
  <cp:lastModifiedBy>Raju Pal</cp:lastModifiedBy>
  <cp:revision>8</cp:revision>
  <dcterms:created xsi:type="dcterms:W3CDTF">2023-11-08T04:35:03Z</dcterms:created>
  <dcterms:modified xsi:type="dcterms:W3CDTF">2023-11-08T05:35:49Z</dcterms:modified>
</cp:coreProperties>
</file>