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629F-5209-49F6-886B-8E88A24D5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C6B0F-2191-46F1-A569-B73DCB01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C7092-39E2-41DB-A706-489135AB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617-86F5-4638-A758-1B802B38EF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584D-B243-49F7-AB58-74D47794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54E54-2C35-4F81-9F69-8F4250FA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A4F2-4E6A-430F-86A4-A4DA60AF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6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9DFE-8127-49C1-AD53-8B7CE808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672CB-3954-4670-8707-9D93AE7ED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BC4F-45F6-49A7-909B-8B49391A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617-86F5-4638-A758-1B802B38EF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828F1-8123-4DA3-A01E-9644C7F9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CC5C8-E188-4112-8359-DC641851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A4F2-4E6A-430F-86A4-A4DA60AF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08538-76D6-4DE7-B360-8C9144644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3D7EA-85B1-407F-9F5B-C22EBA61D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F4D6-597A-4FF8-9B84-C27A6829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617-86F5-4638-A758-1B802B38EF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B307-0E33-4AF3-BB3F-2097800D5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80E3B-7EC7-4485-B63A-BD97BC87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A4F2-4E6A-430F-86A4-A4DA60AF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5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F66F4-260A-4A2E-B4E5-96A0DEB4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96"/>
            <a:ext cx="10515600" cy="61310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A28F-5B0A-4926-98AE-4A4093A2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648"/>
            <a:ext cx="10515600" cy="501031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6796-4E05-44F5-B4F6-5EEC2654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617-86F5-4638-A758-1B802B38EF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974C-DB28-47A5-B3AC-5D575124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0A63B-3DE0-43AD-A936-553EAF36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A4F2-4E6A-430F-86A4-A4DA60AF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8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8F5E-3EDE-423D-9A30-21E204F4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188E8-E3CD-49B8-89A1-7FDCA26E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D364-3DFE-4E1B-8EDD-A8A79ACF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617-86F5-4638-A758-1B802B38EF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79D0-C2F8-42FF-A536-02B79830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C00C-AE62-40D0-855A-1FB7F26C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A4F2-4E6A-430F-86A4-A4DA60AF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88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1D0C-34A1-4B14-9130-7D513946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1001-FA9F-4C48-A9D7-87FBC2ED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503A2-9BAB-4AA4-B1B2-714B6000D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F72CD-558D-449D-9B0F-312DE12A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617-86F5-4638-A758-1B802B38EF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3FE40-BA2E-45F7-A9A8-69BD6944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9D341-6C3C-47D1-A2AC-3EE2EEA7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A4F2-4E6A-430F-86A4-A4DA60AF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0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B45F-BF7C-4A8E-ACC3-38633B16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BEDB8-3B1F-44DA-BF6B-1F8810B1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49957-EEC6-457F-813C-049872C3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357FB3-409E-4613-9F00-1BA575765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B855D-00CD-47A0-BC5C-88317D81C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52EE39-EB4E-4CA9-A4AD-2AFF242C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617-86F5-4638-A758-1B802B38EF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63338-C787-43E3-A741-B6725F3E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13045-A7FF-4983-87BF-88599555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A4F2-4E6A-430F-86A4-A4DA60AF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4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7398-2D68-4ACB-A2F3-4DF57DD7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CB0B3-1504-4D99-ACA8-87EEA3F5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617-86F5-4638-A758-1B802B38EF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9A02D-10ED-4FEE-9D1D-CF985E9C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2618A-9D56-4FB1-88FF-27746315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A4F2-4E6A-430F-86A4-A4DA60AF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6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AAA6E-B784-4964-8069-B5AE7F9B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617-86F5-4638-A758-1B802B38EF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98E0C0-9ACE-4E33-BD80-30F4CD5B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17C5D-E43D-4543-9019-AACABE22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A4F2-4E6A-430F-86A4-A4DA60AF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7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FAB2F-9F08-422D-94A5-59F90251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FC0E6-8595-4FBF-BA8A-D17978A25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EBFF6-1709-445B-8D38-53988E7F2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E20ED-2F5A-49E1-80F1-D81AD5EC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617-86F5-4638-A758-1B802B38EF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C0435-2912-402D-8815-EA8ABA035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31B05-6810-4DDE-AC1C-56FCF096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A4F2-4E6A-430F-86A4-A4DA60AF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4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D077-F263-4B38-B491-AA4A0C48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DFB62-35B8-4890-A43D-F6EC2BAB0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AA926-722C-4132-B9CA-5DE8120BA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7731F-5A3F-4B86-9CB6-DC22A878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3617-86F5-4638-A758-1B802B38EF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17BE6-BDD8-41F4-B3F5-AC9891F7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3FB1D-07E8-4DD8-AF02-4E469269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6A4F2-4E6A-430F-86A4-A4DA60AF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41605-CC7C-4119-9746-C2AE04A1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29B73-301D-4BD0-B2CB-3DE81031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6A2E1-9662-4ADF-9C7C-BA100F534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E3617-86F5-4638-A758-1B802B38EF56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82452-6C42-4AD4-A384-FC45950E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AECB-3FA6-479B-8370-F8FB3402F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6A4F2-4E6A-430F-86A4-A4DA60AF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ml-diagrams.org/state-machine-diagrams.html#pseudostate" TargetMode="External"/><Relationship Id="rId3" Type="http://schemas.openxmlformats.org/officeDocument/2006/relationships/hyperlink" Target="https://www.uml-diagrams.org/protocol-state-machine-diagrams.html#protocol-state-machine" TargetMode="External"/><Relationship Id="rId7" Type="http://schemas.openxmlformats.org/officeDocument/2006/relationships/hyperlink" Target="https://www.uml-diagrams.org/protocol-state-machine-diagrams.html#protocol-transition" TargetMode="External"/><Relationship Id="rId2" Type="http://schemas.openxmlformats.org/officeDocument/2006/relationships/hyperlink" Target="https://www.uml-diagrams.org/state-machine-diagrams.html#behavioral-state-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ml-diagrams.org/protocol-state-machine-diagrams.html#protocol-state" TargetMode="External"/><Relationship Id="rId5" Type="http://schemas.openxmlformats.org/officeDocument/2006/relationships/hyperlink" Target="https://www.uml-diagrams.org/state-machine-diagrams.html#behavioral-transition" TargetMode="External"/><Relationship Id="rId4" Type="http://schemas.openxmlformats.org/officeDocument/2006/relationships/hyperlink" Target="https://www.uml-diagrams.org/state-machine-diagrams.html#behavioral-stat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B6E5-8A90-4D12-B578-C3F6AED9E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Machine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0B779-FF36-426C-84CA-38402B37D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UML Behavioral diagram</a:t>
            </a:r>
          </a:p>
        </p:txBody>
      </p:sp>
    </p:spTree>
    <p:extLst>
      <p:ext uri="{BB962C8B-B14F-4D97-AF65-F5344CB8AC3E}">
        <p14:creationId xmlns:p14="http://schemas.microsoft.com/office/powerpoint/2010/main" val="131827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957F-FAD6-4893-A7D8-45783481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State Machine Diagrams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6AF45-1A80-4799-A11B-B96BC7DE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State machine diagram is a </a:t>
            </a:r>
            <a:r>
              <a:rPr lang="en-US" dirty="0">
                <a:solidFill>
                  <a:srgbClr val="FF0000"/>
                </a:solidFill>
              </a:rPr>
              <a:t>behavior diagram </a:t>
            </a:r>
            <a:r>
              <a:rPr lang="en-US" dirty="0"/>
              <a:t>which shows discrete behavior of a part of designed system through finite state transitions.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Two kinds of state machines defined in </a:t>
            </a:r>
            <a:r>
              <a:rPr lang="en-US" b="1" dirty="0"/>
              <a:t>UML 2.4</a:t>
            </a:r>
            <a:r>
              <a:rPr lang="en-US" dirty="0"/>
              <a:t> are</a:t>
            </a:r>
          </a:p>
          <a:p>
            <a:pPr lvl="1" algn="just"/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behavioral state machine</a:t>
            </a:r>
            <a:endParaRPr lang="en-US" sz="2400" dirty="0"/>
          </a:p>
          <a:p>
            <a:pPr lvl="1" algn="just"/>
            <a:r>
              <a:rPr lang="en-US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 state machine</a:t>
            </a:r>
            <a:r>
              <a:rPr lang="en-US" sz="2400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following nodes and edges are typically drawn in state machine diagram: </a:t>
            </a:r>
          </a:p>
          <a:p>
            <a:pPr lvl="1" algn="just"/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behavioral state</a:t>
            </a:r>
            <a:r>
              <a:rPr lang="en-US" dirty="0"/>
              <a:t>, </a:t>
            </a:r>
          </a:p>
          <a:p>
            <a:pPr lvl="1" algn="just"/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behavioral transition</a:t>
            </a:r>
            <a:r>
              <a:rPr lang="en-US" dirty="0"/>
              <a:t>, </a:t>
            </a:r>
          </a:p>
          <a:p>
            <a:pPr lvl="1" algn="just"/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 state</a:t>
            </a:r>
            <a:r>
              <a:rPr lang="en-US" dirty="0"/>
              <a:t>, </a:t>
            </a:r>
          </a:p>
          <a:p>
            <a:pPr lvl="1" algn="just"/>
            <a:r>
              <a:rPr lang="en-US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protocol transition</a:t>
            </a:r>
            <a:r>
              <a:rPr lang="en-US" dirty="0"/>
              <a:t>, </a:t>
            </a:r>
          </a:p>
          <a:p>
            <a:pPr lvl="1" algn="just"/>
            <a:r>
              <a:rPr lang="en-US" dirty="0"/>
              <a:t>different </a:t>
            </a:r>
            <a:r>
              <a:rPr lang="en-US" dirty="0" err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pseudostates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88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CD3D-59C3-43D7-98A4-1EAB5249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Behavioral State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D978-179C-4788-9419-1028C1D4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Behavior</a:t>
            </a:r>
            <a:r>
              <a:rPr lang="en-US" dirty="0"/>
              <a:t> is modeled as a traversal of a graph of </a:t>
            </a:r>
            <a:r>
              <a:rPr lang="en-US" dirty="0">
                <a:solidFill>
                  <a:schemeClr val="accent1"/>
                </a:solidFill>
              </a:rPr>
              <a:t>state</a:t>
            </a:r>
            <a:r>
              <a:rPr lang="en-US" dirty="0"/>
              <a:t> nodes connected with </a:t>
            </a:r>
            <a:r>
              <a:rPr lang="en-US" b="1" dirty="0">
                <a:solidFill>
                  <a:schemeClr val="accent1"/>
                </a:solidFill>
              </a:rPr>
              <a:t>transitions</a:t>
            </a:r>
            <a:r>
              <a:rPr lang="en-US" dirty="0"/>
              <a:t>. These transitions are triggered by the dispatching of events.</a:t>
            </a:r>
          </a:p>
          <a:p>
            <a:pPr lvl="1" algn="just"/>
            <a:r>
              <a:rPr lang="en-US" b="1" dirty="0"/>
              <a:t>Example:</a:t>
            </a:r>
            <a:r>
              <a:rPr lang="en-US" dirty="0"/>
              <a:t> Think of a traffic light. It can be in states like "Green," "Yellow," or "Red." Transitions occur when it changes from one state to another based on events like a timer or a pedestrian crossing button.</a:t>
            </a:r>
          </a:p>
          <a:p>
            <a:pPr algn="just"/>
            <a:r>
              <a:rPr lang="en-US" dirty="0"/>
              <a:t>The behavioral state machine can be owned by a </a:t>
            </a:r>
            <a:r>
              <a:rPr lang="en-US" dirty="0" err="1">
                <a:solidFill>
                  <a:schemeClr val="accent1"/>
                </a:solidFill>
              </a:rPr>
              <a:t>behaviored</a:t>
            </a:r>
            <a:r>
              <a:rPr lang="en-US" dirty="0">
                <a:solidFill>
                  <a:schemeClr val="accent1"/>
                </a:solidFill>
              </a:rPr>
              <a:t> classifier</a:t>
            </a:r>
            <a:r>
              <a:rPr lang="en-US" dirty="0"/>
              <a:t>, known as its </a:t>
            </a:r>
            <a:r>
              <a:rPr lang="en-US" b="1" dirty="0">
                <a:solidFill>
                  <a:schemeClr val="accent1"/>
                </a:solidFill>
              </a:rPr>
              <a:t>context</a:t>
            </a:r>
            <a:r>
              <a:rPr lang="en-US" dirty="0"/>
              <a:t>. The context defines signal and call triggers, attributes, and operations available in the state machine.</a:t>
            </a:r>
          </a:p>
          <a:p>
            <a:pPr lvl="1" algn="just"/>
            <a:r>
              <a:rPr lang="en-US" b="1" dirty="0"/>
              <a:t>Example:</a:t>
            </a:r>
            <a:r>
              <a:rPr lang="en-US" dirty="0"/>
              <a:t> Consider a thermostat as a </a:t>
            </a:r>
            <a:r>
              <a:rPr lang="en-US" dirty="0" err="1"/>
              <a:t>behaviored</a:t>
            </a:r>
            <a:r>
              <a:rPr lang="en-US" dirty="0"/>
              <a:t> classifier. The behavioral state machine it owns might represent states like "Heating," "Cooling," or "Idle," triggered by events like "Temperature Change."</a:t>
            </a:r>
          </a:p>
          <a:p>
            <a:pPr algn="just"/>
            <a:r>
              <a:rPr lang="en-US" dirty="0"/>
              <a:t>The state machine may be associated with a </a:t>
            </a:r>
            <a:r>
              <a:rPr lang="en-US" dirty="0">
                <a:solidFill>
                  <a:schemeClr val="accent1"/>
                </a:solidFill>
              </a:rPr>
              <a:t>behavioral feature </a:t>
            </a:r>
            <a:r>
              <a:rPr lang="en-US" dirty="0"/>
              <a:t>(method) and specifies the behavior of this feature.</a:t>
            </a:r>
          </a:p>
          <a:p>
            <a:pPr lvl="1" algn="just"/>
            <a:r>
              <a:rPr lang="en-US" b="1"/>
              <a:t>Example: </a:t>
            </a:r>
            <a:r>
              <a:rPr lang="en-US"/>
              <a:t>Imagine </a:t>
            </a:r>
            <a:r>
              <a:rPr lang="en-US" dirty="0"/>
              <a:t>a vending machine. The behavioral state machine associated with the "Dispenser" feature may have states like "Ready," "Dispensing," and "Empty," triggered by events like "Product Selected."</a:t>
            </a:r>
          </a:p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event </a:t>
            </a:r>
            <a:r>
              <a:rPr lang="en-US" dirty="0">
                <a:solidFill>
                  <a:schemeClr val="accent1"/>
                </a:solidFill>
              </a:rPr>
              <a:t>pool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for the state machine is linked to the event pool of the instance according to the </a:t>
            </a:r>
            <a:r>
              <a:rPr lang="en-US" dirty="0" err="1"/>
              <a:t>behaviored</a:t>
            </a:r>
            <a:r>
              <a:rPr lang="en-US" dirty="0"/>
              <a:t> context classifier or the classifier owning the behavioral feature.</a:t>
            </a:r>
          </a:p>
          <a:p>
            <a:pPr lvl="1" algn="just"/>
            <a:r>
              <a:rPr lang="en-US" b="1" dirty="0"/>
              <a:t>Example:</a:t>
            </a:r>
            <a:r>
              <a:rPr lang="en-US" dirty="0"/>
              <a:t> In an elevator system, the event pool for the state machine includes events like "Button Pressed" or "Floor Reached," affecting transitions between states like "Moving" or "Stopped."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5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C324-8CCC-4DD3-8A2D-4649CF90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60BD-DF26-42A9-A8C1-106C5EB86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8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State Machine Diagram</vt:lpstr>
      <vt:lpstr>State Machine Diagrams</vt:lpstr>
      <vt:lpstr>Behavioral State Machine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Machine Diagram</dc:title>
  <dc:creator>Raju Pal</dc:creator>
  <cp:lastModifiedBy>Raju Pal</cp:lastModifiedBy>
  <cp:revision>7</cp:revision>
  <dcterms:created xsi:type="dcterms:W3CDTF">2023-11-16T13:40:36Z</dcterms:created>
  <dcterms:modified xsi:type="dcterms:W3CDTF">2023-11-16T14:11:17Z</dcterms:modified>
</cp:coreProperties>
</file>