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289"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jvOujwH6PTeZ9cC9HGO1M0B4Db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40ef66ab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40ef66ab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0ef66ab4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0ef66ab4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40ef66ab4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40ef66ab4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2"/>
          <p:cNvSpPr txBox="1">
            <a:spLocks noGrp="1"/>
          </p:cNvSpPr>
          <p:nvPr>
            <p:ph type="title"/>
          </p:nvPr>
        </p:nvSpPr>
        <p:spPr>
          <a:xfrm>
            <a:off x="356062" y="136526"/>
            <a:ext cx="11273442" cy="6033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2"/>
          <p:cNvSpPr txBox="1">
            <a:spLocks noGrp="1"/>
          </p:cNvSpPr>
          <p:nvPr>
            <p:ph type="body" idx="1"/>
          </p:nvPr>
        </p:nvSpPr>
        <p:spPr>
          <a:xfrm>
            <a:off x="356061" y="847595"/>
            <a:ext cx="11273443" cy="51628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9"/>
          <p:cNvSpPr>
            <a:spLocks noGrp="1"/>
          </p:cNvSpPr>
          <p:nvPr>
            <p:ph type="pic" idx="2"/>
          </p:nvPr>
        </p:nvSpPr>
        <p:spPr>
          <a:xfrm>
            <a:off x="5183188" y="987425"/>
            <a:ext cx="6172200" cy="4873625"/>
          </a:xfrm>
          <a:prstGeom prst="rect">
            <a:avLst/>
          </a:prstGeom>
          <a:noFill/>
          <a:ln>
            <a:noFill/>
          </a:ln>
        </p:spPr>
      </p:sp>
      <p:sp>
        <p:nvSpPr>
          <p:cNvPr id="64" name="Google Shape;64;p3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image" Target="../media/image57.png"/></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6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image" Target="../media/image70.png"/></Relationships>
</file>

<file path=ppt/slides/_rels/slide6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Java Architecture</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3">
            <a:alphaModFix/>
          </a:blip>
          <a:srcRect/>
          <a:stretch/>
        </p:blipFill>
        <p:spPr>
          <a:xfrm>
            <a:off x="958137" y="685995"/>
            <a:ext cx="8820150" cy="455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8"/>
          <p:cNvPicPr preferRelativeResize="0"/>
          <p:nvPr/>
        </p:nvPicPr>
        <p:blipFill rotWithShape="1">
          <a:blip r:embed="rId3">
            <a:alphaModFix/>
          </a:blip>
          <a:srcRect/>
          <a:stretch/>
        </p:blipFill>
        <p:spPr>
          <a:xfrm>
            <a:off x="727788" y="472175"/>
            <a:ext cx="6884437" cy="2956825"/>
          </a:xfrm>
          <a:prstGeom prst="rect">
            <a:avLst/>
          </a:prstGeom>
          <a:noFill/>
          <a:ln>
            <a:noFill/>
          </a:ln>
        </p:spPr>
      </p:pic>
      <p:pic>
        <p:nvPicPr>
          <p:cNvPr id="139" name="Google Shape;139;p8"/>
          <p:cNvPicPr preferRelativeResize="0"/>
          <p:nvPr/>
        </p:nvPicPr>
        <p:blipFill rotWithShape="1">
          <a:blip r:embed="rId4">
            <a:alphaModFix/>
          </a:blip>
          <a:srcRect/>
          <a:stretch/>
        </p:blipFill>
        <p:spPr>
          <a:xfrm>
            <a:off x="841308" y="3694825"/>
            <a:ext cx="6371255" cy="1889657"/>
          </a:xfrm>
          <a:prstGeom prst="rect">
            <a:avLst/>
          </a:prstGeom>
          <a:noFill/>
          <a:ln>
            <a:noFill/>
          </a:ln>
        </p:spPr>
      </p:pic>
      <p:pic>
        <p:nvPicPr>
          <p:cNvPr id="140" name="Google Shape;140;p8"/>
          <p:cNvPicPr preferRelativeResize="0"/>
          <p:nvPr/>
        </p:nvPicPr>
        <p:blipFill rotWithShape="1">
          <a:blip r:embed="rId5">
            <a:alphaModFix/>
          </a:blip>
          <a:srcRect/>
          <a:stretch/>
        </p:blipFill>
        <p:spPr>
          <a:xfrm>
            <a:off x="5889950" y="5204645"/>
            <a:ext cx="6221186" cy="1291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9"/>
          <p:cNvPicPr preferRelativeResize="0"/>
          <p:nvPr/>
        </p:nvPicPr>
        <p:blipFill rotWithShape="1">
          <a:blip r:embed="rId3">
            <a:alphaModFix/>
          </a:blip>
          <a:srcRect/>
          <a:stretch/>
        </p:blipFill>
        <p:spPr>
          <a:xfrm>
            <a:off x="653532" y="914400"/>
            <a:ext cx="8496300" cy="307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10"/>
          <p:cNvPicPr preferRelativeResize="0"/>
          <p:nvPr/>
        </p:nvPicPr>
        <p:blipFill rotWithShape="1">
          <a:blip r:embed="rId3">
            <a:alphaModFix/>
          </a:blip>
          <a:srcRect/>
          <a:stretch/>
        </p:blipFill>
        <p:spPr>
          <a:xfrm>
            <a:off x="845975" y="900987"/>
            <a:ext cx="8839200" cy="360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1"/>
          <p:cNvPicPr preferRelativeResize="0"/>
          <p:nvPr/>
        </p:nvPicPr>
        <p:blipFill rotWithShape="1">
          <a:blip r:embed="rId3">
            <a:alphaModFix/>
          </a:blip>
          <a:srcRect/>
          <a:stretch/>
        </p:blipFill>
        <p:spPr>
          <a:xfrm>
            <a:off x="743048" y="649741"/>
            <a:ext cx="9243022" cy="33810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2"/>
          <p:cNvPicPr preferRelativeResize="0"/>
          <p:nvPr/>
        </p:nvPicPr>
        <p:blipFill rotWithShape="1">
          <a:blip r:embed="rId3">
            <a:alphaModFix/>
          </a:blip>
          <a:srcRect/>
          <a:stretch/>
        </p:blipFill>
        <p:spPr>
          <a:xfrm>
            <a:off x="258049" y="293137"/>
            <a:ext cx="5349649" cy="3789011"/>
          </a:xfrm>
          <a:prstGeom prst="rect">
            <a:avLst/>
          </a:prstGeom>
          <a:noFill/>
          <a:ln>
            <a:noFill/>
          </a:ln>
        </p:spPr>
      </p:pic>
      <p:pic>
        <p:nvPicPr>
          <p:cNvPr id="161" name="Google Shape;161;p12"/>
          <p:cNvPicPr preferRelativeResize="0"/>
          <p:nvPr/>
        </p:nvPicPr>
        <p:blipFill rotWithShape="1">
          <a:blip r:embed="rId4">
            <a:alphaModFix/>
          </a:blip>
          <a:srcRect/>
          <a:stretch/>
        </p:blipFill>
        <p:spPr>
          <a:xfrm>
            <a:off x="4400841" y="3429000"/>
            <a:ext cx="7111538" cy="30184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Language Basics</a:t>
            </a:r>
            <a:endParaRPr/>
          </a:p>
        </p:txBody>
      </p:sp>
      <p:sp>
        <p:nvSpPr>
          <p:cNvPr id="167" name="Google Shape;167;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14"/>
          <p:cNvPicPr preferRelativeResize="0"/>
          <p:nvPr/>
        </p:nvPicPr>
        <p:blipFill rotWithShape="1">
          <a:blip r:embed="rId3">
            <a:alphaModFix/>
          </a:blip>
          <a:srcRect/>
          <a:stretch/>
        </p:blipFill>
        <p:spPr>
          <a:xfrm>
            <a:off x="559254" y="224712"/>
            <a:ext cx="8454117" cy="2174451"/>
          </a:xfrm>
          <a:prstGeom prst="rect">
            <a:avLst/>
          </a:prstGeom>
          <a:noFill/>
          <a:ln>
            <a:noFill/>
          </a:ln>
        </p:spPr>
      </p:pic>
      <p:pic>
        <p:nvPicPr>
          <p:cNvPr id="173" name="Google Shape;173;p14"/>
          <p:cNvPicPr preferRelativeResize="0"/>
          <p:nvPr/>
        </p:nvPicPr>
        <p:blipFill rotWithShape="1">
          <a:blip r:embed="rId4">
            <a:alphaModFix/>
          </a:blip>
          <a:srcRect/>
          <a:stretch/>
        </p:blipFill>
        <p:spPr>
          <a:xfrm>
            <a:off x="605906" y="2816862"/>
            <a:ext cx="8360811" cy="32839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15"/>
          <p:cNvPicPr preferRelativeResize="0"/>
          <p:nvPr/>
        </p:nvPicPr>
        <p:blipFill rotWithShape="1">
          <a:blip r:embed="rId3">
            <a:alphaModFix/>
          </a:blip>
          <a:srcRect/>
          <a:stretch/>
        </p:blipFill>
        <p:spPr>
          <a:xfrm>
            <a:off x="691339" y="783479"/>
            <a:ext cx="8623075" cy="49641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16"/>
          <p:cNvPicPr preferRelativeResize="0"/>
          <p:nvPr/>
        </p:nvPicPr>
        <p:blipFill rotWithShape="1">
          <a:blip r:embed="rId3">
            <a:alphaModFix/>
          </a:blip>
          <a:srcRect/>
          <a:stretch/>
        </p:blipFill>
        <p:spPr>
          <a:xfrm>
            <a:off x="655670" y="667722"/>
            <a:ext cx="8998542" cy="49026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56062" y="136526"/>
            <a:ext cx="11273442" cy="60330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Evolution of Java</a:t>
            </a:r>
            <a:endParaRPr/>
          </a:p>
        </p:txBody>
      </p:sp>
      <p:pic>
        <p:nvPicPr>
          <p:cNvPr id="91" name="Google Shape;91;p2"/>
          <p:cNvPicPr preferRelativeResize="0"/>
          <p:nvPr/>
        </p:nvPicPr>
        <p:blipFill rotWithShape="1">
          <a:blip r:embed="rId3">
            <a:alphaModFix/>
          </a:blip>
          <a:srcRect/>
          <a:stretch/>
        </p:blipFill>
        <p:spPr>
          <a:xfrm>
            <a:off x="944111" y="1343025"/>
            <a:ext cx="8458200" cy="4171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7"/>
          <p:cNvPicPr preferRelativeResize="0"/>
          <p:nvPr/>
        </p:nvPicPr>
        <p:blipFill rotWithShape="1">
          <a:blip r:embed="rId3">
            <a:alphaModFix/>
          </a:blip>
          <a:srcRect/>
          <a:stretch/>
        </p:blipFill>
        <p:spPr>
          <a:xfrm>
            <a:off x="1418974" y="1755793"/>
            <a:ext cx="8258175" cy="262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18"/>
          <p:cNvPicPr preferRelativeResize="0"/>
          <p:nvPr/>
        </p:nvPicPr>
        <p:blipFill rotWithShape="1">
          <a:blip r:embed="rId3">
            <a:alphaModFix/>
          </a:blip>
          <a:srcRect/>
          <a:stretch/>
        </p:blipFill>
        <p:spPr>
          <a:xfrm>
            <a:off x="801322" y="484114"/>
            <a:ext cx="9201093" cy="53200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9"/>
          <p:cNvPicPr preferRelativeResize="0"/>
          <p:nvPr/>
        </p:nvPicPr>
        <p:blipFill rotWithShape="1">
          <a:blip r:embed="rId3">
            <a:alphaModFix/>
          </a:blip>
          <a:srcRect/>
          <a:stretch/>
        </p:blipFill>
        <p:spPr>
          <a:xfrm>
            <a:off x="427264" y="450591"/>
            <a:ext cx="10268316" cy="5604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0"/>
          <p:cNvPicPr preferRelativeResize="0"/>
          <p:nvPr/>
        </p:nvPicPr>
        <p:blipFill rotWithShape="1">
          <a:blip r:embed="rId3">
            <a:alphaModFix/>
          </a:blip>
          <a:srcRect/>
          <a:stretch/>
        </p:blipFill>
        <p:spPr>
          <a:xfrm>
            <a:off x="491606" y="639536"/>
            <a:ext cx="9592348" cy="49308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1"/>
          <p:cNvPicPr preferRelativeResize="0"/>
          <p:nvPr/>
        </p:nvPicPr>
        <p:blipFill rotWithShape="1">
          <a:blip r:embed="rId3">
            <a:alphaModFix/>
          </a:blip>
          <a:srcRect/>
          <a:stretch/>
        </p:blipFill>
        <p:spPr>
          <a:xfrm>
            <a:off x="613293" y="691339"/>
            <a:ext cx="9934460" cy="507497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2"/>
          <p:cNvPicPr preferRelativeResize="0"/>
          <p:nvPr/>
        </p:nvPicPr>
        <p:blipFill rotWithShape="1">
          <a:blip r:embed="rId3">
            <a:alphaModFix/>
          </a:blip>
          <a:srcRect/>
          <a:stretch/>
        </p:blipFill>
        <p:spPr>
          <a:xfrm>
            <a:off x="1013828" y="696685"/>
            <a:ext cx="9519450" cy="5013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3"/>
          <p:cNvPicPr preferRelativeResize="0"/>
          <p:nvPr/>
        </p:nvPicPr>
        <p:blipFill rotWithShape="1">
          <a:blip r:embed="rId3">
            <a:alphaModFix/>
          </a:blip>
          <a:srcRect/>
          <a:stretch/>
        </p:blipFill>
        <p:spPr>
          <a:xfrm>
            <a:off x="978158" y="720109"/>
            <a:ext cx="9351703" cy="474763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24"/>
          <p:cNvPicPr preferRelativeResize="0"/>
          <p:nvPr/>
        </p:nvPicPr>
        <p:blipFill rotWithShape="1">
          <a:blip r:embed="rId3">
            <a:alphaModFix/>
          </a:blip>
          <a:srcRect/>
          <a:stretch/>
        </p:blipFill>
        <p:spPr>
          <a:xfrm>
            <a:off x="926743" y="910512"/>
            <a:ext cx="8696325" cy="4495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5"/>
          <p:cNvPicPr preferRelativeResize="0"/>
          <p:nvPr/>
        </p:nvPicPr>
        <p:blipFill rotWithShape="1">
          <a:blip r:embed="rId3">
            <a:alphaModFix/>
          </a:blip>
          <a:srcRect/>
          <a:stretch/>
        </p:blipFill>
        <p:spPr>
          <a:xfrm>
            <a:off x="666263" y="836741"/>
            <a:ext cx="10709347" cy="491091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26"/>
          <p:cNvPicPr preferRelativeResize="0"/>
          <p:nvPr/>
        </p:nvPicPr>
        <p:blipFill rotWithShape="1">
          <a:blip r:embed="rId3">
            <a:alphaModFix/>
          </a:blip>
          <a:srcRect/>
          <a:stretch/>
        </p:blipFill>
        <p:spPr>
          <a:xfrm>
            <a:off x="615820" y="660237"/>
            <a:ext cx="9803030" cy="44529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3"/>
          <p:cNvPicPr preferRelativeResize="0"/>
          <p:nvPr/>
        </p:nvPicPr>
        <p:blipFill rotWithShape="1">
          <a:blip r:embed="rId3">
            <a:alphaModFix/>
          </a:blip>
          <a:srcRect/>
          <a:stretch/>
        </p:blipFill>
        <p:spPr>
          <a:xfrm>
            <a:off x="634897" y="652459"/>
            <a:ext cx="10054912" cy="408718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7"/>
          <p:cNvPicPr preferRelativeResize="0"/>
          <p:nvPr/>
        </p:nvPicPr>
        <p:blipFill rotWithShape="1">
          <a:blip r:embed="rId3">
            <a:alphaModFix/>
          </a:blip>
          <a:srcRect/>
          <a:stretch/>
        </p:blipFill>
        <p:spPr>
          <a:xfrm>
            <a:off x="431248" y="710486"/>
            <a:ext cx="10628270" cy="481323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28"/>
          <p:cNvPicPr preferRelativeResize="0"/>
          <p:nvPr/>
        </p:nvPicPr>
        <p:blipFill rotWithShape="1">
          <a:blip r:embed="rId3">
            <a:alphaModFix/>
          </a:blip>
          <a:srcRect/>
          <a:stretch/>
        </p:blipFill>
        <p:spPr>
          <a:xfrm>
            <a:off x="634482" y="2687153"/>
            <a:ext cx="7903028" cy="2555836"/>
          </a:xfrm>
          <a:prstGeom prst="rect">
            <a:avLst/>
          </a:prstGeom>
          <a:noFill/>
          <a:ln>
            <a:noFill/>
          </a:ln>
        </p:spPr>
      </p:pic>
      <p:pic>
        <p:nvPicPr>
          <p:cNvPr id="244" name="Google Shape;244;p28"/>
          <p:cNvPicPr preferRelativeResize="0"/>
          <p:nvPr/>
        </p:nvPicPr>
        <p:blipFill rotWithShape="1">
          <a:blip r:embed="rId4">
            <a:alphaModFix/>
          </a:blip>
          <a:srcRect/>
          <a:stretch/>
        </p:blipFill>
        <p:spPr>
          <a:xfrm>
            <a:off x="634482" y="320441"/>
            <a:ext cx="8081671" cy="2155724"/>
          </a:xfrm>
          <a:prstGeom prst="rect">
            <a:avLst/>
          </a:prstGeom>
          <a:noFill/>
          <a:ln>
            <a:noFill/>
          </a:ln>
        </p:spPr>
      </p:pic>
      <p:pic>
        <p:nvPicPr>
          <p:cNvPr id="245" name="Google Shape;245;p28"/>
          <p:cNvPicPr preferRelativeResize="0"/>
          <p:nvPr/>
        </p:nvPicPr>
        <p:blipFill rotWithShape="1">
          <a:blip r:embed="rId5">
            <a:alphaModFix/>
          </a:blip>
          <a:srcRect/>
          <a:stretch/>
        </p:blipFill>
        <p:spPr>
          <a:xfrm>
            <a:off x="634482" y="5453978"/>
            <a:ext cx="6316824" cy="10089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29"/>
          <p:cNvPicPr preferRelativeResize="0"/>
          <p:nvPr/>
        </p:nvPicPr>
        <p:blipFill rotWithShape="1">
          <a:blip r:embed="rId3">
            <a:alphaModFix/>
          </a:blip>
          <a:srcRect/>
          <a:stretch/>
        </p:blipFill>
        <p:spPr>
          <a:xfrm>
            <a:off x="445731" y="580538"/>
            <a:ext cx="8743950" cy="4371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7F5036-CA87-4D45-B0DC-C3061CF64814}"/>
              </a:ext>
            </a:extLst>
          </p:cNvPr>
          <p:cNvPicPr>
            <a:picLocks noChangeAspect="1"/>
          </p:cNvPicPr>
          <p:nvPr/>
        </p:nvPicPr>
        <p:blipFill>
          <a:blip r:embed="rId2"/>
          <a:stretch>
            <a:fillRect/>
          </a:stretch>
        </p:blipFill>
        <p:spPr>
          <a:xfrm>
            <a:off x="827487" y="736847"/>
            <a:ext cx="9602388" cy="4906715"/>
          </a:xfrm>
          <a:prstGeom prst="rect">
            <a:avLst/>
          </a:prstGeom>
        </p:spPr>
      </p:pic>
    </p:spTree>
    <p:extLst>
      <p:ext uri="{BB962C8B-B14F-4D97-AF65-F5344CB8AC3E}">
        <p14:creationId xmlns:p14="http://schemas.microsoft.com/office/powerpoint/2010/main" val="1709574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850F80-CC99-4B6E-89A0-694CF24ECF9C}"/>
              </a:ext>
            </a:extLst>
          </p:cNvPr>
          <p:cNvPicPr>
            <a:picLocks noChangeAspect="1"/>
          </p:cNvPicPr>
          <p:nvPr/>
        </p:nvPicPr>
        <p:blipFill>
          <a:blip r:embed="rId2"/>
          <a:stretch>
            <a:fillRect/>
          </a:stretch>
        </p:blipFill>
        <p:spPr>
          <a:xfrm>
            <a:off x="913983" y="745030"/>
            <a:ext cx="8677275" cy="4657725"/>
          </a:xfrm>
          <a:prstGeom prst="rect">
            <a:avLst/>
          </a:prstGeom>
        </p:spPr>
      </p:pic>
    </p:spTree>
    <p:extLst>
      <p:ext uri="{BB962C8B-B14F-4D97-AF65-F5344CB8AC3E}">
        <p14:creationId xmlns:p14="http://schemas.microsoft.com/office/powerpoint/2010/main" val="100376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0F7723-25C6-4BEE-A681-5D67A98C4B78}"/>
              </a:ext>
            </a:extLst>
          </p:cNvPr>
          <p:cNvPicPr>
            <a:picLocks noChangeAspect="1"/>
          </p:cNvPicPr>
          <p:nvPr/>
        </p:nvPicPr>
        <p:blipFill>
          <a:blip r:embed="rId2"/>
          <a:stretch>
            <a:fillRect/>
          </a:stretch>
        </p:blipFill>
        <p:spPr>
          <a:xfrm>
            <a:off x="684736" y="620049"/>
            <a:ext cx="8104701" cy="4742673"/>
          </a:xfrm>
          <a:prstGeom prst="rect">
            <a:avLst/>
          </a:prstGeom>
        </p:spPr>
      </p:pic>
    </p:spTree>
    <p:extLst>
      <p:ext uri="{BB962C8B-B14F-4D97-AF65-F5344CB8AC3E}">
        <p14:creationId xmlns:p14="http://schemas.microsoft.com/office/powerpoint/2010/main" val="3780318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92E833-67BB-4625-AABA-4678F46BAF49}"/>
              </a:ext>
            </a:extLst>
          </p:cNvPr>
          <p:cNvPicPr>
            <a:picLocks noChangeAspect="1"/>
          </p:cNvPicPr>
          <p:nvPr/>
        </p:nvPicPr>
        <p:blipFill>
          <a:blip r:embed="rId2"/>
          <a:stretch>
            <a:fillRect/>
          </a:stretch>
        </p:blipFill>
        <p:spPr>
          <a:xfrm>
            <a:off x="538259" y="673360"/>
            <a:ext cx="9903628" cy="4449146"/>
          </a:xfrm>
          <a:prstGeom prst="rect">
            <a:avLst/>
          </a:prstGeom>
        </p:spPr>
      </p:pic>
    </p:spTree>
    <p:extLst>
      <p:ext uri="{BB962C8B-B14F-4D97-AF65-F5344CB8AC3E}">
        <p14:creationId xmlns:p14="http://schemas.microsoft.com/office/powerpoint/2010/main" val="675530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body" idx="1"/>
          </p:nvPr>
        </p:nvSpPr>
        <p:spPr>
          <a:xfrm>
            <a:off x="2438400" y="1874838"/>
            <a:ext cx="3505200" cy="4525963"/>
          </a:xfrm>
          <a:prstGeom prst="rect">
            <a:avLst/>
          </a:prstGeom>
          <a:noFill/>
          <a:ln>
            <a:noFill/>
          </a:ln>
        </p:spPr>
        <p:txBody>
          <a:bodyPr spcFirstLastPara="1" wrap="square" lIns="91425" tIns="45700" rIns="91425" bIns="45700" anchor="t" anchorCtr="0">
            <a:noAutofit/>
          </a:bodyPr>
          <a:lstStyle/>
          <a:p>
            <a:pPr marL="342900">
              <a:spcBef>
                <a:spcPts val="0"/>
              </a:spcBef>
              <a:buClr>
                <a:srgbClr val="0070C0"/>
              </a:buClr>
              <a:buSzPts val="2000"/>
            </a:pPr>
            <a:r>
              <a:rPr lang="en-US" sz="2000">
                <a:solidFill>
                  <a:srgbClr val="0070C0"/>
                </a:solidFill>
                <a:latin typeface="Times New Roman"/>
                <a:ea typeface="Times New Roman"/>
                <a:cs typeface="Times New Roman"/>
                <a:sym typeface="Times New Roman"/>
              </a:rPr>
              <a:t>Java Is Simple </a:t>
            </a:r>
            <a:endParaRPr/>
          </a:p>
          <a:p>
            <a:pPr marL="342900">
              <a:spcBef>
                <a:spcPts val="400"/>
              </a:spcBef>
              <a:buSzPts val="2000"/>
            </a:pPr>
            <a:r>
              <a:rPr lang="en-US" sz="2000">
                <a:latin typeface="Times New Roman"/>
                <a:ea typeface="Times New Roman"/>
                <a:cs typeface="Times New Roman"/>
                <a:sym typeface="Times New Roman"/>
              </a:rPr>
              <a:t>Java Is Object-Oriented </a:t>
            </a:r>
            <a:endParaRPr/>
          </a:p>
          <a:p>
            <a:pPr marL="342900">
              <a:spcBef>
                <a:spcPts val="400"/>
              </a:spcBef>
              <a:buSzPts val="2000"/>
            </a:pPr>
            <a:r>
              <a:rPr lang="en-US" sz="2000">
                <a:latin typeface="Times New Roman"/>
                <a:ea typeface="Times New Roman"/>
                <a:cs typeface="Times New Roman"/>
                <a:sym typeface="Times New Roman"/>
              </a:rPr>
              <a:t>Java Is Distributed </a:t>
            </a:r>
            <a:endParaRPr/>
          </a:p>
          <a:p>
            <a:pPr marL="342900">
              <a:spcBef>
                <a:spcPts val="400"/>
              </a:spcBef>
              <a:buSzPts val="2000"/>
            </a:pPr>
            <a:r>
              <a:rPr lang="en-US" sz="2000">
                <a:latin typeface="Times New Roman"/>
                <a:ea typeface="Times New Roman"/>
                <a:cs typeface="Times New Roman"/>
                <a:sym typeface="Times New Roman"/>
              </a:rPr>
              <a:t>Java Is Interpreted </a:t>
            </a:r>
            <a:endParaRPr/>
          </a:p>
          <a:p>
            <a:pPr marL="342900">
              <a:spcBef>
                <a:spcPts val="400"/>
              </a:spcBef>
              <a:buSzPts val="2000"/>
            </a:pPr>
            <a:r>
              <a:rPr lang="en-US" sz="2000">
                <a:latin typeface="Times New Roman"/>
                <a:ea typeface="Times New Roman"/>
                <a:cs typeface="Times New Roman"/>
                <a:sym typeface="Times New Roman"/>
              </a:rPr>
              <a:t>Java Is Robust </a:t>
            </a:r>
            <a:endParaRPr/>
          </a:p>
          <a:p>
            <a:pPr marL="342900">
              <a:spcBef>
                <a:spcPts val="400"/>
              </a:spcBef>
              <a:buSzPts val="2000"/>
            </a:pPr>
            <a:r>
              <a:rPr lang="en-US" sz="2000">
                <a:latin typeface="Times New Roman"/>
                <a:ea typeface="Times New Roman"/>
                <a:cs typeface="Times New Roman"/>
                <a:sym typeface="Times New Roman"/>
              </a:rPr>
              <a:t>Java Is Secure </a:t>
            </a:r>
            <a:endParaRPr/>
          </a:p>
          <a:p>
            <a:pPr marL="342900">
              <a:spcBef>
                <a:spcPts val="400"/>
              </a:spcBef>
              <a:buSzPts val="2000"/>
            </a:pPr>
            <a:r>
              <a:rPr lang="en-US" sz="2000">
                <a:latin typeface="Times New Roman"/>
                <a:ea typeface="Times New Roman"/>
                <a:cs typeface="Times New Roman"/>
                <a:sym typeface="Times New Roman"/>
              </a:rPr>
              <a:t>Java Is Architecture-Neutral </a:t>
            </a:r>
            <a:endParaRPr/>
          </a:p>
          <a:p>
            <a:pPr marL="342900">
              <a:spcBef>
                <a:spcPts val="400"/>
              </a:spcBef>
              <a:buSzPts val="2000"/>
            </a:pPr>
            <a:r>
              <a:rPr lang="en-US" sz="2000">
                <a:latin typeface="Times New Roman"/>
                <a:ea typeface="Times New Roman"/>
                <a:cs typeface="Times New Roman"/>
                <a:sym typeface="Times New Roman"/>
              </a:rPr>
              <a:t>Java Is Portable </a:t>
            </a:r>
            <a:endParaRPr/>
          </a:p>
          <a:p>
            <a:pPr marL="342900">
              <a:spcBef>
                <a:spcPts val="400"/>
              </a:spcBef>
              <a:buSzPts val="2000"/>
            </a:pPr>
            <a:r>
              <a:rPr lang="en-US" sz="2000">
                <a:latin typeface="Times New Roman"/>
                <a:ea typeface="Times New Roman"/>
                <a:cs typeface="Times New Roman"/>
                <a:sym typeface="Times New Roman"/>
              </a:rPr>
              <a:t>Java's Performance </a:t>
            </a:r>
            <a:endParaRPr/>
          </a:p>
          <a:p>
            <a:pPr marL="342900">
              <a:spcBef>
                <a:spcPts val="400"/>
              </a:spcBef>
              <a:buSzPts val="2000"/>
            </a:pPr>
            <a:r>
              <a:rPr lang="en-US" sz="2000">
                <a:latin typeface="Times New Roman"/>
                <a:ea typeface="Times New Roman"/>
                <a:cs typeface="Times New Roman"/>
                <a:sym typeface="Times New Roman"/>
              </a:rPr>
              <a:t>Java Is Multithreaded </a:t>
            </a:r>
            <a:endParaRPr/>
          </a:p>
          <a:p>
            <a:pPr marL="342900">
              <a:spcBef>
                <a:spcPts val="400"/>
              </a:spcBef>
              <a:buSzPts val="2000"/>
            </a:pPr>
            <a:r>
              <a:rPr lang="en-US" sz="2000">
                <a:latin typeface="Times New Roman"/>
                <a:ea typeface="Times New Roman"/>
                <a:cs typeface="Times New Roman"/>
                <a:sym typeface="Times New Roman"/>
              </a:rPr>
              <a:t>Java Is Dynamic </a:t>
            </a:r>
            <a:endParaRPr/>
          </a:p>
        </p:txBody>
      </p:sp>
      <p:sp>
        <p:nvSpPr>
          <p:cNvPr id="125" name="Google Shape;125;p11"/>
          <p:cNvSpPr txBox="1">
            <a:spLocks noGrp="1"/>
          </p:cNvSpPr>
          <p:nvPr>
            <p:ph type="title"/>
          </p:nvPr>
        </p:nvSpPr>
        <p:spPr>
          <a:xfrm>
            <a:off x="2438400" y="1066800"/>
            <a:ext cx="8229600" cy="685800"/>
          </a:xfrm>
          <a:prstGeom prst="rect">
            <a:avLst/>
          </a:prstGeom>
          <a:noFill/>
          <a:ln>
            <a:noFill/>
          </a:ln>
        </p:spPr>
        <p:txBody>
          <a:bodyPr spcFirstLastPara="1" wrap="square" lIns="92075" tIns="46025" rIns="92075" bIns="46025" anchor="t" anchorCtr="0">
            <a:noAutofit/>
          </a:bodyPr>
          <a:lstStyle/>
          <a:p>
            <a:pPr algn="ctr">
              <a:lnSpc>
                <a:spcPct val="110000"/>
              </a:lnSpc>
              <a:buClr>
                <a:schemeClr val="dk2"/>
              </a:buClr>
              <a:buSzPts val="2100"/>
            </a:pPr>
            <a:r>
              <a:rPr lang="en-US" sz="2800" b="1">
                <a:latin typeface="Times New Roman"/>
                <a:ea typeface="Times New Roman"/>
                <a:cs typeface="Times New Roman"/>
                <a:sym typeface="Times New Roman"/>
              </a:rPr>
              <a:t>Characteristic of Java</a:t>
            </a:r>
            <a:endParaRPr/>
          </a:p>
        </p:txBody>
      </p:sp>
      <p:sp>
        <p:nvSpPr>
          <p:cNvPr id="126" name="Google Shape;126;p11"/>
          <p:cNvSpPr txBox="1"/>
          <p:nvPr/>
        </p:nvSpPr>
        <p:spPr>
          <a:xfrm>
            <a:off x="5715000" y="1828800"/>
            <a:ext cx="4800600" cy="1631216"/>
          </a:xfrm>
          <a:prstGeom prst="rect">
            <a:avLst/>
          </a:prstGeom>
          <a:noFill/>
          <a:ln>
            <a:noFill/>
          </a:ln>
        </p:spPr>
        <p:txBody>
          <a:bodyPr spcFirstLastPara="1" wrap="square" lIns="91425" tIns="45700" rIns="91425" bIns="45700" anchor="t" anchorCtr="0">
            <a:spAutoFit/>
          </a:bodyPr>
          <a:lstStyle/>
          <a:p>
            <a:pPr algn="just"/>
            <a:r>
              <a:rPr lang="en-US" sz="2000">
                <a:solidFill>
                  <a:srgbClr val="0070C0"/>
                </a:solidFill>
                <a:latin typeface="Times New Roman"/>
                <a:ea typeface="Times New Roman"/>
                <a:cs typeface="Times New Roman"/>
                <a:sym typeface="Times New Roman"/>
              </a:rPr>
              <a:t>Java is partially modeled on C++, but greatly simplified and improved. Some people refer to Java as "C++--" because it is like C++ but with more functionality and fewer negative aspects.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body" idx="1"/>
          </p:nvPr>
        </p:nvSpPr>
        <p:spPr>
          <a:xfrm>
            <a:off x="2438400" y="1874838"/>
            <a:ext cx="3505200" cy="4525963"/>
          </a:xfrm>
          <a:prstGeom prst="rect">
            <a:avLst/>
          </a:prstGeom>
          <a:noFill/>
          <a:ln>
            <a:noFill/>
          </a:ln>
        </p:spPr>
        <p:txBody>
          <a:bodyPr spcFirstLastPara="1" wrap="square" lIns="91425" tIns="45700" rIns="91425" bIns="45700" anchor="t" anchorCtr="0">
            <a:noAutofit/>
          </a:bodyPr>
          <a:lstStyle/>
          <a:p>
            <a:pPr marL="342900">
              <a:spcBef>
                <a:spcPts val="0"/>
              </a:spcBef>
              <a:buSzPts val="2000"/>
            </a:pPr>
            <a:r>
              <a:rPr lang="en-US" sz="2000">
                <a:latin typeface="Times New Roman"/>
                <a:ea typeface="Times New Roman"/>
                <a:cs typeface="Times New Roman"/>
                <a:sym typeface="Times New Roman"/>
              </a:rPr>
              <a:t>Java Is Simple </a:t>
            </a:r>
            <a:endParaRPr/>
          </a:p>
          <a:p>
            <a:pPr marL="342900">
              <a:spcBef>
                <a:spcPts val="400"/>
              </a:spcBef>
              <a:buClr>
                <a:srgbClr val="0070C0"/>
              </a:buClr>
              <a:buSzPts val="2000"/>
            </a:pPr>
            <a:r>
              <a:rPr lang="en-US" sz="2000">
                <a:solidFill>
                  <a:srgbClr val="0070C0"/>
                </a:solidFill>
                <a:latin typeface="Times New Roman"/>
                <a:ea typeface="Times New Roman"/>
                <a:cs typeface="Times New Roman"/>
                <a:sym typeface="Times New Roman"/>
              </a:rPr>
              <a:t>Java Is Object-Oriented </a:t>
            </a:r>
            <a:endParaRPr/>
          </a:p>
          <a:p>
            <a:pPr marL="342900">
              <a:spcBef>
                <a:spcPts val="400"/>
              </a:spcBef>
              <a:buSzPts val="2000"/>
            </a:pPr>
            <a:r>
              <a:rPr lang="en-US" sz="2000">
                <a:latin typeface="Times New Roman"/>
                <a:ea typeface="Times New Roman"/>
                <a:cs typeface="Times New Roman"/>
                <a:sym typeface="Times New Roman"/>
              </a:rPr>
              <a:t>Java Is Distributed </a:t>
            </a:r>
            <a:endParaRPr/>
          </a:p>
          <a:p>
            <a:pPr marL="342900">
              <a:spcBef>
                <a:spcPts val="400"/>
              </a:spcBef>
              <a:buSzPts val="2000"/>
            </a:pPr>
            <a:r>
              <a:rPr lang="en-US" sz="2000">
                <a:latin typeface="Times New Roman"/>
                <a:ea typeface="Times New Roman"/>
                <a:cs typeface="Times New Roman"/>
                <a:sym typeface="Times New Roman"/>
              </a:rPr>
              <a:t>Java Is Interpreted </a:t>
            </a:r>
            <a:endParaRPr/>
          </a:p>
          <a:p>
            <a:pPr marL="342900">
              <a:spcBef>
                <a:spcPts val="400"/>
              </a:spcBef>
              <a:buSzPts val="2000"/>
            </a:pPr>
            <a:r>
              <a:rPr lang="en-US" sz="2000">
                <a:latin typeface="Times New Roman"/>
                <a:ea typeface="Times New Roman"/>
                <a:cs typeface="Times New Roman"/>
                <a:sym typeface="Times New Roman"/>
              </a:rPr>
              <a:t>Java Is Robust </a:t>
            </a:r>
            <a:endParaRPr/>
          </a:p>
          <a:p>
            <a:pPr marL="342900">
              <a:spcBef>
                <a:spcPts val="400"/>
              </a:spcBef>
              <a:buSzPts val="2000"/>
            </a:pPr>
            <a:r>
              <a:rPr lang="en-US" sz="2000">
                <a:latin typeface="Times New Roman"/>
                <a:ea typeface="Times New Roman"/>
                <a:cs typeface="Times New Roman"/>
                <a:sym typeface="Times New Roman"/>
              </a:rPr>
              <a:t>Java Is Secure </a:t>
            </a:r>
            <a:endParaRPr/>
          </a:p>
          <a:p>
            <a:pPr marL="342900">
              <a:spcBef>
                <a:spcPts val="400"/>
              </a:spcBef>
              <a:buSzPts val="2000"/>
            </a:pPr>
            <a:r>
              <a:rPr lang="en-US" sz="2000">
                <a:latin typeface="Times New Roman"/>
                <a:ea typeface="Times New Roman"/>
                <a:cs typeface="Times New Roman"/>
                <a:sym typeface="Times New Roman"/>
              </a:rPr>
              <a:t>Java Is Architecture-Neutral </a:t>
            </a:r>
            <a:endParaRPr/>
          </a:p>
          <a:p>
            <a:pPr marL="342900">
              <a:spcBef>
                <a:spcPts val="400"/>
              </a:spcBef>
              <a:buSzPts val="2000"/>
            </a:pPr>
            <a:r>
              <a:rPr lang="en-US" sz="2000">
                <a:latin typeface="Times New Roman"/>
                <a:ea typeface="Times New Roman"/>
                <a:cs typeface="Times New Roman"/>
                <a:sym typeface="Times New Roman"/>
              </a:rPr>
              <a:t>Java Is Portable </a:t>
            </a:r>
            <a:endParaRPr/>
          </a:p>
          <a:p>
            <a:pPr marL="342900">
              <a:spcBef>
                <a:spcPts val="400"/>
              </a:spcBef>
              <a:buSzPts val="2000"/>
            </a:pPr>
            <a:r>
              <a:rPr lang="en-US" sz="2000">
                <a:latin typeface="Times New Roman"/>
                <a:ea typeface="Times New Roman"/>
                <a:cs typeface="Times New Roman"/>
                <a:sym typeface="Times New Roman"/>
              </a:rPr>
              <a:t>Java's Performance </a:t>
            </a:r>
            <a:endParaRPr/>
          </a:p>
          <a:p>
            <a:pPr marL="342900">
              <a:spcBef>
                <a:spcPts val="400"/>
              </a:spcBef>
              <a:buSzPts val="2000"/>
            </a:pPr>
            <a:r>
              <a:rPr lang="en-US" sz="2000">
                <a:latin typeface="Times New Roman"/>
                <a:ea typeface="Times New Roman"/>
                <a:cs typeface="Times New Roman"/>
                <a:sym typeface="Times New Roman"/>
              </a:rPr>
              <a:t>Java Is Multithreaded </a:t>
            </a:r>
            <a:endParaRPr/>
          </a:p>
          <a:p>
            <a:pPr marL="342900">
              <a:spcBef>
                <a:spcPts val="400"/>
              </a:spcBef>
              <a:buSzPts val="2000"/>
            </a:pPr>
            <a:r>
              <a:rPr lang="en-US" sz="2000">
                <a:latin typeface="Times New Roman"/>
                <a:ea typeface="Times New Roman"/>
                <a:cs typeface="Times New Roman"/>
                <a:sym typeface="Times New Roman"/>
              </a:rPr>
              <a:t>Java Is Dynamic </a:t>
            </a:r>
            <a:endParaRPr/>
          </a:p>
        </p:txBody>
      </p:sp>
      <p:sp>
        <p:nvSpPr>
          <p:cNvPr id="132" name="Google Shape;132;p12"/>
          <p:cNvSpPr txBox="1">
            <a:spLocks noGrp="1"/>
          </p:cNvSpPr>
          <p:nvPr>
            <p:ph type="title"/>
          </p:nvPr>
        </p:nvSpPr>
        <p:spPr>
          <a:xfrm>
            <a:off x="2438400" y="1066800"/>
            <a:ext cx="8229600" cy="685800"/>
          </a:xfrm>
          <a:prstGeom prst="rect">
            <a:avLst/>
          </a:prstGeom>
          <a:noFill/>
          <a:ln>
            <a:noFill/>
          </a:ln>
        </p:spPr>
        <p:txBody>
          <a:bodyPr spcFirstLastPara="1" wrap="square" lIns="92075" tIns="46025" rIns="92075" bIns="46025" anchor="t" anchorCtr="0">
            <a:noAutofit/>
          </a:bodyPr>
          <a:lstStyle/>
          <a:p>
            <a:pPr algn="ctr">
              <a:lnSpc>
                <a:spcPct val="110000"/>
              </a:lnSpc>
              <a:buClr>
                <a:schemeClr val="dk2"/>
              </a:buClr>
              <a:buSzPts val="2100"/>
            </a:pPr>
            <a:r>
              <a:rPr lang="en-US" sz="2800" b="1">
                <a:latin typeface="Times New Roman"/>
                <a:ea typeface="Times New Roman"/>
                <a:cs typeface="Times New Roman"/>
                <a:sym typeface="Times New Roman"/>
              </a:rPr>
              <a:t>Characteristic of Java</a:t>
            </a:r>
            <a:endParaRPr/>
          </a:p>
        </p:txBody>
      </p:sp>
      <p:sp>
        <p:nvSpPr>
          <p:cNvPr id="133" name="Google Shape;133;p12"/>
          <p:cNvSpPr txBox="1"/>
          <p:nvPr/>
        </p:nvSpPr>
        <p:spPr>
          <a:xfrm>
            <a:off x="6400801" y="2133600"/>
            <a:ext cx="3795623" cy="3785652"/>
          </a:xfrm>
          <a:prstGeom prst="rect">
            <a:avLst/>
          </a:prstGeom>
          <a:noFill/>
          <a:ln>
            <a:noFill/>
          </a:ln>
        </p:spPr>
        <p:txBody>
          <a:bodyPr spcFirstLastPara="1" wrap="square" lIns="91425" tIns="45700" rIns="91425" bIns="45700" anchor="t" anchorCtr="0">
            <a:spAutoFit/>
          </a:bodyPr>
          <a:lstStyle/>
          <a:p>
            <a:pPr algn="just"/>
            <a:r>
              <a:rPr lang="en-US" sz="1600">
                <a:solidFill>
                  <a:srgbClr val="0070C0"/>
                </a:solidFill>
                <a:latin typeface="Times New Roman"/>
                <a:ea typeface="Times New Roman"/>
                <a:cs typeface="Times New Roman"/>
                <a:sym typeface="Times New Roman"/>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endParaRPr/>
          </a:p>
          <a:p>
            <a:pPr algn="just"/>
            <a:endParaRPr sz="1600">
              <a:solidFill>
                <a:srgbClr val="0070C0"/>
              </a:solidFill>
              <a:latin typeface="Times New Roman"/>
              <a:ea typeface="Times New Roman"/>
              <a:cs typeface="Times New Roman"/>
              <a:sym typeface="Times New Roman"/>
            </a:endParaRPr>
          </a:p>
          <a:p>
            <a:pPr algn="just"/>
            <a:r>
              <a:rPr lang="en-US" sz="1600">
                <a:solidFill>
                  <a:srgbClr val="0070C0"/>
                </a:solidFill>
                <a:latin typeface="Times New Roman"/>
                <a:ea typeface="Times New Roman"/>
                <a:cs typeface="Times New Roman"/>
                <a:sym typeface="Times New Roman"/>
              </a:rPr>
              <a:t>One of the central issues in software development is how to reuse code. Object-oriented programming provides great flexibility, modularity, clarity, and reusability through encapsulation, inheritance, and polymorphism.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body" idx="1"/>
          </p:nvPr>
        </p:nvSpPr>
        <p:spPr>
          <a:xfrm>
            <a:off x="2438400" y="1874838"/>
            <a:ext cx="3505200" cy="4525963"/>
          </a:xfrm>
          <a:prstGeom prst="rect">
            <a:avLst/>
          </a:prstGeom>
          <a:noFill/>
          <a:ln>
            <a:noFill/>
          </a:ln>
        </p:spPr>
        <p:txBody>
          <a:bodyPr spcFirstLastPara="1" wrap="square" lIns="91425" tIns="45700" rIns="91425" bIns="45700" anchor="t" anchorCtr="0">
            <a:noAutofit/>
          </a:bodyPr>
          <a:lstStyle/>
          <a:p>
            <a:pPr marL="342900">
              <a:spcBef>
                <a:spcPts val="0"/>
              </a:spcBef>
              <a:buSzPts val="2000"/>
            </a:pPr>
            <a:r>
              <a:rPr lang="en-US" sz="2000">
                <a:latin typeface="Times New Roman"/>
                <a:ea typeface="Times New Roman"/>
                <a:cs typeface="Times New Roman"/>
                <a:sym typeface="Times New Roman"/>
              </a:rPr>
              <a:t>Java Is Simple</a:t>
            </a:r>
            <a:r>
              <a:rPr lang="en-US" sz="2000">
                <a:solidFill>
                  <a:srgbClr val="0070C0"/>
                </a:solidFill>
                <a:latin typeface="Times New Roman"/>
                <a:ea typeface="Times New Roman"/>
                <a:cs typeface="Times New Roman"/>
                <a:sym typeface="Times New Roman"/>
              </a:rPr>
              <a:t> </a:t>
            </a:r>
            <a:endParaRPr/>
          </a:p>
          <a:p>
            <a:pPr marL="342900">
              <a:spcBef>
                <a:spcPts val="400"/>
              </a:spcBef>
              <a:buSzPts val="2000"/>
            </a:pPr>
            <a:r>
              <a:rPr lang="en-US" sz="2000">
                <a:latin typeface="Times New Roman"/>
                <a:ea typeface="Times New Roman"/>
                <a:cs typeface="Times New Roman"/>
                <a:sym typeface="Times New Roman"/>
              </a:rPr>
              <a:t>Java Is Object-Oriented </a:t>
            </a:r>
            <a:endParaRPr/>
          </a:p>
          <a:p>
            <a:pPr marL="342900">
              <a:spcBef>
                <a:spcPts val="400"/>
              </a:spcBef>
              <a:buClr>
                <a:srgbClr val="0070C0"/>
              </a:buClr>
              <a:buSzPts val="2000"/>
            </a:pPr>
            <a:r>
              <a:rPr lang="en-US" sz="2000">
                <a:solidFill>
                  <a:srgbClr val="0070C0"/>
                </a:solidFill>
                <a:latin typeface="Times New Roman"/>
                <a:ea typeface="Times New Roman"/>
                <a:cs typeface="Times New Roman"/>
                <a:sym typeface="Times New Roman"/>
              </a:rPr>
              <a:t>Java Is Distributed </a:t>
            </a:r>
            <a:endParaRPr/>
          </a:p>
          <a:p>
            <a:pPr marL="342900">
              <a:spcBef>
                <a:spcPts val="400"/>
              </a:spcBef>
              <a:buSzPts val="2000"/>
            </a:pPr>
            <a:r>
              <a:rPr lang="en-US" sz="2000">
                <a:latin typeface="Times New Roman"/>
                <a:ea typeface="Times New Roman"/>
                <a:cs typeface="Times New Roman"/>
                <a:sym typeface="Times New Roman"/>
              </a:rPr>
              <a:t>Java Is Interpreted </a:t>
            </a:r>
            <a:endParaRPr/>
          </a:p>
          <a:p>
            <a:pPr marL="342900">
              <a:spcBef>
                <a:spcPts val="400"/>
              </a:spcBef>
              <a:buSzPts val="2000"/>
            </a:pPr>
            <a:r>
              <a:rPr lang="en-US" sz="2000">
                <a:latin typeface="Times New Roman"/>
                <a:ea typeface="Times New Roman"/>
                <a:cs typeface="Times New Roman"/>
                <a:sym typeface="Times New Roman"/>
              </a:rPr>
              <a:t>Java Is Robust </a:t>
            </a:r>
            <a:endParaRPr/>
          </a:p>
          <a:p>
            <a:pPr marL="342900">
              <a:spcBef>
                <a:spcPts val="400"/>
              </a:spcBef>
              <a:buSzPts val="2000"/>
            </a:pPr>
            <a:r>
              <a:rPr lang="en-US" sz="2000">
                <a:latin typeface="Times New Roman"/>
                <a:ea typeface="Times New Roman"/>
                <a:cs typeface="Times New Roman"/>
                <a:sym typeface="Times New Roman"/>
              </a:rPr>
              <a:t>Java Is Secure </a:t>
            </a:r>
            <a:endParaRPr/>
          </a:p>
          <a:p>
            <a:pPr marL="342900">
              <a:spcBef>
                <a:spcPts val="400"/>
              </a:spcBef>
              <a:buSzPts val="2000"/>
            </a:pPr>
            <a:r>
              <a:rPr lang="en-US" sz="2000">
                <a:latin typeface="Times New Roman"/>
                <a:ea typeface="Times New Roman"/>
                <a:cs typeface="Times New Roman"/>
                <a:sym typeface="Times New Roman"/>
              </a:rPr>
              <a:t>Java Is Architecture-Neutral </a:t>
            </a:r>
            <a:endParaRPr/>
          </a:p>
          <a:p>
            <a:pPr marL="342900">
              <a:spcBef>
                <a:spcPts val="400"/>
              </a:spcBef>
              <a:buSzPts val="2000"/>
            </a:pPr>
            <a:r>
              <a:rPr lang="en-US" sz="2000">
                <a:latin typeface="Times New Roman"/>
                <a:ea typeface="Times New Roman"/>
                <a:cs typeface="Times New Roman"/>
                <a:sym typeface="Times New Roman"/>
              </a:rPr>
              <a:t>Java Is Portable </a:t>
            </a:r>
            <a:endParaRPr/>
          </a:p>
          <a:p>
            <a:pPr marL="342900">
              <a:spcBef>
                <a:spcPts val="400"/>
              </a:spcBef>
              <a:buSzPts val="2000"/>
            </a:pPr>
            <a:r>
              <a:rPr lang="en-US" sz="2000">
                <a:latin typeface="Times New Roman"/>
                <a:ea typeface="Times New Roman"/>
                <a:cs typeface="Times New Roman"/>
                <a:sym typeface="Times New Roman"/>
              </a:rPr>
              <a:t>Java's Performance </a:t>
            </a:r>
            <a:endParaRPr/>
          </a:p>
          <a:p>
            <a:pPr marL="342900">
              <a:spcBef>
                <a:spcPts val="400"/>
              </a:spcBef>
              <a:buSzPts val="2000"/>
            </a:pPr>
            <a:r>
              <a:rPr lang="en-US" sz="2000">
                <a:latin typeface="Times New Roman"/>
                <a:ea typeface="Times New Roman"/>
                <a:cs typeface="Times New Roman"/>
                <a:sym typeface="Times New Roman"/>
              </a:rPr>
              <a:t>Java Is Multithreaded </a:t>
            </a:r>
            <a:endParaRPr/>
          </a:p>
          <a:p>
            <a:pPr marL="342900">
              <a:spcBef>
                <a:spcPts val="400"/>
              </a:spcBef>
              <a:buSzPts val="2000"/>
            </a:pPr>
            <a:r>
              <a:rPr lang="en-US" sz="2000">
                <a:latin typeface="Times New Roman"/>
                <a:ea typeface="Times New Roman"/>
                <a:cs typeface="Times New Roman"/>
                <a:sym typeface="Times New Roman"/>
              </a:rPr>
              <a:t>Java Is Dynamic </a:t>
            </a:r>
            <a:endParaRPr/>
          </a:p>
        </p:txBody>
      </p:sp>
      <p:sp>
        <p:nvSpPr>
          <p:cNvPr id="139" name="Google Shape;139;p13"/>
          <p:cNvSpPr txBox="1">
            <a:spLocks noGrp="1"/>
          </p:cNvSpPr>
          <p:nvPr>
            <p:ph type="title"/>
          </p:nvPr>
        </p:nvSpPr>
        <p:spPr>
          <a:xfrm>
            <a:off x="2438400" y="1066800"/>
            <a:ext cx="8229600" cy="685800"/>
          </a:xfrm>
          <a:prstGeom prst="rect">
            <a:avLst/>
          </a:prstGeom>
          <a:noFill/>
          <a:ln>
            <a:noFill/>
          </a:ln>
        </p:spPr>
        <p:txBody>
          <a:bodyPr spcFirstLastPara="1" wrap="square" lIns="92075" tIns="46025" rIns="92075" bIns="46025" anchor="t" anchorCtr="0">
            <a:noAutofit/>
          </a:bodyPr>
          <a:lstStyle/>
          <a:p>
            <a:pPr algn="ctr">
              <a:lnSpc>
                <a:spcPct val="110000"/>
              </a:lnSpc>
              <a:buClr>
                <a:schemeClr val="dk2"/>
              </a:buClr>
              <a:buSzPts val="2100"/>
            </a:pPr>
            <a:r>
              <a:rPr lang="en-US" sz="2800" b="1">
                <a:latin typeface="Times New Roman"/>
                <a:ea typeface="Times New Roman"/>
                <a:cs typeface="Times New Roman"/>
                <a:sym typeface="Times New Roman"/>
              </a:rPr>
              <a:t>Characteristic of Java</a:t>
            </a:r>
            <a:endParaRPr/>
          </a:p>
        </p:txBody>
      </p:sp>
      <p:sp>
        <p:nvSpPr>
          <p:cNvPr id="140" name="Google Shape;140;p13"/>
          <p:cNvSpPr txBox="1"/>
          <p:nvPr/>
        </p:nvSpPr>
        <p:spPr>
          <a:xfrm>
            <a:off x="6400801" y="2468702"/>
            <a:ext cx="3795623" cy="3170099"/>
          </a:xfrm>
          <a:prstGeom prst="rect">
            <a:avLst/>
          </a:prstGeom>
          <a:noFill/>
          <a:ln>
            <a:noFill/>
          </a:ln>
        </p:spPr>
        <p:txBody>
          <a:bodyPr spcFirstLastPara="1" wrap="square" lIns="91425" tIns="45700" rIns="91425" bIns="45700" anchor="t" anchorCtr="0">
            <a:spAutoFit/>
          </a:bodyPr>
          <a:lstStyle/>
          <a:p>
            <a:pPr algn="just"/>
            <a:r>
              <a:rPr lang="en-US" sz="2000">
                <a:solidFill>
                  <a:srgbClr val="0070C0"/>
                </a:solidFill>
                <a:latin typeface="Times New Roman"/>
                <a:ea typeface="Times New Roman"/>
                <a:cs typeface="Times New Roman"/>
                <a:sym typeface="Times New Roman"/>
              </a:rPr>
              <a:t>Distributed computing involves several computers working together on a network. Java is designed to make distributed computing (e.g. </a:t>
            </a:r>
            <a:r>
              <a:rPr lang="en-US" sz="2000" i="1">
                <a:solidFill>
                  <a:srgbClr val="0070C0"/>
                </a:solidFill>
                <a:latin typeface="Times New Roman"/>
                <a:ea typeface="Times New Roman"/>
                <a:cs typeface="Times New Roman"/>
                <a:sym typeface="Times New Roman"/>
              </a:rPr>
              <a:t>Web Services</a:t>
            </a:r>
            <a:r>
              <a:rPr lang="en-US" sz="2000">
                <a:solidFill>
                  <a:srgbClr val="0070C0"/>
                </a:solidFill>
                <a:latin typeface="Times New Roman"/>
                <a:ea typeface="Times New Roman"/>
                <a:cs typeface="Times New Roman"/>
                <a:sym typeface="Times New Roman"/>
              </a:rPr>
              <a:t>) easy. Since networking capability is inherently integrated into Java, writing network programs is like sending and receiving data to and from a file.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g240ef66ab4c_0_0"/>
          <p:cNvPicPr preferRelativeResize="0"/>
          <p:nvPr/>
        </p:nvPicPr>
        <p:blipFill>
          <a:blip r:embed="rId3">
            <a:alphaModFix/>
          </a:blip>
          <a:stretch>
            <a:fillRect/>
          </a:stretch>
        </p:blipFill>
        <p:spPr>
          <a:xfrm>
            <a:off x="152400" y="152400"/>
            <a:ext cx="11887198" cy="574726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body" idx="1"/>
          </p:nvPr>
        </p:nvSpPr>
        <p:spPr>
          <a:xfrm>
            <a:off x="2438400" y="1874838"/>
            <a:ext cx="3505200" cy="4525963"/>
          </a:xfrm>
          <a:prstGeom prst="rect">
            <a:avLst/>
          </a:prstGeom>
          <a:noFill/>
          <a:ln>
            <a:noFill/>
          </a:ln>
        </p:spPr>
        <p:txBody>
          <a:bodyPr spcFirstLastPara="1" wrap="square" lIns="91425" tIns="45700" rIns="91425" bIns="45700" anchor="t" anchorCtr="0">
            <a:noAutofit/>
          </a:bodyPr>
          <a:lstStyle/>
          <a:p>
            <a:pPr marL="342900">
              <a:spcBef>
                <a:spcPts val="0"/>
              </a:spcBef>
              <a:buSzPts val="2000"/>
            </a:pPr>
            <a:r>
              <a:rPr lang="en-US" sz="2000">
                <a:latin typeface="Times New Roman"/>
                <a:ea typeface="Times New Roman"/>
                <a:cs typeface="Times New Roman"/>
                <a:sym typeface="Times New Roman"/>
              </a:rPr>
              <a:t>Java Is Simple </a:t>
            </a:r>
            <a:endParaRPr/>
          </a:p>
          <a:p>
            <a:pPr marL="342900">
              <a:spcBef>
                <a:spcPts val="400"/>
              </a:spcBef>
              <a:buSzPts val="2000"/>
            </a:pPr>
            <a:r>
              <a:rPr lang="en-US" sz="2000">
                <a:latin typeface="Times New Roman"/>
                <a:ea typeface="Times New Roman"/>
                <a:cs typeface="Times New Roman"/>
                <a:sym typeface="Times New Roman"/>
              </a:rPr>
              <a:t>Java Is Object-Oriented </a:t>
            </a:r>
            <a:endParaRPr/>
          </a:p>
          <a:p>
            <a:pPr marL="342900">
              <a:spcBef>
                <a:spcPts val="400"/>
              </a:spcBef>
              <a:buSzPts val="2000"/>
            </a:pPr>
            <a:r>
              <a:rPr lang="en-US" sz="2000">
                <a:latin typeface="Times New Roman"/>
                <a:ea typeface="Times New Roman"/>
                <a:cs typeface="Times New Roman"/>
                <a:sym typeface="Times New Roman"/>
              </a:rPr>
              <a:t>Java Is Distributed </a:t>
            </a:r>
            <a:endParaRPr/>
          </a:p>
          <a:p>
            <a:pPr marL="342900">
              <a:spcBef>
                <a:spcPts val="400"/>
              </a:spcBef>
              <a:buClr>
                <a:srgbClr val="0070C0"/>
              </a:buClr>
              <a:buSzPts val="2000"/>
            </a:pPr>
            <a:r>
              <a:rPr lang="en-US" sz="2000">
                <a:solidFill>
                  <a:srgbClr val="0070C0"/>
                </a:solidFill>
                <a:latin typeface="Times New Roman"/>
                <a:ea typeface="Times New Roman"/>
                <a:cs typeface="Times New Roman"/>
                <a:sym typeface="Times New Roman"/>
              </a:rPr>
              <a:t>Java Is Interpreted </a:t>
            </a:r>
            <a:endParaRPr/>
          </a:p>
          <a:p>
            <a:pPr marL="342900">
              <a:spcBef>
                <a:spcPts val="400"/>
              </a:spcBef>
              <a:buSzPts val="2000"/>
            </a:pPr>
            <a:r>
              <a:rPr lang="en-US" sz="2000">
                <a:latin typeface="Times New Roman"/>
                <a:ea typeface="Times New Roman"/>
                <a:cs typeface="Times New Roman"/>
                <a:sym typeface="Times New Roman"/>
              </a:rPr>
              <a:t>Java Is Robust </a:t>
            </a:r>
            <a:endParaRPr/>
          </a:p>
          <a:p>
            <a:pPr marL="342900">
              <a:spcBef>
                <a:spcPts val="400"/>
              </a:spcBef>
              <a:buSzPts val="2000"/>
            </a:pPr>
            <a:r>
              <a:rPr lang="en-US" sz="2000">
                <a:latin typeface="Times New Roman"/>
                <a:ea typeface="Times New Roman"/>
                <a:cs typeface="Times New Roman"/>
                <a:sym typeface="Times New Roman"/>
              </a:rPr>
              <a:t>Java Is Secure </a:t>
            </a:r>
            <a:endParaRPr/>
          </a:p>
          <a:p>
            <a:pPr marL="342900">
              <a:spcBef>
                <a:spcPts val="400"/>
              </a:spcBef>
              <a:buSzPts val="2000"/>
            </a:pPr>
            <a:r>
              <a:rPr lang="en-US" sz="2000">
                <a:latin typeface="Times New Roman"/>
                <a:ea typeface="Times New Roman"/>
                <a:cs typeface="Times New Roman"/>
                <a:sym typeface="Times New Roman"/>
              </a:rPr>
              <a:t>Java Is Architecture-Neutral </a:t>
            </a:r>
            <a:endParaRPr/>
          </a:p>
          <a:p>
            <a:pPr marL="342900">
              <a:spcBef>
                <a:spcPts val="400"/>
              </a:spcBef>
              <a:buSzPts val="2000"/>
            </a:pPr>
            <a:r>
              <a:rPr lang="en-US" sz="2000">
                <a:latin typeface="Times New Roman"/>
                <a:ea typeface="Times New Roman"/>
                <a:cs typeface="Times New Roman"/>
                <a:sym typeface="Times New Roman"/>
              </a:rPr>
              <a:t>Java Is Portable </a:t>
            </a:r>
            <a:endParaRPr/>
          </a:p>
          <a:p>
            <a:pPr marL="342900">
              <a:spcBef>
                <a:spcPts val="400"/>
              </a:spcBef>
              <a:buSzPts val="2000"/>
            </a:pPr>
            <a:r>
              <a:rPr lang="en-US" sz="2000">
                <a:latin typeface="Times New Roman"/>
                <a:ea typeface="Times New Roman"/>
                <a:cs typeface="Times New Roman"/>
                <a:sym typeface="Times New Roman"/>
              </a:rPr>
              <a:t>Java's Performance </a:t>
            </a:r>
            <a:endParaRPr/>
          </a:p>
          <a:p>
            <a:pPr marL="342900">
              <a:spcBef>
                <a:spcPts val="400"/>
              </a:spcBef>
              <a:buSzPts val="2000"/>
            </a:pPr>
            <a:r>
              <a:rPr lang="en-US" sz="2000">
                <a:latin typeface="Times New Roman"/>
                <a:ea typeface="Times New Roman"/>
                <a:cs typeface="Times New Roman"/>
                <a:sym typeface="Times New Roman"/>
              </a:rPr>
              <a:t>Java Is Multithreaded </a:t>
            </a:r>
            <a:endParaRPr/>
          </a:p>
          <a:p>
            <a:pPr marL="342900">
              <a:spcBef>
                <a:spcPts val="400"/>
              </a:spcBef>
              <a:buSzPts val="2000"/>
            </a:pPr>
            <a:r>
              <a:rPr lang="en-US" sz="2000">
                <a:latin typeface="Times New Roman"/>
                <a:ea typeface="Times New Roman"/>
                <a:cs typeface="Times New Roman"/>
                <a:sym typeface="Times New Roman"/>
              </a:rPr>
              <a:t>Java Is Dynamic </a:t>
            </a:r>
            <a:endParaRPr/>
          </a:p>
        </p:txBody>
      </p:sp>
      <p:sp>
        <p:nvSpPr>
          <p:cNvPr id="146" name="Google Shape;146;p14"/>
          <p:cNvSpPr txBox="1">
            <a:spLocks noGrp="1"/>
          </p:cNvSpPr>
          <p:nvPr>
            <p:ph type="title"/>
          </p:nvPr>
        </p:nvSpPr>
        <p:spPr>
          <a:xfrm>
            <a:off x="2438400" y="1066800"/>
            <a:ext cx="8229600" cy="685800"/>
          </a:xfrm>
          <a:prstGeom prst="rect">
            <a:avLst/>
          </a:prstGeom>
          <a:noFill/>
          <a:ln>
            <a:noFill/>
          </a:ln>
        </p:spPr>
        <p:txBody>
          <a:bodyPr spcFirstLastPara="1" wrap="square" lIns="92075" tIns="46025" rIns="92075" bIns="46025" anchor="t" anchorCtr="0">
            <a:noAutofit/>
          </a:bodyPr>
          <a:lstStyle/>
          <a:p>
            <a:pPr algn="ctr">
              <a:lnSpc>
                <a:spcPct val="110000"/>
              </a:lnSpc>
              <a:buClr>
                <a:schemeClr val="dk2"/>
              </a:buClr>
              <a:buSzPts val="2100"/>
            </a:pPr>
            <a:r>
              <a:rPr lang="en-US" sz="2800" b="1">
                <a:latin typeface="Times New Roman"/>
                <a:ea typeface="Times New Roman"/>
                <a:cs typeface="Times New Roman"/>
                <a:sym typeface="Times New Roman"/>
              </a:rPr>
              <a:t>Characteristic of Java</a:t>
            </a:r>
            <a:endParaRPr/>
          </a:p>
        </p:txBody>
      </p:sp>
      <p:sp>
        <p:nvSpPr>
          <p:cNvPr id="147" name="Google Shape;147;p14"/>
          <p:cNvSpPr txBox="1"/>
          <p:nvPr/>
        </p:nvSpPr>
        <p:spPr>
          <a:xfrm>
            <a:off x="6324601" y="2743200"/>
            <a:ext cx="3795623" cy="2862322"/>
          </a:xfrm>
          <a:prstGeom prst="rect">
            <a:avLst/>
          </a:prstGeom>
          <a:noFill/>
          <a:ln>
            <a:noFill/>
          </a:ln>
        </p:spPr>
        <p:txBody>
          <a:bodyPr spcFirstLastPara="1" wrap="square" lIns="91425" tIns="45700" rIns="91425" bIns="45700" anchor="t" anchorCtr="0">
            <a:spAutoFit/>
          </a:bodyPr>
          <a:lstStyle/>
          <a:p>
            <a:pPr algn="just"/>
            <a:r>
              <a:rPr lang="en-US" sz="2000">
                <a:solidFill>
                  <a:srgbClr val="0070C0"/>
                </a:solidFill>
                <a:latin typeface="Times New Roman"/>
                <a:ea typeface="Times New Roman"/>
                <a:cs typeface="Times New Roman"/>
                <a:sym typeface="Times New Roman"/>
              </a:rPr>
              <a:t>You need an interpreter to run Java programs. The programs are compiled into the Java Virtual Machine code called bytecode. The bytecode is machine-independent and can run on any machine that has a Java interpreter, which is part of the Java Virtual Machine (JVM).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body" idx="1"/>
          </p:nvPr>
        </p:nvSpPr>
        <p:spPr>
          <a:xfrm>
            <a:off x="2438400" y="1874838"/>
            <a:ext cx="3505200" cy="4525963"/>
          </a:xfrm>
          <a:prstGeom prst="rect">
            <a:avLst/>
          </a:prstGeom>
          <a:noFill/>
          <a:ln>
            <a:noFill/>
          </a:ln>
        </p:spPr>
        <p:txBody>
          <a:bodyPr spcFirstLastPara="1" wrap="square" lIns="91425" tIns="45700" rIns="91425" bIns="45700" anchor="t" anchorCtr="0">
            <a:noAutofit/>
          </a:bodyPr>
          <a:lstStyle/>
          <a:p>
            <a:pPr marL="342900">
              <a:spcBef>
                <a:spcPts val="0"/>
              </a:spcBef>
              <a:buSzPts val="2000"/>
            </a:pPr>
            <a:r>
              <a:rPr lang="en-US" sz="2000">
                <a:latin typeface="Times New Roman"/>
                <a:ea typeface="Times New Roman"/>
                <a:cs typeface="Times New Roman"/>
                <a:sym typeface="Times New Roman"/>
              </a:rPr>
              <a:t>Java Is Simple </a:t>
            </a:r>
            <a:endParaRPr/>
          </a:p>
          <a:p>
            <a:pPr marL="342900">
              <a:spcBef>
                <a:spcPts val="400"/>
              </a:spcBef>
              <a:buSzPts val="2000"/>
            </a:pPr>
            <a:r>
              <a:rPr lang="en-US" sz="2000">
                <a:latin typeface="Times New Roman"/>
                <a:ea typeface="Times New Roman"/>
                <a:cs typeface="Times New Roman"/>
                <a:sym typeface="Times New Roman"/>
              </a:rPr>
              <a:t>Java Is Object-Oriented </a:t>
            </a:r>
            <a:endParaRPr/>
          </a:p>
          <a:p>
            <a:pPr marL="342900">
              <a:spcBef>
                <a:spcPts val="400"/>
              </a:spcBef>
              <a:buSzPts val="2000"/>
            </a:pPr>
            <a:r>
              <a:rPr lang="en-US" sz="2000">
                <a:latin typeface="Times New Roman"/>
                <a:ea typeface="Times New Roman"/>
                <a:cs typeface="Times New Roman"/>
                <a:sym typeface="Times New Roman"/>
              </a:rPr>
              <a:t>Java Is Distributed </a:t>
            </a:r>
            <a:endParaRPr/>
          </a:p>
          <a:p>
            <a:pPr marL="342900">
              <a:spcBef>
                <a:spcPts val="400"/>
              </a:spcBef>
              <a:buSzPts val="2000"/>
            </a:pPr>
            <a:r>
              <a:rPr lang="en-US" sz="2000">
                <a:latin typeface="Times New Roman"/>
                <a:ea typeface="Times New Roman"/>
                <a:cs typeface="Times New Roman"/>
                <a:sym typeface="Times New Roman"/>
              </a:rPr>
              <a:t>Java Is Interpreted </a:t>
            </a:r>
            <a:endParaRPr/>
          </a:p>
          <a:p>
            <a:pPr marL="342900">
              <a:spcBef>
                <a:spcPts val="400"/>
              </a:spcBef>
              <a:buClr>
                <a:srgbClr val="0070C0"/>
              </a:buClr>
              <a:buSzPts val="2000"/>
            </a:pPr>
            <a:r>
              <a:rPr lang="en-US" sz="2000">
                <a:solidFill>
                  <a:srgbClr val="0070C0"/>
                </a:solidFill>
                <a:latin typeface="Times New Roman"/>
                <a:ea typeface="Times New Roman"/>
                <a:cs typeface="Times New Roman"/>
                <a:sym typeface="Times New Roman"/>
              </a:rPr>
              <a:t>Java Is Robust </a:t>
            </a:r>
            <a:endParaRPr/>
          </a:p>
          <a:p>
            <a:pPr marL="342900">
              <a:spcBef>
                <a:spcPts val="400"/>
              </a:spcBef>
              <a:buSzPts val="2000"/>
            </a:pPr>
            <a:r>
              <a:rPr lang="en-US" sz="2000">
                <a:latin typeface="Times New Roman"/>
                <a:ea typeface="Times New Roman"/>
                <a:cs typeface="Times New Roman"/>
                <a:sym typeface="Times New Roman"/>
              </a:rPr>
              <a:t>Java Is Secure </a:t>
            </a:r>
            <a:endParaRPr/>
          </a:p>
          <a:p>
            <a:pPr marL="342900">
              <a:spcBef>
                <a:spcPts val="400"/>
              </a:spcBef>
              <a:buSzPts val="2000"/>
            </a:pPr>
            <a:r>
              <a:rPr lang="en-US" sz="2000">
                <a:latin typeface="Times New Roman"/>
                <a:ea typeface="Times New Roman"/>
                <a:cs typeface="Times New Roman"/>
                <a:sym typeface="Times New Roman"/>
              </a:rPr>
              <a:t>Java Is Architecture-Neutral </a:t>
            </a:r>
            <a:endParaRPr/>
          </a:p>
          <a:p>
            <a:pPr marL="342900">
              <a:spcBef>
                <a:spcPts val="400"/>
              </a:spcBef>
              <a:buSzPts val="2000"/>
            </a:pPr>
            <a:r>
              <a:rPr lang="en-US" sz="2000">
                <a:latin typeface="Times New Roman"/>
                <a:ea typeface="Times New Roman"/>
                <a:cs typeface="Times New Roman"/>
                <a:sym typeface="Times New Roman"/>
              </a:rPr>
              <a:t>Java Is Portable </a:t>
            </a:r>
            <a:endParaRPr/>
          </a:p>
          <a:p>
            <a:pPr marL="342900">
              <a:spcBef>
                <a:spcPts val="400"/>
              </a:spcBef>
              <a:buSzPts val="2000"/>
            </a:pPr>
            <a:r>
              <a:rPr lang="en-US" sz="2000">
                <a:latin typeface="Times New Roman"/>
                <a:ea typeface="Times New Roman"/>
                <a:cs typeface="Times New Roman"/>
                <a:sym typeface="Times New Roman"/>
              </a:rPr>
              <a:t>Java's Performance </a:t>
            </a:r>
            <a:endParaRPr/>
          </a:p>
          <a:p>
            <a:pPr marL="342900">
              <a:spcBef>
                <a:spcPts val="400"/>
              </a:spcBef>
              <a:buSzPts val="2000"/>
            </a:pPr>
            <a:r>
              <a:rPr lang="en-US" sz="2000">
                <a:latin typeface="Times New Roman"/>
                <a:ea typeface="Times New Roman"/>
                <a:cs typeface="Times New Roman"/>
                <a:sym typeface="Times New Roman"/>
              </a:rPr>
              <a:t>Java Is Multithreaded </a:t>
            </a:r>
            <a:endParaRPr/>
          </a:p>
          <a:p>
            <a:pPr marL="342900">
              <a:spcBef>
                <a:spcPts val="400"/>
              </a:spcBef>
              <a:buSzPts val="2000"/>
            </a:pPr>
            <a:r>
              <a:rPr lang="en-US" sz="2000">
                <a:latin typeface="Times New Roman"/>
                <a:ea typeface="Times New Roman"/>
                <a:cs typeface="Times New Roman"/>
                <a:sym typeface="Times New Roman"/>
              </a:rPr>
              <a:t>Java Is Dynamic </a:t>
            </a:r>
            <a:endParaRPr/>
          </a:p>
        </p:txBody>
      </p:sp>
      <p:sp>
        <p:nvSpPr>
          <p:cNvPr id="153" name="Google Shape;153;p15"/>
          <p:cNvSpPr txBox="1">
            <a:spLocks noGrp="1"/>
          </p:cNvSpPr>
          <p:nvPr>
            <p:ph type="title"/>
          </p:nvPr>
        </p:nvSpPr>
        <p:spPr>
          <a:xfrm>
            <a:off x="2438400" y="1066800"/>
            <a:ext cx="8229600" cy="685800"/>
          </a:xfrm>
          <a:prstGeom prst="rect">
            <a:avLst/>
          </a:prstGeom>
          <a:noFill/>
          <a:ln>
            <a:noFill/>
          </a:ln>
        </p:spPr>
        <p:txBody>
          <a:bodyPr spcFirstLastPara="1" wrap="square" lIns="92075" tIns="46025" rIns="92075" bIns="46025" anchor="t" anchorCtr="0">
            <a:noAutofit/>
          </a:bodyPr>
          <a:lstStyle/>
          <a:p>
            <a:pPr algn="ctr">
              <a:lnSpc>
                <a:spcPct val="110000"/>
              </a:lnSpc>
              <a:buClr>
                <a:schemeClr val="dk2"/>
              </a:buClr>
              <a:buSzPts val="2100"/>
            </a:pPr>
            <a:r>
              <a:rPr lang="en-US" sz="2800" b="1">
                <a:latin typeface="Times New Roman"/>
                <a:ea typeface="Times New Roman"/>
                <a:cs typeface="Times New Roman"/>
                <a:sym typeface="Times New Roman"/>
              </a:rPr>
              <a:t>Characteristic of Java</a:t>
            </a:r>
            <a:endParaRPr/>
          </a:p>
        </p:txBody>
      </p:sp>
      <p:sp>
        <p:nvSpPr>
          <p:cNvPr id="154" name="Google Shape;154;p15"/>
          <p:cNvSpPr txBox="1"/>
          <p:nvPr/>
        </p:nvSpPr>
        <p:spPr>
          <a:xfrm>
            <a:off x="6186578" y="2538948"/>
            <a:ext cx="3795623" cy="3785652"/>
          </a:xfrm>
          <a:prstGeom prst="rect">
            <a:avLst/>
          </a:prstGeom>
          <a:noFill/>
          <a:ln>
            <a:noFill/>
          </a:ln>
        </p:spPr>
        <p:txBody>
          <a:bodyPr spcFirstLastPara="1" wrap="square" lIns="91425" tIns="45700" rIns="91425" bIns="45700" anchor="t" anchorCtr="0">
            <a:spAutoFit/>
          </a:bodyPr>
          <a:lstStyle/>
          <a:p>
            <a:pPr algn="just"/>
            <a:r>
              <a:rPr lang="en-US" sz="2000">
                <a:solidFill>
                  <a:srgbClr val="0070C0"/>
                </a:solidFill>
                <a:latin typeface="Times New Roman"/>
                <a:ea typeface="Times New Roman"/>
                <a:cs typeface="Times New Roman"/>
                <a:sym typeface="Times New Roman"/>
              </a:rPr>
              <a:t>Java compilers can detect many problems that would first show up at execution time in other languages. </a:t>
            </a:r>
            <a:endParaRPr/>
          </a:p>
          <a:p>
            <a:pPr algn="just"/>
            <a:r>
              <a:rPr lang="en-US" sz="2000">
                <a:solidFill>
                  <a:srgbClr val="0070C0"/>
                </a:solidFill>
                <a:latin typeface="Times New Roman"/>
                <a:ea typeface="Times New Roman"/>
                <a:cs typeface="Times New Roman"/>
                <a:sym typeface="Times New Roman"/>
              </a:rPr>
              <a:t>Java has eliminated certain types of error-prone programming constructs found in other languages. </a:t>
            </a:r>
            <a:endParaRPr/>
          </a:p>
          <a:p>
            <a:pPr algn="just"/>
            <a:r>
              <a:rPr lang="en-US" sz="2000">
                <a:solidFill>
                  <a:srgbClr val="0070C0"/>
                </a:solidFill>
                <a:latin typeface="Times New Roman"/>
                <a:ea typeface="Times New Roman"/>
                <a:cs typeface="Times New Roman"/>
                <a:sym typeface="Times New Roman"/>
              </a:rPr>
              <a:t>Java has a runtime exception-handling feature to provide programming support for robustness.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body" idx="1"/>
          </p:nvPr>
        </p:nvSpPr>
        <p:spPr>
          <a:xfrm>
            <a:off x="2438400" y="1874838"/>
            <a:ext cx="3505200" cy="4525963"/>
          </a:xfrm>
          <a:prstGeom prst="rect">
            <a:avLst/>
          </a:prstGeom>
          <a:noFill/>
          <a:ln>
            <a:noFill/>
          </a:ln>
        </p:spPr>
        <p:txBody>
          <a:bodyPr spcFirstLastPara="1" wrap="square" lIns="91425" tIns="45700" rIns="91425" bIns="45700" anchor="t" anchorCtr="0">
            <a:noAutofit/>
          </a:bodyPr>
          <a:lstStyle/>
          <a:p>
            <a:pPr marL="342900">
              <a:spcBef>
                <a:spcPts val="0"/>
              </a:spcBef>
              <a:buSzPts val="2000"/>
            </a:pPr>
            <a:r>
              <a:rPr lang="en-US" sz="2000" dirty="0">
                <a:latin typeface="Times New Roman"/>
                <a:ea typeface="Times New Roman"/>
                <a:cs typeface="Times New Roman"/>
                <a:sym typeface="Times New Roman"/>
              </a:rPr>
              <a:t>Java Is Simple </a:t>
            </a:r>
            <a:endParaRPr dirty="0"/>
          </a:p>
          <a:p>
            <a:pPr marL="342900">
              <a:spcBef>
                <a:spcPts val="400"/>
              </a:spcBef>
              <a:buSzPts val="2000"/>
            </a:pPr>
            <a:r>
              <a:rPr lang="en-US" sz="2000" dirty="0">
                <a:latin typeface="Times New Roman"/>
                <a:ea typeface="Times New Roman"/>
                <a:cs typeface="Times New Roman"/>
                <a:sym typeface="Times New Roman"/>
              </a:rPr>
              <a:t>Java Is Object-Oriented </a:t>
            </a:r>
            <a:endParaRPr dirty="0"/>
          </a:p>
          <a:p>
            <a:pPr marL="342900">
              <a:spcBef>
                <a:spcPts val="400"/>
              </a:spcBef>
              <a:buSzPts val="2000"/>
            </a:pPr>
            <a:r>
              <a:rPr lang="en-US" sz="2000" dirty="0">
                <a:latin typeface="Times New Roman"/>
                <a:ea typeface="Times New Roman"/>
                <a:cs typeface="Times New Roman"/>
                <a:sym typeface="Times New Roman"/>
              </a:rPr>
              <a:t>Java Is Distributed </a:t>
            </a:r>
            <a:endParaRPr dirty="0"/>
          </a:p>
          <a:p>
            <a:pPr marL="342900">
              <a:spcBef>
                <a:spcPts val="400"/>
              </a:spcBef>
              <a:buSzPts val="2000"/>
            </a:pPr>
            <a:r>
              <a:rPr lang="en-US" sz="2000" dirty="0">
                <a:latin typeface="Times New Roman"/>
                <a:ea typeface="Times New Roman"/>
                <a:cs typeface="Times New Roman"/>
                <a:sym typeface="Times New Roman"/>
              </a:rPr>
              <a:t>Java Is Interpreted </a:t>
            </a:r>
            <a:endParaRPr dirty="0"/>
          </a:p>
          <a:p>
            <a:pPr marL="342900">
              <a:spcBef>
                <a:spcPts val="400"/>
              </a:spcBef>
              <a:buSzPts val="2000"/>
            </a:pPr>
            <a:r>
              <a:rPr lang="en-US" sz="2000" dirty="0">
                <a:latin typeface="Times New Roman"/>
                <a:ea typeface="Times New Roman"/>
                <a:cs typeface="Times New Roman"/>
                <a:sym typeface="Times New Roman"/>
              </a:rPr>
              <a:t>Java Is Robust </a:t>
            </a:r>
            <a:endParaRPr dirty="0"/>
          </a:p>
          <a:p>
            <a:pPr marL="342900">
              <a:spcBef>
                <a:spcPts val="400"/>
              </a:spcBef>
              <a:buClr>
                <a:srgbClr val="0070C0"/>
              </a:buClr>
              <a:buSzPts val="2000"/>
            </a:pPr>
            <a:r>
              <a:rPr lang="en-US" sz="2000" dirty="0">
                <a:solidFill>
                  <a:srgbClr val="0070C0"/>
                </a:solidFill>
                <a:latin typeface="Times New Roman"/>
                <a:ea typeface="Times New Roman"/>
                <a:cs typeface="Times New Roman"/>
                <a:sym typeface="Times New Roman"/>
              </a:rPr>
              <a:t>Java Is Secure </a:t>
            </a:r>
            <a:endParaRPr dirty="0"/>
          </a:p>
          <a:p>
            <a:pPr marL="342900">
              <a:spcBef>
                <a:spcPts val="400"/>
              </a:spcBef>
              <a:buSzPts val="2000"/>
            </a:pPr>
            <a:r>
              <a:rPr lang="en-US" sz="2000" dirty="0">
                <a:latin typeface="Times New Roman"/>
                <a:ea typeface="Times New Roman"/>
                <a:cs typeface="Times New Roman"/>
                <a:sym typeface="Times New Roman"/>
              </a:rPr>
              <a:t>Java Is Architecture-Neutral </a:t>
            </a:r>
            <a:endParaRPr dirty="0"/>
          </a:p>
          <a:p>
            <a:pPr marL="342900">
              <a:spcBef>
                <a:spcPts val="400"/>
              </a:spcBef>
              <a:buSzPts val="2000"/>
            </a:pPr>
            <a:r>
              <a:rPr lang="en-US" sz="2000" dirty="0">
                <a:latin typeface="Times New Roman"/>
                <a:ea typeface="Times New Roman"/>
                <a:cs typeface="Times New Roman"/>
                <a:sym typeface="Times New Roman"/>
              </a:rPr>
              <a:t>Java Is Portable </a:t>
            </a:r>
            <a:endParaRPr dirty="0"/>
          </a:p>
          <a:p>
            <a:pPr marL="342900">
              <a:spcBef>
                <a:spcPts val="400"/>
              </a:spcBef>
              <a:buSzPts val="2000"/>
            </a:pPr>
            <a:r>
              <a:rPr lang="en-US" sz="2000" dirty="0">
                <a:latin typeface="Times New Roman"/>
                <a:ea typeface="Times New Roman"/>
                <a:cs typeface="Times New Roman"/>
                <a:sym typeface="Times New Roman"/>
              </a:rPr>
              <a:t>Java's Performance </a:t>
            </a:r>
            <a:endParaRPr dirty="0"/>
          </a:p>
          <a:p>
            <a:pPr marL="342900">
              <a:spcBef>
                <a:spcPts val="400"/>
              </a:spcBef>
              <a:buSzPts val="2000"/>
            </a:pPr>
            <a:r>
              <a:rPr lang="en-US" sz="2000" dirty="0">
                <a:latin typeface="Times New Roman"/>
                <a:ea typeface="Times New Roman"/>
                <a:cs typeface="Times New Roman"/>
                <a:sym typeface="Times New Roman"/>
              </a:rPr>
              <a:t>Java Is Multithreaded </a:t>
            </a:r>
            <a:endParaRPr dirty="0"/>
          </a:p>
          <a:p>
            <a:pPr marL="342900">
              <a:spcBef>
                <a:spcPts val="400"/>
              </a:spcBef>
              <a:buSzPts val="2000"/>
            </a:pPr>
            <a:r>
              <a:rPr lang="en-US" sz="2000" dirty="0">
                <a:latin typeface="Times New Roman"/>
                <a:ea typeface="Times New Roman"/>
                <a:cs typeface="Times New Roman"/>
                <a:sym typeface="Times New Roman"/>
              </a:rPr>
              <a:t>Java Is Dynamic </a:t>
            </a:r>
            <a:endParaRPr dirty="0"/>
          </a:p>
        </p:txBody>
      </p:sp>
      <p:sp>
        <p:nvSpPr>
          <p:cNvPr id="160" name="Google Shape;160;p16"/>
          <p:cNvSpPr txBox="1">
            <a:spLocks noGrp="1"/>
          </p:cNvSpPr>
          <p:nvPr>
            <p:ph type="title"/>
          </p:nvPr>
        </p:nvSpPr>
        <p:spPr>
          <a:xfrm>
            <a:off x="2438400" y="1066800"/>
            <a:ext cx="8229600" cy="685800"/>
          </a:xfrm>
          <a:prstGeom prst="rect">
            <a:avLst/>
          </a:prstGeom>
          <a:noFill/>
          <a:ln>
            <a:noFill/>
          </a:ln>
        </p:spPr>
        <p:txBody>
          <a:bodyPr spcFirstLastPara="1" wrap="square" lIns="92075" tIns="46025" rIns="92075" bIns="46025" anchor="t" anchorCtr="0">
            <a:noAutofit/>
          </a:bodyPr>
          <a:lstStyle/>
          <a:p>
            <a:pPr algn="ctr">
              <a:lnSpc>
                <a:spcPct val="110000"/>
              </a:lnSpc>
              <a:buClr>
                <a:schemeClr val="dk2"/>
              </a:buClr>
              <a:buSzPts val="2100"/>
            </a:pPr>
            <a:r>
              <a:rPr lang="en-US" sz="2800" b="1">
                <a:latin typeface="Times New Roman"/>
                <a:ea typeface="Times New Roman"/>
                <a:cs typeface="Times New Roman"/>
                <a:sym typeface="Times New Roman"/>
              </a:rPr>
              <a:t>Characteristic of Java</a:t>
            </a:r>
            <a:endParaRPr/>
          </a:p>
        </p:txBody>
      </p:sp>
      <p:sp>
        <p:nvSpPr>
          <p:cNvPr id="161" name="Google Shape;161;p16"/>
          <p:cNvSpPr txBox="1"/>
          <p:nvPr/>
        </p:nvSpPr>
        <p:spPr>
          <a:xfrm>
            <a:off x="6455434" y="3657601"/>
            <a:ext cx="3450566" cy="1323439"/>
          </a:xfrm>
          <a:prstGeom prst="rect">
            <a:avLst/>
          </a:prstGeom>
          <a:noFill/>
          <a:ln>
            <a:noFill/>
          </a:ln>
        </p:spPr>
        <p:txBody>
          <a:bodyPr spcFirstLastPara="1" wrap="square" lIns="91425" tIns="45700" rIns="91425" bIns="45700" anchor="t" anchorCtr="0">
            <a:spAutoFit/>
          </a:bodyPr>
          <a:lstStyle/>
          <a:p>
            <a:pPr algn="just"/>
            <a:r>
              <a:rPr lang="en-US" sz="2000">
                <a:solidFill>
                  <a:srgbClr val="0070C0"/>
                </a:solidFill>
                <a:latin typeface="Times New Roman"/>
                <a:ea typeface="Times New Roman"/>
                <a:cs typeface="Times New Roman"/>
                <a:sym typeface="Times New Roman"/>
              </a:rPr>
              <a:t>Java implements several security mechanisms to protect your system against harm caused by stray programs.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body" idx="1"/>
          </p:nvPr>
        </p:nvSpPr>
        <p:spPr>
          <a:xfrm>
            <a:off x="2438400" y="1874838"/>
            <a:ext cx="3505200" cy="4525963"/>
          </a:xfrm>
          <a:prstGeom prst="rect">
            <a:avLst/>
          </a:prstGeom>
          <a:noFill/>
          <a:ln>
            <a:noFill/>
          </a:ln>
        </p:spPr>
        <p:txBody>
          <a:bodyPr spcFirstLastPara="1" wrap="square" lIns="91425" tIns="45700" rIns="91425" bIns="45700" anchor="t" anchorCtr="0">
            <a:noAutofit/>
          </a:bodyPr>
          <a:lstStyle/>
          <a:p>
            <a:pPr marL="342900">
              <a:spcBef>
                <a:spcPts val="0"/>
              </a:spcBef>
              <a:buSzPts val="2000"/>
            </a:pPr>
            <a:r>
              <a:rPr lang="en-US" sz="2000">
                <a:latin typeface="Times New Roman"/>
                <a:ea typeface="Times New Roman"/>
                <a:cs typeface="Times New Roman"/>
                <a:sym typeface="Times New Roman"/>
              </a:rPr>
              <a:t>Java Is Simple </a:t>
            </a:r>
            <a:endParaRPr/>
          </a:p>
          <a:p>
            <a:pPr marL="342900">
              <a:spcBef>
                <a:spcPts val="400"/>
              </a:spcBef>
              <a:buSzPts val="2000"/>
            </a:pPr>
            <a:r>
              <a:rPr lang="en-US" sz="2000">
                <a:latin typeface="Times New Roman"/>
                <a:ea typeface="Times New Roman"/>
                <a:cs typeface="Times New Roman"/>
                <a:sym typeface="Times New Roman"/>
              </a:rPr>
              <a:t>Java Is Object-Oriented </a:t>
            </a:r>
            <a:endParaRPr/>
          </a:p>
          <a:p>
            <a:pPr marL="342900">
              <a:spcBef>
                <a:spcPts val="400"/>
              </a:spcBef>
              <a:buSzPts val="2000"/>
            </a:pPr>
            <a:r>
              <a:rPr lang="en-US" sz="2000">
                <a:latin typeface="Times New Roman"/>
                <a:ea typeface="Times New Roman"/>
                <a:cs typeface="Times New Roman"/>
                <a:sym typeface="Times New Roman"/>
              </a:rPr>
              <a:t>Java Is Distributed </a:t>
            </a:r>
            <a:endParaRPr/>
          </a:p>
          <a:p>
            <a:pPr marL="342900">
              <a:spcBef>
                <a:spcPts val="400"/>
              </a:spcBef>
              <a:buSzPts val="2000"/>
            </a:pPr>
            <a:r>
              <a:rPr lang="en-US" sz="2000">
                <a:latin typeface="Times New Roman"/>
                <a:ea typeface="Times New Roman"/>
                <a:cs typeface="Times New Roman"/>
                <a:sym typeface="Times New Roman"/>
              </a:rPr>
              <a:t>Java Is Interpreted </a:t>
            </a:r>
            <a:endParaRPr/>
          </a:p>
          <a:p>
            <a:pPr marL="342900">
              <a:spcBef>
                <a:spcPts val="400"/>
              </a:spcBef>
              <a:buSzPts val="2000"/>
            </a:pPr>
            <a:r>
              <a:rPr lang="en-US" sz="2000">
                <a:latin typeface="Times New Roman"/>
                <a:ea typeface="Times New Roman"/>
                <a:cs typeface="Times New Roman"/>
                <a:sym typeface="Times New Roman"/>
              </a:rPr>
              <a:t>Java Is Robust </a:t>
            </a:r>
            <a:endParaRPr/>
          </a:p>
          <a:p>
            <a:pPr marL="342900">
              <a:spcBef>
                <a:spcPts val="400"/>
              </a:spcBef>
              <a:buSzPts val="2000"/>
            </a:pPr>
            <a:r>
              <a:rPr lang="en-US" sz="2000">
                <a:latin typeface="Times New Roman"/>
                <a:ea typeface="Times New Roman"/>
                <a:cs typeface="Times New Roman"/>
                <a:sym typeface="Times New Roman"/>
              </a:rPr>
              <a:t>Java Is Secure </a:t>
            </a:r>
            <a:endParaRPr/>
          </a:p>
          <a:p>
            <a:pPr marL="342900">
              <a:spcBef>
                <a:spcPts val="400"/>
              </a:spcBef>
              <a:buClr>
                <a:srgbClr val="0070C0"/>
              </a:buClr>
              <a:buSzPts val="2000"/>
            </a:pPr>
            <a:r>
              <a:rPr lang="en-US" sz="2000">
                <a:solidFill>
                  <a:srgbClr val="0070C0"/>
                </a:solidFill>
                <a:latin typeface="Times New Roman"/>
                <a:ea typeface="Times New Roman"/>
                <a:cs typeface="Times New Roman"/>
                <a:sym typeface="Times New Roman"/>
              </a:rPr>
              <a:t>Java Is Architecture-Neutral </a:t>
            </a:r>
            <a:endParaRPr/>
          </a:p>
          <a:p>
            <a:pPr marL="342900">
              <a:spcBef>
                <a:spcPts val="400"/>
              </a:spcBef>
              <a:buSzPts val="2000"/>
            </a:pPr>
            <a:r>
              <a:rPr lang="en-US" sz="2000">
                <a:latin typeface="Times New Roman"/>
                <a:ea typeface="Times New Roman"/>
                <a:cs typeface="Times New Roman"/>
                <a:sym typeface="Times New Roman"/>
              </a:rPr>
              <a:t>Java Is Portable </a:t>
            </a:r>
            <a:endParaRPr/>
          </a:p>
          <a:p>
            <a:pPr marL="342900">
              <a:spcBef>
                <a:spcPts val="400"/>
              </a:spcBef>
              <a:buSzPts val="2000"/>
            </a:pPr>
            <a:r>
              <a:rPr lang="en-US" sz="2000">
                <a:latin typeface="Times New Roman"/>
                <a:ea typeface="Times New Roman"/>
                <a:cs typeface="Times New Roman"/>
                <a:sym typeface="Times New Roman"/>
              </a:rPr>
              <a:t>Java's Performance </a:t>
            </a:r>
            <a:endParaRPr/>
          </a:p>
          <a:p>
            <a:pPr marL="342900">
              <a:spcBef>
                <a:spcPts val="400"/>
              </a:spcBef>
              <a:buSzPts val="2000"/>
            </a:pPr>
            <a:r>
              <a:rPr lang="en-US" sz="2000">
                <a:latin typeface="Times New Roman"/>
                <a:ea typeface="Times New Roman"/>
                <a:cs typeface="Times New Roman"/>
                <a:sym typeface="Times New Roman"/>
              </a:rPr>
              <a:t>Java Is Multithreaded </a:t>
            </a:r>
            <a:endParaRPr/>
          </a:p>
          <a:p>
            <a:pPr marL="342900">
              <a:spcBef>
                <a:spcPts val="400"/>
              </a:spcBef>
              <a:buSzPts val="2000"/>
            </a:pPr>
            <a:r>
              <a:rPr lang="en-US" sz="2000">
                <a:latin typeface="Times New Roman"/>
                <a:ea typeface="Times New Roman"/>
                <a:cs typeface="Times New Roman"/>
                <a:sym typeface="Times New Roman"/>
              </a:rPr>
              <a:t>Java Is Dynamic </a:t>
            </a:r>
            <a:endParaRPr/>
          </a:p>
        </p:txBody>
      </p:sp>
      <p:sp>
        <p:nvSpPr>
          <p:cNvPr id="167" name="Google Shape;167;p17"/>
          <p:cNvSpPr txBox="1">
            <a:spLocks noGrp="1"/>
          </p:cNvSpPr>
          <p:nvPr>
            <p:ph type="title"/>
          </p:nvPr>
        </p:nvSpPr>
        <p:spPr>
          <a:xfrm>
            <a:off x="2438400" y="1066800"/>
            <a:ext cx="8229600" cy="685800"/>
          </a:xfrm>
          <a:prstGeom prst="rect">
            <a:avLst/>
          </a:prstGeom>
          <a:noFill/>
          <a:ln>
            <a:noFill/>
          </a:ln>
        </p:spPr>
        <p:txBody>
          <a:bodyPr spcFirstLastPara="1" wrap="square" lIns="92075" tIns="46025" rIns="92075" bIns="46025" anchor="t" anchorCtr="0">
            <a:noAutofit/>
          </a:bodyPr>
          <a:lstStyle/>
          <a:p>
            <a:pPr algn="ctr">
              <a:lnSpc>
                <a:spcPct val="110000"/>
              </a:lnSpc>
              <a:buClr>
                <a:schemeClr val="dk2"/>
              </a:buClr>
              <a:buSzPts val="2100"/>
            </a:pPr>
            <a:r>
              <a:rPr lang="en-US" sz="2800" b="1">
                <a:latin typeface="Times New Roman"/>
                <a:ea typeface="Times New Roman"/>
                <a:cs typeface="Times New Roman"/>
                <a:sym typeface="Times New Roman"/>
              </a:rPr>
              <a:t>Characteristic of Java</a:t>
            </a:r>
            <a:endParaRPr/>
          </a:p>
        </p:txBody>
      </p:sp>
      <p:sp>
        <p:nvSpPr>
          <p:cNvPr id="168" name="Google Shape;168;p17"/>
          <p:cNvSpPr txBox="1"/>
          <p:nvPr/>
        </p:nvSpPr>
        <p:spPr>
          <a:xfrm>
            <a:off x="6477001" y="3962400"/>
            <a:ext cx="3795623" cy="1938992"/>
          </a:xfrm>
          <a:prstGeom prst="rect">
            <a:avLst/>
          </a:prstGeom>
          <a:noFill/>
          <a:ln>
            <a:noFill/>
          </a:ln>
        </p:spPr>
        <p:txBody>
          <a:bodyPr spcFirstLastPara="1" wrap="square" lIns="91425" tIns="45700" rIns="91425" bIns="45700" anchor="t" anchorCtr="0">
            <a:spAutoFit/>
          </a:bodyPr>
          <a:lstStyle/>
          <a:p>
            <a:pPr algn="just"/>
            <a:r>
              <a:rPr lang="en-US" sz="2000">
                <a:solidFill>
                  <a:srgbClr val="0070C0"/>
                </a:solidFill>
                <a:latin typeface="Book Antiqua"/>
                <a:ea typeface="Book Antiqua"/>
                <a:cs typeface="Book Antiqua"/>
                <a:sym typeface="Book Antiqua"/>
              </a:rPr>
              <a:t>Write once, run anywhere</a:t>
            </a:r>
            <a:endParaRPr/>
          </a:p>
          <a:p>
            <a:pPr algn="just"/>
            <a:endParaRPr sz="2000">
              <a:solidFill>
                <a:srgbClr val="0070C0"/>
              </a:solidFill>
              <a:latin typeface="Book Antiqua"/>
              <a:ea typeface="Book Antiqua"/>
              <a:cs typeface="Book Antiqua"/>
              <a:sym typeface="Book Antiqua"/>
            </a:endParaRPr>
          </a:p>
          <a:p>
            <a:pPr algn="just"/>
            <a:r>
              <a:rPr lang="en-US" sz="2000">
                <a:solidFill>
                  <a:srgbClr val="0070C0"/>
                </a:solidFill>
                <a:latin typeface="Book Antiqua"/>
                <a:ea typeface="Book Antiqua"/>
                <a:cs typeface="Book Antiqua"/>
                <a:sym typeface="Book Antiqua"/>
              </a:rPr>
              <a:t>With a Java Virtual Machine (JVM), you can write one program that will run on any platform.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body" idx="1"/>
          </p:nvPr>
        </p:nvSpPr>
        <p:spPr>
          <a:xfrm>
            <a:off x="2438400" y="1874838"/>
            <a:ext cx="3505200" cy="4525963"/>
          </a:xfrm>
          <a:prstGeom prst="rect">
            <a:avLst/>
          </a:prstGeom>
          <a:noFill/>
          <a:ln>
            <a:noFill/>
          </a:ln>
        </p:spPr>
        <p:txBody>
          <a:bodyPr spcFirstLastPara="1" wrap="square" lIns="91425" tIns="45700" rIns="91425" bIns="45700" anchor="t" anchorCtr="0">
            <a:noAutofit/>
          </a:bodyPr>
          <a:lstStyle/>
          <a:p>
            <a:pPr marL="342900">
              <a:spcBef>
                <a:spcPts val="0"/>
              </a:spcBef>
              <a:buSzPts val="2000"/>
            </a:pPr>
            <a:r>
              <a:rPr lang="en-US" sz="2000">
                <a:latin typeface="Times New Roman"/>
                <a:ea typeface="Times New Roman"/>
                <a:cs typeface="Times New Roman"/>
                <a:sym typeface="Times New Roman"/>
              </a:rPr>
              <a:t>Java Is Simple</a:t>
            </a:r>
            <a:r>
              <a:rPr lang="en-US" sz="2000">
                <a:solidFill>
                  <a:srgbClr val="0070C0"/>
                </a:solidFill>
                <a:latin typeface="Times New Roman"/>
                <a:ea typeface="Times New Roman"/>
                <a:cs typeface="Times New Roman"/>
                <a:sym typeface="Times New Roman"/>
              </a:rPr>
              <a:t> </a:t>
            </a:r>
            <a:endParaRPr/>
          </a:p>
          <a:p>
            <a:pPr marL="342900">
              <a:spcBef>
                <a:spcPts val="400"/>
              </a:spcBef>
              <a:buSzPts val="2000"/>
            </a:pPr>
            <a:r>
              <a:rPr lang="en-US" sz="2000">
                <a:latin typeface="Times New Roman"/>
                <a:ea typeface="Times New Roman"/>
                <a:cs typeface="Times New Roman"/>
                <a:sym typeface="Times New Roman"/>
              </a:rPr>
              <a:t>Java Is Object-Oriented </a:t>
            </a:r>
            <a:endParaRPr/>
          </a:p>
          <a:p>
            <a:pPr marL="342900">
              <a:spcBef>
                <a:spcPts val="400"/>
              </a:spcBef>
              <a:buSzPts val="2000"/>
            </a:pPr>
            <a:r>
              <a:rPr lang="en-US" sz="2000">
                <a:latin typeface="Times New Roman"/>
                <a:ea typeface="Times New Roman"/>
                <a:cs typeface="Times New Roman"/>
                <a:sym typeface="Times New Roman"/>
              </a:rPr>
              <a:t>Java Is Distributed </a:t>
            </a:r>
            <a:endParaRPr/>
          </a:p>
          <a:p>
            <a:pPr marL="342900">
              <a:spcBef>
                <a:spcPts val="400"/>
              </a:spcBef>
              <a:buSzPts val="2000"/>
            </a:pPr>
            <a:r>
              <a:rPr lang="en-US" sz="2000">
                <a:latin typeface="Times New Roman"/>
                <a:ea typeface="Times New Roman"/>
                <a:cs typeface="Times New Roman"/>
                <a:sym typeface="Times New Roman"/>
              </a:rPr>
              <a:t>Java Is Interpreted </a:t>
            </a:r>
            <a:endParaRPr/>
          </a:p>
          <a:p>
            <a:pPr marL="342900">
              <a:spcBef>
                <a:spcPts val="400"/>
              </a:spcBef>
              <a:buSzPts val="2000"/>
            </a:pPr>
            <a:r>
              <a:rPr lang="en-US" sz="2000">
                <a:latin typeface="Times New Roman"/>
                <a:ea typeface="Times New Roman"/>
                <a:cs typeface="Times New Roman"/>
                <a:sym typeface="Times New Roman"/>
              </a:rPr>
              <a:t>Java Is Robust </a:t>
            </a:r>
            <a:endParaRPr/>
          </a:p>
          <a:p>
            <a:pPr marL="342900">
              <a:spcBef>
                <a:spcPts val="400"/>
              </a:spcBef>
              <a:buSzPts val="2000"/>
            </a:pPr>
            <a:r>
              <a:rPr lang="en-US" sz="2000">
                <a:latin typeface="Times New Roman"/>
                <a:ea typeface="Times New Roman"/>
                <a:cs typeface="Times New Roman"/>
                <a:sym typeface="Times New Roman"/>
              </a:rPr>
              <a:t>Java Is Secure </a:t>
            </a:r>
            <a:endParaRPr/>
          </a:p>
          <a:p>
            <a:pPr marL="342900">
              <a:spcBef>
                <a:spcPts val="400"/>
              </a:spcBef>
              <a:buSzPts val="2000"/>
            </a:pPr>
            <a:r>
              <a:rPr lang="en-US" sz="2000">
                <a:latin typeface="Times New Roman"/>
                <a:ea typeface="Times New Roman"/>
                <a:cs typeface="Times New Roman"/>
                <a:sym typeface="Times New Roman"/>
              </a:rPr>
              <a:t>Java Is Architecture-Neutral </a:t>
            </a:r>
            <a:endParaRPr/>
          </a:p>
          <a:p>
            <a:pPr marL="342900">
              <a:spcBef>
                <a:spcPts val="400"/>
              </a:spcBef>
              <a:buClr>
                <a:srgbClr val="0070C0"/>
              </a:buClr>
              <a:buSzPts val="2000"/>
            </a:pPr>
            <a:r>
              <a:rPr lang="en-US" sz="2000">
                <a:solidFill>
                  <a:srgbClr val="0070C0"/>
                </a:solidFill>
                <a:latin typeface="Times New Roman"/>
                <a:ea typeface="Times New Roman"/>
                <a:cs typeface="Times New Roman"/>
                <a:sym typeface="Times New Roman"/>
              </a:rPr>
              <a:t>Java Is Portable </a:t>
            </a:r>
            <a:endParaRPr/>
          </a:p>
          <a:p>
            <a:pPr marL="342900">
              <a:spcBef>
                <a:spcPts val="400"/>
              </a:spcBef>
              <a:buSzPts val="2000"/>
            </a:pPr>
            <a:r>
              <a:rPr lang="en-US" sz="2000">
                <a:latin typeface="Times New Roman"/>
                <a:ea typeface="Times New Roman"/>
                <a:cs typeface="Times New Roman"/>
                <a:sym typeface="Times New Roman"/>
              </a:rPr>
              <a:t>Java's Performance </a:t>
            </a:r>
            <a:endParaRPr/>
          </a:p>
          <a:p>
            <a:pPr marL="342900">
              <a:spcBef>
                <a:spcPts val="400"/>
              </a:spcBef>
              <a:buSzPts val="2000"/>
            </a:pPr>
            <a:r>
              <a:rPr lang="en-US" sz="2000">
                <a:latin typeface="Times New Roman"/>
                <a:ea typeface="Times New Roman"/>
                <a:cs typeface="Times New Roman"/>
                <a:sym typeface="Times New Roman"/>
              </a:rPr>
              <a:t>Java Is Multithreaded </a:t>
            </a:r>
            <a:endParaRPr/>
          </a:p>
          <a:p>
            <a:pPr marL="342900">
              <a:spcBef>
                <a:spcPts val="400"/>
              </a:spcBef>
              <a:buSzPts val="2000"/>
            </a:pPr>
            <a:r>
              <a:rPr lang="en-US" sz="2000">
                <a:latin typeface="Times New Roman"/>
                <a:ea typeface="Times New Roman"/>
                <a:cs typeface="Times New Roman"/>
                <a:sym typeface="Times New Roman"/>
              </a:rPr>
              <a:t>Java Is Dynamic </a:t>
            </a:r>
            <a:endParaRPr/>
          </a:p>
        </p:txBody>
      </p:sp>
      <p:sp>
        <p:nvSpPr>
          <p:cNvPr id="174" name="Google Shape;174;p18"/>
          <p:cNvSpPr txBox="1">
            <a:spLocks noGrp="1"/>
          </p:cNvSpPr>
          <p:nvPr>
            <p:ph type="title"/>
          </p:nvPr>
        </p:nvSpPr>
        <p:spPr>
          <a:xfrm>
            <a:off x="2438400" y="1066800"/>
            <a:ext cx="8229600" cy="685800"/>
          </a:xfrm>
          <a:prstGeom prst="rect">
            <a:avLst/>
          </a:prstGeom>
          <a:noFill/>
          <a:ln>
            <a:noFill/>
          </a:ln>
        </p:spPr>
        <p:txBody>
          <a:bodyPr spcFirstLastPara="1" wrap="square" lIns="92075" tIns="46025" rIns="92075" bIns="46025" anchor="t" anchorCtr="0">
            <a:noAutofit/>
          </a:bodyPr>
          <a:lstStyle/>
          <a:p>
            <a:pPr algn="ctr">
              <a:lnSpc>
                <a:spcPct val="110000"/>
              </a:lnSpc>
              <a:buClr>
                <a:schemeClr val="dk2"/>
              </a:buClr>
              <a:buSzPts val="2100"/>
            </a:pPr>
            <a:r>
              <a:rPr lang="en-US" sz="2800" b="1">
                <a:latin typeface="Times New Roman"/>
                <a:ea typeface="Times New Roman"/>
                <a:cs typeface="Times New Roman"/>
                <a:sym typeface="Times New Roman"/>
              </a:rPr>
              <a:t>Characteristic of Java</a:t>
            </a:r>
            <a:endParaRPr/>
          </a:p>
        </p:txBody>
      </p:sp>
      <p:sp>
        <p:nvSpPr>
          <p:cNvPr id="175" name="Google Shape;175;p18"/>
          <p:cNvSpPr txBox="1"/>
          <p:nvPr/>
        </p:nvSpPr>
        <p:spPr>
          <a:xfrm>
            <a:off x="6262777" y="4696362"/>
            <a:ext cx="3795623" cy="1323439"/>
          </a:xfrm>
          <a:prstGeom prst="rect">
            <a:avLst/>
          </a:prstGeom>
          <a:noFill/>
          <a:ln>
            <a:noFill/>
          </a:ln>
        </p:spPr>
        <p:txBody>
          <a:bodyPr spcFirstLastPara="1" wrap="square" lIns="91425" tIns="45700" rIns="91425" bIns="45700" anchor="t" anchorCtr="0">
            <a:spAutoFit/>
          </a:bodyPr>
          <a:lstStyle/>
          <a:p>
            <a:pPr algn="just"/>
            <a:r>
              <a:rPr lang="en-US" sz="2000">
                <a:solidFill>
                  <a:srgbClr val="0070C0"/>
                </a:solidFill>
                <a:latin typeface="Times New Roman"/>
                <a:ea typeface="Times New Roman"/>
                <a:cs typeface="Times New Roman"/>
                <a:sym typeface="Times New Roman"/>
              </a:rPr>
              <a:t>Because Java is architecture neutral, Java programs are portable. They can be run on any platform without being recompiled.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body" idx="1"/>
          </p:nvPr>
        </p:nvSpPr>
        <p:spPr>
          <a:xfrm>
            <a:off x="2438400" y="1874838"/>
            <a:ext cx="3505200" cy="4525963"/>
          </a:xfrm>
          <a:prstGeom prst="rect">
            <a:avLst/>
          </a:prstGeom>
          <a:noFill/>
          <a:ln>
            <a:noFill/>
          </a:ln>
        </p:spPr>
        <p:txBody>
          <a:bodyPr spcFirstLastPara="1" wrap="square" lIns="91425" tIns="45700" rIns="91425" bIns="45700" anchor="t" anchorCtr="0">
            <a:noAutofit/>
          </a:bodyPr>
          <a:lstStyle/>
          <a:p>
            <a:pPr marL="342900">
              <a:spcBef>
                <a:spcPts val="0"/>
              </a:spcBef>
              <a:buSzPts val="2000"/>
            </a:pPr>
            <a:r>
              <a:rPr lang="en-US" sz="2000">
                <a:latin typeface="Times New Roman"/>
                <a:ea typeface="Times New Roman"/>
                <a:cs typeface="Times New Roman"/>
                <a:sym typeface="Times New Roman"/>
              </a:rPr>
              <a:t>Java Is Simple </a:t>
            </a:r>
            <a:endParaRPr/>
          </a:p>
          <a:p>
            <a:pPr marL="342900">
              <a:spcBef>
                <a:spcPts val="400"/>
              </a:spcBef>
              <a:buSzPts val="2000"/>
            </a:pPr>
            <a:r>
              <a:rPr lang="en-US" sz="2000">
                <a:latin typeface="Times New Roman"/>
                <a:ea typeface="Times New Roman"/>
                <a:cs typeface="Times New Roman"/>
                <a:sym typeface="Times New Roman"/>
              </a:rPr>
              <a:t>Java Is Object-Oriented </a:t>
            </a:r>
            <a:endParaRPr/>
          </a:p>
          <a:p>
            <a:pPr marL="342900">
              <a:spcBef>
                <a:spcPts val="400"/>
              </a:spcBef>
              <a:buSzPts val="2000"/>
            </a:pPr>
            <a:r>
              <a:rPr lang="en-US" sz="2000">
                <a:latin typeface="Times New Roman"/>
                <a:ea typeface="Times New Roman"/>
                <a:cs typeface="Times New Roman"/>
                <a:sym typeface="Times New Roman"/>
              </a:rPr>
              <a:t>Java Is Distributed </a:t>
            </a:r>
            <a:endParaRPr/>
          </a:p>
          <a:p>
            <a:pPr marL="342900">
              <a:spcBef>
                <a:spcPts val="400"/>
              </a:spcBef>
              <a:buSzPts val="2000"/>
            </a:pPr>
            <a:r>
              <a:rPr lang="en-US" sz="2000">
                <a:latin typeface="Times New Roman"/>
                <a:ea typeface="Times New Roman"/>
                <a:cs typeface="Times New Roman"/>
                <a:sym typeface="Times New Roman"/>
              </a:rPr>
              <a:t>Java Is Interpreted </a:t>
            </a:r>
            <a:endParaRPr/>
          </a:p>
          <a:p>
            <a:pPr marL="342900">
              <a:spcBef>
                <a:spcPts val="400"/>
              </a:spcBef>
              <a:buSzPts val="2000"/>
            </a:pPr>
            <a:r>
              <a:rPr lang="en-US" sz="2000">
                <a:latin typeface="Times New Roman"/>
                <a:ea typeface="Times New Roman"/>
                <a:cs typeface="Times New Roman"/>
                <a:sym typeface="Times New Roman"/>
              </a:rPr>
              <a:t>Java Is Robust </a:t>
            </a:r>
            <a:endParaRPr/>
          </a:p>
          <a:p>
            <a:pPr marL="342900">
              <a:spcBef>
                <a:spcPts val="400"/>
              </a:spcBef>
              <a:buSzPts val="2000"/>
            </a:pPr>
            <a:r>
              <a:rPr lang="en-US" sz="2000">
                <a:latin typeface="Times New Roman"/>
                <a:ea typeface="Times New Roman"/>
                <a:cs typeface="Times New Roman"/>
                <a:sym typeface="Times New Roman"/>
              </a:rPr>
              <a:t>Java Is Secure </a:t>
            </a:r>
            <a:endParaRPr/>
          </a:p>
          <a:p>
            <a:pPr marL="342900">
              <a:spcBef>
                <a:spcPts val="400"/>
              </a:spcBef>
              <a:buSzPts val="2000"/>
            </a:pPr>
            <a:r>
              <a:rPr lang="en-US" sz="2000">
                <a:latin typeface="Times New Roman"/>
                <a:ea typeface="Times New Roman"/>
                <a:cs typeface="Times New Roman"/>
                <a:sym typeface="Times New Roman"/>
              </a:rPr>
              <a:t>Java Is Architecture-Neutral </a:t>
            </a:r>
            <a:endParaRPr/>
          </a:p>
          <a:p>
            <a:pPr marL="342900">
              <a:spcBef>
                <a:spcPts val="400"/>
              </a:spcBef>
              <a:buSzPts val="2000"/>
            </a:pPr>
            <a:r>
              <a:rPr lang="en-US" sz="2000">
                <a:latin typeface="Times New Roman"/>
                <a:ea typeface="Times New Roman"/>
                <a:cs typeface="Times New Roman"/>
                <a:sym typeface="Times New Roman"/>
              </a:rPr>
              <a:t>Java Is Portable </a:t>
            </a:r>
            <a:endParaRPr/>
          </a:p>
          <a:p>
            <a:pPr marL="342900">
              <a:spcBef>
                <a:spcPts val="400"/>
              </a:spcBef>
              <a:buClr>
                <a:srgbClr val="0070C0"/>
              </a:buClr>
              <a:buSzPts val="2000"/>
            </a:pPr>
            <a:r>
              <a:rPr lang="en-US" sz="2000">
                <a:solidFill>
                  <a:srgbClr val="0070C0"/>
                </a:solidFill>
                <a:latin typeface="Times New Roman"/>
                <a:ea typeface="Times New Roman"/>
                <a:cs typeface="Times New Roman"/>
                <a:sym typeface="Times New Roman"/>
              </a:rPr>
              <a:t>Java's Performance </a:t>
            </a:r>
            <a:endParaRPr/>
          </a:p>
          <a:p>
            <a:pPr marL="342900">
              <a:spcBef>
                <a:spcPts val="400"/>
              </a:spcBef>
              <a:buSzPts val="2000"/>
            </a:pPr>
            <a:r>
              <a:rPr lang="en-US" sz="2000">
                <a:latin typeface="Times New Roman"/>
                <a:ea typeface="Times New Roman"/>
                <a:cs typeface="Times New Roman"/>
                <a:sym typeface="Times New Roman"/>
              </a:rPr>
              <a:t>Java Is Multithreaded </a:t>
            </a:r>
            <a:endParaRPr/>
          </a:p>
          <a:p>
            <a:pPr marL="342900">
              <a:spcBef>
                <a:spcPts val="400"/>
              </a:spcBef>
              <a:buSzPts val="2000"/>
            </a:pPr>
            <a:r>
              <a:rPr lang="en-US" sz="2000">
                <a:latin typeface="Times New Roman"/>
                <a:ea typeface="Times New Roman"/>
                <a:cs typeface="Times New Roman"/>
                <a:sym typeface="Times New Roman"/>
              </a:rPr>
              <a:t>Java Is Dynamic </a:t>
            </a:r>
            <a:endParaRPr/>
          </a:p>
        </p:txBody>
      </p:sp>
      <p:sp>
        <p:nvSpPr>
          <p:cNvPr id="181" name="Google Shape;181;p19"/>
          <p:cNvSpPr txBox="1">
            <a:spLocks noGrp="1"/>
          </p:cNvSpPr>
          <p:nvPr>
            <p:ph type="title"/>
          </p:nvPr>
        </p:nvSpPr>
        <p:spPr>
          <a:xfrm>
            <a:off x="2438400" y="1066800"/>
            <a:ext cx="8229600" cy="685800"/>
          </a:xfrm>
          <a:prstGeom prst="rect">
            <a:avLst/>
          </a:prstGeom>
          <a:noFill/>
          <a:ln>
            <a:noFill/>
          </a:ln>
        </p:spPr>
        <p:txBody>
          <a:bodyPr spcFirstLastPara="1" wrap="square" lIns="92075" tIns="46025" rIns="92075" bIns="46025" anchor="t" anchorCtr="0">
            <a:noAutofit/>
          </a:bodyPr>
          <a:lstStyle/>
          <a:p>
            <a:pPr algn="ctr">
              <a:lnSpc>
                <a:spcPct val="110000"/>
              </a:lnSpc>
              <a:buClr>
                <a:schemeClr val="dk2"/>
              </a:buClr>
              <a:buSzPts val="2100"/>
            </a:pPr>
            <a:r>
              <a:rPr lang="en-US" sz="2800" b="1">
                <a:latin typeface="Times New Roman"/>
                <a:ea typeface="Times New Roman"/>
                <a:cs typeface="Times New Roman"/>
                <a:sym typeface="Times New Roman"/>
              </a:rPr>
              <a:t>Characteristic of Java</a:t>
            </a:r>
            <a:endParaRPr/>
          </a:p>
        </p:txBody>
      </p:sp>
      <p:sp>
        <p:nvSpPr>
          <p:cNvPr id="182" name="Google Shape;182;p19"/>
          <p:cNvSpPr txBox="1"/>
          <p:nvPr/>
        </p:nvSpPr>
        <p:spPr>
          <a:xfrm>
            <a:off x="6262777" y="4617184"/>
            <a:ext cx="3795623" cy="1631216"/>
          </a:xfrm>
          <a:prstGeom prst="rect">
            <a:avLst/>
          </a:prstGeom>
          <a:noFill/>
          <a:ln>
            <a:noFill/>
          </a:ln>
        </p:spPr>
        <p:txBody>
          <a:bodyPr spcFirstLastPara="1" wrap="square" lIns="91425" tIns="45700" rIns="91425" bIns="45700" anchor="t" anchorCtr="0">
            <a:spAutoFit/>
          </a:bodyPr>
          <a:lstStyle/>
          <a:p>
            <a:pPr algn="just"/>
            <a:r>
              <a:rPr lang="en-US" sz="2000">
                <a:solidFill>
                  <a:srgbClr val="0070C0"/>
                </a:solidFill>
                <a:latin typeface="Times New Roman"/>
                <a:ea typeface="Times New Roman"/>
                <a:cs typeface="Times New Roman"/>
                <a:sym typeface="Times New Roman"/>
              </a:rPr>
              <a:t>Because Java is architecture neutral, Java programs are portable (moveable). They can be run on any platform without being recompiled.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body" idx="1"/>
          </p:nvPr>
        </p:nvSpPr>
        <p:spPr>
          <a:xfrm>
            <a:off x="2438400" y="1874838"/>
            <a:ext cx="3505200" cy="4525963"/>
          </a:xfrm>
          <a:prstGeom prst="rect">
            <a:avLst/>
          </a:prstGeom>
          <a:noFill/>
          <a:ln>
            <a:noFill/>
          </a:ln>
        </p:spPr>
        <p:txBody>
          <a:bodyPr spcFirstLastPara="1" wrap="square" lIns="91425" tIns="45700" rIns="91425" bIns="45700" anchor="t" anchorCtr="0">
            <a:noAutofit/>
          </a:bodyPr>
          <a:lstStyle/>
          <a:p>
            <a:pPr marL="342900">
              <a:spcBef>
                <a:spcPts val="0"/>
              </a:spcBef>
              <a:buSzPts val="2000"/>
            </a:pPr>
            <a:r>
              <a:rPr lang="en-US" sz="2000">
                <a:latin typeface="Times New Roman"/>
                <a:ea typeface="Times New Roman"/>
                <a:cs typeface="Times New Roman"/>
                <a:sym typeface="Times New Roman"/>
              </a:rPr>
              <a:t>Java Is Simple </a:t>
            </a:r>
            <a:endParaRPr/>
          </a:p>
          <a:p>
            <a:pPr marL="342900">
              <a:spcBef>
                <a:spcPts val="400"/>
              </a:spcBef>
              <a:buSzPts val="2000"/>
            </a:pPr>
            <a:r>
              <a:rPr lang="en-US" sz="2000">
                <a:latin typeface="Times New Roman"/>
                <a:ea typeface="Times New Roman"/>
                <a:cs typeface="Times New Roman"/>
                <a:sym typeface="Times New Roman"/>
              </a:rPr>
              <a:t>Java Is Object-Oriented </a:t>
            </a:r>
            <a:endParaRPr/>
          </a:p>
          <a:p>
            <a:pPr marL="342900">
              <a:spcBef>
                <a:spcPts val="400"/>
              </a:spcBef>
              <a:buSzPts val="2000"/>
            </a:pPr>
            <a:r>
              <a:rPr lang="en-US" sz="2000">
                <a:latin typeface="Times New Roman"/>
                <a:ea typeface="Times New Roman"/>
                <a:cs typeface="Times New Roman"/>
                <a:sym typeface="Times New Roman"/>
              </a:rPr>
              <a:t>Java Is Distributed </a:t>
            </a:r>
            <a:endParaRPr/>
          </a:p>
          <a:p>
            <a:pPr marL="342900">
              <a:spcBef>
                <a:spcPts val="400"/>
              </a:spcBef>
              <a:buSzPts val="2000"/>
            </a:pPr>
            <a:r>
              <a:rPr lang="en-US" sz="2000">
                <a:latin typeface="Times New Roman"/>
                <a:ea typeface="Times New Roman"/>
                <a:cs typeface="Times New Roman"/>
                <a:sym typeface="Times New Roman"/>
              </a:rPr>
              <a:t>Java Is Interpreted </a:t>
            </a:r>
            <a:endParaRPr/>
          </a:p>
          <a:p>
            <a:pPr marL="342900">
              <a:spcBef>
                <a:spcPts val="400"/>
              </a:spcBef>
              <a:buSzPts val="2000"/>
            </a:pPr>
            <a:r>
              <a:rPr lang="en-US" sz="2000">
                <a:latin typeface="Times New Roman"/>
                <a:ea typeface="Times New Roman"/>
                <a:cs typeface="Times New Roman"/>
                <a:sym typeface="Times New Roman"/>
              </a:rPr>
              <a:t>Java Is Robust </a:t>
            </a:r>
            <a:endParaRPr/>
          </a:p>
          <a:p>
            <a:pPr marL="342900">
              <a:spcBef>
                <a:spcPts val="400"/>
              </a:spcBef>
              <a:buSzPts val="2000"/>
            </a:pPr>
            <a:r>
              <a:rPr lang="en-US" sz="2000">
                <a:latin typeface="Times New Roman"/>
                <a:ea typeface="Times New Roman"/>
                <a:cs typeface="Times New Roman"/>
                <a:sym typeface="Times New Roman"/>
              </a:rPr>
              <a:t>Java Is Secure </a:t>
            </a:r>
            <a:endParaRPr/>
          </a:p>
          <a:p>
            <a:pPr marL="342900">
              <a:spcBef>
                <a:spcPts val="400"/>
              </a:spcBef>
              <a:buSzPts val="2000"/>
            </a:pPr>
            <a:r>
              <a:rPr lang="en-US" sz="2000">
                <a:latin typeface="Times New Roman"/>
                <a:ea typeface="Times New Roman"/>
                <a:cs typeface="Times New Roman"/>
                <a:sym typeface="Times New Roman"/>
              </a:rPr>
              <a:t>Java Is Architecture-Neutral </a:t>
            </a:r>
            <a:endParaRPr/>
          </a:p>
          <a:p>
            <a:pPr marL="342900">
              <a:spcBef>
                <a:spcPts val="400"/>
              </a:spcBef>
              <a:buSzPts val="2000"/>
            </a:pPr>
            <a:r>
              <a:rPr lang="en-US" sz="2000">
                <a:latin typeface="Times New Roman"/>
                <a:ea typeface="Times New Roman"/>
                <a:cs typeface="Times New Roman"/>
                <a:sym typeface="Times New Roman"/>
              </a:rPr>
              <a:t>Java Is Portable </a:t>
            </a:r>
            <a:endParaRPr/>
          </a:p>
          <a:p>
            <a:pPr marL="342900">
              <a:spcBef>
                <a:spcPts val="400"/>
              </a:spcBef>
              <a:buSzPts val="2000"/>
            </a:pPr>
            <a:r>
              <a:rPr lang="en-US" sz="2000">
                <a:latin typeface="Times New Roman"/>
                <a:ea typeface="Times New Roman"/>
                <a:cs typeface="Times New Roman"/>
                <a:sym typeface="Times New Roman"/>
              </a:rPr>
              <a:t>Java's Performance </a:t>
            </a:r>
            <a:endParaRPr/>
          </a:p>
          <a:p>
            <a:pPr marL="342900">
              <a:spcBef>
                <a:spcPts val="400"/>
              </a:spcBef>
              <a:buClr>
                <a:schemeClr val="dk2"/>
              </a:buClr>
              <a:buSzPts val="2000"/>
            </a:pPr>
            <a:r>
              <a:rPr lang="en-US" sz="2000">
                <a:solidFill>
                  <a:schemeClr val="dk2"/>
                </a:solidFill>
                <a:latin typeface="Times New Roman"/>
                <a:ea typeface="Times New Roman"/>
                <a:cs typeface="Times New Roman"/>
                <a:sym typeface="Times New Roman"/>
              </a:rPr>
              <a:t>Java Is Multithreaded </a:t>
            </a:r>
            <a:endParaRPr/>
          </a:p>
          <a:p>
            <a:pPr marL="342900">
              <a:spcBef>
                <a:spcPts val="400"/>
              </a:spcBef>
              <a:buSzPts val="2000"/>
            </a:pPr>
            <a:r>
              <a:rPr lang="en-US" sz="2000">
                <a:latin typeface="Times New Roman"/>
                <a:ea typeface="Times New Roman"/>
                <a:cs typeface="Times New Roman"/>
                <a:sym typeface="Times New Roman"/>
              </a:rPr>
              <a:t>Java Is Dynamic </a:t>
            </a:r>
            <a:endParaRPr/>
          </a:p>
        </p:txBody>
      </p:sp>
      <p:sp>
        <p:nvSpPr>
          <p:cNvPr id="188" name="Google Shape;188;p20"/>
          <p:cNvSpPr txBox="1">
            <a:spLocks noGrp="1"/>
          </p:cNvSpPr>
          <p:nvPr>
            <p:ph type="title"/>
          </p:nvPr>
        </p:nvSpPr>
        <p:spPr>
          <a:xfrm>
            <a:off x="2438400" y="1066800"/>
            <a:ext cx="8229600" cy="685800"/>
          </a:xfrm>
          <a:prstGeom prst="rect">
            <a:avLst/>
          </a:prstGeom>
          <a:noFill/>
          <a:ln>
            <a:noFill/>
          </a:ln>
        </p:spPr>
        <p:txBody>
          <a:bodyPr spcFirstLastPara="1" wrap="square" lIns="92075" tIns="46025" rIns="92075" bIns="46025" anchor="t" anchorCtr="0">
            <a:noAutofit/>
          </a:bodyPr>
          <a:lstStyle/>
          <a:p>
            <a:pPr algn="ctr">
              <a:lnSpc>
                <a:spcPct val="110000"/>
              </a:lnSpc>
              <a:buClr>
                <a:schemeClr val="dk2"/>
              </a:buClr>
              <a:buSzPts val="2100"/>
            </a:pPr>
            <a:r>
              <a:rPr lang="en-US" sz="2800" b="1">
                <a:latin typeface="Times New Roman"/>
                <a:ea typeface="Times New Roman"/>
                <a:cs typeface="Times New Roman"/>
                <a:sym typeface="Times New Roman"/>
              </a:rPr>
              <a:t>Characteristic of Java</a:t>
            </a:r>
            <a:endParaRPr/>
          </a:p>
        </p:txBody>
      </p:sp>
      <p:sp>
        <p:nvSpPr>
          <p:cNvPr id="189" name="Google Shape;189;p20"/>
          <p:cNvSpPr txBox="1"/>
          <p:nvPr/>
        </p:nvSpPr>
        <p:spPr>
          <a:xfrm>
            <a:off x="6111815" y="4343400"/>
            <a:ext cx="4175185" cy="1631216"/>
          </a:xfrm>
          <a:prstGeom prst="rect">
            <a:avLst/>
          </a:prstGeom>
          <a:noFill/>
          <a:ln>
            <a:noFill/>
          </a:ln>
        </p:spPr>
        <p:txBody>
          <a:bodyPr spcFirstLastPara="1" wrap="square" lIns="91425" tIns="45700" rIns="91425" bIns="45700" anchor="t" anchorCtr="0">
            <a:spAutoFit/>
          </a:bodyPr>
          <a:lstStyle/>
          <a:p>
            <a:pPr algn="just"/>
            <a:r>
              <a:rPr lang="en-US" sz="2000">
                <a:solidFill>
                  <a:srgbClr val="0070C0"/>
                </a:solidFill>
                <a:latin typeface="Times New Roman"/>
                <a:ea typeface="Times New Roman"/>
                <a:cs typeface="Times New Roman"/>
                <a:sym typeface="Times New Roman"/>
              </a:rPr>
              <a:t>Multithread programming is smoothly integrated in Java, whereas in other languages you have to call procedures specific to the operating system to enable multithreading.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body" idx="1"/>
          </p:nvPr>
        </p:nvSpPr>
        <p:spPr>
          <a:xfrm>
            <a:off x="2438400" y="1874838"/>
            <a:ext cx="3505200" cy="4525963"/>
          </a:xfrm>
          <a:prstGeom prst="rect">
            <a:avLst/>
          </a:prstGeom>
          <a:noFill/>
          <a:ln>
            <a:noFill/>
          </a:ln>
        </p:spPr>
        <p:txBody>
          <a:bodyPr spcFirstLastPara="1" wrap="square" lIns="91425" tIns="45700" rIns="91425" bIns="45700" anchor="t" anchorCtr="0">
            <a:noAutofit/>
          </a:bodyPr>
          <a:lstStyle/>
          <a:p>
            <a:pPr marL="342900">
              <a:spcBef>
                <a:spcPts val="0"/>
              </a:spcBef>
              <a:buSzPts val="2000"/>
            </a:pPr>
            <a:r>
              <a:rPr lang="en-US" sz="2000">
                <a:latin typeface="Times New Roman"/>
                <a:ea typeface="Times New Roman"/>
                <a:cs typeface="Times New Roman"/>
                <a:sym typeface="Times New Roman"/>
              </a:rPr>
              <a:t>Java Is Simple</a:t>
            </a:r>
            <a:r>
              <a:rPr lang="en-US" sz="2000">
                <a:solidFill>
                  <a:schemeClr val="dk2"/>
                </a:solidFill>
                <a:latin typeface="Times New Roman"/>
                <a:ea typeface="Times New Roman"/>
                <a:cs typeface="Times New Roman"/>
                <a:sym typeface="Times New Roman"/>
              </a:rPr>
              <a:t> </a:t>
            </a:r>
            <a:endParaRPr/>
          </a:p>
          <a:p>
            <a:pPr marL="342900">
              <a:spcBef>
                <a:spcPts val="400"/>
              </a:spcBef>
              <a:buSzPts val="2000"/>
            </a:pPr>
            <a:r>
              <a:rPr lang="en-US" sz="2000">
                <a:latin typeface="Times New Roman"/>
                <a:ea typeface="Times New Roman"/>
                <a:cs typeface="Times New Roman"/>
                <a:sym typeface="Times New Roman"/>
              </a:rPr>
              <a:t>Java Is Object-Oriented </a:t>
            </a:r>
            <a:endParaRPr/>
          </a:p>
          <a:p>
            <a:pPr marL="342900">
              <a:spcBef>
                <a:spcPts val="400"/>
              </a:spcBef>
              <a:buSzPts val="2000"/>
            </a:pPr>
            <a:r>
              <a:rPr lang="en-US" sz="2000">
                <a:latin typeface="Times New Roman"/>
                <a:ea typeface="Times New Roman"/>
                <a:cs typeface="Times New Roman"/>
                <a:sym typeface="Times New Roman"/>
              </a:rPr>
              <a:t>Java Is Distributed </a:t>
            </a:r>
            <a:endParaRPr/>
          </a:p>
          <a:p>
            <a:pPr marL="342900">
              <a:spcBef>
                <a:spcPts val="400"/>
              </a:spcBef>
              <a:buSzPts val="2000"/>
            </a:pPr>
            <a:r>
              <a:rPr lang="en-US" sz="2000">
                <a:latin typeface="Times New Roman"/>
                <a:ea typeface="Times New Roman"/>
                <a:cs typeface="Times New Roman"/>
                <a:sym typeface="Times New Roman"/>
              </a:rPr>
              <a:t>Java Is Interpreted </a:t>
            </a:r>
            <a:endParaRPr/>
          </a:p>
          <a:p>
            <a:pPr marL="342900">
              <a:spcBef>
                <a:spcPts val="400"/>
              </a:spcBef>
              <a:buSzPts val="2000"/>
            </a:pPr>
            <a:r>
              <a:rPr lang="en-US" sz="2000">
                <a:latin typeface="Times New Roman"/>
                <a:ea typeface="Times New Roman"/>
                <a:cs typeface="Times New Roman"/>
                <a:sym typeface="Times New Roman"/>
              </a:rPr>
              <a:t>Java Is Robust </a:t>
            </a:r>
            <a:endParaRPr/>
          </a:p>
          <a:p>
            <a:pPr marL="342900">
              <a:spcBef>
                <a:spcPts val="400"/>
              </a:spcBef>
              <a:buSzPts val="2000"/>
            </a:pPr>
            <a:r>
              <a:rPr lang="en-US" sz="2000">
                <a:latin typeface="Times New Roman"/>
                <a:ea typeface="Times New Roman"/>
                <a:cs typeface="Times New Roman"/>
                <a:sym typeface="Times New Roman"/>
              </a:rPr>
              <a:t>Java Is Secure </a:t>
            </a:r>
            <a:endParaRPr/>
          </a:p>
          <a:p>
            <a:pPr marL="342900">
              <a:spcBef>
                <a:spcPts val="400"/>
              </a:spcBef>
              <a:buSzPts val="2000"/>
            </a:pPr>
            <a:r>
              <a:rPr lang="en-US" sz="2000">
                <a:latin typeface="Times New Roman"/>
                <a:ea typeface="Times New Roman"/>
                <a:cs typeface="Times New Roman"/>
                <a:sym typeface="Times New Roman"/>
              </a:rPr>
              <a:t>Java Is Architecture-Neutral </a:t>
            </a:r>
            <a:endParaRPr/>
          </a:p>
          <a:p>
            <a:pPr marL="342900">
              <a:spcBef>
                <a:spcPts val="400"/>
              </a:spcBef>
              <a:buSzPts val="2000"/>
            </a:pPr>
            <a:r>
              <a:rPr lang="en-US" sz="2000">
                <a:latin typeface="Times New Roman"/>
                <a:ea typeface="Times New Roman"/>
                <a:cs typeface="Times New Roman"/>
                <a:sym typeface="Times New Roman"/>
              </a:rPr>
              <a:t>Java Is Portable </a:t>
            </a:r>
            <a:endParaRPr/>
          </a:p>
          <a:p>
            <a:pPr marL="342900">
              <a:spcBef>
                <a:spcPts val="400"/>
              </a:spcBef>
              <a:buSzPts val="2000"/>
            </a:pPr>
            <a:r>
              <a:rPr lang="en-US" sz="2000">
                <a:latin typeface="Times New Roman"/>
                <a:ea typeface="Times New Roman"/>
                <a:cs typeface="Times New Roman"/>
                <a:sym typeface="Times New Roman"/>
              </a:rPr>
              <a:t>Java's Performance </a:t>
            </a:r>
            <a:endParaRPr/>
          </a:p>
          <a:p>
            <a:pPr marL="342900">
              <a:spcBef>
                <a:spcPts val="400"/>
              </a:spcBef>
              <a:buSzPts val="2000"/>
            </a:pPr>
            <a:r>
              <a:rPr lang="en-US" sz="2000">
                <a:latin typeface="Times New Roman"/>
                <a:ea typeface="Times New Roman"/>
                <a:cs typeface="Times New Roman"/>
                <a:sym typeface="Times New Roman"/>
              </a:rPr>
              <a:t>Java Is Multithreaded </a:t>
            </a:r>
            <a:endParaRPr/>
          </a:p>
          <a:p>
            <a:pPr marL="342900">
              <a:spcBef>
                <a:spcPts val="400"/>
              </a:spcBef>
              <a:buClr>
                <a:schemeClr val="dk2"/>
              </a:buClr>
              <a:buSzPts val="2000"/>
            </a:pPr>
            <a:r>
              <a:rPr lang="en-US" sz="2000">
                <a:solidFill>
                  <a:schemeClr val="dk2"/>
                </a:solidFill>
                <a:latin typeface="Times New Roman"/>
                <a:ea typeface="Times New Roman"/>
                <a:cs typeface="Times New Roman"/>
                <a:sym typeface="Times New Roman"/>
              </a:rPr>
              <a:t>Java Is Dynamic </a:t>
            </a:r>
            <a:endParaRPr/>
          </a:p>
        </p:txBody>
      </p:sp>
      <p:sp>
        <p:nvSpPr>
          <p:cNvPr id="195" name="Google Shape;195;p21"/>
          <p:cNvSpPr txBox="1">
            <a:spLocks noGrp="1"/>
          </p:cNvSpPr>
          <p:nvPr>
            <p:ph type="title"/>
          </p:nvPr>
        </p:nvSpPr>
        <p:spPr>
          <a:xfrm>
            <a:off x="2438400" y="1066800"/>
            <a:ext cx="8229600" cy="685800"/>
          </a:xfrm>
          <a:prstGeom prst="rect">
            <a:avLst/>
          </a:prstGeom>
          <a:noFill/>
          <a:ln>
            <a:noFill/>
          </a:ln>
        </p:spPr>
        <p:txBody>
          <a:bodyPr spcFirstLastPara="1" wrap="square" lIns="92075" tIns="46025" rIns="92075" bIns="46025" anchor="t" anchorCtr="0">
            <a:noAutofit/>
          </a:bodyPr>
          <a:lstStyle/>
          <a:p>
            <a:pPr algn="ctr">
              <a:lnSpc>
                <a:spcPct val="110000"/>
              </a:lnSpc>
              <a:buClr>
                <a:schemeClr val="dk2"/>
              </a:buClr>
              <a:buSzPts val="2100"/>
            </a:pPr>
            <a:r>
              <a:rPr lang="en-US" sz="2800" b="1">
                <a:latin typeface="Times New Roman"/>
                <a:ea typeface="Times New Roman"/>
                <a:cs typeface="Times New Roman"/>
                <a:sym typeface="Times New Roman"/>
              </a:rPr>
              <a:t>Characteristic of Java</a:t>
            </a:r>
            <a:endParaRPr/>
          </a:p>
        </p:txBody>
      </p:sp>
      <p:sp>
        <p:nvSpPr>
          <p:cNvPr id="196" name="Google Shape;196;p21"/>
          <p:cNvSpPr txBox="1"/>
          <p:nvPr/>
        </p:nvSpPr>
        <p:spPr>
          <a:xfrm>
            <a:off x="6019801" y="3962401"/>
            <a:ext cx="4175185" cy="2062103"/>
          </a:xfrm>
          <a:prstGeom prst="rect">
            <a:avLst/>
          </a:prstGeom>
          <a:noFill/>
          <a:ln>
            <a:noFill/>
          </a:ln>
        </p:spPr>
        <p:txBody>
          <a:bodyPr spcFirstLastPara="1" wrap="square" lIns="91425" tIns="45700" rIns="91425" bIns="45700" anchor="t" anchorCtr="0">
            <a:spAutoFit/>
          </a:bodyPr>
          <a:lstStyle/>
          <a:p>
            <a:pPr algn="just"/>
            <a:r>
              <a:rPr lang="en-US" sz="1800">
                <a:solidFill>
                  <a:srgbClr val="0070C0"/>
                </a:solidFill>
                <a:latin typeface="Times New Roman"/>
                <a:ea typeface="Times New Roman"/>
                <a:cs typeface="Times New Roman"/>
                <a:sym typeface="Times New Roman"/>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sz="2000">
                <a:solidFill>
                  <a:srgbClr val="0070C0"/>
                </a:solidFill>
                <a:latin typeface="Times New Roman"/>
                <a:ea typeface="Times New Roman"/>
                <a:cs typeface="Times New Roman"/>
                <a:sym typeface="Times New Roman"/>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p:nvPr/>
        </p:nvSpPr>
        <p:spPr>
          <a:xfrm>
            <a:off x="2514600" y="346275"/>
            <a:ext cx="8001000" cy="4572000"/>
          </a:xfrm>
          <a:prstGeom prst="rect">
            <a:avLst/>
          </a:prstGeom>
          <a:noFill/>
          <a:ln>
            <a:noFill/>
          </a:ln>
        </p:spPr>
        <p:txBody>
          <a:bodyPr spcFirstLastPara="1" wrap="square" lIns="92075" tIns="46025" rIns="92075" bIns="46025" anchor="t" anchorCtr="0">
            <a:noAutofit/>
          </a:bodyPr>
          <a:lstStyle/>
          <a:p>
            <a:pPr marL="234950" indent="-196850" algn="just">
              <a:lnSpc>
                <a:spcPct val="110000"/>
              </a:lnSpc>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1.0 (Jan. 1996)</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1.1 (Fab. 1997)</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1.2 (Dec. 1998)</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1.3 (May 2000)</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1.4 (Feb. 2002)</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1.5 (Sep. 2004) </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1.6  (Dec. 2006)</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1.7  (July 2011)</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1.8  (Mar. 2014)</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9 (Sep. 2017)</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10 (Mar. 2018)</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11 (Sep. 2018)</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12 (Mar. 2019)</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13 (Sep. 2019)</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14 (Mar. 2020)</a:t>
            </a:r>
            <a:endParaRPr sz="800"/>
          </a:p>
          <a:p>
            <a:pPr marL="234950" indent="-196850" algn="just">
              <a:lnSpc>
                <a:spcPct val="110000"/>
              </a:lnSpc>
              <a:spcBef>
                <a:spcPts val="480"/>
              </a:spcBef>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15 (Sep. 2020)</a:t>
            </a:r>
            <a:endParaRPr sz="800"/>
          </a:p>
          <a:p>
            <a:pPr algn="just">
              <a:lnSpc>
                <a:spcPct val="110000"/>
              </a:lnSpc>
              <a:spcBef>
                <a:spcPts val="480"/>
              </a:spcBef>
            </a:pPr>
            <a:endParaRPr sz="1800">
              <a:solidFill>
                <a:schemeClr val="dk1"/>
              </a:solidFill>
              <a:latin typeface="Times New Roman"/>
              <a:ea typeface="Times New Roman"/>
              <a:cs typeface="Times New Roman"/>
              <a:sym typeface="Times New Roman"/>
            </a:endParaRPr>
          </a:p>
        </p:txBody>
      </p:sp>
      <p:sp>
        <p:nvSpPr>
          <p:cNvPr id="202" name="Google Shape;202;p22"/>
          <p:cNvSpPr/>
          <p:nvPr/>
        </p:nvSpPr>
        <p:spPr>
          <a:xfrm>
            <a:off x="3048000" y="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JDK Versions</a:t>
            </a:r>
            <a:endParaRPr/>
          </a:p>
        </p:txBody>
      </p:sp>
      <p:sp>
        <p:nvSpPr>
          <p:cNvPr id="2" name="Rectangle 1">
            <a:extLst>
              <a:ext uri="{FF2B5EF4-FFF2-40B4-BE49-F238E27FC236}">
                <a16:creationId xmlns:a16="http://schemas.microsoft.com/office/drawing/2014/main" id="{680DBE31-7238-46FC-93B2-BB99C1A1DE11}"/>
              </a:ext>
            </a:extLst>
          </p:cNvPr>
          <p:cNvSpPr/>
          <p:nvPr/>
        </p:nvSpPr>
        <p:spPr>
          <a:xfrm>
            <a:off x="6240061" y="2478386"/>
            <a:ext cx="3700052" cy="307777"/>
          </a:xfrm>
          <a:prstGeom prst="rect">
            <a:avLst/>
          </a:prstGeom>
        </p:spPr>
        <p:txBody>
          <a:bodyPr wrap="none">
            <a:spAutoFit/>
          </a:bodyPr>
          <a:lstStyle/>
          <a:p>
            <a:r>
              <a:rPr lang="en-US" b="1" dirty="0">
                <a:solidFill>
                  <a:srgbClr val="040C28"/>
                </a:solidFill>
                <a:latin typeface="Google Sans"/>
              </a:rPr>
              <a:t>Java 20 or JDK 20</a:t>
            </a:r>
            <a:r>
              <a:rPr lang="en-US" b="1" dirty="0">
                <a:solidFill>
                  <a:srgbClr val="202124"/>
                </a:solidFill>
                <a:latin typeface="Google Sans"/>
              </a:rPr>
              <a:t> released on March, 21st 2023</a:t>
            </a:r>
            <a:endParaRPr 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p:nvPr/>
        </p:nvSpPr>
        <p:spPr>
          <a:xfrm>
            <a:off x="2514600" y="1752600"/>
            <a:ext cx="8001000" cy="4572000"/>
          </a:xfrm>
          <a:prstGeom prst="rect">
            <a:avLst/>
          </a:prstGeom>
          <a:noFill/>
          <a:ln>
            <a:noFill/>
          </a:ln>
        </p:spPr>
        <p:txBody>
          <a:bodyPr spcFirstLastPara="1" wrap="square" lIns="92075" tIns="46025" rIns="92075" bIns="46025" anchor="t" anchorCtr="0">
            <a:noAutofit/>
          </a:bodyPr>
          <a:lstStyle/>
          <a:p>
            <a:pPr marL="234950" indent="-234950">
              <a:lnSpc>
                <a:spcPct val="150000"/>
              </a:lnSpc>
              <a:buClr>
                <a:schemeClr val="dk1"/>
              </a:buClr>
              <a:buSzPts val="2200"/>
              <a:buFont typeface="Arial"/>
              <a:buChar char="•"/>
            </a:pPr>
            <a:r>
              <a:rPr lang="en-US" sz="2200">
                <a:solidFill>
                  <a:schemeClr val="dk1"/>
                </a:solidFill>
                <a:latin typeface="Times New Roman"/>
                <a:ea typeface="Times New Roman"/>
                <a:cs typeface="Times New Roman"/>
                <a:sym typeface="Times New Roman"/>
              </a:rPr>
              <a:t>Java Standard Edition (J2SE)</a:t>
            </a:r>
            <a:endParaRPr/>
          </a:p>
          <a:p>
            <a:pPr marL="692150" lvl="2" indent="-234950">
              <a:lnSpc>
                <a:spcPct val="150000"/>
              </a:lnSpc>
              <a:buClr>
                <a:schemeClr val="dk1"/>
              </a:buClr>
              <a:buSzPts val="2200"/>
              <a:buFont typeface="Arial"/>
              <a:buChar char="•"/>
            </a:pPr>
            <a:r>
              <a:rPr lang="en-US" sz="2200">
                <a:solidFill>
                  <a:schemeClr val="dk1"/>
                </a:solidFill>
                <a:latin typeface="Times New Roman"/>
                <a:ea typeface="Times New Roman"/>
                <a:cs typeface="Times New Roman"/>
                <a:sym typeface="Times New Roman"/>
              </a:rPr>
              <a:t>J2SE can be used to develop client-side standalone (independant) applications or applets.</a:t>
            </a:r>
            <a:endParaRPr/>
          </a:p>
          <a:p>
            <a:pPr marL="234950" indent="-234950">
              <a:lnSpc>
                <a:spcPct val="150000"/>
              </a:lnSpc>
              <a:buClr>
                <a:schemeClr val="dk1"/>
              </a:buClr>
              <a:buSzPts val="2200"/>
              <a:buFont typeface="Arial"/>
              <a:buChar char="•"/>
            </a:pPr>
            <a:r>
              <a:rPr lang="en-US" sz="2200">
                <a:solidFill>
                  <a:schemeClr val="dk1"/>
                </a:solidFill>
                <a:latin typeface="Times New Roman"/>
                <a:ea typeface="Times New Roman"/>
                <a:cs typeface="Times New Roman"/>
                <a:sym typeface="Times New Roman"/>
              </a:rPr>
              <a:t>Java Enterprise Edition (J2EE)</a:t>
            </a:r>
            <a:endParaRPr/>
          </a:p>
          <a:p>
            <a:pPr marL="692150" lvl="2" indent="-234950">
              <a:lnSpc>
                <a:spcPct val="150000"/>
              </a:lnSpc>
              <a:buClr>
                <a:schemeClr val="dk1"/>
              </a:buClr>
              <a:buSzPts val="2200"/>
              <a:buFont typeface="Arial"/>
              <a:buChar char="•"/>
            </a:pPr>
            <a:r>
              <a:rPr lang="en-US" sz="2200">
                <a:solidFill>
                  <a:schemeClr val="dk1"/>
                </a:solidFill>
                <a:latin typeface="Times New Roman"/>
                <a:ea typeface="Times New Roman"/>
                <a:cs typeface="Times New Roman"/>
                <a:sym typeface="Times New Roman"/>
              </a:rPr>
              <a:t>J2EE can be used to develop server-side applications such as Java servlets and Java ServerPages. </a:t>
            </a:r>
            <a:endParaRPr/>
          </a:p>
          <a:p>
            <a:pPr marL="234950" indent="-234950">
              <a:lnSpc>
                <a:spcPct val="150000"/>
              </a:lnSpc>
              <a:buClr>
                <a:schemeClr val="dk1"/>
              </a:buClr>
              <a:buSzPts val="2200"/>
              <a:buFont typeface="Arial"/>
              <a:buChar char="•"/>
            </a:pPr>
            <a:r>
              <a:rPr lang="en-US" sz="2200">
                <a:solidFill>
                  <a:schemeClr val="dk1"/>
                </a:solidFill>
                <a:latin typeface="Times New Roman"/>
                <a:ea typeface="Times New Roman"/>
                <a:cs typeface="Times New Roman"/>
                <a:sym typeface="Times New Roman"/>
              </a:rPr>
              <a:t>Java Micro Edition (J2ME). </a:t>
            </a:r>
            <a:endParaRPr/>
          </a:p>
          <a:p>
            <a:pPr marL="692150" lvl="2" indent="-234950">
              <a:lnSpc>
                <a:spcPct val="150000"/>
              </a:lnSpc>
              <a:buClr>
                <a:schemeClr val="dk1"/>
              </a:buClr>
              <a:buSzPts val="2200"/>
              <a:buFont typeface="Arial"/>
              <a:buChar char="•"/>
            </a:pPr>
            <a:r>
              <a:rPr lang="en-US" sz="2200">
                <a:solidFill>
                  <a:schemeClr val="dk1"/>
                </a:solidFill>
                <a:latin typeface="Times New Roman"/>
                <a:ea typeface="Times New Roman"/>
                <a:cs typeface="Times New Roman"/>
                <a:sym typeface="Times New Roman"/>
              </a:rPr>
              <a:t>J2ME can be used to develop applications for mobile devices such as cell phones.</a:t>
            </a:r>
            <a:endParaRPr/>
          </a:p>
        </p:txBody>
      </p:sp>
      <p:sp>
        <p:nvSpPr>
          <p:cNvPr id="208" name="Google Shape;208;p23"/>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JDK Editions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40ef66ab4c_0_4"/>
          <p:cNvSpPr txBox="1"/>
          <p:nvPr/>
        </p:nvSpPr>
        <p:spPr>
          <a:xfrm>
            <a:off x="1570775" y="1540925"/>
            <a:ext cx="93165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latin typeface="Calibri"/>
                <a:ea typeface="Calibri"/>
                <a:cs typeface="Calibri"/>
                <a:sym typeface="Calibri"/>
              </a:rPr>
              <a:t>JAVA</a:t>
            </a:r>
            <a:endParaRPr sz="3200" b="1">
              <a:latin typeface="Calibri"/>
              <a:ea typeface="Calibri"/>
              <a:cs typeface="Calibri"/>
              <a:sym typeface="Calibri"/>
            </a:endParaRPr>
          </a:p>
          <a:p>
            <a:pPr marL="0" lvl="0" indent="0" algn="l" rtl="0">
              <a:spcBef>
                <a:spcPts val="0"/>
              </a:spcBef>
              <a:spcAft>
                <a:spcPts val="0"/>
              </a:spcAft>
              <a:buNone/>
            </a:pPr>
            <a:endParaRPr sz="3200" b="1">
              <a:latin typeface="Calibri"/>
              <a:ea typeface="Calibri"/>
              <a:cs typeface="Calibri"/>
              <a:sym typeface="Calibri"/>
            </a:endParaRPr>
          </a:p>
          <a:p>
            <a:pPr marL="0" lvl="0" indent="0" algn="l" rtl="0">
              <a:spcBef>
                <a:spcPts val="0"/>
              </a:spcBef>
              <a:spcAft>
                <a:spcPts val="0"/>
              </a:spcAft>
              <a:buNone/>
            </a:pPr>
            <a:endParaRPr sz="3200" b="1">
              <a:latin typeface="Calibri"/>
              <a:ea typeface="Calibri"/>
              <a:cs typeface="Calibri"/>
              <a:sym typeface="Calibri"/>
            </a:endParaRPr>
          </a:p>
          <a:p>
            <a:pPr marL="0" lvl="0" indent="0" algn="l" rtl="0">
              <a:spcBef>
                <a:spcPts val="0"/>
              </a:spcBef>
              <a:spcAft>
                <a:spcPts val="0"/>
              </a:spcAft>
              <a:buNone/>
            </a:pPr>
            <a:r>
              <a:rPr lang="en-US" sz="3200">
                <a:latin typeface="Calibri"/>
                <a:ea typeface="Calibri"/>
                <a:cs typeface="Calibri"/>
                <a:sym typeface="Calibri"/>
              </a:rPr>
              <a:t>Compiler compiles to .class files while no linking is done</a:t>
            </a:r>
            <a:endParaRPr sz="320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121B63-0FB5-4F79-97FD-20F245FC4366}"/>
              </a:ext>
            </a:extLst>
          </p:cNvPr>
          <p:cNvPicPr>
            <a:picLocks noChangeAspect="1"/>
          </p:cNvPicPr>
          <p:nvPr/>
        </p:nvPicPr>
        <p:blipFill>
          <a:blip r:embed="rId2"/>
          <a:stretch>
            <a:fillRect/>
          </a:stretch>
        </p:blipFill>
        <p:spPr>
          <a:xfrm>
            <a:off x="884853" y="409713"/>
            <a:ext cx="5436048" cy="4770932"/>
          </a:xfrm>
          <a:prstGeom prst="rect">
            <a:avLst/>
          </a:prstGeom>
        </p:spPr>
      </p:pic>
    </p:spTree>
    <p:extLst>
      <p:ext uri="{BB962C8B-B14F-4D97-AF65-F5344CB8AC3E}">
        <p14:creationId xmlns:p14="http://schemas.microsoft.com/office/powerpoint/2010/main" val="450214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D4EE5-00FC-4845-836D-0946CF7D13F8}"/>
              </a:ext>
            </a:extLst>
          </p:cNvPr>
          <p:cNvPicPr>
            <a:picLocks noChangeAspect="1"/>
          </p:cNvPicPr>
          <p:nvPr/>
        </p:nvPicPr>
        <p:blipFill>
          <a:blip r:embed="rId2"/>
          <a:stretch>
            <a:fillRect/>
          </a:stretch>
        </p:blipFill>
        <p:spPr>
          <a:xfrm>
            <a:off x="1650546" y="1249136"/>
            <a:ext cx="7715250" cy="4229100"/>
          </a:xfrm>
          <a:prstGeom prst="rect">
            <a:avLst/>
          </a:prstGeom>
        </p:spPr>
      </p:pic>
    </p:spTree>
    <p:extLst>
      <p:ext uri="{BB962C8B-B14F-4D97-AF65-F5344CB8AC3E}">
        <p14:creationId xmlns:p14="http://schemas.microsoft.com/office/powerpoint/2010/main" val="3899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E06BBC-79C7-44B8-95C9-1B15EA1F82EB}"/>
              </a:ext>
            </a:extLst>
          </p:cNvPr>
          <p:cNvPicPr>
            <a:picLocks noChangeAspect="1"/>
          </p:cNvPicPr>
          <p:nvPr/>
        </p:nvPicPr>
        <p:blipFill>
          <a:blip r:embed="rId2"/>
          <a:stretch>
            <a:fillRect/>
          </a:stretch>
        </p:blipFill>
        <p:spPr>
          <a:xfrm>
            <a:off x="2295525" y="1643062"/>
            <a:ext cx="7600950" cy="3571875"/>
          </a:xfrm>
          <a:prstGeom prst="rect">
            <a:avLst/>
          </a:prstGeom>
        </p:spPr>
      </p:pic>
    </p:spTree>
    <p:extLst>
      <p:ext uri="{BB962C8B-B14F-4D97-AF65-F5344CB8AC3E}">
        <p14:creationId xmlns:p14="http://schemas.microsoft.com/office/powerpoint/2010/main" val="181813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583465-77E3-4F63-B2E3-C90C2D19D094}"/>
              </a:ext>
            </a:extLst>
          </p:cNvPr>
          <p:cNvPicPr>
            <a:picLocks noChangeAspect="1"/>
          </p:cNvPicPr>
          <p:nvPr/>
        </p:nvPicPr>
        <p:blipFill>
          <a:blip r:embed="rId2"/>
          <a:stretch>
            <a:fillRect/>
          </a:stretch>
        </p:blipFill>
        <p:spPr>
          <a:xfrm>
            <a:off x="1119479" y="938699"/>
            <a:ext cx="8142238" cy="4771636"/>
          </a:xfrm>
          <a:prstGeom prst="rect">
            <a:avLst/>
          </a:prstGeom>
        </p:spPr>
      </p:pic>
    </p:spTree>
    <p:extLst>
      <p:ext uri="{BB962C8B-B14F-4D97-AF65-F5344CB8AC3E}">
        <p14:creationId xmlns:p14="http://schemas.microsoft.com/office/powerpoint/2010/main" val="1619938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58610E-C988-415F-A679-D3F39D444C40}"/>
              </a:ext>
            </a:extLst>
          </p:cNvPr>
          <p:cNvPicPr>
            <a:picLocks noChangeAspect="1"/>
          </p:cNvPicPr>
          <p:nvPr/>
        </p:nvPicPr>
        <p:blipFill>
          <a:blip r:embed="rId2"/>
          <a:stretch>
            <a:fillRect/>
          </a:stretch>
        </p:blipFill>
        <p:spPr>
          <a:xfrm>
            <a:off x="2257425" y="1514475"/>
            <a:ext cx="7677150" cy="3829050"/>
          </a:xfrm>
          <a:prstGeom prst="rect">
            <a:avLst/>
          </a:prstGeom>
        </p:spPr>
      </p:pic>
      <p:sp>
        <p:nvSpPr>
          <p:cNvPr id="3" name="Rectangle 2">
            <a:extLst>
              <a:ext uri="{FF2B5EF4-FFF2-40B4-BE49-F238E27FC236}">
                <a16:creationId xmlns:a16="http://schemas.microsoft.com/office/drawing/2014/main" id="{C0AD667F-C125-4640-B805-0F9E7033DFC8}"/>
              </a:ext>
            </a:extLst>
          </p:cNvPr>
          <p:cNvSpPr/>
          <p:nvPr/>
        </p:nvSpPr>
        <p:spPr>
          <a:xfrm>
            <a:off x="5143800" y="3674607"/>
            <a:ext cx="3342582" cy="307777"/>
          </a:xfrm>
          <a:prstGeom prst="rect">
            <a:avLst/>
          </a:prstGeom>
        </p:spPr>
        <p:txBody>
          <a:bodyPr wrap="none">
            <a:spAutoFit/>
          </a:bodyPr>
          <a:lstStyle/>
          <a:p>
            <a:r>
              <a:rPr lang="en-US" dirty="0">
                <a:latin typeface="Söhne Mono"/>
              </a:rPr>
              <a:t>// This line will result in a compilation error</a:t>
            </a:r>
            <a:endParaRPr lang="en-US" dirty="0"/>
          </a:p>
        </p:txBody>
      </p:sp>
    </p:spTree>
    <p:extLst>
      <p:ext uri="{BB962C8B-B14F-4D97-AF65-F5344CB8AC3E}">
        <p14:creationId xmlns:p14="http://schemas.microsoft.com/office/powerpoint/2010/main" val="224983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B8634A-E7F9-4129-BEF3-959198B22F32}"/>
              </a:ext>
            </a:extLst>
          </p:cNvPr>
          <p:cNvPicPr>
            <a:picLocks noChangeAspect="1"/>
          </p:cNvPicPr>
          <p:nvPr/>
        </p:nvPicPr>
        <p:blipFill>
          <a:blip r:embed="rId2"/>
          <a:stretch>
            <a:fillRect/>
          </a:stretch>
        </p:blipFill>
        <p:spPr>
          <a:xfrm>
            <a:off x="1314643" y="1005470"/>
            <a:ext cx="9029239" cy="4536914"/>
          </a:xfrm>
          <a:prstGeom prst="rect">
            <a:avLst/>
          </a:prstGeom>
        </p:spPr>
      </p:pic>
      <p:sp>
        <p:nvSpPr>
          <p:cNvPr id="3" name="Rectangle 2">
            <a:extLst>
              <a:ext uri="{FF2B5EF4-FFF2-40B4-BE49-F238E27FC236}">
                <a16:creationId xmlns:a16="http://schemas.microsoft.com/office/drawing/2014/main" id="{DDB1BAAD-1E5F-44E2-9F80-5D7B10BD4B47}"/>
              </a:ext>
            </a:extLst>
          </p:cNvPr>
          <p:cNvSpPr/>
          <p:nvPr/>
        </p:nvSpPr>
        <p:spPr>
          <a:xfrm>
            <a:off x="1188248" y="5852530"/>
            <a:ext cx="4641014" cy="307777"/>
          </a:xfrm>
          <a:prstGeom prst="rect">
            <a:avLst/>
          </a:prstGeom>
        </p:spPr>
        <p:txBody>
          <a:bodyPr wrap="none">
            <a:spAutoFit/>
          </a:bodyPr>
          <a:lstStyle/>
          <a:p>
            <a:r>
              <a:rPr lang="en-US" dirty="0">
                <a:latin typeface="Söhne Mono"/>
              </a:rPr>
              <a:t>// Error: Cannot assign an integer value to a </a:t>
            </a:r>
            <a:r>
              <a:rPr lang="en-US" dirty="0" err="1">
                <a:latin typeface="Söhne Mono"/>
              </a:rPr>
              <a:t>boolean</a:t>
            </a:r>
            <a:r>
              <a:rPr lang="en-US" dirty="0">
                <a:latin typeface="Söhne Mono"/>
              </a:rPr>
              <a:t> variable</a:t>
            </a:r>
            <a:endParaRPr lang="en-US" dirty="0"/>
          </a:p>
        </p:txBody>
      </p:sp>
      <p:sp>
        <p:nvSpPr>
          <p:cNvPr id="5" name="Rectangle 4">
            <a:extLst>
              <a:ext uri="{FF2B5EF4-FFF2-40B4-BE49-F238E27FC236}">
                <a16:creationId xmlns:a16="http://schemas.microsoft.com/office/drawing/2014/main" id="{72EDFDB1-850E-4788-A441-B32B3CD2F5A8}"/>
              </a:ext>
            </a:extLst>
          </p:cNvPr>
          <p:cNvSpPr/>
          <p:nvPr/>
        </p:nvSpPr>
        <p:spPr>
          <a:xfrm>
            <a:off x="4196908" y="6316564"/>
            <a:ext cx="5609228" cy="307777"/>
          </a:xfrm>
          <a:prstGeom prst="rect">
            <a:avLst/>
          </a:prstGeom>
        </p:spPr>
        <p:txBody>
          <a:bodyPr wrap="none">
            <a:spAutoFit/>
          </a:bodyPr>
          <a:lstStyle/>
          <a:p>
            <a:r>
              <a:rPr lang="en-US" dirty="0" err="1">
                <a:solidFill>
                  <a:srgbClr val="DF3079"/>
                </a:solidFill>
                <a:latin typeface="Söhne Mono"/>
              </a:rPr>
              <a:t>boolean</a:t>
            </a:r>
            <a:r>
              <a:rPr lang="en-US" dirty="0">
                <a:solidFill>
                  <a:srgbClr val="FFFFFF"/>
                </a:solidFill>
                <a:latin typeface="Söhne Mono"/>
              </a:rPr>
              <a:t> </a:t>
            </a:r>
            <a:r>
              <a:rPr lang="en-US" dirty="0">
                <a:solidFill>
                  <a:srgbClr val="FF0000"/>
                </a:solidFill>
                <a:latin typeface="Söhne Mono"/>
              </a:rPr>
              <a:t>b = (1 == 2); </a:t>
            </a:r>
            <a:r>
              <a:rPr lang="en-US" dirty="0">
                <a:latin typeface="Söhne Mono"/>
              </a:rPr>
              <a:t>// Assigns false because the condition (1 == 2) is false</a:t>
            </a:r>
            <a:endParaRPr lang="en-US" dirty="0"/>
          </a:p>
        </p:txBody>
      </p:sp>
    </p:spTree>
    <p:extLst>
      <p:ext uri="{BB962C8B-B14F-4D97-AF65-F5344CB8AC3E}">
        <p14:creationId xmlns:p14="http://schemas.microsoft.com/office/powerpoint/2010/main" val="406990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38F21A-BAA3-4487-91AE-422D8352C990}"/>
              </a:ext>
            </a:extLst>
          </p:cNvPr>
          <p:cNvPicPr>
            <a:picLocks noChangeAspect="1"/>
          </p:cNvPicPr>
          <p:nvPr/>
        </p:nvPicPr>
        <p:blipFill>
          <a:blip r:embed="rId2"/>
          <a:stretch>
            <a:fillRect/>
          </a:stretch>
        </p:blipFill>
        <p:spPr>
          <a:xfrm>
            <a:off x="2076450" y="1743075"/>
            <a:ext cx="8039100" cy="3371850"/>
          </a:xfrm>
          <a:prstGeom prst="rect">
            <a:avLst/>
          </a:prstGeom>
        </p:spPr>
      </p:pic>
    </p:spTree>
    <p:extLst>
      <p:ext uri="{BB962C8B-B14F-4D97-AF65-F5344CB8AC3E}">
        <p14:creationId xmlns:p14="http://schemas.microsoft.com/office/powerpoint/2010/main" val="15291681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5D119-074D-4885-8AE0-97F6B028F4AE}"/>
              </a:ext>
            </a:extLst>
          </p:cNvPr>
          <p:cNvPicPr>
            <a:picLocks noChangeAspect="1"/>
          </p:cNvPicPr>
          <p:nvPr/>
        </p:nvPicPr>
        <p:blipFill>
          <a:blip r:embed="rId2"/>
          <a:stretch>
            <a:fillRect/>
          </a:stretch>
        </p:blipFill>
        <p:spPr>
          <a:xfrm>
            <a:off x="705820" y="690701"/>
            <a:ext cx="10124679" cy="3780201"/>
          </a:xfrm>
          <a:prstGeom prst="rect">
            <a:avLst/>
          </a:prstGeom>
        </p:spPr>
      </p:pic>
      <p:sp>
        <p:nvSpPr>
          <p:cNvPr id="3" name="Rectangle 2">
            <a:extLst>
              <a:ext uri="{FF2B5EF4-FFF2-40B4-BE49-F238E27FC236}">
                <a16:creationId xmlns:a16="http://schemas.microsoft.com/office/drawing/2014/main" id="{BE2B2504-0F40-4F50-B22C-501FF7574A77}"/>
              </a:ext>
            </a:extLst>
          </p:cNvPr>
          <p:cNvSpPr/>
          <p:nvPr/>
        </p:nvSpPr>
        <p:spPr>
          <a:xfrm>
            <a:off x="1274859" y="4952991"/>
            <a:ext cx="1279517" cy="307777"/>
          </a:xfrm>
          <a:prstGeom prst="rect">
            <a:avLst/>
          </a:prstGeom>
        </p:spPr>
        <p:txBody>
          <a:bodyPr wrap="none">
            <a:spAutoFit/>
          </a:bodyPr>
          <a:lstStyle/>
          <a:p>
            <a:r>
              <a:rPr lang="en-US" dirty="0"/>
              <a:t>// Decimal: 10</a:t>
            </a:r>
          </a:p>
        </p:txBody>
      </p:sp>
      <p:sp>
        <p:nvSpPr>
          <p:cNvPr id="4" name="Rectangle 3">
            <a:extLst>
              <a:ext uri="{FF2B5EF4-FFF2-40B4-BE49-F238E27FC236}">
                <a16:creationId xmlns:a16="http://schemas.microsoft.com/office/drawing/2014/main" id="{786848CC-4E82-482C-8918-BF720D2CA85E}"/>
              </a:ext>
            </a:extLst>
          </p:cNvPr>
          <p:cNvSpPr/>
          <p:nvPr/>
        </p:nvSpPr>
        <p:spPr>
          <a:xfrm>
            <a:off x="1274859" y="5435080"/>
            <a:ext cx="3150221" cy="307777"/>
          </a:xfrm>
          <a:prstGeom prst="rect">
            <a:avLst/>
          </a:prstGeom>
        </p:spPr>
        <p:txBody>
          <a:bodyPr wrap="none">
            <a:spAutoFit/>
          </a:bodyPr>
          <a:lstStyle/>
          <a:p>
            <a:r>
              <a:rPr lang="en-US" dirty="0"/>
              <a:t>// Octal: 1*8^1 + 7*8^0 = 15 (decimal)</a:t>
            </a:r>
          </a:p>
        </p:txBody>
      </p:sp>
      <p:sp>
        <p:nvSpPr>
          <p:cNvPr id="5" name="Rectangle 4">
            <a:extLst>
              <a:ext uri="{FF2B5EF4-FFF2-40B4-BE49-F238E27FC236}">
                <a16:creationId xmlns:a16="http://schemas.microsoft.com/office/drawing/2014/main" id="{E00E629E-868E-4202-BEFB-C5DC8A9B5D39}"/>
              </a:ext>
            </a:extLst>
          </p:cNvPr>
          <p:cNvSpPr/>
          <p:nvPr/>
        </p:nvSpPr>
        <p:spPr>
          <a:xfrm>
            <a:off x="1274859" y="6071057"/>
            <a:ext cx="5160387" cy="307777"/>
          </a:xfrm>
          <a:prstGeom prst="rect">
            <a:avLst/>
          </a:prstGeom>
        </p:spPr>
        <p:txBody>
          <a:bodyPr wrap="none">
            <a:spAutoFit/>
          </a:bodyPr>
          <a:lstStyle/>
          <a:p>
            <a:r>
              <a:rPr lang="en-US" dirty="0"/>
              <a:t>// Hexadecimal: 3*16^1 + A(10 in decimal)*16^0 = 58 (decimal)</a:t>
            </a:r>
          </a:p>
        </p:txBody>
      </p:sp>
    </p:spTree>
    <p:extLst>
      <p:ext uri="{BB962C8B-B14F-4D97-AF65-F5344CB8AC3E}">
        <p14:creationId xmlns:p14="http://schemas.microsoft.com/office/powerpoint/2010/main" val="87780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C2E230-1E2E-496D-8EEE-E47457AEEE43}"/>
              </a:ext>
            </a:extLst>
          </p:cNvPr>
          <p:cNvPicPr>
            <a:picLocks noChangeAspect="1"/>
          </p:cNvPicPr>
          <p:nvPr/>
        </p:nvPicPr>
        <p:blipFill>
          <a:blip r:embed="rId2"/>
          <a:stretch>
            <a:fillRect/>
          </a:stretch>
        </p:blipFill>
        <p:spPr>
          <a:xfrm>
            <a:off x="469960" y="139638"/>
            <a:ext cx="8816915" cy="3535717"/>
          </a:xfrm>
          <a:prstGeom prst="rect">
            <a:avLst/>
          </a:prstGeom>
        </p:spPr>
      </p:pic>
      <p:sp>
        <p:nvSpPr>
          <p:cNvPr id="3" name="Rectangle 2">
            <a:extLst>
              <a:ext uri="{FF2B5EF4-FFF2-40B4-BE49-F238E27FC236}">
                <a16:creationId xmlns:a16="http://schemas.microsoft.com/office/drawing/2014/main" id="{084511DD-F5DB-41B7-B22B-96112BAAD806}"/>
              </a:ext>
            </a:extLst>
          </p:cNvPr>
          <p:cNvSpPr/>
          <p:nvPr/>
        </p:nvSpPr>
        <p:spPr>
          <a:xfrm>
            <a:off x="7954619" y="1599719"/>
            <a:ext cx="2664512" cy="307777"/>
          </a:xfrm>
          <a:prstGeom prst="rect">
            <a:avLst/>
          </a:prstGeom>
        </p:spPr>
        <p:txBody>
          <a:bodyPr wrap="none">
            <a:spAutoFit/>
          </a:bodyPr>
          <a:lstStyle/>
          <a:p>
            <a:r>
              <a:rPr lang="en-US" dirty="0">
                <a:solidFill>
                  <a:srgbClr val="FF0000"/>
                </a:solidFill>
                <a:latin typeface="Söhne Mono"/>
              </a:rPr>
              <a:t>int a9 = 10; </a:t>
            </a:r>
            <a:r>
              <a:rPr lang="en-US" dirty="0">
                <a:latin typeface="Söhne Mono"/>
              </a:rPr>
              <a:t>// Valid variable name</a:t>
            </a:r>
            <a:endParaRPr lang="en-US" dirty="0"/>
          </a:p>
        </p:txBody>
      </p:sp>
      <p:pic>
        <p:nvPicPr>
          <p:cNvPr id="4" name="Picture 3">
            <a:extLst>
              <a:ext uri="{FF2B5EF4-FFF2-40B4-BE49-F238E27FC236}">
                <a16:creationId xmlns:a16="http://schemas.microsoft.com/office/drawing/2014/main" id="{2FDA82C5-5237-4B1F-ABC2-5B3D78A291ED}"/>
              </a:ext>
            </a:extLst>
          </p:cNvPr>
          <p:cNvPicPr>
            <a:picLocks noChangeAspect="1"/>
          </p:cNvPicPr>
          <p:nvPr/>
        </p:nvPicPr>
        <p:blipFill>
          <a:blip r:embed="rId3"/>
          <a:stretch>
            <a:fillRect/>
          </a:stretch>
        </p:blipFill>
        <p:spPr>
          <a:xfrm>
            <a:off x="341328" y="3862711"/>
            <a:ext cx="7372350" cy="1866900"/>
          </a:xfrm>
          <a:prstGeom prst="rect">
            <a:avLst/>
          </a:prstGeom>
        </p:spPr>
      </p:pic>
    </p:spTree>
    <p:extLst>
      <p:ext uri="{BB962C8B-B14F-4D97-AF65-F5344CB8AC3E}">
        <p14:creationId xmlns:p14="http://schemas.microsoft.com/office/powerpoint/2010/main" val="316863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C0D90E-43AF-43EB-8565-CC883F08AF9C}"/>
              </a:ext>
            </a:extLst>
          </p:cNvPr>
          <p:cNvPicPr>
            <a:picLocks noChangeAspect="1"/>
          </p:cNvPicPr>
          <p:nvPr/>
        </p:nvPicPr>
        <p:blipFill>
          <a:blip r:embed="rId2"/>
          <a:stretch>
            <a:fillRect/>
          </a:stretch>
        </p:blipFill>
        <p:spPr>
          <a:xfrm>
            <a:off x="746450" y="537050"/>
            <a:ext cx="8877494" cy="4963637"/>
          </a:xfrm>
          <a:prstGeom prst="rect">
            <a:avLst/>
          </a:prstGeom>
        </p:spPr>
      </p:pic>
    </p:spTree>
    <p:extLst>
      <p:ext uri="{BB962C8B-B14F-4D97-AF65-F5344CB8AC3E}">
        <p14:creationId xmlns:p14="http://schemas.microsoft.com/office/powerpoint/2010/main" val="94405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4"/>
          <p:cNvPicPr preferRelativeResize="0"/>
          <p:nvPr/>
        </p:nvPicPr>
        <p:blipFill rotWithShape="1">
          <a:blip r:embed="rId3">
            <a:alphaModFix/>
          </a:blip>
          <a:srcRect/>
          <a:stretch/>
        </p:blipFill>
        <p:spPr>
          <a:xfrm>
            <a:off x="1164549" y="478637"/>
            <a:ext cx="9205176" cy="59007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1B4C01-79A2-4975-AAB3-61BBF7A4E3DB}"/>
              </a:ext>
            </a:extLst>
          </p:cNvPr>
          <p:cNvPicPr>
            <a:picLocks noChangeAspect="1"/>
          </p:cNvPicPr>
          <p:nvPr/>
        </p:nvPicPr>
        <p:blipFill>
          <a:blip r:embed="rId2"/>
          <a:stretch>
            <a:fillRect/>
          </a:stretch>
        </p:blipFill>
        <p:spPr>
          <a:xfrm>
            <a:off x="955644" y="109537"/>
            <a:ext cx="5753100" cy="6638925"/>
          </a:xfrm>
          <a:prstGeom prst="rect">
            <a:avLst/>
          </a:prstGeom>
        </p:spPr>
      </p:pic>
      <p:sp>
        <p:nvSpPr>
          <p:cNvPr id="4" name="Rectangle 3">
            <a:extLst>
              <a:ext uri="{FF2B5EF4-FFF2-40B4-BE49-F238E27FC236}">
                <a16:creationId xmlns:a16="http://schemas.microsoft.com/office/drawing/2014/main" id="{D1BE1EF4-584C-4961-88E6-2B7A679C1412}"/>
              </a:ext>
            </a:extLst>
          </p:cNvPr>
          <p:cNvSpPr/>
          <p:nvPr/>
        </p:nvSpPr>
        <p:spPr>
          <a:xfrm>
            <a:off x="7105096" y="1205425"/>
            <a:ext cx="1710430" cy="1384995"/>
          </a:xfrm>
          <a:prstGeom prst="rect">
            <a:avLst/>
          </a:prstGeom>
        </p:spPr>
        <p:txBody>
          <a:bodyPr wrap="square">
            <a:spAutoFit/>
          </a:bodyPr>
          <a:lstStyle/>
          <a:p>
            <a:r>
              <a:rPr lang="en-US" dirty="0">
                <a:solidFill>
                  <a:srgbClr val="DF3079"/>
                </a:solidFill>
                <a:latin typeface="Söhne Mono"/>
              </a:rPr>
              <a:t>Static Variable:</a:t>
            </a:r>
            <a:r>
              <a:rPr lang="en-US" dirty="0">
                <a:solidFill>
                  <a:srgbClr val="FFFFFF"/>
                </a:solidFill>
                <a:latin typeface="Söhne Mono"/>
              </a:rPr>
              <a:t> </a:t>
            </a:r>
            <a:r>
              <a:rPr lang="en-US" dirty="0">
                <a:solidFill>
                  <a:srgbClr val="DF3079"/>
                </a:solidFill>
                <a:latin typeface="Söhne Mono"/>
              </a:rPr>
              <a:t>10</a:t>
            </a:r>
            <a:r>
              <a:rPr lang="en-US" dirty="0">
                <a:solidFill>
                  <a:srgbClr val="FFFFFF"/>
                </a:solidFill>
                <a:latin typeface="Söhne Mono"/>
              </a:rPr>
              <a:t> </a:t>
            </a:r>
            <a:r>
              <a:rPr lang="en-US" dirty="0">
                <a:solidFill>
                  <a:srgbClr val="DF3079"/>
                </a:solidFill>
                <a:latin typeface="Söhne Mono"/>
              </a:rPr>
              <a:t>Instance Variable:</a:t>
            </a:r>
            <a:r>
              <a:rPr lang="en-US" dirty="0">
                <a:solidFill>
                  <a:srgbClr val="FFFFFF"/>
                </a:solidFill>
                <a:latin typeface="Söhne Mono"/>
              </a:rPr>
              <a:t> </a:t>
            </a:r>
            <a:r>
              <a:rPr lang="en-US" dirty="0">
                <a:solidFill>
                  <a:srgbClr val="DF3079"/>
                </a:solidFill>
                <a:latin typeface="Söhne Mono"/>
              </a:rPr>
              <a:t>5</a:t>
            </a:r>
            <a:r>
              <a:rPr lang="en-US" dirty="0">
                <a:solidFill>
                  <a:srgbClr val="FFFFFF"/>
                </a:solidFill>
                <a:latin typeface="Söhne Mono"/>
              </a:rPr>
              <a:t> </a:t>
            </a:r>
            <a:r>
              <a:rPr lang="en-US" dirty="0">
                <a:solidFill>
                  <a:srgbClr val="DF3079"/>
                </a:solidFill>
                <a:latin typeface="Söhne Mono"/>
              </a:rPr>
              <a:t>Local Variable:</a:t>
            </a:r>
            <a:r>
              <a:rPr lang="en-US" dirty="0">
                <a:solidFill>
                  <a:srgbClr val="FFFFFF"/>
                </a:solidFill>
                <a:latin typeface="Söhne Mono"/>
              </a:rPr>
              <a:t> </a:t>
            </a:r>
            <a:r>
              <a:rPr lang="en-US" dirty="0">
                <a:solidFill>
                  <a:srgbClr val="DF3079"/>
                </a:solidFill>
                <a:latin typeface="Söhne Mono"/>
              </a:rPr>
              <a:t>2</a:t>
            </a:r>
            <a:r>
              <a:rPr lang="en-US" dirty="0">
                <a:solidFill>
                  <a:srgbClr val="FFFFFF"/>
                </a:solidFill>
                <a:latin typeface="Söhne Mono"/>
              </a:rPr>
              <a:t> </a:t>
            </a:r>
            <a:r>
              <a:rPr lang="en-US" dirty="0">
                <a:solidFill>
                  <a:srgbClr val="DF3079"/>
                </a:solidFill>
                <a:latin typeface="Söhne Mono"/>
              </a:rPr>
              <a:t>Static Variable:</a:t>
            </a:r>
            <a:r>
              <a:rPr lang="en-US" dirty="0">
                <a:solidFill>
                  <a:srgbClr val="FFFFFF"/>
                </a:solidFill>
                <a:latin typeface="Söhne Mono"/>
              </a:rPr>
              <a:t> </a:t>
            </a:r>
            <a:r>
              <a:rPr lang="en-US" dirty="0">
                <a:solidFill>
                  <a:srgbClr val="DF3079"/>
                </a:solidFill>
                <a:latin typeface="Söhne Mono"/>
              </a:rPr>
              <a:t>20</a:t>
            </a:r>
            <a:r>
              <a:rPr lang="en-US" dirty="0">
                <a:solidFill>
                  <a:srgbClr val="FFFFFF"/>
                </a:solidFill>
                <a:latin typeface="Söhne Mono"/>
              </a:rPr>
              <a:t> </a:t>
            </a:r>
            <a:r>
              <a:rPr lang="en-US" dirty="0">
                <a:solidFill>
                  <a:srgbClr val="DF3079"/>
                </a:solidFill>
                <a:latin typeface="Söhne Mono"/>
              </a:rPr>
              <a:t>Instance Variable:</a:t>
            </a:r>
            <a:r>
              <a:rPr lang="en-US" dirty="0">
                <a:solidFill>
                  <a:srgbClr val="FFFFFF"/>
                </a:solidFill>
                <a:latin typeface="Söhne Mono"/>
              </a:rPr>
              <a:t> </a:t>
            </a:r>
            <a:r>
              <a:rPr lang="en-US" dirty="0">
                <a:solidFill>
                  <a:srgbClr val="DF3079"/>
                </a:solidFill>
                <a:latin typeface="Söhne Mono"/>
              </a:rPr>
              <a:t>5</a:t>
            </a:r>
            <a:r>
              <a:rPr lang="en-US" dirty="0">
                <a:solidFill>
                  <a:srgbClr val="FFFFFF"/>
                </a:solidFill>
                <a:latin typeface="Söhne Mono"/>
              </a:rPr>
              <a:t> </a:t>
            </a:r>
            <a:r>
              <a:rPr lang="en-US" dirty="0">
                <a:solidFill>
                  <a:srgbClr val="DF3079"/>
                </a:solidFill>
                <a:latin typeface="Söhne Mono"/>
              </a:rPr>
              <a:t>Local Variable:</a:t>
            </a:r>
            <a:r>
              <a:rPr lang="en-US" dirty="0">
                <a:solidFill>
                  <a:srgbClr val="FFFFFF"/>
                </a:solidFill>
                <a:latin typeface="Söhne Mono"/>
              </a:rPr>
              <a:t> </a:t>
            </a:r>
            <a:r>
              <a:rPr lang="en-US" dirty="0">
                <a:solidFill>
                  <a:srgbClr val="DF3079"/>
                </a:solidFill>
                <a:latin typeface="Söhne Mono"/>
              </a:rPr>
              <a:t>2</a:t>
            </a:r>
            <a:endParaRPr lang="en-US" dirty="0"/>
          </a:p>
        </p:txBody>
      </p:sp>
    </p:spTree>
    <p:extLst>
      <p:ext uri="{BB962C8B-B14F-4D97-AF65-F5344CB8AC3E}">
        <p14:creationId xmlns:p14="http://schemas.microsoft.com/office/powerpoint/2010/main" val="1633675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C8A458-60C7-45A7-9D08-50265BB7978B}"/>
              </a:ext>
            </a:extLst>
          </p:cNvPr>
          <p:cNvPicPr>
            <a:picLocks noChangeAspect="1"/>
          </p:cNvPicPr>
          <p:nvPr/>
        </p:nvPicPr>
        <p:blipFill>
          <a:blip r:embed="rId2"/>
          <a:stretch>
            <a:fillRect/>
          </a:stretch>
        </p:blipFill>
        <p:spPr>
          <a:xfrm>
            <a:off x="578713" y="417944"/>
            <a:ext cx="7962900" cy="3571875"/>
          </a:xfrm>
          <a:prstGeom prst="rect">
            <a:avLst/>
          </a:prstGeom>
        </p:spPr>
      </p:pic>
    </p:spTree>
    <p:extLst>
      <p:ext uri="{BB962C8B-B14F-4D97-AF65-F5344CB8AC3E}">
        <p14:creationId xmlns:p14="http://schemas.microsoft.com/office/powerpoint/2010/main" val="32887622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D66218-FAA2-41EF-AAE8-8BCD61CCCC2F}"/>
              </a:ext>
            </a:extLst>
          </p:cNvPr>
          <p:cNvPicPr>
            <a:picLocks noChangeAspect="1"/>
          </p:cNvPicPr>
          <p:nvPr/>
        </p:nvPicPr>
        <p:blipFill>
          <a:blip r:embed="rId2"/>
          <a:stretch>
            <a:fillRect/>
          </a:stretch>
        </p:blipFill>
        <p:spPr>
          <a:xfrm>
            <a:off x="0" y="177767"/>
            <a:ext cx="5477069" cy="3228319"/>
          </a:xfrm>
          <a:prstGeom prst="rect">
            <a:avLst/>
          </a:prstGeom>
        </p:spPr>
      </p:pic>
      <p:pic>
        <p:nvPicPr>
          <p:cNvPr id="3" name="Picture 2">
            <a:extLst>
              <a:ext uri="{FF2B5EF4-FFF2-40B4-BE49-F238E27FC236}">
                <a16:creationId xmlns:a16="http://schemas.microsoft.com/office/drawing/2014/main" id="{AB528CBD-F943-4774-9931-2FC8674FA971}"/>
              </a:ext>
            </a:extLst>
          </p:cNvPr>
          <p:cNvPicPr>
            <a:picLocks noChangeAspect="1"/>
          </p:cNvPicPr>
          <p:nvPr/>
        </p:nvPicPr>
        <p:blipFill>
          <a:blip r:embed="rId3"/>
          <a:stretch>
            <a:fillRect/>
          </a:stretch>
        </p:blipFill>
        <p:spPr>
          <a:xfrm>
            <a:off x="6422668" y="285750"/>
            <a:ext cx="5019675" cy="3143250"/>
          </a:xfrm>
          <a:prstGeom prst="rect">
            <a:avLst/>
          </a:prstGeom>
        </p:spPr>
      </p:pic>
      <p:pic>
        <p:nvPicPr>
          <p:cNvPr id="5" name="Picture 4">
            <a:extLst>
              <a:ext uri="{FF2B5EF4-FFF2-40B4-BE49-F238E27FC236}">
                <a16:creationId xmlns:a16="http://schemas.microsoft.com/office/drawing/2014/main" id="{A3FBCABB-EC80-4D37-B07B-C7C550A91B5E}"/>
              </a:ext>
            </a:extLst>
          </p:cNvPr>
          <p:cNvPicPr>
            <a:picLocks noChangeAspect="1"/>
          </p:cNvPicPr>
          <p:nvPr/>
        </p:nvPicPr>
        <p:blipFill>
          <a:blip r:embed="rId4"/>
          <a:stretch>
            <a:fillRect/>
          </a:stretch>
        </p:blipFill>
        <p:spPr>
          <a:xfrm>
            <a:off x="0" y="3836570"/>
            <a:ext cx="6042737" cy="2722850"/>
          </a:xfrm>
          <a:prstGeom prst="rect">
            <a:avLst/>
          </a:prstGeom>
        </p:spPr>
      </p:pic>
      <p:pic>
        <p:nvPicPr>
          <p:cNvPr id="6" name="Picture 5">
            <a:extLst>
              <a:ext uri="{FF2B5EF4-FFF2-40B4-BE49-F238E27FC236}">
                <a16:creationId xmlns:a16="http://schemas.microsoft.com/office/drawing/2014/main" id="{5F5E30CE-7E55-47DC-8DC4-3543F45C57A1}"/>
              </a:ext>
            </a:extLst>
          </p:cNvPr>
          <p:cNvPicPr>
            <a:picLocks noChangeAspect="1"/>
          </p:cNvPicPr>
          <p:nvPr/>
        </p:nvPicPr>
        <p:blipFill>
          <a:blip r:embed="rId5"/>
          <a:stretch>
            <a:fillRect/>
          </a:stretch>
        </p:blipFill>
        <p:spPr>
          <a:xfrm>
            <a:off x="6508392" y="4086225"/>
            <a:ext cx="4848225" cy="2486025"/>
          </a:xfrm>
          <a:prstGeom prst="rect">
            <a:avLst/>
          </a:prstGeom>
        </p:spPr>
      </p:pic>
    </p:spTree>
    <p:extLst>
      <p:ext uri="{BB962C8B-B14F-4D97-AF65-F5344CB8AC3E}">
        <p14:creationId xmlns:p14="http://schemas.microsoft.com/office/powerpoint/2010/main" val="4098806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D73BC7-280D-4EC9-B92D-209AE7B21CA2}"/>
              </a:ext>
            </a:extLst>
          </p:cNvPr>
          <p:cNvPicPr>
            <a:picLocks noChangeAspect="1"/>
          </p:cNvPicPr>
          <p:nvPr/>
        </p:nvPicPr>
        <p:blipFill>
          <a:blip r:embed="rId2"/>
          <a:stretch>
            <a:fillRect/>
          </a:stretch>
        </p:blipFill>
        <p:spPr>
          <a:xfrm>
            <a:off x="138889" y="149873"/>
            <a:ext cx="7267575" cy="3143250"/>
          </a:xfrm>
          <a:prstGeom prst="rect">
            <a:avLst/>
          </a:prstGeom>
        </p:spPr>
      </p:pic>
    </p:spTree>
    <p:extLst>
      <p:ext uri="{BB962C8B-B14F-4D97-AF65-F5344CB8AC3E}">
        <p14:creationId xmlns:p14="http://schemas.microsoft.com/office/powerpoint/2010/main" val="42591541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5C757D-D666-4430-932D-B15788EDCD99}"/>
              </a:ext>
            </a:extLst>
          </p:cNvPr>
          <p:cNvPicPr>
            <a:picLocks noChangeAspect="1"/>
          </p:cNvPicPr>
          <p:nvPr/>
        </p:nvPicPr>
        <p:blipFill>
          <a:blip r:embed="rId2"/>
          <a:stretch>
            <a:fillRect/>
          </a:stretch>
        </p:blipFill>
        <p:spPr>
          <a:xfrm>
            <a:off x="73479" y="208869"/>
            <a:ext cx="5683509" cy="3516473"/>
          </a:xfrm>
          <a:prstGeom prst="rect">
            <a:avLst/>
          </a:prstGeom>
        </p:spPr>
      </p:pic>
      <p:pic>
        <p:nvPicPr>
          <p:cNvPr id="3" name="Picture 2">
            <a:extLst>
              <a:ext uri="{FF2B5EF4-FFF2-40B4-BE49-F238E27FC236}">
                <a16:creationId xmlns:a16="http://schemas.microsoft.com/office/drawing/2014/main" id="{3685422F-FFE3-423A-A219-84582DE70C5F}"/>
              </a:ext>
            </a:extLst>
          </p:cNvPr>
          <p:cNvPicPr>
            <a:picLocks noChangeAspect="1"/>
          </p:cNvPicPr>
          <p:nvPr/>
        </p:nvPicPr>
        <p:blipFill>
          <a:blip r:embed="rId3"/>
          <a:stretch>
            <a:fillRect/>
          </a:stretch>
        </p:blipFill>
        <p:spPr>
          <a:xfrm>
            <a:off x="6188723" y="201966"/>
            <a:ext cx="5543550" cy="3333750"/>
          </a:xfrm>
          <a:prstGeom prst="rect">
            <a:avLst/>
          </a:prstGeom>
        </p:spPr>
      </p:pic>
      <p:pic>
        <p:nvPicPr>
          <p:cNvPr id="4" name="Picture 3">
            <a:extLst>
              <a:ext uri="{FF2B5EF4-FFF2-40B4-BE49-F238E27FC236}">
                <a16:creationId xmlns:a16="http://schemas.microsoft.com/office/drawing/2014/main" id="{6575BEDB-9E44-438B-9671-54BCA841C1A1}"/>
              </a:ext>
            </a:extLst>
          </p:cNvPr>
          <p:cNvPicPr>
            <a:picLocks noChangeAspect="1"/>
          </p:cNvPicPr>
          <p:nvPr/>
        </p:nvPicPr>
        <p:blipFill>
          <a:blip r:embed="rId4"/>
          <a:stretch>
            <a:fillRect/>
          </a:stretch>
        </p:blipFill>
        <p:spPr>
          <a:xfrm>
            <a:off x="10255509" y="3060635"/>
            <a:ext cx="1828800" cy="2266950"/>
          </a:xfrm>
          <a:prstGeom prst="rect">
            <a:avLst/>
          </a:prstGeom>
        </p:spPr>
      </p:pic>
      <p:pic>
        <p:nvPicPr>
          <p:cNvPr id="5" name="Picture 4">
            <a:extLst>
              <a:ext uri="{FF2B5EF4-FFF2-40B4-BE49-F238E27FC236}">
                <a16:creationId xmlns:a16="http://schemas.microsoft.com/office/drawing/2014/main" id="{20A11A09-A846-482D-A65C-84B3A17DFD76}"/>
              </a:ext>
            </a:extLst>
          </p:cNvPr>
          <p:cNvPicPr>
            <a:picLocks noChangeAspect="1"/>
          </p:cNvPicPr>
          <p:nvPr/>
        </p:nvPicPr>
        <p:blipFill>
          <a:blip r:embed="rId5"/>
          <a:stretch>
            <a:fillRect/>
          </a:stretch>
        </p:blipFill>
        <p:spPr>
          <a:xfrm>
            <a:off x="544675" y="4269824"/>
            <a:ext cx="5448300" cy="1266825"/>
          </a:xfrm>
          <a:prstGeom prst="rect">
            <a:avLst/>
          </a:prstGeom>
        </p:spPr>
      </p:pic>
      <p:pic>
        <p:nvPicPr>
          <p:cNvPr id="6" name="Picture 5">
            <a:extLst>
              <a:ext uri="{FF2B5EF4-FFF2-40B4-BE49-F238E27FC236}">
                <a16:creationId xmlns:a16="http://schemas.microsoft.com/office/drawing/2014/main" id="{B1BF79B5-2848-4ED0-BD1A-AE53ED0C7C8E}"/>
              </a:ext>
            </a:extLst>
          </p:cNvPr>
          <p:cNvPicPr>
            <a:picLocks noChangeAspect="1"/>
          </p:cNvPicPr>
          <p:nvPr/>
        </p:nvPicPr>
        <p:blipFill>
          <a:blip r:embed="rId6"/>
          <a:stretch>
            <a:fillRect/>
          </a:stretch>
        </p:blipFill>
        <p:spPr>
          <a:xfrm>
            <a:off x="409380" y="6009692"/>
            <a:ext cx="6819900" cy="381000"/>
          </a:xfrm>
          <a:prstGeom prst="rect">
            <a:avLst/>
          </a:prstGeom>
        </p:spPr>
      </p:pic>
    </p:spTree>
    <p:extLst>
      <p:ext uri="{BB962C8B-B14F-4D97-AF65-F5344CB8AC3E}">
        <p14:creationId xmlns:p14="http://schemas.microsoft.com/office/powerpoint/2010/main" val="11698979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F19F40-130C-4B1F-95FA-DF65A062747A}"/>
              </a:ext>
            </a:extLst>
          </p:cNvPr>
          <p:cNvPicPr>
            <a:picLocks noChangeAspect="1"/>
          </p:cNvPicPr>
          <p:nvPr/>
        </p:nvPicPr>
        <p:blipFill>
          <a:blip r:embed="rId2"/>
          <a:stretch>
            <a:fillRect/>
          </a:stretch>
        </p:blipFill>
        <p:spPr>
          <a:xfrm>
            <a:off x="0" y="186807"/>
            <a:ext cx="6721637" cy="3663250"/>
          </a:xfrm>
          <a:prstGeom prst="rect">
            <a:avLst/>
          </a:prstGeom>
        </p:spPr>
      </p:pic>
      <p:pic>
        <p:nvPicPr>
          <p:cNvPr id="3" name="Picture 2">
            <a:extLst>
              <a:ext uri="{FF2B5EF4-FFF2-40B4-BE49-F238E27FC236}">
                <a16:creationId xmlns:a16="http://schemas.microsoft.com/office/drawing/2014/main" id="{28278B3E-1164-48CA-A5C9-0D8F306638F1}"/>
              </a:ext>
            </a:extLst>
          </p:cNvPr>
          <p:cNvPicPr>
            <a:picLocks noChangeAspect="1"/>
          </p:cNvPicPr>
          <p:nvPr/>
        </p:nvPicPr>
        <p:blipFill>
          <a:blip r:embed="rId3"/>
          <a:stretch>
            <a:fillRect/>
          </a:stretch>
        </p:blipFill>
        <p:spPr>
          <a:xfrm>
            <a:off x="6529971" y="277586"/>
            <a:ext cx="5581650" cy="2514600"/>
          </a:xfrm>
          <a:prstGeom prst="rect">
            <a:avLst/>
          </a:prstGeom>
        </p:spPr>
      </p:pic>
      <p:pic>
        <p:nvPicPr>
          <p:cNvPr id="4" name="Picture 3">
            <a:extLst>
              <a:ext uri="{FF2B5EF4-FFF2-40B4-BE49-F238E27FC236}">
                <a16:creationId xmlns:a16="http://schemas.microsoft.com/office/drawing/2014/main" id="{C118596C-26B5-4D97-A352-5E3DD6910256}"/>
              </a:ext>
            </a:extLst>
          </p:cNvPr>
          <p:cNvPicPr>
            <a:picLocks noChangeAspect="1"/>
          </p:cNvPicPr>
          <p:nvPr/>
        </p:nvPicPr>
        <p:blipFill>
          <a:blip r:embed="rId4"/>
          <a:stretch>
            <a:fillRect/>
          </a:stretch>
        </p:blipFill>
        <p:spPr>
          <a:xfrm>
            <a:off x="0" y="3940836"/>
            <a:ext cx="7403939" cy="2765128"/>
          </a:xfrm>
          <a:prstGeom prst="rect">
            <a:avLst/>
          </a:prstGeom>
        </p:spPr>
      </p:pic>
    </p:spTree>
    <p:extLst>
      <p:ext uri="{BB962C8B-B14F-4D97-AF65-F5344CB8AC3E}">
        <p14:creationId xmlns:p14="http://schemas.microsoft.com/office/powerpoint/2010/main" val="30314498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4B1941-1179-4748-85B9-C691A4D6E1E6}"/>
              </a:ext>
            </a:extLst>
          </p:cNvPr>
          <p:cNvPicPr>
            <a:picLocks noChangeAspect="1"/>
          </p:cNvPicPr>
          <p:nvPr/>
        </p:nvPicPr>
        <p:blipFill>
          <a:blip r:embed="rId2"/>
          <a:stretch>
            <a:fillRect/>
          </a:stretch>
        </p:blipFill>
        <p:spPr>
          <a:xfrm>
            <a:off x="283321" y="274476"/>
            <a:ext cx="5710836" cy="3065883"/>
          </a:xfrm>
          <a:prstGeom prst="rect">
            <a:avLst/>
          </a:prstGeom>
        </p:spPr>
      </p:pic>
      <p:pic>
        <p:nvPicPr>
          <p:cNvPr id="3" name="Picture 2">
            <a:extLst>
              <a:ext uri="{FF2B5EF4-FFF2-40B4-BE49-F238E27FC236}">
                <a16:creationId xmlns:a16="http://schemas.microsoft.com/office/drawing/2014/main" id="{7BF7202F-CFE5-406A-BA30-FFDC4A7F72E5}"/>
              </a:ext>
            </a:extLst>
          </p:cNvPr>
          <p:cNvPicPr>
            <a:picLocks noChangeAspect="1"/>
          </p:cNvPicPr>
          <p:nvPr/>
        </p:nvPicPr>
        <p:blipFill>
          <a:blip r:embed="rId3"/>
          <a:stretch>
            <a:fillRect/>
          </a:stretch>
        </p:blipFill>
        <p:spPr>
          <a:xfrm>
            <a:off x="6357063" y="1320767"/>
            <a:ext cx="4591050" cy="2238375"/>
          </a:xfrm>
          <a:prstGeom prst="rect">
            <a:avLst/>
          </a:prstGeom>
        </p:spPr>
      </p:pic>
      <p:pic>
        <p:nvPicPr>
          <p:cNvPr id="4" name="Picture 3">
            <a:extLst>
              <a:ext uri="{FF2B5EF4-FFF2-40B4-BE49-F238E27FC236}">
                <a16:creationId xmlns:a16="http://schemas.microsoft.com/office/drawing/2014/main" id="{31EEBD7A-4AEF-4524-A5CC-33159C8F1C31}"/>
              </a:ext>
            </a:extLst>
          </p:cNvPr>
          <p:cNvPicPr>
            <a:picLocks noChangeAspect="1"/>
          </p:cNvPicPr>
          <p:nvPr/>
        </p:nvPicPr>
        <p:blipFill>
          <a:blip r:embed="rId4"/>
          <a:stretch>
            <a:fillRect/>
          </a:stretch>
        </p:blipFill>
        <p:spPr>
          <a:xfrm>
            <a:off x="59929" y="3631842"/>
            <a:ext cx="5934228" cy="3033642"/>
          </a:xfrm>
          <a:prstGeom prst="rect">
            <a:avLst/>
          </a:prstGeom>
        </p:spPr>
      </p:pic>
      <p:pic>
        <p:nvPicPr>
          <p:cNvPr id="5" name="Picture 4">
            <a:extLst>
              <a:ext uri="{FF2B5EF4-FFF2-40B4-BE49-F238E27FC236}">
                <a16:creationId xmlns:a16="http://schemas.microsoft.com/office/drawing/2014/main" id="{E8DEF953-D258-4644-8F34-B827CFA2FF8B}"/>
              </a:ext>
            </a:extLst>
          </p:cNvPr>
          <p:cNvPicPr>
            <a:picLocks noChangeAspect="1"/>
          </p:cNvPicPr>
          <p:nvPr/>
        </p:nvPicPr>
        <p:blipFill>
          <a:blip r:embed="rId5"/>
          <a:stretch>
            <a:fillRect/>
          </a:stretch>
        </p:blipFill>
        <p:spPr>
          <a:xfrm>
            <a:off x="6357063" y="3928382"/>
            <a:ext cx="4591050" cy="2266950"/>
          </a:xfrm>
          <a:prstGeom prst="rect">
            <a:avLst/>
          </a:prstGeom>
        </p:spPr>
      </p:pic>
    </p:spTree>
    <p:extLst>
      <p:ext uri="{BB962C8B-B14F-4D97-AF65-F5344CB8AC3E}">
        <p14:creationId xmlns:p14="http://schemas.microsoft.com/office/powerpoint/2010/main" val="2764472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1F704-4505-4FFD-903F-46333E3248AB}"/>
              </a:ext>
            </a:extLst>
          </p:cNvPr>
          <p:cNvPicPr>
            <a:picLocks noChangeAspect="1"/>
          </p:cNvPicPr>
          <p:nvPr/>
        </p:nvPicPr>
        <p:blipFill>
          <a:blip r:embed="rId2"/>
          <a:stretch>
            <a:fillRect/>
          </a:stretch>
        </p:blipFill>
        <p:spPr>
          <a:xfrm>
            <a:off x="128879" y="161245"/>
            <a:ext cx="6131982" cy="3039155"/>
          </a:xfrm>
          <a:prstGeom prst="rect">
            <a:avLst/>
          </a:prstGeom>
        </p:spPr>
      </p:pic>
      <p:pic>
        <p:nvPicPr>
          <p:cNvPr id="3" name="Picture 2">
            <a:extLst>
              <a:ext uri="{FF2B5EF4-FFF2-40B4-BE49-F238E27FC236}">
                <a16:creationId xmlns:a16="http://schemas.microsoft.com/office/drawing/2014/main" id="{8B0F31A3-50AD-4874-9E3F-6B7427D952C5}"/>
              </a:ext>
            </a:extLst>
          </p:cNvPr>
          <p:cNvPicPr>
            <a:picLocks noChangeAspect="1"/>
          </p:cNvPicPr>
          <p:nvPr/>
        </p:nvPicPr>
        <p:blipFill>
          <a:blip r:embed="rId3"/>
          <a:stretch>
            <a:fillRect/>
          </a:stretch>
        </p:blipFill>
        <p:spPr>
          <a:xfrm>
            <a:off x="6745741" y="680163"/>
            <a:ext cx="4448175" cy="2381250"/>
          </a:xfrm>
          <a:prstGeom prst="rect">
            <a:avLst/>
          </a:prstGeom>
        </p:spPr>
      </p:pic>
    </p:spTree>
    <p:extLst>
      <p:ext uri="{BB962C8B-B14F-4D97-AF65-F5344CB8AC3E}">
        <p14:creationId xmlns:p14="http://schemas.microsoft.com/office/powerpoint/2010/main" val="23058600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D8A055-1B45-4ECE-AD5C-50B4691BDA09}"/>
              </a:ext>
            </a:extLst>
          </p:cNvPr>
          <p:cNvSpPr/>
          <p:nvPr/>
        </p:nvSpPr>
        <p:spPr>
          <a:xfrm>
            <a:off x="4122543" y="3275112"/>
            <a:ext cx="3946914" cy="307777"/>
          </a:xfrm>
          <a:prstGeom prst="rect">
            <a:avLst/>
          </a:prstGeom>
        </p:spPr>
        <p:txBody>
          <a:bodyPr wrap="none">
            <a:spAutoFit/>
          </a:bodyPr>
          <a:lstStyle/>
          <a:p>
            <a:r>
              <a:rPr lang="en-US" dirty="0"/>
              <a:t>https://www.youtube.com/embed/HBnB69yFf_4</a:t>
            </a:r>
          </a:p>
        </p:txBody>
      </p:sp>
      <p:sp>
        <p:nvSpPr>
          <p:cNvPr id="4" name="Rectangle 3">
            <a:extLst>
              <a:ext uri="{FF2B5EF4-FFF2-40B4-BE49-F238E27FC236}">
                <a16:creationId xmlns:a16="http://schemas.microsoft.com/office/drawing/2014/main" id="{94295FF5-4EC9-4429-A836-7BCD34708158}"/>
              </a:ext>
            </a:extLst>
          </p:cNvPr>
          <p:cNvSpPr/>
          <p:nvPr/>
        </p:nvSpPr>
        <p:spPr>
          <a:xfrm>
            <a:off x="4122543" y="3674607"/>
            <a:ext cx="3906839" cy="307777"/>
          </a:xfrm>
          <a:prstGeom prst="rect">
            <a:avLst/>
          </a:prstGeom>
        </p:spPr>
        <p:txBody>
          <a:bodyPr wrap="none">
            <a:spAutoFit/>
          </a:bodyPr>
          <a:lstStyle/>
          <a:p>
            <a:r>
              <a:rPr lang="en-US" dirty="0"/>
              <a:t>https://www.youtube.com/embed/f5YdkIzNmfM</a:t>
            </a:r>
          </a:p>
        </p:txBody>
      </p:sp>
      <p:sp>
        <p:nvSpPr>
          <p:cNvPr id="5" name="Rectangle 4">
            <a:extLst>
              <a:ext uri="{FF2B5EF4-FFF2-40B4-BE49-F238E27FC236}">
                <a16:creationId xmlns:a16="http://schemas.microsoft.com/office/drawing/2014/main" id="{FEC5BF09-E94F-42EE-946D-2FEE4B079B52}"/>
              </a:ext>
            </a:extLst>
          </p:cNvPr>
          <p:cNvSpPr/>
          <p:nvPr/>
        </p:nvSpPr>
        <p:spPr>
          <a:xfrm>
            <a:off x="4182655" y="4180629"/>
            <a:ext cx="3826689" cy="307777"/>
          </a:xfrm>
          <a:prstGeom prst="rect">
            <a:avLst/>
          </a:prstGeom>
        </p:spPr>
        <p:txBody>
          <a:bodyPr wrap="square">
            <a:spAutoFit/>
          </a:bodyPr>
          <a:lstStyle/>
          <a:p>
            <a:r>
              <a:rPr lang="en-US" dirty="0"/>
              <a:t>https://www.youtube.com/embed/ss7BtLrbxp4</a:t>
            </a:r>
          </a:p>
        </p:txBody>
      </p:sp>
    </p:spTree>
    <p:extLst>
      <p:ext uri="{BB962C8B-B14F-4D97-AF65-F5344CB8AC3E}">
        <p14:creationId xmlns:p14="http://schemas.microsoft.com/office/powerpoint/2010/main" val="315150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g240ef66ab4c_0_8"/>
          <p:cNvPicPr preferRelativeResize="0"/>
          <p:nvPr/>
        </p:nvPicPr>
        <p:blipFill>
          <a:blip r:embed="rId3">
            <a:alphaModFix/>
          </a:blip>
          <a:stretch>
            <a:fillRect/>
          </a:stretch>
        </p:blipFill>
        <p:spPr>
          <a:xfrm>
            <a:off x="1575750" y="459700"/>
            <a:ext cx="8791575" cy="552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5"/>
          <p:cNvPicPr preferRelativeResize="0"/>
          <p:nvPr/>
        </p:nvPicPr>
        <p:blipFill rotWithShape="1">
          <a:blip r:embed="rId3">
            <a:alphaModFix/>
          </a:blip>
          <a:srcRect/>
          <a:stretch/>
        </p:blipFill>
        <p:spPr>
          <a:xfrm>
            <a:off x="1435943" y="164938"/>
            <a:ext cx="8629650" cy="3781425"/>
          </a:xfrm>
          <a:prstGeom prst="rect">
            <a:avLst/>
          </a:prstGeom>
          <a:noFill/>
          <a:ln>
            <a:noFill/>
          </a:ln>
        </p:spPr>
      </p:pic>
      <p:pic>
        <p:nvPicPr>
          <p:cNvPr id="122" name="Google Shape;122;p5"/>
          <p:cNvPicPr preferRelativeResize="0"/>
          <p:nvPr/>
        </p:nvPicPr>
        <p:blipFill rotWithShape="1">
          <a:blip r:embed="rId4">
            <a:alphaModFix/>
          </a:blip>
          <a:srcRect/>
          <a:stretch/>
        </p:blipFill>
        <p:spPr>
          <a:xfrm>
            <a:off x="1435943" y="3864137"/>
            <a:ext cx="8629650" cy="282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6"/>
          <p:cNvPicPr preferRelativeResize="0"/>
          <p:nvPr/>
        </p:nvPicPr>
        <p:blipFill rotWithShape="1">
          <a:blip r:embed="rId3">
            <a:alphaModFix/>
          </a:blip>
          <a:srcRect/>
          <a:stretch/>
        </p:blipFill>
        <p:spPr>
          <a:xfrm>
            <a:off x="1717956" y="63467"/>
            <a:ext cx="7765153" cy="3668778"/>
          </a:xfrm>
          <a:prstGeom prst="rect">
            <a:avLst/>
          </a:prstGeom>
          <a:noFill/>
          <a:ln>
            <a:noFill/>
          </a:ln>
        </p:spPr>
      </p:pic>
      <p:pic>
        <p:nvPicPr>
          <p:cNvPr id="128" name="Google Shape;128;p6"/>
          <p:cNvPicPr preferRelativeResize="0"/>
          <p:nvPr/>
        </p:nvPicPr>
        <p:blipFill rotWithShape="1">
          <a:blip r:embed="rId4">
            <a:alphaModFix/>
          </a:blip>
          <a:srcRect/>
          <a:stretch/>
        </p:blipFill>
        <p:spPr>
          <a:xfrm>
            <a:off x="1717956" y="3739048"/>
            <a:ext cx="7706237" cy="305548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1159</Words>
  <Application>Microsoft Office PowerPoint</Application>
  <PresentationFormat>Widescreen</PresentationFormat>
  <Paragraphs>192</Paragraphs>
  <Slides>68</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Book Antiqua</vt:lpstr>
      <vt:lpstr>Calibri</vt:lpstr>
      <vt:lpstr>Google Sans</vt:lpstr>
      <vt:lpstr>Söhne Mono</vt:lpstr>
      <vt:lpstr>Times New Roman</vt:lpstr>
      <vt:lpstr>Office Theme</vt:lpstr>
      <vt:lpstr>Java Architecture</vt:lpstr>
      <vt:lpstr>Evolution of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Language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 of Java</vt:lpstr>
      <vt:lpstr>Characteristic of Java</vt:lpstr>
      <vt:lpstr>Characteristic of Java</vt:lpstr>
      <vt:lpstr>Characteristic of Java</vt:lpstr>
      <vt:lpstr>Characteristic of Java</vt:lpstr>
      <vt:lpstr>Characteristic of Java</vt:lpstr>
      <vt:lpstr>Characteristic of Java</vt:lpstr>
      <vt:lpstr>Characteristic of Java</vt:lpstr>
      <vt:lpstr>Characteristic of Java</vt:lpstr>
      <vt:lpstr>Characteristic of Java</vt:lpstr>
      <vt:lpstr>Characteristic of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Raju Pal</dc:creator>
  <cp:lastModifiedBy>Raju Pal</cp:lastModifiedBy>
  <cp:revision>12</cp:revision>
  <dcterms:created xsi:type="dcterms:W3CDTF">2023-08-31T11:05:25Z</dcterms:created>
  <dcterms:modified xsi:type="dcterms:W3CDTF">2023-09-05T05:30:55Z</dcterms:modified>
</cp:coreProperties>
</file>