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265" r:id="rId25"/>
    <p:sldId id="266" r:id="rId26"/>
    <p:sldId id="267" r:id="rId27"/>
    <p:sldId id="268" r:id="rId28"/>
    <p:sldId id="269" r:id="rId29"/>
    <p:sldId id="343" r:id="rId30"/>
    <p:sldId id="344" r:id="rId31"/>
    <p:sldId id="345" r:id="rId32"/>
    <p:sldId id="346" r:id="rId33"/>
    <p:sldId id="347" r:id="rId34"/>
    <p:sldId id="348" r:id="rId35"/>
    <p:sldId id="349" r:id="rId36"/>
    <p:sldId id="270" r:id="rId37"/>
    <p:sldId id="271" r:id="rId38"/>
    <p:sldId id="272" r:id="rId39"/>
    <p:sldId id="273"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90" r:id="rId54"/>
    <p:sldId id="291" r:id="rId55"/>
    <p:sldId id="292"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50" r:id="rId79"/>
    <p:sldId id="318" r:id="rId80"/>
    <p:sldId id="319" r:id="rId81"/>
    <p:sldId id="320" r:id="rId82"/>
    <p:sldId id="321" r:id="rId83"/>
    <p:sldId id="322" r:id="rId84"/>
    <p:sldId id="323" r:id="rId85"/>
    <p:sldId id="324" r:id="rId86"/>
    <p:sldId id="325" r:id="rId87"/>
    <p:sldId id="326" r:id="rId88"/>
    <p:sldId id="327" r:id="rId89"/>
    <p:sldId id="32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B74AC-321E-4152-9D43-1E64AAECE9E8}"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673FD-C2CB-453B-B8A3-5660FCB1894B}" type="slidenum">
              <a:rPr lang="en-US" smtClean="0"/>
              <a:t>‹#›</a:t>
            </a:fld>
            <a:endParaRPr lang="en-US"/>
          </a:p>
        </p:txBody>
      </p:sp>
    </p:spTree>
    <p:extLst>
      <p:ext uri="{BB962C8B-B14F-4D97-AF65-F5344CB8AC3E}">
        <p14:creationId xmlns:p14="http://schemas.microsoft.com/office/powerpoint/2010/main" val="31404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E27C-7A67-4333-A13F-42427A08B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013221-EDFB-498E-9753-795AE3473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540D9-EFE8-4888-AFD5-D1CC977E46C2}"/>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5" name="Footer Placeholder 4">
            <a:extLst>
              <a:ext uri="{FF2B5EF4-FFF2-40B4-BE49-F238E27FC236}">
                <a16:creationId xmlns:a16="http://schemas.microsoft.com/office/drawing/2014/main" id="{CC51B4C9-C436-4937-86F0-4A90CB297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62A6A-A15E-4F25-939E-1AD8BA51EAD8}"/>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10017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4919-FE65-4356-B645-6A17CCBD3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BA976-D1AB-4BD3-8D1A-8B6AADEF15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93F71-7520-45EA-A6C9-D6DAF4C6C43C}"/>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5" name="Footer Placeholder 4">
            <a:extLst>
              <a:ext uri="{FF2B5EF4-FFF2-40B4-BE49-F238E27FC236}">
                <a16:creationId xmlns:a16="http://schemas.microsoft.com/office/drawing/2014/main" id="{19EFFEE7-B3CB-4B9D-9D27-9737AA34D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76403-7AC8-4A16-AFDE-C8578E742C4F}"/>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295405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F4BD0-4942-4C8C-97B4-E9CE8548C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52493E-F795-40BC-BF80-0B964AB940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AFFE-DD8E-4464-A0B2-3F609068AAAE}"/>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5" name="Footer Placeholder 4">
            <a:extLst>
              <a:ext uri="{FF2B5EF4-FFF2-40B4-BE49-F238E27FC236}">
                <a16:creationId xmlns:a16="http://schemas.microsoft.com/office/drawing/2014/main" id="{64A8FF23-4FD2-45C8-8958-682B5BE50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99C5E-4D85-41BE-840C-5C4E6468C288}"/>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4501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F8F7-DFAE-43C8-869C-4582B748C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F302F-045A-4B1D-82E8-90E7C5A14C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FA271-FAFA-4C6E-BC58-CEA14DAA4E9F}"/>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5" name="Footer Placeholder 4">
            <a:extLst>
              <a:ext uri="{FF2B5EF4-FFF2-40B4-BE49-F238E27FC236}">
                <a16:creationId xmlns:a16="http://schemas.microsoft.com/office/drawing/2014/main" id="{8A73FE82-F45D-4549-AFF0-4F6A74133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064A5-B048-4845-A3EA-E158CFA433F9}"/>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239515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BEA2-7D2B-43F8-93E0-1CC951C69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F2CB1E-7F32-430C-96B2-F91AB195E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AEFDF8-2CD9-4554-9E37-E9CDE169119E}"/>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5" name="Footer Placeholder 4">
            <a:extLst>
              <a:ext uri="{FF2B5EF4-FFF2-40B4-BE49-F238E27FC236}">
                <a16:creationId xmlns:a16="http://schemas.microsoft.com/office/drawing/2014/main" id="{8F16CAC6-80B0-4227-86E9-3F0255F22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05C20-8069-4B26-AAC1-4076D6385ED4}"/>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19016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0C6B-5953-470B-A275-AB2C8ADD7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AE589-2839-406C-8185-C2BAC9D518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3D55CD-2D95-44AC-9C02-5B3C0E9CE3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5AF133-552E-48AD-A861-3CC3C2080AE8}"/>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6" name="Footer Placeholder 5">
            <a:extLst>
              <a:ext uri="{FF2B5EF4-FFF2-40B4-BE49-F238E27FC236}">
                <a16:creationId xmlns:a16="http://schemas.microsoft.com/office/drawing/2014/main" id="{0710C09D-507D-4A3C-A68A-8259D5473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97760-25DC-4BCF-8CA8-BAEFC33059CC}"/>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83742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E1BF-C4FE-46D3-A755-8ABACE9D5D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D0BA0D-68F2-4932-9838-4A752FC6CE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A4ADAB-7A43-4985-8561-917215E52A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EA76C-D368-493E-BFC2-54BCFD45E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3FDAF3-B4A3-484F-A847-E798CE3861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84E625-E99B-4063-B350-9CB08DC7191A}"/>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8" name="Footer Placeholder 7">
            <a:extLst>
              <a:ext uri="{FF2B5EF4-FFF2-40B4-BE49-F238E27FC236}">
                <a16:creationId xmlns:a16="http://schemas.microsoft.com/office/drawing/2014/main" id="{30CF7D59-3E8D-4B78-9004-F9BD7BB4C5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D0C105-06D1-49B5-87A7-003CAFBCCB0A}"/>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260373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6A6D-EB00-4F4E-9EE6-CD94C6F1AA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438CAB-B926-43F7-B382-D13C1A530156}"/>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4" name="Footer Placeholder 3">
            <a:extLst>
              <a:ext uri="{FF2B5EF4-FFF2-40B4-BE49-F238E27FC236}">
                <a16:creationId xmlns:a16="http://schemas.microsoft.com/office/drawing/2014/main" id="{2E16D08F-0995-40E5-914D-1FCFAC299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56596-8F4A-43AD-9C1A-D9434C477FBC}"/>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71195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FC6DA-CB11-42C5-83AA-82D8294ED2E0}"/>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3" name="Footer Placeholder 2">
            <a:extLst>
              <a:ext uri="{FF2B5EF4-FFF2-40B4-BE49-F238E27FC236}">
                <a16:creationId xmlns:a16="http://schemas.microsoft.com/office/drawing/2014/main" id="{279FB5E4-86AF-4DE1-8660-666D795F06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4F965-6258-4DBB-A84C-C1E56651331A}"/>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16945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CAD9-046D-49E7-B3A1-2F5A3C563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47482C-FC41-4D9F-A37C-8D3E2C56B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8C0652-111F-4AC1-9403-7BAA65F64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337374-E2B6-41C0-97E6-E09A30192B75}"/>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6" name="Footer Placeholder 5">
            <a:extLst>
              <a:ext uri="{FF2B5EF4-FFF2-40B4-BE49-F238E27FC236}">
                <a16:creationId xmlns:a16="http://schemas.microsoft.com/office/drawing/2014/main" id="{E750EECC-2400-4412-B44D-DCDC76C07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7E9BB-957C-4E14-8425-FB916763CA9F}"/>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66049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4582-5398-41B8-B842-C1EC98E7C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47B436-9DE5-4ADA-BC0D-E96F82B18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6DC94-5A5C-459E-BF1D-E969A1B31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963BB5-6F78-411E-BF54-B647BB1005A1}"/>
              </a:ext>
            </a:extLst>
          </p:cNvPr>
          <p:cNvSpPr>
            <a:spLocks noGrp="1"/>
          </p:cNvSpPr>
          <p:nvPr>
            <p:ph type="dt" sz="half" idx="10"/>
          </p:nvPr>
        </p:nvSpPr>
        <p:spPr/>
        <p:txBody>
          <a:bodyPr/>
          <a:lstStyle/>
          <a:p>
            <a:fld id="{2AE85E6D-46E1-4838-8E44-A6A236920CCD}" type="datetimeFigureOut">
              <a:rPr lang="en-US" smtClean="0"/>
              <a:t>9/20/2023</a:t>
            </a:fld>
            <a:endParaRPr lang="en-US"/>
          </a:p>
        </p:txBody>
      </p:sp>
      <p:sp>
        <p:nvSpPr>
          <p:cNvPr id="6" name="Footer Placeholder 5">
            <a:extLst>
              <a:ext uri="{FF2B5EF4-FFF2-40B4-BE49-F238E27FC236}">
                <a16:creationId xmlns:a16="http://schemas.microsoft.com/office/drawing/2014/main" id="{639D5EDE-26A8-47C6-8074-0691103BE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62162-A64B-4610-897B-FEB1B9635531}"/>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94961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8C397-A5C0-481A-8A6C-3E8A86D5C1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6B9136-EDCB-4B13-83A1-8D384A5B9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8DCF4-C40B-4A9B-84B0-A8F96F414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85E6D-46E1-4838-8E44-A6A236920CCD}" type="datetimeFigureOut">
              <a:rPr lang="en-US" smtClean="0"/>
              <a:t>9/20/2023</a:t>
            </a:fld>
            <a:endParaRPr lang="en-US"/>
          </a:p>
        </p:txBody>
      </p:sp>
      <p:sp>
        <p:nvSpPr>
          <p:cNvPr id="5" name="Footer Placeholder 4">
            <a:extLst>
              <a:ext uri="{FF2B5EF4-FFF2-40B4-BE49-F238E27FC236}">
                <a16:creationId xmlns:a16="http://schemas.microsoft.com/office/drawing/2014/main" id="{52CB9FC5-E1F1-4BEC-A099-80635CC6A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F851F9-76FF-4700-A280-8757F0EA9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DC679-60C0-4A7E-B92C-6859CABA9946}" type="slidenum">
              <a:rPr lang="en-US" smtClean="0"/>
              <a:t>‹#›</a:t>
            </a:fld>
            <a:endParaRPr lang="en-US"/>
          </a:p>
        </p:txBody>
      </p:sp>
    </p:spTree>
    <p:extLst>
      <p:ext uri="{BB962C8B-B14F-4D97-AF65-F5344CB8AC3E}">
        <p14:creationId xmlns:p14="http://schemas.microsoft.com/office/powerpoint/2010/main" val="152997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0B96-3950-47A1-8602-703D107E79C1}"/>
              </a:ext>
            </a:extLst>
          </p:cNvPr>
          <p:cNvSpPr>
            <a:spLocks noGrp="1"/>
          </p:cNvSpPr>
          <p:nvPr>
            <p:ph type="ctrTitle"/>
          </p:nvPr>
        </p:nvSpPr>
        <p:spPr/>
        <p:txBody>
          <a:bodyPr/>
          <a:lstStyle/>
          <a:p>
            <a:r>
              <a:rPr lang="en-US" dirty="0"/>
              <a:t>Classes and Objects</a:t>
            </a:r>
          </a:p>
        </p:txBody>
      </p:sp>
      <p:sp>
        <p:nvSpPr>
          <p:cNvPr id="3" name="Subtitle 2">
            <a:extLst>
              <a:ext uri="{FF2B5EF4-FFF2-40B4-BE49-F238E27FC236}">
                <a16:creationId xmlns:a16="http://schemas.microsoft.com/office/drawing/2014/main" id="{9A1E9334-37F5-445C-AD4E-0B15525C16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47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p:nvPr/>
        </p:nvSpPr>
        <p:spPr>
          <a:xfrm>
            <a:off x="310515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16" name="Google Shape;116;p7"/>
          <p:cNvSpPr txBox="1">
            <a:spLocks noGrp="1"/>
          </p:cNvSpPr>
          <p:nvPr>
            <p:ph type="title"/>
          </p:nvPr>
        </p:nvSpPr>
        <p:spPr>
          <a:xfrm>
            <a:off x="3048000" y="1524000"/>
            <a:ext cx="7772400" cy="609600"/>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ts val="2400"/>
            </a:pPr>
            <a:r>
              <a:rPr lang="en-US"/>
              <a:t>Trace Code</a:t>
            </a:r>
            <a:endParaRPr/>
          </a:p>
        </p:txBody>
      </p:sp>
      <p:sp>
        <p:nvSpPr>
          <p:cNvPr id="117" name="Google Shape;117;p7"/>
          <p:cNvSpPr txBox="1"/>
          <p:nvPr/>
        </p:nvSpPr>
        <p:spPr>
          <a:xfrm>
            <a:off x="2438400" y="3297237"/>
            <a:ext cx="4800600" cy="2862322"/>
          </a:xfrm>
          <a:prstGeom prst="rect">
            <a:avLst/>
          </a:prstGeom>
          <a:solidFill>
            <a:srgbClr val="3F3F3F"/>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sp>
        <p:nvSpPr>
          <p:cNvPr id="118" name="Google Shape;118;p7"/>
          <p:cNvSpPr/>
          <p:nvPr/>
        </p:nvSpPr>
        <p:spPr>
          <a:xfrm>
            <a:off x="8124826" y="2381250"/>
            <a:ext cx="2265363" cy="344488"/>
          </a:xfrm>
          <a:prstGeom prst="wedgeRoundRectCallout">
            <a:avLst>
              <a:gd name="adj1" fmla="val -25824"/>
              <a:gd name="adj2" fmla="val 245852"/>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Declare myBox</a:t>
            </a:r>
            <a:endParaRPr b="1">
              <a:solidFill>
                <a:schemeClr val="dk1"/>
              </a:solidFill>
              <a:latin typeface="Times New Roman"/>
              <a:ea typeface="Times New Roman"/>
              <a:cs typeface="Times New Roman"/>
              <a:sym typeface="Times New Roman"/>
            </a:endParaRPr>
          </a:p>
        </p:txBody>
      </p:sp>
      <p:sp>
        <p:nvSpPr>
          <p:cNvPr id="119" name="Google Shape;119;p7"/>
          <p:cNvSpPr/>
          <p:nvPr/>
        </p:nvSpPr>
        <p:spPr>
          <a:xfrm>
            <a:off x="9123363" y="3417889"/>
            <a:ext cx="1524000" cy="306387"/>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null</a:t>
            </a:r>
            <a:endParaRPr/>
          </a:p>
        </p:txBody>
      </p:sp>
      <p:sp>
        <p:nvSpPr>
          <p:cNvPr id="120" name="Google Shape;120;p7"/>
          <p:cNvSpPr txBox="1"/>
          <p:nvPr/>
        </p:nvSpPr>
        <p:spPr>
          <a:xfrm>
            <a:off x="8010526" y="3392488"/>
            <a:ext cx="1133475" cy="366712"/>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Times New Roman"/>
                <a:ea typeface="Times New Roman"/>
                <a:cs typeface="Times New Roman"/>
                <a:sym typeface="Times New Roman"/>
              </a:rPr>
              <a:t>myBox</a:t>
            </a:r>
            <a:endParaRPr>
              <a:solidFill>
                <a:schemeClr val="dk1"/>
              </a:solidFill>
              <a:latin typeface="Times New Roman"/>
              <a:ea typeface="Times New Roman"/>
              <a:cs typeface="Times New Roman"/>
              <a:sym typeface="Times New Roman"/>
            </a:endParaRPr>
          </a:p>
        </p:txBody>
      </p:sp>
      <p:sp>
        <p:nvSpPr>
          <p:cNvPr id="121" name="Google Shape;121;p7"/>
          <p:cNvSpPr/>
          <p:nvPr/>
        </p:nvSpPr>
        <p:spPr>
          <a:xfrm>
            <a:off x="2514601" y="3352800"/>
            <a:ext cx="1123949" cy="228600"/>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27" name="Google Shape;127;p8"/>
          <p:cNvSpPr txBox="1">
            <a:spLocks noGrp="1"/>
          </p:cNvSpPr>
          <p:nvPr>
            <p:ph type="title"/>
          </p:nvPr>
        </p:nvSpPr>
        <p:spPr>
          <a:xfrm>
            <a:off x="2914650" y="1828801"/>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128" name="Google Shape;128;p8"/>
          <p:cNvSpPr/>
          <p:nvPr/>
        </p:nvSpPr>
        <p:spPr>
          <a:xfrm>
            <a:off x="5029200" y="3370263"/>
            <a:ext cx="9144000" cy="369332"/>
          </a:xfrm>
          <a:prstGeom prst="rect">
            <a:avLst/>
          </a:prstGeom>
          <a:noFill/>
          <a:ln>
            <a:noFill/>
          </a:ln>
        </p:spPr>
        <p:txBody>
          <a:bodyPr spcFirstLastPara="1" wrap="square" lIns="91425" tIns="45700" rIns="91425" bIns="45700" anchor="t" anchorCtr="0">
            <a:spAutoFit/>
          </a:bodyPr>
          <a:lstStyle/>
          <a:p>
            <a:endParaRPr>
              <a:solidFill>
                <a:schemeClr val="dk1"/>
              </a:solidFill>
              <a:latin typeface="Times New Roman"/>
              <a:ea typeface="Times New Roman"/>
              <a:cs typeface="Times New Roman"/>
              <a:sym typeface="Times New Roman"/>
            </a:endParaRPr>
          </a:p>
        </p:txBody>
      </p:sp>
      <p:sp>
        <p:nvSpPr>
          <p:cNvPr id="129" name="Google Shape;129;p8"/>
          <p:cNvSpPr txBox="1"/>
          <p:nvPr/>
        </p:nvSpPr>
        <p:spPr>
          <a:xfrm>
            <a:off x="7772401" y="31051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30" name="Google Shape;130;p8"/>
          <p:cNvSpPr/>
          <p:nvPr/>
        </p:nvSpPr>
        <p:spPr>
          <a:xfrm>
            <a:off x="8077200" y="40386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31" name="Google Shape;131;p8"/>
          <p:cNvSpPr txBox="1"/>
          <p:nvPr/>
        </p:nvSpPr>
        <p:spPr>
          <a:xfrm>
            <a:off x="2381250" y="2667000"/>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sp>
        <p:nvSpPr>
          <p:cNvPr id="132" name="Google Shape;132;p8"/>
          <p:cNvSpPr/>
          <p:nvPr/>
        </p:nvSpPr>
        <p:spPr>
          <a:xfrm>
            <a:off x="6110288" y="5780089"/>
            <a:ext cx="1689100" cy="422275"/>
          </a:xfrm>
          <a:prstGeom prst="wedgeRoundRectCallout">
            <a:avLst>
              <a:gd name="adj1" fmla="val 77162"/>
              <a:gd name="adj2" fmla="val -407144"/>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Create a Box</a:t>
            </a:r>
            <a:endParaRPr/>
          </a:p>
        </p:txBody>
      </p:sp>
      <p:sp>
        <p:nvSpPr>
          <p:cNvPr id="133" name="Google Shape;133;p8"/>
          <p:cNvSpPr/>
          <p:nvPr/>
        </p:nvSpPr>
        <p:spPr>
          <a:xfrm>
            <a:off x="3810000" y="2743200"/>
            <a:ext cx="1651000" cy="266700"/>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sp>
        <p:nvSpPr>
          <p:cNvPr id="134" name="Google Shape;134;p8"/>
          <p:cNvSpPr/>
          <p:nvPr/>
        </p:nvSpPr>
        <p:spPr>
          <a:xfrm>
            <a:off x="8885238" y="3130552"/>
            <a:ext cx="9445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null</a:t>
            </a:r>
            <a:endParaRPr/>
          </a:p>
        </p:txBody>
      </p:sp>
      <p:cxnSp>
        <p:nvCxnSpPr>
          <p:cNvPr id="135" name="Google Shape;135;p8"/>
          <p:cNvCxnSpPr/>
          <p:nvPr/>
        </p:nvCxnSpPr>
        <p:spPr>
          <a:xfrm>
            <a:off x="8077200" y="4419600"/>
            <a:ext cx="1981200" cy="1588"/>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41" name="Google Shape;141;p9"/>
          <p:cNvSpPr txBox="1">
            <a:spLocks noGrp="1"/>
          </p:cNvSpPr>
          <p:nvPr>
            <p:ph type="title"/>
          </p:nvPr>
        </p:nvSpPr>
        <p:spPr>
          <a:xfrm>
            <a:off x="2971800" y="1828801"/>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142" name="Google Shape;142;p9"/>
          <p:cNvSpPr/>
          <p:nvPr/>
        </p:nvSpPr>
        <p:spPr>
          <a:xfrm>
            <a:off x="8885238" y="31305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43" name="Google Shape;143;p9"/>
          <p:cNvSpPr txBox="1"/>
          <p:nvPr/>
        </p:nvSpPr>
        <p:spPr>
          <a:xfrm>
            <a:off x="7772401" y="31051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44" name="Google Shape;144;p9"/>
          <p:cNvSpPr/>
          <p:nvPr/>
        </p:nvSpPr>
        <p:spPr>
          <a:xfrm>
            <a:off x="8077200" y="40386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45" name="Google Shape;145;p9"/>
          <p:cNvSpPr txBox="1"/>
          <p:nvPr/>
        </p:nvSpPr>
        <p:spPr>
          <a:xfrm>
            <a:off x="2381250" y="2667000"/>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sp>
        <p:nvSpPr>
          <p:cNvPr id="146" name="Google Shape;146;p9"/>
          <p:cNvSpPr/>
          <p:nvPr/>
        </p:nvSpPr>
        <p:spPr>
          <a:xfrm>
            <a:off x="4894264" y="3810000"/>
            <a:ext cx="2497137" cy="730250"/>
          </a:xfrm>
          <a:prstGeom prst="wedgeRoundRectCallout">
            <a:avLst>
              <a:gd name="adj1" fmla="val 122053"/>
              <a:gd name="adj2" fmla="val -67171"/>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Assign object reference to myBox</a:t>
            </a:r>
            <a:endParaRPr b="1">
              <a:solidFill>
                <a:schemeClr val="dk1"/>
              </a:solidFill>
              <a:latin typeface="Times New Roman"/>
              <a:ea typeface="Times New Roman"/>
              <a:cs typeface="Times New Roman"/>
              <a:sym typeface="Times New Roman"/>
            </a:endParaRPr>
          </a:p>
        </p:txBody>
      </p:sp>
      <p:sp>
        <p:nvSpPr>
          <p:cNvPr id="147" name="Google Shape;147;p9"/>
          <p:cNvSpPr/>
          <p:nvPr/>
        </p:nvSpPr>
        <p:spPr>
          <a:xfrm>
            <a:off x="3657600" y="2743202"/>
            <a:ext cx="228600" cy="228599"/>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cxnSp>
        <p:nvCxnSpPr>
          <p:cNvPr id="148" name="Google Shape;148;p9"/>
          <p:cNvCxnSpPr/>
          <p:nvPr/>
        </p:nvCxnSpPr>
        <p:spPr>
          <a:xfrm flipH="1">
            <a:off x="8915400" y="3505200"/>
            <a:ext cx="457200" cy="598487"/>
          </a:xfrm>
          <a:prstGeom prst="straightConnector1">
            <a:avLst/>
          </a:prstGeom>
          <a:noFill/>
          <a:ln w="25400" cap="flat" cmpd="sng">
            <a:solidFill>
              <a:srgbClr val="FF0000"/>
            </a:solidFill>
            <a:prstDash val="solid"/>
            <a:round/>
            <a:headEnd type="none" w="sm" len="sm"/>
            <a:tailEnd type="stealth" w="sm" len="sm"/>
          </a:ln>
        </p:spPr>
      </p:cxnSp>
      <p:cxnSp>
        <p:nvCxnSpPr>
          <p:cNvPr id="149" name="Google Shape;149;p9"/>
          <p:cNvCxnSpPr/>
          <p:nvPr/>
        </p:nvCxnSpPr>
        <p:spPr>
          <a:xfrm>
            <a:off x="8077200" y="4419600"/>
            <a:ext cx="1981200" cy="1588"/>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55" name="Google Shape;155;p10"/>
          <p:cNvSpPr txBox="1">
            <a:spLocks noGrp="1"/>
          </p:cNvSpPr>
          <p:nvPr>
            <p:ph type="title"/>
          </p:nvPr>
        </p:nvSpPr>
        <p:spPr>
          <a:xfrm>
            <a:off x="2914650" y="1755776"/>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t>Trace Code, cont.</a:t>
            </a:r>
            <a:endParaRPr/>
          </a:p>
        </p:txBody>
      </p:sp>
      <p:sp>
        <p:nvSpPr>
          <p:cNvPr id="156" name="Google Shape;156;p10"/>
          <p:cNvSpPr txBox="1"/>
          <p:nvPr/>
        </p:nvSpPr>
        <p:spPr>
          <a:xfrm>
            <a:off x="7620001" y="51816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157" name="Google Shape;157;p10"/>
          <p:cNvSpPr/>
          <p:nvPr/>
        </p:nvSpPr>
        <p:spPr>
          <a:xfrm>
            <a:off x="8885238" y="27495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58" name="Google Shape;158;p10"/>
          <p:cNvSpPr txBox="1"/>
          <p:nvPr/>
        </p:nvSpPr>
        <p:spPr>
          <a:xfrm>
            <a:off x="7772401" y="27241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59" name="Google Shape;159;p10"/>
          <p:cNvSpPr/>
          <p:nvPr/>
        </p:nvSpPr>
        <p:spPr>
          <a:xfrm>
            <a:off x="8077200" y="36576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60" name="Google Shape;160;p10"/>
          <p:cNvSpPr txBox="1"/>
          <p:nvPr/>
        </p:nvSpPr>
        <p:spPr>
          <a:xfrm>
            <a:off x="2381250" y="2286000"/>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cxnSp>
        <p:nvCxnSpPr>
          <p:cNvPr id="161" name="Google Shape;161;p10"/>
          <p:cNvCxnSpPr/>
          <p:nvPr/>
        </p:nvCxnSpPr>
        <p:spPr>
          <a:xfrm flipH="1">
            <a:off x="8915400" y="3124200"/>
            <a:ext cx="457200" cy="598487"/>
          </a:xfrm>
          <a:prstGeom prst="straightConnector1">
            <a:avLst/>
          </a:prstGeom>
          <a:noFill/>
          <a:ln w="25400" cap="flat" cmpd="sng">
            <a:solidFill>
              <a:srgbClr val="FF0000"/>
            </a:solidFill>
            <a:prstDash val="solid"/>
            <a:round/>
            <a:headEnd type="none" w="sm" len="sm"/>
            <a:tailEnd type="stealth" w="sm" len="sm"/>
          </a:ln>
        </p:spPr>
      </p:cxnSp>
      <p:sp>
        <p:nvSpPr>
          <p:cNvPr id="162" name="Google Shape;162;p10"/>
          <p:cNvSpPr/>
          <p:nvPr/>
        </p:nvSpPr>
        <p:spPr>
          <a:xfrm>
            <a:off x="9144000" y="5257801"/>
            <a:ext cx="10668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null</a:t>
            </a:r>
            <a:endParaRPr/>
          </a:p>
        </p:txBody>
      </p:sp>
      <p:sp>
        <p:nvSpPr>
          <p:cNvPr id="163" name="Google Shape;163;p10"/>
          <p:cNvSpPr/>
          <p:nvPr/>
        </p:nvSpPr>
        <p:spPr>
          <a:xfrm>
            <a:off x="4495800" y="5791200"/>
            <a:ext cx="2843212" cy="500062"/>
          </a:xfrm>
          <a:prstGeom prst="wedgeRoundRectCallout">
            <a:avLst>
              <a:gd name="adj1" fmla="val 111601"/>
              <a:gd name="adj2" fmla="val -81572"/>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Declare yourBox</a:t>
            </a:r>
            <a:endParaRPr b="1">
              <a:solidFill>
                <a:schemeClr val="dk1"/>
              </a:solidFill>
              <a:latin typeface="Times New Roman"/>
              <a:ea typeface="Times New Roman"/>
              <a:cs typeface="Times New Roman"/>
              <a:sym typeface="Times New Roman"/>
            </a:endParaRPr>
          </a:p>
        </p:txBody>
      </p:sp>
      <p:cxnSp>
        <p:nvCxnSpPr>
          <p:cNvPr id="164" name="Google Shape;164;p10"/>
          <p:cNvCxnSpPr/>
          <p:nvPr/>
        </p:nvCxnSpPr>
        <p:spPr>
          <a:xfrm>
            <a:off x="8077200" y="4038600"/>
            <a:ext cx="1981200" cy="1588"/>
          </a:xfrm>
          <a:prstGeom prst="straightConnector1">
            <a:avLst/>
          </a:prstGeom>
          <a:noFill/>
          <a:ln w="25400" cap="flat" cmpd="sng">
            <a:solidFill>
              <a:schemeClr val="dk1"/>
            </a:solidFill>
            <a:prstDash val="solid"/>
            <a:round/>
            <a:headEnd type="none" w="sm" len="sm"/>
            <a:tailEnd type="none" w="sm" len="sm"/>
          </a:ln>
        </p:spPr>
      </p:cxnSp>
      <p:sp>
        <p:nvSpPr>
          <p:cNvPr id="165" name="Google Shape;165;p10"/>
          <p:cNvSpPr/>
          <p:nvPr/>
        </p:nvSpPr>
        <p:spPr>
          <a:xfrm>
            <a:off x="2438400" y="2895602"/>
            <a:ext cx="1371600" cy="228599"/>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71" name="Google Shape;171;p11"/>
          <p:cNvSpPr txBox="1">
            <a:spLocks noGrp="1"/>
          </p:cNvSpPr>
          <p:nvPr>
            <p:ph type="title"/>
          </p:nvPr>
        </p:nvSpPr>
        <p:spPr>
          <a:xfrm>
            <a:off x="2895600" y="1524001"/>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t>Trace Code, cont.</a:t>
            </a:r>
            <a:endParaRPr/>
          </a:p>
        </p:txBody>
      </p:sp>
      <p:sp>
        <p:nvSpPr>
          <p:cNvPr id="172" name="Google Shape;172;p11"/>
          <p:cNvSpPr/>
          <p:nvPr/>
        </p:nvSpPr>
        <p:spPr>
          <a:xfrm>
            <a:off x="5029201" y="5410201"/>
            <a:ext cx="1804987" cy="652463"/>
          </a:xfrm>
          <a:prstGeom prst="wedgeRoundRectCallout">
            <a:avLst>
              <a:gd name="adj1" fmla="val 123277"/>
              <a:gd name="adj2" fmla="val -2220"/>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Create a new Box object</a:t>
            </a:r>
            <a:endParaRPr/>
          </a:p>
        </p:txBody>
      </p:sp>
      <p:sp>
        <p:nvSpPr>
          <p:cNvPr id="173" name="Google Shape;173;p11"/>
          <p:cNvSpPr txBox="1"/>
          <p:nvPr/>
        </p:nvSpPr>
        <p:spPr>
          <a:xfrm>
            <a:off x="7620001" y="45720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174" name="Google Shape;174;p11"/>
          <p:cNvSpPr/>
          <p:nvPr/>
        </p:nvSpPr>
        <p:spPr>
          <a:xfrm>
            <a:off x="8885238" y="22923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75" name="Google Shape;175;p11"/>
          <p:cNvSpPr txBox="1"/>
          <p:nvPr/>
        </p:nvSpPr>
        <p:spPr>
          <a:xfrm>
            <a:off x="7772401" y="22669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76" name="Google Shape;176;p11"/>
          <p:cNvSpPr/>
          <p:nvPr/>
        </p:nvSpPr>
        <p:spPr>
          <a:xfrm>
            <a:off x="8077200" y="32004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77" name="Google Shape;177;p11"/>
          <p:cNvSpPr txBox="1"/>
          <p:nvPr/>
        </p:nvSpPr>
        <p:spPr>
          <a:xfrm>
            <a:off x="2381250" y="2395478"/>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cxnSp>
        <p:nvCxnSpPr>
          <p:cNvPr id="178" name="Google Shape;178;p11"/>
          <p:cNvCxnSpPr/>
          <p:nvPr/>
        </p:nvCxnSpPr>
        <p:spPr>
          <a:xfrm flipH="1">
            <a:off x="8915400" y="2667000"/>
            <a:ext cx="457200" cy="598487"/>
          </a:xfrm>
          <a:prstGeom prst="straightConnector1">
            <a:avLst/>
          </a:prstGeom>
          <a:noFill/>
          <a:ln w="25400" cap="flat" cmpd="sng">
            <a:solidFill>
              <a:srgbClr val="FF0000"/>
            </a:solidFill>
            <a:prstDash val="solid"/>
            <a:round/>
            <a:headEnd type="none" w="sm" len="sm"/>
            <a:tailEnd type="stealth" w="sm" len="sm"/>
          </a:ln>
        </p:spPr>
      </p:cxnSp>
      <p:sp>
        <p:nvSpPr>
          <p:cNvPr id="179" name="Google Shape;179;p11"/>
          <p:cNvSpPr/>
          <p:nvPr/>
        </p:nvSpPr>
        <p:spPr>
          <a:xfrm>
            <a:off x="9144000" y="4648201"/>
            <a:ext cx="10668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null</a:t>
            </a:r>
            <a:endParaRPr/>
          </a:p>
        </p:txBody>
      </p:sp>
      <p:sp>
        <p:nvSpPr>
          <p:cNvPr id="180" name="Google Shape;180;p11"/>
          <p:cNvSpPr/>
          <p:nvPr/>
        </p:nvSpPr>
        <p:spPr>
          <a:xfrm>
            <a:off x="4038600" y="3005079"/>
            <a:ext cx="1268412" cy="307975"/>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sp>
        <p:nvSpPr>
          <p:cNvPr id="181" name="Google Shape;181;p11"/>
          <p:cNvSpPr/>
          <p:nvPr/>
        </p:nvSpPr>
        <p:spPr>
          <a:xfrm>
            <a:off x="8229600" y="53340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cxnSp>
        <p:nvCxnSpPr>
          <p:cNvPr id="182" name="Google Shape;182;p11"/>
          <p:cNvCxnSpPr/>
          <p:nvPr/>
        </p:nvCxnSpPr>
        <p:spPr>
          <a:xfrm>
            <a:off x="8229600" y="5715000"/>
            <a:ext cx="1981200" cy="1588"/>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p:nvPr/>
        </p:nvSpPr>
        <p:spPr>
          <a:xfrm>
            <a:off x="30480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88" name="Google Shape;188;p12"/>
          <p:cNvSpPr txBox="1">
            <a:spLocks noGrp="1"/>
          </p:cNvSpPr>
          <p:nvPr>
            <p:ph type="title"/>
          </p:nvPr>
        </p:nvSpPr>
        <p:spPr>
          <a:xfrm>
            <a:off x="2914650" y="1371601"/>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189" name="Google Shape;189;p12"/>
          <p:cNvSpPr/>
          <p:nvPr/>
        </p:nvSpPr>
        <p:spPr>
          <a:xfrm>
            <a:off x="4114800" y="5257800"/>
            <a:ext cx="2495550" cy="692150"/>
          </a:xfrm>
          <a:prstGeom prst="wedgeRoundRectCallout">
            <a:avLst>
              <a:gd name="adj1" fmla="val 160318"/>
              <a:gd name="adj2" fmla="val -67936"/>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Assign object reference to yourBox</a:t>
            </a:r>
            <a:endParaRPr b="1">
              <a:solidFill>
                <a:schemeClr val="dk1"/>
              </a:solidFill>
              <a:latin typeface="Times New Roman"/>
              <a:ea typeface="Times New Roman"/>
              <a:cs typeface="Times New Roman"/>
              <a:sym typeface="Times New Roman"/>
            </a:endParaRPr>
          </a:p>
        </p:txBody>
      </p:sp>
      <p:sp>
        <p:nvSpPr>
          <p:cNvPr id="190" name="Google Shape;190;p12"/>
          <p:cNvSpPr txBox="1"/>
          <p:nvPr/>
        </p:nvSpPr>
        <p:spPr>
          <a:xfrm>
            <a:off x="7696201" y="45720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191" name="Google Shape;191;p12"/>
          <p:cNvSpPr/>
          <p:nvPr/>
        </p:nvSpPr>
        <p:spPr>
          <a:xfrm>
            <a:off x="8961438" y="22923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92" name="Google Shape;192;p12"/>
          <p:cNvSpPr txBox="1"/>
          <p:nvPr/>
        </p:nvSpPr>
        <p:spPr>
          <a:xfrm>
            <a:off x="7848601" y="22669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93" name="Google Shape;193;p12"/>
          <p:cNvSpPr/>
          <p:nvPr/>
        </p:nvSpPr>
        <p:spPr>
          <a:xfrm>
            <a:off x="8153400" y="32004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94" name="Google Shape;194;p12"/>
          <p:cNvSpPr txBox="1"/>
          <p:nvPr/>
        </p:nvSpPr>
        <p:spPr>
          <a:xfrm>
            <a:off x="2457450" y="2319278"/>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cxnSp>
        <p:nvCxnSpPr>
          <p:cNvPr id="195" name="Google Shape;195;p12"/>
          <p:cNvCxnSpPr/>
          <p:nvPr/>
        </p:nvCxnSpPr>
        <p:spPr>
          <a:xfrm flipH="1">
            <a:off x="8991600" y="2667000"/>
            <a:ext cx="457200" cy="598487"/>
          </a:xfrm>
          <a:prstGeom prst="straightConnector1">
            <a:avLst/>
          </a:prstGeom>
          <a:noFill/>
          <a:ln w="25400" cap="flat" cmpd="sng">
            <a:solidFill>
              <a:srgbClr val="FF0000"/>
            </a:solidFill>
            <a:prstDash val="solid"/>
            <a:round/>
            <a:headEnd type="none" w="sm" len="sm"/>
            <a:tailEnd type="stealth" w="sm" len="sm"/>
          </a:ln>
        </p:spPr>
      </p:cxnSp>
      <p:cxnSp>
        <p:nvCxnSpPr>
          <p:cNvPr id="196" name="Google Shape;196;p12"/>
          <p:cNvCxnSpPr/>
          <p:nvPr/>
        </p:nvCxnSpPr>
        <p:spPr>
          <a:xfrm>
            <a:off x="8153400" y="3581400"/>
            <a:ext cx="1981200" cy="1588"/>
          </a:xfrm>
          <a:prstGeom prst="straightConnector1">
            <a:avLst/>
          </a:prstGeom>
          <a:noFill/>
          <a:ln w="25400" cap="flat" cmpd="sng">
            <a:solidFill>
              <a:schemeClr val="dk1"/>
            </a:solidFill>
            <a:prstDash val="solid"/>
            <a:round/>
            <a:headEnd type="none" w="sm" len="sm"/>
            <a:tailEnd type="none" w="sm" len="sm"/>
          </a:ln>
        </p:spPr>
      </p:cxnSp>
      <p:sp>
        <p:nvSpPr>
          <p:cNvPr id="197" name="Google Shape;197;p12"/>
          <p:cNvSpPr/>
          <p:nvPr/>
        </p:nvSpPr>
        <p:spPr>
          <a:xfrm>
            <a:off x="8991600" y="4648201"/>
            <a:ext cx="15240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98" name="Google Shape;198;p12"/>
          <p:cNvSpPr/>
          <p:nvPr/>
        </p:nvSpPr>
        <p:spPr>
          <a:xfrm>
            <a:off x="8305800" y="54102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cxnSp>
        <p:nvCxnSpPr>
          <p:cNvPr id="199" name="Google Shape;199;p12"/>
          <p:cNvCxnSpPr/>
          <p:nvPr/>
        </p:nvCxnSpPr>
        <p:spPr>
          <a:xfrm>
            <a:off x="8305800" y="5791200"/>
            <a:ext cx="1981200" cy="1588"/>
          </a:xfrm>
          <a:prstGeom prst="straightConnector1">
            <a:avLst/>
          </a:prstGeom>
          <a:noFill/>
          <a:ln w="25400" cap="flat" cmpd="sng">
            <a:solidFill>
              <a:schemeClr val="dk1"/>
            </a:solidFill>
            <a:prstDash val="solid"/>
            <a:round/>
            <a:headEnd type="none" w="sm" len="sm"/>
            <a:tailEnd type="none" w="sm" len="sm"/>
          </a:ln>
        </p:spPr>
      </p:cxnSp>
      <p:cxnSp>
        <p:nvCxnSpPr>
          <p:cNvPr id="200" name="Google Shape;200;p12"/>
          <p:cNvCxnSpPr/>
          <p:nvPr/>
        </p:nvCxnSpPr>
        <p:spPr>
          <a:xfrm flipH="1">
            <a:off x="9296400" y="5029200"/>
            <a:ext cx="457200" cy="381000"/>
          </a:xfrm>
          <a:prstGeom prst="straightConnector1">
            <a:avLst/>
          </a:prstGeom>
          <a:noFill/>
          <a:ln w="25400" cap="flat" cmpd="sng">
            <a:solidFill>
              <a:srgbClr val="FF0000"/>
            </a:solidFill>
            <a:prstDash val="solid"/>
            <a:round/>
            <a:headEnd type="none" w="sm" len="sm"/>
            <a:tailEnd type="stealth" w="sm" len="sm"/>
          </a:ln>
        </p:spPr>
      </p:cxnSp>
      <p:sp>
        <p:nvSpPr>
          <p:cNvPr id="201" name="Google Shape;201;p12"/>
          <p:cNvSpPr/>
          <p:nvPr/>
        </p:nvSpPr>
        <p:spPr>
          <a:xfrm>
            <a:off x="3886200" y="2928879"/>
            <a:ext cx="230188" cy="268287"/>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2914650" y="1373188"/>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207" name="Google Shape;207;p13"/>
          <p:cNvSpPr txBox="1"/>
          <p:nvPr/>
        </p:nvSpPr>
        <p:spPr>
          <a:xfrm>
            <a:off x="7696201" y="45720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208" name="Google Shape;208;p13"/>
          <p:cNvSpPr/>
          <p:nvPr/>
        </p:nvSpPr>
        <p:spPr>
          <a:xfrm>
            <a:off x="8961438" y="22923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09" name="Google Shape;209;p13"/>
          <p:cNvSpPr txBox="1"/>
          <p:nvPr/>
        </p:nvSpPr>
        <p:spPr>
          <a:xfrm>
            <a:off x="7848601" y="22669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210" name="Google Shape;210;p13"/>
          <p:cNvSpPr/>
          <p:nvPr/>
        </p:nvSpPr>
        <p:spPr>
          <a:xfrm>
            <a:off x="8153400" y="32004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211" name="Google Shape;211;p13"/>
          <p:cNvSpPr txBox="1"/>
          <p:nvPr/>
        </p:nvSpPr>
        <p:spPr>
          <a:xfrm>
            <a:off x="2457450" y="2243078"/>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cxnSp>
        <p:nvCxnSpPr>
          <p:cNvPr id="212" name="Google Shape;212;p13"/>
          <p:cNvCxnSpPr/>
          <p:nvPr/>
        </p:nvCxnSpPr>
        <p:spPr>
          <a:xfrm flipH="1">
            <a:off x="8991600" y="2667000"/>
            <a:ext cx="457200" cy="598487"/>
          </a:xfrm>
          <a:prstGeom prst="straightConnector1">
            <a:avLst/>
          </a:prstGeom>
          <a:noFill/>
          <a:ln w="25400" cap="flat" cmpd="sng">
            <a:solidFill>
              <a:srgbClr val="FF0000"/>
            </a:solidFill>
            <a:prstDash val="solid"/>
            <a:round/>
            <a:headEnd type="none" w="sm" len="sm"/>
            <a:tailEnd type="stealth" w="sm" len="sm"/>
          </a:ln>
        </p:spPr>
      </p:cxnSp>
      <p:cxnSp>
        <p:nvCxnSpPr>
          <p:cNvPr id="213" name="Google Shape;213;p13"/>
          <p:cNvCxnSpPr/>
          <p:nvPr/>
        </p:nvCxnSpPr>
        <p:spPr>
          <a:xfrm>
            <a:off x="8153400" y="3581400"/>
            <a:ext cx="1981200" cy="1588"/>
          </a:xfrm>
          <a:prstGeom prst="straightConnector1">
            <a:avLst/>
          </a:prstGeom>
          <a:noFill/>
          <a:ln w="25400" cap="flat" cmpd="sng">
            <a:solidFill>
              <a:schemeClr val="dk1"/>
            </a:solidFill>
            <a:prstDash val="solid"/>
            <a:round/>
            <a:headEnd type="none" w="sm" len="sm"/>
            <a:tailEnd type="none" w="sm" len="sm"/>
          </a:ln>
        </p:spPr>
      </p:cxnSp>
      <p:sp>
        <p:nvSpPr>
          <p:cNvPr id="214" name="Google Shape;214;p13"/>
          <p:cNvSpPr/>
          <p:nvPr/>
        </p:nvSpPr>
        <p:spPr>
          <a:xfrm>
            <a:off x="8991600" y="4648201"/>
            <a:ext cx="15240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15" name="Google Shape;215;p13"/>
          <p:cNvSpPr/>
          <p:nvPr/>
        </p:nvSpPr>
        <p:spPr>
          <a:xfrm>
            <a:off x="8305800" y="54102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=100</a:t>
            </a:r>
            <a:endParaRPr/>
          </a:p>
          <a:p>
            <a:r>
              <a:rPr lang="en-US" b="1">
                <a:solidFill>
                  <a:schemeClr val="lt1"/>
                </a:solidFill>
                <a:latin typeface="Times New Roman"/>
                <a:ea typeface="Times New Roman"/>
                <a:cs typeface="Times New Roman"/>
                <a:sym typeface="Times New Roman"/>
              </a:rPr>
              <a:t>Height=10</a:t>
            </a:r>
            <a:endParaRPr/>
          </a:p>
          <a:p>
            <a:r>
              <a:rPr lang="en-US" b="1">
                <a:solidFill>
                  <a:schemeClr val="lt1"/>
                </a:solidFill>
                <a:latin typeface="Times New Roman"/>
                <a:ea typeface="Times New Roman"/>
                <a:cs typeface="Times New Roman"/>
                <a:sym typeface="Times New Roman"/>
              </a:rPr>
              <a:t>Depth =50</a:t>
            </a:r>
            <a:endParaRPr/>
          </a:p>
          <a:p>
            <a:endParaRPr sz="2000" b="1" u="sng">
              <a:solidFill>
                <a:schemeClr val="lt1"/>
              </a:solidFill>
              <a:latin typeface="Times New Roman"/>
              <a:ea typeface="Times New Roman"/>
              <a:cs typeface="Times New Roman"/>
              <a:sym typeface="Times New Roman"/>
            </a:endParaRPr>
          </a:p>
        </p:txBody>
      </p:sp>
      <p:cxnSp>
        <p:nvCxnSpPr>
          <p:cNvPr id="216" name="Google Shape;216;p13"/>
          <p:cNvCxnSpPr/>
          <p:nvPr/>
        </p:nvCxnSpPr>
        <p:spPr>
          <a:xfrm>
            <a:off x="8305800" y="5791200"/>
            <a:ext cx="1981200" cy="1588"/>
          </a:xfrm>
          <a:prstGeom prst="straightConnector1">
            <a:avLst/>
          </a:prstGeom>
          <a:noFill/>
          <a:ln w="25400" cap="flat" cmpd="sng">
            <a:solidFill>
              <a:schemeClr val="dk1"/>
            </a:solidFill>
            <a:prstDash val="solid"/>
            <a:round/>
            <a:headEnd type="none" w="sm" len="sm"/>
            <a:tailEnd type="none" w="sm" len="sm"/>
          </a:ln>
        </p:spPr>
      </p:cxnSp>
      <p:cxnSp>
        <p:nvCxnSpPr>
          <p:cNvPr id="217" name="Google Shape;217;p13"/>
          <p:cNvCxnSpPr/>
          <p:nvPr/>
        </p:nvCxnSpPr>
        <p:spPr>
          <a:xfrm flipH="1">
            <a:off x="9296400" y="5029200"/>
            <a:ext cx="457200" cy="381000"/>
          </a:xfrm>
          <a:prstGeom prst="straightConnector1">
            <a:avLst/>
          </a:prstGeom>
          <a:noFill/>
          <a:ln w="25400" cap="flat" cmpd="sng">
            <a:solidFill>
              <a:srgbClr val="FF0000"/>
            </a:solidFill>
            <a:prstDash val="solid"/>
            <a:round/>
            <a:headEnd type="none" w="sm" len="sm"/>
            <a:tailEnd type="stealth" w="sm" len="sm"/>
          </a:ln>
        </p:spPr>
      </p:cxnSp>
      <p:sp>
        <p:nvSpPr>
          <p:cNvPr id="218" name="Google Shape;218;p13"/>
          <p:cNvSpPr/>
          <p:nvPr/>
        </p:nvSpPr>
        <p:spPr>
          <a:xfrm>
            <a:off x="2514600" y="3386078"/>
            <a:ext cx="2438400" cy="1447800"/>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sp>
        <p:nvSpPr>
          <p:cNvPr id="219" name="Google Shape;219;p13"/>
          <p:cNvSpPr/>
          <p:nvPr/>
        </p:nvSpPr>
        <p:spPr>
          <a:xfrm>
            <a:off x="4953000" y="5257800"/>
            <a:ext cx="2497138" cy="654050"/>
          </a:xfrm>
          <a:prstGeom prst="wedgeRoundRectCallout">
            <a:avLst>
              <a:gd name="adj1" fmla="val 79372"/>
              <a:gd name="adj2" fmla="val 92319"/>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Change variables in yourBox</a:t>
            </a:r>
            <a:endParaRPr b="1">
              <a:solidFill>
                <a:schemeClr val="dk1"/>
              </a:solidFill>
              <a:latin typeface="Times New Roman"/>
              <a:ea typeface="Times New Roman"/>
              <a:cs typeface="Times New Roman"/>
              <a:sym typeface="Times New Roman"/>
            </a:endParaRPr>
          </a:p>
        </p:txBody>
      </p:sp>
      <p:sp>
        <p:nvSpPr>
          <p:cNvPr id="220" name="Google Shape;220;p13"/>
          <p:cNvSpPr/>
          <p:nvPr/>
        </p:nvSpPr>
        <p:spPr>
          <a:xfrm>
            <a:off x="31242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4"/>
          <p:cNvSpPr/>
          <p:nvPr/>
        </p:nvSpPr>
        <p:spPr>
          <a:xfrm>
            <a:off x="31242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226" name="Google Shape;226;p14"/>
          <p:cNvSpPr txBox="1">
            <a:spLocks noGrp="1"/>
          </p:cNvSpPr>
          <p:nvPr>
            <p:ph type="title"/>
          </p:nvPr>
        </p:nvSpPr>
        <p:spPr>
          <a:xfrm>
            <a:off x="2914650" y="1373188"/>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227" name="Google Shape;227;p14"/>
          <p:cNvSpPr txBox="1"/>
          <p:nvPr/>
        </p:nvSpPr>
        <p:spPr>
          <a:xfrm>
            <a:off x="7696201" y="45720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228" name="Google Shape;228;p14"/>
          <p:cNvSpPr/>
          <p:nvPr/>
        </p:nvSpPr>
        <p:spPr>
          <a:xfrm>
            <a:off x="8961438" y="22923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29" name="Google Shape;229;p14"/>
          <p:cNvSpPr txBox="1"/>
          <p:nvPr/>
        </p:nvSpPr>
        <p:spPr>
          <a:xfrm>
            <a:off x="7848601" y="22669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230" name="Google Shape;230;p14"/>
          <p:cNvSpPr/>
          <p:nvPr/>
        </p:nvSpPr>
        <p:spPr>
          <a:xfrm>
            <a:off x="8153400" y="32004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231" name="Google Shape;231;p14"/>
          <p:cNvSpPr txBox="1"/>
          <p:nvPr/>
        </p:nvSpPr>
        <p:spPr>
          <a:xfrm>
            <a:off x="2457450" y="2146280"/>
            <a:ext cx="4800600" cy="3416320"/>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myBox = yourBox;</a:t>
            </a:r>
            <a:endParaRPr/>
          </a:p>
          <a:p>
            <a:endParaRPr b="1">
              <a:solidFill>
                <a:schemeClr val="lt2"/>
              </a:solidFill>
              <a:latin typeface="Times New Roman"/>
              <a:ea typeface="Times New Roman"/>
              <a:cs typeface="Times New Roman"/>
              <a:sym typeface="Times New Roman"/>
            </a:endParaRPr>
          </a:p>
        </p:txBody>
      </p:sp>
      <p:cxnSp>
        <p:nvCxnSpPr>
          <p:cNvPr id="232" name="Google Shape;232;p14"/>
          <p:cNvCxnSpPr/>
          <p:nvPr/>
        </p:nvCxnSpPr>
        <p:spPr>
          <a:xfrm>
            <a:off x="8153400" y="3581400"/>
            <a:ext cx="1981200" cy="1588"/>
          </a:xfrm>
          <a:prstGeom prst="straightConnector1">
            <a:avLst/>
          </a:prstGeom>
          <a:noFill/>
          <a:ln w="25400" cap="flat" cmpd="sng">
            <a:solidFill>
              <a:schemeClr val="dk1"/>
            </a:solidFill>
            <a:prstDash val="solid"/>
            <a:round/>
            <a:headEnd type="none" w="sm" len="sm"/>
            <a:tailEnd type="none" w="sm" len="sm"/>
          </a:ln>
        </p:spPr>
      </p:cxnSp>
      <p:sp>
        <p:nvSpPr>
          <p:cNvPr id="233" name="Google Shape;233;p14"/>
          <p:cNvSpPr/>
          <p:nvPr/>
        </p:nvSpPr>
        <p:spPr>
          <a:xfrm>
            <a:off x="8991600" y="4648201"/>
            <a:ext cx="15240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34" name="Google Shape;234;p14"/>
          <p:cNvSpPr/>
          <p:nvPr/>
        </p:nvSpPr>
        <p:spPr>
          <a:xfrm>
            <a:off x="8305800" y="54102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=100</a:t>
            </a:r>
            <a:endParaRPr/>
          </a:p>
          <a:p>
            <a:r>
              <a:rPr lang="en-US" b="1">
                <a:solidFill>
                  <a:schemeClr val="lt1"/>
                </a:solidFill>
                <a:latin typeface="Times New Roman"/>
                <a:ea typeface="Times New Roman"/>
                <a:cs typeface="Times New Roman"/>
                <a:sym typeface="Times New Roman"/>
              </a:rPr>
              <a:t>Height=10</a:t>
            </a:r>
            <a:endParaRPr/>
          </a:p>
          <a:p>
            <a:r>
              <a:rPr lang="en-US" b="1">
                <a:solidFill>
                  <a:schemeClr val="lt1"/>
                </a:solidFill>
                <a:latin typeface="Times New Roman"/>
                <a:ea typeface="Times New Roman"/>
                <a:cs typeface="Times New Roman"/>
                <a:sym typeface="Times New Roman"/>
              </a:rPr>
              <a:t>Depth =50</a:t>
            </a:r>
            <a:endParaRPr/>
          </a:p>
          <a:p>
            <a:endParaRPr sz="2000" b="1" u="sng">
              <a:solidFill>
                <a:schemeClr val="lt1"/>
              </a:solidFill>
              <a:latin typeface="Times New Roman"/>
              <a:ea typeface="Times New Roman"/>
              <a:cs typeface="Times New Roman"/>
              <a:sym typeface="Times New Roman"/>
            </a:endParaRPr>
          </a:p>
        </p:txBody>
      </p:sp>
      <p:cxnSp>
        <p:nvCxnSpPr>
          <p:cNvPr id="235" name="Google Shape;235;p14"/>
          <p:cNvCxnSpPr/>
          <p:nvPr/>
        </p:nvCxnSpPr>
        <p:spPr>
          <a:xfrm>
            <a:off x="8305800" y="5791200"/>
            <a:ext cx="1981200" cy="1588"/>
          </a:xfrm>
          <a:prstGeom prst="straightConnector1">
            <a:avLst/>
          </a:prstGeom>
          <a:noFill/>
          <a:ln w="25400" cap="flat" cmpd="sng">
            <a:solidFill>
              <a:schemeClr val="dk1"/>
            </a:solidFill>
            <a:prstDash val="solid"/>
            <a:round/>
            <a:headEnd type="none" w="sm" len="sm"/>
            <a:tailEnd type="none" w="sm" len="sm"/>
          </a:ln>
        </p:spPr>
      </p:cxnSp>
      <p:cxnSp>
        <p:nvCxnSpPr>
          <p:cNvPr id="236" name="Google Shape;236;p14"/>
          <p:cNvCxnSpPr/>
          <p:nvPr/>
        </p:nvCxnSpPr>
        <p:spPr>
          <a:xfrm flipH="1">
            <a:off x="9296400" y="5029200"/>
            <a:ext cx="457200" cy="381000"/>
          </a:xfrm>
          <a:prstGeom prst="straightConnector1">
            <a:avLst/>
          </a:prstGeom>
          <a:noFill/>
          <a:ln w="25400" cap="flat" cmpd="sng">
            <a:solidFill>
              <a:srgbClr val="FF0000"/>
            </a:solidFill>
            <a:prstDash val="solid"/>
            <a:round/>
            <a:headEnd type="none" w="sm" len="sm"/>
            <a:tailEnd type="stealth" w="sm" len="sm"/>
          </a:ln>
        </p:spPr>
      </p:cxnSp>
      <p:sp>
        <p:nvSpPr>
          <p:cNvPr id="237" name="Google Shape;237;p14"/>
          <p:cNvSpPr/>
          <p:nvPr/>
        </p:nvSpPr>
        <p:spPr>
          <a:xfrm>
            <a:off x="2514600" y="4965680"/>
            <a:ext cx="1981200" cy="304800"/>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sp>
        <p:nvSpPr>
          <p:cNvPr id="238" name="Google Shape;238;p14"/>
          <p:cNvSpPr/>
          <p:nvPr/>
        </p:nvSpPr>
        <p:spPr>
          <a:xfrm>
            <a:off x="5105400" y="5638800"/>
            <a:ext cx="2497138" cy="654050"/>
          </a:xfrm>
          <a:prstGeom prst="wedgeRoundRectCallout">
            <a:avLst>
              <a:gd name="adj1" fmla="val 79372"/>
              <a:gd name="adj2" fmla="val 92319"/>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Assigning Object Reference Variables</a:t>
            </a:r>
            <a:endParaRPr b="1">
              <a:solidFill>
                <a:schemeClr val="dk1"/>
              </a:solidFill>
              <a:latin typeface="Times New Roman"/>
              <a:ea typeface="Times New Roman"/>
              <a:cs typeface="Times New Roman"/>
              <a:sym typeface="Times New Roman"/>
            </a:endParaRPr>
          </a:p>
        </p:txBody>
      </p:sp>
      <p:cxnSp>
        <p:nvCxnSpPr>
          <p:cNvPr id="239" name="Google Shape;239;p14"/>
          <p:cNvCxnSpPr/>
          <p:nvPr/>
        </p:nvCxnSpPr>
        <p:spPr>
          <a:xfrm rot="10800000" flipH="1">
            <a:off x="7543800" y="2667000"/>
            <a:ext cx="76200" cy="2666996"/>
          </a:xfrm>
          <a:prstGeom prst="straightConnector1">
            <a:avLst/>
          </a:prstGeom>
          <a:noFill/>
          <a:ln w="25400" cap="flat" cmpd="sng">
            <a:solidFill>
              <a:srgbClr val="FF0000"/>
            </a:solidFill>
            <a:prstDash val="solid"/>
            <a:round/>
            <a:headEnd type="none" w="sm" len="sm"/>
            <a:tailEnd type="stealth" w="sm" len="sm"/>
          </a:ln>
        </p:spPr>
      </p:cxnSp>
      <p:cxnSp>
        <p:nvCxnSpPr>
          <p:cNvPr id="240" name="Google Shape;240;p14"/>
          <p:cNvCxnSpPr/>
          <p:nvPr/>
        </p:nvCxnSpPr>
        <p:spPr>
          <a:xfrm flipH="1">
            <a:off x="7620000" y="2590800"/>
            <a:ext cx="1295400" cy="76200"/>
          </a:xfrm>
          <a:prstGeom prst="straightConnector1">
            <a:avLst/>
          </a:prstGeom>
          <a:noFill/>
          <a:ln w="25400" cap="flat" cmpd="sng">
            <a:solidFill>
              <a:srgbClr val="FF0000"/>
            </a:solidFill>
            <a:prstDash val="solid"/>
            <a:round/>
            <a:headEnd type="none" w="sm" len="sm"/>
            <a:tailEnd type="stealth" w="sm" len="sm"/>
          </a:ln>
        </p:spPr>
      </p:cxnSp>
      <p:cxnSp>
        <p:nvCxnSpPr>
          <p:cNvPr id="241" name="Google Shape;241;p14"/>
          <p:cNvCxnSpPr/>
          <p:nvPr/>
        </p:nvCxnSpPr>
        <p:spPr>
          <a:xfrm rot="10800000">
            <a:off x="7543800" y="5333999"/>
            <a:ext cx="762000" cy="304798"/>
          </a:xfrm>
          <a:prstGeom prst="straightConnector1">
            <a:avLst/>
          </a:prstGeom>
          <a:noFill/>
          <a:ln w="25400" cap="flat" cmpd="sng">
            <a:solidFill>
              <a:srgbClr val="FF0000"/>
            </a:solidFill>
            <a:prstDash val="solid"/>
            <a:round/>
            <a:headEnd type="none" w="sm" len="sm"/>
            <a:tailEnd type="stealth"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p:nvPr/>
        </p:nvSpPr>
        <p:spPr>
          <a:xfrm>
            <a:off x="30480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Garbage Collection</a:t>
            </a:r>
            <a:endParaRPr sz="2800" b="1">
              <a:solidFill>
                <a:schemeClr val="dk1"/>
              </a:solidFill>
              <a:latin typeface="Times New Roman"/>
              <a:ea typeface="Times New Roman"/>
              <a:cs typeface="Times New Roman"/>
              <a:sym typeface="Times New Roman"/>
            </a:endParaRPr>
          </a:p>
        </p:txBody>
      </p:sp>
      <p:sp>
        <p:nvSpPr>
          <p:cNvPr id="247" name="Google Shape;247;p15"/>
          <p:cNvSpPr/>
          <p:nvPr/>
        </p:nvSpPr>
        <p:spPr>
          <a:xfrm>
            <a:off x="2590800" y="1371601"/>
            <a:ext cx="7543800" cy="5232161"/>
          </a:xfrm>
          <a:prstGeom prst="rect">
            <a:avLst/>
          </a:prstGeom>
          <a:noFill/>
          <a:ln>
            <a:noFill/>
          </a:ln>
        </p:spPr>
        <p:txBody>
          <a:bodyPr spcFirstLastPara="1" wrap="square" lIns="91425" tIns="45700" rIns="91425" bIns="45700" anchor="t" anchorCtr="0">
            <a:spAutoFit/>
          </a:bodyPr>
          <a:lstStyle/>
          <a:p>
            <a:pPr marL="179388" indent="-179388" algn="just">
              <a:lnSpc>
                <a:spcPct val="150000"/>
              </a:lnSpc>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no references to an object exist, that object is assumed too be no longer needed, and the memory occupied by the object can be reclaimed.</a:t>
            </a:r>
            <a:endParaRPr sz="2400">
              <a:solidFill>
                <a:schemeClr val="dk1"/>
              </a:solidFill>
              <a:latin typeface="Times New Roman"/>
              <a:ea typeface="Times New Roman"/>
              <a:cs typeface="Times New Roman"/>
              <a:sym typeface="Times New Roman"/>
            </a:endParaRPr>
          </a:p>
          <a:p>
            <a:pPr marL="179388" indent="-179388" algn="just">
              <a:lnSpc>
                <a:spcPct val="150000"/>
              </a:lnSpc>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As shown in the previous figure, after the assignment statement myBox = yourBox, myBox points to the same object referenced by yourBox. The object previously referenced by myBox is no longer referenced. This object is known as garbage. Garbage is automatically collected by JVM.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6"/>
          <p:cNvSpPr/>
          <p:nvPr/>
        </p:nvSpPr>
        <p:spPr>
          <a:xfrm>
            <a:off x="30480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Garbage Collection, cont…</a:t>
            </a:r>
            <a:endParaRPr sz="2800" b="1">
              <a:solidFill>
                <a:schemeClr val="dk1"/>
              </a:solidFill>
              <a:latin typeface="Times New Roman"/>
              <a:ea typeface="Times New Roman"/>
              <a:cs typeface="Times New Roman"/>
              <a:sym typeface="Times New Roman"/>
            </a:endParaRPr>
          </a:p>
        </p:txBody>
      </p:sp>
      <p:sp>
        <p:nvSpPr>
          <p:cNvPr id="253" name="Google Shape;253;p16"/>
          <p:cNvSpPr/>
          <p:nvPr/>
        </p:nvSpPr>
        <p:spPr>
          <a:xfrm>
            <a:off x="2743200" y="1676400"/>
            <a:ext cx="7543800" cy="3046948"/>
          </a:xfrm>
          <a:prstGeom prst="rect">
            <a:avLst/>
          </a:prstGeom>
          <a:noFill/>
          <a:ln>
            <a:noFill/>
          </a:ln>
        </p:spPr>
        <p:txBody>
          <a:bodyPr spcFirstLastPara="1" wrap="square" lIns="91425" tIns="45700" rIns="91425" bIns="45700" anchor="t" anchorCtr="0">
            <a:spAutoFit/>
          </a:bodyPr>
          <a:lstStyle/>
          <a:p>
            <a:pPr marL="179388" indent="-179388" algn="just">
              <a:lnSpc>
                <a:spcPct val="200000"/>
              </a:lnSpc>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you know that an object is no longer needed, you can explicitly assign null to a reference variable for the object. The JVM will automatically collect the space if the object is not referenced by any variable.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ADC0-4276-4D0B-8127-FB89558AC066}"/>
              </a:ext>
            </a:extLst>
          </p:cNvPr>
          <p:cNvSpPr>
            <a:spLocks noGrp="1"/>
          </p:cNvSpPr>
          <p:nvPr>
            <p:ph type="title"/>
          </p:nvPr>
        </p:nvSpPr>
        <p:spPr/>
        <p:txBody>
          <a:bodyPr/>
          <a:lstStyle/>
          <a:p>
            <a:r>
              <a:rPr lang="en-US" dirty="0"/>
              <a:t>Classes</a:t>
            </a:r>
          </a:p>
        </p:txBody>
      </p:sp>
      <p:pic>
        <p:nvPicPr>
          <p:cNvPr id="4" name="Content Placeholder 3">
            <a:extLst>
              <a:ext uri="{FF2B5EF4-FFF2-40B4-BE49-F238E27FC236}">
                <a16:creationId xmlns:a16="http://schemas.microsoft.com/office/drawing/2014/main" id="{F1E3498C-EF30-4597-AF3E-2AAF3A858A02}"/>
              </a:ext>
            </a:extLst>
          </p:cNvPr>
          <p:cNvPicPr>
            <a:picLocks noGrp="1" noChangeAspect="1"/>
          </p:cNvPicPr>
          <p:nvPr>
            <p:ph idx="1"/>
          </p:nvPr>
        </p:nvPicPr>
        <p:blipFill>
          <a:blip r:embed="rId2"/>
          <a:stretch>
            <a:fillRect/>
          </a:stretch>
        </p:blipFill>
        <p:spPr>
          <a:xfrm>
            <a:off x="1722320" y="1762089"/>
            <a:ext cx="7858125" cy="3857625"/>
          </a:xfrm>
          <a:prstGeom prst="rect">
            <a:avLst/>
          </a:prstGeom>
        </p:spPr>
      </p:pic>
    </p:spTree>
    <p:extLst>
      <p:ext uri="{BB962C8B-B14F-4D97-AF65-F5344CB8AC3E}">
        <p14:creationId xmlns:p14="http://schemas.microsoft.com/office/powerpoint/2010/main" val="1540930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p:nvPr/>
        </p:nvSpPr>
        <p:spPr>
          <a:xfrm>
            <a:off x="3048000" y="914401"/>
            <a:ext cx="7086600" cy="444763"/>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The </a:t>
            </a:r>
            <a:r>
              <a:rPr lang="en-US" sz="2800" b="1" i="1">
                <a:solidFill>
                  <a:schemeClr val="dk1"/>
                </a:solidFill>
                <a:latin typeface="Times New Roman"/>
                <a:ea typeface="Times New Roman"/>
                <a:cs typeface="Times New Roman"/>
                <a:sym typeface="Times New Roman"/>
              </a:rPr>
              <a:t>finalize() </a:t>
            </a:r>
            <a:r>
              <a:rPr lang="en-US" sz="2800" b="1">
                <a:solidFill>
                  <a:schemeClr val="dk1"/>
                </a:solidFill>
                <a:latin typeface="Times New Roman"/>
                <a:ea typeface="Times New Roman"/>
                <a:cs typeface="Times New Roman"/>
                <a:sym typeface="Times New Roman"/>
              </a:rPr>
              <a:t>Method</a:t>
            </a:r>
            <a:endParaRPr sz="2800" b="1">
              <a:solidFill>
                <a:schemeClr val="dk1"/>
              </a:solidFill>
              <a:latin typeface="Times New Roman"/>
              <a:ea typeface="Times New Roman"/>
              <a:cs typeface="Times New Roman"/>
              <a:sym typeface="Times New Roman"/>
            </a:endParaRPr>
          </a:p>
        </p:txBody>
      </p:sp>
      <p:sp>
        <p:nvSpPr>
          <p:cNvPr id="259" name="Google Shape;259;p17"/>
          <p:cNvSpPr/>
          <p:nvPr/>
        </p:nvSpPr>
        <p:spPr>
          <a:xfrm>
            <a:off x="2667000" y="1447800"/>
            <a:ext cx="7543800" cy="5940088"/>
          </a:xfrm>
          <a:prstGeom prst="rect">
            <a:avLst/>
          </a:prstGeom>
          <a:noFill/>
          <a:ln>
            <a:noFill/>
          </a:ln>
        </p:spPr>
        <p:txBody>
          <a:bodyPr spcFirstLastPara="1" wrap="square" lIns="91425" tIns="45700" rIns="91425" bIns="45700" anchor="t" anchorCtr="0">
            <a:spAutoFit/>
          </a:bodyPr>
          <a:lstStyle/>
          <a:p>
            <a:pPr marL="179388" indent="-179388"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Sometimes an object will need to perform some action when it is destroyed.</a:t>
            </a:r>
            <a:endParaRPr sz="2400">
              <a:solidFill>
                <a:schemeClr val="dk1"/>
              </a:solidFill>
              <a:latin typeface="Times New Roman"/>
              <a:ea typeface="Times New Roman"/>
              <a:cs typeface="Times New Roman"/>
              <a:sym typeface="Times New Roman"/>
            </a:endParaRPr>
          </a:p>
          <a:p>
            <a:pPr marL="179388" indent="-179388" algn="just">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garbage collector calls a special method named </a:t>
            </a:r>
            <a:r>
              <a:rPr lang="en-US" sz="2400" i="1">
                <a:solidFill>
                  <a:schemeClr val="dk1"/>
                </a:solidFill>
                <a:latin typeface="Times New Roman"/>
                <a:ea typeface="Times New Roman"/>
                <a:cs typeface="Times New Roman"/>
                <a:sym typeface="Times New Roman"/>
              </a:rPr>
              <a:t>finalize</a:t>
            </a:r>
            <a:r>
              <a:rPr lang="en-US" sz="2400">
                <a:solidFill>
                  <a:schemeClr val="dk1"/>
                </a:solidFill>
                <a:latin typeface="Times New Roman"/>
                <a:ea typeface="Times New Roman"/>
                <a:cs typeface="Times New Roman"/>
                <a:sym typeface="Times New Roman"/>
              </a:rPr>
              <a:t> in your object if that method exists.</a:t>
            </a:r>
            <a:endParaRPr/>
          </a:p>
          <a:p>
            <a:pPr marL="179388" indent="-179388" algn="just">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an object hold some non-Java resources (file handle or window character font) or any reference to other objects, these resources can be freed using</a:t>
            </a:r>
            <a:r>
              <a:rPr lang="en-US" sz="2400" i="1">
                <a:solidFill>
                  <a:schemeClr val="dk1"/>
                </a:solidFill>
                <a:latin typeface="Times New Roman"/>
                <a:ea typeface="Times New Roman"/>
                <a:cs typeface="Times New Roman"/>
                <a:sym typeface="Times New Roman"/>
              </a:rPr>
              <a:t> finalize </a:t>
            </a:r>
            <a:r>
              <a:rPr lang="en-US" sz="2400">
                <a:solidFill>
                  <a:schemeClr val="dk1"/>
                </a:solidFill>
                <a:latin typeface="Times New Roman"/>
                <a:ea typeface="Times New Roman"/>
                <a:cs typeface="Times New Roman"/>
                <a:sym typeface="Times New Roman"/>
              </a:rPr>
              <a:t>method.</a:t>
            </a:r>
            <a:endParaRPr/>
          </a:p>
          <a:p>
            <a:pPr marL="179388" indent="-179388" algn="just">
              <a:spcBef>
                <a:spcPts val="18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Avoiding circular reference.</a:t>
            </a:r>
            <a:endParaRPr/>
          </a:p>
          <a:p>
            <a:pPr marL="179388" indent="-179388" algn="just">
              <a:spcBef>
                <a:spcPts val="1800"/>
              </a:spcBef>
            </a:pPr>
            <a:r>
              <a:rPr lang="en-US" sz="2000">
                <a:solidFill>
                  <a:schemeClr val="dk1"/>
                </a:solidFill>
                <a:latin typeface="Courier New"/>
                <a:ea typeface="Courier New"/>
                <a:cs typeface="Courier New"/>
                <a:sym typeface="Courier New"/>
              </a:rPr>
              <a:t>protected void </a:t>
            </a:r>
            <a:r>
              <a:rPr lang="en-US" sz="2000" b="1">
                <a:solidFill>
                  <a:schemeClr val="dk1"/>
                </a:solidFill>
                <a:latin typeface="Courier New"/>
                <a:ea typeface="Courier New"/>
                <a:cs typeface="Courier New"/>
                <a:sym typeface="Courier New"/>
              </a:rPr>
              <a:t>finalize()</a:t>
            </a:r>
            <a:endParaRPr/>
          </a:p>
          <a:p>
            <a:pPr marL="179388" indent="-179388" algn="just"/>
            <a:r>
              <a:rPr lang="en-US" sz="2000" b="1">
                <a:solidFill>
                  <a:schemeClr val="dk1"/>
                </a:solidFill>
                <a:latin typeface="Courier New"/>
                <a:ea typeface="Courier New"/>
                <a:cs typeface="Courier New"/>
                <a:sym typeface="Courier New"/>
              </a:rPr>
              <a:t>{</a:t>
            </a:r>
            <a:endParaRPr/>
          </a:p>
          <a:p>
            <a:pPr marL="179388" indent="-179388" algn="just"/>
            <a:r>
              <a:rPr lang="en-US" sz="2000" b="1">
                <a:solidFill>
                  <a:schemeClr val="dk1"/>
                </a:solidFill>
                <a:latin typeface="Courier New"/>
                <a:ea typeface="Courier New"/>
                <a:cs typeface="Courier New"/>
                <a:sym typeface="Courier New"/>
              </a:rPr>
              <a:t>		</a:t>
            </a:r>
            <a:r>
              <a:rPr lang="en-US" sz="2000">
                <a:solidFill>
                  <a:schemeClr val="dk1"/>
                </a:solidFill>
                <a:latin typeface="Courier New"/>
                <a:ea typeface="Courier New"/>
                <a:cs typeface="Courier New"/>
                <a:sym typeface="Courier New"/>
              </a:rPr>
              <a:t>//finalization code here</a:t>
            </a:r>
            <a:endParaRPr/>
          </a:p>
          <a:p>
            <a:pPr marL="179388" indent="-179388" algn="just"/>
            <a:r>
              <a:rPr lang="en-US" sz="2000" b="1">
                <a:solidFill>
                  <a:schemeClr val="dk1"/>
                </a:solidFill>
                <a:latin typeface="Courier New"/>
                <a:ea typeface="Courier New"/>
                <a:cs typeface="Courier New"/>
                <a:sym typeface="Courier New"/>
              </a:rPr>
              <a:t>}</a:t>
            </a:r>
            <a:endParaRPr sz="2000" b="1">
              <a:solidFill>
                <a:schemeClr val="dk1"/>
              </a:solidFill>
              <a:latin typeface="Courier New"/>
              <a:ea typeface="Courier New"/>
              <a:cs typeface="Courier New"/>
              <a:sym typeface="Courier New"/>
            </a:endParaRPr>
          </a:p>
          <a:p>
            <a:pPr marL="179388" indent="-26987" algn="just">
              <a:buClr>
                <a:schemeClr val="dk1"/>
              </a:buClr>
              <a:buSzPts val="2400"/>
            </a:pPr>
            <a:endParaRPr sz="2400">
              <a:solidFill>
                <a:schemeClr val="dk1"/>
              </a:solidFill>
              <a:latin typeface="Times New Roman"/>
              <a:ea typeface="Times New Roman"/>
              <a:cs typeface="Times New Roman"/>
              <a:sym typeface="Times New Roman"/>
            </a:endParaRPr>
          </a:p>
          <a:p>
            <a:pPr marL="179388" indent="-26987" algn="just">
              <a:spcBef>
                <a:spcPts val="1200"/>
              </a:spcBef>
              <a:buClr>
                <a:schemeClr val="dk1"/>
              </a:buClr>
              <a:buSzPts val="2400"/>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p:nvPr/>
        </p:nvSpPr>
        <p:spPr>
          <a:xfrm>
            <a:off x="30480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Circular References</a:t>
            </a:r>
            <a:endParaRPr sz="2800" b="1">
              <a:solidFill>
                <a:schemeClr val="dk1"/>
              </a:solidFill>
              <a:latin typeface="Times New Roman"/>
              <a:ea typeface="Times New Roman"/>
              <a:cs typeface="Times New Roman"/>
              <a:sym typeface="Times New Roman"/>
            </a:endParaRPr>
          </a:p>
        </p:txBody>
      </p:sp>
      <p:sp>
        <p:nvSpPr>
          <p:cNvPr id="265" name="Google Shape;265;p18"/>
          <p:cNvSpPr/>
          <p:nvPr/>
        </p:nvSpPr>
        <p:spPr>
          <a:xfrm>
            <a:off x="2667000" y="1447800"/>
            <a:ext cx="7543800" cy="5909310"/>
          </a:xfrm>
          <a:prstGeom prst="rect">
            <a:avLst/>
          </a:prstGeom>
          <a:noFill/>
          <a:ln>
            <a:noFill/>
          </a:ln>
        </p:spPr>
        <p:txBody>
          <a:bodyPr spcFirstLastPara="1" wrap="square" lIns="91425" tIns="45700" rIns="91425" bIns="45700" anchor="t" anchorCtr="0">
            <a:spAutoFit/>
          </a:bodyPr>
          <a:lstStyle/>
          <a:p>
            <a:pPr marL="179388" indent="-179388" algn="just"/>
            <a:r>
              <a:rPr lang="en-US" sz="2000">
                <a:solidFill>
                  <a:schemeClr val="dk1"/>
                </a:solidFill>
                <a:latin typeface="Courier New"/>
                <a:ea typeface="Courier New"/>
                <a:cs typeface="Courier New"/>
                <a:sym typeface="Courier New"/>
              </a:rPr>
              <a:t>Class a{</a:t>
            </a:r>
            <a:endParaRPr/>
          </a:p>
          <a:p>
            <a:pPr marL="179388" indent="-179388" algn="just"/>
            <a:r>
              <a:rPr lang="en-US" sz="2000">
                <a:solidFill>
                  <a:schemeClr val="dk1"/>
                </a:solidFill>
                <a:latin typeface="Courier New"/>
                <a:ea typeface="Courier New"/>
                <a:cs typeface="Courier New"/>
                <a:sym typeface="Courier New"/>
              </a:rPr>
              <a:t>	b b1;</a:t>
            </a:r>
            <a:endParaRPr/>
          </a:p>
          <a:p>
            <a:pPr marL="179388" indent="-179388" algn="just"/>
            <a:r>
              <a:rPr lang="en-US" sz="2000">
                <a:solidFill>
                  <a:schemeClr val="dk1"/>
                </a:solidFill>
                <a:latin typeface="Courier New"/>
                <a:ea typeface="Courier New"/>
                <a:cs typeface="Courier New"/>
                <a:sym typeface="Courier New"/>
              </a:rPr>
              <a:t>	a(){	b1 = new b();}</a:t>
            </a:r>
            <a:endParaRPr/>
          </a:p>
          <a:p>
            <a:pPr marL="179388" indent="-179388" algn="just"/>
            <a:r>
              <a:rPr lang="en-US" sz="2000">
                <a:solidFill>
                  <a:schemeClr val="dk1"/>
                </a:solidFill>
                <a:latin typeface="Courier New"/>
                <a:ea typeface="Courier New"/>
                <a:cs typeface="Courier New"/>
                <a:sym typeface="Courier New"/>
              </a:rPr>
              <a:t>}</a:t>
            </a:r>
            <a:endParaRPr/>
          </a:p>
          <a:p>
            <a:pPr marL="179388" indent="-179388" algn="just"/>
            <a:r>
              <a:rPr lang="en-US" sz="2000">
                <a:solidFill>
                  <a:schemeClr val="dk1"/>
                </a:solidFill>
                <a:latin typeface="Courier New"/>
                <a:ea typeface="Courier New"/>
                <a:cs typeface="Courier New"/>
                <a:sym typeface="Courier New"/>
              </a:rPr>
              <a:t>Class b{</a:t>
            </a:r>
            <a:endParaRPr/>
          </a:p>
          <a:p>
            <a:pPr marL="179388" indent="-179388" algn="just"/>
            <a:r>
              <a:rPr lang="en-US" sz="2000">
                <a:solidFill>
                  <a:schemeClr val="dk1"/>
                </a:solidFill>
                <a:latin typeface="Courier New"/>
                <a:ea typeface="Courier New"/>
                <a:cs typeface="Courier New"/>
                <a:sym typeface="Courier New"/>
              </a:rPr>
              <a:t>	a a1;</a:t>
            </a:r>
            <a:endParaRPr/>
          </a:p>
          <a:p>
            <a:pPr marL="179388" indent="-179388" algn="just"/>
            <a:r>
              <a:rPr lang="en-US" sz="2000">
                <a:solidFill>
                  <a:schemeClr val="dk1"/>
                </a:solidFill>
                <a:latin typeface="Courier New"/>
                <a:ea typeface="Courier New"/>
                <a:cs typeface="Courier New"/>
                <a:sym typeface="Courier New"/>
              </a:rPr>
              <a:t>	b(){ a1 = new a();}</a:t>
            </a:r>
            <a:endParaRPr/>
          </a:p>
          <a:p>
            <a:pPr marL="179388" indent="-179388" algn="just"/>
            <a:r>
              <a:rPr lang="en-US" sz="2000">
                <a:solidFill>
                  <a:schemeClr val="dk1"/>
                </a:solidFill>
                <a:latin typeface="Courier New"/>
                <a:ea typeface="Courier New"/>
                <a:cs typeface="Courier New"/>
                <a:sym typeface="Courier New"/>
              </a:rPr>
              <a:t>}</a:t>
            </a:r>
            <a:endParaRPr/>
          </a:p>
          <a:p>
            <a:pPr marL="179388" indent="-179388" algn="just"/>
            <a:r>
              <a:rPr lang="en-US" sz="2000">
                <a:solidFill>
                  <a:schemeClr val="dk1"/>
                </a:solidFill>
                <a:latin typeface="Courier New"/>
                <a:ea typeface="Courier New"/>
                <a:cs typeface="Courier New"/>
                <a:sym typeface="Courier New"/>
              </a:rPr>
              <a:t>public class app</a:t>
            </a:r>
            <a:endParaRPr/>
          </a:p>
          <a:p>
            <a:pPr marL="179388" indent="-179388" algn="just"/>
            <a:r>
              <a:rPr lang="en-US" sz="2000">
                <a:solidFill>
                  <a:schemeClr val="dk1"/>
                </a:solidFill>
                <a:latin typeface="Courier New"/>
                <a:ea typeface="Courier New"/>
                <a:cs typeface="Courier New"/>
                <a:sym typeface="Courier New"/>
              </a:rPr>
              <a:t>{</a:t>
            </a:r>
            <a:endParaRPr/>
          </a:p>
          <a:p>
            <a:pPr marL="179388" indent="-179388" algn="just"/>
            <a:r>
              <a:rPr lang="en-US" sz="2000">
                <a:solidFill>
                  <a:schemeClr val="dk1"/>
                </a:solidFill>
                <a:latin typeface="Courier New"/>
                <a:ea typeface="Courier New"/>
                <a:cs typeface="Courier New"/>
                <a:sym typeface="Courier New"/>
              </a:rPr>
              <a:t>		public static void main(String args[])</a:t>
            </a:r>
            <a:endParaRPr/>
          </a:p>
          <a:p>
            <a:pPr marL="179388" indent="-179388" algn="just"/>
            <a:r>
              <a:rPr lang="en-US" sz="2000">
                <a:solidFill>
                  <a:schemeClr val="dk1"/>
                </a:solidFill>
                <a:latin typeface="Courier New"/>
                <a:ea typeface="Courier New"/>
                <a:cs typeface="Courier New"/>
                <a:sym typeface="Courier New"/>
              </a:rPr>
              <a:t>		{</a:t>
            </a:r>
            <a:endParaRPr/>
          </a:p>
          <a:p>
            <a:pPr marL="179388" indent="-179388" algn="just"/>
            <a:r>
              <a:rPr lang="en-US" sz="2000">
                <a:solidFill>
                  <a:schemeClr val="dk1"/>
                </a:solidFill>
                <a:latin typeface="Courier New"/>
                <a:ea typeface="Courier New"/>
                <a:cs typeface="Courier New"/>
                <a:sym typeface="Courier New"/>
              </a:rPr>
              <a:t>			a obj = new a();</a:t>
            </a:r>
            <a:endParaRPr/>
          </a:p>
          <a:p>
            <a:pPr marL="179388" indent="-179388" algn="just"/>
            <a:r>
              <a:rPr lang="en-US" sz="2000">
                <a:solidFill>
                  <a:schemeClr val="dk1"/>
                </a:solidFill>
                <a:latin typeface="Courier New"/>
                <a:ea typeface="Courier New"/>
                <a:cs typeface="Courier New"/>
                <a:sym typeface="Courier New"/>
              </a:rPr>
              <a:t>			obj = null;</a:t>
            </a:r>
            <a:endParaRPr/>
          </a:p>
          <a:p>
            <a:pPr marL="179388" indent="-179388" algn="just"/>
            <a:r>
              <a:rPr lang="en-US" sz="2000">
                <a:solidFill>
                  <a:schemeClr val="dk1"/>
                </a:solidFill>
                <a:latin typeface="Courier New"/>
                <a:ea typeface="Courier New"/>
                <a:cs typeface="Courier New"/>
                <a:sym typeface="Courier New"/>
              </a:rPr>
              <a:t>		}</a:t>
            </a:r>
            <a:endParaRPr/>
          </a:p>
          <a:p>
            <a:pPr marL="179388" indent="-179388" algn="just"/>
            <a:r>
              <a:rPr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179388" indent="-179388" algn="just"/>
            <a:endParaRPr sz="2400">
              <a:solidFill>
                <a:schemeClr val="dk1"/>
              </a:solidFill>
              <a:latin typeface="Times New Roman"/>
              <a:ea typeface="Times New Roman"/>
              <a:cs typeface="Times New Roman"/>
              <a:sym typeface="Times New Roman"/>
            </a:endParaRPr>
          </a:p>
          <a:p>
            <a:pPr marL="179388" indent="-26987" algn="just">
              <a:spcBef>
                <a:spcPts val="1200"/>
              </a:spcBef>
              <a:buClr>
                <a:schemeClr val="dk1"/>
              </a:buClr>
              <a:buSzPts val="2400"/>
            </a:pPr>
            <a:endParaRPr sz="2400">
              <a:solidFill>
                <a:schemeClr val="dk1"/>
              </a:solidFill>
              <a:latin typeface="Times New Roman"/>
              <a:ea typeface="Times New Roman"/>
              <a:cs typeface="Times New Roman"/>
              <a:sym typeface="Times New Roman"/>
            </a:endParaRPr>
          </a:p>
        </p:txBody>
      </p:sp>
      <p:sp>
        <p:nvSpPr>
          <p:cNvPr id="266" name="Google Shape;266;p18"/>
          <p:cNvSpPr/>
          <p:nvPr/>
        </p:nvSpPr>
        <p:spPr>
          <a:xfrm>
            <a:off x="8915400" y="3352800"/>
            <a:ext cx="838200" cy="3810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r>
              <a:rPr lang="en-US" b="1">
                <a:solidFill>
                  <a:schemeClr val="lt1"/>
                </a:solidFill>
                <a:latin typeface="Calibri"/>
                <a:ea typeface="Calibri"/>
                <a:cs typeface="Calibri"/>
                <a:sym typeface="Calibri"/>
              </a:rPr>
              <a:t>a1</a:t>
            </a:r>
            <a:endParaRPr b="1">
              <a:solidFill>
                <a:schemeClr val="lt1"/>
              </a:solidFill>
              <a:latin typeface="Calibri"/>
              <a:ea typeface="Calibri"/>
              <a:cs typeface="Calibri"/>
              <a:sym typeface="Calibri"/>
            </a:endParaRPr>
          </a:p>
        </p:txBody>
      </p:sp>
      <p:sp>
        <p:nvSpPr>
          <p:cNvPr id="267" name="Google Shape;267;p18"/>
          <p:cNvSpPr/>
          <p:nvPr/>
        </p:nvSpPr>
        <p:spPr>
          <a:xfrm>
            <a:off x="7696200" y="3352800"/>
            <a:ext cx="838200" cy="3810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r>
              <a:rPr lang="en-US" b="1">
                <a:solidFill>
                  <a:schemeClr val="lt1"/>
                </a:solidFill>
                <a:latin typeface="Calibri"/>
                <a:ea typeface="Calibri"/>
                <a:cs typeface="Calibri"/>
                <a:sym typeface="Calibri"/>
              </a:rPr>
              <a:t>b1</a:t>
            </a:r>
            <a:endParaRPr b="1">
              <a:solidFill>
                <a:schemeClr val="lt1"/>
              </a:solidFill>
              <a:latin typeface="Calibri"/>
              <a:ea typeface="Calibri"/>
              <a:cs typeface="Calibri"/>
              <a:sym typeface="Calibri"/>
            </a:endParaRPr>
          </a:p>
        </p:txBody>
      </p:sp>
      <p:sp>
        <p:nvSpPr>
          <p:cNvPr id="268" name="Google Shape;268;p18"/>
          <p:cNvSpPr/>
          <p:nvPr/>
        </p:nvSpPr>
        <p:spPr>
          <a:xfrm>
            <a:off x="8229600" y="2133601"/>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69" name="Google Shape;269;p18"/>
          <p:cNvSpPr/>
          <p:nvPr/>
        </p:nvSpPr>
        <p:spPr>
          <a:xfrm>
            <a:off x="6705600" y="2133601"/>
            <a:ext cx="1173162" cy="304800"/>
          </a:xfrm>
          <a:prstGeom prst="rect">
            <a:avLst/>
          </a:prstGeom>
          <a:noFill/>
          <a:ln>
            <a:noFill/>
          </a:ln>
        </p:spPr>
        <p:txBody>
          <a:bodyPr spcFirstLastPara="1" wrap="square" lIns="9125" tIns="9125" rIns="9125" bIns="9125" anchor="ctr" anchorCtr="0">
            <a:noAutofit/>
          </a:bodyPr>
          <a:lstStyle/>
          <a:p>
            <a:pPr algn="ctr"/>
            <a:r>
              <a:rPr lang="en-US" sz="2400" b="1">
                <a:solidFill>
                  <a:schemeClr val="dk1"/>
                </a:solidFill>
                <a:latin typeface="Times New Roman"/>
                <a:ea typeface="Times New Roman"/>
                <a:cs typeface="Times New Roman"/>
                <a:sym typeface="Times New Roman"/>
              </a:rPr>
              <a:t>obj</a:t>
            </a:r>
            <a:endParaRPr sz="2400" b="1">
              <a:solidFill>
                <a:schemeClr val="dk1"/>
              </a:solidFill>
              <a:latin typeface="Times New Roman"/>
              <a:ea typeface="Times New Roman"/>
              <a:cs typeface="Times New Roman"/>
              <a:sym typeface="Times New Roman"/>
            </a:endParaRPr>
          </a:p>
        </p:txBody>
      </p:sp>
      <p:cxnSp>
        <p:nvCxnSpPr>
          <p:cNvPr id="270" name="Google Shape;270;p18"/>
          <p:cNvCxnSpPr>
            <a:endCxn id="267" idx="0"/>
          </p:cNvCxnSpPr>
          <p:nvPr/>
        </p:nvCxnSpPr>
        <p:spPr>
          <a:xfrm>
            <a:off x="8077200" y="2438400"/>
            <a:ext cx="38100" cy="914400"/>
          </a:xfrm>
          <a:prstGeom prst="straightConnector1">
            <a:avLst/>
          </a:prstGeom>
          <a:noFill/>
          <a:ln w="25400" cap="flat" cmpd="sng">
            <a:solidFill>
              <a:srgbClr val="C00000"/>
            </a:solidFill>
            <a:prstDash val="solid"/>
            <a:round/>
            <a:headEnd type="none" w="sm" len="sm"/>
            <a:tailEnd type="none" w="sm" len="sm"/>
          </a:ln>
        </p:spPr>
      </p:cxnSp>
      <p:cxnSp>
        <p:nvCxnSpPr>
          <p:cNvPr id="271" name="Google Shape;271;p18"/>
          <p:cNvCxnSpPr/>
          <p:nvPr/>
        </p:nvCxnSpPr>
        <p:spPr>
          <a:xfrm rot="5400000" flipH="1">
            <a:off x="7943851" y="3905251"/>
            <a:ext cx="381000" cy="38098"/>
          </a:xfrm>
          <a:prstGeom prst="straightConnector1">
            <a:avLst/>
          </a:prstGeom>
          <a:noFill/>
          <a:ln w="25400" cap="flat" cmpd="sng">
            <a:solidFill>
              <a:srgbClr val="C00000"/>
            </a:solidFill>
            <a:prstDash val="solid"/>
            <a:round/>
            <a:headEnd type="none" w="sm" len="sm"/>
            <a:tailEnd type="none" w="sm" len="sm"/>
          </a:ln>
        </p:spPr>
      </p:cxnSp>
      <p:cxnSp>
        <p:nvCxnSpPr>
          <p:cNvPr id="272" name="Google Shape;272;p18"/>
          <p:cNvCxnSpPr/>
          <p:nvPr/>
        </p:nvCxnSpPr>
        <p:spPr>
          <a:xfrm rot="10800000">
            <a:off x="8153402" y="4114800"/>
            <a:ext cx="1142998" cy="1588"/>
          </a:xfrm>
          <a:prstGeom prst="straightConnector1">
            <a:avLst/>
          </a:prstGeom>
          <a:noFill/>
          <a:ln w="25400" cap="flat" cmpd="sng">
            <a:solidFill>
              <a:srgbClr val="C00000"/>
            </a:solidFill>
            <a:prstDash val="solid"/>
            <a:round/>
            <a:headEnd type="none" w="sm" len="sm"/>
            <a:tailEnd type="none" w="sm" len="sm"/>
          </a:ln>
        </p:spPr>
      </p:cxnSp>
      <p:cxnSp>
        <p:nvCxnSpPr>
          <p:cNvPr id="273" name="Google Shape;273;p18"/>
          <p:cNvCxnSpPr>
            <a:stCxn id="266" idx="2"/>
          </p:cNvCxnSpPr>
          <p:nvPr/>
        </p:nvCxnSpPr>
        <p:spPr>
          <a:xfrm flipH="1">
            <a:off x="9296400" y="3733800"/>
            <a:ext cx="38100" cy="381000"/>
          </a:xfrm>
          <a:prstGeom prst="straightConnector1">
            <a:avLst/>
          </a:prstGeom>
          <a:noFill/>
          <a:ln w="25400" cap="flat" cmpd="sng">
            <a:solidFill>
              <a:srgbClr val="C00000"/>
            </a:solidFill>
            <a:prstDash val="solid"/>
            <a:round/>
            <a:headEnd type="none" w="sm" len="sm"/>
            <a:tailEnd type="none" w="sm" len="sm"/>
          </a:ln>
        </p:spPr>
      </p:cxnSp>
      <p:cxnSp>
        <p:nvCxnSpPr>
          <p:cNvPr id="274" name="Google Shape;274;p18"/>
          <p:cNvCxnSpPr/>
          <p:nvPr/>
        </p:nvCxnSpPr>
        <p:spPr>
          <a:xfrm rot="10800000">
            <a:off x="8191502" y="2970212"/>
            <a:ext cx="1104898" cy="1588"/>
          </a:xfrm>
          <a:prstGeom prst="straightConnector1">
            <a:avLst/>
          </a:prstGeom>
          <a:noFill/>
          <a:ln w="25400" cap="flat" cmpd="sng">
            <a:solidFill>
              <a:srgbClr val="C00000"/>
            </a:solidFill>
            <a:prstDash val="solid"/>
            <a:round/>
            <a:headEnd type="none" w="sm" len="sm"/>
            <a:tailEnd type="none" w="sm" len="sm"/>
          </a:ln>
        </p:spPr>
      </p:cxnSp>
      <p:cxnSp>
        <p:nvCxnSpPr>
          <p:cNvPr id="275" name="Google Shape;275;p18"/>
          <p:cNvCxnSpPr/>
          <p:nvPr/>
        </p:nvCxnSpPr>
        <p:spPr>
          <a:xfrm rot="5400000" flipH="1">
            <a:off x="9086851" y="3143252"/>
            <a:ext cx="381000" cy="38098"/>
          </a:xfrm>
          <a:prstGeom prst="straightConnector1">
            <a:avLst/>
          </a:prstGeom>
          <a:noFill/>
          <a:ln w="25400" cap="flat" cmpd="sng">
            <a:solidFill>
              <a:srgbClr val="C00000"/>
            </a:solidFill>
            <a:prstDash val="solid"/>
            <a:round/>
            <a:headEnd type="none" w="sm" len="sm"/>
            <a:tailEnd type="none" w="sm" len="sm"/>
          </a:ln>
        </p:spPr>
      </p:cxnSp>
      <p:cxnSp>
        <p:nvCxnSpPr>
          <p:cNvPr id="276" name="Google Shape;276;p18"/>
          <p:cNvCxnSpPr/>
          <p:nvPr/>
        </p:nvCxnSpPr>
        <p:spPr>
          <a:xfrm rot="5400000">
            <a:off x="7981950" y="3143250"/>
            <a:ext cx="381000" cy="38100"/>
          </a:xfrm>
          <a:prstGeom prst="straightConnector1">
            <a:avLst/>
          </a:prstGeom>
          <a:noFill/>
          <a:ln w="25400" cap="flat" cmpd="sng">
            <a:solidFill>
              <a:srgbClr val="C00000"/>
            </a:solidFill>
            <a:prstDash val="solid"/>
            <a:round/>
            <a:headEnd type="none" w="sm" len="sm"/>
            <a:tailEnd type="none" w="sm" len="sm"/>
          </a:ln>
        </p:spPr>
      </p:cxnSp>
      <p:cxnSp>
        <p:nvCxnSpPr>
          <p:cNvPr id="277" name="Google Shape;277;p18"/>
          <p:cNvCxnSpPr/>
          <p:nvPr/>
        </p:nvCxnSpPr>
        <p:spPr>
          <a:xfrm flipH="1">
            <a:off x="8077200" y="2320925"/>
            <a:ext cx="152400" cy="117475"/>
          </a:xfrm>
          <a:prstGeom prst="straightConnector1">
            <a:avLst/>
          </a:prstGeom>
          <a:noFill/>
          <a:ln w="25400" cap="flat" cmpd="sng">
            <a:solidFill>
              <a:srgbClr val="C00000"/>
            </a:solidFill>
            <a:prstDash val="solid"/>
            <a:round/>
            <a:headEnd type="none" w="sm" len="sm"/>
            <a:tailEnd type="none" w="sm" len="sm"/>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9"/>
          <p:cNvSpPr/>
          <p:nvPr/>
        </p:nvSpPr>
        <p:spPr>
          <a:xfrm>
            <a:off x="3048000" y="914400"/>
            <a:ext cx="7086600" cy="9906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Differences between Variables of </a:t>
            </a:r>
            <a:br>
              <a:rPr lang="en-US" sz="2800" b="1">
                <a:solidFill>
                  <a:schemeClr val="dk1"/>
                </a:solidFill>
                <a:latin typeface="Times New Roman"/>
                <a:ea typeface="Times New Roman"/>
                <a:cs typeface="Times New Roman"/>
                <a:sym typeface="Times New Roman"/>
              </a:rPr>
            </a:br>
            <a:r>
              <a:rPr lang="en-US" sz="2800" b="1">
                <a:solidFill>
                  <a:schemeClr val="dk1"/>
                </a:solidFill>
                <a:latin typeface="Times New Roman"/>
                <a:ea typeface="Times New Roman"/>
                <a:cs typeface="Times New Roman"/>
                <a:sym typeface="Times New Roman"/>
              </a:rPr>
              <a:t>Primitive Data Types and Object Types</a:t>
            </a:r>
            <a:br>
              <a:rPr lang="en-US" sz="2800" b="1">
                <a:solidFill>
                  <a:schemeClr val="dk1"/>
                </a:solidFill>
                <a:latin typeface="Times New Roman"/>
                <a:ea typeface="Times New Roman"/>
                <a:cs typeface="Times New Roman"/>
                <a:sym typeface="Times New Roman"/>
              </a:rPr>
            </a:br>
            <a:endParaRPr sz="2800" b="1">
              <a:solidFill>
                <a:schemeClr val="dk1"/>
              </a:solidFill>
              <a:latin typeface="Times New Roman"/>
              <a:ea typeface="Times New Roman"/>
              <a:cs typeface="Times New Roman"/>
              <a:sym typeface="Times New Roman"/>
            </a:endParaRPr>
          </a:p>
        </p:txBody>
      </p:sp>
      <p:graphicFrame>
        <p:nvGraphicFramePr>
          <p:cNvPr id="283" name="Google Shape;283;p19"/>
          <p:cNvGraphicFramePr/>
          <p:nvPr/>
        </p:nvGraphicFramePr>
        <p:xfrm>
          <a:off x="2819400" y="2209800"/>
          <a:ext cx="7239000" cy="3886200"/>
        </p:xfrm>
        <a:graphic>
          <a:graphicData uri="http://schemas.openxmlformats.org/presentationml/2006/ole">
            <mc:AlternateContent xmlns:mc="http://schemas.openxmlformats.org/markup-compatibility/2006">
              <mc:Choice xmlns:v="urn:schemas-microsoft-com:vml" Requires="v">
                <p:oleObj spid="_x0000_s1030" r:id="rId4" imgW="7239000" imgH="3886200" progId="">
                  <p:embed/>
                </p:oleObj>
              </mc:Choice>
              <mc:Fallback>
                <p:oleObj r:id="rId4" imgW="7239000" imgH="3886200" progId="">
                  <p:embed/>
                  <p:pic>
                    <p:nvPicPr>
                      <p:cNvPr id="283" name="Google Shape;283;p19"/>
                      <p:cNvPicPr preferRelativeResize="0"/>
                      <p:nvPr/>
                    </p:nvPicPr>
                    <p:blipFill rotWithShape="1">
                      <a:blip r:embed="rId5">
                        <a:alphaModFix/>
                      </a:blip>
                      <a:srcRect/>
                      <a:stretch/>
                    </p:blipFill>
                    <p:spPr>
                      <a:xfrm>
                        <a:off x="2819400" y="2209800"/>
                        <a:ext cx="7239000" cy="3886200"/>
                      </a:xfrm>
                      <a:prstGeom prst="rect">
                        <a:avLst/>
                      </a:prstGeom>
                      <a:solidFill>
                        <a:schemeClr val="accent1"/>
                      </a:solidFill>
                      <a:ln>
                        <a:noFill/>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0"/>
          <p:cNvSpPr/>
          <p:nvPr/>
        </p:nvSpPr>
        <p:spPr>
          <a:xfrm>
            <a:off x="3048000" y="914400"/>
            <a:ext cx="7086600" cy="9906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Copying Variables of Primitive Data Types and Object Types</a:t>
            </a:r>
            <a:endParaRPr sz="2800" b="1">
              <a:solidFill>
                <a:schemeClr val="dk1"/>
              </a:solidFill>
              <a:latin typeface="Times New Roman"/>
              <a:ea typeface="Times New Roman"/>
              <a:cs typeface="Times New Roman"/>
              <a:sym typeface="Times New Roman"/>
            </a:endParaRPr>
          </a:p>
        </p:txBody>
      </p:sp>
      <p:graphicFrame>
        <p:nvGraphicFramePr>
          <p:cNvPr id="289" name="Google Shape;289;p20"/>
          <p:cNvGraphicFramePr/>
          <p:nvPr/>
        </p:nvGraphicFramePr>
        <p:xfrm>
          <a:off x="2514600" y="1965326"/>
          <a:ext cx="8001000" cy="4435475"/>
        </p:xfrm>
        <a:graphic>
          <a:graphicData uri="http://schemas.openxmlformats.org/presentationml/2006/ole">
            <mc:AlternateContent xmlns:mc="http://schemas.openxmlformats.org/markup-compatibility/2006">
              <mc:Choice xmlns:v="urn:schemas-microsoft-com:vml" Requires="v">
                <p:oleObj spid="_x0000_s2054" r:id="rId4" imgW="8001000" imgH="4435475" progId="">
                  <p:embed/>
                </p:oleObj>
              </mc:Choice>
              <mc:Fallback>
                <p:oleObj r:id="rId4" imgW="8001000" imgH="4435475" progId="">
                  <p:embed/>
                  <p:pic>
                    <p:nvPicPr>
                      <p:cNvPr id="289" name="Google Shape;289;p20"/>
                      <p:cNvPicPr preferRelativeResize="0"/>
                      <p:nvPr/>
                    </p:nvPicPr>
                    <p:blipFill rotWithShape="1">
                      <a:blip r:embed="rId5">
                        <a:alphaModFix/>
                      </a:blip>
                      <a:srcRect/>
                      <a:stretch/>
                    </p:blipFill>
                    <p:spPr>
                      <a:xfrm>
                        <a:off x="2514600" y="1965326"/>
                        <a:ext cx="8001000" cy="4435475"/>
                      </a:xfrm>
                      <a:prstGeom prst="rect">
                        <a:avLst/>
                      </a:prstGeom>
                      <a:solidFill>
                        <a:schemeClr val="accent1"/>
                      </a:solidFill>
                      <a:ln>
                        <a:noFill/>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32F2E-28E3-482D-B132-B363DACDB2EA}"/>
              </a:ext>
            </a:extLst>
          </p:cNvPr>
          <p:cNvPicPr>
            <a:picLocks noChangeAspect="1"/>
          </p:cNvPicPr>
          <p:nvPr/>
        </p:nvPicPr>
        <p:blipFill>
          <a:blip r:embed="rId2"/>
          <a:stretch>
            <a:fillRect/>
          </a:stretch>
        </p:blipFill>
        <p:spPr>
          <a:xfrm>
            <a:off x="817418" y="855373"/>
            <a:ext cx="8839200" cy="4352925"/>
          </a:xfrm>
          <a:prstGeom prst="rect">
            <a:avLst/>
          </a:prstGeom>
        </p:spPr>
      </p:pic>
    </p:spTree>
    <p:extLst>
      <p:ext uri="{BB962C8B-B14F-4D97-AF65-F5344CB8AC3E}">
        <p14:creationId xmlns:p14="http://schemas.microsoft.com/office/powerpoint/2010/main" val="823505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5B0AF-E65D-4C0F-80B0-403685E25A8D}"/>
              </a:ext>
            </a:extLst>
          </p:cNvPr>
          <p:cNvPicPr>
            <a:picLocks noChangeAspect="1"/>
          </p:cNvPicPr>
          <p:nvPr/>
        </p:nvPicPr>
        <p:blipFill>
          <a:blip r:embed="rId2"/>
          <a:stretch>
            <a:fillRect/>
          </a:stretch>
        </p:blipFill>
        <p:spPr>
          <a:xfrm>
            <a:off x="439015" y="511751"/>
            <a:ext cx="9414869" cy="5103957"/>
          </a:xfrm>
          <a:prstGeom prst="rect">
            <a:avLst/>
          </a:prstGeom>
        </p:spPr>
      </p:pic>
    </p:spTree>
    <p:extLst>
      <p:ext uri="{BB962C8B-B14F-4D97-AF65-F5344CB8AC3E}">
        <p14:creationId xmlns:p14="http://schemas.microsoft.com/office/powerpoint/2010/main" val="672580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8EEB5A-1074-415D-8E27-82D16F7088E8}"/>
              </a:ext>
            </a:extLst>
          </p:cNvPr>
          <p:cNvPicPr>
            <a:picLocks noChangeAspect="1"/>
          </p:cNvPicPr>
          <p:nvPr/>
        </p:nvPicPr>
        <p:blipFill>
          <a:blip r:embed="rId2"/>
          <a:stretch>
            <a:fillRect/>
          </a:stretch>
        </p:blipFill>
        <p:spPr>
          <a:xfrm>
            <a:off x="892175" y="755939"/>
            <a:ext cx="8782050" cy="3905250"/>
          </a:xfrm>
          <a:prstGeom prst="rect">
            <a:avLst/>
          </a:prstGeom>
        </p:spPr>
      </p:pic>
    </p:spTree>
    <p:extLst>
      <p:ext uri="{BB962C8B-B14F-4D97-AF65-F5344CB8AC3E}">
        <p14:creationId xmlns:p14="http://schemas.microsoft.com/office/powerpoint/2010/main" val="4257651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337EE6-3202-47E5-A42D-5BC80F905F92}"/>
              </a:ext>
            </a:extLst>
          </p:cNvPr>
          <p:cNvPicPr>
            <a:picLocks noChangeAspect="1"/>
          </p:cNvPicPr>
          <p:nvPr/>
        </p:nvPicPr>
        <p:blipFill>
          <a:blip r:embed="rId2"/>
          <a:stretch>
            <a:fillRect/>
          </a:stretch>
        </p:blipFill>
        <p:spPr>
          <a:xfrm>
            <a:off x="1016144" y="666750"/>
            <a:ext cx="8829675" cy="4914900"/>
          </a:xfrm>
          <a:prstGeom prst="rect">
            <a:avLst/>
          </a:prstGeom>
        </p:spPr>
      </p:pic>
    </p:spTree>
    <p:extLst>
      <p:ext uri="{BB962C8B-B14F-4D97-AF65-F5344CB8AC3E}">
        <p14:creationId xmlns:p14="http://schemas.microsoft.com/office/powerpoint/2010/main" val="3124792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18BF4-4197-4998-83A3-6487B44C6BC9}"/>
              </a:ext>
            </a:extLst>
          </p:cNvPr>
          <p:cNvPicPr>
            <a:picLocks noChangeAspect="1"/>
          </p:cNvPicPr>
          <p:nvPr/>
        </p:nvPicPr>
        <p:blipFill>
          <a:blip r:embed="rId2"/>
          <a:stretch>
            <a:fillRect/>
          </a:stretch>
        </p:blipFill>
        <p:spPr>
          <a:xfrm>
            <a:off x="520335" y="626596"/>
            <a:ext cx="8601075" cy="2047875"/>
          </a:xfrm>
          <a:prstGeom prst="rect">
            <a:avLst/>
          </a:prstGeom>
        </p:spPr>
      </p:pic>
    </p:spTree>
    <p:extLst>
      <p:ext uri="{BB962C8B-B14F-4D97-AF65-F5344CB8AC3E}">
        <p14:creationId xmlns:p14="http://schemas.microsoft.com/office/powerpoint/2010/main" val="1947717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32;p27">
            <a:extLst>
              <a:ext uri="{FF2B5EF4-FFF2-40B4-BE49-F238E27FC236}">
                <a16:creationId xmlns:a16="http://schemas.microsoft.com/office/drawing/2014/main" id="{E970367E-6940-48A2-9359-6E55C7BA225B}"/>
              </a:ext>
            </a:extLst>
          </p:cNvPr>
          <p:cNvSpPr/>
          <p:nvPr/>
        </p:nvSpPr>
        <p:spPr>
          <a:xfrm>
            <a:off x="2095500" y="1028700"/>
            <a:ext cx="8001000" cy="4800600"/>
          </a:xfrm>
          <a:prstGeom prst="rect">
            <a:avLst/>
          </a:prstGeom>
          <a:noFill/>
          <a:ln>
            <a:noFill/>
          </a:ln>
        </p:spPr>
        <p:txBody>
          <a:bodyPr spcFirstLastPara="1" wrap="square" lIns="92075" tIns="46025" rIns="92075" bIns="460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class Data</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private String data_string;</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Data(String S){data_string = s;}</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public String getData(){return data_string;}</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public void printData()</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Printer p = new Printer();</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p.print(this);</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class Printer</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void print(Data d){System.out.println(d.getData());}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public class app</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public static void main(String args[])</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(new Data(“Hello from Java”)).printData();</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Tree>
    <p:extLst>
      <p:ext uri="{BB962C8B-B14F-4D97-AF65-F5344CB8AC3E}">
        <p14:creationId xmlns:p14="http://schemas.microsoft.com/office/powerpoint/2010/main" val="148478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BD41-C2D1-4853-BC16-6A0F0359DE2B}"/>
              </a:ext>
            </a:extLst>
          </p:cNvPr>
          <p:cNvSpPr>
            <a:spLocks noGrp="1"/>
          </p:cNvSpPr>
          <p:nvPr>
            <p:ph type="title"/>
          </p:nvPr>
        </p:nvSpPr>
        <p:spPr>
          <a:xfrm>
            <a:off x="838200" y="365125"/>
            <a:ext cx="10515600" cy="1048039"/>
          </a:xfrm>
        </p:spPr>
        <p:txBody>
          <a:bodyPr/>
          <a:lstStyle/>
          <a:p>
            <a:r>
              <a:rPr lang="en-US" dirty="0"/>
              <a:t>Defining a class in Java</a:t>
            </a:r>
          </a:p>
        </p:txBody>
      </p:sp>
      <p:pic>
        <p:nvPicPr>
          <p:cNvPr id="4" name="Picture 3">
            <a:extLst>
              <a:ext uri="{FF2B5EF4-FFF2-40B4-BE49-F238E27FC236}">
                <a16:creationId xmlns:a16="http://schemas.microsoft.com/office/drawing/2014/main" id="{95A78A82-CF49-41C3-80E1-90B280F0E621}"/>
              </a:ext>
            </a:extLst>
          </p:cNvPr>
          <p:cNvPicPr>
            <a:picLocks noChangeAspect="1"/>
          </p:cNvPicPr>
          <p:nvPr/>
        </p:nvPicPr>
        <p:blipFill>
          <a:blip r:embed="rId2"/>
          <a:stretch>
            <a:fillRect/>
          </a:stretch>
        </p:blipFill>
        <p:spPr>
          <a:xfrm>
            <a:off x="1642630" y="1570614"/>
            <a:ext cx="8629650" cy="4086225"/>
          </a:xfrm>
          <a:prstGeom prst="rect">
            <a:avLst/>
          </a:prstGeom>
        </p:spPr>
      </p:pic>
    </p:spTree>
    <p:extLst>
      <p:ext uri="{BB962C8B-B14F-4D97-AF65-F5344CB8AC3E}">
        <p14:creationId xmlns:p14="http://schemas.microsoft.com/office/powerpoint/2010/main" val="1246298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Using Objects as Parameters</a:t>
            </a:r>
            <a:endParaRPr/>
          </a:p>
        </p:txBody>
      </p:sp>
      <p:sp>
        <p:nvSpPr>
          <p:cNvPr id="356" name="Google Shape;356;p31"/>
          <p:cNvSpPr/>
          <p:nvPr/>
        </p:nvSpPr>
        <p:spPr>
          <a:xfrm>
            <a:off x="2667000" y="1524000"/>
            <a:ext cx="8001000" cy="5029200"/>
          </a:xfrm>
          <a:prstGeom prst="rect">
            <a:avLst/>
          </a:prstGeom>
          <a:noFill/>
          <a:ln>
            <a:noFill/>
          </a:ln>
        </p:spPr>
        <p:txBody>
          <a:bodyPr spcFirstLastPara="1" wrap="square" lIns="92075" tIns="46025" rIns="92075" bIns="46025" anchor="t" anchorCtr="0">
            <a:noAutofit/>
          </a:bodyPr>
          <a:lstStyle/>
          <a:p>
            <a:pPr marL="179388" indent="-179388"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 object of a class can be passed as parameter to both methods and constructors of a class.</a:t>
            </a:r>
            <a:endParaRPr/>
          </a:p>
          <a:p>
            <a:pPr marL="179388" indent="-179388" algn="just">
              <a:spcBef>
                <a:spcPts val="1200"/>
              </a:spcBef>
            </a:pPr>
            <a:r>
              <a:rPr lang="en-US">
                <a:solidFill>
                  <a:schemeClr val="dk1"/>
                </a:solidFill>
                <a:latin typeface="Courier New"/>
                <a:ea typeface="Courier New"/>
                <a:cs typeface="Courier New"/>
                <a:sym typeface="Courier New"/>
              </a:rPr>
              <a:t>/*construct a new object so that it is initially the same as some existing object.</a:t>
            </a:r>
            <a:endParaRPr/>
          </a:p>
          <a:p>
            <a:pPr marL="179388" indent="-179388" algn="just"/>
            <a:r>
              <a:rPr lang="en-US">
                <a:solidFill>
                  <a:schemeClr val="dk1"/>
                </a:solidFill>
                <a:latin typeface="Courier New"/>
                <a:ea typeface="Courier New"/>
                <a:cs typeface="Courier New"/>
                <a:sym typeface="Courier New"/>
              </a:rPr>
              <a:t>Define a new constructor Box that takes an object of its class as a parameter.</a:t>
            </a:r>
            <a:endParaRPr/>
          </a:p>
          <a:p>
            <a:pPr marL="179388" indent="-179388" algn="just"/>
            <a:r>
              <a:rPr lang="en-US">
                <a:solidFill>
                  <a:schemeClr val="dk1"/>
                </a:solidFill>
                <a:latin typeface="Courier New"/>
                <a:ea typeface="Courier New"/>
                <a:cs typeface="Courier New"/>
                <a:sym typeface="Courier New"/>
              </a:rPr>
              <a:t>*/</a:t>
            </a:r>
            <a:endParaRPr/>
          </a:p>
          <a:p>
            <a:pPr marL="179388" indent="-179388" algn="just"/>
            <a:r>
              <a:rPr lang="en-US">
                <a:solidFill>
                  <a:schemeClr val="dk1"/>
                </a:solidFill>
                <a:latin typeface="Courier New"/>
                <a:ea typeface="Courier New"/>
                <a:cs typeface="Courier New"/>
                <a:sym typeface="Courier New"/>
              </a:rPr>
              <a:t>Box(Box ob){</a:t>
            </a:r>
            <a:endParaRPr/>
          </a:p>
          <a:p>
            <a:pPr marL="179388" indent="-179388" algn="just"/>
            <a:r>
              <a:rPr lang="en-US">
                <a:solidFill>
                  <a:schemeClr val="dk1"/>
                </a:solidFill>
                <a:latin typeface="Courier New"/>
                <a:ea typeface="Courier New"/>
                <a:cs typeface="Courier New"/>
                <a:sym typeface="Courier New"/>
              </a:rPr>
              <a:t>	Width = ob.Width;</a:t>
            </a:r>
            <a:endParaRPr/>
          </a:p>
          <a:p>
            <a:pPr marL="179388" indent="-179388" algn="just"/>
            <a:r>
              <a:rPr lang="en-US">
                <a:solidFill>
                  <a:schemeClr val="dk1"/>
                </a:solidFill>
                <a:latin typeface="Courier New"/>
                <a:ea typeface="Courier New"/>
                <a:cs typeface="Courier New"/>
                <a:sym typeface="Courier New"/>
              </a:rPr>
              <a:t>	Height = ob.Height;</a:t>
            </a:r>
            <a:endParaRPr/>
          </a:p>
          <a:p>
            <a:pPr marL="179388" indent="-179388" algn="just"/>
            <a:r>
              <a:rPr lang="en-US">
                <a:solidFill>
                  <a:schemeClr val="dk1"/>
                </a:solidFill>
                <a:latin typeface="Courier New"/>
                <a:ea typeface="Courier New"/>
                <a:cs typeface="Courier New"/>
                <a:sym typeface="Courier New"/>
              </a:rPr>
              <a:t>	Depth = ob.Depth;</a:t>
            </a:r>
            <a:endParaRPr/>
          </a:p>
          <a:p>
            <a:pPr marL="179388" indent="-179388" algn="just"/>
            <a:r>
              <a:rPr lang="en-US">
                <a:solidFill>
                  <a:schemeClr val="dk1"/>
                </a:solidFill>
                <a:latin typeface="Courier New"/>
                <a:ea typeface="Courier New"/>
                <a:cs typeface="Courier New"/>
                <a:sym typeface="Courier New"/>
              </a:rPr>
              <a:t>}</a:t>
            </a:r>
            <a:endParaRPr/>
          </a:p>
          <a:p>
            <a:pPr marL="179388" indent="-179388" algn="just"/>
            <a:r>
              <a:rPr lang="en-US" b="1" i="1">
                <a:solidFill>
                  <a:schemeClr val="dk1"/>
                </a:solidFill>
                <a:latin typeface="Courier New"/>
                <a:ea typeface="Courier New"/>
                <a:cs typeface="Courier New"/>
                <a:sym typeface="Courier New"/>
              </a:rPr>
              <a:t>Box myBox = new Box(10,20,15);</a:t>
            </a:r>
            <a:endParaRPr/>
          </a:p>
          <a:p>
            <a:pPr marL="179388" indent="-179388" algn="just"/>
            <a:r>
              <a:rPr lang="en-US" b="1" i="1">
                <a:solidFill>
                  <a:schemeClr val="dk1"/>
                </a:solidFill>
                <a:latin typeface="Courier New"/>
                <a:ea typeface="Courier New"/>
                <a:cs typeface="Courier New"/>
                <a:sym typeface="Courier New"/>
              </a:rPr>
              <a:t>Box yourBox = new Box(myBox);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Using Objects as Parameters cont…</a:t>
            </a:r>
            <a:endParaRPr/>
          </a:p>
        </p:txBody>
      </p:sp>
      <p:sp>
        <p:nvSpPr>
          <p:cNvPr id="362" name="Google Shape;362;p32"/>
          <p:cNvSpPr/>
          <p:nvPr/>
        </p:nvSpPr>
        <p:spPr>
          <a:xfrm>
            <a:off x="2667000" y="1524000"/>
            <a:ext cx="8001000" cy="5029200"/>
          </a:xfrm>
          <a:prstGeom prst="rect">
            <a:avLst/>
          </a:prstGeom>
          <a:noFill/>
          <a:ln>
            <a:noFill/>
          </a:ln>
        </p:spPr>
        <p:txBody>
          <a:bodyPr spcFirstLastPara="1" wrap="square" lIns="92075" tIns="46025" rIns="92075" bIns="46025" anchor="t" anchorCtr="0">
            <a:noAutofit/>
          </a:bodyPr>
          <a:lstStyle/>
          <a:p>
            <a:pPr marL="179388" indent="-179388" algn="just"/>
            <a:r>
              <a:rPr lang="en-US">
                <a:solidFill>
                  <a:schemeClr val="dk1"/>
                </a:solidFill>
                <a:latin typeface="Courier New"/>
                <a:ea typeface="Courier New"/>
                <a:cs typeface="Courier New"/>
                <a:sym typeface="Courier New"/>
              </a:rPr>
              <a:t>//objects may be passed to methods</a:t>
            </a:r>
            <a:endParaRPr/>
          </a:p>
          <a:p>
            <a:pPr marL="179388" indent="-179388" algn="just"/>
            <a:r>
              <a:rPr lang="en-US">
                <a:solidFill>
                  <a:schemeClr val="dk1"/>
                </a:solidFill>
                <a:latin typeface="Courier New"/>
                <a:ea typeface="Courier New"/>
                <a:cs typeface="Courier New"/>
                <a:sym typeface="Courier New"/>
              </a:rPr>
              <a:t>class Test{</a:t>
            </a:r>
            <a:endParaRPr/>
          </a:p>
          <a:p>
            <a:pPr marL="179388" indent="-179388" algn="just"/>
            <a:r>
              <a:rPr lang="en-US">
                <a:solidFill>
                  <a:schemeClr val="dk1"/>
                </a:solidFill>
                <a:latin typeface="Courier New"/>
                <a:ea typeface="Courier New"/>
                <a:cs typeface="Courier New"/>
                <a:sym typeface="Courier New"/>
              </a:rPr>
              <a:t>int a,b;</a:t>
            </a:r>
            <a:endParaRPr/>
          </a:p>
          <a:p>
            <a:pPr marL="179388" indent="-179388" algn="just"/>
            <a:r>
              <a:rPr lang="en-US">
                <a:solidFill>
                  <a:schemeClr val="dk1"/>
                </a:solidFill>
                <a:latin typeface="Courier New"/>
                <a:ea typeface="Courier New"/>
                <a:cs typeface="Courier New"/>
                <a:sym typeface="Courier New"/>
              </a:rPr>
              <a:t>Test(int I, int j){</a:t>
            </a:r>
            <a:endParaRPr/>
          </a:p>
          <a:p>
            <a:pPr marL="179388" indent="-179388" algn="just"/>
            <a:r>
              <a:rPr lang="en-US">
                <a:solidFill>
                  <a:schemeClr val="dk1"/>
                </a:solidFill>
                <a:latin typeface="Courier New"/>
                <a:ea typeface="Courier New"/>
                <a:cs typeface="Courier New"/>
                <a:sym typeface="Courier New"/>
              </a:rPr>
              <a:t>	a = i;</a:t>
            </a:r>
            <a:endParaRPr/>
          </a:p>
          <a:p>
            <a:pPr marL="179388" indent="-179388" algn="just"/>
            <a:r>
              <a:rPr lang="en-US">
                <a:solidFill>
                  <a:schemeClr val="dk1"/>
                </a:solidFill>
                <a:latin typeface="Courier New"/>
                <a:ea typeface="Courier New"/>
                <a:cs typeface="Courier New"/>
                <a:sym typeface="Courier New"/>
              </a:rPr>
              <a:t>	b = j;</a:t>
            </a:r>
            <a:endParaRPr/>
          </a:p>
          <a:p>
            <a:pPr marL="179388" indent="-179388" algn="just"/>
            <a:r>
              <a:rPr lang="en-US">
                <a:solidFill>
                  <a:schemeClr val="dk1"/>
                </a:solidFill>
                <a:latin typeface="Courier New"/>
                <a:ea typeface="Courier New"/>
                <a:cs typeface="Courier New"/>
                <a:sym typeface="Courier New"/>
              </a:rPr>
              <a:t>	}</a:t>
            </a:r>
            <a:endParaRPr/>
          </a:p>
          <a:p>
            <a:pPr marL="179388" indent="-179388" algn="just"/>
            <a:r>
              <a:rPr lang="en-US">
                <a:solidFill>
                  <a:schemeClr val="dk1"/>
                </a:solidFill>
                <a:latin typeface="Courier New"/>
                <a:ea typeface="Courier New"/>
                <a:cs typeface="Courier New"/>
                <a:sym typeface="Courier New"/>
              </a:rPr>
              <a:t>	//return true if obj is equal to the invoking obbject</a:t>
            </a:r>
            <a:endParaRPr>
              <a:solidFill>
                <a:schemeClr val="dk1"/>
              </a:solidFill>
              <a:latin typeface="Courier New"/>
              <a:ea typeface="Courier New"/>
              <a:cs typeface="Courier New"/>
              <a:sym typeface="Courier New"/>
            </a:endParaRPr>
          </a:p>
          <a:p>
            <a:pPr marL="179388" indent="-179388" algn="just"/>
            <a:r>
              <a:rPr lang="en-US">
                <a:solidFill>
                  <a:schemeClr val="dk1"/>
                </a:solidFill>
                <a:latin typeface="Courier New"/>
                <a:ea typeface="Courier New"/>
                <a:cs typeface="Courier New"/>
                <a:sym typeface="Courier New"/>
              </a:rPr>
              <a:t>	boolean equals(Test obj){</a:t>
            </a:r>
            <a:endParaRPr/>
          </a:p>
          <a:p>
            <a:pPr marL="179388" indent="-179388" algn="just"/>
            <a:r>
              <a:rPr lang="en-US">
                <a:solidFill>
                  <a:schemeClr val="dk1"/>
                </a:solidFill>
                <a:latin typeface="Courier New"/>
                <a:ea typeface="Courier New"/>
                <a:cs typeface="Courier New"/>
                <a:sym typeface="Courier New"/>
              </a:rPr>
              <a:t>		if(obj.a == a &amp;&amp; obj.b == b) return true;</a:t>
            </a:r>
            <a:endParaRPr/>
          </a:p>
          <a:p>
            <a:pPr marL="179388" indent="-179388" algn="just"/>
            <a:r>
              <a:rPr lang="en-US">
                <a:solidFill>
                  <a:schemeClr val="dk1"/>
                </a:solidFill>
                <a:latin typeface="Courier New"/>
                <a:ea typeface="Courier New"/>
                <a:cs typeface="Courier New"/>
                <a:sym typeface="Courier New"/>
              </a:rPr>
              <a:t>		else return false;</a:t>
            </a:r>
            <a:endParaRPr/>
          </a:p>
          <a:p>
            <a:pPr marL="179388" indent="-179388" algn="just"/>
            <a:r>
              <a:rPr lang="en-US">
                <a:solidFill>
                  <a:schemeClr val="dk1"/>
                </a:solidFill>
                <a:latin typeface="Courier New"/>
                <a:ea typeface="Courier New"/>
                <a:cs typeface="Courier New"/>
                <a:sym typeface="Courier New"/>
              </a:rPr>
              <a:t>	}</a:t>
            </a:r>
            <a:endParaRPr/>
          </a:p>
          <a:p>
            <a:pPr marL="179388" indent="-179388" algn="just"/>
            <a:r>
              <a:rPr lang="en-US">
                <a:solidFill>
                  <a:schemeClr val="dk1"/>
                </a:solidFill>
                <a:latin typeface="Courier New"/>
                <a:ea typeface="Courier New"/>
                <a:cs typeface="Courier New"/>
                <a:sym typeface="Courier New"/>
              </a:rPr>
              <a:t>}</a:t>
            </a:r>
            <a:endParaRPr/>
          </a:p>
          <a:p>
            <a:pPr marL="179388" indent="-179388" algn="just"/>
            <a:r>
              <a:rPr lang="en-US" b="1" i="1">
                <a:solidFill>
                  <a:schemeClr val="dk1"/>
                </a:solidFill>
                <a:latin typeface="Courier New"/>
                <a:ea typeface="Courier New"/>
                <a:cs typeface="Courier New"/>
                <a:sym typeface="Courier New"/>
              </a:rPr>
              <a:t>Test ob1 = new Test(100, 22);</a:t>
            </a:r>
            <a:endParaRPr/>
          </a:p>
          <a:p>
            <a:pPr marL="179388" indent="-179388" algn="just"/>
            <a:r>
              <a:rPr lang="en-US" b="1" i="1">
                <a:solidFill>
                  <a:schemeClr val="dk1"/>
                </a:solidFill>
                <a:latin typeface="Courier New"/>
                <a:ea typeface="Courier New"/>
                <a:cs typeface="Courier New"/>
                <a:sym typeface="Courier New"/>
              </a:rPr>
              <a:t>Test ob2 = new Test(100, 22);</a:t>
            </a:r>
            <a:endParaRPr/>
          </a:p>
          <a:p>
            <a:pPr marL="179388" indent="-179388" algn="just"/>
            <a:r>
              <a:rPr lang="en-US" b="1" i="1">
                <a:solidFill>
                  <a:schemeClr val="dk1"/>
                </a:solidFill>
                <a:latin typeface="Courier New"/>
                <a:ea typeface="Courier New"/>
                <a:cs typeface="Courier New"/>
                <a:sym typeface="Courier New"/>
              </a:rPr>
              <a:t>Test ob3 = new Test(-1,-1);</a:t>
            </a:r>
            <a:endParaRPr/>
          </a:p>
          <a:p>
            <a:pPr marL="179388" indent="-179388" algn="just"/>
            <a:r>
              <a:rPr lang="en-US" b="1" i="1">
                <a:solidFill>
                  <a:schemeClr val="dk1"/>
                </a:solidFill>
                <a:latin typeface="Courier New"/>
                <a:ea typeface="Courier New"/>
                <a:cs typeface="Courier New"/>
                <a:sym typeface="Courier New"/>
              </a:rPr>
              <a:t>ob1.equals(ob2); 🡪 true</a:t>
            </a:r>
            <a:endParaRPr/>
          </a:p>
          <a:p>
            <a:pPr marL="179388" indent="-179388" algn="just"/>
            <a:r>
              <a:rPr lang="en-US" b="1" i="1">
                <a:solidFill>
                  <a:schemeClr val="dk1"/>
                </a:solidFill>
                <a:latin typeface="Courier New"/>
                <a:ea typeface="Courier New"/>
                <a:cs typeface="Courier New"/>
                <a:sym typeface="Courier New"/>
              </a:rPr>
              <a:t>Ob1.equals(ob3); 🡪false</a:t>
            </a:r>
            <a:endParaRPr b="1" i="1">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3"/>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Type of Argument Passing</a:t>
            </a:r>
            <a:endParaRPr/>
          </a:p>
        </p:txBody>
      </p:sp>
      <p:sp>
        <p:nvSpPr>
          <p:cNvPr id="368" name="Google Shape;368;p33"/>
          <p:cNvSpPr/>
          <p:nvPr/>
        </p:nvSpPr>
        <p:spPr>
          <a:xfrm>
            <a:off x="2438400" y="1524000"/>
            <a:ext cx="8001000" cy="5029200"/>
          </a:xfrm>
          <a:prstGeom prst="rect">
            <a:avLst/>
          </a:prstGeom>
          <a:noFill/>
          <a:ln>
            <a:noFill/>
          </a:ln>
        </p:spPr>
        <p:txBody>
          <a:bodyPr spcFirstLastPara="1" wrap="square" lIns="92075" tIns="46025" rIns="92075" bIns="46025" anchor="t" anchorCtr="0">
            <a:noAutofit/>
          </a:bodyPr>
          <a:lstStyle/>
          <a:p>
            <a:pPr marL="179388" indent="-179388" algn="just">
              <a:buClr>
                <a:schemeClr val="dk1"/>
              </a:buClr>
              <a:buSzPts val="2400"/>
              <a:buFont typeface="Noto Sans Symbols"/>
              <a:buChar char="▪"/>
            </a:pPr>
            <a:r>
              <a:rPr lang="en-US" sz="2400" b="1" i="1" u="sng">
                <a:solidFill>
                  <a:schemeClr val="dk1"/>
                </a:solidFill>
                <a:latin typeface="Times New Roman"/>
                <a:ea typeface="Times New Roman"/>
                <a:cs typeface="Times New Roman"/>
                <a:sym typeface="Times New Roman"/>
              </a:rPr>
              <a:t>Call-by-value: </a:t>
            </a:r>
            <a:r>
              <a:rPr lang="en-US" sz="2400" b="1" i="1">
                <a:solidFill>
                  <a:schemeClr val="dk1"/>
                </a:solidFill>
                <a:latin typeface="Times New Roman"/>
                <a:ea typeface="Times New Roman"/>
                <a:cs typeface="Times New Roman"/>
                <a:sym typeface="Times New Roman"/>
              </a:rPr>
              <a:t> 	</a:t>
            </a:r>
            <a:endParaRPr/>
          </a:p>
          <a:p>
            <a:pPr marL="636588" lvl="1" indent="-179387"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you pass an item of a simple data type to a method.</a:t>
            </a:r>
            <a:endParaRPr/>
          </a:p>
          <a:p>
            <a:pPr marL="636588" lvl="1" indent="-179387"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Method only gets a copy of the data item.</a:t>
            </a:r>
            <a:endParaRPr/>
          </a:p>
          <a:p>
            <a:pPr marL="636588" lvl="1" indent="-179387"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code in the method cannot affect the original data item at all. </a:t>
            </a:r>
            <a:endParaRPr/>
          </a:p>
          <a:p>
            <a:pPr marL="179388" indent="-179388" algn="just">
              <a:spcBef>
                <a:spcPts val="1200"/>
              </a:spcBef>
            </a:pPr>
            <a:r>
              <a:rPr lang="en-US" sz="1600">
                <a:solidFill>
                  <a:schemeClr val="dk1"/>
                </a:solidFill>
                <a:latin typeface="Courier New"/>
                <a:ea typeface="Courier New"/>
                <a:cs typeface="Courier New"/>
                <a:sym typeface="Courier New"/>
              </a:rPr>
              <a:t>class Test{</a:t>
            </a:r>
            <a:endParaRPr/>
          </a:p>
          <a:p>
            <a:pPr marL="179388" indent="-179388" algn="just"/>
            <a:r>
              <a:rPr lang="en-US" sz="1600">
                <a:solidFill>
                  <a:schemeClr val="dk1"/>
                </a:solidFill>
                <a:latin typeface="Courier New"/>
                <a:ea typeface="Courier New"/>
                <a:cs typeface="Courier New"/>
                <a:sym typeface="Courier New"/>
              </a:rPr>
              <a:t>	void meth(int i, int j){</a:t>
            </a:r>
            <a:endParaRPr/>
          </a:p>
          <a:p>
            <a:pPr marL="179388" indent="-179388" algn="just"/>
            <a:r>
              <a:rPr lang="en-US" sz="1600">
                <a:solidFill>
                  <a:schemeClr val="dk1"/>
                </a:solidFill>
                <a:latin typeface="Courier New"/>
                <a:ea typeface="Courier New"/>
                <a:cs typeface="Courier New"/>
                <a:sym typeface="Courier New"/>
              </a:rPr>
              <a:t>		i=i*2;</a:t>
            </a:r>
            <a:endParaRPr/>
          </a:p>
          <a:p>
            <a:pPr marL="179388" indent="-179388" algn="just"/>
            <a:r>
              <a:rPr lang="en-US" sz="1600">
                <a:solidFill>
                  <a:schemeClr val="dk1"/>
                </a:solidFill>
                <a:latin typeface="Courier New"/>
                <a:ea typeface="Courier New"/>
                <a:cs typeface="Courier New"/>
                <a:sym typeface="Courier New"/>
              </a:rPr>
              <a:t>		j=j/2;</a:t>
            </a:r>
            <a:endParaRPr/>
          </a:p>
          <a:p>
            <a:pPr marL="179388" indent="-179388" algn="just"/>
            <a:r>
              <a:rPr lang="en-US" sz="1600">
                <a:solidFill>
                  <a:schemeClr val="dk1"/>
                </a:solidFill>
                <a:latin typeface="Courier New"/>
                <a:ea typeface="Courier New"/>
                <a:cs typeface="Courier New"/>
                <a:sym typeface="Courier New"/>
              </a:rPr>
              <a:t>	}</a:t>
            </a:r>
            <a:endParaRPr/>
          </a:p>
          <a:p>
            <a:pPr marL="179388" indent="-179388" algn="just"/>
            <a:r>
              <a:rPr lang="en-US" sz="1600">
                <a:solidFill>
                  <a:schemeClr val="dk1"/>
                </a:solidFill>
                <a:latin typeface="Courier New"/>
                <a:ea typeface="Courier New"/>
                <a:cs typeface="Courier New"/>
                <a:sym typeface="Courier New"/>
              </a:rPr>
              <a:t>}</a:t>
            </a:r>
            <a:endParaRPr/>
          </a:p>
          <a:p>
            <a:pPr marL="179388" indent="-179388" algn="just">
              <a:spcBef>
                <a:spcPts val="1200"/>
              </a:spcBef>
            </a:pPr>
            <a:r>
              <a:rPr lang="en-US" sz="1600" b="1" i="1">
                <a:solidFill>
                  <a:schemeClr val="dk1"/>
                </a:solidFill>
                <a:latin typeface="Courier New"/>
                <a:ea typeface="Courier New"/>
                <a:cs typeface="Courier New"/>
                <a:sym typeface="Courier New"/>
              </a:rPr>
              <a:t>Test ob = new Test();</a:t>
            </a:r>
            <a:endParaRPr/>
          </a:p>
          <a:p>
            <a:pPr marL="179388" indent="-179388" algn="just"/>
            <a:r>
              <a:rPr lang="en-US" sz="1600" b="1" i="1">
                <a:solidFill>
                  <a:schemeClr val="dk1"/>
                </a:solidFill>
                <a:latin typeface="Courier New"/>
                <a:ea typeface="Courier New"/>
                <a:cs typeface="Courier New"/>
                <a:sym typeface="Courier New"/>
              </a:rPr>
              <a:t>int a = 15, b = 20;</a:t>
            </a:r>
            <a:endParaRPr/>
          </a:p>
          <a:p>
            <a:pPr marL="179388" indent="-179388" algn="just"/>
            <a:r>
              <a:rPr lang="en-US" sz="1600" b="1" i="1">
                <a:solidFill>
                  <a:schemeClr val="dk1"/>
                </a:solidFill>
                <a:latin typeface="Courier New"/>
                <a:ea typeface="Courier New"/>
                <a:cs typeface="Courier New"/>
                <a:sym typeface="Courier New"/>
              </a:rPr>
              <a:t>Systeem.out.println(“ a and b before call: “ +a+” “+b);🡪 15  20</a:t>
            </a:r>
            <a:endParaRPr sz="1600" b="1" i="1">
              <a:solidFill>
                <a:schemeClr val="dk1"/>
              </a:solidFill>
              <a:latin typeface="Courier New"/>
              <a:ea typeface="Courier New"/>
              <a:cs typeface="Courier New"/>
              <a:sym typeface="Courier New"/>
            </a:endParaRPr>
          </a:p>
          <a:p>
            <a:pPr marL="179388" indent="-179388" algn="just"/>
            <a:r>
              <a:rPr lang="en-US" sz="1600" b="1" i="1">
                <a:solidFill>
                  <a:schemeClr val="dk1"/>
                </a:solidFill>
                <a:latin typeface="Courier New"/>
                <a:ea typeface="Courier New"/>
                <a:cs typeface="Courier New"/>
                <a:sym typeface="Courier New"/>
              </a:rPr>
              <a:t>ob.meth(a,b);</a:t>
            </a:r>
            <a:endParaRPr/>
          </a:p>
          <a:p>
            <a:pPr marL="179388" indent="-179388" algn="just"/>
            <a:r>
              <a:rPr lang="en-US" sz="1600" b="1" i="1">
                <a:solidFill>
                  <a:schemeClr val="dk1"/>
                </a:solidFill>
                <a:latin typeface="Courier New"/>
                <a:ea typeface="Courier New"/>
                <a:cs typeface="Courier New"/>
                <a:sym typeface="Courier New"/>
              </a:rPr>
              <a:t>Systeem.out.println(“ a and b after call: “ +a+” “+b);🡪  15  20</a:t>
            </a:r>
            <a:endParaRPr sz="1600" b="1" i="1">
              <a:solidFill>
                <a:schemeClr val="dk1"/>
              </a:solidFill>
              <a:latin typeface="Courier New"/>
              <a:ea typeface="Courier New"/>
              <a:cs typeface="Courier New"/>
              <a:sym typeface="Courier New"/>
            </a:endParaRPr>
          </a:p>
          <a:p>
            <a:pPr marL="179388" indent="-179388" algn="just">
              <a:spcBef>
                <a:spcPts val="1200"/>
              </a:spcBef>
            </a:pPr>
            <a:endParaRPr b="1" i="1">
              <a:solidFill>
                <a:schemeClr val="dk1"/>
              </a:solidFill>
              <a:latin typeface="Courier New"/>
              <a:ea typeface="Courier New"/>
              <a:cs typeface="Courier New"/>
              <a:sym typeface="Courier New"/>
            </a:endParaRPr>
          </a:p>
          <a:p>
            <a:pPr marL="179388" indent="-179388" algn="just">
              <a:spcBef>
                <a:spcPts val="1200"/>
              </a:spcBef>
            </a:pPr>
            <a:endParaRPr b="1" i="1">
              <a:solidFill>
                <a:schemeClr val="dk1"/>
              </a:solidFill>
              <a:latin typeface="Courier New"/>
              <a:ea typeface="Courier New"/>
              <a:cs typeface="Courier New"/>
              <a:sym typeface="Courier New"/>
            </a:endParaRPr>
          </a:p>
          <a:p>
            <a:pPr marL="179388" indent="-179388" algn="just"/>
            <a:endParaRPr>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Type of Argument Passing cont…</a:t>
            </a:r>
            <a:endParaRPr/>
          </a:p>
        </p:txBody>
      </p:sp>
      <p:sp>
        <p:nvSpPr>
          <p:cNvPr id="374" name="Google Shape;374;p34"/>
          <p:cNvSpPr/>
          <p:nvPr/>
        </p:nvSpPr>
        <p:spPr>
          <a:xfrm>
            <a:off x="2438400" y="1524000"/>
            <a:ext cx="8001000" cy="5029200"/>
          </a:xfrm>
          <a:prstGeom prst="rect">
            <a:avLst/>
          </a:prstGeom>
          <a:noFill/>
          <a:ln>
            <a:noFill/>
          </a:ln>
        </p:spPr>
        <p:txBody>
          <a:bodyPr spcFirstLastPara="1" wrap="square" lIns="92075" tIns="46025" rIns="92075" bIns="46025" anchor="t" anchorCtr="0">
            <a:noAutofit/>
          </a:bodyPr>
          <a:lstStyle/>
          <a:p>
            <a:pPr marL="179388" indent="-179388" algn="just">
              <a:buClr>
                <a:schemeClr val="dk1"/>
              </a:buClr>
              <a:buSzPts val="2000"/>
              <a:buFont typeface="Noto Sans Symbols"/>
              <a:buChar char="▪"/>
            </a:pPr>
            <a:r>
              <a:rPr lang="en-US" sz="2000" b="1" i="1" u="sng">
                <a:solidFill>
                  <a:schemeClr val="dk1"/>
                </a:solidFill>
                <a:latin typeface="Times New Roman"/>
                <a:ea typeface="Times New Roman"/>
                <a:cs typeface="Times New Roman"/>
                <a:sym typeface="Times New Roman"/>
              </a:rPr>
              <a:t>Call-by-reference:</a:t>
            </a:r>
            <a:endParaRPr b="1" i="1" u="sng">
              <a:solidFill>
                <a:schemeClr val="dk1"/>
              </a:solidFill>
              <a:latin typeface="Times New Roman"/>
              <a:ea typeface="Times New Roman"/>
              <a:cs typeface="Times New Roman"/>
              <a:sym typeface="Times New Roman"/>
            </a:endParaRPr>
          </a:p>
          <a:p>
            <a:pPr marL="636588" lvl="1" indent="-179387" algn="just">
              <a:buClr>
                <a:schemeClr val="dk1"/>
              </a:buClr>
              <a:buSzPts val="1800"/>
              <a:buFont typeface="Arial"/>
              <a:buChar char="•"/>
            </a:pPr>
            <a:r>
              <a:rPr lang="en-US">
                <a:solidFill>
                  <a:schemeClr val="dk1"/>
                </a:solidFill>
                <a:latin typeface="Times New Roman"/>
                <a:ea typeface="Times New Roman"/>
                <a:cs typeface="Times New Roman"/>
                <a:sym typeface="Times New Roman"/>
              </a:rPr>
              <a:t>When you pass an object to a method.</a:t>
            </a:r>
            <a:endParaRPr/>
          </a:p>
          <a:p>
            <a:pPr marL="636588" lvl="1" indent="-179387" algn="just">
              <a:buClr>
                <a:schemeClr val="dk1"/>
              </a:buClr>
              <a:buSzPts val="1800"/>
              <a:buFont typeface="Arial"/>
              <a:buChar char="•"/>
            </a:pPr>
            <a:r>
              <a:rPr lang="en-US">
                <a:solidFill>
                  <a:schemeClr val="dk1"/>
                </a:solidFill>
                <a:latin typeface="Times New Roman"/>
                <a:ea typeface="Times New Roman"/>
                <a:cs typeface="Times New Roman"/>
                <a:sym typeface="Times New Roman"/>
              </a:rPr>
              <a:t>Java actually passes a reference to the object.</a:t>
            </a:r>
            <a:endParaRPr/>
          </a:p>
          <a:p>
            <a:pPr marL="636588" lvl="1" indent="-179387" algn="just">
              <a:buClr>
                <a:schemeClr val="dk1"/>
              </a:buClr>
              <a:buSzPts val="1800"/>
              <a:buFont typeface="Arial"/>
              <a:buChar char="•"/>
            </a:pPr>
            <a:r>
              <a:rPr lang="en-US">
                <a:solidFill>
                  <a:schemeClr val="dk1"/>
                </a:solidFill>
                <a:latin typeface="Times New Roman"/>
                <a:ea typeface="Times New Roman"/>
                <a:cs typeface="Times New Roman"/>
                <a:sym typeface="Times New Roman"/>
              </a:rPr>
              <a:t>Code in the method can reach the original object.</a:t>
            </a:r>
            <a:endParaRPr/>
          </a:p>
          <a:p>
            <a:pPr marL="636588" lvl="1" indent="-179387" algn="just">
              <a:buClr>
                <a:schemeClr val="dk1"/>
              </a:buClr>
              <a:buSzPts val="1800"/>
              <a:buFont typeface="Arial"/>
              <a:buChar char="•"/>
            </a:pPr>
            <a:r>
              <a:rPr lang="en-US">
                <a:solidFill>
                  <a:schemeClr val="dk1"/>
                </a:solidFill>
                <a:latin typeface="Times New Roman"/>
                <a:ea typeface="Times New Roman"/>
                <a:cs typeface="Times New Roman"/>
                <a:sym typeface="Times New Roman"/>
              </a:rPr>
              <a:t>Any change made to the passed object affect the original object</a:t>
            </a:r>
            <a:r>
              <a:rPr lang="en-US" sz="2000">
                <a:solidFill>
                  <a:schemeClr val="dk1"/>
                </a:solidFill>
                <a:latin typeface="Times New Roman"/>
                <a:ea typeface="Times New Roman"/>
                <a:cs typeface="Times New Roman"/>
                <a:sym typeface="Times New Roman"/>
              </a:rPr>
              <a:t>.</a:t>
            </a:r>
            <a:endParaRPr/>
          </a:p>
          <a:p>
            <a:pPr marL="179388" indent="-179388" algn="just">
              <a:spcBef>
                <a:spcPts val="1200"/>
              </a:spcBef>
            </a:pPr>
            <a:r>
              <a:rPr lang="en-US" sz="1400">
                <a:solidFill>
                  <a:schemeClr val="dk1"/>
                </a:solidFill>
                <a:latin typeface="Courier New"/>
                <a:ea typeface="Courier New"/>
                <a:cs typeface="Courier New"/>
                <a:sym typeface="Courier New"/>
              </a:rPr>
              <a:t>class Test{</a:t>
            </a:r>
            <a:endParaRPr/>
          </a:p>
          <a:p>
            <a:pPr marL="179388" indent="-179388" algn="just"/>
            <a:r>
              <a:rPr lang="en-US" sz="1400">
                <a:solidFill>
                  <a:schemeClr val="dk1"/>
                </a:solidFill>
                <a:latin typeface="Courier New"/>
                <a:ea typeface="Courier New"/>
                <a:cs typeface="Courier New"/>
                <a:sym typeface="Courier New"/>
              </a:rPr>
              <a:t>	int a,b;</a:t>
            </a:r>
            <a:endParaRPr/>
          </a:p>
          <a:p>
            <a:pPr marL="179388" indent="-179388" algn="just"/>
            <a:r>
              <a:rPr lang="en-US" sz="1400">
                <a:solidFill>
                  <a:schemeClr val="dk1"/>
                </a:solidFill>
                <a:latin typeface="Courier New"/>
                <a:ea typeface="Courier New"/>
                <a:cs typeface="Courier New"/>
                <a:sym typeface="Courier New"/>
              </a:rPr>
              <a:t>	Test(int i, int j){</a:t>
            </a:r>
            <a:endParaRPr/>
          </a:p>
          <a:p>
            <a:pPr marL="179388" indent="-179388" algn="just"/>
            <a:r>
              <a:rPr lang="en-US" sz="1400">
                <a:solidFill>
                  <a:schemeClr val="dk1"/>
                </a:solidFill>
                <a:latin typeface="Courier New"/>
                <a:ea typeface="Courier New"/>
                <a:cs typeface="Courier New"/>
                <a:sym typeface="Courier New"/>
              </a:rPr>
              <a:t>	a = i;</a:t>
            </a:r>
            <a:endParaRPr/>
          </a:p>
          <a:p>
            <a:pPr marL="179388" indent="-179388" algn="just"/>
            <a:r>
              <a:rPr lang="en-US" sz="1400">
                <a:solidFill>
                  <a:schemeClr val="dk1"/>
                </a:solidFill>
                <a:latin typeface="Courier New"/>
                <a:ea typeface="Courier New"/>
                <a:cs typeface="Courier New"/>
                <a:sym typeface="Courier New"/>
              </a:rPr>
              <a:t>	b = j;</a:t>
            </a:r>
            <a:endParaRPr/>
          </a:p>
          <a:p>
            <a:pPr marL="179388" indent="-179388" algn="just"/>
            <a:r>
              <a:rPr lang="en-US" sz="1400">
                <a:solidFill>
                  <a:schemeClr val="dk1"/>
                </a:solidFill>
                <a:latin typeface="Courier New"/>
                <a:ea typeface="Courier New"/>
                <a:cs typeface="Courier New"/>
                <a:sym typeface="Courier New"/>
              </a:rPr>
              <a:t> }</a:t>
            </a:r>
            <a:endParaRPr/>
          </a:p>
          <a:p>
            <a:pPr marL="179388" indent="-179388" algn="just"/>
            <a:r>
              <a:rPr lang="en-US" sz="1400">
                <a:solidFill>
                  <a:schemeClr val="dk1"/>
                </a:solidFill>
                <a:latin typeface="Courier New"/>
                <a:ea typeface="Courier New"/>
                <a:cs typeface="Courier New"/>
                <a:sym typeface="Courier New"/>
              </a:rPr>
              <a:t>	void meth(Test o){</a:t>
            </a:r>
            <a:endParaRPr/>
          </a:p>
          <a:p>
            <a:pPr marL="179388" indent="-179388" algn="just"/>
            <a:r>
              <a:rPr lang="en-US" sz="1400">
                <a:solidFill>
                  <a:schemeClr val="dk1"/>
                </a:solidFill>
                <a:latin typeface="Courier New"/>
                <a:ea typeface="Courier New"/>
                <a:cs typeface="Courier New"/>
                <a:sym typeface="Courier New"/>
              </a:rPr>
              <a:t>		o.a = o.a*2;</a:t>
            </a:r>
            <a:endParaRPr/>
          </a:p>
          <a:p>
            <a:pPr marL="179388" indent="-179388" algn="just"/>
            <a:r>
              <a:rPr lang="en-US" sz="1400">
                <a:solidFill>
                  <a:schemeClr val="dk1"/>
                </a:solidFill>
                <a:latin typeface="Courier New"/>
                <a:ea typeface="Courier New"/>
                <a:cs typeface="Courier New"/>
                <a:sym typeface="Courier New"/>
              </a:rPr>
              <a:t>		o.b = o.b/2;</a:t>
            </a:r>
            <a:endParaRPr/>
          </a:p>
          <a:p>
            <a:pPr marL="179388" indent="-179388" algn="just"/>
            <a:r>
              <a:rPr lang="en-US" sz="1400">
                <a:solidFill>
                  <a:schemeClr val="dk1"/>
                </a:solidFill>
                <a:latin typeface="Courier New"/>
                <a:ea typeface="Courier New"/>
                <a:cs typeface="Courier New"/>
                <a:sym typeface="Courier New"/>
              </a:rPr>
              <a:t>	}</a:t>
            </a:r>
            <a:endParaRPr/>
          </a:p>
          <a:p>
            <a:pPr marL="179388" indent="-179388" algn="just"/>
            <a:r>
              <a:rPr lang="en-US" sz="1400">
                <a:solidFill>
                  <a:schemeClr val="dk1"/>
                </a:solidFill>
                <a:latin typeface="Courier New"/>
                <a:ea typeface="Courier New"/>
                <a:cs typeface="Courier New"/>
                <a:sym typeface="Courier New"/>
              </a:rPr>
              <a:t>}</a:t>
            </a:r>
            <a:endParaRPr/>
          </a:p>
          <a:p>
            <a:pPr marL="179388" indent="-179388" algn="just"/>
            <a:r>
              <a:rPr lang="en-US" sz="1400" b="1" i="1">
                <a:solidFill>
                  <a:schemeClr val="dk1"/>
                </a:solidFill>
                <a:latin typeface="Courier New"/>
                <a:ea typeface="Courier New"/>
                <a:cs typeface="Courier New"/>
                <a:sym typeface="Courier New"/>
              </a:rPr>
              <a:t>Test ob = new Test(15,20);</a:t>
            </a:r>
            <a:endParaRPr/>
          </a:p>
          <a:p>
            <a:pPr marL="179388" indent="-179388" algn="just"/>
            <a:r>
              <a:rPr lang="en-US" sz="1400" b="1" i="1">
                <a:solidFill>
                  <a:schemeClr val="dk1"/>
                </a:solidFill>
                <a:latin typeface="Courier New"/>
                <a:ea typeface="Courier New"/>
                <a:cs typeface="Courier New"/>
                <a:sym typeface="Courier New"/>
              </a:rPr>
              <a:t>Systeem.out.println(“ a and b before call: “ +a+” “+b);🡪 15  20</a:t>
            </a:r>
            <a:endParaRPr sz="1400" b="1" i="1">
              <a:solidFill>
                <a:schemeClr val="dk1"/>
              </a:solidFill>
              <a:latin typeface="Courier New"/>
              <a:ea typeface="Courier New"/>
              <a:cs typeface="Courier New"/>
              <a:sym typeface="Courier New"/>
            </a:endParaRPr>
          </a:p>
          <a:p>
            <a:pPr marL="179388" indent="-179388" algn="just"/>
            <a:r>
              <a:rPr lang="en-US" sz="1400" b="1" i="1">
                <a:solidFill>
                  <a:schemeClr val="dk1"/>
                </a:solidFill>
                <a:latin typeface="Courier New"/>
                <a:ea typeface="Courier New"/>
                <a:cs typeface="Courier New"/>
                <a:sym typeface="Courier New"/>
              </a:rPr>
              <a:t>ob.meth(ob);</a:t>
            </a:r>
            <a:endParaRPr/>
          </a:p>
          <a:p>
            <a:pPr marL="179388" indent="-179388" algn="just"/>
            <a:r>
              <a:rPr lang="en-US" sz="1400" b="1" i="1">
                <a:solidFill>
                  <a:schemeClr val="dk1"/>
                </a:solidFill>
                <a:latin typeface="Courier New"/>
                <a:ea typeface="Courier New"/>
                <a:cs typeface="Courier New"/>
                <a:sym typeface="Courier New"/>
              </a:rPr>
              <a:t>Systeem.out.println(“ a and b after call: “ +a+” “+b);🡪  30  10</a:t>
            </a:r>
            <a:endParaRPr sz="1400" b="1" i="1">
              <a:solidFill>
                <a:schemeClr val="dk1"/>
              </a:solidFill>
              <a:latin typeface="Courier New"/>
              <a:ea typeface="Courier New"/>
              <a:cs typeface="Courier New"/>
              <a:sym typeface="Courier New"/>
            </a:endParaRPr>
          </a:p>
          <a:p>
            <a:pPr marL="0" lvl="1" algn="just"/>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5"/>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Returning Objects from Methods</a:t>
            </a:r>
            <a:endParaRPr/>
          </a:p>
        </p:txBody>
      </p:sp>
      <p:sp>
        <p:nvSpPr>
          <p:cNvPr id="380" name="Google Shape;380;p35"/>
          <p:cNvSpPr/>
          <p:nvPr/>
        </p:nvSpPr>
        <p:spPr>
          <a:xfrm>
            <a:off x="2514600" y="1828800"/>
            <a:ext cx="8001000" cy="5029200"/>
          </a:xfrm>
          <a:prstGeom prst="rect">
            <a:avLst/>
          </a:prstGeom>
          <a:noFill/>
          <a:ln>
            <a:noFill/>
          </a:ln>
        </p:spPr>
        <p:txBody>
          <a:bodyPr spcFirstLastPara="1" wrap="square" lIns="92075" tIns="46025" rIns="92075" bIns="46025" anchor="t" anchorCtr="0">
            <a:noAutofit/>
          </a:bodyPr>
          <a:lstStyle/>
          <a:p>
            <a:pPr marL="179388" lvl="1" indent="-179388" algn="just">
              <a:lnSpc>
                <a:spcPct val="150000"/>
              </a:lnSpc>
              <a:buClr>
                <a:schemeClr val="dk1"/>
              </a:buClr>
              <a:buSzPts val="2400"/>
              <a:buFont typeface="Arial"/>
              <a:buChar char="•"/>
            </a:pPr>
            <a:r>
              <a:rPr lang="en-US" sz="2400">
                <a:solidFill>
                  <a:schemeClr val="dk1"/>
                </a:solidFill>
                <a:latin typeface="Times New Roman"/>
                <a:ea typeface="Times New Roman"/>
                <a:cs typeface="Times New Roman"/>
                <a:sym typeface="Times New Roman"/>
              </a:rPr>
              <a:t>A  method can return objects just like other data types.</a:t>
            </a:r>
            <a:endParaRPr/>
          </a:p>
          <a:p>
            <a:pPr marL="179388" lvl="1" indent="-179388" algn="just">
              <a:lnSpc>
                <a:spcPct val="150000"/>
              </a:lnSpc>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object created by a method will continue to exist as long as there is a reference to it.</a:t>
            </a:r>
            <a:endParaRPr/>
          </a:p>
          <a:p>
            <a:pPr marL="179388" lvl="1" indent="-179388" algn="just">
              <a:lnSpc>
                <a:spcPct val="150000"/>
              </a:lnSpc>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No need to worry about an object going </a:t>
            </a:r>
            <a:r>
              <a:rPr lang="en-US" sz="2400" i="1">
                <a:solidFill>
                  <a:schemeClr val="dk1"/>
                </a:solidFill>
                <a:latin typeface="Times New Roman"/>
                <a:ea typeface="Times New Roman"/>
                <a:cs typeface="Times New Roman"/>
                <a:sym typeface="Times New Roman"/>
              </a:rPr>
              <a:t>out-of-scope</a:t>
            </a:r>
            <a:r>
              <a:rPr lang="en-US" sz="2400">
                <a:solidFill>
                  <a:schemeClr val="dk1"/>
                </a:solidFill>
                <a:latin typeface="Times New Roman"/>
                <a:ea typeface="Times New Roman"/>
                <a:cs typeface="Times New Roman"/>
                <a:sym typeface="Times New Roman"/>
              </a:rPr>
              <a:t> because the method in which it was created terminates.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6"/>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Returning Objects Example</a:t>
            </a:r>
            <a:endParaRPr/>
          </a:p>
        </p:txBody>
      </p:sp>
      <p:sp>
        <p:nvSpPr>
          <p:cNvPr id="386" name="Google Shape;386;p36"/>
          <p:cNvSpPr/>
          <p:nvPr/>
        </p:nvSpPr>
        <p:spPr>
          <a:xfrm>
            <a:off x="2514600" y="1447800"/>
            <a:ext cx="8001000" cy="5410200"/>
          </a:xfrm>
          <a:prstGeom prst="rect">
            <a:avLst/>
          </a:prstGeom>
          <a:noFill/>
          <a:ln>
            <a:noFill/>
          </a:ln>
        </p:spPr>
        <p:txBody>
          <a:bodyPr spcFirstLastPara="1" wrap="square" lIns="92075" tIns="46025" rIns="92075" bIns="46025" anchor="t" anchorCtr="0">
            <a:noAutofit/>
          </a:bodyPr>
          <a:lstStyle/>
          <a:p>
            <a:pPr marL="179388" lvl="1" indent="-179388" algn="just"/>
            <a:r>
              <a:rPr lang="en-US" sz="1600">
                <a:solidFill>
                  <a:schemeClr val="dk1"/>
                </a:solidFill>
                <a:latin typeface="Courier New"/>
                <a:ea typeface="Courier New"/>
                <a:cs typeface="Courier New"/>
                <a:sym typeface="Courier New"/>
              </a:rPr>
              <a:t>class Test{</a:t>
            </a:r>
            <a:endParaRPr/>
          </a:p>
          <a:p>
            <a:pPr marL="179388" lvl="1" indent="-179388" algn="just"/>
            <a:r>
              <a:rPr lang="en-US" sz="1600">
                <a:solidFill>
                  <a:schemeClr val="dk1"/>
                </a:solidFill>
                <a:latin typeface="Courier New"/>
                <a:ea typeface="Courier New"/>
                <a:cs typeface="Courier New"/>
                <a:sym typeface="Courier New"/>
              </a:rPr>
              <a:t>	int a;</a:t>
            </a:r>
            <a:endParaRPr/>
          </a:p>
          <a:p>
            <a:pPr marL="179388" lvl="1" indent="-179388" algn="just"/>
            <a:r>
              <a:rPr lang="en-US" sz="1600">
                <a:solidFill>
                  <a:schemeClr val="dk1"/>
                </a:solidFill>
                <a:latin typeface="Courier New"/>
                <a:ea typeface="Courier New"/>
                <a:cs typeface="Courier New"/>
                <a:sym typeface="Courier New"/>
              </a:rPr>
              <a:t>	Test (int i){</a:t>
            </a:r>
            <a:endParaRPr/>
          </a:p>
          <a:p>
            <a:pPr marL="179388" lvl="1" indent="-179388" algn="just"/>
            <a:r>
              <a:rPr lang="en-US" sz="1600">
                <a:solidFill>
                  <a:schemeClr val="dk1"/>
                </a:solidFill>
                <a:latin typeface="Courier New"/>
                <a:ea typeface="Courier New"/>
                <a:cs typeface="Courier New"/>
                <a:sym typeface="Courier New"/>
              </a:rPr>
              <a:t>		a = i;</a:t>
            </a:r>
            <a:endParaRPr/>
          </a:p>
          <a:p>
            <a:pPr marL="179388" lvl="1" indent="-179388" algn="just"/>
            <a:r>
              <a:rPr lang="en-US" sz="1600">
                <a:solidFill>
                  <a:schemeClr val="dk1"/>
                </a:solidFill>
                <a:latin typeface="Courier New"/>
                <a:ea typeface="Courier New"/>
                <a:cs typeface="Courier New"/>
                <a:sym typeface="Courier New"/>
              </a:rPr>
              <a:t>	}</a:t>
            </a:r>
            <a:endParaRPr/>
          </a:p>
          <a:p>
            <a:pPr marL="179388" lvl="1" indent="-179388" algn="just"/>
            <a:r>
              <a:rPr lang="en-US" sz="1600">
                <a:solidFill>
                  <a:schemeClr val="dk1"/>
                </a:solidFill>
                <a:latin typeface="Courier New"/>
                <a:ea typeface="Courier New"/>
                <a:cs typeface="Courier New"/>
                <a:sym typeface="Courier New"/>
              </a:rPr>
              <a:t>	Test incrByTen(){</a:t>
            </a:r>
            <a:endParaRPr/>
          </a:p>
          <a:p>
            <a:pPr marL="179388" lvl="1" indent="-179388" algn="just"/>
            <a:r>
              <a:rPr lang="en-US" sz="1600">
                <a:solidFill>
                  <a:schemeClr val="dk1"/>
                </a:solidFill>
                <a:latin typeface="Courier New"/>
                <a:ea typeface="Courier New"/>
                <a:cs typeface="Courier New"/>
                <a:sym typeface="Courier New"/>
              </a:rPr>
              <a:t>	Test temp = new Test(a+10);</a:t>
            </a:r>
            <a:endParaRPr/>
          </a:p>
          <a:p>
            <a:pPr marL="179388" lvl="1" indent="-179388" algn="just"/>
            <a:r>
              <a:rPr lang="en-US" sz="1600">
                <a:solidFill>
                  <a:schemeClr val="dk1"/>
                </a:solidFill>
                <a:latin typeface="Courier New"/>
                <a:ea typeface="Courier New"/>
                <a:cs typeface="Courier New"/>
                <a:sym typeface="Courier New"/>
              </a:rPr>
              <a:t>	return temp;</a:t>
            </a:r>
            <a:endParaRPr/>
          </a:p>
          <a:p>
            <a:pPr marL="179388" lvl="1" indent="-179388" algn="just"/>
            <a:r>
              <a:rPr lang="en-US" sz="1600">
                <a:solidFill>
                  <a:schemeClr val="dk1"/>
                </a:solidFill>
                <a:latin typeface="Courier New"/>
                <a:ea typeface="Courier New"/>
                <a:cs typeface="Courier New"/>
                <a:sym typeface="Courier New"/>
              </a:rPr>
              <a:t>	}</a:t>
            </a:r>
            <a:endParaRPr/>
          </a:p>
          <a:p>
            <a:pPr marL="179388" lvl="1" indent="-179388" algn="just"/>
            <a:r>
              <a:rPr lang="en-US" sz="1600">
                <a:solidFill>
                  <a:schemeClr val="dk1"/>
                </a:solidFill>
                <a:latin typeface="Courier New"/>
                <a:ea typeface="Courier New"/>
                <a:cs typeface="Courier New"/>
                <a:sym typeface="Courier New"/>
              </a:rPr>
              <a:t>}</a:t>
            </a:r>
            <a:endParaRPr/>
          </a:p>
          <a:p>
            <a:pPr marL="179388" lvl="1" indent="-179388" algn="just"/>
            <a:r>
              <a:rPr lang="en-US" sz="1600">
                <a:solidFill>
                  <a:schemeClr val="dk1"/>
                </a:solidFill>
                <a:latin typeface="Courier New"/>
                <a:ea typeface="Courier New"/>
                <a:cs typeface="Courier New"/>
                <a:sym typeface="Courier New"/>
              </a:rPr>
              <a:t>Class RetOb{</a:t>
            </a:r>
            <a:endParaRPr/>
          </a:p>
          <a:p>
            <a:pPr marL="179388" lvl="1" indent="-179388" algn="just"/>
            <a:r>
              <a:rPr lang="en-US" sz="1600">
                <a:solidFill>
                  <a:schemeClr val="dk1"/>
                </a:solidFill>
                <a:latin typeface="Courier New"/>
                <a:ea typeface="Courier New"/>
                <a:cs typeface="Courier New"/>
                <a:sym typeface="Courier New"/>
              </a:rPr>
              <a:t>	public static void main(String args[]){</a:t>
            </a:r>
            <a:endParaRPr/>
          </a:p>
          <a:p>
            <a:pPr marL="179388" lvl="1" indent="-179388" algn="just"/>
            <a:r>
              <a:rPr lang="en-US" sz="1600">
                <a:solidFill>
                  <a:schemeClr val="dk1"/>
                </a:solidFill>
                <a:latin typeface="Courier New"/>
                <a:ea typeface="Courier New"/>
                <a:cs typeface="Courier New"/>
                <a:sym typeface="Courier New"/>
              </a:rPr>
              <a:t>	Test ob1 = new Test(2);</a:t>
            </a:r>
            <a:endParaRPr/>
          </a:p>
          <a:p>
            <a:pPr marL="179388" lvl="1" indent="-179388" algn="just"/>
            <a:r>
              <a:rPr lang="en-US" sz="1600">
                <a:solidFill>
                  <a:schemeClr val="dk1"/>
                </a:solidFill>
                <a:latin typeface="Courier New"/>
                <a:ea typeface="Courier New"/>
                <a:cs typeface="Courier New"/>
                <a:sym typeface="Courier New"/>
              </a:rPr>
              <a:t>	Test ob2;</a:t>
            </a:r>
            <a:endParaRPr/>
          </a:p>
          <a:p>
            <a:pPr marL="179388" lvl="1" indent="-179388" algn="just"/>
            <a:r>
              <a:rPr lang="en-US" sz="1600">
                <a:solidFill>
                  <a:schemeClr val="dk1"/>
                </a:solidFill>
                <a:latin typeface="Courier New"/>
                <a:ea typeface="Courier New"/>
                <a:cs typeface="Courier New"/>
                <a:sym typeface="Courier New"/>
              </a:rPr>
              <a:t>	ob2 = ob1.incrByTen();</a:t>
            </a:r>
            <a:endParaRPr/>
          </a:p>
          <a:p>
            <a:pPr marL="179388" lvl="1" indent="-179388" algn="just"/>
            <a:r>
              <a:rPr lang="en-US" sz="1600">
                <a:solidFill>
                  <a:schemeClr val="dk1"/>
                </a:solidFill>
                <a:latin typeface="Courier New"/>
                <a:ea typeface="Courier New"/>
                <a:cs typeface="Courier New"/>
                <a:sym typeface="Courier New"/>
              </a:rPr>
              <a:t>	System.out.println(“ob1.a: “+ob1.a);</a:t>
            </a:r>
            <a:endParaRPr/>
          </a:p>
          <a:p>
            <a:pPr marL="179388" lvl="1" indent="-179388" algn="just"/>
            <a:r>
              <a:rPr lang="en-US" sz="1600">
                <a:solidFill>
                  <a:schemeClr val="dk1"/>
                </a:solidFill>
                <a:latin typeface="Courier New"/>
                <a:ea typeface="Courier New"/>
                <a:cs typeface="Courier New"/>
                <a:sym typeface="Courier New"/>
              </a:rPr>
              <a:t>	System.out.println(“ob2.a: “+ob2.a);</a:t>
            </a:r>
            <a:endParaRPr/>
          </a:p>
          <a:p>
            <a:pPr marL="179388" lvl="1" indent="-179388" algn="just"/>
            <a:r>
              <a:rPr lang="en-US" sz="1600">
                <a:solidFill>
                  <a:schemeClr val="dk1"/>
                </a:solidFill>
                <a:latin typeface="Courier New"/>
                <a:ea typeface="Courier New"/>
                <a:cs typeface="Courier New"/>
                <a:sym typeface="Courier New"/>
              </a:rPr>
              <a:t>	}</a:t>
            </a:r>
            <a:endParaRPr/>
          </a:p>
          <a:p>
            <a:pPr marL="179388" lvl="1" indent="-179388" algn="just"/>
            <a:r>
              <a:rPr lang="en-US" sz="1600">
                <a:solidFill>
                  <a:schemeClr val="dk1"/>
                </a:solidFill>
                <a:latin typeface="Courier New"/>
                <a:ea typeface="Courier New"/>
                <a:cs typeface="Courier New"/>
                <a:sym typeface="Courier New"/>
              </a:rPr>
              <a:t>}</a:t>
            </a:r>
            <a:endParaRPr/>
          </a:p>
          <a:p>
            <a:pPr marL="179388" lvl="1" indent="-179388" algn="just"/>
            <a:r>
              <a:rPr lang="en-US" sz="1600" b="1">
                <a:solidFill>
                  <a:schemeClr val="dk1"/>
                </a:solidFill>
                <a:latin typeface="Courier New"/>
                <a:ea typeface="Courier New"/>
                <a:cs typeface="Courier New"/>
                <a:sym typeface="Courier New"/>
              </a:rPr>
              <a:t>ob1.a = 2;</a:t>
            </a:r>
            <a:endParaRPr/>
          </a:p>
          <a:p>
            <a:pPr marL="179388" lvl="1" indent="-179388" algn="just"/>
            <a:r>
              <a:rPr lang="en-US" sz="1600" b="1">
                <a:solidFill>
                  <a:schemeClr val="dk1"/>
                </a:solidFill>
                <a:latin typeface="Courier New"/>
                <a:ea typeface="Courier New"/>
                <a:cs typeface="Courier New"/>
                <a:sym typeface="Courier New"/>
              </a:rPr>
              <a:t>ob2.a = 12;</a:t>
            </a:r>
            <a:endParaRPr/>
          </a:p>
          <a:p>
            <a:pPr marL="179388" lvl="1" indent="-179388" algn="just"/>
            <a:endParaRPr sz="1600">
              <a:solidFill>
                <a:schemeClr val="dk1"/>
              </a:solidFill>
              <a:latin typeface="Courier New"/>
              <a:ea typeface="Courier New"/>
              <a:cs typeface="Courier New"/>
              <a:sym typeface="Courier New"/>
            </a:endParaRPr>
          </a:p>
          <a:p>
            <a:pPr marL="179388" lvl="1" indent="-179388" algn="just"/>
            <a:endParaRPr sz="1600">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E92023-4731-4366-A629-5385F382F893}"/>
              </a:ext>
            </a:extLst>
          </p:cNvPr>
          <p:cNvPicPr>
            <a:picLocks noChangeAspect="1"/>
          </p:cNvPicPr>
          <p:nvPr/>
        </p:nvPicPr>
        <p:blipFill>
          <a:blip r:embed="rId2"/>
          <a:stretch>
            <a:fillRect/>
          </a:stretch>
        </p:blipFill>
        <p:spPr>
          <a:xfrm>
            <a:off x="995794" y="457489"/>
            <a:ext cx="8920861" cy="4853420"/>
          </a:xfrm>
          <a:prstGeom prst="rect">
            <a:avLst/>
          </a:prstGeom>
        </p:spPr>
      </p:pic>
    </p:spTree>
    <p:extLst>
      <p:ext uri="{BB962C8B-B14F-4D97-AF65-F5344CB8AC3E}">
        <p14:creationId xmlns:p14="http://schemas.microsoft.com/office/powerpoint/2010/main" val="335891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5E2F23-BD1F-4FB7-993C-0B2C0CF45B02}"/>
              </a:ext>
            </a:extLst>
          </p:cNvPr>
          <p:cNvPicPr>
            <a:picLocks noChangeAspect="1"/>
          </p:cNvPicPr>
          <p:nvPr/>
        </p:nvPicPr>
        <p:blipFill>
          <a:blip r:embed="rId2"/>
          <a:stretch>
            <a:fillRect/>
          </a:stretch>
        </p:blipFill>
        <p:spPr>
          <a:xfrm>
            <a:off x="1003589" y="1010083"/>
            <a:ext cx="8743950" cy="4505325"/>
          </a:xfrm>
          <a:prstGeom prst="rect">
            <a:avLst/>
          </a:prstGeom>
        </p:spPr>
      </p:pic>
    </p:spTree>
    <p:extLst>
      <p:ext uri="{BB962C8B-B14F-4D97-AF65-F5344CB8AC3E}">
        <p14:creationId xmlns:p14="http://schemas.microsoft.com/office/powerpoint/2010/main" val="285871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7B7228-B7F1-4788-BB1E-969671F0E01C}"/>
              </a:ext>
            </a:extLst>
          </p:cNvPr>
          <p:cNvPicPr>
            <a:picLocks noChangeAspect="1"/>
          </p:cNvPicPr>
          <p:nvPr/>
        </p:nvPicPr>
        <p:blipFill>
          <a:blip r:embed="rId2"/>
          <a:stretch>
            <a:fillRect/>
          </a:stretch>
        </p:blipFill>
        <p:spPr>
          <a:xfrm>
            <a:off x="1042555" y="487796"/>
            <a:ext cx="6781800" cy="4533900"/>
          </a:xfrm>
          <a:prstGeom prst="rect">
            <a:avLst/>
          </a:prstGeom>
        </p:spPr>
      </p:pic>
    </p:spTree>
    <p:extLst>
      <p:ext uri="{BB962C8B-B14F-4D97-AF65-F5344CB8AC3E}">
        <p14:creationId xmlns:p14="http://schemas.microsoft.com/office/powerpoint/2010/main" val="901407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67B215-80D3-4929-922F-8623906EA9FA}"/>
              </a:ext>
            </a:extLst>
          </p:cNvPr>
          <p:cNvPicPr>
            <a:picLocks noChangeAspect="1"/>
          </p:cNvPicPr>
          <p:nvPr/>
        </p:nvPicPr>
        <p:blipFill>
          <a:blip r:embed="rId2"/>
          <a:stretch>
            <a:fillRect/>
          </a:stretch>
        </p:blipFill>
        <p:spPr>
          <a:xfrm>
            <a:off x="960437" y="651740"/>
            <a:ext cx="8239125" cy="4686300"/>
          </a:xfrm>
          <a:prstGeom prst="rect">
            <a:avLst/>
          </a:prstGeom>
        </p:spPr>
      </p:pic>
    </p:spTree>
    <p:extLst>
      <p:ext uri="{BB962C8B-B14F-4D97-AF65-F5344CB8AC3E}">
        <p14:creationId xmlns:p14="http://schemas.microsoft.com/office/powerpoint/2010/main" val="366166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BB4A-0970-4C32-BD91-FDDEA5D6BC3B}"/>
              </a:ext>
            </a:extLst>
          </p:cNvPr>
          <p:cNvSpPr>
            <a:spLocks noGrp="1"/>
          </p:cNvSpPr>
          <p:nvPr>
            <p:ph type="title"/>
          </p:nvPr>
        </p:nvSpPr>
        <p:spPr>
          <a:xfrm>
            <a:off x="838200" y="365125"/>
            <a:ext cx="10515600" cy="955675"/>
          </a:xfrm>
        </p:spPr>
        <p:txBody>
          <a:bodyPr/>
          <a:lstStyle/>
          <a:p>
            <a:r>
              <a:rPr lang="en-US" dirty="0"/>
              <a:t>Basic information about a class</a:t>
            </a:r>
          </a:p>
        </p:txBody>
      </p:sp>
      <p:pic>
        <p:nvPicPr>
          <p:cNvPr id="4" name="Picture 3">
            <a:extLst>
              <a:ext uri="{FF2B5EF4-FFF2-40B4-BE49-F238E27FC236}">
                <a16:creationId xmlns:a16="http://schemas.microsoft.com/office/drawing/2014/main" id="{60240639-5CC6-439B-BD20-AA2E5A5D18E5}"/>
              </a:ext>
            </a:extLst>
          </p:cNvPr>
          <p:cNvPicPr>
            <a:picLocks noChangeAspect="1"/>
          </p:cNvPicPr>
          <p:nvPr/>
        </p:nvPicPr>
        <p:blipFill>
          <a:blip r:embed="rId2"/>
          <a:stretch>
            <a:fillRect/>
          </a:stretch>
        </p:blipFill>
        <p:spPr>
          <a:xfrm>
            <a:off x="1329459" y="1544060"/>
            <a:ext cx="8572500" cy="4619625"/>
          </a:xfrm>
          <a:prstGeom prst="rect">
            <a:avLst/>
          </a:prstGeom>
        </p:spPr>
      </p:pic>
    </p:spTree>
    <p:extLst>
      <p:ext uri="{BB962C8B-B14F-4D97-AF65-F5344CB8AC3E}">
        <p14:creationId xmlns:p14="http://schemas.microsoft.com/office/powerpoint/2010/main" val="3565973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455A70-F2F9-4811-8784-77CBAA0D61ED}"/>
              </a:ext>
            </a:extLst>
          </p:cNvPr>
          <p:cNvPicPr>
            <a:picLocks noChangeAspect="1"/>
          </p:cNvPicPr>
          <p:nvPr/>
        </p:nvPicPr>
        <p:blipFill>
          <a:blip r:embed="rId2"/>
          <a:stretch>
            <a:fillRect/>
          </a:stretch>
        </p:blipFill>
        <p:spPr>
          <a:xfrm>
            <a:off x="648855" y="368589"/>
            <a:ext cx="8382000" cy="3867150"/>
          </a:xfrm>
          <a:prstGeom prst="rect">
            <a:avLst/>
          </a:prstGeom>
        </p:spPr>
      </p:pic>
    </p:spTree>
    <p:extLst>
      <p:ext uri="{BB962C8B-B14F-4D97-AF65-F5344CB8AC3E}">
        <p14:creationId xmlns:p14="http://schemas.microsoft.com/office/powerpoint/2010/main" val="295471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16A65-5697-49EF-8E5D-607F18DF7C09}"/>
              </a:ext>
            </a:extLst>
          </p:cNvPr>
          <p:cNvPicPr>
            <a:picLocks noChangeAspect="1"/>
          </p:cNvPicPr>
          <p:nvPr/>
        </p:nvPicPr>
        <p:blipFill>
          <a:blip r:embed="rId2"/>
          <a:stretch>
            <a:fillRect/>
          </a:stretch>
        </p:blipFill>
        <p:spPr>
          <a:xfrm>
            <a:off x="660977" y="538307"/>
            <a:ext cx="8801100" cy="4857750"/>
          </a:xfrm>
          <a:prstGeom prst="rect">
            <a:avLst/>
          </a:prstGeom>
        </p:spPr>
      </p:pic>
    </p:spTree>
    <p:extLst>
      <p:ext uri="{BB962C8B-B14F-4D97-AF65-F5344CB8AC3E}">
        <p14:creationId xmlns:p14="http://schemas.microsoft.com/office/powerpoint/2010/main" val="3664132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71F13B-90DA-4A98-88A5-0C02C03259CA}"/>
              </a:ext>
            </a:extLst>
          </p:cNvPr>
          <p:cNvPicPr>
            <a:picLocks noChangeAspect="1"/>
          </p:cNvPicPr>
          <p:nvPr/>
        </p:nvPicPr>
        <p:blipFill>
          <a:blip r:embed="rId2"/>
          <a:stretch>
            <a:fillRect/>
          </a:stretch>
        </p:blipFill>
        <p:spPr>
          <a:xfrm>
            <a:off x="489527" y="720003"/>
            <a:ext cx="8534400" cy="2924175"/>
          </a:xfrm>
          <a:prstGeom prst="rect">
            <a:avLst/>
          </a:prstGeom>
        </p:spPr>
      </p:pic>
    </p:spTree>
    <p:extLst>
      <p:ext uri="{BB962C8B-B14F-4D97-AF65-F5344CB8AC3E}">
        <p14:creationId xmlns:p14="http://schemas.microsoft.com/office/powerpoint/2010/main" val="948147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7C8DBC-7892-45EA-BBF0-BFE4C05EC29B}"/>
              </a:ext>
            </a:extLst>
          </p:cNvPr>
          <p:cNvPicPr>
            <a:picLocks noChangeAspect="1"/>
          </p:cNvPicPr>
          <p:nvPr/>
        </p:nvPicPr>
        <p:blipFill>
          <a:blip r:embed="rId2"/>
          <a:stretch>
            <a:fillRect/>
          </a:stretch>
        </p:blipFill>
        <p:spPr>
          <a:xfrm>
            <a:off x="750021" y="1400175"/>
            <a:ext cx="8715375" cy="4057650"/>
          </a:xfrm>
          <a:prstGeom prst="rect">
            <a:avLst/>
          </a:prstGeom>
        </p:spPr>
      </p:pic>
    </p:spTree>
    <p:extLst>
      <p:ext uri="{BB962C8B-B14F-4D97-AF65-F5344CB8AC3E}">
        <p14:creationId xmlns:p14="http://schemas.microsoft.com/office/powerpoint/2010/main" val="3389641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D75BEB-D1DF-421E-B60B-E23F8734A0B9}"/>
              </a:ext>
            </a:extLst>
          </p:cNvPr>
          <p:cNvPicPr>
            <a:picLocks noChangeAspect="1"/>
          </p:cNvPicPr>
          <p:nvPr/>
        </p:nvPicPr>
        <p:blipFill>
          <a:blip r:embed="rId2"/>
          <a:stretch>
            <a:fillRect/>
          </a:stretch>
        </p:blipFill>
        <p:spPr>
          <a:xfrm>
            <a:off x="956541" y="1179657"/>
            <a:ext cx="8801100" cy="3371850"/>
          </a:xfrm>
          <a:prstGeom prst="rect">
            <a:avLst/>
          </a:prstGeom>
        </p:spPr>
      </p:pic>
    </p:spTree>
    <p:extLst>
      <p:ext uri="{BB962C8B-B14F-4D97-AF65-F5344CB8AC3E}">
        <p14:creationId xmlns:p14="http://schemas.microsoft.com/office/powerpoint/2010/main" val="430052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7E673A-469F-48D6-B189-CAA5E8A66A86}"/>
              </a:ext>
            </a:extLst>
          </p:cNvPr>
          <p:cNvPicPr>
            <a:picLocks noChangeAspect="1"/>
          </p:cNvPicPr>
          <p:nvPr/>
        </p:nvPicPr>
        <p:blipFill>
          <a:blip r:embed="rId2"/>
          <a:stretch>
            <a:fillRect/>
          </a:stretch>
        </p:blipFill>
        <p:spPr>
          <a:xfrm>
            <a:off x="1081388" y="732052"/>
            <a:ext cx="7753350" cy="4791075"/>
          </a:xfrm>
          <a:prstGeom prst="rect">
            <a:avLst/>
          </a:prstGeom>
        </p:spPr>
      </p:pic>
    </p:spTree>
    <p:extLst>
      <p:ext uri="{BB962C8B-B14F-4D97-AF65-F5344CB8AC3E}">
        <p14:creationId xmlns:p14="http://schemas.microsoft.com/office/powerpoint/2010/main" val="3904137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DBF911-033F-4ED9-8B3D-60892C094FA5}"/>
              </a:ext>
            </a:extLst>
          </p:cNvPr>
          <p:cNvPicPr>
            <a:picLocks noChangeAspect="1"/>
          </p:cNvPicPr>
          <p:nvPr/>
        </p:nvPicPr>
        <p:blipFill>
          <a:blip r:embed="rId2"/>
          <a:stretch>
            <a:fillRect/>
          </a:stretch>
        </p:blipFill>
        <p:spPr>
          <a:xfrm>
            <a:off x="765030" y="541194"/>
            <a:ext cx="8334375" cy="4667250"/>
          </a:xfrm>
          <a:prstGeom prst="rect">
            <a:avLst/>
          </a:prstGeom>
        </p:spPr>
      </p:pic>
    </p:spTree>
    <p:extLst>
      <p:ext uri="{BB962C8B-B14F-4D97-AF65-F5344CB8AC3E}">
        <p14:creationId xmlns:p14="http://schemas.microsoft.com/office/powerpoint/2010/main" val="1700017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EB23AD-8E64-43A1-A6C1-B3607C1343E7}"/>
              </a:ext>
            </a:extLst>
          </p:cNvPr>
          <p:cNvPicPr>
            <a:picLocks noChangeAspect="1"/>
          </p:cNvPicPr>
          <p:nvPr/>
        </p:nvPicPr>
        <p:blipFill>
          <a:blip r:embed="rId2"/>
          <a:stretch>
            <a:fillRect/>
          </a:stretch>
        </p:blipFill>
        <p:spPr>
          <a:xfrm>
            <a:off x="1087149" y="913678"/>
            <a:ext cx="8410575" cy="4162425"/>
          </a:xfrm>
          <a:prstGeom prst="rect">
            <a:avLst/>
          </a:prstGeom>
        </p:spPr>
      </p:pic>
      <p:pic>
        <p:nvPicPr>
          <p:cNvPr id="3" name="Picture 2">
            <a:extLst>
              <a:ext uri="{FF2B5EF4-FFF2-40B4-BE49-F238E27FC236}">
                <a16:creationId xmlns:a16="http://schemas.microsoft.com/office/drawing/2014/main" id="{BE555D14-D85D-4A91-ABD1-BF1E426DD028}"/>
              </a:ext>
            </a:extLst>
          </p:cNvPr>
          <p:cNvPicPr>
            <a:picLocks noChangeAspect="1"/>
          </p:cNvPicPr>
          <p:nvPr/>
        </p:nvPicPr>
        <p:blipFill>
          <a:blip r:embed="rId3"/>
          <a:stretch>
            <a:fillRect/>
          </a:stretch>
        </p:blipFill>
        <p:spPr>
          <a:xfrm>
            <a:off x="8724900" y="5039447"/>
            <a:ext cx="3467100" cy="1809750"/>
          </a:xfrm>
          <a:prstGeom prst="rect">
            <a:avLst/>
          </a:prstGeom>
        </p:spPr>
      </p:pic>
    </p:spTree>
    <p:extLst>
      <p:ext uri="{BB962C8B-B14F-4D97-AF65-F5344CB8AC3E}">
        <p14:creationId xmlns:p14="http://schemas.microsoft.com/office/powerpoint/2010/main" val="348176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4316D4-C688-4AD9-B6B4-6A57E15A9C11}"/>
              </a:ext>
            </a:extLst>
          </p:cNvPr>
          <p:cNvPicPr>
            <a:picLocks noChangeAspect="1"/>
          </p:cNvPicPr>
          <p:nvPr/>
        </p:nvPicPr>
        <p:blipFill>
          <a:blip r:embed="rId2"/>
          <a:stretch>
            <a:fillRect/>
          </a:stretch>
        </p:blipFill>
        <p:spPr>
          <a:xfrm>
            <a:off x="3881437" y="2933700"/>
            <a:ext cx="4429125" cy="990600"/>
          </a:xfrm>
          <a:prstGeom prst="rect">
            <a:avLst/>
          </a:prstGeom>
        </p:spPr>
      </p:pic>
    </p:spTree>
    <p:extLst>
      <p:ext uri="{BB962C8B-B14F-4D97-AF65-F5344CB8AC3E}">
        <p14:creationId xmlns:p14="http://schemas.microsoft.com/office/powerpoint/2010/main" val="2646708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DABB13-8D54-4A08-A724-6F0687426CB7}"/>
              </a:ext>
            </a:extLst>
          </p:cNvPr>
          <p:cNvPicPr>
            <a:picLocks noChangeAspect="1"/>
          </p:cNvPicPr>
          <p:nvPr/>
        </p:nvPicPr>
        <p:blipFill>
          <a:blip r:embed="rId2"/>
          <a:stretch>
            <a:fillRect/>
          </a:stretch>
        </p:blipFill>
        <p:spPr>
          <a:xfrm>
            <a:off x="1488959" y="908807"/>
            <a:ext cx="8324850" cy="4419600"/>
          </a:xfrm>
          <a:prstGeom prst="rect">
            <a:avLst/>
          </a:prstGeom>
        </p:spPr>
      </p:pic>
    </p:spTree>
    <p:extLst>
      <p:ext uri="{BB962C8B-B14F-4D97-AF65-F5344CB8AC3E}">
        <p14:creationId xmlns:p14="http://schemas.microsoft.com/office/powerpoint/2010/main" val="357562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8158-68CB-4524-AAA3-93B474E10818}"/>
              </a:ext>
            </a:extLst>
          </p:cNvPr>
          <p:cNvSpPr>
            <a:spLocks noGrp="1"/>
          </p:cNvSpPr>
          <p:nvPr>
            <p:ph type="title"/>
          </p:nvPr>
        </p:nvSpPr>
        <p:spPr/>
        <p:txBody>
          <a:bodyPr/>
          <a:lstStyle/>
          <a:p>
            <a:r>
              <a:rPr lang="en-US" dirty="0"/>
              <a:t>Basic information about a class</a:t>
            </a:r>
          </a:p>
        </p:txBody>
      </p:sp>
      <p:pic>
        <p:nvPicPr>
          <p:cNvPr id="4" name="Picture 3">
            <a:extLst>
              <a:ext uri="{FF2B5EF4-FFF2-40B4-BE49-F238E27FC236}">
                <a16:creationId xmlns:a16="http://schemas.microsoft.com/office/drawing/2014/main" id="{19106E18-C9E5-4989-8494-2444BF56D9AC}"/>
              </a:ext>
            </a:extLst>
          </p:cNvPr>
          <p:cNvPicPr>
            <a:picLocks noChangeAspect="1"/>
          </p:cNvPicPr>
          <p:nvPr/>
        </p:nvPicPr>
        <p:blipFill>
          <a:blip r:embed="rId2"/>
          <a:stretch>
            <a:fillRect/>
          </a:stretch>
        </p:blipFill>
        <p:spPr>
          <a:xfrm>
            <a:off x="1551089" y="2063735"/>
            <a:ext cx="6438900" cy="2847975"/>
          </a:xfrm>
          <a:prstGeom prst="rect">
            <a:avLst/>
          </a:prstGeom>
        </p:spPr>
      </p:pic>
    </p:spTree>
    <p:extLst>
      <p:ext uri="{BB962C8B-B14F-4D97-AF65-F5344CB8AC3E}">
        <p14:creationId xmlns:p14="http://schemas.microsoft.com/office/powerpoint/2010/main" val="1498959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F59011-B39C-4B3C-8480-C941AE8F0EC5}"/>
              </a:ext>
            </a:extLst>
          </p:cNvPr>
          <p:cNvPicPr>
            <a:picLocks noChangeAspect="1"/>
          </p:cNvPicPr>
          <p:nvPr/>
        </p:nvPicPr>
        <p:blipFill>
          <a:blip r:embed="rId2"/>
          <a:stretch>
            <a:fillRect/>
          </a:stretch>
        </p:blipFill>
        <p:spPr>
          <a:xfrm>
            <a:off x="1349952" y="910791"/>
            <a:ext cx="6610350" cy="3743325"/>
          </a:xfrm>
          <a:prstGeom prst="rect">
            <a:avLst/>
          </a:prstGeom>
        </p:spPr>
      </p:pic>
    </p:spTree>
    <p:extLst>
      <p:ext uri="{BB962C8B-B14F-4D97-AF65-F5344CB8AC3E}">
        <p14:creationId xmlns:p14="http://schemas.microsoft.com/office/powerpoint/2010/main" val="2279108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236CAE-46D8-4D68-ADFE-1A9F3C1C889E}"/>
              </a:ext>
            </a:extLst>
          </p:cNvPr>
          <p:cNvPicPr>
            <a:picLocks noChangeAspect="1"/>
          </p:cNvPicPr>
          <p:nvPr/>
        </p:nvPicPr>
        <p:blipFill>
          <a:blip r:embed="rId2"/>
          <a:stretch>
            <a:fillRect/>
          </a:stretch>
        </p:blipFill>
        <p:spPr>
          <a:xfrm>
            <a:off x="917575" y="1135785"/>
            <a:ext cx="8934450" cy="3829050"/>
          </a:xfrm>
          <a:prstGeom prst="rect">
            <a:avLst/>
          </a:prstGeom>
        </p:spPr>
      </p:pic>
    </p:spTree>
    <p:extLst>
      <p:ext uri="{BB962C8B-B14F-4D97-AF65-F5344CB8AC3E}">
        <p14:creationId xmlns:p14="http://schemas.microsoft.com/office/powerpoint/2010/main" val="191970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EFD75A-6078-45F6-B664-8CD31BF2E8FC}"/>
              </a:ext>
            </a:extLst>
          </p:cNvPr>
          <p:cNvPicPr>
            <a:picLocks noChangeAspect="1"/>
          </p:cNvPicPr>
          <p:nvPr/>
        </p:nvPicPr>
        <p:blipFill>
          <a:blip r:embed="rId2"/>
          <a:stretch>
            <a:fillRect/>
          </a:stretch>
        </p:blipFill>
        <p:spPr>
          <a:xfrm>
            <a:off x="315505" y="979055"/>
            <a:ext cx="4953796" cy="4035814"/>
          </a:xfrm>
          <a:prstGeom prst="rect">
            <a:avLst/>
          </a:prstGeom>
        </p:spPr>
      </p:pic>
      <p:pic>
        <p:nvPicPr>
          <p:cNvPr id="3" name="Picture 2">
            <a:extLst>
              <a:ext uri="{FF2B5EF4-FFF2-40B4-BE49-F238E27FC236}">
                <a16:creationId xmlns:a16="http://schemas.microsoft.com/office/drawing/2014/main" id="{27B1E829-3900-44E6-9C0B-58637BF30C0A}"/>
              </a:ext>
            </a:extLst>
          </p:cNvPr>
          <p:cNvPicPr>
            <a:picLocks noChangeAspect="1"/>
          </p:cNvPicPr>
          <p:nvPr/>
        </p:nvPicPr>
        <p:blipFill>
          <a:blip r:embed="rId3"/>
          <a:stretch>
            <a:fillRect/>
          </a:stretch>
        </p:blipFill>
        <p:spPr>
          <a:xfrm>
            <a:off x="5611035" y="979055"/>
            <a:ext cx="6265460" cy="3766604"/>
          </a:xfrm>
          <a:prstGeom prst="rect">
            <a:avLst/>
          </a:prstGeom>
        </p:spPr>
      </p:pic>
    </p:spTree>
    <p:extLst>
      <p:ext uri="{BB962C8B-B14F-4D97-AF65-F5344CB8AC3E}">
        <p14:creationId xmlns:p14="http://schemas.microsoft.com/office/powerpoint/2010/main" val="1100337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F2CE3C-33BA-4613-A525-D6D23F032542}"/>
              </a:ext>
            </a:extLst>
          </p:cNvPr>
          <p:cNvPicPr>
            <a:picLocks noChangeAspect="1"/>
          </p:cNvPicPr>
          <p:nvPr/>
        </p:nvPicPr>
        <p:blipFill>
          <a:blip r:embed="rId2"/>
          <a:stretch>
            <a:fillRect/>
          </a:stretch>
        </p:blipFill>
        <p:spPr>
          <a:xfrm>
            <a:off x="792739" y="719137"/>
            <a:ext cx="7724775" cy="4810125"/>
          </a:xfrm>
          <a:prstGeom prst="rect">
            <a:avLst/>
          </a:prstGeom>
        </p:spPr>
      </p:pic>
    </p:spTree>
    <p:extLst>
      <p:ext uri="{BB962C8B-B14F-4D97-AF65-F5344CB8AC3E}">
        <p14:creationId xmlns:p14="http://schemas.microsoft.com/office/powerpoint/2010/main" val="4874959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11FA7C-55B5-45CC-A445-A2904B04CFE9}"/>
              </a:ext>
            </a:extLst>
          </p:cNvPr>
          <p:cNvPicPr>
            <a:picLocks noChangeAspect="1"/>
          </p:cNvPicPr>
          <p:nvPr/>
        </p:nvPicPr>
        <p:blipFill>
          <a:blip r:embed="rId2"/>
          <a:stretch>
            <a:fillRect/>
          </a:stretch>
        </p:blipFill>
        <p:spPr>
          <a:xfrm>
            <a:off x="1102157" y="794760"/>
            <a:ext cx="8029575" cy="4695825"/>
          </a:xfrm>
          <a:prstGeom prst="rect">
            <a:avLst/>
          </a:prstGeom>
        </p:spPr>
      </p:pic>
    </p:spTree>
    <p:extLst>
      <p:ext uri="{BB962C8B-B14F-4D97-AF65-F5344CB8AC3E}">
        <p14:creationId xmlns:p14="http://schemas.microsoft.com/office/powerpoint/2010/main" val="3690150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FC107-D66B-4329-B963-5E74487CF68F}"/>
              </a:ext>
            </a:extLst>
          </p:cNvPr>
          <p:cNvPicPr>
            <a:picLocks noChangeAspect="1"/>
          </p:cNvPicPr>
          <p:nvPr/>
        </p:nvPicPr>
        <p:blipFill>
          <a:blip r:embed="rId2"/>
          <a:stretch>
            <a:fillRect/>
          </a:stretch>
        </p:blipFill>
        <p:spPr>
          <a:xfrm>
            <a:off x="2784725" y="2095498"/>
            <a:ext cx="4811039" cy="2476502"/>
          </a:xfrm>
          <a:prstGeom prst="rect">
            <a:avLst/>
          </a:prstGeom>
        </p:spPr>
      </p:pic>
    </p:spTree>
    <p:extLst>
      <p:ext uri="{BB962C8B-B14F-4D97-AF65-F5344CB8AC3E}">
        <p14:creationId xmlns:p14="http://schemas.microsoft.com/office/powerpoint/2010/main" val="1633522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4DEC92-C91B-4054-8A1C-DDEFC90BB7A8}"/>
              </a:ext>
            </a:extLst>
          </p:cNvPr>
          <p:cNvPicPr>
            <a:picLocks noChangeAspect="1"/>
          </p:cNvPicPr>
          <p:nvPr/>
        </p:nvPicPr>
        <p:blipFill>
          <a:blip r:embed="rId2"/>
          <a:stretch>
            <a:fillRect/>
          </a:stretch>
        </p:blipFill>
        <p:spPr>
          <a:xfrm>
            <a:off x="1268268" y="1363951"/>
            <a:ext cx="8953500" cy="3705225"/>
          </a:xfrm>
          <a:prstGeom prst="rect">
            <a:avLst/>
          </a:prstGeom>
        </p:spPr>
      </p:pic>
    </p:spTree>
    <p:extLst>
      <p:ext uri="{BB962C8B-B14F-4D97-AF65-F5344CB8AC3E}">
        <p14:creationId xmlns:p14="http://schemas.microsoft.com/office/powerpoint/2010/main" val="1282651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1E0F8B-65BA-4ABA-BFB3-BE2D3492E4DA}"/>
              </a:ext>
            </a:extLst>
          </p:cNvPr>
          <p:cNvPicPr>
            <a:picLocks noChangeAspect="1"/>
          </p:cNvPicPr>
          <p:nvPr/>
        </p:nvPicPr>
        <p:blipFill>
          <a:blip r:embed="rId2"/>
          <a:stretch>
            <a:fillRect/>
          </a:stretch>
        </p:blipFill>
        <p:spPr>
          <a:xfrm>
            <a:off x="741218" y="894050"/>
            <a:ext cx="9616288" cy="3881150"/>
          </a:xfrm>
          <a:prstGeom prst="rect">
            <a:avLst/>
          </a:prstGeom>
        </p:spPr>
      </p:pic>
    </p:spTree>
    <p:extLst>
      <p:ext uri="{BB962C8B-B14F-4D97-AF65-F5344CB8AC3E}">
        <p14:creationId xmlns:p14="http://schemas.microsoft.com/office/powerpoint/2010/main" val="3930173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E17E52-F1FC-4273-A16F-A87A1755EABC}"/>
              </a:ext>
            </a:extLst>
          </p:cNvPr>
          <p:cNvPicPr>
            <a:picLocks noChangeAspect="1"/>
          </p:cNvPicPr>
          <p:nvPr/>
        </p:nvPicPr>
        <p:blipFill>
          <a:blip r:embed="rId2"/>
          <a:stretch>
            <a:fillRect/>
          </a:stretch>
        </p:blipFill>
        <p:spPr>
          <a:xfrm>
            <a:off x="1032741" y="607291"/>
            <a:ext cx="8648700" cy="4572000"/>
          </a:xfrm>
          <a:prstGeom prst="rect">
            <a:avLst/>
          </a:prstGeom>
        </p:spPr>
      </p:pic>
    </p:spTree>
    <p:extLst>
      <p:ext uri="{BB962C8B-B14F-4D97-AF65-F5344CB8AC3E}">
        <p14:creationId xmlns:p14="http://schemas.microsoft.com/office/powerpoint/2010/main" val="523181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DA483-702F-4514-918E-57307DC0A257}"/>
              </a:ext>
            </a:extLst>
          </p:cNvPr>
          <p:cNvPicPr>
            <a:picLocks noChangeAspect="1"/>
          </p:cNvPicPr>
          <p:nvPr/>
        </p:nvPicPr>
        <p:blipFill>
          <a:blip r:embed="rId2"/>
          <a:stretch>
            <a:fillRect/>
          </a:stretch>
        </p:blipFill>
        <p:spPr>
          <a:xfrm>
            <a:off x="857250" y="1140980"/>
            <a:ext cx="9840959" cy="3966730"/>
          </a:xfrm>
          <a:prstGeom prst="rect">
            <a:avLst/>
          </a:prstGeom>
        </p:spPr>
      </p:pic>
    </p:spTree>
    <p:extLst>
      <p:ext uri="{BB962C8B-B14F-4D97-AF65-F5344CB8AC3E}">
        <p14:creationId xmlns:p14="http://schemas.microsoft.com/office/powerpoint/2010/main" val="428814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CF34-3A0F-4632-9C6A-845CD3B9589A}"/>
              </a:ext>
            </a:extLst>
          </p:cNvPr>
          <p:cNvSpPr>
            <a:spLocks noGrp="1"/>
          </p:cNvSpPr>
          <p:nvPr>
            <p:ph type="title"/>
          </p:nvPr>
        </p:nvSpPr>
        <p:spPr>
          <a:xfrm>
            <a:off x="838200" y="365126"/>
            <a:ext cx="10515600" cy="926780"/>
          </a:xfrm>
        </p:spPr>
        <p:txBody>
          <a:bodyPr/>
          <a:lstStyle/>
          <a:p>
            <a:r>
              <a:rPr lang="en-US" dirty="0"/>
              <a:t>Member variable </a:t>
            </a:r>
          </a:p>
        </p:txBody>
      </p:sp>
      <p:pic>
        <p:nvPicPr>
          <p:cNvPr id="4" name="Picture 3">
            <a:extLst>
              <a:ext uri="{FF2B5EF4-FFF2-40B4-BE49-F238E27FC236}">
                <a16:creationId xmlns:a16="http://schemas.microsoft.com/office/drawing/2014/main" id="{B0E8EF9D-F495-4D5A-9B65-5806FE34BD8B}"/>
              </a:ext>
            </a:extLst>
          </p:cNvPr>
          <p:cNvPicPr>
            <a:picLocks noChangeAspect="1"/>
          </p:cNvPicPr>
          <p:nvPr/>
        </p:nvPicPr>
        <p:blipFill>
          <a:blip r:embed="rId2"/>
          <a:stretch>
            <a:fillRect/>
          </a:stretch>
        </p:blipFill>
        <p:spPr>
          <a:xfrm>
            <a:off x="1371468" y="1930516"/>
            <a:ext cx="8677275" cy="3886200"/>
          </a:xfrm>
          <a:prstGeom prst="rect">
            <a:avLst/>
          </a:prstGeom>
        </p:spPr>
      </p:pic>
    </p:spTree>
    <p:extLst>
      <p:ext uri="{BB962C8B-B14F-4D97-AF65-F5344CB8AC3E}">
        <p14:creationId xmlns:p14="http://schemas.microsoft.com/office/powerpoint/2010/main" val="1565483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3FD0B6-96A8-4B9F-83D9-482C5F37D590}"/>
              </a:ext>
            </a:extLst>
          </p:cNvPr>
          <p:cNvPicPr>
            <a:picLocks noChangeAspect="1"/>
          </p:cNvPicPr>
          <p:nvPr/>
        </p:nvPicPr>
        <p:blipFill>
          <a:blip r:embed="rId2"/>
          <a:stretch>
            <a:fillRect/>
          </a:stretch>
        </p:blipFill>
        <p:spPr>
          <a:xfrm>
            <a:off x="863022" y="772246"/>
            <a:ext cx="9783514" cy="4797281"/>
          </a:xfrm>
          <a:prstGeom prst="rect">
            <a:avLst/>
          </a:prstGeom>
        </p:spPr>
      </p:pic>
    </p:spTree>
    <p:extLst>
      <p:ext uri="{BB962C8B-B14F-4D97-AF65-F5344CB8AC3E}">
        <p14:creationId xmlns:p14="http://schemas.microsoft.com/office/powerpoint/2010/main" val="13517273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5C2E98-19A1-49F7-B4D9-C9FF91130FE2}"/>
              </a:ext>
            </a:extLst>
          </p:cNvPr>
          <p:cNvPicPr>
            <a:picLocks noChangeAspect="1"/>
          </p:cNvPicPr>
          <p:nvPr/>
        </p:nvPicPr>
        <p:blipFill>
          <a:blip r:embed="rId2"/>
          <a:stretch>
            <a:fillRect/>
          </a:stretch>
        </p:blipFill>
        <p:spPr>
          <a:xfrm>
            <a:off x="778307" y="785234"/>
            <a:ext cx="8677275" cy="4105275"/>
          </a:xfrm>
          <a:prstGeom prst="rect">
            <a:avLst/>
          </a:prstGeom>
        </p:spPr>
      </p:pic>
    </p:spTree>
    <p:extLst>
      <p:ext uri="{BB962C8B-B14F-4D97-AF65-F5344CB8AC3E}">
        <p14:creationId xmlns:p14="http://schemas.microsoft.com/office/powerpoint/2010/main" val="60854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57869-FBD3-4E2D-8482-BE041E87789C}"/>
              </a:ext>
            </a:extLst>
          </p:cNvPr>
          <p:cNvPicPr>
            <a:picLocks noChangeAspect="1"/>
          </p:cNvPicPr>
          <p:nvPr/>
        </p:nvPicPr>
        <p:blipFill>
          <a:blip r:embed="rId2"/>
          <a:stretch>
            <a:fillRect/>
          </a:stretch>
        </p:blipFill>
        <p:spPr>
          <a:xfrm>
            <a:off x="1073294" y="777730"/>
            <a:ext cx="8715375" cy="4600575"/>
          </a:xfrm>
          <a:prstGeom prst="rect">
            <a:avLst/>
          </a:prstGeom>
        </p:spPr>
      </p:pic>
    </p:spTree>
    <p:extLst>
      <p:ext uri="{BB962C8B-B14F-4D97-AF65-F5344CB8AC3E}">
        <p14:creationId xmlns:p14="http://schemas.microsoft.com/office/powerpoint/2010/main" val="3038862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B4A3FA-9B68-4DC9-BE67-1653BABF5E2E}"/>
              </a:ext>
            </a:extLst>
          </p:cNvPr>
          <p:cNvPicPr>
            <a:picLocks noChangeAspect="1"/>
          </p:cNvPicPr>
          <p:nvPr/>
        </p:nvPicPr>
        <p:blipFill>
          <a:blip r:embed="rId2"/>
          <a:stretch>
            <a:fillRect/>
          </a:stretch>
        </p:blipFill>
        <p:spPr>
          <a:xfrm>
            <a:off x="1044575" y="729817"/>
            <a:ext cx="8477250" cy="4714875"/>
          </a:xfrm>
          <a:prstGeom prst="rect">
            <a:avLst/>
          </a:prstGeom>
        </p:spPr>
      </p:pic>
    </p:spTree>
    <p:extLst>
      <p:ext uri="{BB962C8B-B14F-4D97-AF65-F5344CB8AC3E}">
        <p14:creationId xmlns:p14="http://schemas.microsoft.com/office/powerpoint/2010/main" val="73677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5A852A-36F2-47A5-8506-E0AF05D8CBEF}"/>
              </a:ext>
            </a:extLst>
          </p:cNvPr>
          <p:cNvPicPr>
            <a:picLocks noChangeAspect="1"/>
          </p:cNvPicPr>
          <p:nvPr/>
        </p:nvPicPr>
        <p:blipFill>
          <a:blip r:embed="rId2"/>
          <a:stretch>
            <a:fillRect/>
          </a:stretch>
        </p:blipFill>
        <p:spPr>
          <a:xfrm>
            <a:off x="935759" y="868218"/>
            <a:ext cx="8953500" cy="4419600"/>
          </a:xfrm>
          <a:prstGeom prst="rect">
            <a:avLst/>
          </a:prstGeom>
        </p:spPr>
      </p:pic>
    </p:spTree>
    <p:extLst>
      <p:ext uri="{BB962C8B-B14F-4D97-AF65-F5344CB8AC3E}">
        <p14:creationId xmlns:p14="http://schemas.microsoft.com/office/powerpoint/2010/main" val="2533103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C1942B-6A9E-418C-BEB7-69F2628F5B0A}"/>
              </a:ext>
            </a:extLst>
          </p:cNvPr>
          <p:cNvPicPr>
            <a:picLocks noChangeAspect="1"/>
          </p:cNvPicPr>
          <p:nvPr/>
        </p:nvPicPr>
        <p:blipFill>
          <a:blip r:embed="rId2"/>
          <a:stretch>
            <a:fillRect/>
          </a:stretch>
        </p:blipFill>
        <p:spPr>
          <a:xfrm>
            <a:off x="1662112" y="1014412"/>
            <a:ext cx="8867775" cy="4829175"/>
          </a:xfrm>
          <a:prstGeom prst="rect">
            <a:avLst/>
          </a:prstGeom>
        </p:spPr>
      </p:pic>
    </p:spTree>
    <p:extLst>
      <p:ext uri="{BB962C8B-B14F-4D97-AF65-F5344CB8AC3E}">
        <p14:creationId xmlns:p14="http://schemas.microsoft.com/office/powerpoint/2010/main" val="32044356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1205DD-8BFF-4F0B-AF65-75871C876773}"/>
              </a:ext>
            </a:extLst>
          </p:cNvPr>
          <p:cNvPicPr>
            <a:picLocks noChangeAspect="1"/>
          </p:cNvPicPr>
          <p:nvPr/>
        </p:nvPicPr>
        <p:blipFill>
          <a:blip r:embed="rId2"/>
          <a:stretch>
            <a:fillRect/>
          </a:stretch>
        </p:blipFill>
        <p:spPr>
          <a:xfrm>
            <a:off x="1053955" y="738620"/>
            <a:ext cx="8772525" cy="4438650"/>
          </a:xfrm>
          <a:prstGeom prst="rect">
            <a:avLst/>
          </a:prstGeom>
        </p:spPr>
      </p:pic>
    </p:spTree>
    <p:extLst>
      <p:ext uri="{BB962C8B-B14F-4D97-AF65-F5344CB8AC3E}">
        <p14:creationId xmlns:p14="http://schemas.microsoft.com/office/powerpoint/2010/main" val="3432852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1244D7-7E63-419F-9C53-B9E5123CE29E}"/>
              </a:ext>
            </a:extLst>
          </p:cNvPr>
          <p:cNvPicPr>
            <a:picLocks noChangeAspect="1"/>
          </p:cNvPicPr>
          <p:nvPr/>
        </p:nvPicPr>
        <p:blipFill>
          <a:blip r:embed="rId2"/>
          <a:stretch>
            <a:fillRect/>
          </a:stretch>
        </p:blipFill>
        <p:spPr>
          <a:xfrm>
            <a:off x="1857375" y="1109662"/>
            <a:ext cx="8477250" cy="4638675"/>
          </a:xfrm>
          <a:prstGeom prst="rect">
            <a:avLst/>
          </a:prstGeom>
        </p:spPr>
      </p:pic>
    </p:spTree>
    <p:extLst>
      <p:ext uri="{BB962C8B-B14F-4D97-AF65-F5344CB8AC3E}">
        <p14:creationId xmlns:p14="http://schemas.microsoft.com/office/powerpoint/2010/main" val="13789328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655B54-ACE3-427A-B40F-67D4EE32585E}"/>
              </a:ext>
            </a:extLst>
          </p:cNvPr>
          <p:cNvPicPr>
            <a:picLocks noChangeAspect="1"/>
          </p:cNvPicPr>
          <p:nvPr/>
        </p:nvPicPr>
        <p:blipFill>
          <a:blip r:embed="rId2"/>
          <a:stretch>
            <a:fillRect/>
          </a:stretch>
        </p:blipFill>
        <p:spPr>
          <a:xfrm>
            <a:off x="1215223" y="1260052"/>
            <a:ext cx="8905875" cy="4086225"/>
          </a:xfrm>
          <a:prstGeom prst="rect">
            <a:avLst/>
          </a:prstGeom>
        </p:spPr>
      </p:pic>
    </p:spTree>
    <p:extLst>
      <p:ext uri="{BB962C8B-B14F-4D97-AF65-F5344CB8AC3E}">
        <p14:creationId xmlns:p14="http://schemas.microsoft.com/office/powerpoint/2010/main" val="3416843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750303-1F5C-49B9-ABC9-E1EDA61ED5DD}"/>
              </a:ext>
            </a:extLst>
          </p:cNvPr>
          <p:cNvPicPr>
            <a:picLocks noChangeAspect="1"/>
          </p:cNvPicPr>
          <p:nvPr/>
        </p:nvPicPr>
        <p:blipFill>
          <a:blip r:embed="rId2"/>
          <a:stretch>
            <a:fillRect/>
          </a:stretch>
        </p:blipFill>
        <p:spPr>
          <a:xfrm>
            <a:off x="679739" y="1208232"/>
            <a:ext cx="8782050" cy="2095500"/>
          </a:xfrm>
          <a:prstGeom prst="rect">
            <a:avLst/>
          </a:prstGeom>
        </p:spPr>
      </p:pic>
    </p:spTree>
    <p:extLst>
      <p:ext uri="{BB962C8B-B14F-4D97-AF65-F5344CB8AC3E}">
        <p14:creationId xmlns:p14="http://schemas.microsoft.com/office/powerpoint/2010/main" val="234453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6736-AEF0-402C-BE83-81990FE9B2DA}"/>
              </a:ext>
            </a:extLst>
          </p:cNvPr>
          <p:cNvSpPr>
            <a:spLocks noGrp="1"/>
          </p:cNvSpPr>
          <p:nvPr>
            <p:ph type="title"/>
          </p:nvPr>
        </p:nvSpPr>
        <p:spPr>
          <a:xfrm>
            <a:off x="838200" y="365126"/>
            <a:ext cx="10515600" cy="891020"/>
          </a:xfrm>
        </p:spPr>
        <p:txBody>
          <a:bodyPr/>
          <a:lstStyle/>
          <a:p>
            <a:r>
              <a:rPr lang="en-US" dirty="0"/>
              <a:t>Object and References</a:t>
            </a:r>
          </a:p>
        </p:txBody>
      </p:sp>
      <p:pic>
        <p:nvPicPr>
          <p:cNvPr id="4" name="Picture 3">
            <a:extLst>
              <a:ext uri="{FF2B5EF4-FFF2-40B4-BE49-F238E27FC236}">
                <a16:creationId xmlns:a16="http://schemas.microsoft.com/office/drawing/2014/main" id="{C2F0947D-8820-4206-A031-1E9EC247969F}"/>
              </a:ext>
            </a:extLst>
          </p:cNvPr>
          <p:cNvPicPr>
            <a:picLocks noChangeAspect="1"/>
          </p:cNvPicPr>
          <p:nvPr/>
        </p:nvPicPr>
        <p:blipFill>
          <a:blip r:embed="rId2"/>
          <a:stretch>
            <a:fillRect/>
          </a:stretch>
        </p:blipFill>
        <p:spPr>
          <a:xfrm>
            <a:off x="1530927" y="1562388"/>
            <a:ext cx="8686800" cy="4324350"/>
          </a:xfrm>
          <a:prstGeom prst="rect">
            <a:avLst/>
          </a:prstGeom>
        </p:spPr>
      </p:pic>
    </p:spTree>
    <p:extLst>
      <p:ext uri="{BB962C8B-B14F-4D97-AF65-F5344CB8AC3E}">
        <p14:creationId xmlns:p14="http://schemas.microsoft.com/office/powerpoint/2010/main" val="40444597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37D4D9-829E-4478-8EE0-EE4F67816B71}"/>
              </a:ext>
            </a:extLst>
          </p:cNvPr>
          <p:cNvPicPr>
            <a:picLocks noChangeAspect="1"/>
          </p:cNvPicPr>
          <p:nvPr/>
        </p:nvPicPr>
        <p:blipFill>
          <a:blip r:embed="rId2"/>
          <a:stretch>
            <a:fillRect/>
          </a:stretch>
        </p:blipFill>
        <p:spPr>
          <a:xfrm>
            <a:off x="1006619" y="873414"/>
            <a:ext cx="8848725" cy="4686300"/>
          </a:xfrm>
          <a:prstGeom prst="rect">
            <a:avLst/>
          </a:prstGeom>
        </p:spPr>
      </p:pic>
    </p:spTree>
    <p:extLst>
      <p:ext uri="{BB962C8B-B14F-4D97-AF65-F5344CB8AC3E}">
        <p14:creationId xmlns:p14="http://schemas.microsoft.com/office/powerpoint/2010/main" val="2185272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E8B73B-0200-4BF0-9AF5-C142781B0E68}"/>
              </a:ext>
            </a:extLst>
          </p:cNvPr>
          <p:cNvPicPr>
            <a:picLocks noChangeAspect="1"/>
          </p:cNvPicPr>
          <p:nvPr/>
        </p:nvPicPr>
        <p:blipFill>
          <a:blip r:embed="rId2"/>
          <a:stretch>
            <a:fillRect/>
          </a:stretch>
        </p:blipFill>
        <p:spPr>
          <a:xfrm>
            <a:off x="857827" y="944418"/>
            <a:ext cx="8610600" cy="4267200"/>
          </a:xfrm>
          <a:prstGeom prst="rect">
            <a:avLst/>
          </a:prstGeom>
        </p:spPr>
      </p:pic>
    </p:spTree>
    <p:extLst>
      <p:ext uri="{BB962C8B-B14F-4D97-AF65-F5344CB8AC3E}">
        <p14:creationId xmlns:p14="http://schemas.microsoft.com/office/powerpoint/2010/main" val="26856413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C80E1F-BA7D-41B7-8ED6-08BB3ABF5175}"/>
              </a:ext>
            </a:extLst>
          </p:cNvPr>
          <p:cNvPicPr>
            <a:picLocks noChangeAspect="1"/>
          </p:cNvPicPr>
          <p:nvPr/>
        </p:nvPicPr>
        <p:blipFill>
          <a:blip r:embed="rId2"/>
          <a:stretch>
            <a:fillRect/>
          </a:stretch>
        </p:blipFill>
        <p:spPr>
          <a:xfrm>
            <a:off x="918151" y="652462"/>
            <a:ext cx="8945493" cy="4713865"/>
          </a:xfrm>
          <a:prstGeom prst="rect">
            <a:avLst/>
          </a:prstGeom>
        </p:spPr>
      </p:pic>
    </p:spTree>
    <p:extLst>
      <p:ext uri="{BB962C8B-B14F-4D97-AF65-F5344CB8AC3E}">
        <p14:creationId xmlns:p14="http://schemas.microsoft.com/office/powerpoint/2010/main" val="1801028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D5DCDE-B723-4670-AACC-785B3EFBD2CC}"/>
              </a:ext>
            </a:extLst>
          </p:cNvPr>
          <p:cNvPicPr>
            <a:picLocks noChangeAspect="1"/>
          </p:cNvPicPr>
          <p:nvPr/>
        </p:nvPicPr>
        <p:blipFill>
          <a:blip r:embed="rId2"/>
          <a:stretch>
            <a:fillRect/>
          </a:stretch>
        </p:blipFill>
        <p:spPr>
          <a:xfrm>
            <a:off x="1148050" y="644525"/>
            <a:ext cx="9242796" cy="4860348"/>
          </a:xfrm>
          <a:prstGeom prst="rect">
            <a:avLst/>
          </a:prstGeom>
        </p:spPr>
      </p:pic>
    </p:spTree>
    <p:extLst>
      <p:ext uri="{BB962C8B-B14F-4D97-AF65-F5344CB8AC3E}">
        <p14:creationId xmlns:p14="http://schemas.microsoft.com/office/powerpoint/2010/main" val="4167815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69F9C4-C51E-4CB0-A961-E399D4FEAB6E}"/>
              </a:ext>
            </a:extLst>
          </p:cNvPr>
          <p:cNvPicPr>
            <a:picLocks noChangeAspect="1"/>
          </p:cNvPicPr>
          <p:nvPr/>
        </p:nvPicPr>
        <p:blipFill>
          <a:blip r:embed="rId2"/>
          <a:stretch>
            <a:fillRect/>
          </a:stretch>
        </p:blipFill>
        <p:spPr>
          <a:xfrm>
            <a:off x="757815" y="819582"/>
            <a:ext cx="8810625" cy="2447925"/>
          </a:xfrm>
          <a:prstGeom prst="rect">
            <a:avLst/>
          </a:prstGeom>
        </p:spPr>
      </p:pic>
    </p:spTree>
    <p:extLst>
      <p:ext uri="{BB962C8B-B14F-4D97-AF65-F5344CB8AC3E}">
        <p14:creationId xmlns:p14="http://schemas.microsoft.com/office/powerpoint/2010/main" val="492353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1631FF-68E9-4CA5-BD69-D4DA163D2A13}"/>
              </a:ext>
            </a:extLst>
          </p:cNvPr>
          <p:cNvPicPr>
            <a:picLocks noChangeAspect="1"/>
          </p:cNvPicPr>
          <p:nvPr/>
        </p:nvPicPr>
        <p:blipFill>
          <a:blip r:embed="rId2"/>
          <a:stretch>
            <a:fillRect/>
          </a:stretch>
        </p:blipFill>
        <p:spPr>
          <a:xfrm>
            <a:off x="964045" y="731548"/>
            <a:ext cx="8915400" cy="4600575"/>
          </a:xfrm>
          <a:prstGeom prst="rect">
            <a:avLst/>
          </a:prstGeom>
        </p:spPr>
      </p:pic>
    </p:spTree>
    <p:extLst>
      <p:ext uri="{BB962C8B-B14F-4D97-AF65-F5344CB8AC3E}">
        <p14:creationId xmlns:p14="http://schemas.microsoft.com/office/powerpoint/2010/main" val="2611126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1A9DC1-EA46-44CA-B253-A66A4E2274A1}"/>
              </a:ext>
            </a:extLst>
          </p:cNvPr>
          <p:cNvPicPr>
            <a:picLocks noChangeAspect="1"/>
          </p:cNvPicPr>
          <p:nvPr/>
        </p:nvPicPr>
        <p:blipFill>
          <a:blip r:embed="rId2"/>
          <a:stretch>
            <a:fillRect/>
          </a:stretch>
        </p:blipFill>
        <p:spPr>
          <a:xfrm>
            <a:off x="594880" y="654916"/>
            <a:ext cx="8896350" cy="2647950"/>
          </a:xfrm>
          <a:prstGeom prst="rect">
            <a:avLst/>
          </a:prstGeom>
        </p:spPr>
      </p:pic>
    </p:spTree>
    <p:extLst>
      <p:ext uri="{BB962C8B-B14F-4D97-AF65-F5344CB8AC3E}">
        <p14:creationId xmlns:p14="http://schemas.microsoft.com/office/powerpoint/2010/main" val="17865185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931AD-762A-45AA-8990-A9060AFD541C}"/>
              </a:ext>
            </a:extLst>
          </p:cNvPr>
          <p:cNvPicPr>
            <a:picLocks noChangeAspect="1"/>
          </p:cNvPicPr>
          <p:nvPr/>
        </p:nvPicPr>
        <p:blipFill>
          <a:blip r:embed="rId2"/>
          <a:stretch>
            <a:fillRect/>
          </a:stretch>
        </p:blipFill>
        <p:spPr>
          <a:xfrm>
            <a:off x="924646" y="1163493"/>
            <a:ext cx="8772525" cy="3219450"/>
          </a:xfrm>
          <a:prstGeom prst="rect">
            <a:avLst/>
          </a:prstGeom>
        </p:spPr>
      </p:pic>
    </p:spTree>
    <p:extLst>
      <p:ext uri="{BB962C8B-B14F-4D97-AF65-F5344CB8AC3E}">
        <p14:creationId xmlns:p14="http://schemas.microsoft.com/office/powerpoint/2010/main" val="25079712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0EA037-58D1-4942-A551-5BC8CD0307AA}"/>
              </a:ext>
            </a:extLst>
          </p:cNvPr>
          <p:cNvPicPr>
            <a:picLocks noChangeAspect="1"/>
          </p:cNvPicPr>
          <p:nvPr/>
        </p:nvPicPr>
        <p:blipFill rotWithShape="1">
          <a:blip r:embed="rId2"/>
          <a:srcRect l="-1" r="276" b="21482"/>
          <a:stretch/>
        </p:blipFill>
        <p:spPr>
          <a:xfrm>
            <a:off x="1075459" y="622299"/>
            <a:ext cx="9276555" cy="3949701"/>
          </a:xfrm>
          <a:prstGeom prst="rect">
            <a:avLst/>
          </a:prstGeom>
        </p:spPr>
      </p:pic>
      <p:pic>
        <p:nvPicPr>
          <p:cNvPr id="3" name="Picture 2">
            <a:extLst>
              <a:ext uri="{FF2B5EF4-FFF2-40B4-BE49-F238E27FC236}">
                <a16:creationId xmlns:a16="http://schemas.microsoft.com/office/drawing/2014/main" id="{D2AF3B0B-F45B-41B0-A3C8-E94C9AA45796}"/>
              </a:ext>
            </a:extLst>
          </p:cNvPr>
          <p:cNvPicPr>
            <a:picLocks noChangeAspect="1"/>
          </p:cNvPicPr>
          <p:nvPr/>
        </p:nvPicPr>
        <p:blipFill rotWithShape="1">
          <a:blip r:embed="rId2"/>
          <a:srcRect t="77350" r="47531"/>
          <a:stretch/>
        </p:blipFill>
        <p:spPr>
          <a:xfrm>
            <a:off x="1075459" y="4790114"/>
            <a:ext cx="4880723" cy="1139378"/>
          </a:xfrm>
          <a:prstGeom prst="rect">
            <a:avLst/>
          </a:prstGeom>
        </p:spPr>
      </p:pic>
    </p:spTree>
    <p:extLst>
      <p:ext uri="{BB962C8B-B14F-4D97-AF65-F5344CB8AC3E}">
        <p14:creationId xmlns:p14="http://schemas.microsoft.com/office/powerpoint/2010/main" val="157604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BC41B2-85C0-45EA-894B-61740A16D681}"/>
              </a:ext>
            </a:extLst>
          </p:cNvPr>
          <p:cNvPicPr>
            <a:picLocks noChangeAspect="1"/>
          </p:cNvPicPr>
          <p:nvPr/>
        </p:nvPicPr>
        <p:blipFill>
          <a:blip r:embed="rId2"/>
          <a:stretch>
            <a:fillRect/>
          </a:stretch>
        </p:blipFill>
        <p:spPr>
          <a:xfrm>
            <a:off x="1031009" y="780184"/>
            <a:ext cx="9240234" cy="5001779"/>
          </a:xfrm>
          <a:prstGeom prst="rect">
            <a:avLst/>
          </a:prstGeom>
        </p:spPr>
      </p:pic>
      <p:sp>
        <p:nvSpPr>
          <p:cNvPr id="3" name="Rectangle 2">
            <a:extLst>
              <a:ext uri="{FF2B5EF4-FFF2-40B4-BE49-F238E27FC236}">
                <a16:creationId xmlns:a16="http://schemas.microsoft.com/office/drawing/2014/main" id="{0C02E189-6AD6-4148-8510-D5BF79596807}"/>
              </a:ext>
            </a:extLst>
          </p:cNvPr>
          <p:cNvSpPr/>
          <p:nvPr/>
        </p:nvSpPr>
        <p:spPr>
          <a:xfrm>
            <a:off x="6096000" y="4470400"/>
            <a:ext cx="4673600" cy="131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27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305E4-F46F-4ED4-AE3D-0078757638DD}"/>
              </a:ext>
            </a:extLst>
          </p:cNvPr>
          <p:cNvPicPr>
            <a:picLocks noChangeAspect="1"/>
          </p:cNvPicPr>
          <p:nvPr/>
        </p:nvPicPr>
        <p:blipFill>
          <a:blip r:embed="rId2"/>
          <a:stretch>
            <a:fillRect/>
          </a:stretch>
        </p:blipFill>
        <p:spPr>
          <a:xfrm>
            <a:off x="1100714" y="848302"/>
            <a:ext cx="6475289" cy="3058679"/>
          </a:xfrm>
          <a:prstGeom prst="rect">
            <a:avLst/>
          </a:prstGeom>
        </p:spPr>
      </p:pic>
    </p:spTree>
    <p:extLst>
      <p:ext uri="{BB962C8B-B14F-4D97-AF65-F5344CB8AC3E}">
        <p14:creationId xmlns:p14="http://schemas.microsoft.com/office/powerpoint/2010/main" val="13124984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13EE18-5B2E-4DDF-B72F-2BC820CBC485}"/>
              </a:ext>
            </a:extLst>
          </p:cNvPr>
          <p:cNvPicPr>
            <a:picLocks noChangeAspect="1"/>
          </p:cNvPicPr>
          <p:nvPr/>
        </p:nvPicPr>
        <p:blipFill>
          <a:blip r:embed="rId2"/>
          <a:stretch>
            <a:fillRect/>
          </a:stretch>
        </p:blipFill>
        <p:spPr>
          <a:xfrm>
            <a:off x="1113415" y="739630"/>
            <a:ext cx="8505825" cy="4676775"/>
          </a:xfrm>
          <a:prstGeom prst="rect">
            <a:avLst/>
          </a:prstGeom>
        </p:spPr>
      </p:pic>
      <p:sp>
        <p:nvSpPr>
          <p:cNvPr id="4" name="Rectangle 3">
            <a:extLst>
              <a:ext uri="{FF2B5EF4-FFF2-40B4-BE49-F238E27FC236}">
                <a16:creationId xmlns:a16="http://schemas.microsoft.com/office/drawing/2014/main" id="{DCBFD56E-9E6B-4167-98D8-20FCC21234C0}"/>
              </a:ext>
            </a:extLst>
          </p:cNvPr>
          <p:cNvSpPr/>
          <p:nvPr/>
        </p:nvSpPr>
        <p:spPr>
          <a:xfrm>
            <a:off x="5030598" y="4680124"/>
            <a:ext cx="4673600" cy="131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7971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484CA7-3BE0-4897-A94D-D45B3636FFF4}"/>
              </a:ext>
            </a:extLst>
          </p:cNvPr>
          <p:cNvPicPr>
            <a:picLocks noChangeAspect="1"/>
          </p:cNvPicPr>
          <p:nvPr/>
        </p:nvPicPr>
        <p:blipFill>
          <a:blip r:embed="rId2"/>
          <a:stretch>
            <a:fillRect/>
          </a:stretch>
        </p:blipFill>
        <p:spPr>
          <a:xfrm>
            <a:off x="734579" y="720580"/>
            <a:ext cx="8820150" cy="4714875"/>
          </a:xfrm>
          <a:prstGeom prst="rect">
            <a:avLst/>
          </a:prstGeom>
        </p:spPr>
      </p:pic>
      <p:sp>
        <p:nvSpPr>
          <p:cNvPr id="3" name="Rectangle 2">
            <a:extLst>
              <a:ext uri="{FF2B5EF4-FFF2-40B4-BE49-F238E27FC236}">
                <a16:creationId xmlns:a16="http://schemas.microsoft.com/office/drawing/2014/main" id="{DC49A6F6-F0E2-46A3-AA1B-2C5578B6EA05}"/>
              </a:ext>
            </a:extLst>
          </p:cNvPr>
          <p:cNvSpPr/>
          <p:nvPr/>
        </p:nvSpPr>
        <p:spPr>
          <a:xfrm>
            <a:off x="4636316" y="4915016"/>
            <a:ext cx="4673600" cy="131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816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51B9F6-DC15-474C-A92C-569127946F08}"/>
              </a:ext>
            </a:extLst>
          </p:cNvPr>
          <p:cNvPicPr>
            <a:picLocks noChangeAspect="1"/>
          </p:cNvPicPr>
          <p:nvPr/>
        </p:nvPicPr>
        <p:blipFill>
          <a:blip r:embed="rId2"/>
          <a:stretch>
            <a:fillRect/>
          </a:stretch>
        </p:blipFill>
        <p:spPr>
          <a:xfrm>
            <a:off x="1251528" y="946727"/>
            <a:ext cx="8839200" cy="4724400"/>
          </a:xfrm>
          <a:prstGeom prst="rect">
            <a:avLst/>
          </a:prstGeom>
        </p:spPr>
      </p:pic>
      <p:sp>
        <p:nvSpPr>
          <p:cNvPr id="3" name="Rectangle 2">
            <a:extLst>
              <a:ext uri="{FF2B5EF4-FFF2-40B4-BE49-F238E27FC236}">
                <a16:creationId xmlns:a16="http://schemas.microsoft.com/office/drawing/2014/main" id="{468CAB31-CD99-4C83-9488-0B46614AF872}"/>
              </a:ext>
            </a:extLst>
          </p:cNvPr>
          <p:cNvSpPr/>
          <p:nvPr/>
        </p:nvSpPr>
        <p:spPr>
          <a:xfrm>
            <a:off x="5936609" y="4747236"/>
            <a:ext cx="4673600" cy="131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500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5B1F23-DBB4-4F12-B313-2D3C958C60EC}"/>
              </a:ext>
            </a:extLst>
          </p:cNvPr>
          <p:cNvPicPr>
            <a:picLocks noChangeAspect="1"/>
          </p:cNvPicPr>
          <p:nvPr/>
        </p:nvPicPr>
        <p:blipFill>
          <a:blip r:embed="rId2"/>
          <a:stretch>
            <a:fillRect/>
          </a:stretch>
        </p:blipFill>
        <p:spPr>
          <a:xfrm>
            <a:off x="839516" y="1076037"/>
            <a:ext cx="8824051" cy="5010438"/>
          </a:xfrm>
          <a:prstGeom prst="rect">
            <a:avLst/>
          </a:prstGeom>
        </p:spPr>
      </p:pic>
      <p:sp>
        <p:nvSpPr>
          <p:cNvPr id="3" name="Rectangle 2">
            <a:extLst>
              <a:ext uri="{FF2B5EF4-FFF2-40B4-BE49-F238E27FC236}">
                <a16:creationId xmlns:a16="http://schemas.microsoft.com/office/drawing/2014/main" id="{5D3D99A3-E09F-44C5-AD43-40C14F2D84A6}"/>
              </a:ext>
            </a:extLst>
          </p:cNvPr>
          <p:cNvSpPr/>
          <p:nvPr/>
        </p:nvSpPr>
        <p:spPr>
          <a:xfrm>
            <a:off x="4585982" y="5342855"/>
            <a:ext cx="4673600" cy="131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4750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2DC311-7A91-4535-8B01-3C930E312885}"/>
              </a:ext>
            </a:extLst>
          </p:cNvPr>
          <p:cNvPicPr>
            <a:picLocks noChangeAspect="1"/>
          </p:cNvPicPr>
          <p:nvPr/>
        </p:nvPicPr>
        <p:blipFill>
          <a:blip r:embed="rId2"/>
          <a:stretch>
            <a:fillRect/>
          </a:stretch>
        </p:blipFill>
        <p:spPr>
          <a:xfrm>
            <a:off x="2419927" y="2523548"/>
            <a:ext cx="4876800" cy="1238250"/>
          </a:xfrm>
          <a:prstGeom prst="rect">
            <a:avLst/>
          </a:prstGeom>
        </p:spPr>
      </p:pic>
    </p:spTree>
    <p:extLst>
      <p:ext uri="{BB962C8B-B14F-4D97-AF65-F5344CB8AC3E}">
        <p14:creationId xmlns:p14="http://schemas.microsoft.com/office/powerpoint/2010/main" val="37772695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90BCFE-4CE6-4101-85C1-4CC9EA7C51DC}"/>
              </a:ext>
            </a:extLst>
          </p:cNvPr>
          <p:cNvPicPr>
            <a:picLocks noChangeAspect="1"/>
          </p:cNvPicPr>
          <p:nvPr/>
        </p:nvPicPr>
        <p:blipFill>
          <a:blip r:embed="rId2"/>
          <a:stretch>
            <a:fillRect/>
          </a:stretch>
        </p:blipFill>
        <p:spPr>
          <a:xfrm>
            <a:off x="969963" y="951633"/>
            <a:ext cx="9432568" cy="4701021"/>
          </a:xfrm>
          <a:prstGeom prst="rect">
            <a:avLst/>
          </a:prstGeom>
        </p:spPr>
      </p:pic>
    </p:spTree>
    <p:extLst>
      <p:ext uri="{BB962C8B-B14F-4D97-AF65-F5344CB8AC3E}">
        <p14:creationId xmlns:p14="http://schemas.microsoft.com/office/powerpoint/2010/main" val="5656144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9716C4-B792-4054-A1D6-6E9DE854C5FF}"/>
              </a:ext>
            </a:extLst>
          </p:cNvPr>
          <p:cNvPicPr>
            <a:picLocks noChangeAspect="1"/>
          </p:cNvPicPr>
          <p:nvPr/>
        </p:nvPicPr>
        <p:blipFill>
          <a:blip r:embed="rId2"/>
          <a:stretch>
            <a:fillRect/>
          </a:stretch>
        </p:blipFill>
        <p:spPr>
          <a:xfrm>
            <a:off x="1145453" y="778596"/>
            <a:ext cx="8220075" cy="4543425"/>
          </a:xfrm>
          <a:prstGeom prst="rect">
            <a:avLst/>
          </a:prstGeom>
        </p:spPr>
      </p:pic>
    </p:spTree>
    <p:extLst>
      <p:ext uri="{BB962C8B-B14F-4D97-AF65-F5344CB8AC3E}">
        <p14:creationId xmlns:p14="http://schemas.microsoft.com/office/powerpoint/2010/main" val="8189657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756B0-A496-407A-9E78-E4F32032E119}"/>
              </a:ext>
            </a:extLst>
          </p:cNvPr>
          <p:cNvPicPr>
            <a:picLocks noChangeAspect="1"/>
          </p:cNvPicPr>
          <p:nvPr/>
        </p:nvPicPr>
        <p:blipFill>
          <a:blip r:embed="rId2"/>
          <a:stretch>
            <a:fillRect/>
          </a:stretch>
        </p:blipFill>
        <p:spPr>
          <a:xfrm>
            <a:off x="1136505" y="828386"/>
            <a:ext cx="8810625" cy="4610100"/>
          </a:xfrm>
          <a:prstGeom prst="rect">
            <a:avLst/>
          </a:prstGeom>
        </p:spPr>
      </p:pic>
    </p:spTree>
    <p:extLst>
      <p:ext uri="{BB962C8B-B14F-4D97-AF65-F5344CB8AC3E}">
        <p14:creationId xmlns:p14="http://schemas.microsoft.com/office/powerpoint/2010/main" val="17945162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682EB-CBF3-4414-A7FC-C07B2F59E441}"/>
              </a:ext>
            </a:extLst>
          </p:cNvPr>
          <p:cNvPicPr>
            <a:picLocks noChangeAspect="1"/>
          </p:cNvPicPr>
          <p:nvPr/>
        </p:nvPicPr>
        <p:blipFill>
          <a:blip r:embed="rId2"/>
          <a:stretch>
            <a:fillRect/>
          </a:stretch>
        </p:blipFill>
        <p:spPr>
          <a:xfrm>
            <a:off x="939223" y="855807"/>
            <a:ext cx="8115300" cy="3409950"/>
          </a:xfrm>
          <a:prstGeom prst="rect">
            <a:avLst/>
          </a:prstGeom>
        </p:spPr>
      </p:pic>
    </p:spTree>
    <p:extLst>
      <p:ext uri="{BB962C8B-B14F-4D97-AF65-F5344CB8AC3E}">
        <p14:creationId xmlns:p14="http://schemas.microsoft.com/office/powerpoint/2010/main" val="36016094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32D4BA-B296-4B2F-95C8-67C5EDC06C7D}"/>
              </a:ext>
            </a:extLst>
          </p:cNvPr>
          <p:cNvPicPr>
            <a:picLocks noChangeAspect="1"/>
          </p:cNvPicPr>
          <p:nvPr/>
        </p:nvPicPr>
        <p:blipFill>
          <a:blip r:embed="rId2"/>
          <a:stretch>
            <a:fillRect/>
          </a:stretch>
        </p:blipFill>
        <p:spPr>
          <a:xfrm>
            <a:off x="1003155" y="1233487"/>
            <a:ext cx="8467725" cy="4391025"/>
          </a:xfrm>
          <a:prstGeom prst="rect">
            <a:avLst/>
          </a:prstGeom>
        </p:spPr>
      </p:pic>
    </p:spTree>
    <p:extLst>
      <p:ext uri="{BB962C8B-B14F-4D97-AF65-F5344CB8AC3E}">
        <p14:creationId xmlns:p14="http://schemas.microsoft.com/office/powerpoint/2010/main" val="270551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5A58E3-6E35-4CD4-A83A-4EBEF6C07EBA}"/>
              </a:ext>
            </a:extLst>
          </p:cNvPr>
          <p:cNvPicPr>
            <a:picLocks noChangeAspect="1"/>
          </p:cNvPicPr>
          <p:nvPr/>
        </p:nvPicPr>
        <p:blipFill>
          <a:blip r:embed="rId2"/>
          <a:stretch>
            <a:fillRect/>
          </a:stretch>
        </p:blipFill>
        <p:spPr>
          <a:xfrm>
            <a:off x="785235" y="520988"/>
            <a:ext cx="9646763" cy="5224029"/>
          </a:xfrm>
          <a:prstGeom prst="rect">
            <a:avLst/>
          </a:prstGeom>
        </p:spPr>
      </p:pic>
    </p:spTree>
    <p:extLst>
      <p:ext uri="{BB962C8B-B14F-4D97-AF65-F5344CB8AC3E}">
        <p14:creationId xmlns:p14="http://schemas.microsoft.com/office/powerpoint/2010/main" val="1079198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1608</Words>
  <Application>Microsoft Office PowerPoint</Application>
  <PresentationFormat>Widescreen</PresentationFormat>
  <Paragraphs>329</Paragraphs>
  <Slides>89</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89</vt:i4>
      </vt:variant>
    </vt:vector>
  </HeadingPairs>
  <TitlesOfParts>
    <vt:vector size="96" baseType="lpstr">
      <vt:lpstr>Arial</vt:lpstr>
      <vt:lpstr>Calibri</vt:lpstr>
      <vt:lpstr>Calibri Light</vt:lpstr>
      <vt:lpstr>Courier New</vt:lpstr>
      <vt:lpstr>Noto Sans Symbols</vt:lpstr>
      <vt:lpstr>Times New Roman</vt:lpstr>
      <vt:lpstr>Office Theme</vt:lpstr>
      <vt:lpstr>Classes and Objects</vt:lpstr>
      <vt:lpstr>Classes</vt:lpstr>
      <vt:lpstr>Defining a class in Java</vt:lpstr>
      <vt:lpstr>Basic information about a class</vt:lpstr>
      <vt:lpstr>Basic information about a class</vt:lpstr>
      <vt:lpstr>Member variable </vt:lpstr>
      <vt:lpstr>Object and References</vt:lpstr>
      <vt:lpstr>PowerPoint Presentation</vt:lpstr>
      <vt:lpstr>PowerPoint Presentation</vt:lpstr>
      <vt:lpstr>Trace Code</vt:lpstr>
      <vt:lpstr>Trace Code, cont.</vt:lpstr>
      <vt:lpstr>Trace Code, cont.</vt:lpstr>
      <vt:lpstr>Trace Code, cont.</vt:lpstr>
      <vt:lpstr>Trace Code, cont.</vt:lpstr>
      <vt:lpstr>Trace Code, cont.</vt:lpstr>
      <vt:lpstr>Trace Code, cont.</vt:lpstr>
      <vt:lpstr>Trace Code,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Raju Pal</dc:creator>
  <cp:lastModifiedBy>Raju Pal</cp:lastModifiedBy>
  <cp:revision>12</cp:revision>
  <dcterms:created xsi:type="dcterms:W3CDTF">2023-09-19T03:55:25Z</dcterms:created>
  <dcterms:modified xsi:type="dcterms:W3CDTF">2023-09-20T04:47:40Z</dcterms:modified>
</cp:coreProperties>
</file>