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271" r:id="rId9"/>
    <p:sldId id="314" r:id="rId10"/>
    <p:sldId id="315" r:id="rId11"/>
    <p:sldId id="316" r:id="rId12"/>
    <p:sldId id="317" r:id="rId13"/>
    <p:sldId id="276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287" r:id="rId25"/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2" r:id="rId41"/>
    <p:sldId id="273" r:id="rId42"/>
    <p:sldId id="274" r:id="rId43"/>
    <p:sldId id="275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302" r:id="rId55"/>
    <p:sldId id="303" r:id="rId56"/>
    <p:sldId id="304" r:id="rId57"/>
    <p:sldId id="305" r:id="rId58"/>
    <p:sldId id="29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B3FC8-1852-47D4-9728-E15C9939683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1B3CA-8184-442A-B427-07B9F289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95CAA26E-7CB6-4B4A-8A28-FE82BC9965D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CED109-CE15-43BC-9117-E40783FA6BA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9BFEED5A-3463-42DD-B49E-0582A44ABB3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97E27261-4D33-4A23-B19B-C1B99C8A1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B7AF026F-DDDE-4FA2-94A4-7FF064C30B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058B76-B9B7-4F7B-A700-DA3400D0645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DAAB6352-1D65-4028-ADE1-15FBB77ED43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E54586E5-EF88-47C7-93FC-E7C97F95D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D94F0056-ADC7-4674-BF09-410201CE8B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E11B2B-163A-40BF-9BDB-FFD3E348601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03419331-0192-4438-9A35-99B67E0C505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081F207C-CDC0-432C-B97D-D9252378F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E1305299-5DD9-4319-AE05-97E4AEC9E06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85F873-5E45-4BEA-9F36-2066238804C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BAADB046-BE71-49F9-99DA-C7CAC1D70BF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9DFD1C04-E709-45D0-9F49-CAD5B4759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4C8834B0-975F-43C0-A716-7A3BC57536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F43C6A-5B6F-4CF1-A232-5C85F4F3CA5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26FC2D57-930F-4401-892D-0CE70C60153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20F7D6BD-A7A3-49A0-8910-DAB9BB6ED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9F19269E-ABC1-478F-B942-969B3C2D00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1EC67C-27ED-4ACD-B801-676CBADD41F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6A63EA77-41A3-49F8-9AE4-351C885FE81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69195570-587A-405B-AEAA-E23E9123B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4C24154B-7D46-433D-A98E-74D5BE81095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A15C3C-EA96-4E1F-AFBB-895EB757907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B16BEB9B-B2D7-4B73-A372-CB0F2CC4432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06B7CC9C-6B7D-4A6E-943A-75797CFC5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F124381C-6771-4C7D-9CCA-779751EA25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50851D-70F1-4DFD-ADE9-2C7ECC3B743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BE0CF8C9-3729-4FA7-B13B-7B53B9DFFE3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54F87528-6848-4E90-BF91-291E7D4D0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B482FC64-9B62-4E6E-A68D-81DD0905B0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DF4BE3-7E67-4A7B-BE9A-857393B36D5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470AC284-72BB-4B59-82E9-EB5E2F2A1E1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C7EC6FCC-3ED8-4D6F-97A1-4EC8CCD67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8821A8A1-F433-41F2-8933-CE79E0D6C1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403E72-A9B7-46DF-93FB-A63AFB7BF54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468146E1-999D-4A80-91B1-2BA9756205D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1AD7DFA5-9303-47DE-9682-10D22DDA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47628B01-35C5-4AD5-AE76-85945E7EB1B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5EFFFF-5C2B-44D6-A78C-41DA8E5F868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E1F3329E-1E47-43B9-BFC9-E3BC050F0F2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E1A8FDDC-5BC6-4283-9541-46AE9E64C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AEECD458-AC69-453A-B043-2F06C6B7089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7A2DA1-7EB1-4338-90F1-039B9608FA4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063C0732-C648-4C62-A3BA-52677403BA0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DEB219D0-AE02-473A-A2AD-2732321D0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639CC845-6F40-4DC7-A55C-91B6948D42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80F6A6-3DBE-4CC3-8462-61443C752B3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CD94098D-71C6-4C4B-8CBB-94E96171847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631AC727-80E3-4A10-ADEC-0FEF71B7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3B448262-73F1-439A-85C0-AE7AAB1A43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674033-5B74-4421-B4F1-A756439ADC7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EB9B9F51-5230-4464-97F4-9388265E67A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C93FF7EB-4CE8-4B54-9AAC-2DD85A02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76400DA7-F057-4EC9-AC01-7881CB9C17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2DAC24-2653-43D8-88B7-0877093950A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08C9C6AC-5B7C-4248-85F0-467B757942F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8825E2AD-7763-42DB-8251-DAF7BF67B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52D3114C-AD0A-492C-A874-B85467F486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EC5CE8-154A-4785-B885-3D643F5D9E0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C53C176D-0346-4BD5-AD57-41FCBB7627E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2E555C84-FC4B-4267-9A54-27915F0BE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D073CC48-3A73-43AF-B15A-D215B76DD8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DCDFC8-6820-480B-A658-ED865770C6C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24FCCAA0-1C8B-445D-B71D-35290403A7D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86945767-F94E-440F-9557-95C5AB25B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616F3483-F5B5-4419-B2AD-920F78FF232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24950D34-0775-44A3-A15F-B150EF43B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7A086476-4927-491C-8594-FE3851803F5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AA3224E3-4F91-4772-B63B-34777B6CC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B303FE46-BE23-4518-A16B-9A7C114338D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9778B8F7-D415-4389-A624-C2082682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BC5C341-815B-4BF2-A76C-95B03D24AD6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425D43D8-FB02-467C-989C-360B031D2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BD7C7B5-CAA5-4CA3-8599-210AD3C712A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F8D0D226-0C84-46C1-B4ED-21271D339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98F69081-3EF3-48D6-9663-57C8B64A6D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A48E1E-4A6A-4643-9316-918F154B5FF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317E4CC1-8CC8-4A74-B217-CF7EC1BC899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26D5C905-1A0C-4362-8145-EFD620AF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68E445F4-5C5D-4927-86E6-43AB0592D55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-17000538" y="-11796713"/>
            <a:ext cx="22196426" cy="12485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3729B473-6747-496A-9FC0-9279415E8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8463" cy="410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C7D5E268-2EB0-4785-9F8C-6AEC244CCC6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-17000538" y="-11796713"/>
            <a:ext cx="22199601" cy="1248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F756DBB6-0BEB-466A-823C-B159BD10F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65CA5621-B16C-41C4-A898-7D078285FB6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CE61C666-1B7D-4594-B2DC-4878D918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C17DF9FF-B8AE-4FC2-BF1A-B9FADAFB68E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E3091FFB-95FB-450A-AB8B-D9D87E415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2C5DE138-1BA7-4074-8601-BA5737400AC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B19F70B0-CF5B-4364-875E-6081E026C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DE8F1DA-47DB-43BE-92ED-F9FA1CC0DA7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23B58863-7A64-4835-9365-73F26B0BE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1FCED7EF-F449-4C7A-B240-FDE86F3F0FF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2E63CA91-B2B6-42C6-8E58-7D2627C01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68E4AED8-7D28-4367-B13F-F70EC2EB281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4346FB84-3B0D-4F2C-89AC-702E65FFC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A54DC805-AE08-41F4-B34D-A0305DB660E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-16998950" y="-11796713"/>
            <a:ext cx="22190075" cy="12482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F8209925-998D-4DA8-9C96-C70530DF0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5288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071F8A94-4E1A-4F0C-9381-1605F516C5F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54958682-CA7B-43EC-BD66-3D70A2FC0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FF5C8C2B-634D-4206-AF3F-2CA6B48102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C8A364-38A0-4AE9-B501-A361C9626C3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50A7065A-BC27-4FAD-98F9-CAFDD6F5B4A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706912F9-22FA-4F71-8196-4CB9D1CA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E0645D0-403F-42D1-BF63-FA086CDA7CA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DA6D2EA4-951D-4A73-858C-10E5C472C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3C1B583-C8C7-4DD0-914D-D3976318F81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E8A84025-9123-4F10-8E09-4BCA73265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7EBE01C7-61B3-4E24-B3E7-131ADE681C0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6676D094-3876-4C25-BDA8-3B78DD16E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948754F7-6C1E-402A-AADE-98E0D321F8B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Text Box 2">
            <a:extLst>
              <a:ext uri="{FF2B5EF4-FFF2-40B4-BE49-F238E27FC236}">
                <a16:creationId xmlns:a16="http://schemas.microsoft.com/office/drawing/2014/main" id="{F83FC0AB-F7B3-489E-A80F-2B41DA61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4F88F427-4042-45C9-A44F-2A67E9DB9A3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Text Box 2">
            <a:extLst>
              <a:ext uri="{FF2B5EF4-FFF2-40B4-BE49-F238E27FC236}">
                <a16:creationId xmlns:a16="http://schemas.microsoft.com/office/drawing/2014/main" id="{E28711E6-6402-4EA8-998D-67EE36234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6AA8F85A-1F2E-44CC-954F-0D84EC8D979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Text Box 2">
            <a:extLst>
              <a:ext uri="{FF2B5EF4-FFF2-40B4-BE49-F238E27FC236}">
                <a16:creationId xmlns:a16="http://schemas.microsoft.com/office/drawing/2014/main" id="{9EB0D60D-E679-4256-B325-B8E5578C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1D6429ED-B029-40C5-9BAF-1C8123D13C8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Text Box 2">
            <a:extLst>
              <a:ext uri="{FF2B5EF4-FFF2-40B4-BE49-F238E27FC236}">
                <a16:creationId xmlns:a16="http://schemas.microsoft.com/office/drawing/2014/main" id="{ED83231E-A4A2-48D2-AB43-27DE14240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A7BE1AE-FC42-4227-AD0A-3C866C5223B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>
            <a:extLst>
              <a:ext uri="{FF2B5EF4-FFF2-40B4-BE49-F238E27FC236}">
                <a16:creationId xmlns:a16="http://schemas.microsoft.com/office/drawing/2014/main" id="{27C4446E-B1AC-4E92-B7EE-B5C9B5041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AC28AB05-DDAF-4929-888E-1A728C203BB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Text Box 2">
            <a:extLst>
              <a:ext uri="{FF2B5EF4-FFF2-40B4-BE49-F238E27FC236}">
                <a16:creationId xmlns:a16="http://schemas.microsoft.com/office/drawing/2014/main" id="{EEC9D480-49AE-4D93-957B-2B45CCD32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2AE5F034-0AC4-4166-B474-B63E382FAE4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Text Box 2">
            <a:extLst>
              <a:ext uri="{FF2B5EF4-FFF2-40B4-BE49-F238E27FC236}">
                <a16:creationId xmlns:a16="http://schemas.microsoft.com/office/drawing/2014/main" id="{C7156E77-8695-4F61-95BC-7A7C007C2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7C8E1690-B7D1-446A-B810-7571A6C4A0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EB89BC-FBFD-4C0C-835A-02FAD5AD670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8BE4C5F3-F0DC-461F-AAC8-A0C8AE63542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E22BCEAC-AF17-4563-80ED-EA51AE907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89795B53-79F1-48B8-9B07-9E99FDBE4DB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Text Box 2">
            <a:extLst>
              <a:ext uri="{FF2B5EF4-FFF2-40B4-BE49-F238E27FC236}">
                <a16:creationId xmlns:a16="http://schemas.microsoft.com/office/drawing/2014/main" id="{88919B71-19DC-4992-AD94-EC890624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A580A358-A4C6-4DE3-B561-75F65E44250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Text Box 2">
            <a:extLst>
              <a:ext uri="{FF2B5EF4-FFF2-40B4-BE49-F238E27FC236}">
                <a16:creationId xmlns:a16="http://schemas.microsoft.com/office/drawing/2014/main" id="{7B5DE21A-F585-4F83-8B2F-23DAA928A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5CD29973-A2F9-440A-B62A-E8683BF9286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Text Box 2">
            <a:extLst>
              <a:ext uri="{FF2B5EF4-FFF2-40B4-BE49-F238E27FC236}">
                <a16:creationId xmlns:a16="http://schemas.microsoft.com/office/drawing/2014/main" id="{6E1E71EB-D954-4986-B291-AA3F51694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F618E7AB-FD6B-481C-9F6F-EFF82CD0D43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Text Box 2">
            <a:extLst>
              <a:ext uri="{FF2B5EF4-FFF2-40B4-BE49-F238E27FC236}">
                <a16:creationId xmlns:a16="http://schemas.microsoft.com/office/drawing/2014/main" id="{A0039314-27ED-46B3-A4E2-D3FCF960E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CC062BBB-F9D1-48D5-94CD-FDC5FA12BBA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Text Box 2">
            <a:extLst>
              <a:ext uri="{FF2B5EF4-FFF2-40B4-BE49-F238E27FC236}">
                <a16:creationId xmlns:a16="http://schemas.microsoft.com/office/drawing/2014/main" id="{376CA5AB-D381-4008-82D1-E751A39C3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AFCB5A9C-F350-4529-8483-D9F0EDEB46F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Text Box 2">
            <a:extLst>
              <a:ext uri="{FF2B5EF4-FFF2-40B4-BE49-F238E27FC236}">
                <a16:creationId xmlns:a16="http://schemas.microsoft.com/office/drawing/2014/main" id="{708D045B-7FAD-4BDC-9949-85091ED6A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B19989B7-7F38-4228-AFC2-50051CE716A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Text Box 2">
            <a:extLst>
              <a:ext uri="{FF2B5EF4-FFF2-40B4-BE49-F238E27FC236}">
                <a16:creationId xmlns:a16="http://schemas.microsoft.com/office/drawing/2014/main" id="{04E5CC5A-B3DD-45E2-BCEA-7B66E048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4B6437B1-1A26-46FD-B49C-B68ED89E333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Text Box 2">
            <a:extLst>
              <a:ext uri="{FF2B5EF4-FFF2-40B4-BE49-F238E27FC236}">
                <a16:creationId xmlns:a16="http://schemas.microsoft.com/office/drawing/2014/main" id="{FA7B880C-7237-46F6-AF87-E1F3CF10D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F167C777-6801-4DC7-8502-C282A92D0B0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>
            <a:extLst>
              <a:ext uri="{FF2B5EF4-FFF2-40B4-BE49-F238E27FC236}">
                <a16:creationId xmlns:a16="http://schemas.microsoft.com/office/drawing/2014/main" id="{A19847EE-F0E0-4448-8321-FAB7FDAF2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7A683E2D-F873-438B-808C-7C0B20EBB87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D59AC2-97C1-442B-9DFE-D509065F91D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7A3B20D9-6F8C-4235-A421-506A3709DB5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3F0DC3BB-BBB7-4D51-98C4-76CC8CF1D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DC1B90CC-4A8E-4077-A7AA-8D11C9B775A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5E2F5B-2B29-47E1-B93A-2106266ED30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C8E54C42-C0F6-4AFA-8195-72571C5131E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3B39EBDB-F5AD-45AA-AE41-7DBECD8A6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5E92B045-46E9-4291-8DCD-EF69115326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5CB1F5-65A9-4EA1-AF10-2FB51DCBC9E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43563C21-7783-46FC-99F5-019893E92BE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6961DB23-0FD8-4E27-B6D3-4ED44EF76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0CE70A80-9360-44A3-B515-2F2856DF4D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C3A350-D4D7-4D4C-A886-ED05016CEB6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2DF4E01E-016C-4E29-8FD9-EDA00C3EA6D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E7451154-7BE2-42A2-8AF0-5A2B6FAAD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D103-D2AD-4A37-92D6-3C927559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2BFD-AD47-4C02-905D-C91CB3E08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1846-9B68-4392-8200-7D2EDB1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CB95-A5F2-41FC-AEAC-A7C35FD6080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2A06C-01E4-40A9-9ADE-B26AF3A4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6F32-5653-43C2-A263-0F693154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DE2-24BC-4C34-AA50-A442A77D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8B7F-17DE-484D-8292-9F1DED54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8DFD7-FA66-4BBC-B74F-A3BBBA30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872E-E305-40AC-9CB7-D70131B8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CB95-A5F2-41FC-AEAC-A7C35FD6080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0F5B-3290-4386-9811-F3E5E218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1CBF-37E1-4B92-988C-ECF0D5C1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DE2-24BC-4C34-AA50-A442A77D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9225B-1503-4A95-B68E-8EC48BF64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0A140-0D46-40D9-AE69-0C5FD19E1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CD17-2B1E-442D-A873-1F5959AB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CB95-A5F2-41FC-AEAC-A7C35FD6080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2C68-1A3B-4471-BB39-16223882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5ACBF-1AF9-4E33-8299-A45FEC30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DE2-24BC-4C34-AA50-A442A77D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1D95-9068-4B01-9196-5AB8957A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1" y="1676400"/>
            <a:ext cx="10327217" cy="1435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74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96A3-EE53-46B1-A0B3-098AFE15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7C0E-A809-4613-8685-85C9B93E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17355-95C5-415A-9AD8-3ACC8608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CB95-A5F2-41FC-AEAC-A7C35FD6080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CE51-FE29-4E9D-A5BC-1E36DC0F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9E4C-DD55-434F-BB27-50715D72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DE2-24BC-4C34-AA50-A442A77D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9C5D-0207-4D23-9E9C-F1B4F9C3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8EB44-7862-4EC6-BEE3-3E4A1BF9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CF287-DAE6-4259-B49B-F91200DB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CB95-A5F2-41FC-AEAC-A7C35FD6080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B03E6-C4B8-4AC5-8081-4B18D56C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76AD-B7E5-4650-8A07-8553D114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DE2-24BC-4C34-AA50-A442A77D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C155-7FE0-4BC3-BC7C-B9DF1CB4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5830-E3AD-4F72-B15D-33A1BE714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17C99-F086-4D13-AE50-7A2B36BC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651ED-D6B2-4CDA-8238-6FD2DEB3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CB95-A5F2-41FC-AEAC-A7C35FD6080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0032E-55C6-44BB-B48D-8C0B4E03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2D4EC-C3A9-4E52-93B3-45853C0B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DE2-24BC-4C34-AA50-A442A77D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240D-C56D-435F-9FD7-9A727462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0C9AF-F072-43C6-9765-B2FF2161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2540-4BA9-48F6-B086-EB089FC45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5715B-82CB-4872-A9E8-39D140C29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36389-0F75-46BF-BFE2-5DA24C8B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D7175-B255-4DF7-9E8C-25B5ADAB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CB95-A5F2-41FC-AEAC-A7C35FD6080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91E6A-8F82-4088-B384-F5350327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15297-7DA7-4E49-8058-5C93C6B7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DE2-24BC-4C34-AA50-A442A77D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E00B-9ED4-4783-AA82-632E03B5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FE07E-3136-43E6-A6D2-E32451CC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CB95-A5F2-41FC-AEAC-A7C35FD6080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C02DB-3345-4F06-A055-B17F03C4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B975B-4085-420B-AB30-7F133744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DE2-24BC-4C34-AA50-A442A77D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1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69E2E-0303-40BD-A980-BF03C988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CB95-A5F2-41FC-AEAC-A7C35FD6080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D6FF8-20FE-4971-84ED-BEE0749F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D1807-FC7D-4103-B404-F257CD44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DE2-24BC-4C34-AA50-A442A77D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F500-079F-492E-A022-EB94620B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52FA-EA59-47EB-B681-AE1CF35C5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DA3AB-6CDE-4AEC-90B2-FDD09F2AE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A64BA-CE7D-4A17-A6D1-DE7A9717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CB95-A5F2-41FC-AEAC-A7C35FD6080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F717-5E86-4846-BD92-F6293E31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4B8F0-8B45-4DEB-8A1F-9B835529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DE2-24BC-4C34-AA50-A442A77D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7261-6213-4A91-A337-0092AFFB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9B79E-B2EA-4939-89D4-6632A3D70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9DC92-FF33-4C95-9153-766A172EF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BF9F-0E32-4F7C-BF26-0E41313D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CB95-A5F2-41FC-AEAC-A7C35FD6080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9E819-716A-44CA-BFE6-6F99A800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BCB9-EEB5-4C8B-BA58-A9AB9B97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DDE2-24BC-4C34-AA50-A442A77D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5DD28-8A70-4397-9A7F-25F0141A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B082-888D-4B6C-9EC5-6F90AC90C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11CB-8B98-42F5-A562-E9E4D5C36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CB95-A5F2-41FC-AEAC-A7C35FD6080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23596-2B42-4FB8-A22A-F0CA65337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2FD6-6E98-4F85-8E48-F2D8D61E6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DDE2-24BC-4C34-AA50-A442A77D7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4A7907FA-0CD3-4366-9614-14BF6A55D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1676400"/>
            <a:ext cx="7162800" cy="14620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Basic Input and Output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87779299-5223-469C-9280-FCDE5C3AB4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Input Line-by-Line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76A57A6-B1EE-49E1-9F20-D3E045D7E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1143000"/>
          </a:xfrm>
          <a:ln/>
        </p:spPr>
        <p:txBody>
          <a:bodyPr/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To get a line of input as a String, you can create a </a:t>
            </a:r>
            <a:r>
              <a:rPr lang="en-US" altLang="en-US">
                <a:solidFill>
                  <a:srgbClr val="333399"/>
                </a:solidFill>
              </a:rPr>
              <a:t>BufferedReader</a:t>
            </a:r>
            <a:r>
              <a:rPr lang="en-US" altLang="en-US"/>
              <a:t> object that "wraps" System.in.</a:t>
            </a:r>
          </a:p>
          <a:p>
            <a:pPr marL="0" indent="0">
              <a:spcBef>
                <a:spcPts val="3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en-US"/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5B85C309-7EDE-4DF7-80D0-DEA6AE1E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590801"/>
            <a:ext cx="7620000" cy="12620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000"/>
              </a:spcBef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reader = new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>
              <a:spcBef>
                <a:spcPts val="100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System.in ) );</a:t>
            </a:r>
          </a:p>
          <a:p>
            <a:pPr>
              <a:spcBef>
                <a:spcPts val="100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String s = reader.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one line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F2A19415-A397-46DA-9633-EA347757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1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600"/>
              </a:spcBef>
              <a:buSzPct val="60000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readLine( )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method removes the NEWLINE (\n) from the input, so you won't see it as part of the string.</a:t>
            </a:r>
          </a:p>
          <a:p>
            <a:pPr>
              <a:spcBef>
                <a:spcPts val="300"/>
              </a:spcBef>
              <a:buSzPct val="60000"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682D3CFC-1454-425E-BD78-5AC25042D2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Check for end of data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FDFFCE6-FDDD-4ABD-8DFA-5AA98CAD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2362200"/>
          </a:xfrm>
          <a:ln/>
        </p:spPr>
        <p:txBody>
          <a:bodyPr>
            <a:normAutofit lnSpcReduction="10000"/>
          </a:bodyPr>
          <a:lstStyle/>
          <a:p>
            <a:pPr marL="0" indent="0">
              <a:spcBef>
                <a:spcPts val="15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If there is no more data in the input stream, readLine( ) returns a null String.</a:t>
            </a:r>
          </a:p>
          <a:p>
            <a:pPr marL="0" indent="0">
              <a:spcBef>
                <a:spcPts val="15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For console input, readLine( ) will </a:t>
            </a:r>
            <a:r>
              <a:rPr lang="en-US" altLang="en-US" i="1"/>
              <a:t>wait </a:t>
            </a:r>
            <a:r>
              <a:rPr lang="en-US" altLang="en-US"/>
              <a:t>(</a:t>
            </a:r>
            <a:r>
              <a:rPr lang="en-US" altLang="en-US" i="1"/>
              <a:t>block</a:t>
            </a:r>
            <a:r>
              <a:rPr lang="en-US" altLang="en-US"/>
              <a:t>) until user inputs something.</a:t>
            </a:r>
          </a:p>
          <a:p>
            <a:pPr marL="0" indent="0">
              <a:spcBef>
                <a:spcPts val="15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Here is how to test for end of data: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ED2363E-3315-40A4-A936-5AD72DA7A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38601"/>
            <a:ext cx="7620000" cy="16938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000"/>
              </a:spcBef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reader = new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BufferedReader(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100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new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InputStreamReader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System.in ) );</a:t>
            </a:r>
          </a:p>
          <a:p>
            <a:pPr>
              <a:spcBef>
                <a:spcPts val="100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String s = reader.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); 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one line</a:t>
            </a:r>
          </a:p>
          <a:p>
            <a:pPr>
              <a:spcBef>
                <a:spcPts val="100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 s ==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) return;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end of data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F0CEA9B1-9819-432B-94BD-68050DEF28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Handling I/O Errors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EB163E4-56CF-4F50-83C9-73311EDBB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2362200"/>
          </a:xfrm>
          <a:ln/>
        </p:spPr>
        <p:txBody>
          <a:bodyPr>
            <a:normAutofit fontScale="92500" lnSpcReduction="20000"/>
          </a:bodyPr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When you use System.in.read or a BufferedReader an input error can occur -- called an </a:t>
            </a:r>
            <a:r>
              <a:rPr lang="en-US" altLang="en-US" i="1">
                <a:solidFill>
                  <a:srgbClr val="333399"/>
                </a:solidFill>
              </a:rPr>
              <a:t>IOException</a:t>
            </a:r>
            <a:r>
              <a:rPr lang="en-US" altLang="en-US"/>
              <a:t>.</a:t>
            </a:r>
          </a:p>
          <a:p>
            <a:pPr marL="0" indent="0">
              <a:spcBef>
                <a:spcPts val="15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Java requires that your program either "</a:t>
            </a:r>
            <a:r>
              <a:rPr lang="en-US" altLang="en-US">
                <a:solidFill>
                  <a:srgbClr val="333399"/>
                </a:solidFill>
              </a:rPr>
              <a:t>catch</a:t>
            </a:r>
            <a:r>
              <a:rPr lang="en-US" altLang="en-US"/>
              <a:t>" this exception to declare that it might "</a:t>
            </a:r>
            <a:r>
              <a:rPr lang="en-US" altLang="en-US">
                <a:solidFill>
                  <a:srgbClr val="333399"/>
                </a:solidFill>
              </a:rPr>
              <a:t>throw</a:t>
            </a:r>
            <a:r>
              <a:rPr lang="en-US" altLang="en-US"/>
              <a:t>" this exception.</a:t>
            </a:r>
          </a:p>
          <a:p>
            <a:pPr marL="0" indent="0">
              <a:spcBef>
                <a:spcPts val="15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To be lazy and "throw" the exception use: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E46BD843-2B8B-44EA-B93D-BEDC11780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38600"/>
            <a:ext cx="7620000" cy="222885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[] args)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   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IOException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BufferedReader reader = new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BufferedReader( 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new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InputStreamReader( System.in )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a line of input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inline = reader.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BD14683E-FBE4-4098-B4A2-4DE5B3CA13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Catching I/O Errors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8C2D27A-9A46-428A-9BB2-88EEBFAEA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609600"/>
          </a:xfrm>
          <a:ln/>
        </p:spPr>
        <p:txBody>
          <a:bodyPr/>
          <a:lstStyle/>
          <a:p>
            <a:pPr marL="0" indent="0">
              <a:spcBef>
                <a:spcPts val="15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To "catch" the exception and do something, use: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A4FAB35-8F82-4641-BFF2-F7D0B65DB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81200"/>
            <a:ext cx="7620000" cy="436245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BufferedReader reader = new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BufferedReader( 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       new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InputStreamReader( System.in ) );</a:t>
            </a:r>
          </a:p>
          <a:p>
            <a:pPr>
              <a:buClrTx/>
              <a:buFontTx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a line of input.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message and return if error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String line = null;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 line = bin.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buf.append( line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 IOException ioe ) {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System.err.println( ioe.getMessage()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return;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681A0916-AFAD-4CE0-8B4F-BD51454670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Flexible Input:  Scanner class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6EA3E65-92D4-4699-B1DC-1C4B56E4E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3962400"/>
          </a:xfrm>
          <a:ln/>
        </p:spPr>
        <p:txBody>
          <a:bodyPr>
            <a:normAutofit fontScale="92500" lnSpcReduction="20000"/>
          </a:bodyPr>
          <a:lstStyle/>
          <a:p>
            <a:pPr marL="227013" indent="-220663">
              <a:buSzPct val="60000"/>
              <a:buNone/>
              <a:tabLst>
                <a:tab pos="227013" algn="l"/>
                <a:tab pos="331788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</a:tabLst>
            </a:pPr>
            <a:r>
              <a:rPr lang="en-US" altLang="en-US"/>
              <a:t>The </a:t>
            </a:r>
            <a:r>
              <a:rPr lang="en-US" altLang="en-US">
                <a:solidFill>
                  <a:srgbClr val="333399"/>
                </a:solidFill>
              </a:rPr>
              <a:t>Scanner</a:t>
            </a:r>
            <a:r>
              <a:rPr lang="en-US" altLang="en-US"/>
              <a:t> class allow much more flexible input.</a:t>
            </a:r>
          </a:p>
          <a:p>
            <a:pPr marL="227013" indent="-220663">
              <a:spcBef>
                <a:spcPts val="1500"/>
              </a:spcBef>
              <a:buSzPct val="60000"/>
              <a:buNone/>
              <a:tabLst>
                <a:tab pos="227013" algn="l"/>
                <a:tab pos="331788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</a:tabLst>
            </a:pPr>
            <a:r>
              <a:rPr lang="en-US" altLang="en-US"/>
              <a:t>A Scanner can:</a:t>
            </a:r>
          </a:p>
          <a:p>
            <a:pPr marL="220663" indent="-214313">
              <a:spcBef>
                <a:spcPts val="15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Char char=""/>
              <a:tabLst>
                <a:tab pos="227013" algn="l"/>
                <a:tab pos="331788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</a:tabLst>
            </a:pPr>
            <a:r>
              <a:rPr lang="en-US" altLang="en-US"/>
              <a:t>read entire line or one word at a time</a:t>
            </a:r>
          </a:p>
          <a:p>
            <a:pPr marL="220663" indent="-214313">
              <a:spcBef>
                <a:spcPts val="15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Char char=""/>
              <a:tabLst>
                <a:tab pos="227013" algn="l"/>
                <a:tab pos="331788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</a:tabLst>
            </a:pPr>
            <a:r>
              <a:rPr lang="en-US" altLang="en-US"/>
              <a:t>test for more data</a:t>
            </a:r>
          </a:p>
          <a:p>
            <a:pPr marL="220663" indent="-214313">
              <a:spcBef>
                <a:spcPts val="15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Char char=""/>
              <a:tabLst>
                <a:tab pos="227013" algn="l"/>
                <a:tab pos="331788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</a:tabLst>
            </a:pPr>
            <a:r>
              <a:rPr lang="en-US" altLang="en-US"/>
              <a:t>test if the </a:t>
            </a:r>
            <a:r>
              <a:rPr lang="en-US" altLang="en-US" i="1"/>
              <a:t>next</a:t>
            </a:r>
            <a:r>
              <a:rPr lang="en-US" altLang="en-US"/>
              <a:t> input (word) is an int, long, double, etc.</a:t>
            </a:r>
          </a:p>
          <a:p>
            <a:pPr marL="220663" indent="-214313">
              <a:spcBef>
                <a:spcPts val="15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Char char=""/>
              <a:tabLst>
                <a:tab pos="227013" algn="l"/>
                <a:tab pos="331788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</a:tabLst>
            </a:pPr>
            <a:r>
              <a:rPr lang="en-US" altLang="en-US"/>
              <a:t>read input and convert to int, long, float, double</a:t>
            </a:r>
          </a:p>
          <a:p>
            <a:pPr marL="220663" indent="-214313">
              <a:spcBef>
                <a:spcPts val="15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Char char=""/>
              <a:tabLst>
                <a:tab pos="227013" algn="l"/>
                <a:tab pos="331788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</a:tabLst>
            </a:pPr>
            <a:r>
              <a:rPr lang="en-US" altLang="en-US" i="1"/>
              <a:t>skip unwanted data</a:t>
            </a:r>
          </a:p>
          <a:p>
            <a:pPr marL="220663" indent="-214313">
              <a:spcBef>
                <a:spcPts val="15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Char char=""/>
              <a:tabLst>
                <a:tab pos="227013" algn="l"/>
                <a:tab pos="331788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</a:tabLst>
            </a:pPr>
            <a:r>
              <a:rPr lang="en-US" altLang="en-US"/>
              <a:t>report errors (</a:t>
            </a:r>
            <a:r>
              <a:rPr lang="en-US" altLang="en-US" i="1"/>
              <a:t>Exceptions</a:t>
            </a:r>
            <a:r>
              <a:rPr lang="en-US" altLang="en-US"/>
              <a:t>) that occur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D7DCF53-A1D5-464A-A6BB-F3187A7207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Import Scanner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0737356-CE9A-4BC8-B132-5D8FD04F6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1295400"/>
          </a:xfrm>
          <a:ln/>
        </p:spPr>
        <p:txBody>
          <a:bodyPr/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Scanner is a "utility" so it is package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en-US"/>
              <a:t>.</a:t>
            </a:r>
          </a:p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You should import this class to use it: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8F62E250-54DF-40BF-81FF-3C2601D1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667000"/>
            <a:ext cx="7620000" cy="161925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package myapp;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buClrTx/>
              <a:buFontTx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InputDemo {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1E8B92B3-A63B-4A6C-9FCF-B089359FE0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Create a Scanner Object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A043DA7-24EB-41E2-A379-F34FD689A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1422400"/>
          </a:xfrm>
          <a:ln/>
        </p:spPr>
        <p:txBody>
          <a:bodyPr/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Scanner "wraps" an InputStream.</a:t>
            </a:r>
          </a:p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You give the InputStream object as parameter when you create a Scanner object...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49D8234C-01EB-4332-A0AD-D24B6E349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94001"/>
            <a:ext cx="7620000" cy="10080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endParaRPr lang="en-US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Scanner to read from System.in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console = new Scanner( System.in );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77A8A09A-4F88-4DAA-8BC3-295F1C683D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Where to Create Scanner object?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7853F03-A7AC-4340-A5C0-836C0644E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1"/>
            <a:ext cx="7772400" cy="639763"/>
          </a:xfrm>
          <a:ln/>
        </p:spPr>
        <p:txBody>
          <a:bodyPr/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1) You can create a Scanner as a local variable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D555CF91-CCFC-4E15-AA5F-EC8090BB8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2008188"/>
            <a:ext cx="7620000" cy="161925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myMethod( ) {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IOException !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create a Scanner as a local variable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in = new Scanner(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some different types of data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nextInt( );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D7701733-A02E-4B38-9898-7BAD445C4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24400"/>
            <a:ext cx="7620000" cy="192405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InputDemo {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create a Scanner as static attribute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static 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console = 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new Scanner(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 use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any method.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4C2DACDB-BFF9-478F-8BF2-7979C4FFA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40163"/>
            <a:ext cx="77724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600"/>
              </a:spcBef>
              <a:buSzPct val="60000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2) or create as an attribute.  </a:t>
            </a:r>
            <a:b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attribute since System.in is static.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982A1A69-5077-4FE0-85BB-B832E9AC96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Using Scanner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EF40133-0DE6-44FB-BB7C-B7B11D481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533400"/>
          </a:xfrm>
          <a:ln/>
        </p:spPr>
        <p:txBody>
          <a:bodyPr/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Look at some simple examples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91294A95-3482-4A1F-9121-19F79C4E0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81200"/>
            <a:ext cx="7620000" cy="405765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myMethod( ) {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IOException !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create a Scanner to process System.in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in = new Scanner(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some different types of data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nextInt(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long big  = 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nextLong(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float x   = 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nextFloat(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double y  = 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nextDouble(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Strings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String word = 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next word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String line = 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next line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A00CEC57-D1AE-4AFB-9C8C-9B65AD1D54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Input Errors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5A8F460-1E6E-47BA-A50E-904B10F16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8153400" cy="838200"/>
          </a:xfrm>
          <a:ln/>
        </p:spPr>
        <p:txBody>
          <a:bodyPr>
            <a:normAutofit fontScale="92500"/>
          </a:bodyPr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If you try to read an "int" but the next input is </a:t>
            </a:r>
            <a:r>
              <a:rPr lang="en-US" altLang="en-US" i="1">
                <a:solidFill>
                  <a:srgbClr val="FF0000"/>
                </a:solidFill>
              </a:rPr>
              <a:t>not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an integer then Scanner throws an InputMismatchException</a:t>
            </a:r>
          </a:p>
          <a:p>
            <a:pPr marL="0" indent="0">
              <a:spcBef>
                <a:spcPts val="3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en-US"/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CBEF88F2-84FC-4545-93E4-F02D902A5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11401"/>
            <a:ext cx="7620000" cy="19224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 = new S</a:t>
            </a:r>
            <a:r>
              <a:rPr lang="en-US" altLang="en-US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canner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altLang="en-US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ClrTx/>
              <a:buFontTx/>
              <a:buNone/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a number</a:t>
            </a:r>
          </a:p>
          <a:p>
            <a:pPr>
              <a:buClr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System.out.print("How many Baht? ");</a:t>
            </a:r>
          </a:p>
          <a:p>
            <a:pPr>
              <a:buClr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amount = </a:t>
            </a:r>
            <a:r>
              <a:rPr lang="en-US" altLang="en-US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nextInt( );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3F709804-C75A-4606-801B-284DECB51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05401"/>
            <a:ext cx="7620000" cy="1008063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How many Baht?  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don't know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java.util.InputMismatchException</a:t>
            </a: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B5E1FB93-BD9D-456B-B2E2-E45C167E21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46850" y="4184650"/>
            <a:ext cx="1155700" cy="469900"/>
          </a:xfrm>
          <a:prstGeom prst="line">
            <a:avLst/>
          </a:prstGeom>
          <a:noFill/>
          <a:ln w="1260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9E07B384-C225-41A8-95A8-B797F1EAE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343401"/>
            <a:ext cx="2743200" cy="7032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convert next input word to an "int"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50F1458D-6ED6-4C89-9AF6-A4490C272C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Display output</a:t>
            </a: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ACC1743E-489F-49C9-B5D0-93EB764B1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447801"/>
            <a:ext cx="7848600" cy="18716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System.out.println(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"I'm a string" + " again"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500"/>
              </a:spcBef>
            </a:pPr>
            <a:endParaRPr lang="en-US" altLang="en-US" sz="2000" b="1">
              <a:solidFill>
                <a:srgbClr val="A50021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</a:pP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System.out.print("apple");</a:t>
            </a:r>
          </a:p>
          <a:p>
            <a:pPr>
              <a:spcBef>
                <a:spcPts val="500"/>
              </a:spcBef>
            </a:pP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System.out.print("banana\n");</a:t>
            </a:r>
          </a:p>
          <a:p>
            <a:pPr>
              <a:spcBef>
                <a:spcPts val="500"/>
              </a:spcBef>
            </a:pP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System.out.print("grape");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08A3068B-0D5C-4E50-ABCA-ACFF4A91F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733801"/>
            <a:ext cx="7848600" cy="1135063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500"/>
              </a:spcBef>
            </a:pP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I'm a string again</a:t>
            </a:r>
          </a:p>
          <a:p>
            <a:pPr>
              <a:spcBef>
                <a:spcPts val="500"/>
              </a:spcBef>
            </a:pP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applebanana</a:t>
            </a:r>
          </a:p>
          <a:p>
            <a:pPr>
              <a:spcBef>
                <a:spcPts val="500"/>
              </a:spcBef>
            </a:pP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grape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5988B5F-797F-49F2-B76F-ED43A92ECB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How to Test the Input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F5C723C-BE38-4DCD-9968-4F3EF3B48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838200"/>
          </a:xfrm>
          <a:ln/>
        </p:spPr>
        <p:txBody>
          <a:bodyPr/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Scanner has methods to </a:t>
            </a:r>
            <a:r>
              <a:rPr lang="en-US" altLang="en-US">
                <a:solidFill>
                  <a:srgbClr val="FF0000"/>
                </a:solidFill>
              </a:rPr>
              <a:t>test</a:t>
            </a:r>
            <a:r>
              <a:rPr lang="en-US" altLang="en-US"/>
              <a:t> the next input value: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8CB8B984-DC26-41E5-948D-C63057CFC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08188"/>
            <a:ext cx="7620000" cy="314325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scanner = new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System.in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amount;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a number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</a:t>
            </a:r>
            <a:r>
              <a:rPr lang="en-US" altLang="en-US" sz="20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"How many Baht? "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 scanner.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) )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amount = scanner.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nextInt(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input an int"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scanner.nextLine()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discard old input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ADF1C368-EA9C-475E-B4DD-854722A49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867401"/>
            <a:ext cx="7620000" cy="703263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How many Baht?  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don't know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Please input an int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5C0521ED-BEC7-4986-AC88-774BDC6887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18250" y="3449638"/>
            <a:ext cx="1155700" cy="165100"/>
          </a:xfrm>
          <a:prstGeom prst="line">
            <a:avLst/>
          </a:prstGeom>
          <a:noFill/>
          <a:ln w="1260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CC184D1B-FDB5-4D1E-BDB5-5AC503CE5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303588"/>
            <a:ext cx="2743200" cy="7032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true if the next input value is an "int"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594870DD-97F9-4A8E-B38D-8B272113CE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Testing the input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BC81C62-A291-48C0-8E6F-0E290B986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2362200"/>
          </a:xfrm>
          <a:ln/>
        </p:spPr>
        <p:txBody>
          <a:bodyPr>
            <a:normAutofit lnSpcReduction="10000"/>
          </a:bodyPr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So now you can check for invalid input.  </a:t>
            </a:r>
          </a:p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But, what do you do with the bad input?</a:t>
            </a:r>
          </a:p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If scan.hasNextInt( ) is false, then the program doesn't read it.</a:t>
            </a:r>
          </a:p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So, the bad input is still waiting to be read.  Like this: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8B644E82-DEDA-49BD-8878-A12B8ADE6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962401"/>
            <a:ext cx="7620000" cy="398463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How many Baht?  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don't know</a:t>
            </a: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F7F5328D-0999-4D26-BA52-08DC828C69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260850"/>
            <a:ext cx="1588" cy="622300"/>
          </a:xfrm>
          <a:prstGeom prst="line">
            <a:avLst/>
          </a:prstGeom>
          <a:noFill/>
          <a:ln w="936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4396774A-67FD-48E0-B7A3-CDE323A7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4876801"/>
            <a:ext cx="2682442" cy="371513"/>
          </a:xfrm>
          <a:prstGeom prst="rect">
            <a:avLst/>
          </a:prstGeom>
          <a:noFill/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Next input value to read.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F33FD4B2-63D0-4168-A05D-96CAECE7E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4102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600"/>
              </a:spcBef>
              <a:buSzPct val="60000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We want to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this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 input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, so we can ask the user to try again.  ...what should we do?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C709C3E7-77A6-4C4C-B2FA-25FFDE6D7E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Discarding the input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5AA30B3-E2FA-40C7-B2BF-BA0B7B96E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838200"/>
          </a:xfrm>
          <a:ln/>
        </p:spPr>
        <p:txBody>
          <a:bodyPr>
            <a:normAutofit lnSpcReduction="10000"/>
          </a:bodyPr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If the input is wrong, then </a:t>
            </a:r>
            <a:r>
              <a:rPr lang="en-US" altLang="en-US" i="1">
                <a:solidFill>
                  <a:srgbClr val="333399"/>
                </a:solidFill>
              </a:rPr>
              <a:t>throw it away</a:t>
            </a:r>
            <a:r>
              <a:rPr lang="en-US" altLang="en-US"/>
              <a:t> by reading the line and discarding it.</a:t>
            </a:r>
          </a:p>
        </p:txBody>
      </p:sp>
      <p:sp>
        <p:nvSpPr>
          <p:cNvPr id="33795" name="Line 3">
            <a:extLst>
              <a:ext uri="{FF2B5EF4-FFF2-40B4-BE49-F238E27FC236}">
                <a16:creationId xmlns:a16="http://schemas.microsoft.com/office/drawing/2014/main" id="{8A5F6396-C820-42ED-8590-55BCFB959A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4450" y="4489450"/>
            <a:ext cx="1155700" cy="165100"/>
          </a:xfrm>
          <a:prstGeom prst="line">
            <a:avLst/>
          </a:prstGeom>
          <a:noFill/>
          <a:ln w="1260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D1F37208-235F-4D28-BC42-F685BF949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715001"/>
            <a:ext cx="4267200" cy="7032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get the input line but don't assign it to anything! (discard it)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17264596-1890-4BC0-9BA7-6D2EAF978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438400"/>
            <a:ext cx="7620000" cy="283845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scanner = new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System.in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amount;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a number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</a:t>
            </a:r>
            <a:r>
              <a:rPr lang="en-US" altLang="en-US" sz="20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"How many Baht? "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( scanner.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) )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amount = scanner.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nextInt(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input an int"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scanner.nextLine()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discard input</a:t>
            </a:r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DF4D22FA-7804-49CB-8AD6-85E340A0EF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4250" y="5251450"/>
            <a:ext cx="927100" cy="622300"/>
          </a:xfrm>
          <a:prstGeom prst="line">
            <a:avLst/>
          </a:prstGeom>
          <a:noFill/>
          <a:ln w="15840" cap="sq">
            <a:solidFill>
              <a:srgbClr val="333399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74F88B6E-50E6-40A1-9484-6B81EFD212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Useful Scanner Methods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AA37896-1266-41B6-80B5-92FF23F05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1" y="1524000"/>
            <a:ext cx="8075613" cy="4464050"/>
          </a:xfrm>
          <a:ln w="9360" cap="sq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pPr marL="227013" indent="-220663">
              <a:spcBef>
                <a:spcPts val="500"/>
              </a:spcBef>
              <a:buSzPct val="60000"/>
              <a:buNone/>
              <a:tabLst>
                <a:tab pos="227013" algn="l"/>
                <a:tab pos="1704975" algn="l"/>
                <a:tab pos="41132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99713" algn="l"/>
                <a:tab pos="10758488" algn="l"/>
                <a:tab pos="10760075" algn="l"/>
                <a:tab pos="10780713" algn="l"/>
              </a:tabLst>
            </a:pPr>
            <a:r>
              <a:rPr lang="en-US" altLang="en-US" sz="2000" b="1">
                <a:solidFill>
                  <a:srgbClr val="333399"/>
                </a:solidFill>
              </a:rPr>
              <a:t>Return type	Method	Meaning</a:t>
            </a:r>
          </a:p>
          <a:p>
            <a:pPr marL="227013" indent="-220663">
              <a:spcBef>
                <a:spcPts val="500"/>
              </a:spcBef>
              <a:buSzPct val="60000"/>
              <a:buNone/>
              <a:tabLst>
                <a:tab pos="227013" algn="l"/>
                <a:tab pos="1704975" algn="l"/>
                <a:tab pos="41132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99713" algn="l"/>
                <a:tab pos="10758488" algn="l"/>
                <a:tab pos="10760075" algn="l"/>
                <a:tab pos="10780713" algn="l"/>
              </a:tabLst>
            </a:pPr>
            <a:r>
              <a:rPr lang="en-US" altLang="en-US" sz="2000"/>
              <a:t>String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US" altLang="en-US" sz="2000"/>
              <a:t>	get next "word"</a:t>
            </a:r>
          </a:p>
          <a:p>
            <a:pPr marL="227013" indent="-220663">
              <a:spcBef>
                <a:spcPts val="500"/>
              </a:spcBef>
              <a:buSzPct val="60000"/>
              <a:buNone/>
              <a:tabLst>
                <a:tab pos="227013" algn="l"/>
                <a:tab pos="1704975" algn="l"/>
                <a:tab pos="41132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99713" algn="l"/>
                <a:tab pos="10758488" algn="l"/>
                <a:tab pos="10760075" algn="l"/>
                <a:tab pos="10780713" algn="l"/>
              </a:tabLst>
            </a:pPr>
            <a:r>
              <a:rPr lang="en-US" altLang="en-US" sz="2000"/>
              <a:t>String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nextLine()</a:t>
            </a:r>
            <a:r>
              <a:rPr lang="en-US" altLang="en-US" sz="2000"/>
              <a:t>	get next line</a:t>
            </a:r>
          </a:p>
          <a:p>
            <a:pPr marL="227013" indent="-220663">
              <a:spcBef>
                <a:spcPts val="500"/>
              </a:spcBef>
              <a:buSzPct val="60000"/>
              <a:buNone/>
              <a:tabLst>
                <a:tab pos="227013" algn="l"/>
                <a:tab pos="1704975" algn="l"/>
                <a:tab pos="41132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99713" algn="l"/>
                <a:tab pos="10758488" algn="l"/>
                <a:tab pos="10760075" algn="l"/>
                <a:tab pos="10780713" algn="l"/>
              </a:tabLst>
            </a:pPr>
            <a:r>
              <a:rPr lang="en-US" altLang="en-US" sz="2000"/>
              <a:t>int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nextInt()</a:t>
            </a:r>
            <a:r>
              <a:rPr lang="en-US" altLang="en-US" sz="2000"/>
              <a:t>	get next word as int</a:t>
            </a:r>
          </a:p>
          <a:p>
            <a:pPr marL="227013" indent="-220663">
              <a:spcBef>
                <a:spcPts val="500"/>
              </a:spcBef>
              <a:buSzPct val="60000"/>
              <a:buNone/>
              <a:tabLst>
                <a:tab pos="227013" algn="l"/>
                <a:tab pos="1704975" algn="l"/>
                <a:tab pos="41132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99713" algn="l"/>
                <a:tab pos="10758488" algn="l"/>
                <a:tab pos="10760075" algn="l"/>
                <a:tab pos="10780713" algn="l"/>
              </a:tabLst>
            </a:pPr>
            <a:r>
              <a:rPr lang="en-US" altLang="en-US" sz="2000"/>
              <a:t>long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nextLong()</a:t>
            </a:r>
            <a:r>
              <a:rPr lang="en-US" altLang="en-US" sz="2000"/>
              <a:t>	get next word as long</a:t>
            </a:r>
          </a:p>
          <a:p>
            <a:pPr marL="227013" indent="-220663">
              <a:spcBef>
                <a:spcPts val="500"/>
              </a:spcBef>
              <a:buSzPct val="60000"/>
              <a:buNone/>
              <a:tabLst>
                <a:tab pos="227013" algn="l"/>
                <a:tab pos="1704975" algn="l"/>
                <a:tab pos="41132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99713" algn="l"/>
                <a:tab pos="10758488" algn="l"/>
                <a:tab pos="10760075" algn="l"/>
                <a:tab pos="10780713" algn="l"/>
              </a:tabLst>
            </a:pPr>
            <a:r>
              <a:rPr lang="en-US" altLang="en-US" sz="2000"/>
              <a:t>float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nextFloat()</a:t>
            </a:r>
            <a:r>
              <a:rPr lang="en-US" altLang="en-US" sz="2000"/>
              <a:t>	get next word as float</a:t>
            </a:r>
          </a:p>
          <a:p>
            <a:pPr marL="227013" indent="-220663">
              <a:spcBef>
                <a:spcPts val="500"/>
              </a:spcBef>
              <a:buSzPct val="60000"/>
              <a:buNone/>
              <a:tabLst>
                <a:tab pos="227013" algn="l"/>
                <a:tab pos="1704975" algn="l"/>
                <a:tab pos="41132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99713" algn="l"/>
                <a:tab pos="10758488" algn="l"/>
                <a:tab pos="10760075" algn="l"/>
                <a:tab pos="10780713" algn="l"/>
              </a:tabLst>
            </a:pPr>
            <a:r>
              <a:rPr lang="en-US" altLang="en-US" sz="2000"/>
              <a:t>double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nextDouble()</a:t>
            </a:r>
            <a:r>
              <a:rPr lang="en-US" altLang="en-US" sz="2000"/>
              <a:t> 	get next word as double</a:t>
            </a:r>
          </a:p>
          <a:p>
            <a:pPr marL="227013" indent="-220663">
              <a:spcBef>
                <a:spcPts val="500"/>
              </a:spcBef>
              <a:buSzPct val="60000"/>
              <a:buNone/>
              <a:tabLst>
                <a:tab pos="227013" algn="l"/>
                <a:tab pos="1704975" algn="l"/>
                <a:tab pos="41132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99713" algn="l"/>
                <a:tab pos="10758488" algn="l"/>
                <a:tab pos="10760075" algn="l"/>
                <a:tab pos="10780713" algn="l"/>
              </a:tabLst>
            </a:pPr>
            <a:r>
              <a:rPr lang="en-US" altLang="en-US" sz="2000"/>
              <a:t>boolean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hasNext()</a:t>
            </a:r>
            <a:r>
              <a:rPr lang="en-US" altLang="en-US" sz="2000"/>
              <a:t>	true if there is more input</a:t>
            </a:r>
          </a:p>
          <a:p>
            <a:pPr marL="227013" indent="-220663">
              <a:spcBef>
                <a:spcPts val="500"/>
              </a:spcBef>
              <a:buSzPct val="60000"/>
              <a:buNone/>
              <a:tabLst>
                <a:tab pos="227013" algn="l"/>
                <a:tab pos="1704975" algn="l"/>
                <a:tab pos="41132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99713" algn="l"/>
                <a:tab pos="10758488" algn="l"/>
                <a:tab pos="10760075" algn="l"/>
                <a:tab pos="10780713" algn="l"/>
              </a:tabLst>
            </a:pPr>
            <a:r>
              <a:rPr lang="en-US" altLang="en-US" sz="2000"/>
              <a:t>boolean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hasNextInt()</a:t>
            </a:r>
            <a:r>
              <a:rPr lang="en-US" altLang="en-US" sz="2000"/>
              <a:t>	true if next word can be "int"</a:t>
            </a:r>
          </a:p>
          <a:p>
            <a:pPr marL="227013" indent="-220663">
              <a:spcBef>
                <a:spcPts val="500"/>
              </a:spcBef>
              <a:buSzPct val="60000"/>
              <a:buNone/>
              <a:tabLst>
                <a:tab pos="227013" algn="l"/>
                <a:tab pos="1704975" algn="l"/>
                <a:tab pos="41132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99713" algn="l"/>
                <a:tab pos="10758488" algn="l"/>
                <a:tab pos="10760075" algn="l"/>
                <a:tab pos="10780713" algn="l"/>
              </a:tabLst>
            </a:pPr>
            <a:r>
              <a:rPr lang="en-US" altLang="en-US" sz="2000"/>
              <a:t>boolean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hasNextLong()</a:t>
            </a:r>
            <a:r>
              <a:rPr lang="en-US" altLang="en-US" sz="2000"/>
              <a:t>	true if next word can be "long"</a:t>
            </a:r>
          </a:p>
          <a:p>
            <a:pPr marL="227013" indent="-220663">
              <a:spcBef>
                <a:spcPts val="500"/>
              </a:spcBef>
              <a:buSzPct val="60000"/>
              <a:buNone/>
              <a:tabLst>
                <a:tab pos="227013" algn="l"/>
                <a:tab pos="1704975" algn="l"/>
                <a:tab pos="41132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99713" algn="l"/>
                <a:tab pos="10758488" algn="l"/>
                <a:tab pos="10760075" algn="l"/>
                <a:tab pos="10780713" algn="l"/>
              </a:tabLst>
            </a:pPr>
            <a:r>
              <a:rPr lang="en-US" altLang="en-US" sz="2000"/>
              <a:t>boolean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hasNextFloat()</a:t>
            </a:r>
            <a:r>
              <a:rPr lang="en-US" altLang="en-US" sz="2000"/>
              <a:t>	true if next word can be "float"</a:t>
            </a:r>
          </a:p>
          <a:p>
            <a:pPr marL="227013" indent="-220663">
              <a:spcBef>
                <a:spcPts val="500"/>
              </a:spcBef>
              <a:buSzPct val="60000"/>
              <a:buNone/>
              <a:tabLst>
                <a:tab pos="227013" algn="l"/>
                <a:tab pos="1704975" algn="l"/>
                <a:tab pos="41132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99713" algn="l"/>
                <a:tab pos="10758488" algn="l"/>
                <a:tab pos="10760075" algn="l"/>
                <a:tab pos="10780713" algn="l"/>
              </a:tabLst>
            </a:pPr>
            <a:r>
              <a:rPr lang="en-US" altLang="en-US" sz="2000"/>
              <a:t>boolean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hasNextDouble()</a:t>
            </a:r>
            <a:r>
              <a:rPr lang="en-US" altLang="en-US" sz="2000"/>
              <a:t>	true if next word can be "double"	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8B278C59-0602-4012-97AD-E802CE2DB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96000"/>
            <a:ext cx="807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See Java API for java.io.Scanner for a complete list of methods.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9D3485CE-1EF1-4F8C-AA4B-5E62E3DDAF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Input/Output Example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DA809C9-7A1C-4A26-8A59-231EE5882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9" y="1371600"/>
            <a:ext cx="7921625" cy="533400"/>
          </a:xfrm>
          <a:ln/>
        </p:spPr>
        <p:txBody>
          <a:bodyPr/>
          <a:lstStyle/>
          <a:p>
            <a:pPr marL="227013" indent="-220663">
              <a:buSzPct val="60000"/>
              <a:buNone/>
              <a:tabLst>
                <a:tab pos="227013" algn="l"/>
                <a:tab pos="331788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</a:tabLst>
            </a:pPr>
            <a:r>
              <a:rPr lang="en-US" altLang="en-US"/>
              <a:t>Read some numbers and output their sum...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C68475C2-CB9F-456D-AFED-73C538EE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133600"/>
            <a:ext cx="7620000" cy="375285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904875" algn="l"/>
                <a:tab pos="1371600" algn="l"/>
                <a:tab pos="22860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9713" algn="l"/>
                <a:tab pos="10758488" algn="l"/>
                <a:tab pos="10760075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9263" algn="l"/>
                <a:tab pos="904875" algn="l"/>
                <a:tab pos="1371600" algn="l"/>
                <a:tab pos="22860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9713" algn="l"/>
                <a:tab pos="10758488" algn="l"/>
                <a:tab pos="10760075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9263" algn="l"/>
                <a:tab pos="904875" algn="l"/>
                <a:tab pos="1371600" algn="l"/>
                <a:tab pos="22860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9713" algn="l"/>
                <a:tab pos="10758488" algn="l"/>
                <a:tab pos="10760075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9263" algn="l"/>
                <a:tab pos="904875" algn="l"/>
                <a:tab pos="1371600" algn="l"/>
                <a:tab pos="22860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9713" algn="l"/>
                <a:tab pos="10758488" algn="l"/>
                <a:tab pos="10760075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9263" algn="l"/>
                <a:tab pos="904875" algn="l"/>
                <a:tab pos="1371600" algn="l"/>
                <a:tab pos="22860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9713" algn="l"/>
                <a:tab pos="10758488" algn="l"/>
                <a:tab pos="10760075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904875" algn="l"/>
                <a:tab pos="1371600" algn="l"/>
                <a:tab pos="22860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9713" algn="l"/>
                <a:tab pos="10758488" algn="l"/>
                <a:tab pos="10760075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904875" algn="l"/>
                <a:tab pos="1371600" algn="l"/>
                <a:tab pos="22860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9713" algn="l"/>
                <a:tab pos="10758488" algn="l"/>
                <a:tab pos="10760075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904875" algn="l"/>
                <a:tab pos="1371600" algn="l"/>
                <a:tab pos="22860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9713" algn="l"/>
                <a:tab pos="10758488" algn="l"/>
                <a:tab pos="10760075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904875" algn="l"/>
                <a:tab pos="1371600" algn="l"/>
                <a:tab pos="22860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9713" algn="l"/>
                <a:tab pos="10758488" algn="l"/>
                <a:tab pos="10760075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scanner = new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System.in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sum = 0.0;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prompt user for input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System.out.print("Input some numbers: ");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as long as there are more numbers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while ( scanner.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hasNextDouble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) ) {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double x = scanner.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nextDouble(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sum = sum + x;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sum is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"+sum);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5844" name="AutoShape 4">
            <a:extLst>
              <a:ext uri="{FF2B5EF4-FFF2-40B4-BE49-F238E27FC236}">
                <a16:creationId xmlns:a16="http://schemas.microsoft.com/office/drawing/2014/main" id="{366AB80E-895E-4961-94BE-CAC1BA06EA37}"/>
              </a:ext>
            </a:extLst>
          </p:cNvPr>
          <p:cNvSpPr>
            <a:spLocks/>
          </p:cNvSpPr>
          <p:nvPr/>
        </p:nvSpPr>
        <p:spPr bwMode="auto">
          <a:xfrm flipH="1" flipV="1">
            <a:off x="1905001" y="3886200"/>
            <a:ext cx="1617663" cy="914400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6082722"/>
              <a:gd name="G5" fmla="+- G4 10800 0"/>
              <a:gd name="G6" fmla="cos 10800 6082722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403 w 21600"/>
              <a:gd name="T13" fmla="*/ 0 h 21600"/>
              <a:gd name="T14" fmla="*/ 2159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22" y="21599"/>
                  <a:pt x="10445" y="21595"/>
                  <a:pt x="10268" y="21586"/>
                </a:cubicBezTo>
                <a:lnTo>
                  <a:pt x="10800" y="10800"/>
                </a:lnTo>
                <a:close/>
              </a:path>
              <a:path w="21600" h="2160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622" y="21599"/>
                  <a:pt x="10445" y="21595"/>
                  <a:pt x="10268" y="21586"/>
                </a:cubicBezTo>
              </a:path>
            </a:pathLst>
          </a:custGeom>
          <a:noFill/>
          <a:ln w="28440" cap="sq">
            <a:solidFill>
              <a:srgbClr val="3333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7BA6C0D5-AFA8-44BC-858E-6165B0AE24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4600" y="1676400"/>
            <a:ext cx="7183438" cy="1462088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7200" b="1" dirty="0"/>
              <a:t>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5ED08191-CC9D-4FD6-9DE8-4A85F6EAFA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Arrays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AC240C0-ABEB-463B-B2D6-FEE60920C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9" y="1543050"/>
            <a:ext cx="7921625" cy="863600"/>
          </a:xfrm>
          <a:ln/>
        </p:spPr>
        <p:txBody>
          <a:bodyPr/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An array is a series of elements of the same type, which occupy consecutive memory locations.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E896D65-9C92-41E5-811F-76909063F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2428875"/>
            <a:ext cx="7772400" cy="91440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600"/>
              </a:spcBef>
              <a:buSzPct val="8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float[] x = new float[10];</a:t>
            </a:r>
            <a:r>
              <a:rPr lang="en-US" altLang="en-US" sz="2400">
                <a:cs typeface="Arial" panose="020B0604020202020204" pitchFamily="34" charset="0"/>
              </a:rPr>
              <a:t>   </a:t>
            </a:r>
            <a:r>
              <a:rPr lang="en-US" altLang="en-US" sz="2400">
                <a:solidFill>
                  <a:srgbClr val="006600"/>
                </a:solidFill>
                <a:cs typeface="Arial" panose="020B0604020202020204" pitchFamily="34" charset="0"/>
              </a:rPr>
              <a:t>// array of 10 float vars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char[] c = new char[40];  </a:t>
            </a:r>
            <a:r>
              <a:rPr lang="en-US" altLang="en-US" sz="2000">
                <a:cs typeface="Arial" panose="020B0604020202020204" pitchFamily="34" charset="0"/>
              </a:rPr>
              <a:t>   </a:t>
            </a:r>
            <a:r>
              <a:rPr lang="en-US" altLang="en-US" sz="2400">
                <a:solidFill>
                  <a:srgbClr val="006600"/>
                </a:solidFill>
                <a:cs typeface="Arial" panose="020B0604020202020204" pitchFamily="34" charset="0"/>
              </a:rPr>
              <a:t>// array of 40 char vars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3E18F0F-B6C9-4861-A62B-48E05165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38600"/>
            <a:ext cx="7620000" cy="5334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A03A9278-A739-464B-BDA4-9099A60AA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038600"/>
            <a:ext cx="1588" cy="533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390666E8-F16B-4C5A-96E9-330B0428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114801"/>
            <a:ext cx="7905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x[0]</a:t>
            </a: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E8E353B0-EEFD-45E2-81A5-35519CACF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038600"/>
            <a:ext cx="1588" cy="533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94620B58-8F98-431E-B0AA-7E1C143CB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4114801"/>
            <a:ext cx="7905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x[1]</a:t>
            </a:r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EC2866E7-EFB2-40F8-BC12-948BD4A1B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3939" y="4038600"/>
            <a:ext cx="1587" cy="533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FC65E464-9F94-47E4-8123-FDC23B28F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4114801"/>
            <a:ext cx="7905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x[2]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3E465DB7-18D0-4377-A5F0-5A235B06B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4114801"/>
            <a:ext cx="7905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x[9]</a:t>
            </a:r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37EEF924-4D8A-4FBD-ADFC-883F406BC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038600"/>
            <a:ext cx="1588" cy="533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84CAC6B4-AB9D-4B50-8083-E1B42B88F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4114801"/>
            <a:ext cx="9429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0EDEB7A6-3242-4C45-B70F-D849BAD91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05201"/>
            <a:ext cx="3136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>
                <a:cs typeface="Arial" panose="020B0604020202020204" pitchFamily="34" charset="0"/>
              </a:rPr>
              <a:t>Array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x[]</a:t>
            </a:r>
            <a:r>
              <a:rPr lang="en-US" altLang="en-US" sz="2400">
                <a:cs typeface="Arial" panose="020B0604020202020204" pitchFamily="34" charset="0"/>
              </a:rPr>
              <a:t> in memory:</a:t>
            </a:r>
          </a:p>
        </p:txBody>
      </p:sp>
      <p:sp>
        <p:nvSpPr>
          <p:cNvPr id="7183" name="AutoShape 15">
            <a:extLst>
              <a:ext uri="{FF2B5EF4-FFF2-40B4-BE49-F238E27FC236}">
                <a16:creationId xmlns:a16="http://schemas.microsoft.com/office/drawing/2014/main" id="{B3A99905-0F29-4C10-9277-878EA6941114}"/>
              </a:ext>
            </a:extLst>
          </p:cNvPr>
          <p:cNvSpPr>
            <a:spLocks/>
          </p:cNvSpPr>
          <p:nvPr/>
        </p:nvSpPr>
        <p:spPr bwMode="auto">
          <a:xfrm rot="5400000">
            <a:off x="2819400" y="4200525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AutoShape 16">
            <a:extLst>
              <a:ext uri="{FF2B5EF4-FFF2-40B4-BE49-F238E27FC236}">
                <a16:creationId xmlns:a16="http://schemas.microsoft.com/office/drawing/2014/main" id="{FEDB9AF3-69E0-479C-B206-0E1B4789B3BF}"/>
              </a:ext>
            </a:extLst>
          </p:cNvPr>
          <p:cNvSpPr>
            <a:spLocks/>
          </p:cNvSpPr>
          <p:nvPr/>
        </p:nvSpPr>
        <p:spPr bwMode="auto">
          <a:xfrm rot="5400000">
            <a:off x="4076700" y="4162425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4A7C4B4B-4710-495F-8591-72035E0B1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800601"/>
            <a:ext cx="26050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>
                <a:cs typeface="Arial" panose="020B0604020202020204" pitchFamily="34" charset="0"/>
              </a:rPr>
              <a:t>4 Bytes = size of float</a:t>
            </a:r>
          </a:p>
        </p:txBody>
      </p:sp>
      <p:sp>
        <p:nvSpPr>
          <p:cNvPr id="7186" name="Rectangle 18">
            <a:extLst>
              <a:ext uri="{FF2B5EF4-FFF2-40B4-BE49-F238E27FC236}">
                <a16:creationId xmlns:a16="http://schemas.microsoft.com/office/drawing/2014/main" id="{73A064D6-FF3E-4942-B008-6A288526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91175"/>
            <a:ext cx="7620000" cy="5334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9">
            <a:extLst>
              <a:ext uri="{FF2B5EF4-FFF2-40B4-BE49-F238E27FC236}">
                <a16:creationId xmlns:a16="http://schemas.microsoft.com/office/drawing/2014/main" id="{3B0A077E-47CE-4E6E-BE42-88AC30833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591175"/>
            <a:ext cx="1588" cy="533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17AB9780-1ADD-4CFE-AB5C-89D3CF4A7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667376"/>
            <a:ext cx="7905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c[0]</a:t>
            </a:r>
          </a:p>
        </p:txBody>
      </p:sp>
      <p:sp>
        <p:nvSpPr>
          <p:cNvPr id="7189" name="Line 21">
            <a:extLst>
              <a:ext uri="{FF2B5EF4-FFF2-40B4-BE49-F238E27FC236}">
                <a16:creationId xmlns:a16="http://schemas.microsoft.com/office/drawing/2014/main" id="{3D6FC48D-E30E-4FB0-BD33-0AE52044F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591175"/>
            <a:ext cx="1588" cy="533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E76242F5-4F53-41B8-8DAC-FE2AFC339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67376"/>
            <a:ext cx="7937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c[1]</a:t>
            </a:r>
          </a:p>
        </p:txBody>
      </p:sp>
      <p:sp>
        <p:nvSpPr>
          <p:cNvPr id="7191" name="Text Box 23">
            <a:extLst>
              <a:ext uri="{FF2B5EF4-FFF2-40B4-BE49-F238E27FC236}">
                <a16:creationId xmlns:a16="http://schemas.microsoft.com/office/drawing/2014/main" id="{418817FD-CE3C-40FA-B66E-464B053E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5667376"/>
            <a:ext cx="9429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c[39]</a:t>
            </a:r>
          </a:p>
        </p:txBody>
      </p:sp>
      <p:sp>
        <p:nvSpPr>
          <p:cNvPr id="7192" name="Line 24">
            <a:extLst>
              <a:ext uri="{FF2B5EF4-FFF2-40B4-BE49-F238E27FC236}">
                <a16:creationId xmlns:a16="http://schemas.microsoft.com/office/drawing/2014/main" id="{1E65E2E4-0174-4DC1-95F3-A2D7D40FF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5591175"/>
            <a:ext cx="1588" cy="533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Text Box 25">
            <a:extLst>
              <a:ext uri="{FF2B5EF4-FFF2-40B4-BE49-F238E27FC236}">
                <a16:creationId xmlns:a16="http://schemas.microsoft.com/office/drawing/2014/main" id="{CA701026-F8E8-4F70-AB3E-ECF955A27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6" y="5667376"/>
            <a:ext cx="9429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7194" name="Text Box 26">
            <a:extLst>
              <a:ext uri="{FF2B5EF4-FFF2-40B4-BE49-F238E27FC236}">
                <a16:creationId xmlns:a16="http://schemas.microsoft.com/office/drawing/2014/main" id="{D64323BE-8A56-4B99-9C68-B871273EE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133976"/>
            <a:ext cx="5965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>
                <a:cs typeface="Arial" panose="020B0604020202020204" pitchFamily="34" charset="0"/>
              </a:rPr>
              <a:t>Array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c[] = new char[40]</a:t>
            </a:r>
            <a:r>
              <a:rPr lang="en-US" altLang="en-US" sz="2400">
                <a:cs typeface="Arial" panose="020B0604020202020204" pitchFamily="34" charset="0"/>
              </a:rPr>
              <a:t> in memory :</a:t>
            </a:r>
          </a:p>
        </p:txBody>
      </p:sp>
      <p:sp>
        <p:nvSpPr>
          <p:cNvPr id="7195" name="AutoShape 27">
            <a:extLst>
              <a:ext uri="{FF2B5EF4-FFF2-40B4-BE49-F238E27FC236}">
                <a16:creationId xmlns:a16="http://schemas.microsoft.com/office/drawing/2014/main" id="{BEDFD15F-18FC-44C8-944E-BBF65494A765}"/>
              </a:ext>
            </a:extLst>
          </p:cNvPr>
          <p:cNvSpPr>
            <a:spLocks/>
          </p:cNvSpPr>
          <p:nvPr/>
        </p:nvSpPr>
        <p:spPr bwMode="auto">
          <a:xfrm rot="5400000">
            <a:off x="2538413" y="5910263"/>
            <a:ext cx="152400" cy="701675"/>
          </a:xfrm>
          <a:prstGeom prst="rightBrace">
            <a:avLst>
              <a:gd name="adj1" fmla="val 38368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9B661362-2D5F-4D7D-9886-41A6B580A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280151"/>
            <a:ext cx="26225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>
                <a:cs typeface="Arial" panose="020B0604020202020204" pitchFamily="34" charset="0"/>
              </a:rPr>
              <a:t>2 Bytes = size of char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AF33EFC0-A33A-4DDA-AB41-4539B3D9F3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Array is an Object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9C43AA9-BF8E-40C2-822B-A0B2958CA5F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92725" y="4806951"/>
            <a:ext cx="1760538" cy="1374775"/>
          </a:xfrm>
          <a:prstGeom prst="rect">
            <a:avLst/>
          </a:prstGeom>
          <a:solidFill>
            <a:srgbClr val="CC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A07D908C-4423-4093-B1A0-2FC25895E4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2150" y="5464175"/>
            <a:ext cx="750888" cy="206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C191BD4F-DA27-4008-BDE8-CD94B49E4B28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5348288" y="4814366"/>
            <a:ext cx="1708150" cy="139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u="sng">
                <a:cs typeface="Arial" panose="020B0604020202020204" pitchFamily="34" charset="0"/>
              </a:rPr>
              <a:t> Array&lt;float&gt; </a:t>
            </a:r>
          </a:p>
          <a:p>
            <a:pPr>
              <a:spcBef>
                <a:spcPts val="450"/>
              </a:spcBef>
            </a:pPr>
            <a:r>
              <a:rPr lang="en-US" altLang="en-US">
                <a:cs typeface="Arial" panose="020B0604020202020204" pitchFamily="34" charset="0"/>
              </a:rPr>
              <a:t>length=10</a:t>
            </a:r>
          </a:p>
          <a:p>
            <a:pPr>
              <a:spcBef>
                <a:spcPts val="450"/>
              </a:spcBef>
            </a:pPr>
            <a:r>
              <a:rPr lang="en-US" altLang="en-US">
                <a:cs typeface="Arial" panose="020B0604020202020204" pitchFamily="34" charset="0"/>
              </a:rPr>
              <a:t>float[0]=. . . </a:t>
            </a:r>
          </a:p>
          <a:p>
            <a:pPr>
              <a:spcBef>
                <a:spcPts val="450"/>
              </a:spcBef>
            </a:pPr>
            <a:r>
              <a:rPr lang="en-US" altLang="en-US">
                <a:cs typeface="Arial" panose="020B0604020202020204" pitchFamily="34" charset="0"/>
              </a:rPr>
              <a:t>float[1]=. . .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C59EB75D-C21B-4579-89F3-12CFC79BF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6" y="1330325"/>
            <a:ext cx="7669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In C, C++, Fortran, etc., an array is just a collection of sequential memory locations (as in previous slide).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9F93F29F-9E87-43D0-BD23-8473DD2D2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9" y="2901950"/>
            <a:ext cx="7775575" cy="124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In Java and C#, an array is an </a:t>
            </a:r>
            <a:r>
              <a:rPr lang="en-US" altLang="en-US" sz="2400" b="1" i="1">
                <a:solidFill>
                  <a:srgbClr val="333399"/>
                </a:solidFill>
                <a:cs typeface="Arial" panose="020B0604020202020204" pitchFamily="34" charset="0"/>
              </a:rPr>
              <a:t>object</a:t>
            </a:r>
            <a:r>
              <a:rPr lang="en-US" altLang="en-US" sz="2400" i="1"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This means an array can have methods and attributes, such as the length of the array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AFD1736C-8384-47F1-8E27-07D962845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1" y="5262563"/>
            <a:ext cx="333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C129B51C-9DD2-48BC-889D-1E0FB12C2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4233864"/>
            <a:ext cx="7645400" cy="460375"/>
          </a:xfrm>
          <a:prstGeom prst="rect">
            <a:avLst/>
          </a:prstGeom>
          <a:noFill/>
          <a:ln w="1260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Array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x[]</a:t>
            </a:r>
            <a:r>
              <a:rPr lang="en-US" altLang="en-US" sz="2400">
                <a:cs typeface="Arial" panose="020B0604020202020204" pitchFamily="34" charset="0"/>
              </a:rPr>
              <a:t> in Java is an </a:t>
            </a:r>
            <a:r>
              <a:rPr lang="en-US" altLang="en-US" sz="2400" b="1" i="1">
                <a:solidFill>
                  <a:srgbClr val="333399"/>
                </a:solidFill>
                <a:cs typeface="Arial" panose="020B0604020202020204" pitchFamily="34" charset="0"/>
              </a:rPr>
              <a:t>object</a:t>
            </a:r>
            <a:r>
              <a:rPr lang="en-US" altLang="en-US" sz="2400">
                <a:cs typeface="Arial" panose="020B0604020202020204" pitchFamily="34" charset="0"/>
              </a:rPr>
              <a:t>: it </a:t>
            </a:r>
            <a:r>
              <a:rPr lang="en-US" altLang="en-US" sz="2400" i="1">
                <a:cs typeface="Arial" panose="020B0604020202020204" pitchFamily="34" charset="0"/>
              </a:rPr>
              <a:t>encapsulates</a:t>
            </a:r>
            <a:r>
              <a:rPr lang="en-US" altLang="en-US" sz="2400">
                <a:cs typeface="Arial" panose="020B0604020202020204" pitchFamily="34" charset="0"/>
              </a:rPr>
              <a:t> data.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9D913C3B-B1CF-40D6-B5D7-BD76509E4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2287589"/>
            <a:ext cx="7620000" cy="465137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3DF7FBC9-3F5A-41B2-BC1A-8B5512BED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5" y="2287589"/>
            <a:ext cx="1588" cy="4651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3D66F04D-52D7-4F85-92A3-DBD166843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6" y="23637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x[0]</a:t>
            </a:r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3F33C527-D5A2-4A3F-A3AE-D25C5DF2B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2287589"/>
            <a:ext cx="1588" cy="4651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52AA5914-8C17-4062-8C17-37CA8D70A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6" y="23637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x[1]</a:t>
            </a:r>
          </a:p>
        </p:txBody>
      </p:sp>
      <p:sp>
        <p:nvSpPr>
          <p:cNvPr id="8206" name="Line 14">
            <a:extLst>
              <a:ext uri="{FF2B5EF4-FFF2-40B4-BE49-F238E27FC236}">
                <a16:creationId xmlns:a16="http://schemas.microsoft.com/office/drawing/2014/main" id="{67F4160C-7792-44C5-A7A4-307437587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1714" y="2287589"/>
            <a:ext cx="1587" cy="4651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99FB0AE5-C95B-45DC-9B33-B679F4219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6" y="23637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x[2]</a:t>
            </a:r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7038BBE7-62AF-43F6-A269-24EA28D0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576" y="2363788"/>
            <a:ext cx="7905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x[9]</a:t>
            </a:r>
          </a:p>
        </p:txBody>
      </p:sp>
      <p:sp>
        <p:nvSpPr>
          <p:cNvPr id="8209" name="Line 17">
            <a:extLst>
              <a:ext uri="{FF2B5EF4-FFF2-40B4-BE49-F238E27FC236}">
                <a16:creationId xmlns:a16="http://schemas.microsoft.com/office/drawing/2014/main" id="{19771C3B-B470-4AA1-B66B-21346E193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775" y="2287589"/>
            <a:ext cx="1588" cy="4651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A063B7A4-8C91-48BF-B697-1A3311A83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6" y="2363788"/>
            <a:ext cx="9429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id="{2DE87383-F0CF-4968-9C7F-BD5CBECE6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4978400"/>
            <a:ext cx="25257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>
                <a:solidFill>
                  <a:srgbClr val="333399"/>
                </a:solidFill>
                <a:cs typeface="Arial" panose="020B0604020202020204" pitchFamily="34" charset="0"/>
              </a:rPr>
              <a:t>x is an array </a:t>
            </a:r>
            <a:r>
              <a:rPr lang="en-US" altLang="en-US" i="1" u="sng">
                <a:solidFill>
                  <a:srgbClr val="333399"/>
                </a:solidFill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8212" name="Text Box 20">
            <a:extLst>
              <a:ext uri="{FF2B5EF4-FFF2-40B4-BE49-F238E27FC236}">
                <a16:creationId xmlns:a16="http://schemas.microsoft.com/office/drawing/2014/main" id="{17CFEECC-67DF-4A96-961A-7A7BC6BAE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650" y="5305425"/>
            <a:ext cx="2851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>
                <a:solidFill>
                  <a:srgbClr val="333399"/>
                </a:solidFill>
                <a:cs typeface="Arial" panose="020B0604020202020204" pitchFamily="34" charset="0"/>
              </a:rPr>
              <a:t>data is in an array </a:t>
            </a:r>
            <a:r>
              <a:rPr lang="en-US" altLang="en-US" i="1" u="sng">
                <a:solidFill>
                  <a:srgbClr val="333399"/>
                </a:solidFill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8213" name="AutoShape 21">
            <a:extLst>
              <a:ext uri="{FF2B5EF4-FFF2-40B4-BE49-F238E27FC236}">
                <a16:creationId xmlns:a16="http://schemas.microsoft.com/office/drawing/2014/main" id="{006F1EE1-AEC3-45BF-959E-4FAB7EE882DF}"/>
              </a:ext>
            </a:extLst>
          </p:cNvPr>
          <p:cNvSpPr>
            <a:spLocks/>
          </p:cNvSpPr>
          <p:nvPr/>
        </p:nvSpPr>
        <p:spPr bwMode="auto">
          <a:xfrm>
            <a:off x="7115175" y="4818063"/>
            <a:ext cx="292100" cy="1325562"/>
          </a:xfrm>
          <a:prstGeom prst="rightBrace">
            <a:avLst>
              <a:gd name="adj1" fmla="val 37817"/>
              <a:gd name="adj2" fmla="val 50000"/>
            </a:avLst>
          </a:prstGeom>
          <a:noFill/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E570A7C-5221-4A47-ABFA-D5D9779A95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Structure of an array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6CF0D6E-8585-4D12-B4A8-91EB1DE3C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9" y="1254126"/>
            <a:ext cx="7921625" cy="1839913"/>
          </a:xfrm>
          <a:ln/>
        </p:spPr>
        <p:txBody>
          <a:bodyPr/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The first element has </a:t>
            </a:r>
            <a:r>
              <a:rPr lang="en-US" altLang="en-US">
                <a:solidFill>
                  <a:srgbClr val="FF0000"/>
                </a:solidFill>
              </a:rPr>
              <a:t>index 0</a:t>
            </a:r>
            <a:r>
              <a:rPr lang="en-US" altLang="en-US"/>
              <a:t>.</a:t>
            </a:r>
          </a:p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An array has a fixed length (size cannot be changed).</a:t>
            </a:r>
          </a:p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16C6662-FA83-4841-AEB1-F9D7AEF2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4" y="2176464"/>
            <a:ext cx="5056187" cy="129857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600"/>
              </a:spcBef>
              <a:buSzPct val="80000"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float[] x = new float[10];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x[0] = 20;</a:t>
            </a:r>
          </a:p>
          <a:p>
            <a:pPr>
              <a:spcBef>
                <a:spcPts val="600"/>
              </a:spcBef>
              <a:buSzPct val="80000"/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x[1] = 0.5F;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FC3D1BA-EBA0-447E-A3CD-E248D929C1B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22988" y="3409951"/>
            <a:ext cx="2373312" cy="2898775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E322F706-267D-4DC6-BE16-1A7CDFE50C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1775" y="3660775"/>
            <a:ext cx="769938" cy="523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1FA9F19F-8A40-4891-8204-253A72A884FB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6178550" y="3417011"/>
            <a:ext cx="2222500" cy="287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sz="2400" u="sng">
                <a:cs typeface="Arial" panose="020B0604020202020204" pitchFamily="34" charset="0"/>
              </a:rPr>
              <a:t> float[ ] (array) </a:t>
            </a:r>
          </a:p>
          <a:p>
            <a:pPr>
              <a:spcBef>
                <a:spcPts val="450"/>
              </a:spcBef>
            </a:pPr>
            <a:r>
              <a:rPr lang="en-US" altLang="en-US" sz="2200">
                <a:cs typeface="Arial" panose="020B0604020202020204" pitchFamily="34" charset="0"/>
              </a:rPr>
              <a:t>length=10</a:t>
            </a:r>
          </a:p>
          <a:p>
            <a:pPr>
              <a:spcBef>
                <a:spcPts val="450"/>
              </a:spcBef>
            </a:pPr>
            <a:r>
              <a:rPr lang="en-US" altLang="en-US" sz="2200">
                <a:cs typeface="Arial" panose="020B0604020202020204" pitchFamily="34" charset="0"/>
              </a:rPr>
              <a:t>[0]=20.0</a:t>
            </a:r>
          </a:p>
          <a:p>
            <a:pPr>
              <a:spcBef>
                <a:spcPts val="450"/>
              </a:spcBef>
            </a:pPr>
            <a:r>
              <a:rPr lang="en-US" altLang="en-US" sz="2200">
                <a:cs typeface="Arial" panose="020B0604020202020204" pitchFamily="34" charset="0"/>
              </a:rPr>
              <a:t>[1]= 0.5</a:t>
            </a:r>
          </a:p>
          <a:p>
            <a:pPr>
              <a:spcBef>
                <a:spcPts val="450"/>
              </a:spcBef>
            </a:pPr>
            <a:r>
              <a:rPr lang="en-US" altLang="en-US" sz="2200">
                <a:cs typeface="Arial" panose="020B0604020202020204" pitchFamily="34" charset="0"/>
              </a:rPr>
              <a:t>[2]= 0.0</a:t>
            </a:r>
          </a:p>
          <a:p>
            <a:pPr>
              <a:spcBef>
                <a:spcPts val="450"/>
              </a:spcBef>
            </a:pPr>
            <a:r>
              <a:rPr lang="en-US" altLang="en-US" sz="2200">
                <a:cs typeface="Arial" panose="020B0604020202020204" pitchFamily="34" charset="0"/>
              </a:rPr>
              <a:t>...</a:t>
            </a:r>
          </a:p>
          <a:p>
            <a:pPr>
              <a:spcBef>
                <a:spcPts val="450"/>
              </a:spcBef>
            </a:pPr>
            <a:r>
              <a:rPr lang="en-US" altLang="en-US" sz="2200">
                <a:cs typeface="Arial" panose="020B0604020202020204" pitchFamily="34" charset="0"/>
              </a:rPr>
              <a:t>[9]= 0.0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DF84C911-9B66-4178-BE50-42936669F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3432176"/>
            <a:ext cx="3635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33221B6C-115F-434C-A539-06EDDB82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925" y="3846513"/>
            <a:ext cx="146843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 sz="2400">
                <a:cs typeface="Arial" panose="020B0604020202020204" pitchFamily="34" charset="0"/>
              </a:rPr>
              <a:t>array object in memory</a:t>
            </a:r>
          </a:p>
        </p:txBody>
      </p:sp>
      <p:sp>
        <p:nvSpPr>
          <p:cNvPr id="9225" name="AutoShape 9">
            <a:extLst>
              <a:ext uri="{FF2B5EF4-FFF2-40B4-BE49-F238E27FC236}">
                <a16:creationId xmlns:a16="http://schemas.microsoft.com/office/drawing/2014/main" id="{E8A48BEC-8219-4AE9-B516-D10394A838D3}"/>
              </a:ext>
            </a:extLst>
          </p:cNvPr>
          <p:cNvSpPr>
            <a:spLocks/>
          </p:cNvSpPr>
          <p:nvPr/>
        </p:nvSpPr>
        <p:spPr bwMode="auto">
          <a:xfrm>
            <a:off x="8618539" y="3421063"/>
            <a:ext cx="300037" cy="2794000"/>
          </a:xfrm>
          <a:prstGeom prst="rightBrace">
            <a:avLst>
              <a:gd name="adj1" fmla="val 77602"/>
              <a:gd name="adj2" fmla="val 50000"/>
            </a:avLst>
          </a:prstGeom>
          <a:noFill/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72B4550C-EFD7-47E2-A8F2-7C90B32AF6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Array knows its own size!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2104FE5F-BB6B-4BEC-8D96-C4AA8AB60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6" y="1341438"/>
            <a:ext cx="7775575" cy="269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575"/>
              </a:spcBef>
            </a:pPr>
            <a:r>
              <a:rPr lang="en-US" altLang="en-US" sz="2400">
                <a:cs typeface="Arial" panose="020B0604020202020204" pitchFamily="34" charset="0"/>
              </a:rPr>
              <a:t>Every array has an </a:t>
            </a:r>
            <a:r>
              <a:rPr lang="en-US" altLang="en-US" sz="2400" i="1">
                <a:cs typeface="Arial" panose="020B0604020202020204" pitchFamily="34" charset="0"/>
              </a:rPr>
              <a:t>attribute</a:t>
            </a:r>
            <a:r>
              <a:rPr lang="en-US" altLang="en-US" sz="2400">
                <a:cs typeface="Arial" panose="020B0604020202020204" pitchFamily="34" charset="0"/>
              </a:rPr>
              <a:t> named </a:t>
            </a:r>
            <a:r>
              <a:rPr lang="en-US" altLang="en-US" sz="2400" b="1">
                <a:solidFill>
                  <a:srgbClr val="00008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length</a:t>
            </a:r>
          </a:p>
          <a:p>
            <a:pPr>
              <a:spcBef>
                <a:spcPts val="575"/>
              </a:spcBef>
            </a:pPr>
            <a:r>
              <a:rPr lang="en-US" altLang="en-US" sz="2400" b="1">
                <a:latin typeface="Courier New" panose="02070309020205020404" pitchFamily="49" charset="0"/>
                <a:cs typeface="Arial" panose="020B0604020202020204" pitchFamily="34" charset="0"/>
              </a:rPr>
              <a:t>    double[] x = new double[20];</a:t>
            </a:r>
          </a:p>
          <a:p>
            <a:pPr>
              <a:spcBef>
                <a:spcPts val="575"/>
              </a:spcBef>
            </a:pPr>
            <a:r>
              <a:rPr lang="en-US" altLang="en-US" sz="2400" b="1">
                <a:latin typeface="Courier New" panose="02070309020205020404" pitchFamily="49" charset="0"/>
                <a:cs typeface="Arial" panose="020B0604020202020204" pitchFamily="34" charset="0"/>
              </a:rPr>
              <a:t>    x.length   </a:t>
            </a: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// returns 20</a:t>
            </a:r>
          </a:p>
          <a:p>
            <a:pPr marL="342900" indent="-315913">
              <a:spcBef>
                <a:spcPts val="575"/>
              </a:spcBef>
            </a:pPr>
            <a:r>
              <a:rPr lang="en-US" altLang="en-US" sz="2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x.length</a:t>
            </a:r>
            <a:r>
              <a:rPr lang="en-US" altLang="en-US" sz="2400" b="1">
                <a:solidFill>
                  <a:srgbClr val="00008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is 20.</a:t>
            </a: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</a:p>
          <a:p>
            <a:pPr marL="342900" indent="-315913">
              <a:spcBef>
                <a:spcPts val="575"/>
              </a:spcBef>
            </a:pPr>
            <a:r>
              <a:rPr lang="en-US" altLang="en-US" sz="2400"/>
              <a:t>The </a:t>
            </a:r>
            <a:r>
              <a:rPr lang="en-US" altLang="en-US" sz="2400" i="1"/>
              <a:t>first</a:t>
            </a:r>
            <a:r>
              <a:rPr lang="en-US" altLang="en-US" sz="2400"/>
              <a:t> element is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x[0]</a:t>
            </a:r>
            <a:r>
              <a:rPr lang="en-US" altLang="en-US" sz="2400"/>
              <a:t>,</a:t>
            </a:r>
          </a:p>
          <a:p>
            <a:pPr marL="342900" indent="-315913">
              <a:spcBef>
                <a:spcPts val="575"/>
              </a:spcBef>
            </a:pPr>
            <a:r>
              <a:rPr lang="en-US" altLang="en-US" sz="2400"/>
              <a:t>the </a:t>
            </a:r>
            <a:r>
              <a:rPr lang="en-US" altLang="en-US" sz="2400" b="1" i="1">
                <a:solidFill>
                  <a:srgbClr val="000080"/>
                </a:solidFill>
              </a:rPr>
              <a:t>last</a:t>
            </a:r>
            <a:r>
              <a:rPr lang="en-US" altLang="en-US" sz="2400"/>
              <a:t> element is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x[x.length -1]</a:t>
            </a:r>
            <a:r>
              <a:rPr lang="en-US" altLang="en-US" sz="2400"/>
              <a:t>.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6C29608-0711-4690-878E-39BA8A7F9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1" y="3803651"/>
            <a:ext cx="79216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A2A1E2AF-9934-4711-ADE3-5C06CB460F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5163" y="4002088"/>
            <a:ext cx="101600" cy="31591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ABADE32F-8420-42E9-B007-04310BA61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9" y="4297363"/>
            <a:ext cx="2066925" cy="398462"/>
          </a:xfrm>
          <a:prstGeom prst="rect">
            <a:avLst/>
          </a:prstGeom>
          <a:noFill/>
          <a:ln w="1260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solidFill>
                  <a:srgbClr val="000080"/>
                </a:solidFill>
                <a:cs typeface="Arial" panose="020B0604020202020204" pitchFamily="34" charset="0"/>
              </a:rPr>
              <a:t>Don't forget -1 !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B56705AC-7A98-4055-AD90-A2E2166FD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9" y="5195889"/>
            <a:ext cx="7680325" cy="1004887"/>
          </a:xfrm>
          <a:prstGeom prst="rect">
            <a:avLst/>
          </a:prstGeom>
          <a:noFill/>
          <a:ln w="9360" cap="flat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In Java, an array is an </a:t>
            </a:r>
            <a:r>
              <a:rPr lang="en-US" altLang="en-US" sz="2400" b="1" i="1">
                <a:solidFill>
                  <a:srgbClr val="000080"/>
                </a:solidFill>
                <a:cs typeface="Arial" panose="020B0604020202020204" pitchFamily="34" charset="0"/>
              </a:rPr>
              <a:t>object</a:t>
            </a:r>
            <a:r>
              <a:rPr lang="en-US" altLang="en-US" sz="2400" i="1"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en-US" sz="2400" b="1">
                <a:latin typeface="Courier New" panose="02070309020205020404" pitchFamily="49" charset="0"/>
                <a:cs typeface="Arial" panose="020B0604020202020204" pitchFamily="34" charset="0"/>
              </a:rPr>
              <a:t>length</a:t>
            </a:r>
            <a:r>
              <a:rPr lang="en-US" altLang="en-US" sz="2400">
                <a:cs typeface="Arial" panose="020B0604020202020204" pitchFamily="34" charset="0"/>
              </a:rPr>
              <a:t> is a </a:t>
            </a:r>
            <a:r>
              <a:rPr lang="en-US" altLang="en-US" sz="2400" b="1">
                <a:solidFill>
                  <a:srgbClr val="000080"/>
                </a:solidFill>
                <a:cs typeface="Arial" panose="020B0604020202020204" pitchFamily="34" charset="0"/>
              </a:rPr>
              <a:t>property</a:t>
            </a:r>
            <a:r>
              <a:rPr lang="en-US" altLang="en-US" sz="2400">
                <a:cs typeface="Arial" panose="020B0604020202020204" pitchFamily="34" charset="0"/>
              </a:rPr>
              <a:t> (attribute) of the array object.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9328CCC5-26CD-443D-B939-2CD321890E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Input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A827A5EB-AD77-4D2D-8925-A7A1A750B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2057400"/>
            <a:ext cx="7848600" cy="1356398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2400" b="1">
                <a:latin typeface="Courier New" panose="02070309020205020404" pitchFamily="49" charset="0"/>
                <a:cs typeface="Arial" panose="020B0604020202020204" pitchFamily="34" charset="0"/>
              </a:rPr>
              <a:t>int c = System.in.read( ); // read 1 byte</a:t>
            </a:r>
          </a:p>
          <a:p>
            <a:pPr>
              <a:spcBef>
                <a:spcPts val="600"/>
              </a:spcBef>
            </a:pPr>
            <a:r>
              <a:rPr lang="en-US" altLang="en-US" sz="2400" b="1">
                <a:latin typeface="Courier New" panose="02070309020205020404" pitchFamily="49" charset="0"/>
                <a:cs typeface="Arial" panose="020B0604020202020204" pitchFamily="34" charset="0"/>
              </a:rPr>
              <a:t>byte[] b;</a:t>
            </a:r>
          </a:p>
          <a:p>
            <a:pPr>
              <a:spcBef>
                <a:spcPts val="600"/>
              </a:spcBef>
            </a:pPr>
            <a:r>
              <a:rPr lang="en-US" altLang="en-US" sz="2400" b="1">
                <a:latin typeface="Courier New" panose="02070309020205020404" pitchFamily="49" charset="0"/>
                <a:cs typeface="Arial" panose="020B0604020202020204" pitchFamily="34" charset="0"/>
              </a:rPr>
              <a:t>System.in.read( b );  // array of bytes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6E2B6C36-B665-4F9A-AC9F-D7A0DB0B8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4191001"/>
            <a:ext cx="7848600" cy="22272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2400" b="1">
                <a:solidFill>
                  <a:srgbClr val="A50021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Scanner console = new Scanner(System.in);</a:t>
            </a:r>
          </a:p>
          <a:p>
            <a:pPr>
              <a:spcBef>
                <a:spcPts val="600"/>
              </a:spcBef>
            </a:pPr>
            <a:r>
              <a:rPr lang="en-US" altLang="en-US" sz="2400" b="1">
                <a:latin typeface="Courier New" panose="02070309020205020404" pitchFamily="49" charset="0"/>
                <a:cs typeface="Arial" panose="020B0604020202020204" pitchFamily="34" charset="0"/>
              </a:rPr>
              <a:t>String word = console.next();</a:t>
            </a:r>
          </a:p>
          <a:p>
            <a:pPr>
              <a:spcBef>
                <a:spcPts val="600"/>
              </a:spcBef>
            </a:pPr>
            <a:r>
              <a:rPr lang="en-US" altLang="en-US" sz="2400" b="1">
                <a:latin typeface="Courier New" panose="02070309020205020404" pitchFamily="49" charset="0"/>
                <a:cs typeface="Arial" panose="020B0604020202020204" pitchFamily="34" charset="0"/>
              </a:rPr>
              <a:t>String line = console.nextLine();</a:t>
            </a:r>
          </a:p>
          <a:p>
            <a:pPr>
              <a:spcBef>
                <a:spcPts val="600"/>
              </a:spcBef>
            </a:pPr>
            <a:r>
              <a:rPr lang="en-US" altLang="en-US" sz="2400" b="1">
                <a:latin typeface="Courier New" panose="02070309020205020404" pitchFamily="49" charset="0"/>
                <a:cs typeface="Arial" panose="020B0604020202020204" pitchFamily="34" charset="0"/>
              </a:rPr>
              <a:t>int number = console.nextInt();</a:t>
            </a:r>
          </a:p>
          <a:p>
            <a:pPr>
              <a:spcBef>
                <a:spcPts val="600"/>
              </a:spcBef>
            </a:pPr>
            <a:r>
              <a:rPr lang="en-US" altLang="en-US" sz="2400" b="1">
                <a:latin typeface="Courier New" panose="02070309020205020404" pitchFamily="49" charset="0"/>
                <a:cs typeface="Arial" panose="020B0604020202020204" pitchFamily="34" charset="0"/>
              </a:rPr>
              <a:t>double x = console.nextDouble();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20EE4B49-B23E-4AF2-A213-6F60E9499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657601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>
                <a:cs typeface="Arial" panose="020B0604020202020204" pitchFamily="34" charset="0"/>
              </a:rPr>
              <a:t>Use a Scanner to read input as int, double, String, etc.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AE109660-C26F-48B7-9C35-43E892B32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1447801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>
                <a:cs typeface="Arial" panose="020B0604020202020204" pitchFamily="34" charset="0"/>
              </a:rPr>
              <a:t>System.in can only read bytes.  Not very useful.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32B4CB8E-E340-4334-84DA-4B46376D3C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13687" cy="85725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Why Use Arrays?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607594A-53D9-4553-B5C8-172DB99BA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9" y="1543051"/>
            <a:ext cx="7913687" cy="2297113"/>
          </a:xfrm>
          <a:ln/>
        </p:spPr>
        <p:txBody>
          <a:bodyPr/>
          <a:lstStyle/>
          <a:p>
            <a:pPr marL="377825" indent="-377825">
              <a:buSzPct val="45000"/>
              <a:buFont typeface="Wingdings" panose="05000000000000000000" pitchFamily="2" charset="2"/>
              <a:buChar char=""/>
              <a:tabLst>
                <a:tab pos="3778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</a:pPr>
            <a:r>
              <a:rPr lang="en-US" altLang="en-US"/>
              <a:t>  Make it easy to process lots of data using loops.</a:t>
            </a:r>
          </a:p>
          <a:p>
            <a:pPr marL="377825" indent="-377825">
              <a:buSzPct val="45000"/>
              <a:buFont typeface="Wingdings" panose="05000000000000000000" pitchFamily="2" charset="2"/>
              <a:buChar char=""/>
              <a:tabLst>
                <a:tab pos="3778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</a:pPr>
            <a:r>
              <a:rPr lang="en-US" altLang="en-US"/>
              <a:t>  Perform operations on vectors and matrices.</a:t>
            </a:r>
          </a:p>
          <a:p>
            <a:pPr marL="179388" indent="-160338">
              <a:buNone/>
              <a:tabLst>
                <a:tab pos="3778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</a:pPr>
            <a:endParaRPr lang="en-US" altLang="en-US"/>
          </a:p>
          <a:p>
            <a:pPr marL="179388" indent="-160338" algn="ctr">
              <a:buNone/>
              <a:tabLst>
                <a:tab pos="377825" algn="l"/>
                <a:tab pos="482600" algn="l"/>
                <a:tab pos="931863" algn="l"/>
                <a:tab pos="1381125" algn="l"/>
                <a:tab pos="1830388" algn="l"/>
                <a:tab pos="2279650" algn="l"/>
                <a:tab pos="2728913" algn="l"/>
                <a:tab pos="3178175" algn="l"/>
                <a:tab pos="3627438" algn="l"/>
                <a:tab pos="4076700" algn="l"/>
                <a:tab pos="4525963" algn="l"/>
                <a:tab pos="4975225" algn="l"/>
                <a:tab pos="5424488" algn="l"/>
                <a:tab pos="5873750" algn="l"/>
                <a:tab pos="6323013" algn="l"/>
                <a:tab pos="6772275" algn="l"/>
                <a:tab pos="7221538" algn="l"/>
                <a:tab pos="7670800" algn="l"/>
                <a:tab pos="8120063" algn="l"/>
                <a:tab pos="8569325" algn="l"/>
                <a:tab pos="9018588" algn="l"/>
              </a:tabLst>
            </a:pPr>
            <a:r>
              <a:rPr lang="en-US" altLang="en-US"/>
              <a:t>Examples are given in later slides.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C24E8800-DBEB-4DF4-B949-E5F78FB64B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8" y="260351"/>
            <a:ext cx="7916862" cy="860425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3 Steps to create an array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DAD287F-8DF0-4D21-ACD0-F88F90A98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363664"/>
            <a:ext cx="7916862" cy="1292225"/>
          </a:xfrm>
          <a:ln/>
        </p:spPr>
        <p:txBody>
          <a:bodyPr>
            <a:normAutofit lnSpcReduction="10000"/>
          </a:bodyPr>
          <a:lstStyle/>
          <a:p>
            <a:pPr indent="-3206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There are </a:t>
            </a:r>
            <a:r>
              <a:rPr lang="en-US" altLang="en-US">
                <a:solidFill>
                  <a:srgbClr val="000080"/>
                </a:solidFill>
              </a:rPr>
              <a:t>3 steps</a:t>
            </a:r>
            <a:r>
              <a:rPr lang="en-US" altLang="en-US"/>
              <a:t> to define &amp; initialize an array.</a:t>
            </a:r>
          </a:p>
          <a:p>
            <a:pPr indent="-3206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FF0000"/>
                </a:solidFill>
              </a:rPr>
              <a:t>Memorize them!</a:t>
            </a:r>
            <a:r>
              <a:rPr lang="en-US" altLang="en-US"/>
              <a:t>  A common programming error is to omit one of these steps.</a:t>
            </a:r>
          </a:p>
        </p:txBody>
      </p:sp>
      <p:graphicFrame>
        <p:nvGraphicFramePr>
          <p:cNvPr id="12291" name="Group 3">
            <a:extLst>
              <a:ext uri="{FF2B5EF4-FFF2-40B4-BE49-F238E27FC236}">
                <a16:creationId xmlns:a16="http://schemas.microsoft.com/office/drawing/2014/main" id="{D120A55C-8B73-4CBC-8948-BEA331CD0EEB}"/>
              </a:ext>
            </a:extLst>
          </p:cNvPr>
          <p:cNvGraphicFramePr>
            <a:graphicFrameLocks noGrp="1"/>
          </p:cNvGraphicFramePr>
          <p:nvPr/>
        </p:nvGraphicFramePr>
        <p:xfrm>
          <a:off x="2135189" y="2655889"/>
          <a:ext cx="8351837" cy="3470275"/>
        </p:xfrm>
        <a:graphic>
          <a:graphicData uri="http://schemas.openxmlformats.org/drawingml/2006/table">
            <a:tbl>
              <a:tblPr/>
              <a:tblGrid>
                <a:gridCol w="2970212">
                  <a:extLst>
                    <a:ext uri="{9D8B030D-6E8A-4147-A177-3AD203B41FA5}">
                      <a16:colId xmlns:a16="http://schemas.microsoft.com/office/drawing/2014/main" val="3927867209"/>
                    </a:ext>
                  </a:extLst>
                </a:gridCol>
                <a:gridCol w="2370138">
                  <a:extLst>
                    <a:ext uri="{9D8B030D-6E8A-4147-A177-3AD203B41FA5}">
                      <a16:colId xmlns:a16="http://schemas.microsoft.com/office/drawing/2014/main" val="3704049947"/>
                    </a:ext>
                  </a:extLst>
                </a:gridCol>
                <a:gridCol w="3011487">
                  <a:extLst>
                    <a:ext uri="{9D8B030D-6E8A-4147-A177-3AD203B41FA5}">
                      <a16:colId xmlns:a16="http://schemas.microsoft.com/office/drawing/2014/main" val="2685435202"/>
                    </a:ext>
                  </a:extLst>
                </a:gridCol>
              </a:tblGrid>
              <a:tr h="11557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1. Define array variable (reference)</a:t>
                      </a:r>
                    </a:p>
                  </a:txBody>
                  <a:tcPr marL="90000" marR="90000" marT="1655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38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double[ ] x;</a:t>
                      </a:r>
                    </a:p>
                  </a:txBody>
                  <a:tcPr marL="90000" marR="90000" marT="49624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String[ ] colors;</a:t>
                      </a:r>
                    </a:p>
                  </a:txBody>
                  <a:tcPr marL="90000" marR="90000" marT="14581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70807"/>
                  </a:ext>
                </a:extLst>
              </a:tr>
              <a:tr h="11557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2. Create the array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&amp; specify its size.</a:t>
                      </a:r>
                    </a:p>
                  </a:txBody>
                  <a:tcPr marL="90000" marR="90000" marT="1655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 =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   new double[10];</a:t>
                      </a:r>
                    </a:p>
                  </a:txBody>
                  <a:tcPr marL="90000" marR="90000" marT="14581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38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ngsana New" panose="020B0502040204020203" pitchFamily="18" charset="-34"/>
                        </a:rPr>
                        <a:t>colors =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38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ngsana New" panose="020B0502040204020203" pitchFamily="18" charset="-34"/>
                        </a:rPr>
                        <a:t> 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ngsana New" panose="020B0502040204020203" pitchFamily="18" charset="-34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ngsana New" panose="020B0502040204020203" pitchFamily="18" charset="-34"/>
                        </a:rPr>
                        <a:t>         new String[3];</a:t>
                      </a:r>
                    </a:p>
                  </a:txBody>
                  <a:tcPr marL="90000" marR="90000" marT="49624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891871"/>
                  </a:ext>
                </a:extLst>
              </a:tr>
              <a:tr h="11588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ts val="113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3. Assign values to array elements.</a:t>
                      </a:r>
                    </a:p>
                  </a:txBody>
                  <a:tcPr marL="90000" marR="90000" marT="16555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x[0] = 10.0;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x[1] = 0.5;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. . .</a:t>
                      </a:r>
                    </a:p>
                  </a:txBody>
                  <a:tcPr marL="90000" marR="90000" marT="14581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1pPr>
                      <a:lvl2pPr>
                        <a:spcBef>
                          <a:spcPts val="6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2pPr>
                      <a:lvl3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4pPr>
                      <a:lvl5pPr>
                        <a:spcBef>
                          <a:spcPts val="4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5pPr>
                      <a:lvl6pPr marL="25146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6pPr>
                      <a:lvl7pPr marL="29718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7pPr>
                      <a:lvl8pPr marL="34290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8pPr>
                      <a:lvl9pPr marL="3886200" indent="-228600" defTabSz="449263" fontAlgn="base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ngsana New" panose="020B0502040204020203" pitchFamily="18" charset="-34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colors[0] = "red";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colors[1] = "blue";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colors[2] = "green";</a:t>
                      </a:r>
                    </a:p>
                  </a:txBody>
                  <a:tcPr marL="90000" marR="90000" marT="14581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29541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5FA09796-809E-46ED-A408-188AD49035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1. Define array reference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148674F-6C9F-4F34-B37D-74EC98795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2444750"/>
            <a:ext cx="4419600" cy="566738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27013" indent="-200025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250"/>
              </a:spcBef>
              <a:buSzPct val="60000"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int [] p;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58DFA11B-86F5-447B-A451-323367FF6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375" y="2797175"/>
            <a:ext cx="7508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4F8A96F5-4BA3-457A-88FB-3CE75128B1D5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413750" y="2633663"/>
            <a:ext cx="1277938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null  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FCCB8C64-2C60-4459-A6FA-961CF493E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1" y="1376363"/>
            <a:ext cx="76692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Declare p as type "</a:t>
            </a:r>
            <a:r>
              <a:rPr lang="en-US" altLang="en-US" sz="2400">
                <a:solidFill>
                  <a:srgbClr val="000080"/>
                </a:solidFill>
                <a:cs typeface="Arial" panose="020B0604020202020204" pitchFamily="34" charset="0"/>
              </a:rPr>
              <a:t>array of int</a:t>
            </a:r>
            <a:r>
              <a:rPr lang="en-US" altLang="en-US" sz="2400">
                <a:cs typeface="Arial" panose="020B0604020202020204" pitchFamily="34" charset="0"/>
              </a:rPr>
              <a:t>".</a:t>
            </a: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OK to omit space after "int" and between [ ]. 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D753127C-C8B4-4355-ABCA-126F3AFB3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9" y="3211513"/>
            <a:ext cx="47974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This creates an </a:t>
            </a:r>
            <a:r>
              <a:rPr lang="en-US" altLang="en-US" sz="2400">
                <a:solidFill>
                  <a:srgbClr val="000080"/>
                </a:solidFill>
                <a:cs typeface="Arial" panose="020B0604020202020204" pitchFamily="34" charset="0"/>
              </a:rPr>
              <a:t>array </a:t>
            </a:r>
            <a:r>
              <a:rPr lang="en-US" altLang="en-US" sz="2400" i="1">
                <a:solidFill>
                  <a:srgbClr val="000080"/>
                </a:solidFill>
                <a:cs typeface="Arial" panose="020B0604020202020204" pitchFamily="34" charset="0"/>
              </a:rPr>
              <a:t>reference</a:t>
            </a:r>
            <a:r>
              <a:rPr lang="en-US" altLang="en-US" sz="2400">
                <a:cs typeface="Arial" panose="020B0604020202020204" pitchFamily="34" charset="0"/>
              </a:rPr>
              <a:t> p, </a:t>
            </a:r>
            <a:r>
              <a:rPr lang="en-US" altLang="en-US" sz="2400">
                <a:solidFill>
                  <a:srgbClr val="FF0000"/>
                </a:solidFill>
                <a:cs typeface="Arial" panose="020B0604020202020204" pitchFamily="34" charset="0"/>
              </a:rPr>
              <a:t>but does not create an array</a:t>
            </a:r>
            <a:r>
              <a:rPr lang="en-US" altLang="en-US" sz="240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91C936C0-9B20-4DAB-9700-0C687F480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989" y="2528889"/>
            <a:ext cx="3635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16AFAD1F-350F-46F5-9A98-A0E8D039C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9" y="4264026"/>
            <a:ext cx="4797425" cy="2036763"/>
          </a:xfrm>
          <a:prstGeom prst="rect">
            <a:avLst/>
          </a:prstGeom>
          <a:noFill/>
          <a:ln w="1260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p does </a:t>
            </a:r>
            <a:r>
              <a:rPr lang="en-US" altLang="en-US" sz="2400">
                <a:solidFill>
                  <a:srgbClr val="FF0000"/>
                </a:solidFill>
                <a:cs typeface="Arial" panose="020B0604020202020204" pitchFamily="34" charset="0"/>
              </a:rPr>
              <a:t>not refer</a:t>
            </a:r>
            <a:r>
              <a:rPr lang="en-US" altLang="en-US" sz="2400">
                <a:cs typeface="Arial" panose="020B0604020202020204" pitchFamily="34" charset="0"/>
              </a:rPr>
              <a:t> to anything yet!</a:t>
            </a: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Just like:</a:t>
            </a:r>
          </a:p>
          <a:p>
            <a:pPr>
              <a:spcBef>
                <a:spcPts val="300"/>
              </a:spcBef>
            </a:pPr>
            <a:r>
              <a:rPr lang="en-US" altLang="en-US" sz="2400">
                <a:latin typeface="Courier New" panose="02070309020205020404" pitchFamily="49" charset="0"/>
                <a:cs typeface="Arial" panose="020B0604020202020204" pitchFamily="34" charset="0"/>
              </a:rPr>
              <a:t>      String s;</a:t>
            </a: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defines a String </a:t>
            </a:r>
            <a:r>
              <a:rPr lang="en-US" altLang="en-US" sz="2400" i="1">
                <a:cs typeface="Arial" panose="020B0604020202020204" pitchFamily="34" charset="0"/>
              </a:rPr>
              <a:t>reference</a:t>
            </a:r>
            <a:r>
              <a:rPr lang="en-US" altLang="en-US" sz="2400">
                <a:cs typeface="Arial" panose="020B0604020202020204" pitchFamily="34" charset="0"/>
              </a:rPr>
              <a:t> but does not create a string.</a:t>
            </a: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AD73324F-5AA1-43B2-B63A-60FAA75C0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288" y="2260600"/>
            <a:ext cx="2063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&lt;&lt;memory&gt;&gt;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1F0A04A9-A536-4D30-9FA1-6C882457C9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2. Create the Array object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60553F7-0F00-43ED-8A8B-4E85C3686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2614614"/>
            <a:ext cx="4419600" cy="515937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27013" indent="-200025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250"/>
              </a:spcBef>
              <a:buSzPct val="60000"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p = new int[10];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4339" name="Line 3">
            <a:extLst>
              <a:ext uri="{FF2B5EF4-FFF2-40B4-BE49-F238E27FC236}">
                <a16:creationId xmlns:a16="http://schemas.microsoft.com/office/drawing/2014/main" id="{8C3002C4-AE11-4DFA-8EF9-21C11904E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9838" y="2790825"/>
            <a:ext cx="747712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BFC3600F-5521-46E8-B2BC-1D3335EB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1" y="1376363"/>
            <a:ext cx="76692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Create the array using "new".</a:t>
            </a:r>
          </a:p>
          <a:p>
            <a:pPr algn="ctr">
              <a:spcBef>
                <a:spcPts val="300"/>
              </a:spcBef>
            </a:pPr>
            <a:r>
              <a:rPr lang="en-US" altLang="en-US" sz="2400">
                <a:latin typeface="Courier New" panose="02070309020205020404" pitchFamily="49" charset="0"/>
                <a:cs typeface="Arial" panose="020B0604020202020204" pitchFamily="34" charset="0"/>
              </a:rPr>
              <a:t> array =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b="1" i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[ size ]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70D7568A-E78F-4830-BE16-5BF8753ED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6" y="3765550"/>
            <a:ext cx="4797425" cy="1648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"new" creates a new object.</a:t>
            </a: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Here, it creates an </a:t>
            </a:r>
            <a:r>
              <a:rPr lang="en-US" altLang="en-US" sz="2400" i="1">
                <a:solidFill>
                  <a:srgbClr val="000080"/>
                </a:solidFill>
                <a:cs typeface="Arial" panose="020B0604020202020204" pitchFamily="34" charset="0"/>
              </a:rPr>
              <a:t>array</a:t>
            </a:r>
            <a:r>
              <a:rPr lang="en-US" altLang="en-US" sz="2400">
                <a:solidFill>
                  <a:srgbClr val="00008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>
                <a:cs typeface="Arial" panose="020B0604020202020204" pitchFamily="34" charset="0"/>
              </a:rPr>
              <a:t>containing 10 "int" values.</a:t>
            </a: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It sets p to </a:t>
            </a:r>
            <a:r>
              <a:rPr lang="en-US" altLang="en-US" sz="2400" i="1">
                <a:solidFill>
                  <a:srgbClr val="000080"/>
                </a:solidFill>
                <a:cs typeface="Arial" panose="020B0604020202020204" pitchFamily="34" charset="0"/>
              </a:rPr>
              <a:t>refer</a:t>
            </a:r>
            <a:r>
              <a:rPr lang="en-US" altLang="en-US" sz="2400">
                <a:cs typeface="Arial" panose="020B0604020202020204" pitchFamily="34" charset="0"/>
              </a:rPr>
              <a:t> to this object.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B510D7AD-3DC5-4E87-9681-F6EE3B5CF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989" y="2528889"/>
            <a:ext cx="3635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0AC9A901-BB9E-4D4D-A2D2-732510B98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9" y="3806825"/>
            <a:ext cx="1711325" cy="2014538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length=10</a:t>
            </a:r>
          </a:p>
          <a:p>
            <a:pPr>
              <a:buClrTx/>
              <a:buFontTx/>
              <a:buNone/>
            </a:pPr>
            <a:b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10 int's</a:t>
            </a:r>
          </a:p>
          <a:p>
            <a:pPr>
              <a:buClrTx/>
              <a:buFontTx/>
              <a:buNone/>
            </a:pP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526D8352-A769-44B9-A616-819ABCE52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1" y="3322638"/>
            <a:ext cx="30194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>
                <a:solidFill>
                  <a:srgbClr val="0707A9"/>
                </a:solidFill>
                <a:cs typeface="Arial" panose="020B0604020202020204" pitchFamily="34" charset="0"/>
              </a:rPr>
              <a:t>Array Storage in memory:</a:t>
            </a:r>
          </a:p>
        </p:txBody>
      </p:sp>
      <p:sp>
        <p:nvSpPr>
          <p:cNvPr id="14345" name="AutoShape 9">
            <a:extLst>
              <a:ext uri="{FF2B5EF4-FFF2-40B4-BE49-F238E27FC236}">
                <a16:creationId xmlns:a16="http://schemas.microsoft.com/office/drawing/2014/main" id="{834BF245-0859-41BB-A0FF-42BF04EF23E8}"/>
              </a:ext>
            </a:extLst>
          </p:cNvPr>
          <p:cNvSpPr>
            <a:spLocks/>
          </p:cNvSpPr>
          <p:nvPr/>
        </p:nvSpPr>
        <p:spPr bwMode="auto">
          <a:xfrm>
            <a:off x="9028113" y="2808288"/>
            <a:ext cx="1371600" cy="1116012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873575"/>
              <a:gd name="G5" fmla="+- G4 10800 0"/>
              <a:gd name="G6" fmla="cos 10800 587357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  <a:lnTo>
                  <a:pt x="10800" y="10800"/>
                </a:lnTo>
                <a:close/>
              </a:path>
              <a:path w="21600" h="2160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927FC504-71FC-4840-B11A-19A0CFEC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4" y="3708400"/>
            <a:ext cx="2327275" cy="2554288"/>
          </a:xfrm>
          <a:prstGeom prst="rect">
            <a:avLst/>
          </a:prstGeom>
          <a:noFill/>
          <a:ln w="12600" cap="sq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05E2FF4D-3DF1-4208-B8C5-5F562D99B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25" y="2992439"/>
            <a:ext cx="3678238" cy="1214437"/>
          </a:xfrm>
          <a:prstGeom prst="line">
            <a:avLst/>
          </a:prstGeom>
          <a:noFill/>
          <a:ln w="1260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8BF8B80F-83DF-4620-8346-49008CC2ED46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337550" y="2622550"/>
            <a:ext cx="1277938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0F25CFC3-A839-47B2-B9D4-BCAFA0D68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63" y="22987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69099941-ED22-44CD-8FFD-91ECF655A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213" y="2260600"/>
            <a:ext cx="2063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&lt;&lt;memory&gt;&gt;</a:t>
            </a:r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47213515-4BDD-481A-99E5-300D9EFFB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4" y="4467226"/>
            <a:ext cx="1423987" cy="12922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3772CAF0-C6BD-41B2-95B7-518440E8F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2314" y="4689475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B2B96800-C066-444B-89E5-04BA79AAB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2150" y="4892675"/>
            <a:ext cx="14239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F924DB1F-075B-4FE4-B4A7-E653D7024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075" y="5527675"/>
            <a:ext cx="14239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Text Box 19">
            <a:extLst>
              <a:ext uri="{FF2B5EF4-FFF2-40B4-BE49-F238E27FC236}">
                <a16:creationId xmlns:a16="http://schemas.microsoft.com/office/drawing/2014/main" id="{ECC44BF3-6AD2-4DD2-9E03-E85567245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8" y="3305176"/>
            <a:ext cx="128462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new object</a:t>
            </a:r>
          </a:p>
        </p:txBody>
      </p:sp>
      <p:sp>
        <p:nvSpPr>
          <p:cNvPr id="14356" name="Text Box 20">
            <a:extLst>
              <a:ext uri="{FF2B5EF4-FFF2-40B4-BE49-F238E27FC236}">
                <a16:creationId xmlns:a16="http://schemas.microsoft.com/office/drawing/2014/main" id="{BDA12692-ADAC-4E7F-B865-B0EEE1563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9" y="4081464"/>
            <a:ext cx="1044575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01000</a:t>
            </a:r>
          </a:p>
          <a:p>
            <a:pPr algn="r"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01004</a:t>
            </a:r>
            <a:b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01008</a:t>
            </a:r>
            <a:b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0100C</a:t>
            </a:r>
          </a:p>
          <a:p>
            <a:pPr algn="r"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01010</a:t>
            </a:r>
          </a:p>
          <a:p>
            <a:pPr algn="r"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01014</a:t>
            </a:r>
          </a:p>
          <a:p>
            <a:pPr algn="r"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22AD6AD6-53BF-45BB-9EFB-07710CADA0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3. Initialize elements of the array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2D89B202-1EA5-4003-9577-99097F6A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2614613"/>
            <a:ext cx="4537075" cy="95091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27013" indent="-200025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250"/>
              </a:spcBef>
              <a:buSzPct val="60000"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for(int k=0; k &lt; 10; k++)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		p[k] = k;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000EF088-47E9-44AD-9507-43D48E726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1" y="1376363"/>
            <a:ext cx="7669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When you create the array, Java does </a:t>
            </a:r>
            <a:r>
              <a:rPr lang="en-US" altLang="en-US" sz="2400">
                <a:solidFill>
                  <a:srgbClr val="FF0000"/>
                </a:solidFill>
                <a:cs typeface="Arial" panose="020B0604020202020204" pitchFamily="34" charset="0"/>
              </a:rPr>
              <a:t>not initialize</a:t>
            </a:r>
            <a:r>
              <a:rPr lang="en-US" altLang="en-US" sz="2400">
                <a:cs typeface="Arial" panose="020B0604020202020204" pitchFamily="34" charset="0"/>
              </a:rPr>
              <a:t> the array elements. You must do this.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675B9E4D-A0C6-40E1-8975-EA6B77C9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9" y="4122738"/>
            <a:ext cx="4797425" cy="131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900"/>
              </a:spcBef>
            </a:pPr>
            <a:r>
              <a:rPr lang="en-US" altLang="en-US" sz="2400">
                <a:cs typeface="Arial" panose="020B0604020202020204" pitchFamily="34" charset="0"/>
              </a:rPr>
              <a:t>You can initialize array elements any way you like.</a:t>
            </a:r>
          </a:p>
          <a:p>
            <a:pPr>
              <a:spcBef>
                <a:spcPts val="900"/>
              </a:spcBef>
            </a:pPr>
            <a:r>
              <a:rPr lang="en-US" altLang="en-US" sz="2400">
                <a:cs typeface="Arial" panose="020B0604020202020204" pitchFamily="34" charset="0"/>
              </a:rPr>
              <a:t>Some examples in later slides.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28436225-B815-4033-BF5F-9431F05F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9" y="3735389"/>
            <a:ext cx="1711325" cy="2014537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length=10</a:t>
            </a:r>
            <a:b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1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buClrTx/>
              <a:buFontTx/>
              <a:buNone/>
            </a:pP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BAD5E026-E67A-4C9C-B38B-F2CDCD395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1" y="3251200"/>
            <a:ext cx="30194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>
                <a:solidFill>
                  <a:srgbClr val="0707A9"/>
                </a:solidFill>
                <a:cs typeface="Arial" panose="020B0604020202020204" pitchFamily="34" charset="0"/>
              </a:rPr>
              <a:t>Array storage in memory: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854ED02-8F07-432C-8F3B-283E5C0F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4" y="3636964"/>
            <a:ext cx="2327275" cy="2528887"/>
          </a:xfrm>
          <a:prstGeom prst="rect">
            <a:avLst/>
          </a:prstGeom>
          <a:noFill/>
          <a:ln w="12600" cap="sq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DB9D0770-EFDA-4B88-A0B7-F43788C1A755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337550" y="2622550"/>
            <a:ext cx="1277938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94F9ACD8-725C-42F5-8350-F023651B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63" y="22987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69628964-F6CC-4198-B88F-804E5110E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213" y="2260600"/>
            <a:ext cx="2063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&lt;&lt;memory&gt;&gt;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094878FD-39AB-4765-93CF-6FB48AA5C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4" y="4357688"/>
            <a:ext cx="1423987" cy="135731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098249EA-DCFD-4172-AB88-D7EE10227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2314" y="4581525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4A7AE44A-2844-499C-BFDE-CCE2D564A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2150" y="4849814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C5A50513-4F11-40BF-8D6F-BF68E967A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075" y="5132389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387D1A10-EBD2-4FC6-90B4-9A11BBA7D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325" y="5468939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B7A59B95-F2F2-4E0B-AA4E-4C4106F66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6" y="3552825"/>
            <a:ext cx="3641725" cy="1462088"/>
          </a:xfrm>
          <a:prstGeom prst="line">
            <a:avLst/>
          </a:prstGeom>
          <a:noFill/>
          <a:ln w="1260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AutoShape 17">
            <a:extLst>
              <a:ext uri="{FF2B5EF4-FFF2-40B4-BE49-F238E27FC236}">
                <a16:creationId xmlns:a16="http://schemas.microsoft.com/office/drawing/2014/main" id="{8AC1B748-3D2E-49B4-BDEB-1ED5E222E8C4}"/>
              </a:ext>
            </a:extLst>
          </p:cNvPr>
          <p:cNvSpPr>
            <a:spLocks/>
          </p:cNvSpPr>
          <p:nvPr/>
        </p:nvSpPr>
        <p:spPr bwMode="auto">
          <a:xfrm>
            <a:off x="8974138" y="2820988"/>
            <a:ext cx="1371600" cy="1116012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873575"/>
              <a:gd name="G5" fmla="+- G4 10800 0"/>
              <a:gd name="G6" fmla="cos 10800 587357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  <a:lnTo>
                  <a:pt x="10800" y="10800"/>
                </a:lnTo>
                <a:close/>
              </a:path>
              <a:path w="21600" h="2160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>
            <a:extLst>
              <a:ext uri="{FF2B5EF4-FFF2-40B4-BE49-F238E27FC236}">
                <a16:creationId xmlns:a16="http://schemas.microsoft.com/office/drawing/2014/main" id="{589B5C74-809E-4526-81A4-C296F3D7C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288" y="2803525"/>
            <a:ext cx="747712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95301E07-F489-44B1-B894-7AA6E1662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2540001"/>
            <a:ext cx="3635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E2A2DA0F-44C7-485E-8691-22A7770604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Short-cut to create an Array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D912D9E-47C7-4E88-A405-36B5958EA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2146300"/>
            <a:ext cx="4419600" cy="566738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27013" indent="-200025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250"/>
              </a:spcBef>
              <a:buSzPct val="60000"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int[] p = new int[10]</a:t>
            </a: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7C2BE25-1C0D-45BD-8FA0-3468C077D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1" y="1376364"/>
            <a:ext cx="7669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You can combine steps (1) and (2) into one statement: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40787610-FA12-4D21-9822-5B2A2D0D7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9" y="3286126"/>
            <a:ext cx="4797425" cy="19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This statement does two things:</a:t>
            </a:r>
            <a:br>
              <a:rPr lang="en-US" altLang="en-US" sz="2400">
                <a:cs typeface="Arial" panose="020B0604020202020204" pitchFamily="34" charset="0"/>
              </a:rPr>
            </a:br>
            <a:endParaRPr lang="en-US" altLang="en-US" sz="2400"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1) define p as an array reference</a:t>
            </a: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2) create an array with 10 elements and assign it to p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969B915E-4490-42AB-A8D4-51C3232D8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9" y="3625850"/>
            <a:ext cx="1711325" cy="2014538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length=10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>
              <a:buClrTx/>
              <a:buFontTx/>
              <a:buNone/>
            </a:pP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90" name="AutoShape 6">
            <a:extLst>
              <a:ext uri="{FF2B5EF4-FFF2-40B4-BE49-F238E27FC236}">
                <a16:creationId xmlns:a16="http://schemas.microsoft.com/office/drawing/2014/main" id="{E1963037-4123-4249-B107-8FD604ED1014}"/>
              </a:ext>
            </a:extLst>
          </p:cNvPr>
          <p:cNvSpPr>
            <a:spLocks/>
          </p:cNvSpPr>
          <p:nvPr/>
        </p:nvSpPr>
        <p:spPr bwMode="auto">
          <a:xfrm>
            <a:off x="9028113" y="2413000"/>
            <a:ext cx="1371600" cy="1335088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873575"/>
              <a:gd name="G5" fmla="+- G4 10800 0"/>
              <a:gd name="G6" fmla="cos 10800 587357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  <a:lnTo>
                  <a:pt x="10800" y="10800"/>
                </a:lnTo>
                <a:close/>
              </a:path>
              <a:path w="21600" h="2160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AB4EA297-F9A0-4C5B-B94D-FED5F969B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4" y="3529014"/>
            <a:ext cx="2327275" cy="2528887"/>
          </a:xfrm>
          <a:prstGeom prst="rect">
            <a:avLst/>
          </a:prstGeom>
          <a:noFill/>
          <a:ln w="12600" cap="sq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BE6BA7EE-856B-4D4B-B0A6-2D3AD2F02D23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337550" y="2227263"/>
            <a:ext cx="1277938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9827AE6-D2E9-409B-8A17-B475A45ED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63" y="22987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3C56DD6-9D0D-4D19-892B-BF47A391A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213" y="1863725"/>
            <a:ext cx="2063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&lt;&lt;memory&gt;&gt;</a:t>
            </a:r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C388BB3E-C22C-4523-B786-BCCF156EC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4" y="4251326"/>
            <a:ext cx="1423987" cy="13573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D4CB0581-1313-4745-917F-33D4C8675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2314" y="4473575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E443EF04-A46A-48BA-9D96-A188D2184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2150" y="4741864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0A62193F-43AD-453E-8AED-AD450307E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075" y="5024439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30BAB588-35DF-46C6-BBA5-30BD3FFA4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325" y="5360989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0CABED08-A5C9-41B1-AC00-E3854E64C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776" y="2406650"/>
            <a:ext cx="747713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7CF415FD-2DC0-4F26-A8C3-5A3F36A82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9" y="2144714"/>
            <a:ext cx="3635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B8DFE88D-FE2D-4530-8E2E-576244A9AB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Another short-cut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1B98294F-681D-4350-B656-5B6D4DF56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2398713"/>
            <a:ext cx="4719637" cy="72390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27013" indent="-200025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int[] p = { 2, 4, 6, 8, 10};</a:t>
            </a:r>
          </a:p>
          <a:p>
            <a:pPr>
              <a:spcBef>
                <a:spcPts val="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b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      </a:t>
            </a:r>
            <a:b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F974C7BE-A1AE-4F71-A2D6-952E1B652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1" y="1376363"/>
            <a:ext cx="7669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If you have fixed values to put in the array, you can combine steps 1 - 3 into one statement: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A6C51D55-D8E9-451B-94DE-F4A60B6B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4" y="3262313"/>
            <a:ext cx="4797425" cy="246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This statement does 3 things:</a:t>
            </a:r>
          </a:p>
          <a:p>
            <a:pPr>
              <a:spcBef>
                <a:spcPts val="300"/>
              </a:spcBef>
            </a:pPr>
            <a:endParaRPr lang="en-US" altLang="en-US" sz="2400"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1) define p as an array reference</a:t>
            </a: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2) create array with 5 int's</a:t>
            </a: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3) stores values 2, 4, ... 10 in the  array </a:t>
            </a: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5F94794C-4B08-466A-85C9-3AAC5D8AA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375" y="2795589"/>
            <a:ext cx="7508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8D53ECE8-E346-474A-BB65-AF5022CEE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989" y="2563814"/>
            <a:ext cx="3635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0A66A468-2CEE-4D00-B479-C8A8E3A5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9" y="3662364"/>
            <a:ext cx="1711325" cy="2014537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length=5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 2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 4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 6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	 8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10</a:t>
            </a:r>
          </a:p>
        </p:txBody>
      </p:sp>
      <p:sp>
        <p:nvSpPr>
          <p:cNvPr id="17416" name="AutoShape 8">
            <a:extLst>
              <a:ext uri="{FF2B5EF4-FFF2-40B4-BE49-F238E27FC236}">
                <a16:creationId xmlns:a16="http://schemas.microsoft.com/office/drawing/2014/main" id="{93D72296-A1C6-4D3C-B98E-8ADA0FC6FB71}"/>
              </a:ext>
            </a:extLst>
          </p:cNvPr>
          <p:cNvSpPr>
            <a:spLocks/>
          </p:cNvSpPr>
          <p:nvPr/>
        </p:nvSpPr>
        <p:spPr bwMode="auto">
          <a:xfrm>
            <a:off x="8931276" y="2806700"/>
            <a:ext cx="1457325" cy="1035050"/>
          </a:xfrm>
          <a:custGeom>
            <a:avLst/>
            <a:gdLst>
              <a:gd name="G0" fmla="sin 10800 -5773606"/>
              <a:gd name="G1" fmla="+- G0 10800 0"/>
              <a:gd name="G2" fmla="cos 10800 -5773606"/>
              <a:gd name="G3" fmla="+- G2 10800 0"/>
              <a:gd name="G4" fmla="sin 10800 5873575"/>
              <a:gd name="G5" fmla="+- G4 10800 0"/>
              <a:gd name="G6" fmla="cos 10800 587357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157" y="5"/>
                </a:moveTo>
                <a:cubicBezTo>
                  <a:pt x="16980" y="199"/>
                  <a:pt x="21600" y="4974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  <a:lnTo>
                  <a:pt x="10800" y="10800"/>
                </a:lnTo>
                <a:close/>
              </a:path>
              <a:path w="21600" h="21600">
                <a:moveTo>
                  <a:pt x="11157" y="5"/>
                </a:moveTo>
                <a:cubicBezTo>
                  <a:pt x="16980" y="199"/>
                  <a:pt x="21600" y="4974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07AA359A-7653-4008-AD68-54C2795F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4" y="3563939"/>
            <a:ext cx="2327275" cy="2528887"/>
          </a:xfrm>
          <a:prstGeom prst="rect">
            <a:avLst/>
          </a:prstGeom>
          <a:noFill/>
          <a:ln w="12600" cap="sq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720B4623-5F28-402A-BAF7-093E9DC4AE59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337550" y="2622550"/>
            <a:ext cx="1277938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622BDF7A-58F6-4835-B09D-358879C3D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63" y="22987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0B3606DC-D944-4702-8C09-185E1E495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4" y="4286251"/>
            <a:ext cx="1423987" cy="13573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23BC89CE-4AC0-43D1-A469-C1DB9D560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2314" y="4510089"/>
            <a:ext cx="14239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F56E0541-9474-4E90-AAB9-3EAF08195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2150" y="4776789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07B2A1DC-BAFA-4CA8-B1B5-FB35504AC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075" y="5060950"/>
            <a:ext cx="14239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CA827E05-BE03-40C9-8750-ED787F0EF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325" y="5397500"/>
            <a:ext cx="14239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BFF5C920-E9E2-4632-B9D4-34BB1B2798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Summary: steps to create array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E2471C4-D521-43E9-B1E5-1ACA7095F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8689" y="1370013"/>
            <a:ext cx="7921625" cy="652462"/>
          </a:xfrm>
          <a:ln/>
        </p:spPr>
        <p:txBody>
          <a:bodyPr/>
          <a:lstStyle/>
          <a:p>
            <a:pPr indent="-315913">
              <a:buSzPct val="60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solidFill>
                  <a:srgbClr val="333399"/>
                </a:solidFill>
              </a:rPr>
              <a:t>1. Define</a:t>
            </a:r>
            <a:r>
              <a:rPr lang="en-US" altLang="en-US"/>
              <a:t> an array </a:t>
            </a:r>
            <a:r>
              <a:rPr lang="en-US" altLang="en-US">
                <a:solidFill>
                  <a:srgbClr val="000080"/>
                </a:solidFill>
              </a:rPr>
              <a:t>reference</a:t>
            </a:r>
            <a:r>
              <a:rPr lang="en-US" altLang="en-US"/>
              <a:t>: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30619920-3818-4027-BBDB-78CC91113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1878014"/>
            <a:ext cx="4565650" cy="460375"/>
          </a:xfrm>
          <a:prstGeom prst="rect">
            <a:avLst/>
          </a:prstGeom>
          <a:noFill/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double [] x;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BECE40DB-9C5B-44A4-98A6-9A808B6A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6" y="2593975"/>
            <a:ext cx="79216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1591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600"/>
              </a:spcBef>
              <a:buSzPct val="60000"/>
            </a:pPr>
            <a:r>
              <a:rPr lang="en-US" altLang="en-US" sz="2400">
                <a:solidFill>
                  <a:srgbClr val="333399"/>
                </a:solidFill>
              </a:rPr>
              <a:t>2. Create the array</a:t>
            </a:r>
            <a:r>
              <a:rPr lang="en-US" altLang="en-US" sz="2400"/>
              <a:t> (allocate storage for elements) :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983BDE32-0CF8-4AFF-A8D7-68911DD2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1" y="3106739"/>
            <a:ext cx="4551363" cy="460375"/>
          </a:xfrm>
          <a:prstGeom prst="rect">
            <a:avLst/>
          </a:prstGeom>
          <a:noFill/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x = new double[10];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E8D92DB7-2B61-4EFC-B73F-04FCF083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9" y="3840163"/>
            <a:ext cx="79216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1591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600"/>
              </a:spcBef>
              <a:buSzPct val="60000"/>
            </a:pPr>
            <a:r>
              <a:rPr lang="en-US" altLang="en-US" sz="2400"/>
              <a:t>3.  </a:t>
            </a:r>
            <a:r>
              <a:rPr lang="en-US" altLang="en-US" sz="2400">
                <a:solidFill>
                  <a:srgbClr val="333399"/>
                </a:solidFill>
              </a:rPr>
              <a:t>Assign values</a:t>
            </a:r>
            <a:r>
              <a:rPr lang="en-US" altLang="en-US" sz="2400"/>
              <a:t> to the array elements: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C4D28C37-FD5F-46BD-B04B-F80158192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9" y="5205413"/>
            <a:ext cx="7921625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1591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600"/>
              </a:spcBef>
              <a:buSzPct val="60000"/>
            </a:pPr>
            <a:r>
              <a:rPr lang="en-US" altLang="en-US" sz="2400">
                <a:solidFill>
                  <a:srgbClr val="333399"/>
                </a:solidFill>
              </a:rPr>
              <a:t>Short-cut:</a:t>
            </a:r>
            <a:r>
              <a:rPr lang="en-US" altLang="en-US" sz="2400"/>
              <a:t> define array reference and create object 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9A4EAF26-43A7-4299-95F5-3704D303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5727701"/>
            <a:ext cx="5668962" cy="460375"/>
          </a:xfrm>
          <a:prstGeom prst="rect">
            <a:avLst/>
          </a:prstGeom>
          <a:noFill/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double[] x = new double[10];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967942FC-0944-432D-B26E-272E4B6B7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4365626"/>
            <a:ext cx="7772400" cy="460375"/>
          </a:xfrm>
          <a:prstGeom prst="rect">
            <a:avLst/>
          </a:prstGeom>
          <a:noFill/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for(int k=0; k&lt;x.length; k++) x[k] = 2*k;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027430C3-A448-49AF-8D4E-39A58E6966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8" y="260351"/>
            <a:ext cx="7910512" cy="854075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Meaning of </a:t>
            </a:r>
            <a:r>
              <a:rPr lang="en-US" altLang="en-US">
                <a:latin typeface="Courier New" panose="02070309020205020404" pitchFamily="49" charset="0"/>
              </a:rPr>
              <a:t>[]</a:t>
            </a:r>
            <a:r>
              <a:rPr lang="en-US" altLang="en-US"/>
              <a:t> in "</a:t>
            </a:r>
            <a:r>
              <a:rPr lang="en-US" altLang="en-US">
                <a:latin typeface="Courier New" panose="02070309020205020404" pitchFamily="49" charset="0"/>
              </a:rPr>
              <a:t>String[] x</a:t>
            </a:r>
            <a:r>
              <a:rPr lang="en-US" altLang="en-US"/>
              <a:t>"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9FC2C65-1D3F-42F5-A759-199761098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279525"/>
            <a:ext cx="8075612" cy="5303838"/>
          </a:xfrm>
          <a:ln/>
        </p:spPr>
        <p:txBody>
          <a:bodyPr/>
          <a:lstStyle/>
          <a:p>
            <a:pPr indent="-32702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</a:rPr>
              <a:t>[ ]</a:t>
            </a:r>
            <a:r>
              <a:rPr lang="en-US" altLang="en-US"/>
              <a:t> means </a:t>
            </a:r>
            <a:r>
              <a:rPr lang="en-US" altLang="en-US" i="1"/>
              <a:t>"</a:t>
            </a:r>
            <a:r>
              <a:rPr lang="en-US" altLang="en-US" i="1">
                <a:solidFill>
                  <a:srgbClr val="000080"/>
                </a:solidFill>
              </a:rPr>
              <a:t>array of ...</a:t>
            </a:r>
            <a:r>
              <a:rPr lang="en-US" altLang="en-US" i="1"/>
              <a:t>"  or "</a:t>
            </a:r>
            <a:r>
              <a:rPr lang="en-US" altLang="en-US" i="1">
                <a:solidFill>
                  <a:srgbClr val="000080"/>
                </a:solidFill>
              </a:rPr>
              <a:t>... array</a:t>
            </a:r>
            <a:r>
              <a:rPr lang="en-US" altLang="en-US" i="1"/>
              <a:t>". </a:t>
            </a:r>
          </a:p>
          <a:p>
            <a:pPr marL="544513" indent="-528638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int[]</a:t>
            </a:r>
            <a:r>
              <a:rPr lang="en-US" altLang="en-US"/>
              <a:t> means "</a:t>
            </a:r>
            <a:r>
              <a:rPr lang="en-US" altLang="en-US" i="1"/>
              <a:t>int array</a:t>
            </a:r>
            <a:r>
              <a:rPr lang="en-US" altLang="en-US"/>
              <a:t>" or "</a:t>
            </a:r>
            <a:r>
              <a:rPr lang="en-US" altLang="en-US" i="1"/>
              <a:t>array of int</a:t>
            </a:r>
            <a:r>
              <a:rPr lang="en-US" altLang="en-US"/>
              <a:t>".</a:t>
            </a:r>
          </a:p>
          <a:p>
            <a:pPr marL="544513" indent="-528638">
              <a:buSzPct val="45000"/>
              <a:buFont typeface="Wingdings" panose="05000000000000000000" pitchFamily="2" charset="2"/>
              <a:buChar char="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Foo[]</a:t>
            </a:r>
            <a:r>
              <a:rPr lang="en-US" altLang="en-US"/>
              <a:t> means "</a:t>
            </a:r>
            <a:r>
              <a:rPr lang="en-US" altLang="en-US" i="1"/>
              <a:t>Foo array</a:t>
            </a:r>
            <a:r>
              <a:rPr lang="en-US" altLang="en-US"/>
              <a:t>" or "</a:t>
            </a:r>
            <a:r>
              <a:rPr lang="en-US" altLang="en-US" i="1"/>
              <a:t>array of Foo</a:t>
            </a:r>
            <a:r>
              <a:rPr lang="en-US" altLang="en-US"/>
              <a:t>".</a:t>
            </a:r>
          </a:p>
          <a:p>
            <a:pPr marL="0" indent="158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/>
          </a:p>
          <a:p>
            <a:pPr marL="0" indent="15875">
              <a:spcBef>
                <a:spcPts val="113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int[ ] x;</a:t>
            </a:r>
            <a:r>
              <a:rPr lang="en-US" altLang="en-US"/>
              <a:t>	                         x is </a:t>
            </a:r>
            <a:r>
              <a:rPr lang="en-US" altLang="en-US" u="sng"/>
              <a:t>type</a:t>
            </a:r>
            <a:r>
              <a:rPr lang="en-US" altLang="en-US"/>
              <a:t> "int array"</a:t>
            </a:r>
          </a:p>
          <a:p>
            <a:pPr marL="0" indent="15875">
              <a:spcBef>
                <a:spcPts val="113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main(String[] args)</a:t>
            </a:r>
            <a:r>
              <a:rPr lang="en-US" altLang="en-US"/>
              <a:t>	    args is </a:t>
            </a:r>
            <a:r>
              <a:rPr lang="en-US" altLang="en-US" u="sng"/>
              <a:t>type</a:t>
            </a:r>
            <a:r>
              <a:rPr lang="en-US" altLang="en-US"/>
              <a:t> "String array"</a:t>
            </a:r>
          </a:p>
          <a:p>
            <a:pPr marL="0" indent="15875">
              <a:spcBef>
                <a:spcPts val="113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char[] c = {'c','a','t'}</a:t>
            </a:r>
            <a:r>
              <a:rPr lang="en-US" altLang="en-US"/>
              <a:t>	c is </a:t>
            </a:r>
            <a:r>
              <a:rPr lang="en-US" altLang="en-US" u="sng"/>
              <a:t>type</a:t>
            </a:r>
            <a:r>
              <a:rPr lang="en-US" altLang="en-US"/>
              <a:t> "char array"</a:t>
            </a:r>
          </a:p>
          <a:p>
            <a:pPr marL="0" indent="15875">
              <a:spcBef>
                <a:spcPts val="1138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double[] getScores()</a:t>
            </a:r>
            <a:r>
              <a:rPr lang="en-US" altLang="en-US"/>
              <a:t>	getScores returns </a:t>
            </a:r>
          </a:p>
          <a:p>
            <a:pPr marL="0" indent="15875"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 	"array of double"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D9EABA39-C1DF-473E-BB9E-9997E67BB8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Error:  invalid array index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AAE725B-9493-4D24-8560-29ADBA5B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6" y="3844926"/>
            <a:ext cx="7764463" cy="83502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double [ ] a = new double[10];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a[10] = 1.0;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9BE907D9-8B6C-4B29-A4EF-A3351BF76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471613"/>
            <a:ext cx="7770813" cy="25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850"/>
              </a:spcBef>
            </a:pPr>
            <a:r>
              <a:rPr lang="en-US" altLang="en-US" sz="2400">
                <a:cs typeface="Arial" panose="020B0604020202020204" pitchFamily="34" charset="0"/>
              </a:rPr>
              <a:t>The elements of an array </a:t>
            </a:r>
            <a:r>
              <a:rPr lang="en-US" altLang="en-US" sz="2400" b="1">
                <a:cs typeface="Arial" panose="020B0604020202020204" pitchFamily="34" charset="0"/>
              </a:rPr>
              <a:t>a</a:t>
            </a:r>
            <a:r>
              <a:rPr lang="en-US" altLang="en-US" sz="2400">
                <a:cs typeface="Arial" panose="020B0604020202020204" pitchFamily="34" charset="0"/>
              </a:rPr>
              <a:t> have indices from </a:t>
            </a:r>
            <a:r>
              <a:rPr lang="en-US" altLang="en-US" sz="2400" b="1">
                <a:cs typeface="Arial" panose="020B0604020202020204" pitchFamily="34" charset="0"/>
              </a:rPr>
              <a:t>0</a:t>
            </a:r>
            <a:r>
              <a:rPr lang="en-US" altLang="en-US" sz="2400">
                <a:cs typeface="Arial" panose="020B0604020202020204" pitchFamily="34" charset="0"/>
              </a:rPr>
              <a:t> to </a:t>
            </a:r>
            <a:r>
              <a:rPr lang="en-US" altLang="en-US" sz="2400" b="1">
                <a:cs typeface="Arial" panose="020B0604020202020204" pitchFamily="34" charset="0"/>
              </a:rPr>
              <a:t>a.length - 1</a:t>
            </a:r>
            <a:r>
              <a:rPr lang="en-US" altLang="en-US" sz="2400"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850"/>
              </a:spcBef>
            </a:pPr>
            <a:r>
              <a:rPr lang="en-US" altLang="en-US" sz="2400">
                <a:cs typeface="Arial" panose="020B0604020202020204" pitchFamily="34" charset="0"/>
              </a:rPr>
              <a:t>If a program tries to access an array using an </a:t>
            </a:r>
            <a:r>
              <a:rPr lang="en-US" altLang="en-US" sz="2400">
                <a:solidFill>
                  <a:srgbClr val="FF0000"/>
                </a:solidFill>
                <a:cs typeface="Arial" panose="020B0604020202020204" pitchFamily="34" charset="0"/>
              </a:rPr>
              <a:t>invalid index</a:t>
            </a:r>
            <a:r>
              <a:rPr lang="en-US" altLang="en-US" sz="2400">
                <a:cs typeface="Arial" panose="020B0604020202020204" pitchFamily="34" charset="0"/>
              </a:rPr>
              <a:t>, then Java throws an</a:t>
            </a:r>
          </a:p>
          <a:p>
            <a:pPr algn="ctr">
              <a:spcBef>
                <a:spcPts val="850"/>
              </a:spcBef>
            </a:pPr>
            <a:r>
              <a:rPr lang="en-US" altLang="en-US" sz="2400">
                <a:cs typeface="Arial" panose="020B0604020202020204" pitchFamily="34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altLang="en-US" sz="2400"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C4122BA-769D-4FDE-BEBB-CC6A926DE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1" y="4824414"/>
            <a:ext cx="7758113" cy="1398587"/>
          </a:xfrm>
          <a:prstGeom prst="rect">
            <a:avLst/>
          </a:prstGeom>
          <a:noFill/>
          <a:ln w="1260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225"/>
              </a:spcBef>
            </a:pPr>
            <a:r>
              <a:rPr lang="en-US" altLang="en-US" sz="2000">
                <a:cs typeface="Arial" panose="020B0604020202020204" pitchFamily="34" charset="0"/>
              </a:rPr>
              <a:t>Exception in thread "main" </a:t>
            </a:r>
          </a:p>
          <a:p>
            <a:pPr>
              <a:spcBef>
                <a:spcPts val="225"/>
              </a:spcBef>
            </a:pPr>
            <a:r>
              <a:rPr lang="en-US" altLang="en-US" sz="2000">
                <a:cs typeface="Arial" panose="020B0604020202020204" pitchFamily="34" charset="0"/>
              </a:rPr>
              <a:t>	java.lang.ArrayIndexOutOfBoundsException: 10</a:t>
            </a:r>
          </a:p>
          <a:p>
            <a:pPr>
              <a:spcBef>
                <a:spcPts val="225"/>
              </a:spcBef>
            </a:pPr>
            <a:r>
              <a:rPr lang="en-US" altLang="en-US" sz="2000">
                <a:cs typeface="Arial" panose="020B0604020202020204" pitchFamily="34" charset="0"/>
              </a:rPr>
              <a:t>        at MyProgram.badAccess(MyProgram.java:82)</a:t>
            </a:r>
          </a:p>
          <a:p>
            <a:pPr>
              <a:spcBef>
                <a:spcPts val="225"/>
              </a:spcBef>
            </a:pPr>
            <a:r>
              <a:rPr lang="en-US" altLang="en-US" sz="2000">
                <a:cs typeface="Arial" panose="020B0604020202020204" pitchFamily="34" charset="0"/>
              </a:rPr>
              <a:t>        at MyProgram.main(MyProgram.java:68)</a:t>
            </a: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B7F33FBE-B904-4A98-94DD-92A05C80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5145088"/>
            <a:ext cx="874712" cy="455612"/>
          </a:xfrm>
          <a:prstGeom prst="ellipse">
            <a:avLst/>
          </a:prstGeom>
          <a:noFill/>
          <a:ln w="28440" cap="sq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B2487EFD-FA01-4A60-8D84-A78A064D6C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Console Output: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B4112E6-E852-4B0D-B99B-E30C70408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2286000"/>
          </a:xfrm>
          <a:ln/>
        </p:spPr>
        <p:txBody>
          <a:bodyPr/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en-US"/>
              <a:t> is a </a:t>
            </a:r>
            <a:r>
              <a:rPr lang="en-US" altLang="en-US">
                <a:solidFill>
                  <a:srgbClr val="333399"/>
                </a:solidFill>
              </a:rPr>
              <a:t>PrintStream</a:t>
            </a:r>
            <a:r>
              <a:rPr lang="en-US" altLang="en-US"/>
              <a:t> object.  </a:t>
            </a:r>
          </a:p>
          <a:p>
            <a:pPr marL="0" indent="0">
              <a:spcBef>
                <a:spcPts val="3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It has a "</a:t>
            </a:r>
            <a:r>
              <a:rPr lang="en-US" altLang="en-US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" method to output (display) :</a:t>
            </a:r>
          </a:p>
          <a:p>
            <a:pPr marL="0" indent="0">
              <a:spcBef>
                <a:spcPts val="3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Char char="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 any primitive data type</a:t>
            </a:r>
          </a:p>
          <a:p>
            <a:pPr marL="0" indent="0">
              <a:spcBef>
                <a:spcPts val="3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Char char="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 a String</a:t>
            </a:r>
          </a:p>
          <a:p>
            <a:pPr marL="0" indent="0">
              <a:spcBef>
                <a:spcPts val="3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Char char="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 any Object 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37E80DF-0753-4EFA-9F4C-13218107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7620000" cy="192405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a = 100;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System.out.print("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a string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System.out.print(a);      /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print an int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System.out.print('\t');  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a TAB char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System.out.print("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Root of 2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System.out.print(Math.sqrt(2));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double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2F218555-75F2-4F5A-81FF-9FCE50A1E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91201"/>
            <a:ext cx="7620000" cy="398463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 = 100   Square Root of 2 = 1.4142135623730951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8FD90A43-969B-4DAF-A5C4-B29436E44B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Read Data into an Array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51CB25D-089F-4011-ADCF-C338B7AA7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549525"/>
            <a:ext cx="7315200" cy="3778250"/>
          </a:xfr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Scanner to read input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Scanner input = new Scanner( System.in );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array of words (Strings)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String [ ] words = new String[100];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the data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while(input.hasNext() &amp;&amp; count &lt; words.length)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	 words[count] = input.next( );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   count++;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count = number of words actually read</a:t>
            </a:r>
          </a:p>
        </p:txBody>
      </p:sp>
      <p:sp>
        <p:nvSpPr>
          <p:cNvPr id="22531" name="Oval 3">
            <a:extLst>
              <a:ext uri="{FF2B5EF4-FFF2-40B4-BE49-F238E27FC236}">
                <a16:creationId xmlns:a16="http://schemas.microsoft.com/office/drawing/2014/main" id="{F0541A1F-AD54-409B-868D-2C5EBA462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1" y="4508501"/>
            <a:ext cx="3236913" cy="485775"/>
          </a:xfrm>
          <a:prstGeom prst="ellipse">
            <a:avLst/>
          </a:prstGeom>
          <a:noFill/>
          <a:ln w="19080" cap="sq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4B7A8CD9-A570-4858-BE04-69FDB708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9" y="1376363"/>
            <a:ext cx="729773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>
                <a:cs typeface="Arial" panose="020B0604020202020204" pitchFamily="34" charset="0"/>
              </a:rPr>
              <a:t>Suppose we want to read some </a:t>
            </a:r>
            <a:r>
              <a:rPr lang="en-US" altLang="en-US" sz="2000" i="1">
                <a:cs typeface="Arial" panose="020B0604020202020204" pitchFamily="34" charset="0"/>
              </a:rPr>
              <a:t>words</a:t>
            </a:r>
            <a:r>
              <a:rPr lang="en-US" altLang="en-US" sz="2000">
                <a:cs typeface="Arial" panose="020B0604020202020204" pitchFamily="34" charset="0"/>
              </a:rPr>
              <a:t> from the input into an array.  Maybe we know that the input will never contain more than 100 words.   We could write...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A4B5FF24-5806-451E-B509-AF9ECB69AA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Sort Data in an Array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D8BADF0-03CF-4ED6-BFBF-9955A64DA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0938" y="2755900"/>
            <a:ext cx="7315200" cy="1563688"/>
          </a:xfr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Sort the words[ ] array from last slide */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You must "import java.util.Arrays".     */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Arrays.sort( words );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77504831-DB54-4BFE-BCE1-0DC5E013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1376364"/>
            <a:ext cx="8135937" cy="87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750"/>
              </a:spcBef>
            </a:pP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java.util.Arrays - </a:t>
            </a:r>
            <a:r>
              <a:rPr lang="en-US" altLang="en-US" sz="2200">
                <a:cs typeface="Arial" panose="020B0604020202020204" pitchFamily="34" charset="0"/>
              </a:rPr>
              <a:t>provides static methods for arrays.</a:t>
            </a:r>
          </a:p>
          <a:p>
            <a:pPr>
              <a:spcBef>
                <a:spcPts val="750"/>
              </a:spcBef>
            </a:pPr>
            <a:r>
              <a:rPr lang="en-US" altLang="en-US" sz="2200">
                <a:cs typeface="Arial" panose="020B0604020202020204" pitchFamily="34" charset="0"/>
              </a:rPr>
              <a:t>One method is:  </a:t>
            </a:r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Arrays.sort( array[] )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FD971C65-87CB-4B72-A7A3-F340FFF4E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9" y="4894264"/>
            <a:ext cx="2314575" cy="1563687"/>
          </a:xfrm>
          <a:prstGeom prst="rect">
            <a:avLst/>
          </a:prstGeom>
          <a:noFill/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frog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DOGS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ANT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B97BB54C-1993-4210-9538-7E0114159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9" y="4487863"/>
            <a:ext cx="22828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5EAB8D25-47D8-486C-BA68-D1D4EAB1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1" y="4884739"/>
            <a:ext cx="2943225" cy="1563687"/>
          </a:xfrm>
          <a:prstGeom prst="rect">
            <a:avLst/>
          </a:prstGeom>
          <a:noFill/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words[0] = "ANT"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words[1] = "DOGS"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words[2] = "cat"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words[3] = "dog"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words[4] = "frog"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8ABB7570-45DF-4700-98A5-9F608AE7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1" y="4487863"/>
            <a:ext cx="22828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>
                <a:cs typeface="Arial" panose="020B0604020202020204" pitchFamily="34" charset="0"/>
              </a:rPr>
              <a:t>Result:</a:t>
            </a:r>
          </a:p>
        </p:txBody>
      </p:sp>
      <p:sp>
        <p:nvSpPr>
          <p:cNvPr id="23560" name="AutoShape 8">
            <a:extLst>
              <a:ext uri="{FF2B5EF4-FFF2-40B4-BE49-F238E27FC236}">
                <a16:creationId xmlns:a16="http://schemas.microsoft.com/office/drawing/2014/main" id="{12621C68-D1C3-4EEF-9D00-2951E576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514" y="5486400"/>
            <a:ext cx="1614487" cy="400050"/>
          </a:xfrm>
          <a:prstGeom prst="rightArrow">
            <a:avLst>
              <a:gd name="adj1" fmla="val 50000"/>
              <a:gd name="adj2" fmla="val 100893"/>
            </a:avLst>
          </a:prstGeom>
          <a:noFill/>
          <a:ln w="2844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55670E61-D2F8-402D-A8D3-EC44BBF82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576" y="5099051"/>
            <a:ext cx="16541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>
                <a:cs typeface="Arial" panose="020B0604020202020204" pitchFamily="34" charset="0"/>
              </a:rPr>
              <a:t>Arrays.sort(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BE32B1D1-9ECB-425D-BD39-FB38E6848D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Sort part of an Array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2D57937-AB64-4E4A-9060-596E4F86D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71739" y="3282950"/>
            <a:ext cx="7354887" cy="927100"/>
          </a:xfr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sort elements 0 until count (exclusive)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Arrays.sort( words, 0, count );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876C8E37-6040-471F-BF3C-20D41A6F0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9" y="1376364"/>
            <a:ext cx="7399337" cy="16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2400">
                <a:cs typeface="Arial" panose="020B0604020202020204" pitchFamily="34" charset="0"/>
              </a:rPr>
              <a:t>The previous slide is not quite correct.</a:t>
            </a:r>
          </a:p>
          <a:p>
            <a:pPr>
              <a:spcBef>
                <a:spcPts val="600"/>
              </a:spcBef>
            </a:pPr>
            <a:r>
              <a:rPr lang="en-US" altLang="en-US" sz="2400">
                <a:cs typeface="Arial" panose="020B0604020202020204" pitchFamily="34" charset="0"/>
              </a:rPr>
              <a:t>Since we only have data for part of the array, we should sort </a:t>
            </a:r>
            <a:r>
              <a:rPr lang="en-US" altLang="en-US" sz="2400" u="sng">
                <a:cs typeface="Arial" panose="020B0604020202020204" pitchFamily="34" charset="0"/>
              </a:rPr>
              <a:t>only</a:t>
            </a:r>
            <a:r>
              <a:rPr lang="en-US" altLang="en-US" sz="2400">
                <a:cs typeface="Arial" panose="020B0604020202020204" pitchFamily="34" charset="0"/>
              </a:rPr>
              <a:t> that part.  Use:</a:t>
            </a:r>
          </a:p>
          <a:p>
            <a:pPr>
              <a:spcBef>
                <a:spcPts val="50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Arrays.sort(array[ ], start_index, end_index)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4B84A473-5AE9-409C-A82A-A8FB090E4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9" y="4454526"/>
            <a:ext cx="7297737" cy="93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>
                <a:cs typeface="Arial" panose="020B0604020202020204" pitchFamily="34" charset="0"/>
              </a:rPr>
              <a:t>This sorts only the elements </a:t>
            </a:r>
          </a:p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words[0] words[1] ... words[count-1]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96FDAD8E-9EDF-4C8B-9DBF-B6DCFBE7E4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Output the Elements of an Array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94B4E89-7DD0-47F6-8338-A3DC4CC0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1425" y="1968501"/>
            <a:ext cx="7315200" cy="1577975"/>
          </a:xfrm>
          <a:ln w="19080" cap="sq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a loop to display each array element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for( int k=0; k &lt; count ; k++ )</a:t>
            </a:r>
          </a:p>
          <a:p>
            <a:pPr marL="803275" lvl="1" indent="-276225">
              <a:spcBef>
                <a:spcPts val="250"/>
              </a:spcBef>
              <a:buSzPct val="55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System.out.printf("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%d: %s\n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", k, words[k]);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8BC2A360-5B3D-4D42-BAEC-8A636D74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9" y="1376364"/>
            <a:ext cx="7297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>
                <a:cs typeface="Arial" panose="020B0604020202020204" pitchFamily="34" charset="0"/>
              </a:rPr>
              <a:t>Now lets print the values of the array.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E8BE843-2BC2-40B7-82A3-D91CF422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1" y="4346575"/>
            <a:ext cx="2943225" cy="1563688"/>
          </a:xfrm>
          <a:prstGeom prst="rect">
            <a:avLst/>
          </a:prstGeom>
          <a:noFill/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0: ANT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1: DOGS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2: cat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3: dog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4: frog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65433FEF-EB09-46DE-AB07-E1AC14DD2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1" y="3949701"/>
            <a:ext cx="2282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>
                <a:cs typeface="Arial" panose="020B0604020202020204" pitchFamily="34" charset="0"/>
              </a:rPr>
              <a:t>Output: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4C7190A0-E034-4363-8F47-D6DE3DA7BE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Array as parameter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668AF6F-C504-4108-8A77-4A6AAB9B7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828800"/>
            <a:ext cx="7315200" cy="1868488"/>
          </a:xfr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Print the array elements. */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void printArray(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for(int k=0; k&lt; array.length; k++)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System.out.printf(</a:t>
            </a:r>
            <a:r>
              <a:rPr lang="en-US" altLang="en-US" sz="20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"[%d] = %s\n"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k, array[k] );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E605EC2B-7D47-4092-AE69-8DF134C3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1268414"/>
            <a:ext cx="78565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400">
                <a:cs typeface="Arial" panose="020B0604020202020204" pitchFamily="34" charset="0"/>
              </a:rPr>
              <a:t>Use the same syntax as declaring an array variable.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9022E135-4A1A-4DA1-AD22-3E68C10FD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17951"/>
            <a:ext cx="7315200" cy="2632075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Return maximum element in array. */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double max(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double[]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double max = array[0];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for(int k=1; k&lt;array.length; k++) {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if (array[k] &gt; max) max = array[k];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return max;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3DB63111-00A3-4242-93AD-78F966A0AB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 has String array parameter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870B91C-BF94-44A5-951E-4F21ADA67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936750"/>
            <a:ext cx="7315200" cy="1868488"/>
          </a:xfr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args = command line arguments */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args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for(int k=0; k &lt; args.length; k++)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System.out.printf(</a:t>
            </a:r>
            <a:r>
              <a:rPr lang="en-US" altLang="en-US" sz="2000" b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"args[%d] = %s\n"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25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k, args[k] );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0BC99157-F1D5-48FC-882A-AFBEF7AAB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9" y="1376364"/>
            <a:ext cx="7297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400">
                <a:cs typeface="Arial" panose="020B0604020202020204" pitchFamily="34" charset="0"/>
              </a:rPr>
              <a:t>The main method accepts array of Strings.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F58F5E5C-7FC7-420F-BA50-EBDA05F94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4" y="3932239"/>
            <a:ext cx="7399337" cy="260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>
                <a:cs typeface="Arial" panose="020B0604020202020204" pitchFamily="34" charset="0"/>
              </a:rPr>
              <a:t>The parameters to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main</a:t>
            </a:r>
            <a:r>
              <a:rPr lang="en-US" altLang="en-US" sz="2000">
                <a:cs typeface="Arial" panose="020B0604020202020204" pitchFamily="34" charset="0"/>
              </a:rPr>
              <a:t> are strings given on command line when running the class in the JVM.</a:t>
            </a:r>
          </a:p>
          <a:p>
            <a:pPr>
              <a:spcBef>
                <a:spcPts val="1250"/>
              </a:spcBef>
            </a:pPr>
            <a:r>
              <a:rPr lang="en-US" altLang="en-US" sz="2000">
                <a:cs typeface="Arial" panose="020B0604020202020204" pitchFamily="34" charset="0"/>
              </a:rPr>
              <a:t>For example:</a:t>
            </a:r>
          </a:p>
          <a:p>
            <a:pPr>
              <a:spcBef>
                <a:spcPts val="1250"/>
              </a:spcBef>
            </a:pPr>
            <a:r>
              <a:rPr lang="en-US" altLang="en-US" sz="2000">
                <a:cs typeface="Arial" panose="020B0604020202020204" pitchFamily="34" charset="0"/>
              </a:rPr>
              <a:t>    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cmd&gt; 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java MyClass hi there</a:t>
            </a:r>
          </a:p>
          <a:p>
            <a:pPr>
              <a:spcBef>
                <a:spcPts val="1250"/>
              </a:spcBef>
            </a:pPr>
            <a:r>
              <a:rPr lang="en-US" altLang="en-US" sz="2000">
                <a:cs typeface="Arial" panose="020B0604020202020204" pitchFamily="34" charset="0"/>
              </a:rPr>
              <a:t>    </a:t>
            </a: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args[0] = "hi"</a:t>
            </a:r>
          </a:p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Arial" panose="020B0604020202020204" pitchFamily="34" charset="0"/>
              </a:rPr>
              <a:t>  args[1] = "there"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CFEFF717-D2A5-46B6-A601-8261D56992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Method can return an array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423478F-29EA-4D81-9DDE-94BEF9D15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60626" y="1908175"/>
            <a:ext cx="7775575" cy="3030538"/>
          </a:xfr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575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Create an array and fill it with "1" */</a:t>
            </a:r>
          </a:p>
          <a:p>
            <a:pPr marL="0" indent="0">
              <a:spcBef>
                <a:spcPts val="575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double[]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makeOnes(int size) {</a:t>
            </a:r>
          </a:p>
          <a:p>
            <a:pPr marL="0" indent="0">
              <a:spcBef>
                <a:spcPts val="575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double x = new double[size];</a:t>
            </a:r>
          </a:p>
          <a:p>
            <a:pPr marL="0" indent="0">
              <a:spcBef>
                <a:spcPts val="575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Arrays.fill() is better</a:t>
            </a:r>
          </a:p>
          <a:p>
            <a:pPr marL="0" indent="0">
              <a:spcBef>
                <a:spcPts val="575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for(int k=0; k&lt;size; k++) x[k] = 1.0;</a:t>
            </a:r>
          </a:p>
          <a:p>
            <a:pPr marL="0" indent="0">
              <a:spcBef>
                <a:spcPts val="575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x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575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C51AF491-F5C9-49D3-83C5-E1F1B53AD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9" y="1376364"/>
            <a:ext cx="72977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400">
                <a:cs typeface="Arial" panose="020B0604020202020204" pitchFamily="34" charset="0"/>
              </a:rPr>
              <a:t>A method can return an array: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AC5922D8-9D03-406B-8490-AC9145FCFB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Avoid this Common Mistake!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26DAF86-B1D7-4AD3-B38B-3DDA4E14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2517775"/>
            <a:ext cx="7737475" cy="2954338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int [] a = { 2, 4, 6, 8 };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int [] b = { 0, 0, 0 };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 a;               // What does this do?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b[2] = 999;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System.out.println( a[2] );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System.out.println("</a:t>
            </a:r>
            <a:r>
              <a:rPr lang="en-US" altLang="en-US" sz="2200" b="1">
                <a:solidFill>
                  <a:srgbClr val="8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b.length=</a:t>
            </a: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+ b.length );</a:t>
            </a:r>
          </a:p>
          <a:p>
            <a:pPr marL="227013" indent="-200025">
              <a:spcBef>
                <a:spcPts val="250"/>
              </a:spcBef>
              <a:buSzPct val="60000"/>
            </a:pPr>
            <a:endParaRPr lang="en-US" altLang="en-US" sz="2200" b="1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98E4B0AC-6E7C-4D28-B5FA-01C00569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9" y="1471614"/>
            <a:ext cx="4903787" cy="99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800">
                <a:cs typeface="Arial" panose="020B0604020202020204" pitchFamily="34" charset="0"/>
              </a:rPr>
              <a:t>What does "</a:t>
            </a:r>
            <a:r>
              <a:rPr lang="en-US" altLang="en-US" sz="2800">
                <a:latin typeface="Courier New" panose="02070309020205020404" pitchFamily="49" charset="0"/>
                <a:cs typeface="Arial" panose="020B0604020202020204" pitchFamily="34" charset="0"/>
              </a:rPr>
              <a:t>b = a</a:t>
            </a:r>
            <a:r>
              <a:rPr lang="en-US" altLang="en-US" sz="2800">
                <a:cs typeface="Arial" panose="020B0604020202020204" pitchFamily="34" charset="0"/>
              </a:rPr>
              <a:t>" do?</a:t>
            </a:r>
          </a:p>
          <a:p>
            <a:pPr>
              <a:spcBef>
                <a:spcPts val="300"/>
              </a:spcBef>
            </a:pPr>
            <a:r>
              <a:rPr lang="en-US" altLang="en-US" sz="2800">
                <a:cs typeface="Arial" panose="020B0604020202020204" pitchFamily="34" charset="0"/>
              </a:rPr>
              <a:t>What will be printed?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C102021E-4F56-4F7E-A3FC-8328B0753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788" y="14351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7F14D47D-B7D3-409E-97A9-DAD8EC52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5" y="2176463"/>
            <a:ext cx="181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F6197465-DE23-471E-ABC1-5A9A5FABE1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An Array Variable is a </a:t>
            </a:r>
            <a:r>
              <a:rPr lang="en-US" altLang="en-US" i="1"/>
              <a:t>Reference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EE23965-17DE-4BC4-B93B-EC22D83A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2481264"/>
            <a:ext cx="4903787" cy="334962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int [] a = { 2, 4, 6, 8 };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int [] b = { 0, 0, 0 };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 a;     // Does what?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b[2] = 999;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System.out.println(a[2]);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System.out.println(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"</a:t>
            </a:r>
            <a:r>
              <a:rPr lang="en-US" altLang="en-US" sz="2200" b="1">
                <a:solidFill>
                  <a:srgbClr val="8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b.length=</a:t>
            </a: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+ b.length );</a:t>
            </a:r>
          </a:p>
          <a:p>
            <a:pPr marL="227013" indent="-200025">
              <a:spcBef>
                <a:spcPts val="250"/>
              </a:spcBef>
              <a:buSzPct val="60000"/>
            </a:pPr>
            <a:endParaRPr lang="en-US" altLang="en-US" sz="2200" b="1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CCC68D4C-7AF3-4E44-800B-62CB5D6E2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9" y="1471614"/>
            <a:ext cx="4903787" cy="99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800">
                <a:cs typeface="Arial" panose="020B0604020202020204" pitchFamily="34" charset="0"/>
              </a:rPr>
              <a:t>What does "</a:t>
            </a:r>
            <a:r>
              <a:rPr lang="en-US" altLang="en-US" sz="2800">
                <a:latin typeface="Courier New" panose="02070309020205020404" pitchFamily="49" charset="0"/>
                <a:cs typeface="Arial" panose="020B0604020202020204" pitchFamily="34" charset="0"/>
              </a:rPr>
              <a:t>b = a</a:t>
            </a:r>
            <a:r>
              <a:rPr lang="en-US" altLang="en-US" sz="2800">
                <a:cs typeface="Arial" panose="020B0604020202020204" pitchFamily="34" charset="0"/>
              </a:rPr>
              <a:t>" do?</a:t>
            </a:r>
          </a:p>
          <a:p>
            <a:pPr>
              <a:spcBef>
                <a:spcPts val="300"/>
              </a:spcBef>
            </a:pPr>
            <a:r>
              <a:rPr lang="en-US" altLang="en-US" sz="2800">
                <a:cs typeface="Arial" panose="020B0604020202020204" pitchFamily="34" charset="0"/>
              </a:rPr>
              <a:t>What will be printed?</a:t>
            </a: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21E4A46F-25A5-4941-BB02-2B298C89DE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5700" y="1920876"/>
            <a:ext cx="750888" cy="555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D886050F-E4DB-48FE-BFAD-754204FE3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1736726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2682D9F4-E578-4B3F-B6B9-57930ADD7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6" y="2976563"/>
            <a:ext cx="1711325" cy="1739900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length=4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4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6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8</a:t>
            </a:r>
          </a:p>
        </p:txBody>
      </p:sp>
      <p:sp>
        <p:nvSpPr>
          <p:cNvPr id="31751" name="AutoShape 7">
            <a:extLst>
              <a:ext uri="{FF2B5EF4-FFF2-40B4-BE49-F238E27FC236}">
                <a16:creationId xmlns:a16="http://schemas.microsoft.com/office/drawing/2014/main" id="{BD58379E-0F29-4E57-93BD-5462B8A029F7}"/>
              </a:ext>
            </a:extLst>
          </p:cNvPr>
          <p:cNvSpPr>
            <a:spLocks/>
          </p:cNvSpPr>
          <p:nvPr/>
        </p:nvSpPr>
        <p:spPr bwMode="auto">
          <a:xfrm>
            <a:off x="9172575" y="1973263"/>
            <a:ext cx="1187450" cy="1243012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873575"/>
              <a:gd name="G5" fmla="+- G4 10800 0"/>
              <a:gd name="G6" fmla="cos 10800 587357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  <a:lnTo>
                  <a:pt x="10800" y="10800"/>
                </a:lnTo>
                <a:close/>
              </a:path>
              <a:path w="21600" h="2160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1A6893BE-702D-464C-9E4F-033B7373177E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270875" y="1757363"/>
            <a:ext cx="1277938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9C82F933-DD50-4EDB-857C-020CB958C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788" y="14351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CF9199A8-DBFC-45D9-AC14-C92D72384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1397000"/>
            <a:ext cx="2063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&lt;&lt;memory&gt;&gt;</a:t>
            </a:r>
          </a:p>
        </p:txBody>
      </p:sp>
      <p:sp>
        <p:nvSpPr>
          <p:cNvPr id="31755" name="Rectangle 11">
            <a:extLst>
              <a:ext uri="{FF2B5EF4-FFF2-40B4-BE49-F238E27FC236}">
                <a16:creationId xmlns:a16="http://schemas.microsoft.com/office/drawing/2014/main" id="{8B0D02FF-8056-451B-9944-330C77579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3551239"/>
            <a:ext cx="1423988" cy="10826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CD5F93CB-71BF-4283-ACFA-C57896FD8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850" y="3773489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E972C7E0-822B-4AA7-860E-A10C4E144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7689" y="4041775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45FED9BC-5DC6-445C-A1D4-A0521C1CC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2614" y="4324350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7F0B12C9-4A69-41C1-B9CA-C09A5336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6" y="4899026"/>
            <a:ext cx="1711325" cy="1465263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length=3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</p:txBody>
      </p:sp>
      <p:sp>
        <p:nvSpPr>
          <p:cNvPr id="31760" name="Rectangle 16">
            <a:extLst>
              <a:ext uri="{FF2B5EF4-FFF2-40B4-BE49-F238E27FC236}">
                <a16:creationId xmlns:a16="http://schemas.microsoft.com/office/drawing/2014/main" id="{7F22336A-C53E-4461-89F5-A6F60AD4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9" y="5473701"/>
            <a:ext cx="1423987" cy="8350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54BBD3D3-3855-4D34-B0A0-008A2DF5C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7689" y="5732464"/>
            <a:ext cx="14239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AB529C00-39FB-40CA-B8A0-B77315FB8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7525" y="6000750"/>
            <a:ext cx="14239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3" name="Line 19">
            <a:extLst>
              <a:ext uri="{FF2B5EF4-FFF2-40B4-BE49-F238E27FC236}">
                <a16:creationId xmlns:a16="http://schemas.microsoft.com/office/drawing/2014/main" id="{784B5B75-D6C6-43CC-9974-8D4809D6B5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0939" y="2662238"/>
            <a:ext cx="750887" cy="555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Text Box 20">
            <a:extLst>
              <a:ext uri="{FF2B5EF4-FFF2-40B4-BE49-F238E27FC236}">
                <a16:creationId xmlns:a16="http://schemas.microsoft.com/office/drawing/2014/main" id="{B4B91C03-1ECF-45A8-A2AC-4EEC5956D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9" y="2478088"/>
            <a:ext cx="333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1765" name="Text Box 21">
            <a:extLst>
              <a:ext uri="{FF2B5EF4-FFF2-40B4-BE49-F238E27FC236}">
                <a16:creationId xmlns:a16="http://schemas.microsoft.com/office/drawing/2014/main" id="{A3E2ADFB-AA0F-4DDB-AC0E-B20930B751F9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266114" y="2498725"/>
            <a:ext cx="1277937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766" name="Text Box 22">
            <a:extLst>
              <a:ext uri="{FF2B5EF4-FFF2-40B4-BE49-F238E27FC236}">
                <a16:creationId xmlns:a16="http://schemas.microsoft.com/office/drawing/2014/main" id="{4D19DC95-7095-400B-AB66-20432B02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5" y="2176463"/>
            <a:ext cx="181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AutoShape 23">
            <a:extLst>
              <a:ext uri="{FF2B5EF4-FFF2-40B4-BE49-F238E27FC236}">
                <a16:creationId xmlns:a16="http://schemas.microsoft.com/office/drawing/2014/main" id="{75B21C38-4B7F-48A2-90B4-52A40DC55EE5}"/>
              </a:ext>
            </a:extLst>
          </p:cNvPr>
          <p:cNvSpPr>
            <a:spLocks/>
          </p:cNvSpPr>
          <p:nvPr/>
        </p:nvSpPr>
        <p:spPr bwMode="auto">
          <a:xfrm>
            <a:off x="9088438" y="2635250"/>
            <a:ext cx="1371600" cy="2393950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873575"/>
              <a:gd name="G5" fmla="+- G4 10800 0"/>
              <a:gd name="G6" fmla="cos 10800 587357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  <a:lnTo>
                  <a:pt x="10800" y="10800"/>
                </a:lnTo>
                <a:close/>
              </a:path>
              <a:path w="21600" h="2160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FD2D3B8B-8BFF-421D-9B3B-DA079F4E95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5488" y="260350"/>
            <a:ext cx="8686800" cy="8651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"b = a" copies the </a:t>
            </a:r>
            <a:r>
              <a:rPr lang="en-US" altLang="en-US" i="1"/>
              <a:t>reference, not the array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8F05BAB-D7A5-4B51-BCB2-E87970AF0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2876551"/>
            <a:ext cx="4903787" cy="236537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 a;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b[2] = 999;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System.out.println(a[2]);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System.out.println(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"</a:t>
            </a:r>
            <a:r>
              <a:rPr lang="en-US" altLang="en-US" sz="2200" b="1">
                <a:solidFill>
                  <a:srgbClr val="8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b.length=</a:t>
            </a: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+ b.length );</a:t>
            </a:r>
          </a:p>
          <a:p>
            <a:pPr marL="227013" indent="-200025">
              <a:spcBef>
                <a:spcPts val="250"/>
              </a:spcBef>
              <a:buSzPct val="60000"/>
            </a:pPr>
            <a:endParaRPr lang="en-US" altLang="en-US" sz="2200" b="1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85A913B4-CA45-48B7-8371-681322517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9" y="1471613"/>
            <a:ext cx="4903787" cy="124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1">
                <a:latin typeface="Courier New" panose="02070309020205020404" pitchFamily="49" charset="0"/>
                <a:cs typeface="Arial" panose="020B0604020202020204" pitchFamily="34" charset="0"/>
              </a:rPr>
              <a:t>b = a;</a:t>
            </a:r>
            <a:r>
              <a:rPr lang="en-US" altLang="en-US" sz="2400">
                <a:cs typeface="Arial" panose="020B0604020202020204" pitchFamily="34" charset="0"/>
              </a:rPr>
              <a:t> </a:t>
            </a:r>
            <a:br>
              <a:rPr lang="en-US" altLang="en-US" sz="2400">
                <a:cs typeface="Arial" panose="020B0604020202020204" pitchFamily="34" charset="0"/>
              </a:rPr>
            </a:br>
            <a:r>
              <a:rPr lang="en-US" altLang="en-US" sz="2400">
                <a:cs typeface="Arial" panose="020B0604020202020204" pitchFamily="34" charset="0"/>
              </a:rPr>
              <a:t>makes </a:t>
            </a:r>
            <a:r>
              <a:rPr lang="en-US" altLang="en-US" sz="2400" b="1">
                <a:cs typeface="Arial" panose="020B0604020202020204" pitchFamily="34" charset="0"/>
              </a:rPr>
              <a:t>b</a:t>
            </a:r>
            <a:r>
              <a:rPr lang="en-US" altLang="en-US" sz="2400">
                <a:cs typeface="Arial" panose="020B0604020202020204" pitchFamily="34" charset="0"/>
              </a:rPr>
              <a:t> refer to same array as </a:t>
            </a:r>
            <a:r>
              <a:rPr lang="en-US" altLang="en-US" sz="2400" b="1">
                <a:cs typeface="Arial" panose="020B0604020202020204" pitchFamily="34" charset="0"/>
              </a:rPr>
              <a:t>a</a:t>
            </a:r>
            <a:r>
              <a:rPr lang="en-US" altLang="en-US" sz="2400"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43C44882-EC6B-4F60-B081-8D54C463B6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5700" y="1920876"/>
            <a:ext cx="750888" cy="555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12C7236F-169E-4D23-9E3E-BCE4BEDC4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1736726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3FFA5285-6F7E-44B8-98CF-B1A745F7C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6" y="2976563"/>
            <a:ext cx="1711325" cy="1739900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length=4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4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999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8</a:t>
            </a:r>
          </a:p>
        </p:txBody>
      </p:sp>
      <p:sp>
        <p:nvSpPr>
          <p:cNvPr id="32775" name="AutoShape 7">
            <a:extLst>
              <a:ext uri="{FF2B5EF4-FFF2-40B4-BE49-F238E27FC236}">
                <a16:creationId xmlns:a16="http://schemas.microsoft.com/office/drawing/2014/main" id="{DD50C783-CB67-435A-B10B-10D1798AB0EA}"/>
              </a:ext>
            </a:extLst>
          </p:cNvPr>
          <p:cNvSpPr>
            <a:spLocks/>
          </p:cNvSpPr>
          <p:nvPr/>
        </p:nvSpPr>
        <p:spPr bwMode="auto">
          <a:xfrm>
            <a:off x="9172575" y="1973263"/>
            <a:ext cx="1187450" cy="1243012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873575"/>
              <a:gd name="G5" fmla="+- G4 10800 0"/>
              <a:gd name="G6" fmla="cos 10800 587357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  <a:lnTo>
                  <a:pt x="10800" y="10800"/>
                </a:lnTo>
                <a:close/>
              </a:path>
              <a:path w="21600" h="2160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3F6E7EA9-BE51-4D77-87CB-1612F2092F32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270875" y="1757363"/>
            <a:ext cx="1277938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3166C61C-A836-4596-8D37-7A01B1782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788" y="14351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2C2F5C51-5963-40F2-AA4D-73D1A5C2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1397000"/>
            <a:ext cx="2063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&lt;&lt;memory&gt;&gt;</a:t>
            </a:r>
          </a:p>
        </p:txBody>
      </p: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178E6490-A297-4AD7-B836-F3C92C71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3587751"/>
            <a:ext cx="1423988" cy="10826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2">
            <a:extLst>
              <a:ext uri="{FF2B5EF4-FFF2-40B4-BE49-F238E27FC236}">
                <a16:creationId xmlns:a16="http://schemas.microsoft.com/office/drawing/2014/main" id="{39C3227A-C0D4-4591-BE34-04A462724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850" y="3810000"/>
            <a:ext cx="14239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D3C75D09-0C3C-46EE-9226-1D9E85237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7689" y="4078289"/>
            <a:ext cx="14239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F675F8F1-0B13-4ECE-B9E7-AC802D363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2614" y="4360864"/>
            <a:ext cx="14239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E27CE245-7B51-4DF9-8B0A-D9B4502F7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6" y="4899026"/>
            <a:ext cx="1711325" cy="1465263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length=3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id="{9306DC2F-C196-42D9-8674-880BEC09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9" y="5473701"/>
            <a:ext cx="1423987" cy="8350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DEE9E58A-5C59-4163-9A38-B9A2398CF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7689" y="5732464"/>
            <a:ext cx="14239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>
            <a:extLst>
              <a:ext uri="{FF2B5EF4-FFF2-40B4-BE49-F238E27FC236}">
                <a16:creationId xmlns:a16="http://schemas.microsoft.com/office/drawing/2014/main" id="{905ACC5A-F754-4166-99D8-D3C5C0F99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7525" y="6000750"/>
            <a:ext cx="14239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19">
            <a:extLst>
              <a:ext uri="{FF2B5EF4-FFF2-40B4-BE49-F238E27FC236}">
                <a16:creationId xmlns:a16="http://schemas.microsoft.com/office/drawing/2014/main" id="{1CB0646C-1E2F-4821-9D0A-A58E2BEB3A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0939" y="2662238"/>
            <a:ext cx="750887" cy="555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Text Box 20">
            <a:extLst>
              <a:ext uri="{FF2B5EF4-FFF2-40B4-BE49-F238E27FC236}">
                <a16:creationId xmlns:a16="http://schemas.microsoft.com/office/drawing/2014/main" id="{B8D9B3A0-FE75-414E-9EB1-39DFE6F19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9" y="2478088"/>
            <a:ext cx="333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2789" name="Text Box 21">
            <a:extLst>
              <a:ext uri="{FF2B5EF4-FFF2-40B4-BE49-F238E27FC236}">
                <a16:creationId xmlns:a16="http://schemas.microsoft.com/office/drawing/2014/main" id="{D321A3AB-8821-42A8-BEBE-C54DF8DFCBB1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266114" y="2498725"/>
            <a:ext cx="1277937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2790" name="Text Box 22">
            <a:extLst>
              <a:ext uri="{FF2B5EF4-FFF2-40B4-BE49-F238E27FC236}">
                <a16:creationId xmlns:a16="http://schemas.microsoft.com/office/drawing/2014/main" id="{49D6433B-668E-4E94-8636-5491DE5A5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5" y="2176463"/>
            <a:ext cx="181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AutoShape 23">
            <a:extLst>
              <a:ext uri="{FF2B5EF4-FFF2-40B4-BE49-F238E27FC236}">
                <a16:creationId xmlns:a16="http://schemas.microsoft.com/office/drawing/2014/main" id="{80179311-56F5-4F7B-BD85-E8D61C466544}"/>
              </a:ext>
            </a:extLst>
          </p:cNvPr>
          <p:cNvSpPr>
            <a:spLocks/>
          </p:cNvSpPr>
          <p:nvPr/>
        </p:nvSpPr>
        <p:spPr bwMode="auto">
          <a:xfrm>
            <a:off x="9088438" y="2635251"/>
            <a:ext cx="1371600" cy="581025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426213"/>
              <a:gd name="G5" fmla="+- G4 10800 0"/>
              <a:gd name="G6" fmla="cos 10800 542621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241"/>
                  <a:pt x="17552" y="20832"/>
                  <a:pt x="12154" y="21514"/>
                </a:cubicBezTo>
                <a:lnTo>
                  <a:pt x="10800" y="10800"/>
                </a:lnTo>
                <a:close/>
              </a:path>
              <a:path w="21600" h="2160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241"/>
                  <a:pt x="17552" y="20832"/>
                  <a:pt x="12154" y="21514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6D9D929B-3973-4323-A194-462F248706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Console Output: 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2FB01D1-82C5-4D47-BAF0-9011AF071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2362200"/>
          </a:xfrm>
          <a:ln/>
        </p:spPr>
        <p:txBody>
          <a:bodyPr>
            <a:normAutofit lnSpcReduction="10000"/>
          </a:bodyPr>
          <a:lstStyle/>
          <a:p>
            <a:pPr marL="0" indent="0"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/>
              <a:t> is like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, but after printing a value it also outputs a newline character to move to start of next line.    </a:t>
            </a:r>
            <a:r>
              <a:rPr lang="en-US" altLang="en-US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/>
              <a:t> can output:</a:t>
            </a:r>
          </a:p>
          <a:p>
            <a:pPr marL="0" indent="0">
              <a:spcBef>
                <a:spcPts val="3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Char char="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 any primitive type</a:t>
            </a:r>
          </a:p>
          <a:p>
            <a:pPr marL="0" indent="0">
              <a:spcBef>
                <a:spcPts val="3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Char char="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 a String</a:t>
            </a:r>
          </a:p>
          <a:p>
            <a:pPr marL="0" indent="0">
              <a:spcBef>
                <a:spcPts val="3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Char char="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 any Object: it automatically calls object.toString()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991ED101-AF43-404E-B447-7163968C1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33801"/>
            <a:ext cx="7620000" cy="13128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System.out.print("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a string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System.out.println(a);   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an int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System.out.println();	 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empty line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System.out.println(1.0/3.0); 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double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37B7FBF6-4E3A-4F81-9607-BE1200DF6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34001"/>
            <a:ext cx="7620000" cy="1008063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 = 100</a:t>
            </a:r>
          </a:p>
          <a:p>
            <a:pPr>
              <a:buClrTx/>
              <a:buFontTx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0.333333333333333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0BBA2F37-B8ED-4FB6-984A-0BF1ED19C6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5488" y="260350"/>
            <a:ext cx="8686800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The result: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7A4EC39-EBB0-41EA-B7E5-5725D48EF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1554164"/>
            <a:ext cx="4903787" cy="236537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 = a;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b[2] = 999;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System.out.println(a[2]);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System.out.println(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"</a:t>
            </a:r>
            <a:r>
              <a:rPr lang="en-US" altLang="en-US" sz="2200" b="1">
                <a:solidFill>
                  <a:srgbClr val="8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b.length=</a:t>
            </a:r>
            <a:r>
              <a:rPr lang="en-US" altLang="en-US" sz="2200" b="1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 + b.length );</a:t>
            </a:r>
          </a:p>
          <a:p>
            <a:pPr marL="227013" indent="-200025">
              <a:spcBef>
                <a:spcPts val="250"/>
              </a:spcBef>
              <a:buSzPct val="60000"/>
            </a:pPr>
            <a:endParaRPr lang="en-US" altLang="en-US" sz="2200" b="1">
              <a:solidFill>
                <a:srgbClr val="00008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3795" name="Line 3">
            <a:extLst>
              <a:ext uri="{FF2B5EF4-FFF2-40B4-BE49-F238E27FC236}">
                <a16:creationId xmlns:a16="http://schemas.microsoft.com/office/drawing/2014/main" id="{D2D2B07C-ED91-4716-9826-D62ABB100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5700" y="1920876"/>
            <a:ext cx="750888" cy="555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7F1327D9-FE07-4368-AE21-367CF251C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1736726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3FA49ED0-C519-4ECB-B4B8-5B0E1055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6" y="2976563"/>
            <a:ext cx="1711325" cy="1739900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length=4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4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6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8</a:t>
            </a:r>
          </a:p>
        </p:txBody>
      </p:sp>
      <p:sp>
        <p:nvSpPr>
          <p:cNvPr id="33798" name="AutoShape 6">
            <a:extLst>
              <a:ext uri="{FF2B5EF4-FFF2-40B4-BE49-F238E27FC236}">
                <a16:creationId xmlns:a16="http://schemas.microsoft.com/office/drawing/2014/main" id="{1C2BF2EF-C036-4AC5-B2C0-9A40AB3A73D4}"/>
              </a:ext>
            </a:extLst>
          </p:cNvPr>
          <p:cNvSpPr>
            <a:spLocks/>
          </p:cNvSpPr>
          <p:nvPr/>
        </p:nvSpPr>
        <p:spPr bwMode="auto">
          <a:xfrm>
            <a:off x="9172575" y="1973263"/>
            <a:ext cx="1187450" cy="1243012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873575"/>
              <a:gd name="G5" fmla="+- G4 10800 0"/>
              <a:gd name="G6" fmla="cos 10800 587357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  <a:lnTo>
                  <a:pt x="10800" y="10800"/>
                </a:lnTo>
                <a:close/>
              </a:path>
              <a:path w="21600" h="2160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74149FC2-5E21-476E-A86D-AEDF23F20121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270875" y="1757363"/>
            <a:ext cx="1277938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701DBBAD-44E9-41FA-8268-519733251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788" y="14351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D3062DCC-C8EA-4CA8-AAD8-C61F8DD5E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1397000"/>
            <a:ext cx="2063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&lt;&lt;memory&gt;&gt;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E3AFBE4C-089B-4FC5-8DE2-B8B71CE23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3551239"/>
            <a:ext cx="1423988" cy="10826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1">
            <a:extLst>
              <a:ext uri="{FF2B5EF4-FFF2-40B4-BE49-F238E27FC236}">
                <a16:creationId xmlns:a16="http://schemas.microsoft.com/office/drawing/2014/main" id="{66293730-2234-48D7-957F-8B61126CD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850" y="3773489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2">
            <a:extLst>
              <a:ext uri="{FF2B5EF4-FFF2-40B4-BE49-F238E27FC236}">
                <a16:creationId xmlns:a16="http://schemas.microsoft.com/office/drawing/2014/main" id="{67BB4289-3E06-4919-B57E-E36F0B2A5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7689" y="4041775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6690E98D-2845-4CA1-BF21-477B73D0E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2614" y="4324350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12BB2F84-EB4A-4095-86A9-4429C497A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6" y="4899026"/>
            <a:ext cx="1711325" cy="1465263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length=3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0</a:t>
            </a:r>
          </a:p>
        </p:txBody>
      </p: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F398F793-FEB3-49EA-B3A2-F55018C84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9" y="5473701"/>
            <a:ext cx="1423987" cy="8350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CAB9C2B3-ABE3-4398-AD25-0DE279B5C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7689" y="5732464"/>
            <a:ext cx="14239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3A63FDF4-1953-4BC1-948B-940EE1D97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7525" y="6000750"/>
            <a:ext cx="14239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4C86B1BE-4696-433B-AE47-69DAF02BF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0939" y="2662238"/>
            <a:ext cx="750887" cy="555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Text Box 19">
            <a:extLst>
              <a:ext uri="{FF2B5EF4-FFF2-40B4-BE49-F238E27FC236}">
                <a16:creationId xmlns:a16="http://schemas.microsoft.com/office/drawing/2014/main" id="{3548B0DC-8CFD-401E-A305-FF4794477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9" y="2478088"/>
            <a:ext cx="333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76C948C1-9932-4DFF-B3C4-F734BF9BEC46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266114" y="2498725"/>
            <a:ext cx="1277937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3813" name="Text Box 21">
            <a:extLst>
              <a:ext uri="{FF2B5EF4-FFF2-40B4-BE49-F238E27FC236}">
                <a16:creationId xmlns:a16="http://schemas.microsoft.com/office/drawing/2014/main" id="{E3BC5316-1BC9-470B-80DD-E72CC574C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5" y="2176463"/>
            <a:ext cx="181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AutoShape 22">
            <a:extLst>
              <a:ext uri="{FF2B5EF4-FFF2-40B4-BE49-F238E27FC236}">
                <a16:creationId xmlns:a16="http://schemas.microsoft.com/office/drawing/2014/main" id="{C9A1AF3E-C3A5-476E-AC7E-07808B2C163B}"/>
              </a:ext>
            </a:extLst>
          </p:cNvPr>
          <p:cNvSpPr>
            <a:spLocks/>
          </p:cNvSpPr>
          <p:nvPr/>
        </p:nvSpPr>
        <p:spPr bwMode="auto">
          <a:xfrm>
            <a:off x="9088438" y="2635251"/>
            <a:ext cx="1371600" cy="581025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426213"/>
              <a:gd name="G5" fmla="+- G4 10800 0"/>
              <a:gd name="G6" fmla="cos 10800 542621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241"/>
                  <a:pt x="17552" y="20832"/>
                  <a:pt x="12154" y="21514"/>
                </a:cubicBezTo>
                <a:lnTo>
                  <a:pt x="10800" y="10800"/>
                </a:lnTo>
                <a:close/>
              </a:path>
              <a:path w="21600" h="2160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241"/>
                  <a:pt x="17552" y="20832"/>
                  <a:pt x="12154" y="21514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3">
            <a:extLst>
              <a:ext uri="{FF2B5EF4-FFF2-40B4-BE49-F238E27FC236}">
                <a16:creationId xmlns:a16="http://schemas.microsoft.com/office/drawing/2014/main" id="{55B28FE7-29F0-41C6-8967-39ACFCA19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4283076"/>
            <a:ext cx="4903788" cy="1173163"/>
          </a:xfrm>
          <a:prstGeom prst="rect">
            <a:avLst/>
          </a:prstGeom>
          <a:noFill/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27013" indent="-200025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250"/>
              </a:spcBef>
              <a:buSzPct val="60000"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999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200" b="1">
                <a:latin typeface="Courier New" panose="02070309020205020404" pitchFamily="49" charset="0"/>
                <a:cs typeface="Times New Roman" panose="02020603050405020304" pitchFamily="18" charset="0"/>
              </a:rPr>
              <a:t>b.length =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6D26866-939B-42A3-BFEC-FF90F0FB2F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How do you </a:t>
            </a:r>
            <a:r>
              <a:rPr lang="en-US" altLang="en-US" i="1">
                <a:solidFill>
                  <a:srgbClr val="800000"/>
                </a:solidFill>
              </a:rPr>
              <a:t>really</a:t>
            </a:r>
            <a:r>
              <a:rPr lang="en-US" altLang="en-US"/>
              <a:t> copy an array?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DE5BCCD5-1D4F-4EFC-AF65-276535C51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6" y="1330326"/>
            <a:ext cx="7669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Here is one solution: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E50FEAB-8E5C-4310-BCAE-8B8A66276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9" y="2300289"/>
            <a:ext cx="7737475" cy="2636837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850"/>
              </a:spcBef>
              <a:buSzPct val="60000"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int[] a = { 2, 4, 6, 8 };</a:t>
            </a:r>
          </a:p>
          <a:p>
            <a:pPr>
              <a:spcBef>
                <a:spcPts val="850"/>
              </a:spcBef>
              <a:buSzPct val="60000"/>
            </a:pPr>
            <a:endParaRPr lang="en-US" altLang="en-US" sz="24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850"/>
              </a:spcBef>
              <a:buSzPct val="60000"/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java.util.Arrays.copyOf( ... )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creates a new array for copy.</a:t>
            </a:r>
          </a:p>
          <a:p>
            <a:pPr>
              <a:spcBef>
                <a:spcPts val="850"/>
              </a:spcBef>
              <a:buSzPct val="60000"/>
            </a:pPr>
            <a:r>
              <a:rPr lang="en-US" altLang="en-US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int[] b = Arrays.copyOf( a, a.length );</a:t>
            </a:r>
          </a:p>
          <a:p>
            <a:pPr>
              <a:spcBef>
                <a:spcPts val="850"/>
              </a:spcBef>
              <a:buSzPct val="60000"/>
            </a:pPr>
            <a:endParaRPr lang="en-US" altLang="en-US" sz="2400" b="1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227013" indent="-200025">
              <a:spcBef>
                <a:spcPts val="250"/>
              </a:spcBef>
              <a:buSzPct val="60000"/>
            </a:pPr>
            <a:endParaRPr lang="en-US" altLang="en-US" sz="2400" b="1">
              <a:solidFill>
                <a:srgbClr val="008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D5B8CF8A-549E-4A8B-A250-5953AD49D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1" y="5375276"/>
            <a:ext cx="7669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See also:   </a:t>
            </a:r>
            <a:r>
              <a:rPr lang="en-US" altLang="en-US" sz="2400">
                <a:latin typeface="Courier New" panose="02070309020205020404" pitchFamily="49" charset="0"/>
                <a:cs typeface="Arial" panose="020B0604020202020204" pitchFamily="34" charset="0"/>
              </a:rPr>
              <a:t>System.arraycopy( ...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D298806D-0EC0-47A4-8816-F154095DF2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Really Copying An Array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037DD86-4F8B-4828-86A0-2085CB447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2332038"/>
            <a:ext cx="4762500" cy="126841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575"/>
              </a:spcBef>
              <a:buSzPct val="60000"/>
            </a:pP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copy each element of array</a:t>
            </a:r>
          </a:p>
          <a:p>
            <a:pPr>
              <a:spcBef>
                <a:spcPts val="575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for(int k=0; k&lt;a.length; k++)</a:t>
            </a:r>
          </a:p>
          <a:p>
            <a:pPr>
              <a:spcBef>
                <a:spcPts val="575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b[k] = a[k];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949C1311-A732-4432-8A26-E1CAFD662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1471613"/>
            <a:ext cx="7669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To copy the </a:t>
            </a:r>
            <a:r>
              <a:rPr lang="en-US" altLang="en-US" sz="2400" b="1">
                <a:solidFill>
                  <a:srgbClr val="333399"/>
                </a:solidFill>
                <a:cs typeface="Arial" panose="020B0604020202020204" pitchFamily="34" charset="0"/>
              </a:rPr>
              <a:t>contents</a:t>
            </a:r>
            <a:r>
              <a:rPr lang="en-US" altLang="en-US" sz="2400">
                <a:cs typeface="Arial" panose="020B0604020202020204" pitchFamily="34" charset="0"/>
              </a:rPr>
              <a:t> of an array, </a:t>
            </a:r>
            <a:br>
              <a:rPr lang="en-US" altLang="en-US" sz="2400">
                <a:cs typeface="Arial" panose="020B0604020202020204" pitchFamily="34" charset="0"/>
              </a:rPr>
            </a:br>
            <a:r>
              <a:rPr lang="en-US" altLang="en-US" sz="2400">
                <a:cs typeface="Arial" panose="020B0604020202020204" pitchFamily="34" charset="0"/>
              </a:rPr>
              <a:t>you must copy each element.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9CD5F3E9-19FE-4A70-96B0-C27D4E1AD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9" y="3652838"/>
            <a:ext cx="5176837" cy="162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This copies all elements of a.</a:t>
            </a:r>
          </a:p>
          <a:p>
            <a:pPr>
              <a:spcBef>
                <a:spcPts val="300"/>
              </a:spcBef>
            </a:pPr>
            <a:endParaRPr lang="en-US" altLang="en-US" sz="2400"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There is an easier way:</a:t>
            </a:r>
          </a:p>
          <a:p>
            <a:pPr>
              <a:spcBef>
                <a:spcPts val="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System.arraycopy(a, 0, b, 0, 4);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D16775CC-8335-4AED-AB53-66861FBBE5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5700" y="1938339"/>
            <a:ext cx="750888" cy="206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357B1E0F-CACB-4E3A-A2C5-99C27088F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1736726"/>
            <a:ext cx="3333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962C0100-D2F7-4124-B02E-B2FC14EA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6" y="2976563"/>
            <a:ext cx="1711325" cy="1739900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Array&lt;int&gt;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length=4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4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6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8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3D91F51F-3274-44B4-BB24-42731E9D05A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270875" y="1757363"/>
            <a:ext cx="1277938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7E8EDE49-603F-4BBD-97B8-002B16287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788" y="14351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5C96CA26-D011-40A2-BE2B-84F430836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38" y="1397000"/>
            <a:ext cx="2063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&lt;&lt;reference&gt;&gt;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56562CC2-821A-46B3-B289-6FF8CC0DB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3551239"/>
            <a:ext cx="1423988" cy="10826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2">
            <a:extLst>
              <a:ext uri="{FF2B5EF4-FFF2-40B4-BE49-F238E27FC236}">
                <a16:creationId xmlns:a16="http://schemas.microsoft.com/office/drawing/2014/main" id="{69AA7C3D-E5CB-41F4-BCA6-4723B79DF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850" y="3773489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B4557FC4-4E0B-49BD-994D-0143AE54F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7689" y="4041775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31F30E7F-5AB8-4BF9-8D1E-29A5F9D19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2614" y="4324350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EA3A5FC3-7774-43EE-AEF8-E5F1F8DA6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714" y="4899025"/>
            <a:ext cx="1711325" cy="1739900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Array&lt;int&gt;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length=4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4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6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8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5CD61639-F059-4532-8781-38EC4981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9" y="5473701"/>
            <a:ext cx="1423987" cy="10826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423A49F9-791A-4CF4-BC55-88419CC73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7689" y="5695950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E61C12BE-2E0D-4D9C-B891-8A4B0DD2A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7525" y="5964239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B2F6F9C6-9F86-4F2C-BEB5-A8F9AADE3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450" y="6246814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20">
            <a:extLst>
              <a:ext uri="{FF2B5EF4-FFF2-40B4-BE49-F238E27FC236}">
                <a16:creationId xmlns:a16="http://schemas.microsoft.com/office/drawing/2014/main" id="{3F411139-AD44-48D5-9AB0-4AEF0DBF09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0939" y="2679700"/>
            <a:ext cx="750887" cy="206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6854042B-3E64-4AB5-B721-0869BE4AA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9" y="2478088"/>
            <a:ext cx="3333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75609796-26C5-4F4A-9173-23F31A516965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266114" y="2498725"/>
            <a:ext cx="1277937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2D1154F9-E72B-4288-9345-4253AB0A3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5" y="2176463"/>
            <a:ext cx="181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C66BB472-4487-478B-B742-9E77321B1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2138363"/>
            <a:ext cx="2063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&lt;&lt;reference&gt;&gt;</a:t>
            </a:r>
          </a:p>
        </p:txBody>
      </p:sp>
      <p:sp>
        <p:nvSpPr>
          <p:cNvPr id="35865" name="AutoShape 25">
            <a:extLst>
              <a:ext uri="{FF2B5EF4-FFF2-40B4-BE49-F238E27FC236}">
                <a16:creationId xmlns:a16="http://schemas.microsoft.com/office/drawing/2014/main" id="{FB3A295B-DB11-42C9-A96C-6C3AAA11FEF7}"/>
              </a:ext>
            </a:extLst>
          </p:cNvPr>
          <p:cNvSpPr>
            <a:spLocks/>
          </p:cNvSpPr>
          <p:nvPr/>
        </p:nvSpPr>
        <p:spPr bwMode="auto">
          <a:xfrm flipH="1">
            <a:off x="7397750" y="3670300"/>
            <a:ext cx="1422400" cy="1911350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873575"/>
              <a:gd name="G5" fmla="+- G4 10800 0"/>
              <a:gd name="G6" fmla="cos 10800 587357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</a:path>
            </a:pathLst>
          </a:custGeom>
          <a:noFill/>
          <a:ln w="19080" cap="sq">
            <a:solidFill>
              <a:srgbClr val="333399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AutoShape 26">
            <a:extLst>
              <a:ext uri="{FF2B5EF4-FFF2-40B4-BE49-F238E27FC236}">
                <a16:creationId xmlns:a16="http://schemas.microsoft.com/office/drawing/2014/main" id="{A07DB7EC-5EDC-4089-8DB4-458317DC62A5}"/>
              </a:ext>
            </a:extLst>
          </p:cNvPr>
          <p:cNvSpPr>
            <a:spLocks/>
          </p:cNvSpPr>
          <p:nvPr/>
        </p:nvSpPr>
        <p:spPr bwMode="auto">
          <a:xfrm flipH="1">
            <a:off x="7408863" y="3925888"/>
            <a:ext cx="1422400" cy="1911350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873575"/>
              <a:gd name="G5" fmla="+- G4 10800 0"/>
              <a:gd name="G6" fmla="cos 10800 587357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</a:path>
            </a:pathLst>
          </a:custGeom>
          <a:noFill/>
          <a:ln w="19080" cap="sq">
            <a:solidFill>
              <a:srgbClr val="333399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AutoShape 27">
            <a:extLst>
              <a:ext uri="{FF2B5EF4-FFF2-40B4-BE49-F238E27FC236}">
                <a16:creationId xmlns:a16="http://schemas.microsoft.com/office/drawing/2014/main" id="{050110D9-C147-41C9-8CF6-473CB28077BC}"/>
              </a:ext>
            </a:extLst>
          </p:cNvPr>
          <p:cNvSpPr>
            <a:spLocks/>
          </p:cNvSpPr>
          <p:nvPr/>
        </p:nvSpPr>
        <p:spPr bwMode="auto">
          <a:xfrm flipH="1">
            <a:off x="7378700" y="4143375"/>
            <a:ext cx="1422400" cy="1911350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873575"/>
              <a:gd name="G5" fmla="+- G4 10800 0"/>
              <a:gd name="G6" fmla="cos 10800 587357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</a:path>
            </a:pathLst>
          </a:custGeom>
          <a:noFill/>
          <a:ln w="19080" cap="sq">
            <a:solidFill>
              <a:srgbClr val="333399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AutoShape 28">
            <a:extLst>
              <a:ext uri="{FF2B5EF4-FFF2-40B4-BE49-F238E27FC236}">
                <a16:creationId xmlns:a16="http://schemas.microsoft.com/office/drawing/2014/main" id="{9B03B2F5-8F71-48B7-840B-CC23507A3F62}"/>
              </a:ext>
            </a:extLst>
          </p:cNvPr>
          <p:cNvSpPr>
            <a:spLocks/>
          </p:cNvSpPr>
          <p:nvPr/>
        </p:nvSpPr>
        <p:spPr bwMode="auto">
          <a:xfrm flipH="1">
            <a:off x="7361238" y="4465638"/>
            <a:ext cx="1422400" cy="1911350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873575"/>
              <a:gd name="G5" fmla="+- G4 10800 0"/>
              <a:gd name="G6" fmla="cos 10800 587357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37"/>
                  <a:pt x="16807" y="21561"/>
                  <a:pt x="10870" y="21599"/>
                </a:cubicBezTo>
              </a:path>
            </a:pathLst>
          </a:custGeom>
          <a:noFill/>
          <a:ln w="19080" cap="sq">
            <a:solidFill>
              <a:srgbClr val="333399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AutoShape 29">
            <a:extLst>
              <a:ext uri="{FF2B5EF4-FFF2-40B4-BE49-F238E27FC236}">
                <a16:creationId xmlns:a16="http://schemas.microsoft.com/office/drawing/2014/main" id="{984B94B6-A512-412D-80D9-335918E8119D}"/>
              </a:ext>
            </a:extLst>
          </p:cNvPr>
          <p:cNvSpPr>
            <a:spLocks/>
          </p:cNvSpPr>
          <p:nvPr/>
        </p:nvSpPr>
        <p:spPr bwMode="auto">
          <a:xfrm>
            <a:off x="9077325" y="1889126"/>
            <a:ext cx="1238250" cy="1311275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440220"/>
              <a:gd name="G5" fmla="+- G4 10800 0"/>
              <a:gd name="G6" fmla="cos 10800 5440220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51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256"/>
                  <a:pt x="17530" y="20855"/>
                  <a:pt x="12114" y="21519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256"/>
                  <a:pt x="17530" y="20855"/>
                  <a:pt x="12114" y="21519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AutoShape 30">
            <a:extLst>
              <a:ext uri="{FF2B5EF4-FFF2-40B4-BE49-F238E27FC236}">
                <a16:creationId xmlns:a16="http://schemas.microsoft.com/office/drawing/2014/main" id="{71C6D2E2-DA0E-4A4B-85D8-148B54CB16B3}"/>
              </a:ext>
            </a:extLst>
          </p:cNvPr>
          <p:cNvSpPr>
            <a:spLocks/>
          </p:cNvSpPr>
          <p:nvPr/>
        </p:nvSpPr>
        <p:spPr bwMode="auto">
          <a:xfrm>
            <a:off x="8896350" y="2697163"/>
            <a:ext cx="1543050" cy="2317750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5396649"/>
              <a:gd name="G5" fmla="+- G4 10800 0"/>
              <a:gd name="G6" fmla="cos 10800 5396649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0 h 21600"/>
              <a:gd name="T14" fmla="*/ 21599 w 21600"/>
              <a:gd name="T15" fmla="*/ 2148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208"/>
                  <a:pt x="17598" y="20783"/>
                  <a:pt x="12238" y="2150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208"/>
                  <a:pt x="17598" y="20783"/>
                  <a:pt x="12238" y="21503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6803A31B-FE22-4054-A021-03E9C4760F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System.arraycopy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D55EA7E-26BE-47B3-A8E9-C3DC807D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75" y="3856038"/>
            <a:ext cx="6604000" cy="110966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copy each element of array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System.arraycopy(a, 0, b, 0, a.length );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4343B36C-8CE3-4F8D-B54A-3544EE321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1471613"/>
            <a:ext cx="8083550" cy="168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System.arraycopy( </a:t>
            </a:r>
            <a:r>
              <a:rPr lang="en-US" altLang="en-US" sz="2400">
                <a:solidFill>
                  <a:srgbClr val="333399"/>
                </a:solidFill>
                <a:cs typeface="Arial" panose="020B0604020202020204" pitchFamily="34" charset="0"/>
              </a:rPr>
              <a:t>src</a:t>
            </a:r>
            <a:r>
              <a:rPr lang="en-US" altLang="en-US" sz="2400">
                <a:cs typeface="Arial" panose="020B0604020202020204" pitchFamily="34" charset="0"/>
              </a:rPr>
              <a:t>, src_start, </a:t>
            </a:r>
            <a:r>
              <a:rPr lang="en-US" altLang="en-US" sz="2400">
                <a:solidFill>
                  <a:srgbClr val="333399"/>
                </a:solidFill>
                <a:cs typeface="Arial" panose="020B0604020202020204" pitchFamily="34" charset="0"/>
              </a:rPr>
              <a:t>dest</a:t>
            </a:r>
            <a:r>
              <a:rPr lang="en-US" altLang="en-US" sz="2400">
                <a:cs typeface="Arial" panose="020B0604020202020204" pitchFamily="34" charset="0"/>
              </a:rPr>
              <a:t>, dest_start, length)</a:t>
            </a:r>
          </a:p>
          <a:p>
            <a:pPr>
              <a:spcBef>
                <a:spcPts val="300"/>
              </a:spcBef>
            </a:pPr>
            <a:endParaRPr lang="en-US" altLang="en-US" sz="2400"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copies elements from </a:t>
            </a:r>
            <a:r>
              <a:rPr lang="en-US" altLang="en-US" sz="2400">
                <a:solidFill>
                  <a:srgbClr val="333399"/>
                </a:solidFill>
                <a:cs typeface="Arial" panose="020B0604020202020204" pitchFamily="34" charset="0"/>
              </a:rPr>
              <a:t>src</a:t>
            </a:r>
            <a:r>
              <a:rPr lang="en-US" altLang="en-US" sz="2400">
                <a:cs typeface="Arial" panose="020B0604020202020204" pitchFamily="34" charset="0"/>
              </a:rPr>
              <a:t> array to </a:t>
            </a:r>
            <a:r>
              <a:rPr lang="en-US" altLang="en-US" sz="2400">
                <a:solidFill>
                  <a:srgbClr val="333399"/>
                </a:solidFill>
                <a:cs typeface="Arial" panose="020B0604020202020204" pitchFamily="34" charset="0"/>
              </a:rPr>
              <a:t>dest</a:t>
            </a:r>
            <a:r>
              <a:rPr lang="en-US" altLang="en-US" sz="2400">
                <a:cs typeface="Arial" panose="020B0604020202020204" pitchFamily="34" charset="0"/>
              </a:rPr>
              <a:t> array.</a:t>
            </a:r>
          </a:p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It copies </a:t>
            </a:r>
            <a:r>
              <a:rPr lang="en-US" altLang="en-US" sz="2400">
                <a:solidFill>
                  <a:srgbClr val="333399"/>
                </a:solidFill>
                <a:cs typeface="Arial" panose="020B0604020202020204" pitchFamily="34" charset="0"/>
              </a:rPr>
              <a:t>length</a:t>
            </a:r>
            <a:r>
              <a:rPr lang="en-US" altLang="en-US" sz="2400">
                <a:cs typeface="Arial" panose="020B0604020202020204" pitchFamily="34" charset="0"/>
              </a:rPr>
              <a:t> elements only.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12C92129-887E-4BBF-AA5F-991459747F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Creating an Array of Objects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4A9270F-3B93-4DE1-902F-C323FC75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1371600"/>
            <a:ext cx="4602163" cy="3513138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27013" indent="-217488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1. define array reference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Date [ ] birthdays;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2. allocate storage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birthdays = new Date[ 60 ];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3. create the objects 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that go in the array!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for(int k=0;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k &lt; birthdays.length; k++ )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	birthdays[k] = new Date( );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6AC29F4B-1D5A-4738-8229-746F1896A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5176838"/>
            <a:ext cx="4419600" cy="1058862"/>
          </a:xfrm>
          <a:prstGeom prst="rect">
            <a:avLst/>
          </a:prstGeom>
          <a:noFill/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birthdays[k] is an </a:t>
            </a:r>
            <a:r>
              <a:rPr lang="en-US" altLang="en-US" i="1">
                <a:cs typeface="Arial" panose="020B0604020202020204" pitchFamily="34" charset="0"/>
              </a:rPr>
              <a:t>object reference.</a:t>
            </a:r>
          </a:p>
          <a:p>
            <a:pPr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You must create the </a:t>
            </a:r>
            <a:r>
              <a:rPr lang="en-US" altLang="en-US">
                <a:solidFill>
                  <a:srgbClr val="333399"/>
                </a:solidFill>
                <a:cs typeface="Arial" panose="020B0604020202020204" pitchFamily="34" charset="0"/>
              </a:rPr>
              <a:t>Date object</a:t>
            </a:r>
            <a:r>
              <a:rPr lang="en-US" altLang="en-US">
                <a:cs typeface="Arial" panose="020B0604020202020204" pitchFamily="34" charset="0"/>
              </a:rPr>
              <a:t> that it will refer to.</a:t>
            </a: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794F2219-3874-45AC-BDDA-24591A4D5A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0413" y="2789239"/>
            <a:ext cx="398462" cy="206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A16FCA23-C724-40DC-8F0C-ECD319B3C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414" y="2600326"/>
            <a:ext cx="15525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25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birthdays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9E479A91-1B97-4C44-B871-AD82BDD89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1" y="3944939"/>
            <a:ext cx="1711325" cy="2289175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b="1" u="sng">
                <a:latin typeface="Courier New" panose="02070309020205020404" pitchFamily="49" charset="0"/>
                <a:cs typeface="Courier New" panose="02070309020205020404" pitchFamily="49" charset="0"/>
              </a:rPr>
              <a:t>Array&lt;Date&gt;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length=60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values=</a:t>
            </a:r>
            <a:b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Date ref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Date ref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Date ref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buClrTx/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Date ref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7FE72DA6-4AB0-4454-B1A2-C00C3B40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1" y="3538538"/>
            <a:ext cx="25320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>
                <a:solidFill>
                  <a:srgbClr val="0707A9"/>
                </a:solidFill>
                <a:cs typeface="Arial" panose="020B0604020202020204" pitchFamily="34" charset="0"/>
              </a:rPr>
              <a:t>Object Storage Area:</a:t>
            </a:r>
          </a:p>
        </p:txBody>
      </p:sp>
      <p:sp>
        <p:nvSpPr>
          <p:cNvPr id="53256" name="AutoShape 8">
            <a:extLst>
              <a:ext uri="{FF2B5EF4-FFF2-40B4-BE49-F238E27FC236}">
                <a16:creationId xmlns:a16="http://schemas.microsoft.com/office/drawing/2014/main" id="{3892AD06-32E6-4EC2-9413-639A7F305A1A}"/>
              </a:ext>
            </a:extLst>
          </p:cNvPr>
          <p:cNvSpPr>
            <a:spLocks/>
          </p:cNvSpPr>
          <p:nvPr/>
        </p:nvSpPr>
        <p:spPr bwMode="auto">
          <a:xfrm>
            <a:off x="8963025" y="2811464"/>
            <a:ext cx="1371600" cy="1335087"/>
          </a:xfrm>
          <a:custGeom>
            <a:avLst/>
            <a:gdLst>
              <a:gd name="G0" fmla="sin 10800 17694720"/>
              <a:gd name="G1" fmla="+- G0 10800 0"/>
              <a:gd name="G2" fmla="cos 10800 17694720"/>
              <a:gd name="G3" fmla="+- G2 10800 0"/>
              <a:gd name="G4" fmla="sin 10800 6509930"/>
              <a:gd name="G5" fmla="+- G4 10800 0"/>
              <a:gd name="G6" fmla="cos 10800 6509930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9048 w 21600"/>
              <a:gd name="T13" fmla="*/ 0 h 21600"/>
              <a:gd name="T14" fmla="*/ 2159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213" y="21599"/>
                  <a:pt x="9627" y="21552"/>
                  <a:pt x="9048" y="2145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600"/>
                  <a:pt x="10800" y="21600"/>
                </a:cubicBezTo>
                <a:cubicBezTo>
                  <a:pt x="10213" y="21599"/>
                  <a:pt x="9627" y="21552"/>
                  <a:pt x="9048" y="21456"/>
                </a:cubicBezTo>
              </a:path>
            </a:pathLst>
          </a:cu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04E2CAFE-3738-495B-9A8F-68E320176C52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8767764" y="2606675"/>
            <a:ext cx="1277937" cy="368300"/>
          </a:xfrm>
          <a:prstGeom prst="rect">
            <a:avLst/>
          </a:prstGeom>
          <a:solidFill>
            <a:srgbClr val="FFFFCC"/>
          </a:solidFill>
          <a:ln w="1908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450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i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04B84937-199C-433C-A7B2-AA38629C4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63" y="2298701"/>
            <a:ext cx="1816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D056E619-BC86-4D30-BC49-FCC26CEB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5513" y="2247900"/>
            <a:ext cx="16811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&lt;&lt;reference&gt;&gt;</a:t>
            </a:r>
          </a:p>
        </p:txBody>
      </p:sp>
      <p:sp>
        <p:nvSpPr>
          <p:cNvPr id="53260" name="Rectangle 12">
            <a:extLst>
              <a:ext uri="{FF2B5EF4-FFF2-40B4-BE49-F238E27FC236}">
                <a16:creationId xmlns:a16="http://schemas.microsoft.com/office/drawing/2014/main" id="{02047112-21AE-48EA-B694-657F95B7A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4821238"/>
            <a:ext cx="1423988" cy="135731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3">
            <a:extLst>
              <a:ext uri="{FF2B5EF4-FFF2-40B4-BE49-F238E27FC236}">
                <a16:creationId xmlns:a16="http://schemas.microsoft.com/office/drawing/2014/main" id="{9D0C18F4-DE20-4580-8275-22F83768B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5043489"/>
            <a:ext cx="14239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4">
            <a:extLst>
              <a:ext uri="{FF2B5EF4-FFF2-40B4-BE49-F238E27FC236}">
                <a16:creationId xmlns:a16="http://schemas.microsoft.com/office/drawing/2014/main" id="{287485FF-6A3A-4F63-95E7-DB3BFEF67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4914" y="5311775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5">
            <a:extLst>
              <a:ext uri="{FF2B5EF4-FFF2-40B4-BE49-F238E27FC236}">
                <a16:creationId xmlns:a16="http://schemas.microsoft.com/office/drawing/2014/main" id="{DF07FB01-C885-4AFE-A9AA-DFF207705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9839" y="5594350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16">
            <a:extLst>
              <a:ext uri="{FF2B5EF4-FFF2-40B4-BE49-F238E27FC236}">
                <a16:creationId xmlns:a16="http://schemas.microsoft.com/office/drawing/2014/main" id="{78F3D95E-2444-422A-97B1-5D32F2789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089" y="5930900"/>
            <a:ext cx="142398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Text Box 17">
            <a:extLst>
              <a:ext uri="{FF2B5EF4-FFF2-40B4-BE49-F238E27FC236}">
                <a16:creationId xmlns:a16="http://schemas.microsoft.com/office/drawing/2014/main" id="{1E058C06-5840-41D7-954B-951CFCFAC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464" y="4511675"/>
            <a:ext cx="1057275" cy="368300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&lt;Date&gt;</a:t>
            </a:r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BFF4AA99-CE30-4879-8469-5500182B2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1" y="5081588"/>
            <a:ext cx="1057275" cy="368300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&lt;Date&gt;</a:t>
            </a:r>
          </a:p>
        </p:txBody>
      </p:sp>
      <p:sp>
        <p:nvSpPr>
          <p:cNvPr id="53267" name="Text Box 19">
            <a:extLst>
              <a:ext uri="{FF2B5EF4-FFF2-40B4-BE49-F238E27FC236}">
                <a16:creationId xmlns:a16="http://schemas.microsoft.com/office/drawing/2014/main" id="{9F22C9B5-043D-40BF-8B46-ED55BF4FD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0539" y="5913438"/>
            <a:ext cx="1057275" cy="368300"/>
          </a:xfrm>
          <a:prstGeom prst="rect">
            <a:avLst/>
          </a:prstGeom>
          <a:solidFill>
            <a:srgbClr val="CCFFFF"/>
          </a:solidFill>
          <a:ln w="1260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&lt;Date&gt;</a:t>
            </a: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2BE92B9C-B510-498B-A257-834EDA0C8D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9063" y="4692650"/>
            <a:ext cx="404812" cy="293688"/>
          </a:xfrm>
          <a:prstGeom prst="line">
            <a:avLst/>
          </a:pr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21">
            <a:extLst>
              <a:ext uri="{FF2B5EF4-FFF2-40B4-BE49-F238E27FC236}">
                <a16:creationId xmlns:a16="http://schemas.microsoft.com/office/drawing/2014/main" id="{3DB6227C-94C7-4495-9223-0E86787C9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63" y="5199064"/>
            <a:ext cx="366712" cy="65087"/>
          </a:xfrm>
          <a:prstGeom prst="line">
            <a:avLst/>
          </a:pr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Line 22">
            <a:extLst>
              <a:ext uri="{FF2B5EF4-FFF2-40B4-BE49-F238E27FC236}">
                <a16:creationId xmlns:a16="http://schemas.microsoft.com/office/drawing/2014/main" id="{5993CB69-EA87-4CA2-9DDC-0700319F3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1" y="6056313"/>
            <a:ext cx="392113" cy="12700"/>
          </a:xfrm>
          <a:prstGeom prst="line">
            <a:avLst/>
          </a:prstGeom>
          <a:noFill/>
          <a:ln w="19080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F4169F3F-2F4C-4DD6-977E-63059C20B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Example: Array of Objects (1)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7E72366-3A7C-4075-9EC1-03B4CE76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6" y="2393951"/>
            <a:ext cx="7688263" cy="265112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1816100" algn="l"/>
                <a:tab pos="37084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1816100" algn="l"/>
                <a:tab pos="37084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1816100" algn="l"/>
                <a:tab pos="37084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1816100" algn="l"/>
                <a:tab pos="37084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1816100" algn="l"/>
                <a:tab pos="37084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16100" algn="l"/>
                <a:tab pos="37084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16100" algn="l"/>
                <a:tab pos="37084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16100" algn="l"/>
                <a:tab pos="37084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816100" algn="l"/>
                <a:tab pos="37084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48540017	Watchara	Srisawasdi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48540165	Kan 	Boonprakub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48540181	Keerati	Tangjitsomkid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48540223	Thunthoch	Laksulapan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48540231	Thanyawan	Tarnpradab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48540249	Palawat	Palawutvichai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48540256	Pitchatarn	Lertudomtana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........	more data</a:t>
            </a:r>
          </a:p>
          <a:p>
            <a:pPr>
              <a:spcBef>
                <a:spcPts val="250"/>
              </a:spcBef>
              <a:buSzPct val="60000"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59CE290A-CBAA-4918-A776-590E7D352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1471613"/>
            <a:ext cx="80835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Suppose we have a file on student names and student ID, like this: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E131680D-42B5-4919-843F-3DDE2CEC6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350" y="5138738"/>
            <a:ext cx="78613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We want to store the Student ID and name of each student in an array for further data processing.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2E478C24-5C54-42C0-B5D1-2C7D197C1C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Example: Array of Objects (2)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80A0457C-2672-41D7-A0BF-DAD40DBA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9" y="2355851"/>
            <a:ext cx="7896225" cy="401002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firstName; 	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attributes of student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lastName;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studentID;</a:t>
            </a:r>
          </a:p>
          <a:p>
            <a:pPr>
              <a:buClrTx/>
              <a:buSzPct val="60000"/>
              <a:buFontTx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constructor for new Student object */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Student(String fn, String ln, String id)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{		studentID = id;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the attributes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firstName = fs;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parameters of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lastName  = ls;	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constructor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remainder of class definition omitted...</a:t>
            </a:r>
          </a:p>
          <a:p>
            <a:pPr>
              <a:buClrTx/>
              <a:buSzPct val="60000"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6F343621-D2C7-409C-8677-807D0C13B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1471613"/>
            <a:ext cx="80835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Define a simple Student class with attributes for name and Student ID.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05CB7257-433E-4FA2-9890-275998485B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Example: Array of Objects (3)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F910C27-651D-48D5-AF6D-6A8ACC09A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9" y="2198689"/>
            <a:ext cx="7896225" cy="339407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57313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57200" algn="l"/>
                <a:tab pos="914400" algn="l"/>
                <a:tab pos="1357313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57200" algn="l"/>
                <a:tab pos="914400" algn="l"/>
                <a:tab pos="1357313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57200" algn="l"/>
                <a:tab pos="914400" algn="l"/>
                <a:tab pos="1357313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57200" algn="l"/>
                <a:tab pos="914400" algn="l"/>
                <a:tab pos="1357313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57313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57313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57313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57313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6538" algn="l"/>
                <a:tab pos="10755313" algn="l"/>
                <a:tab pos="10756900" algn="l"/>
                <a:tab pos="10758488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Scanner input = new Scanner( System.in );</a:t>
            </a:r>
          </a:p>
          <a:p>
            <a:pPr>
              <a:spcBef>
                <a:spcPts val="250"/>
              </a:spcBef>
              <a:buSzPct val="60000"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read data for a student */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id = input.next( );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first = input.next( );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String last = input.next( );</a:t>
            </a:r>
          </a:p>
          <a:p>
            <a:pPr>
              <a:spcBef>
                <a:spcPts val="250"/>
              </a:spcBef>
              <a:buSzPct val="60000"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a new student object */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Student s =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Student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 first, last, id );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8DFB4BD8-211C-4FF8-9CB7-8DEE5816B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1471614"/>
            <a:ext cx="8083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B0502040204020203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We can create a new Student object like this: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B9A7B840-A230-4967-9382-1064A7964C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207250" algn="l"/>
                <a:tab pos="7567613" algn="l"/>
              </a:tabLst>
            </a:pPr>
            <a:r>
              <a:rPr lang="en-US" altLang="en-US"/>
              <a:t>Example: Array of Objects (4)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71B9FC8-8AD6-4910-89E7-FEAC8D38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9" y="2328863"/>
            <a:ext cx="7896225" cy="412591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5572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4950" algn="l"/>
                <a:tab pos="10753725" algn="l"/>
                <a:tab pos="10755313" algn="l"/>
                <a:tab pos="10756900" algn="l"/>
                <a:tab pos="10758488" algn="l"/>
                <a:tab pos="10760075" algn="l"/>
                <a:tab pos="10761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57200" algn="l"/>
                <a:tab pos="914400" algn="l"/>
                <a:tab pos="135572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4950" algn="l"/>
                <a:tab pos="10753725" algn="l"/>
                <a:tab pos="10755313" algn="l"/>
                <a:tab pos="10756900" algn="l"/>
                <a:tab pos="10758488" algn="l"/>
                <a:tab pos="10760075" algn="l"/>
                <a:tab pos="10761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57200" algn="l"/>
                <a:tab pos="914400" algn="l"/>
                <a:tab pos="135572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4950" algn="l"/>
                <a:tab pos="10753725" algn="l"/>
                <a:tab pos="10755313" algn="l"/>
                <a:tab pos="10756900" algn="l"/>
                <a:tab pos="10758488" algn="l"/>
                <a:tab pos="10760075" algn="l"/>
                <a:tab pos="10761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57200" algn="l"/>
                <a:tab pos="914400" algn="l"/>
                <a:tab pos="135572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4950" algn="l"/>
                <a:tab pos="10753725" algn="l"/>
                <a:tab pos="10755313" algn="l"/>
                <a:tab pos="10756900" algn="l"/>
                <a:tab pos="10758488" algn="l"/>
                <a:tab pos="10760075" algn="l"/>
                <a:tab pos="10761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57200" algn="l"/>
                <a:tab pos="914400" algn="l"/>
                <a:tab pos="135572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4950" algn="l"/>
                <a:tab pos="10753725" algn="l"/>
                <a:tab pos="10755313" algn="l"/>
                <a:tab pos="10756900" algn="l"/>
                <a:tab pos="10758488" algn="l"/>
                <a:tab pos="10760075" algn="l"/>
                <a:tab pos="10761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5572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4950" algn="l"/>
                <a:tab pos="10753725" algn="l"/>
                <a:tab pos="10755313" algn="l"/>
                <a:tab pos="10756900" algn="l"/>
                <a:tab pos="10758488" algn="l"/>
                <a:tab pos="10760075" algn="l"/>
                <a:tab pos="10761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5572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4950" algn="l"/>
                <a:tab pos="10753725" algn="l"/>
                <a:tab pos="10755313" algn="l"/>
                <a:tab pos="10756900" algn="l"/>
                <a:tab pos="10758488" algn="l"/>
                <a:tab pos="10760075" algn="l"/>
                <a:tab pos="10761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5572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4950" algn="l"/>
                <a:tab pos="10753725" algn="l"/>
                <a:tab pos="10755313" algn="l"/>
                <a:tab pos="10756900" algn="l"/>
                <a:tab pos="10758488" algn="l"/>
                <a:tab pos="10760075" algn="l"/>
                <a:tab pos="10761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55725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94950" algn="l"/>
                <a:tab pos="10753725" algn="l"/>
                <a:tab pos="10755313" algn="l"/>
                <a:tab pos="10756900" algn="l"/>
                <a:tab pos="10758488" algn="l"/>
                <a:tab pos="10760075" algn="l"/>
                <a:tab pos="10761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read the data from input */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Scanner input = new Scanner( System.in );	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an array for Students */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Student []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iup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new Student[ 60 ];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int count = 0;  </a:t>
            </a:r>
            <a:r>
              <a:rPr lang="en-US" alt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how many students?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while ( input.hasNext( ) ) {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String id = input.next( );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String first = input.next( );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String last = input.next( );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iup[count] =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Student(first, last, id )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>
              <a:spcBef>
                <a:spcPts val="250"/>
              </a:spcBef>
              <a:buSzPct val="60000"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5DC26B92-427A-46EE-B5DE-3C9158CA2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1471613"/>
            <a:ext cx="80835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207250" algn="l"/>
                <a:tab pos="7567613" algn="l"/>
                <a:tab pos="792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207250" algn="l"/>
                <a:tab pos="7567613" algn="l"/>
                <a:tab pos="792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207250" algn="l"/>
                <a:tab pos="7567613" algn="l"/>
                <a:tab pos="792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207250" algn="l"/>
                <a:tab pos="7567613" algn="l"/>
                <a:tab pos="792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207250" algn="l"/>
                <a:tab pos="7567613" algn="l"/>
                <a:tab pos="792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207250" algn="l"/>
                <a:tab pos="7567613" algn="l"/>
                <a:tab pos="792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207250" algn="l"/>
                <a:tab pos="7567613" algn="l"/>
                <a:tab pos="792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207250" algn="l"/>
                <a:tab pos="7567613" algn="l"/>
                <a:tab pos="792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  <a:tab pos="7207250" algn="l"/>
                <a:tab pos="7567613" algn="l"/>
                <a:tab pos="7927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>
                <a:cs typeface="Arial" panose="020B0604020202020204" pitchFamily="34" charset="0"/>
              </a:rPr>
              <a:t>To read </a:t>
            </a:r>
            <a:r>
              <a:rPr lang="en-US" altLang="en-US" sz="2400" i="1">
                <a:cs typeface="Arial" panose="020B0604020202020204" pitchFamily="34" charset="0"/>
              </a:rPr>
              <a:t>all</a:t>
            </a:r>
            <a:r>
              <a:rPr lang="en-US" altLang="en-US" sz="2400">
                <a:cs typeface="Arial" panose="020B0604020202020204" pitchFamily="34" charset="0"/>
              </a:rPr>
              <a:t> the data and save in an array of Student objects, we can do something like this: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E8BE0F40-129F-4A6E-8A94-E6F6AD4FE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4" y="3054350"/>
            <a:ext cx="5603875" cy="704850"/>
          </a:xfrm>
          <a:prstGeom prst="rect">
            <a:avLst/>
          </a:prstGeom>
          <a:noFill/>
          <a:ln w="19080" cap="sq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3AA7FD74-A790-4182-8B2D-D62926612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5373688"/>
            <a:ext cx="6870700" cy="442912"/>
          </a:xfrm>
          <a:prstGeom prst="rect">
            <a:avLst/>
          </a:prstGeom>
          <a:noFill/>
          <a:ln w="19080" cap="sq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E4127512-E8C2-4E67-8E65-599B6EE3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4297364"/>
            <a:ext cx="2522538" cy="917575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Create Student object for each element of the array.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1E522DC5-E44D-4DB4-8063-ABFA1A404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7139" y="3052764"/>
            <a:ext cx="1620837" cy="642937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defTabSz="3587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357188" algn="l"/>
                <a:tab pos="715963" algn="l"/>
                <a:tab pos="1074738" algn="l"/>
                <a:tab pos="1433513" algn="l"/>
                <a:tab pos="1792288" algn="l"/>
                <a:tab pos="2151063" algn="l"/>
                <a:tab pos="2509838" algn="l"/>
                <a:tab pos="2868613" algn="l"/>
                <a:tab pos="3227388" algn="l"/>
                <a:tab pos="3586163" algn="l"/>
                <a:tab pos="3944938" algn="l"/>
                <a:tab pos="4303713" algn="l"/>
                <a:tab pos="4662488" algn="l"/>
                <a:tab pos="5021263" algn="l"/>
                <a:tab pos="5380038" algn="l"/>
                <a:tab pos="5738813" algn="l"/>
                <a:tab pos="6097588" algn="l"/>
                <a:tab pos="6456363" algn="l"/>
                <a:tab pos="6815138" algn="l"/>
                <a:tab pos="7173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>
                <a:cs typeface="Arial" panose="020B0604020202020204" pitchFamily="34" charset="0"/>
              </a:rPr>
              <a:t>Create the array object.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64752118-E4E2-4283-8AF7-06E9B2B22E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Printing an Object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BC14263F-BDCE-4A03-9358-B9ACEC51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43201"/>
            <a:ext cx="7620000" cy="10080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Date now = new Date(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invokes </a:t>
            </a:r>
            <a:r>
              <a:rPr lang="en-US" altLang="en-US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now.toString()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126CB6BF-32AE-4B3F-8BB8-1BF81DAAF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1524000"/>
            <a:ext cx="7848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If the argument is an object, Java will call the object's toString() method and print the result.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828E484-C4C5-4E8C-AE8E-EC8DDF10BF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Common Error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FB7EC60E-66E2-4306-AB9E-C31FEB3D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1828801"/>
            <a:ext cx="7543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500"/>
              </a:spcBef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084CF452-D0A8-4511-9FB0-19004B659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1"/>
            <a:ext cx="7620000" cy="10080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double angle = Math.toRadians(45);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double x = Math.sin(angle);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 , angle ,"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" , x);</a:t>
            </a: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E2F9F434-E1C7-4BB1-8954-3BC86903EB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0650" y="3194050"/>
            <a:ext cx="88900" cy="546100"/>
          </a:xfrm>
          <a:prstGeom prst="line">
            <a:avLst/>
          </a:prstGeom>
          <a:noFill/>
          <a:ln w="1908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454E2A4E-84A8-4EA5-B5DD-9AE327B73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33800"/>
            <a:ext cx="4038600" cy="368300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must use + not comma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A3C85F6F-EB82-422B-A63E-8A41DCBAC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676400"/>
            <a:ext cx="7772400" cy="14620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Input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9DD7AE43-B8D1-4BE6-8733-03D0444177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5189" y="260350"/>
            <a:ext cx="7921625" cy="865188"/>
          </a:xfrm>
          <a:ln/>
        </p:spPr>
        <p:txBody>
          <a:bodyPr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/>
              <a:t>Input byte-by-byte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D6B31AF-389B-4A4E-A3A5-5BAC289BD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1752600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5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altLang="en-US"/>
              <a:t> is an </a:t>
            </a:r>
            <a:r>
              <a:rPr lang="en-US" altLang="en-US">
                <a:solidFill>
                  <a:srgbClr val="333399"/>
                </a:solidFill>
              </a:rPr>
              <a:t>InputStream</a:t>
            </a:r>
            <a:r>
              <a:rPr lang="en-US" altLang="en-US"/>
              <a:t> object.  </a:t>
            </a:r>
          </a:p>
          <a:p>
            <a:pPr marL="0" indent="0">
              <a:spcBef>
                <a:spcPts val="15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It reads data </a:t>
            </a:r>
            <a:r>
              <a:rPr lang="en-US" altLang="en-US">
                <a:solidFill>
                  <a:srgbClr val="FF0000"/>
                </a:solidFill>
              </a:rPr>
              <a:t>one byte at a time</a:t>
            </a:r>
            <a:r>
              <a:rPr lang="en-US" altLang="en-US"/>
              <a:t>, or an array of bytes.</a:t>
            </a:r>
          </a:p>
          <a:p>
            <a:pPr marL="0" indent="0">
              <a:spcBef>
                <a:spcPts val="15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US" altLang="en-US"/>
              <a:t>Use System.in.</a:t>
            </a:r>
            <a:r>
              <a:rPr lang="en-US" altLang="en-US">
                <a:solidFill>
                  <a:srgbClr val="333399"/>
                </a:solidFill>
              </a:rPr>
              <a:t>read( )</a:t>
            </a:r>
            <a:r>
              <a:rPr lang="en-US" altLang="en-US"/>
              <a:t> to get "raw" data, such as an image:</a:t>
            </a:r>
          </a:p>
          <a:p>
            <a:pPr marL="0" indent="0">
              <a:spcBef>
                <a:spcPts val="300"/>
              </a:spcBef>
              <a:buSzPct val="60000"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endParaRPr lang="en-US" altLang="en-US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7E307239-88F4-4793-8117-FA17E77AF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130" y="3438618"/>
            <a:ext cx="7620000" cy="2289175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 =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System.in.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buClr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 &lt; 0)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end of input */;</a:t>
            </a:r>
          </a:p>
          <a:p>
            <a:pPr>
              <a:buClr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>
              <a:buClr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byte b = (byte)a;</a:t>
            </a:r>
          </a:p>
          <a:p>
            <a:pPr>
              <a:buClr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handleInput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b );</a:t>
            </a:r>
          </a:p>
          <a:p>
            <a:pPr>
              <a:buClr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D19DF59C-1139-4EF4-9C3D-B8B64E264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261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>
              <a:spcBef>
                <a:spcPts val="600"/>
              </a:spcBef>
              <a:buSzPct val="60000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Boring, isn't it?</a:t>
            </a:r>
          </a:p>
          <a:p>
            <a:pPr>
              <a:spcBef>
                <a:spcPts val="300"/>
              </a:spcBef>
              <a:buSzPct val="60000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5170</Words>
  <Application>Microsoft Office PowerPoint</Application>
  <PresentationFormat>Widescreen</PresentationFormat>
  <Paragraphs>747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Angsana New</vt:lpstr>
      <vt:lpstr>Arial</vt:lpstr>
      <vt:lpstr>Calibri</vt:lpstr>
      <vt:lpstr>Calibri Light</vt:lpstr>
      <vt:lpstr>Comic Sans MS</vt:lpstr>
      <vt:lpstr>Courier New</vt:lpstr>
      <vt:lpstr>DejaVu Sans</vt:lpstr>
      <vt:lpstr>Times New Roman</vt:lpstr>
      <vt:lpstr>Wingdings</vt:lpstr>
      <vt:lpstr>Office Theme</vt:lpstr>
      <vt:lpstr>Basic Input and Output</vt:lpstr>
      <vt:lpstr>Display output</vt:lpstr>
      <vt:lpstr>Input</vt:lpstr>
      <vt:lpstr>Console Output: print</vt:lpstr>
      <vt:lpstr>Console Output:  println</vt:lpstr>
      <vt:lpstr>Printing an Object</vt:lpstr>
      <vt:lpstr>Common Error</vt:lpstr>
      <vt:lpstr>Input</vt:lpstr>
      <vt:lpstr>Input byte-by-byte</vt:lpstr>
      <vt:lpstr>Input Line-by-Line</vt:lpstr>
      <vt:lpstr>Check for end of data</vt:lpstr>
      <vt:lpstr>Handling I/O Errors</vt:lpstr>
      <vt:lpstr>Catching I/O Errors</vt:lpstr>
      <vt:lpstr>Flexible Input:  Scanner class</vt:lpstr>
      <vt:lpstr>Import Scanner</vt:lpstr>
      <vt:lpstr>Create a Scanner Object</vt:lpstr>
      <vt:lpstr>Where to Create Scanner object?</vt:lpstr>
      <vt:lpstr>Using Scanner</vt:lpstr>
      <vt:lpstr>Input Errors</vt:lpstr>
      <vt:lpstr>How to Test the Input</vt:lpstr>
      <vt:lpstr>Testing the input</vt:lpstr>
      <vt:lpstr>Discarding the input</vt:lpstr>
      <vt:lpstr>Useful Scanner Methods</vt:lpstr>
      <vt:lpstr>Input/Output Example</vt:lpstr>
      <vt:lpstr>Arrays</vt:lpstr>
      <vt:lpstr>Arrays</vt:lpstr>
      <vt:lpstr>Array is an Object</vt:lpstr>
      <vt:lpstr>Structure of an array</vt:lpstr>
      <vt:lpstr>Array knows its own size!</vt:lpstr>
      <vt:lpstr>Why Use Arrays?</vt:lpstr>
      <vt:lpstr>3 Steps to create an array</vt:lpstr>
      <vt:lpstr>1. Define array reference</vt:lpstr>
      <vt:lpstr>2. Create the Array object</vt:lpstr>
      <vt:lpstr>3. Initialize elements of the array</vt:lpstr>
      <vt:lpstr>Short-cut to create an Array</vt:lpstr>
      <vt:lpstr>Another short-cut</vt:lpstr>
      <vt:lpstr>Summary: steps to create array</vt:lpstr>
      <vt:lpstr>Meaning of [] in "String[] x"</vt:lpstr>
      <vt:lpstr>Error:  invalid array index</vt:lpstr>
      <vt:lpstr>Read Data into an Array</vt:lpstr>
      <vt:lpstr>Sort Data in an Array</vt:lpstr>
      <vt:lpstr>Sort part of an Array</vt:lpstr>
      <vt:lpstr>Output the Elements of an Array</vt:lpstr>
      <vt:lpstr>Array as parameter</vt:lpstr>
      <vt:lpstr>main has String array parameter</vt:lpstr>
      <vt:lpstr>Method can return an array</vt:lpstr>
      <vt:lpstr>Avoid this Common Mistake!</vt:lpstr>
      <vt:lpstr>An Array Variable is a Reference</vt:lpstr>
      <vt:lpstr>"b = a" copies the reference, not the array</vt:lpstr>
      <vt:lpstr>The result:</vt:lpstr>
      <vt:lpstr>How do you really copy an array?</vt:lpstr>
      <vt:lpstr>Really Copying An Array</vt:lpstr>
      <vt:lpstr>System.arraycopy</vt:lpstr>
      <vt:lpstr>Creating an Array of Objects</vt:lpstr>
      <vt:lpstr>Example: Array of Objects (1)</vt:lpstr>
      <vt:lpstr>Example: Array of Objects (2)</vt:lpstr>
      <vt:lpstr>Example: Array of Objects (3)</vt:lpstr>
      <vt:lpstr>Example: Array of Objects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Pal</dc:creator>
  <cp:lastModifiedBy>Raju Pal</cp:lastModifiedBy>
  <cp:revision>4</cp:revision>
  <dcterms:created xsi:type="dcterms:W3CDTF">2023-10-11T04:25:36Z</dcterms:created>
  <dcterms:modified xsi:type="dcterms:W3CDTF">2023-10-11T05:07:26Z</dcterms:modified>
</cp:coreProperties>
</file>