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9527a01493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9527a0149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9527a0149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9527a0149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9527a0149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9527a0149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9527a0149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9527a0149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9527a01493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9527a01493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9527a01493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9527a01493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9527a01493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9527a01493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9527a01493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9527a01493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9527a01493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9527a01493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9527a01493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9527a01493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3f09a370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3f09a370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737C85"/>
                </a:solidFill>
                <a:highlight>
                  <a:srgbClr val="FFFFFF"/>
                </a:highlight>
                <a:latin typeface="SimSun"/>
                <a:ea typeface="SimSun"/>
                <a:cs typeface="SimSun"/>
                <a:sym typeface="SimSun"/>
              </a:rPr>
              <a:t>Use cases represent only the functional requirements of a system. Other requirements such as business rules, quality of service requirements, and implementation constraints must be represented separately, again, with other UML diagrams.</a:t>
            </a:r>
            <a:endParaRPr sz="1200">
              <a:solidFill>
                <a:srgbClr val="737C85"/>
              </a:solidFill>
              <a:highlight>
                <a:srgbClr val="FFFFFF"/>
              </a:highlight>
              <a:latin typeface="SimSun"/>
              <a:ea typeface="SimSun"/>
              <a:cs typeface="SimSun"/>
              <a:sym typeface="SimSun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9527a01493_1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9527a01493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95372df98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95372df98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95372df98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95372df98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95372df98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95372df98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95372df98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95372df98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95372df983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95372df983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93f09a37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93f09a37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9527a0149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9527a0149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9527a0149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9527a0149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9527a0149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9527a0149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9527a0149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9527a0149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9527a0149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9527a0149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9527a01493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9527a01493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hyperlink" Target="https://www.uml-diagrams.org/association.html#binary-association" TargetMode="External"/><Relationship Id="rId7" Type="http://schemas.openxmlformats.org/officeDocument/2006/relationships/hyperlink" Target="https://www.uml-diagrams.org/use-case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14.png"/><Relationship Id="rId5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uml-diagrams.org/common-behaviors.html#behaviored-classifier" TargetMode="External"/><Relationship Id="rId4" Type="http://schemas.openxmlformats.org/officeDocument/2006/relationships/hyperlink" Target="https://www.uml-diagrams.org/use-case-subject.html" TargetMode="External"/><Relationship Id="rId11" Type="http://schemas.openxmlformats.org/officeDocument/2006/relationships/image" Target="../media/image23.png"/><Relationship Id="rId10" Type="http://schemas.openxmlformats.org/officeDocument/2006/relationships/image" Target="../media/image20.png"/><Relationship Id="rId9" Type="http://schemas.openxmlformats.org/officeDocument/2006/relationships/image" Target="../media/image4.png"/><Relationship Id="rId5" Type="http://schemas.openxmlformats.org/officeDocument/2006/relationships/hyperlink" Target="https://www.uml-diagrams.org/use-case-subject.html#apply-use-case" TargetMode="External"/><Relationship Id="rId6" Type="http://schemas.openxmlformats.org/officeDocument/2006/relationships/hyperlink" Target="https://www.uml-diagrams.org/use-case-actor.html" TargetMode="External"/><Relationship Id="rId7" Type="http://schemas.openxmlformats.org/officeDocument/2006/relationships/image" Target="../media/image2.png"/><Relationship Id="rId8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uml-diagrams.org/use-case.html#generalization" TargetMode="External"/><Relationship Id="rId4" Type="http://schemas.openxmlformats.org/officeDocument/2006/relationships/hyperlink" Target="https://www.uml-diagrams.org/use-case.html#association" TargetMode="External"/><Relationship Id="rId9" Type="http://schemas.openxmlformats.org/officeDocument/2006/relationships/hyperlink" Target="https://www.uml-diagrams.org/association.html#binary-association" TargetMode="External"/><Relationship Id="rId5" Type="http://schemas.openxmlformats.org/officeDocument/2006/relationships/hyperlink" Target="https://www.uml-diagrams.org/use-case-extend.html" TargetMode="External"/><Relationship Id="rId6" Type="http://schemas.openxmlformats.org/officeDocument/2006/relationships/hyperlink" Target="https://www.uml-diagrams.org/use-case-include.html" TargetMode="External"/><Relationship Id="rId7" Type="http://schemas.openxmlformats.org/officeDocument/2006/relationships/image" Target="../media/image33.png"/><Relationship Id="rId8" Type="http://schemas.openxmlformats.org/officeDocument/2006/relationships/hyperlink" Target="https://www.uml-diagrams.org/use-case-subject.html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uml-diagrams.org/uml-core.html#directed-relationship" TargetMode="External"/><Relationship Id="rId4" Type="http://schemas.openxmlformats.org/officeDocument/2006/relationships/hyperlink" Target="https://www.uml-diagrams.org/use-case.html" TargetMode="External"/><Relationship Id="rId5" Type="http://schemas.openxmlformats.org/officeDocument/2006/relationships/hyperlink" Target="https://www.uml-diagrams.org/common-behaviors.html#behavior" TargetMode="External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4.png"/><Relationship Id="rId4" Type="http://schemas.openxmlformats.org/officeDocument/2006/relationships/image" Target="../media/image3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2.png"/><Relationship Id="rId6" Type="http://schemas.openxmlformats.org/officeDocument/2006/relationships/image" Target="../media/image36.png"/><Relationship Id="rId7" Type="http://schemas.openxmlformats.org/officeDocument/2006/relationships/image" Target="../media/image38.png"/><Relationship Id="rId8" Type="http://schemas.openxmlformats.org/officeDocument/2006/relationships/image" Target="../media/image3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uml-diagrams.org/restaurant-uml-use-case-diagram-example.html" TargetMode="External"/><Relationship Id="rId4" Type="http://schemas.openxmlformats.org/officeDocument/2006/relationships/image" Target="../media/image34.png"/><Relationship Id="rId5" Type="http://schemas.openxmlformats.org/officeDocument/2006/relationships/image" Target="../media/image3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uml-diagrams.org/use-case.html" TargetMode="External"/><Relationship Id="rId4" Type="http://schemas.openxmlformats.org/officeDocument/2006/relationships/hyperlink" Target="https://www.uml-diagrams.org/use-case-subject.html" TargetMode="External"/><Relationship Id="rId10" Type="http://schemas.openxmlformats.org/officeDocument/2006/relationships/hyperlink" Target="https://www.uml-diagrams.org/association.html" TargetMode="External"/><Relationship Id="rId9" Type="http://schemas.openxmlformats.org/officeDocument/2006/relationships/hyperlink" Target="https://www.uml-diagrams.org/use-case.html" TargetMode="External"/><Relationship Id="rId5" Type="http://schemas.openxmlformats.org/officeDocument/2006/relationships/hyperlink" Target="https://www.uml-diagrams.org/use-case-actor.html" TargetMode="External"/><Relationship Id="rId6" Type="http://schemas.openxmlformats.org/officeDocument/2006/relationships/hyperlink" Target="https://www.uml-diagrams.org/class-diagrams-overview.html" TargetMode="External"/><Relationship Id="rId7" Type="http://schemas.openxmlformats.org/officeDocument/2006/relationships/hyperlink" Target="https://www.uml-diagrams.org/uml-25-diagrams.html#structure-diagram" TargetMode="External"/><Relationship Id="rId8" Type="http://schemas.openxmlformats.org/officeDocument/2006/relationships/hyperlink" Target="https://www.uml-diagrams.org/use-case-actor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uml-diagrams.org/use-case.html#business-use-case" TargetMode="External"/><Relationship Id="rId4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uml-diagrams.org/use-case-subject.html" TargetMode="External"/><Relationship Id="rId4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uml-diagrams.org/classifier.html" TargetMode="External"/><Relationship Id="rId4" Type="http://schemas.openxmlformats.org/officeDocument/2006/relationships/hyperlink" Target="https://www.uml-diagrams.org/component.html#subsystem" TargetMode="External"/><Relationship Id="rId10" Type="http://schemas.openxmlformats.org/officeDocument/2006/relationships/image" Target="../media/image1.png"/><Relationship Id="rId9" Type="http://schemas.openxmlformats.org/officeDocument/2006/relationships/hyperlink" Target="https://www.uml-diagrams.org/use-case-subject.html#apply-use-case" TargetMode="External"/><Relationship Id="rId5" Type="http://schemas.openxmlformats.org/officeDocument/2006/relationships/hyperlink" Target="https://www.uml-diagrams.org/component.html" TargetMode="External"/><Relationship Id="rId6" Type="http://schemas.openxmlformats.org/officeDocument/2006/relationships/hyperlink" Target="https://www.uml-diagrams.org/class.html" TargetMode="External"/><Relationship Id="rId7" Type="http://schemas.openxmlformats.org/officeDocument/2006/relationships/hyperlink" Target="https://www.uml-diagrams.org/common-behaviors.html#behavior" TargetMode="External"/><Relationship Id="rId8" Type="http://schemas.openxmlformats.org/officeDocument/2006/relationships/hyperlink" Target="https://www.uml-diagrams.org/use-case.htm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png"/><Relationship Id="rId4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Software System Subject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494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instance, a "Weather Service" can be stereotyped as «Service», representing a software service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use cases for this subject might include "Retrieve Weather Data," "Provide Weather Forecast," and "Alert Weather Warnings."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1913" y="1152463"/>
            <a:ext cx="3000375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Applicability of Use Cases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cases located within system boundaries are applicable to the subject, but they are not necessarily owned by the subject.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example, use cases like "Browse Items" and "Buy Items" are applicable to a Retail Website subject, which represents the system.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It's possible for some use cases to be applicable to multiple subjects, depending on the interactions and dependencies.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1938" y="3143250"/>
            <a:ext cx="4714875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Ownership of Use Cases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UML, a subject can own (or nest) some or all of the applicable use cases.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cases owned by a subject are represented using the standard notation for nested classifiers.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instance, a "Retail Website" subject may own use cases like "</a:t>
            </a:r>
            <a:r>
              <a:rPr b="1" lang="en"/>
              <a:t>Manage User Accounts" and "Process Orders</a:t>
            </a:r>
            <a:r>
              <a:rPr lang="en"/>
              <a:t>," which are critical for the functionality of the system.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Actors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Actors in UML represent external entities that interact with a system.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UML actors specify roles played by external entities interacting with the system.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can include human users, other systems, or hardware devices.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Examples of actor names (user roles): Customer, Web Client, Student, Passenger, Payment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Standard UML notation for actors is the "stick man" icon with the actor's name above or below</a:t>
            </a:r>
            <a:endParaRPr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5100" y="3474300"/>
            <a:ext cx="1143000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UML Actors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2476500" cy="14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1300" y="1170125"/>
            <a:ext cx="1952625" cy="13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4350" y="3303175"/>
            <a:ext cx="1752600" cy="157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6"/>
          <p:cNvSpPr txBox="1"/>
          <p:nvPr/>
        </p:nvSpPr>
        <p:spPr>
          <a:xfrm>
            <a:off x="2923525" y="3457300"/>
            <a:ext cx="5812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An </a:t>
            </a: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actor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can only have </a:t>
            </a:r>
            <a:r>
              <a:rPr b="1" lang="en" sz="1100">
                <a:solidFill>
                  <a:srgbClr val="0000FF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binary associations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to </a:t>
            </a:r>
            <a:r>
              <a:rPr b="1" lang="en" sz="1100">
                <a:solidFill>
                  <a:srgbClr val="0000FF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use cases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components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and </a:t>
            </a: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classes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Association Between Actor and Use Case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675" y="2022975"/>
            <a:ext cx="3086100" cy="17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7"/>
          <p:cNvSpPr txBox="1"/>
          <p:nvPr/>
        </p:nvSpPr>
        <p:spPr>
          <a:xfrm>
            <a:off x="311700" y="1358650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An actor could be associated to one or several use cases.</a:t>
            </a:r>
            <a:endParaRPr/>
          </a:p>
        </p:txBody>
      </p:sp>
      <p:pic>
        <p:nvPicPr>
          <p:cNvPr id="153" name="Google Shape;15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6675" y="2121625"/>
            <a:ext cx="2886075" cy="14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7"/>
          <p:cNvSpPr txBox="1"/>
          <p:nvPr/>
        </p:nvSpPr>
        <p:spPr>
          <a:xfrm>
            <a:off x="4427775" y="1392675"/>
            <a:ext cx="4572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 use case may have one or several associated actors.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Multiplicity of Association Ends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5290450" y="863550"/>
            <a:ext cx="3179700" cy="17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use case multiplicity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could mean that an actor interacts with multiple use cases: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3211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●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in parallel (concurrently), or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3211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●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at different points in time (overlapping), or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3211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●"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mutually exclusive (sequentially, random, etc).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050" y="787213"/>
            <a:ext cx="3810000" cy="1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350" y="2514387"/>
            <a:ext cx="3179700" cy="2496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80450" y="2938500"/>
            <a:ext cx="2819400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UML Use Case</a:t>
            </a:r>
            <a:endParaRPr/>
          </a:p>
        </p:txBody>
      </p:sp>
      <p:sp>
        <p:nvSpPr>
          <p:cNvPr id="169" name="Google Shape;169;p29"/>
          <p:cNvSpPr txBox="1"/>
          <p:nvPr>
            <p:ph idx="1" type="body"/>
          </p:nvPr>
        </p:nvSpPr>
        <p:spPr>
          <a:xfrm>
            <a:off x="311700" y="560525"/>
            <a:ext cx="8520600" cy="12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>
                <a:solidFill>
                  <a:srgbClr val="0033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 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use case</a:t>
            </a:r>
            <a:r>
              <a:rPr lang="en" sz="1200">
                <a:solidFill>
                  <a:srgbClr val="0033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is a kind of </a:t>
            </a: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behaviored classifier</a:t>
            </a:r>
            <a:r>
              <a:rPr lang="en" sz="1200">
                <a:solidFill>
                  <a:srgbClr val="0033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that specifies a [complete] unit of [useful] functionality performed by [one or more] </a:t>
            </a: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subjects</a:t>
            </a:r>
            <a:r>
              <a:rPr lang="en" sz="1200">
                <a:solidFill>
                  <a:srgbClr val="0033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to which the </a:t>
            </a: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use case applies</a:t>
            </a:r>
            <a:r>
              <a:rPr lang="en" sz="1200">
                <a:solidFill>
                  <a:srgbClr val="0033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in collaboration with one or more </a:t>
            </a: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actors</a:t>
            </a:r>
            <a:r>
              <a:rPr lang="en" sz="1200">
                <a:solidFill>
                  <a:srgbClr val="0033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and which [for complete use cases] yields an observable result that is of some value to those actors [or other stakeholders] of each subject.</a:t>
            </a:r>
            <a:endParaRPr sz="1200">
              <a:solidFill>
                <a:srgbClr val="003366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just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200"/>
              <a:buFont typeface="Verdana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Use case is usually shown as an ellipse containing the name of the use case</a:t>
            </a:r>
            <a:endParaRPr sz="1200">
              <a:solidFill>
                <a:srgbClr val="003366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70" name="Google Shape;170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38463" y="2083825"/>
            <a:ext cx="1838325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219474" y="2014763"/>
            <a:ext cx="1546748" cy="12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308888" y="1733288"/>
            <a:ext cx="3705225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10425" y="3680888"/>
            <a:ext cx="1781175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039050" y="3571225"/>
            <a:ext cx="4518143" cy="1552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311700" y="214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Relationships Between Use Cases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0"/>
          <p:cNvSpPr txBox="1"/>
          <p:nvPr>
            <p:ph idx="1" type="body"/>
          </p:nvPr>
        </p:nvSpPr>
        <p:spPr>
          <a:xfrm>
            <a:off x="311700" y="973725"/>
            <a:ext cx="3826200" cy="14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Use cases could be organized using following relationships: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2576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●"/>
            </a:pPr>
            <a:r>
              <a:rPr b="1" lang="en" sz="1300">
                <a:solidFill>
                  <a:srgbClr val="0000FF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generalization</a:t>
            </a:r>
            <a:endParaRPr b="1" sz="1300">
              <a:solidFill>
                <a:srgbClr val="0000FF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2576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●"/>
            </a:pPr>
            <a:r>
              <a:rPr b="1" lang="en" sz="1300">
                <a:solidFill>
                  <a:srgbClr val="0000FF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association</a:t>
            </a:r>
            <a:endParaRPr b="1" sz="1300">
              <a:solidFill>
                <a:srgbClr val="0000FF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2576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●"/>
            </a:pPr>
            <a:r>
              <a:rPr b="1" lang="en" sz="1300">
                <a:solidFill>
                  <a:srgbClr val="0000FF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extend</a:t>
            </a:r>
            <a:endParaRPr b="1" sz="1300">
              <a:solidFill>
                <a:srgbClr val="0000FF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2576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●"/>
            </a:pPr>
            <a:r>
              <a:rPr b="1" lang="en" sz="1300">
                <a:solidFill>
                  <a:srgbClr val="0000FF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include</a:t>
            </a:r>
            <a:endParaRPr b="1" sz="1300">
              <a:solidFill>
                <a:srgbClr val="0000FF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80500" y="1089875"/>
            <a:ext cx="4038600" cy="239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0"/>
          <p:cNvSpPr txBox="1"/>
          <p:nvPr/>
        </p:nvSpPr>
        <p:spPr>
          <a:xfrm>
            <a:off x="5832300" y="642925"/>
            <a:ext cx="3000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Generalization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is shown as a solid directed line with a large hollow triangle arrowhead</a:t>
            </a:r>
            <a:endParaRPr/>
          </a:p>
        </p:txBody>
      </p:sp>
      <p:sp>
        <p:nvSpPr>
          <p:cNvPr id="183" name="Google Shape;183;p30"/>
          <p:cNvSpPr txBox="1"/>
          <p:nvPr/>
        </p:nvSpPr>
        <p:spPr>
          <a:xfrm>
            <a:off x="194100" y="2292725"/>
            <a:ext cx="30000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Two use cases specifying the same </a:t>
            </a:r>
            <a:r>
              <a:rPr b="1" lang="en" sz="1100">
                <a:solidFill>
                  <a:srgbClr val="0000FF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subject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cannot be </a:t>
            </a: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associated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since each of them individually describes a complete usage of the system.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Use cases can only be involved in </a:t>
            </a:r>
            <a:r>
              <a:rPr b="1" lang="en" sz="1100">
                <a:solidFill>
                  <a:srgbClr val="0000FF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binary associations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>
            <p:ph type="title"/>
          </p:nvPr>
        </p:nvSpPr>
        <p:spPr>
          <a:xfrm>
            <a:off x="311700" y="105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Use Case Extend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1"/>
          <p:cNvSpPr txBox="1"/>
          <p:nvPr>
            <p:ph idx="1" type="body"/>
          </p:nvPr>
        </p:nvSpPr>
        <p:spPr>
          <a:xfrm>
            <a:off x="311700" y="678075"/>
            <a:ext cx="8520600" cy="115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"extend" relationship allows you to define additional functionality that is not always a part of the base use case.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It represents an extended or alternative flow of events that can occur under certain conditions</a:t>
            </a:r>
            <a:endParaRPr sz="1600"/>
          </a:p>
        </p:txBody>
      </p:sp>
      <p:sp>
        <p:nvSpPr>
          <p:cNvPr id="190" name="Google Shape;190;p31"/>
          <p:cNvSpPr txBox="1"/>
          <p:nvPr/>
        </p:nvSpPr>
        <p:spPr>
          <a:xfrm>
            <a:off x="133450" y="1977350"/>
            <a:ext cx="8954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Extend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relationship is shown as a dashed line with an open arrowhead directed from the </a:t>
            </a: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extending use case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to the </a:t>
            </a: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extended (base) use case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 The arrow is labeled with the keyword </a:t>
            </a: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«extend»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</a:t>
            </a:r>
            <a:endParaRPr/>
          </a:p>
        </p:txBody>
      </p:sp>
      <p:pic>
        <p:nvPicPr>
          <p:cNvPr id="191" name="Google Shape;19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652950"/>
            <a:ext cx="4314825" cy="13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3875" y="2500550"/>
            <a:ext cx="4371976" cy="2185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959200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title"/>
          </p:nvPr>
        </p:nvSpPr>
        <p:spPr>
          <a:xfrm>
            <a:off x="226800" y="178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Use Case Include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2"/>
          <p:cNvSpPr txBox="1"/>
          <p:nvPr>
            <p:ph idx="1" type="body"/>
          </p:nvPr>
        </p:nvSpPr>
        <p:spPr>
          <a:xfrm>
            <a:off x="311700" y="819900"/>
            <a:ext cx="8520600" cy="16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Use case include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is a </a:t>
            </a: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directed relationship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between two </a:t>
            </a: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use cases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which is used to show that behavior of the 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included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use case (the addition) is inserted into the </a:t>
            </a:r>
            <a:r>
              <a:rPr b="1" lang="en" sz="1200">
                <a:solidFill>
                  <a:srgbClr val="0000FF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behavior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of the 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including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(the base) use case.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include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relationship could be used: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9085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to simplify large use case by splitting it into several use cases,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299085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to extract 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common parts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of the behaviors of two or more use cases.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99" name="Google Shape;199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6800" y="2384750"/>
            <a:ext cx="4369275" cy="103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6800" y="3718366"/>
            <a:ext cx="4306474" cy="1086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83300" y="2384750"/>
            <a:ext cx="4243124" cy="1789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/>
          <p:nvPr>
            <p:ph type="title"/>
          </p:nvPr>
        </p:nvSpPr>
        <p:spPr>
          <a:xfrm>
            <a:off x="355225" y="218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Use Case Include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3"/>
          <p:cNvSpPr txBox="1"/>
          <p:nvPr>
            <p:ph idx="1" type="body"/>
          </p:nvPr>
        </p:nvSpPr>
        <p:spPr>
          <a:xfrm>
            <a:off x="355225" y="863550"/>
            <a:ext cx="8520600" cy="6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Include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relationship between use cases is shown by a dashed arrow with an open arrowhead from the including (base) use case to the included (common part) use case. The arrow is labeled with the keyword «include».</a:t>
            </a:r>
            <a:endParaRPr/>
          </a:p>
        </p:txBody>
      </p:sp>
      <p:pic>
        <p:nvPicPr>
          <p:cNvPr id="208" name="Google Shape;20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03250"/>
            <a:ext cx="3724275" cy="294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0150" y="2293075"/>
            <a:ext cx="3238500" cy="22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Use Case Relationships Compared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625" y="1407425"/>
            <a:ext cx="8839201" cy="2607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draw?</a:t>
            </a:r>
            <a:endParaRPr/>
          </a:p>
        </p:txBody>
      </p:sp>
      <p:sp>
        <p:nvSpPr>
          <p:cNvPr id="221" name="Google Shape;221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 Subject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 Actors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 Use Cases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Google Shape;22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1163" y="730538"/>
            <a:ext cx="2447925" cy="202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6300" y="597188"/>
            <a:ext cx="2476500" cy="216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54420" y="157845"/>
            <a:ext cx="508472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55475" y="157850"/>
            <a:ext cx="461640" cy="54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3572" y="3098680"/>
            <a:ext cx="2858350" cy="18621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776649" y="3057599"/>
            <a:ext cx="3723792" cy="20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/>
          <p:nvPr>
            <p:ph type="title"/>
          </p:nvPr>
        </p:nvSpPr>
        <p:spPr>
          <a:xfrm>
            <a:off x="198550" y="131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 Examples: </a:t>
            </a:r>
            <a:r>
              <a:rPr lang="en" u="sng">
                <a:solidFill>
                  <a:schemeClr val="hlink"/>
                </a:solidFill>
                <a:hlinkClick r:id="rId3"/>
              </a:rPr>
              <a:t>Restaurant</a:t>
            </a:r>
            <a:r>
              <a:rPr lang="en"/>
              <a:t> </a:t>
            </a:r>
            <a:endParaRPr sz="105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3" name="Google Shape;23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856825"/>
            <a:ext cx="3399726" cy="413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31651" y="787200"/>
            <a:ext cx="3064227" cy="4134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7"/>
          <p:cNvSpPr txBox="1"/>
          <p:nvPr>
            <p:ph type="title"/>
          </p:nvPr>
        </p:nvSpPr>
        <p:spPr>
          <a:xfrm>
            <a:off x="198550" y="131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 Examples: Bank ATM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0" name="Google Shape;24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56825"/>
            <a:ext cx="4414199" cy="413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1224" y="761100"/>
            <a:ext cx="4272601" cy="2124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80074" y="3037998"/>
            <a:ext cx="3263110" cy="1953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 Diagrams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Describe a set of actions (</a:t>
            </a:r>
            <a:r>
              <a:rPr b="1" lang="en" sz="1500">
                <a:solidFill>
                  <a:srgbClr val="0000FF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use cases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) that some system or systems (</a:t>
            </a:r>
            <a:r>
              <a:rPr b="1" lang="en" sz="1500">
                <a:solidFill>
                  <a:srgbClr val="0000FF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subject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) should or can perform in collaboration with one or more </a:t>
            </a:r>
            <a:r>
              <a:rPr b="1" lang="en" sz="15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external users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of the system (</a:t>
            </a:r>
            <a:r>
              <a:rPr b="1" lang="en" sz="1500">
                <a:solidFill>
                  <a:srgbClr val="0000FF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actors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).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●"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UML 2.0 to 2.4 specifications also described </a:t>
            </a:r>
            <a:r>
              <a:rPr b="1" lang="en" sz="15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use case diagram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as a specialization of a </a:t>
            </a:r>
            <a:r>
              <a:rPr b="1" lang="en" sz="1500">
                <a:solidFill>
                  <a:srgbClr val="0000FF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class diagram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Georgia"/>
              <a:buChar char="●"/>
            </a:pP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So, they are also </a:t>
            </a:r>
            <a:r>
              <a:rPr b="1" lang="en" sz="1500">
                <a:solidFill>
                  <a:srgbClr val="0000FF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structure diagrams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- as a special case of class diagrams where classifiers are restricted to be either </a:t>
            </a:r>
            <a:r>
              <a:rPr b="1" lang="en" sz="1500">
                <a:solidFill>
                  <a:srgbClr val="0000FF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actors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or </a:t>
            </a:r>
            <a:r>
              <a:rPr b="1" lang="en" sz="1500">
                <a:solidFill>
                  <a:srgbClr val="0000FF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use cases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related to each other with </a:t>
            </a:r>
            <a:r>
              <a:rPr b="1" lang="en" sz="1500">
                <a:solidFill>
                  <a:srgbClr val="0000FF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associations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178250" y="129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220"/>
              <a:t>Business Use Case Diagrams</a:t>
            </a:r>
            <a:endParaRPr b="1" i="1" sz="3525">
              <a:solidFill>
                <a:srgbClr val="0B615E"/>
              </a:solidFill>
              <a:highlight>
                <a:srgbClr val="E8E8E8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220"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297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100">
                <a:solidFill>
                  <a:srgbClr val="FF0000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Business use cases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were introduced in </a:t>
            </a: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Rational Unified Process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(RUP) to represent business function, process, or activity performed in the modeled </a:t>
            </a:r>
            <a:r>
              <a:rPr b="1"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business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40974" y="569399"/>
            <a:ext cx="5103025" cy="423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226775" y="226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System Use Case Diagrams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342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(System) Use case diagrams are used to specify: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165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●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(external) </a:t>
            </a: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requirements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, required usages of a system under design or analysis (</a:t>
            </a:r>
            <a:r>
              <a:rPr b="1" lang="en" sz="1400">
                <a:solidFill>
                  <a:srgbClr val="0000FF"/>
                </a:solidFill>
                <a:highlight>
                  <a:srgbClr val="FFFFFF"/>
                </a:highlight>
                <a:uFill>
                  <a:noFill/>
                </a:uFill>
                <a:latin typeface="Georgia"/>
                <a:ea typeface="Georgia"/>
                <a:cs typeface="Georgia"/>
                <a:sym typeface="Georgi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subject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) - to capture </a:t>
            </a:r>
            <a:r>
              <a:rPr i="1" lang="en" sz="14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what the system is supposed to do;</a:t>
            </a:r>
            <a:endParaRPr i="1" sz="14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165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●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the </a:t>
            </a: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functionality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offered by a subject – </a:t>
            </a:r>
            <a:r>
              <a:rPr i="1" lang="en" sz="14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what the system can do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;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04165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Char char="●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requirements the specified subject poses on its </a:t>
            </a: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environment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- by defining </a:t>
            </a:r>
            <a:r>
              <a:rPr i="1" lang="en" sz="14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how environment should interact with the subject </a:t>
            </a: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so that it will be able to perform its services.</a:t>
            </a:r>
            <a:endParaRPr sz="14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2075" y="636375"/>
            <a:ext cx="4941918" cy="403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Use Case Subject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>
                <a:solidFill>
                  <a:srgbClr val="0033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 </a:t>
            </a: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subject</a:t>
            </a:r>
            <a:r>
              <a:rPr lang="en" sz="1400">
                <a:solidFill>
                  <a:srgbClr val="0033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is a </a:t>
            </a:r>
            <a:r>
              <a:rPr b="1" lang="en" sz="1400">
                <a:solidFill>
                  <a:srgbClr val="0000FF"/>
                </a:solidFill>
                <a:highlight>
                  <a:srgbClr val="FFFFFF"/>
                </a:highlight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classifier</a:t>
            </a:r>
            <a:r>
              <a:rPr lang="en" sz="1400">
                <a:solidFill>
                  <a:srgbClr val="0033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(including </a:t>
            </a:r>
            <a:r>
              <a:rPr b="1" lang="en" sz="1400">
                <a:solidFill>
                  <a:srgbClr val="0000FF"/>
                </a:solidFill>
                <a:highlight>
                  <a:srgbClr val="FFFFFF"/>
                </a:highlight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subsystem</a:t>
            </a:r>
            <a:r>
              <a:rPr lang="en" sz="1400">
                <a:solidFill>
                  <a:srgbClr val="0033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1" lang="en" sz="1400">
                <a:solidFill>
                  <a:srgbClr val="0000FF"/>
                </a:solidFill>
                <a:highlight>
                  <a:srgbClr val="FFFFFF"/>
                </a:highlight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component</a:t>
            </a:r>
            <a:r>
              <a:rPr lang="en" sz="1400">
                <a:solidFill>
                  <a:srgbClr val="0033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or even </a:t>
            </a:r>
            <a:r>
              <a:rPr b="1" lang="en" sz="1400">
                <a:solidFill>
                  <a:srgbClr val="0000FF"/>
                </a:solidFill>
                <a:highlight>
                  <a:srgbClr val="FFFFFF"/>
                </a:highlight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class</a:t>
            </a:r>
            <a:r>
              <a:rPr lang="en" sz="1400">
                <a:solidFill>
                  <a:srgbClr val="0033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 representing a business, software system, physical system or device under analysis, design, or consideration, having some </a:t>
            </a:r>
            <a:r>
              <a:rPr b="1" lang="en" sz="1400">
                <a:solidFill>
                  <a:srgbClr val="0000FF"/>
                </a:solidFill>
                <a:highlight>
                  <a:srgbClr val="FFFFFF"/>
                </a:highlight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behavior</a:t>
            </a:r>
            <a:r>
              <a:rPr lang="en" sz="1400">
                <a:solidFill>
                  <a:srgbClr val="0033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and to which a set of </a:t>
            </a:r>
            <a:r>
              <a:rPr b="1" lang="en" sz="1400">
                <a:solidFill>
                  <a:srgbClr val="0000FF"/>
                </a:solidFill>
                <a:highlight>
                  <a:srgbClr val="FFFFFF"/>
                </a:highlight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use cases</a:t>
            </a:r>
            <a:r>
              <a:rPr lang="en" sz="1400">
                <a:solidFill>
                  <a:srgbClr val="0033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400">
                <a:solidFill>
                  <a:srgbClr val="0000FF"/>
                </a:solidFill>
                <a:highlight>
                  <a:srgbClr val="FFFFFF"/>
                </a:highlight>
                <a:uFill>
                  <a:noFill/>
                </a:uFill>
                <a:latin typeface="Verdana"/>
                <a:ea typeface="Verdana"/>
                <a:cs typeface="Verdana"/>
                <a:sym typeface="Verdana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applies</a:t>
            </a:r>
            <a:r>
              <a:rPr lang="en" sz="1400">
                <a:solidFill>
                  <a:srgbClr val="003366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endParaRPr sz="1400">
              <a:solidFill>
                <a:srgbClr val="003366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Clr>
                <a:srgbClr val="003366"/>
              </a:buClr>
              <a:buSzPts val="1400"/>
              <a:buFont typeface="Verdana"/>
              <a:buChar char="●"/>
            </a:pPr>
            <a:r>
              <a:rPr lang="en" sz="14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 subject of a use case defines and represents </a:t>
            </a:r>
            <a:r>
              <a:rPr b="1" lang="en" sz="14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boundaries</a:t>
            </a:r>
            <a:endParaRPr b="1" sz="14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Notation: </a:t>
            </a:r>
            <a:r>
              <a:rPr lang="en" sz="11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presented by a rectangle with subject's name, associated keywords and stereotypes in the top left corner</a:t>
            </a:r>
            <a:endParaRPr/>
          </a:p>
          <a:p>
            <a:pPr indent="0" lvl="0" marL="45720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165300" y="2990388"/>
            <a:ext cx="2667000" cy="16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/>
        </p:nvSpPr>
        <p:spPr>
          <a:xfrm>
            <a:off x="6089700" y="4568875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000066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Books Online (subject) with applicable use cases and Web Customer actor.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Business Model Subject</a:t>
            </a:r>
            <a:endParaRPr b="1"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context of business modeling, use cases are used to model various business entities.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entities can include business, enterprise, company, or its divisions, departments, and teams.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example, consider a </a:t>
            </a:r>
            <a:r>
              <a:rPr b="1" lang="en"/>
              <a:t>Department Store, an Airport, or a Restaurant</a:t>
            </a:r>
            <a:r>
              <a:rPr lang="en"/>
              <a:t> as potential business subjects.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represent business subjects in UML, custom stereotypes like «Business» or «Department» can be used.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Let's take the example of a «Business» Restaurant, which can have business actors like Customer, Advertiser, and Supplier.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/>
              <a:t>Business Model Subject</a:t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775" y="1218650"/>
            <a:ext cx="3019425" cy="333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4213" y="857250"/>
            <a:ext cx="2943225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0"/>
          <p:cNvSpPr txBox="1"/>
          <p:nvPr/>
        </p:nvSpPr>
        <p:spPr>
          <a:xfrm>
            <a:off x="727850" y="455240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000066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Restaurant business </a:t>
            </a:r>
            <a:r>
              <a:rPr b="1" i="1" lang="en" sz="1000">
                <a:solidFill>
                  <a:schemeClr val="dk1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subject</a:t>
            </a:r>
            <a:r>
              <a:rPr i="1" lang="en" sz="1000">
                <a:solidFill>
                  <a:srgbClr val="000066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with business actors and applicable use cases</a:t>
            </a:r>
            <a:endParaRPr/>
          </a:p>
        </p:txBody>
      </p:sp>
      <p:sp>
        <p:nvSpPr>
          <p:cNvPr id="103" name="Google Shape;103;p20"/>
          <p:cNvSpPr txBox="1"/>
          <p:nvPr/>
        </p:nvSpPr>
        <p:spPr>
          <a:xfrm>
            <a:off x="5685638" y="4439725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rgbClr val="000066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Mistake: Restaurant business should not have Waiter and Cashier as actors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System Subject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context of software systems, </a:t>
            </a:r>
            <a:r>
              <a:rPr b="1" lang="en"/>
              <a:t>use cases describe how a system automates business processes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Subjects can include software and/or hardware systems, subsystems, components, or devices.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Examples of software systems include a Web Site, a Payment System, an Automated Teller Machine (ATM), or a Point of Sale (POS) Terminal.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UML for software systems, following stereotypes </a:t>
            </a:r>
            <a:r>
              <a:rPr lang="en"/>
              <a:t>are often used for clarity</a:t>
            </a:r>
            <a:r>
              <a:rPr lang="en" sz="1400"/>
              <a:t>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«Subsystem»,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«Process»,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«Service»,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«Component»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