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5b91c66a2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95b91c66a2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5b91c66a2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95b91c66a2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582d51f5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582d51f5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5b91c66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5b91c66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5b91c66a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5b91c66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5b91c66a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5b91c66a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5b91c66a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5b91c66a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5b91c66a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5b91c66a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e7b35b9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e7b35b9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e7b35b9e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e7b35b9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582d51f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582d51f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e8043b5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e8043b5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e8043b5b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e8043b5b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e8043b5b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5e8043b5b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e8043b5b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5e8043b5b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e8043b5b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e8043b5b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5e8043b5b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5e8043b5b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e8043b5b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e8043b5b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e8043b5b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e8043b5b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582d51f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582d51f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5b91c66a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5b91c66a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582d51f5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582d51f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5b91c66a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5b91c66a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5b91c66a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5b91c66a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5b91c66a2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5b91c66a2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95b91c66a2_0_1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5b91c66a2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95b91c66a2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52400" y="228600"/>
            <a:ext cx="88392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4525" lIns="69050" spcFirstLastPara="1" rIns="69050" wrap="square" tIns="3452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800" y="971550"/>
            <a:ext cx="8305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525" lIns="69050" spcFirstLastPara="1" rIns="69050" wrap="square" tIns="34525">
            <a:normAutofit/>
          </a:bodyPr>
          <a:lstStyle>
            <a:lvl1pPr indent="-273050" lvl="0" marL="457200" rtl="0" algn="l">
              <a:spcBef>
                <a:spcPts val="300"/>
              </a:spcBef>
              <a:spcAft>
                <a:spcPts val="0"/>
              </a:spcAft>
              <a:buSzPts val="700"/>
              <a:buChar char="●"/>
              <a:defRPr/>
            </a:lvl1pPr>
            <a:lvl2pPr indent="-273050" lvl="1" marL="914400" rtl="0" algn="l">
              <a:spcBef>
                <a:spcPts val="300"/>
              </a:spcBef>
              <a:spcAft>
                <a:spcPts val="0"/>
              </a:spcAft>
              <a:buSzPts val="700"/>
              <a:buChar char="○"/>
              <a:defRPr/>
            </a:lvl2pPr>
            <a:lvl3pPr indent="-260350" lvl="2" marL="1371600" rtl="0" algn="l">
              <a:spcBef>
                <a:spcPts val="300"/>
              </a:spcBef>
              <a:spcAft>
                <a:spcPts val="0"/>
              </a:spcAft>
              <a:buSzPts val="500"/>
              <a:buChar char="■"/>
              <a:defRPr/>
            </a:lvl3pPr>
            <a:lvl4pPr indent="-285750" lvl="3" marL="18288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25" lIns="69050" spcFirstLastPara="1" rIns="69050" wrap="square" tIns="3452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uml-diagrams.org/interaction-message.html" TargetMode="External"/><Relationship Id="rId4" Type="http://schemas.openxmlformats.org/officeDocument/2006/relationships/hyperlink" Target="https://www.uml-diagrams.org/sequence-diagrams.html#interaction-fragment" TargetMode="External"/><Relationship Id="rId5" Type="http://schemas.openxmlformats.org/officeDocument/2006/relationships/hyperlink" Target="https://www.uml-diagrams.org/sequence-diagrams.html#interaction-use" TargetMode="External"/><Relationship Id="rId6" Type="http://schemas.openxmlformats.org/officeDocument/2006/relationships/hyperlink" Target="https://www.uml-diagrams.org/sequence-diagrams-combined-fragment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uml-diagrams.org/uml-core.html#named-element" TargetMode="External"/><Relationship Id="rId4" Type="http://schemas.openxmlformats.org/officeDocument/2006/relationships/hyperlink" Target="https://www.uml-diagrams.org/sequence-diagrams.html#occurrence" TargetMode="External"/><Relationship Id="rId9" Type="http://schemas.openxmlformats.org/officeDocument/2006/relationships/hyperlink" Target="https://www.uml-diagrams.org/sequence-diagrams.html#interaction-use" TargetMode="External"/><Relationship Id="rId5" Type="http://schemas.openxmlformats.org/officeDocument/2006/relationships/hyperlink" Target="https://www.uml-diagrams.org/sequence-diagrams.html#execution" TargetMode="External"/><Relationship Id="rId6" Type="http://schemas.openxmlformats.org/officeDocument/2006/relationships/hyperlink" Target="https://www.uml-diagrams.org/sequence-diagrams.html#execution" TargetMode="External"/><Relationship Id="rId7" Type="http://schemas.openxmlformats.org/officeDocument/2006/relationships/hyperlink" Target="https://www.uml-diagrams.org/sequence-diagrams.html#state-invariant" TargetMode="External"/><Relationship Id="rId8" Type="http://schemas.openxmlformats.org/officeDocument/2006/relationships/hyperlink" Target="https://www.uml-diagrams.org/sequence-diagrams-combined-fragment.html" TargetMode="External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uml-diagrams.org/sequence-diagrams.html#occurrence" TargetMode="External"/><Relationship Id="rId4" Type="http://schemas.openxmlformats.org/officeDocument/2006/relationships/hyperlink" Target="https://www.uml-diagrams.org/interaction-message.html" TargetMode="External"/><Relationship Id="rId9" Type="http://schemas.openxmlformats.org/officeDocument/2006/relationships/hyperlink" Target="https://www.uml-diagrams.org/sequence-diagrams.html#execution-occurrence" TargetMode="External"/><Relationship Id="rId5" Type="http://schemas.openxmlformats.org/officeDocument/2006/relationships/hyperlink" Target="https://www.uml-diagrams.org/sequence-diagrams.html#execution" TargetMode="External"/><Relationship Id="rId6" Type="http://schemas.openxmlformats.org/officeDocument/2006/relationships/hyperlink" Target="https://www.uml-diagrams.org/sequence-diagrams.html#lifeline" TargetMode="External"/><Relationship Id="rId7" Type="http://schemas.openxmlformats.org/officeDocument/2006/relationships/image" Target="../media/image15.png"/><Relationship Id="rId8" Type="http://schemas.openxmlformats.org/officeDocument/2006/relationships/hyperlink" Target="https://www.uml-diagrams.org/sequence-diagrams.html#message-occurrenc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uml-diagrams.org/sequence-diagrams.html#lifeline" TargetMode="External"/><Relationship Id="rId4" Type="http://schemas.openxmlformats.org/officeDocument/2006/relationships/hyperlink" Target="https://www.uml-diagrams.org/sequence-diagrams.html#execution-occurrence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uml-diagrams.org/constraint.html" TargetMode="External"/><Relationship Id="rId4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uml-diagrams.org/sequence-diagrams.html#interaction-fragment" TargetMode="External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uml-diagrams.org/sequence-diagrams-combined-fragment.html#interaction-constraint" TargetMode="External"/><Relationship Id="rId4" Type="http://schemas.openxmlformats.org/officeDocument/2006/relationships/image" Target="../media/image42.png"/><Relationship Id="rId5" Type="http://schemas.openxmlformats.org/officeDocument/2006/relationships/hyperlink" Target="https://www.uml-diagrams.org/constraint.html" TargetMode="External"/><Relationship Id="rId6" Type="http://schemas.openxmlformats.org/officeDocument/2006/relationships/hyperlink" Target="https://www.uml-diagrams.org/sequence-diagrams.html#lifelin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32.png"/><Relationship Id="rId6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43.png"/><Relationship Id="rId5" Type="http://schemas.openxmlformats.org/officeDocument/2006/relationships/image" Target="../media/image27.png"/><Relationship Id="rId6" Type="http://schemas.openxmlformats.org/officeDocument/2006/relationships/image" Target="../media/image33.png"/><Relationship Id="rId7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Relationship Id="rId4" Type="http://schemas.openxmlformats.org/officeDocument/2006/relationships/hyperlink" Target="https://www.uml-diagrams.org/sequence-diagram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uml-diagrams.org/sequence-diagrams.html#destruction-occurrence-seq" TargetMode="External"/><Relationship Id="rId10" Type="http://schemas.openxmlformats.org/officeDocument/2006/relationships/hyperlink" Target="https://www.uml-diagrams.org/sequence-diagrams.html#state-invariant" TargetMode="External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uml-diagrams.org/interaction-message.html" TargetMode="External"/><Relationship Id="rId4" Type="http://schemas.openxmlformats.org/officeDocument/2006/relationships/hyperlink" Target="https://www.uml-diagrams.org/sequence-diagrams.html#lifeline" TargetMode="External"/><Relationship Id="rId9" Type="http://schemas.openxmlformats.org/officeDocument/2006/relationships/hyperlink" Target="https://www.uml-diagrams.org/sequence-diagrams.html#interaction-use" TargetMode="External"/><Relationship Id="rId5" Type="http://schemas.openxmlformats.org/officeDocument/2006/relationships/hyperlink" Target="https://www.uml-diagrams.org/sequence-diagrams.html#lifeline" TargetMode="External"/><Relationship Id="rId6" Type="http://schemas.openxmlformats.org/officeDocument/2006/relationships/hyperlink" Target="https://www.uml-diagrams.org/sequence-diagrams.html#execution" TargetMode="External"/><Relationship Id="rId7" Type="http://schemas.openxmlformats.org/officeDocument/2006/relationships/hyperlink" Target="https://www.uml-diagrams.org/interaction-message.html" TargetMode="External"/><Relationship Id="rId8" Type="http://schemas.openxmlformats.org/officeDocument/2006/relationships/hyperlink" Target="https://www.uml-diagrams.org/sequence-diagrams-combined-fragment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uml-diagrams.org/common-behaviors.html#behavior" TargetMode="External"/><Relationship Id="rId4" Type="http://schemas.openxmlformats.org/officeDocument/2006/relationships/hyperlink" Target="https://www.uml-diagrams.org/sequence-diagrams.html#interaction-fragment" TargetMode="External"/><Relationship Id="rId9" Type="http://schemas.openxmlformats.org/officeDocument/2006/relationships/hyperlink" Target="https://www.uml-diagrams.org/interaction-overview-diagrams.html" TargetMode="External"/><Relationship Id="rId5" Type="http://schemas.openxmlformats.org/officeDocument/2006/relationships/hyperlink" Target="https://www.uml-diagrams.org/sequence-diagrams.html#occurrence" TargetMode="External"/><Relationship Id="rId6" Type="http://schemas.openxmlformats.org/officeDocument/2006/relationships/hyperlink" Target="https://www.uml-diagrams.org/sequence-diagrams.html" TargetMode="External"/><Relationship Id="rId7" Type="http://schemas.openxmlformats.org/officeDocument/2006/relationships/hyperlink" Target="https://www.uml-diagrams.org/communication-diagrams.html" TargetMode="External"/><Relationship Id="rId8" Type="http://schemas.openxmlformats.org/officeDocument/2006/relationships/hyperlink" Target="https://www.uml-diagrams.org/timing-diagram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uml-diagrams.org/uml-core.html#named-element" TargetMode="External"/><Relationship Id="rId4" Type="http://schemas.openxmlformats.org/officeDocument/2006/relationships/hyperlink" Target="https://www.uml-diagrams.org/sequence-diagrams.html#lifeline" TargetMode="External"/><Relationship Id="rId5" Type="http://schemas.openxmlformats.org/officeDocument/2006/relationships/hyperlink" Target="https://www.uml-diagrams.org/interaction-message.html#lost-message" TargetMode="External"/><Relationship Id="rId6" Type="http://schemas.openxmlformats.org/officeDocument/2006/relationships/hyperlink" Target="https://www.uml-diagrams.org/interaction-message.html#found-messag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hyperlink" Target="https://www.uml-diagrams.org/sequence-diagrams.html#lifeline" TargetMode="External"/><Relationship Id="rId7" Type="http://schemas.openxmlformats.org/officeDocument/2006/relationships/image" Target="../media/image18.png"/><Relationship Id="rId8" Type="http://schemas.openxmlformats.org/officeDocument/2006/relationships/hyperlink" Target="https://www.uml-diagrams.org/sequence-diagrams.html#lifelin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/>
          <p:nvPr/>
        </p:nvSpPr>
        <p:spPr>
          <a:xfrm>
            <a:off x="1151878" y="4844786"/>
            <a:ext cx="7670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  </a:t>
            </a:r>
            <a:r>
              <a:rPr lang="en"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https://www.geeksforgeeks.org/unified-modeling-language-uml-sequence-diagrams/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594525" y="917475"/>
            <a:ext cx="79548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Lost Message –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Lost message is used to represent a scenario where the recipient is not known to the system. It is represented using an arrow directed towards an end point from a lifeline. For example: Consider a scenario where a warning is generated. 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256" y="1823231"/>
            <a:ext cx="1814766" cy="821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2227" y="1620568"/>
            <a:ext cx="3036518" cy="2807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300" y="2759177"/>
            <a:ext cx="4249908" cy="1971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>
            <a:off x="1151878" y="4844786"/>
            <a:ext cx="7670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  </a:t>
            </a:r>
            <a:r>
              <a:rPr lang="en"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https://www.geeksforgeeks.org/unified-modeling-language-uml-sequence-diagrams/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594525" y="917475"/>
            <a:ext cx="79548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Guards –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model conditions we use guards in UML. They are used when we need to restrict the flow of messages on the pretext of a condition being met. Guards play an important role in letting software developers know the constraints attached to a system or a particular process. For example: In order to be able to withdraw cash, having a balance greater than zero is a condition that must be met as shown below.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3914" y="1996015"/>
            <a:ext cx="4229691" cy="2536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16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Gate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8447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a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message end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connection point for relating a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message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outside of an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interaction fragment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with a message inside the interaction fragment.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purpose of gates and messages between gates is to specify the concrete sender and receiver for every message. Gates play different roles: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formal gates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on interactions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actual gates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on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interaction uses</a:t>
            </a:r>
            <a:endParaRPr b="1" sz="11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expression gates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on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combined fragment</a:t>
            </a:r>
            <a:endParaRPr b="1" sz="11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gates are named implicitly or explicitly. Implicit gate name is constructed by concatenating the direction of the message ("in" or "out") and the message name, e.g. in_search, out_read.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224650" y="15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Interaction Fragment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846000"/>
            <a:ext cx="8520600" cy="3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Interaction fragment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a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named element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representing the most general interaction unit.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Examples of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interaction fragments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Occurrence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b="1" sz="11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xecution</a:t>
            </a:r>
            <a:endParaRPr b="1" sz="11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state invariant</a:t>
            </a:r>
            <a:endParaRPr b="1" sz="11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combined fragment</a:t>
            </a:r>
            <a:endParaRPr b="1" sz="11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interaction use</a:t>
            </a:r>
            <a:endParaRPr b="1" sz="11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215975" y="13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Occurrence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704400"/>
            <a:ext cx="85206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Occurrence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occurrence specification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i.e. "event description"  → represents a moment in time (event) at the beginning or end of a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message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or at the beginning or end of an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execution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Each occurrence specification appears on exactly one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lifeline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Occurrence specification has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 notation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is just a point at the beginning or end of a message or at the beginning or end of an execution specification.</a:t>
            </a:r>
            <a:endParaRPr b="1" sz="12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08773" y="1603126"/>
            <a:ext cx="1895174" cy="16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/>
        </p:nvSpPr>
        <p:spPr>
          <a:xfrm>
            <a:off x="87025" y="1871175"/>
            <a:ext cx="39783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Examples of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occurrences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message occurrence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represents sending and receiving of signals or invoking or receiving of operation calls.</a:t>
            </a:r>
            <a:endParaRPr b="1" sz="12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execution occurrence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represents moments in time at which actions or behaviors start or finish.</a:t>
            </a:r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15272" y="3342100"/>
            <a:ext cx="2321300" cy="180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7189575" y="1812000"/>
            <a:ext cx="126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Destruction Occurrence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55225" y="35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442250" y="608650"/>
            <a:ext cx="4850100" cy="17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Represents a period in the participant's lifetime when it is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08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executing a unit of behavior or action within the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lifeline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08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sending a signal to another participant,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085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waiting for a reply message from another participant.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08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09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duration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an execution is represented by two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execution occurrences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the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start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occurrence and the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finish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occurrence.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3211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Execution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represented as a thin grey or white rectangle on the lifeline.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2350" y="510850"/>
            <a:ext cx="3687414" cy="17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501" y="2299400"/>
            <a:ext cx="3049225" cy="12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6600" y="3613150"/>
            <a:ext cx="3389924" cy="14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61450" y="2694825"/>
            <a:ext cx="3607300" cy="16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17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tate invariant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802475"/>
            <a:ext cx="8520600" cy="10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Represents a runtime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constraint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on the participants of the interaction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constraint is evaluated immediately prior to the execution of the next occurrence specification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State invariant is usually shown as a constraint in curly braces on the lifeline.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675" y="1999175"/>
            <a:ext cx="300037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157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use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819900"/>
            <a:ext cx="8520600" cy="3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interaction fragment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which allows to use (or call) another interaction.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Referenced interaction has formal gates. Interaction use provides a set of actual gates that must match the formal gates of the interaction.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Interaction use works as: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copy the contents of the referred interaction to where this interaction needs to be used,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substitute formal parameters with arguments,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connect the formal gates with the actual ones.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198" y="2891225"/>
            <a:ext cx="3554525" cy="20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Combined Fragment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Defines a combination (expression) of interaction fragments.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combined fragment is defined by an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interaction operator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corresponding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interaction operands.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Through the use of combined fragments the user will be able to describe a number of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traces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a compact and concise manner.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Combined fragment may have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interaction constraints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also called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guards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1800" y="2524113"/>
            <a:ext cx="2362200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>
            <p:ph type="title"/>
          </p:nvPr>
        </p:nvSpPr>
        <p:spPr>
          <a:xfrm>
            <a:off x="394575" y="2285400"/>
            <a:ext cx="21672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00">
                <a:solidFill>
                  <a:schemeClr val="accent1"/>
                </a:solidFill>
              </a:rPr>
              <a:t>I</a:t>
            </a:r>
            <a:r>
              <a:rPr b="1" lang="en" sz="1400">
                <a:solidFill>
                  <a:schemeClr val="accent1"/>
                </a:solidFill>
              </a:rPr>
              <a:t>nteraction constraint </a:t>
            </a:r>
            <a:endParaRPr b="1" sz="1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400">
              <a:solidFill>
                <a:schemeClr val="accent1"/>
              </a:solidFill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675200" y="2661000"/>
            <a:ext cx="5471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interaction constraint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a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constraint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used in interactions - a Boolean expression that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guards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 operand in a combined fragment.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 interaction constraint is shown in square brackets covering the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lifeline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where the first event occurrence will occur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UML 2.4 often refers to interaction constraint as a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guard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182600" y="147150"/>
            <a:ext cx="199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Alternatives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0" y="908500"/>
            <a:ext cx="2706900" cy="13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interaction operator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alt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means that the combined fragment represents a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choice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or alternatives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of behavior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09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At most one of the operands will be chosen.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963" y="2020775"/>
            <a:ext cx="3038475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>
            <p:ph type="title"/>
          </p:nvPr>
        </p:nvSpPr>
        <p:spPr>
          <a:xfrm>
            <a:off x="3244350" y="153825"/>
            <a:ext cx="121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2777000" y="852375"/>
            <a:ext cx="2706900" cy="13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combined fragment represents a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choice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behavior where either the (sole) operand happens or nothing happens.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375" y="1909925"/>
            <a:ext cx="238125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/>
          <p:nvPr>
            <p:ph type="title"/>
          </p:nvPr>
        </p:nvSpPr>
        <p:spPr>
          <a:xfrm>
            <a:off x="5762625" y="216850"/>
            <a:ext cx="121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6092575" y="789550"/>
            <a:ext cx="2706900" cy="13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Loop could be controlled by either or both iteration bounds and a guard.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If loop has no bounds specified, it means potentially infinite loop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4900" y="1818900"/>
            <a:ext cx="1601747" cy="13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0350" y="1921862"/>
            <a:ext cx="1416180" cy="129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650" y="128150"/>
            <a:ext cx="7285225" cy="47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258800" y="147150"/>
            <a:ext cx="14349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Break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51000" y="697225"/>
            <a:ext cx="2706900" cy="13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87972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break operator with a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guard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chosen when the guard is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true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In this case the rest of the directly enclosing interaction fragment is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ignored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87972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When the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guard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of the break operand is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false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the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break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operand is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ignored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the rest of the enclosing interaction fragment proceeds.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50" y="2053513"/>
            <a:ext cx="1434900" cy="163903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>
            <p:ph type="title"/>
          </p:nvPr>
        </p:nvSpPr>
        <p:spPr>
          <a:xfrm>
            <a:off x="2713400" y="70950"/>
            <a:ext cx="14349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Parallel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850" y="1802858"/>
            <a:ext cx="2096950" cy="149464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2757900" y="764850"/>
            <a:ext cx="27069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86861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8"/>
              <a:buFont typeface="Georgia"/>
              <a:buChar char="●"/>
            </a:pPr>
            <a:r>
              <a:rPr lang="en" sz="917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Defines potentially parallel execution of behaviors of the operands of the combined fragment.</a:t>
            </a:r>
            <a:endParaRPr sz="917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86861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8"/>
              <a:buFont typeface="Georgia"/>
              <a:buChar char="●"/>
            </a:pPr>
            <a:r>
              <a:rPr lang="en" sz="917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Different operands can be interleaved in any way as long as the ordering imposed by each operand is preserved</a:t>
            </a:r>
            <a:r>
              <a:rPr lang="en" sz="917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917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3" name="Google Shape;223;p33"/>
          <p:cNvSpPr txBox="1"/>
          <p:nvPr>
            <p:ph type="title"/>
          </p:nvPr>
        </p:nvSpPr>
        <p:spPr>
          <a:xfrm>
            <a:off x="5692525" y="79525"/>
            <a:ext cx="29406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Strict Sequencing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5835625" y="63382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interaction operator 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strict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requires a strict sequencing (order) of the operands on the first level within the combined fragment.</a:t>
            </a:r>
            <a:endParaRPr sz="1000"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2575" y="1434224"/>
            <a:ext cx="2463050" cy="17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6200" y="3308089"/>
            <a:ext cx="2788000" cy="137563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/>
        </p:nvSpPr>
        <p:spPr>
          <a:xfrm>
            <a:off x="65000" y="3841200"/>
            <a:ext cx="6170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Weak sequencing is defined by the set of traces with these properties: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ordering of occurrence specifications within each of the operands is maintained.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Occurrence specifications on different lifelines from different operands may come in any order.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Occurrence specifications on the same lifeline from different operands are ordered such that an occurrence specification of the first operand comes before that of the second operand.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181550" y="225225"/>
            <a:ext cx="22704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320"/>
              <a:t>Critical Region</a:t>
            </a:r>
            <a:endParaRPr sz="23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3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20"/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50" y="2112325"/>
            <a:ext cx="2433925" cy="25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4"/>
          <p:cNvSpPr txBox="1"/>
          <p:nvPr/>
        </p:nvSpPr>
        <p:spPr>
          <a:xfrm>
            <a:off x="0" y="733650"/>
            <a:ext cx="3000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critical region is a region with traces that cannot be interleaved by other occurrence specifications (on the lifelines covered by the region).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Char char="●"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This means that the region is treated </a:t>
            </a: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atomically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by the enclosing fragment and can't be interleaved, e.g. by parallel operator.</a:t>
            </a:r>
            <a:endParaRPr sz="1300"/>
          </a:p>
        </p:txBody>
      </p:sp>
      <p:sp>
        <p:nvSpPr>
          <p:cNvPr id="235" name="Google Shape;235;p34"/>
          <p:cNvSpPr txBox="1"/>
          <p:nvPr>
            <p:ph type="title"/>
          </p:nvPr>
        </p:nvSpPr>
        <p:spPr>
          <a:xfrm>
            <a:off x="3091050" y="115950"/>
            <a:ext cx="22704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Ignore/Consider</a:t>
            </a:r>
            <a:endParaRPr sz="2220"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1825" y="792650"/>
            <a:ext cx="1903675" cy="15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1825" y="2452125"/>
            <a:ext cx="2106700" cy="1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4"/>
          <p:cNvSpPr txBox="1"/>
          <p:nvPr>
            <p:ph type="title"/>
          </p:nvPr>
        </p:nvSpPr>
        <p:spPr>
          <a:xfrm>
            <a:off x="5713200" y="133850"/>
            <a:ext cx="22704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Negative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9775" y="792650"/>
            <a:ext cx="1677200" cy="11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3625" y="2797250"/>
            <a:ext cx="2013745" cy="1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4"/>
          <p:cNvSpPr txBox="1"/>
          <p:nvPr>
            <p:ph type="title"/>
          </p:nvPr>
        </p:nvSpPr>
        <p:spPr>
          <a:xfrm>
            <a:off x="5971850" y="2020175"/>
            <a:ext cx="22704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400"/>
              <a:t>Assert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</p:txBody>
      </p:sp>
      <p:sp>
        <p:nvSpPr>
          <p:cNvPr id="242" name="Google Shape;242;p34"/>
          <p:cNvSpPr txBox="1"/>
          <p:nvPr/>
        </p:nvSpPr>
        <p:spPr>
          <a:xfrm>
            <a:off x="7375600" y="2149650"/>
            <a:ext cx="1677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eorgia"/>
              <a:buChar char="●"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sequences of the assert operand are the only valid continuations (must be satisfied by a correct design of the system)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eorgia"/>
              <a:buChar char="●"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All other continuations result in an invalid trace.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7192025" y="473550"/>
            <a:ext cx="186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Georgia"/>
              <a:buChar char="●"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races that are defined to be </a:t>
            </a:r>
            <a:r>
              <a:rPr b="1" lang="en" sz="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negative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(invalid)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https://www.uml-diagrams.org/sequence-diagrams-reference.html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311700" y="11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920"/>
              <a:t>Sequence Diagrams Examples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20"/>
          </a:p>
        </p:txBody>
      </p:sp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50" y="633825"/>
            <a:ext cx="3196250" cy="43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 txBox="1"/>
          <p:nvPr/>
        </p:nvSpPr>
        <p:spPr>
          <a:xfrm>
            <a:off x="3904975" y="689875"/>
            <a:ext cx="4927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 example of high level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sequence diagram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for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online bookshop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Online customer can search book catalog, view description of a selected book, add book to shopping cart, do checkout.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311700" y="11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Sequence Diagrams Examples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20"/>
          </a:p>
        </p:txBody>
      </p:sp>
      <p:sp>
        <p:nvSpPr>
          <p:cNvPr id="262" name="Google Shape;262;p37"/>
          <p:cNvSpPr txBox="1"/>
          <p:nvPr/>
        </p:nvSpPr>
        <p:spPr>
          <a:xfrm>
            <a:off x="2593600" y="3365850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3" name="Google Shape;2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375" y="117175"/>
            <a:ext cx="3243600" cy="483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311700" y="11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Sequence Diagrams Examples</a:t>
            </a:r>
            <a:endParaRPr sz="1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920"/>
          </a:p>
        </p:txBody>
      </p:sp>
      <p:sp>
        <p:nvSpPr>
          <p:cNvPr id="269" name="Google Shape;269;p38"/>
          <p:cNvSpPr txBox="1"/>
          <p:nvPr/>
        </p:nvSpPr>
        <p:spPr>
          <a:xfrm>
            <a:off x="2593600" y="3365850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125" y="725725"/>
            <a:ext cx="5026025" cy="40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/>
        </p:nvSpPr>
        <p:spPr>
          <a:xfrm>
            <a:off x="2593600" y="3365850"/>
            <a:ext cx="419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225" y="128575"/>
            <a:ext cx="7016450" cy="48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7916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226775" y="5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equence diagram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66125" y="72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Focuses on the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message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interchange between a number of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lifelines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following nodes and edges are typically drawn in a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UML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sequence diagram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○"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lifeline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○"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execution specification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○"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message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○"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combined fragment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○"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interaction use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○"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state invariant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○"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continuation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○"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destruction occurrence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59125" y="1349775"/>
            <a:ext cx="5497424" cy="37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1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UML Interaction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741575"/>
            <a:ext cx="8520600" cy="3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interaction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a specialization of both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behavior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and of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interaction fragment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which represents a unit of behavior that focuses on the observable exchange of information between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connectable elements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Interactions focus on the passing of information with messages between the connectable elements of the classifier.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semantics of an interaction is defined in UML as a pair of sets of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traces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valid traces and invalid traces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trace is a sequence of event occurrences denoted &lt;e1, e2, ... , en&gt;, each of which is described by an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occurrence specification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Each occurrence in interactions is normally interpreted to take </a:t>
            </a:r>
            <a:r>
              <a:rPr lang="en" sz="1200">
                <a:solidFill>
                  <a:srgbClr val="FF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zero time.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Duration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always assumed to be measured between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occurrences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 a behavior an interaction is specializable and redefineable.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notation for an interaction is a solid-outline rectangle frame. The pentagon in the upper left corner of the rectangle contains the keyword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followed by the interaction name and parameters.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The notation within the rectangular frame is one of the form of: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sequence diagram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communication diagram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timing diagram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or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interaction overview diagram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9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Lifeline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715750"/>
            <a:ext cx="8520600" cy="14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1627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en" sz="1465">
                <a:solidFill>
                  <a:schemeClr val="dk1"/>
                </a:solidFill>
              </a:rPr>
              <a:t>A lifeline is a named element which depicts an individual participant in a sequence diagram. So basically each instance in a sequence diagram is represented by a lifeline. </a:t>
            </a:r>
            <a:endParaRPr sz="1465">
              <a:solidFill>
                <a:schemeClr val="dk1"/>
              </a:solidFill>
            </a:endParaRPr>
          </a:p>
          <a:p>
            <a:pPr indent="-321627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en" sz="1465">
                <a:solidFill>
                  <a:schemeClr val="dk1"/>
                </a:solidFill>
              </a:rPr>
              <a:t>Lifeline elements are located at the top in a sequence diagram. </a:t>
            </a:r>
            <a:endParaRPr sz="1465">
              <a:solidFill>
                <a:schemeClr val="dk1"/>
              </a:solidFill>
            </a:endParaRPr>
          </a:p>
          <a:p>
            <a:pPr indent="-321627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en" sz="1465">
                <a:solidFill>
                  <a:schemeClr val="dk1"/>
                </a:solidFill>
              </a:rPr>
              <a:t>The standard in UML for naming a lifeline follows the following format – Instance Name : Class Name</a:t>
            </a:r>
            <a:endParaRPr sz="1465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63350"/>
            <a:ext cx="189547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0275" y="2287150"/>
            <a:ext cx="198120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8800" y="2260775"/>
            <a:ext cx="3057525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311700" y="4173100"/>
            <a:ext cx="865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If the referenced connectable element is multivalued, then the lifeline may have an expression (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selector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that specifies which particular part is represented by this lifeline.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0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UML Message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Message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a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named element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that defines one specific kind of communication between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lifelines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an interaction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message is shown as a line from the sender message end to the receiver message end.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The line must be such that every line fragment is either horizontal or downwards when traversed from send event to receive event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There are two major types of messages in Sequence Diagram: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○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Message by Action Type - a message reflect either an operation call or  start of an execution or sending/receiving of a single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■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Synchronous call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■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Asynchronous call/ signal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■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create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■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delete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■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reply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○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Message by Presence of Events - a message depends upon whether messages send event and  receive events are present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■"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complete message</a:t>
            </a:r>
            <a:endParaRPr b="1"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■"/>
            </a:pP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lost message</a:t>
            </a:r>
            <a:endParaRPr b="1" sz="11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■"/>
            </a:pP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found message</a:t>
            </a:r>
            <a:endParaRPr b="1" sz="11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845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Char char="■"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unknown message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(default)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52400" y="3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Message by Action Type</a:t>
            </a:r>
            <a:endParaRPr b="1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5900"/>
            <a:ext cx="2481025" cy="13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2471675" y="722350"/>
            <a:ext cx="1741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Synchronous call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typically represents operation call - send message and suspend execution while waiting for response. 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550" y="2496950"/>
            <a:ext cx="2415875" cy="12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2471675" y="2406400"/>
            <a:ext cx="1741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Asynchronous call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send message and proceed immediately without waiting for return value.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2650" y="601363"/>
            <a:ext cx="1838000" cy="144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6962100" y="678850"/>
            <a:ext cx="1654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message is sent to a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lifeline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to create itself.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2200" y="2160150"/>
            <a:ext cx="1654800" cy="128987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7175100" y="2043925"/>
            <a:ext cx="1497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Delete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message (called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stop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previous versions of UML) is sent to terminate another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lifeline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50597" y="3723097"/>
            <a:ext cx="3427929" cy="14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5918075" y="3723100"/>
            <a:ext cx="30000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Reply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message to an operation call is shown as a dashed line with open arrow head (looks similar to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creation message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685800" y="971550"/>
            <a:ext cx="8305800" cy="3657600"/>
          </a:xfrm>
          <a:prstGeom prst="rect">
            <a:avLst/>
          </a:prstGeom>
        </p:spPr>
        <p:txBody>
          <a:bodyPr anchorCtr="0" anchor="t" bIns="34525" lIns="69050" spcFirstLastPara="1" rIns="69050" wrap="square" tIns="34525">
            <a:normAutofit/>
          </a:bodyPr>
          <a:lstStyle/>
          <a:p>
            <a:pPr indent="-209550" lvl="0" marL="342900" rtl="0" algn="l">
              <a:spcBef>
                <a:spcPts val="300"/>
              </a:spcBef>
              <a:spcAft>
                <a:spcPts val="0"/>
              </a:spcAft>
              <a:buSzPts val="700"/>
              <a:buChar char="●"/>
            </a:pPr>
            <a:r>
              <a:rPr lang="en"/>
              <a:t>Complete Message</a:t>
            </a:r>
            <a:endParaRPr/>
          </a:p>
          <a:p>
            <a:pPr indent="-209550" lvl="1" marL="685800" rtl="0" algn="l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/>
              <a:t>Semantic: &lt;SentEvent, ReceiveEvent&gt;</a:t>
            </a:r>
            <a:endParaRPr/>
          </a:p>
          <a:p>
            <a:pPr indent="-209550" lvl="1" marL="685800" rtl="0" algn="l">
              <a:spcBef>
                <a:spcPts val="0"/>
              </a:spcBef>
              <a:spcAft>
                <a:spcPts val="0"/>
              </a:spcAft>
              <a:buSzPts val="700"/>
              <a:buChar char="○"/>
            </a:pPr>
            <a:r>
              <a:rPr lang="en"/>
              <a:t>both sent and received events are present</a:t>
            </a:r>
            <a:endParaRPr/>
          </a:p>
          <a:p>
            <a:pPr indent="-209550" lvl="0" marL="3429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/>
              <a:t>Lost message (just send event)</a:t>
            </a:r>
            <a:endParaRPr/>
          </a:p>
          <a:p>
            <a:pPr indent="-209550" lvl="0" marL="3429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/>
              <a:t>Found message (just receive event)</a:t>
            </a:r>
            <a:endParaRPr/>
          </a:p>
          <a:p>
            <a:pPr indent="-209550" lvl="0" marL="3429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/>
              <a:t>Unknown message (default) - both absent (should not appear in SD)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0" y="0"/>
            <a:ext cx="784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Message by presence of event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/>
          <p:nvPr/>
        </p:nvSpPr>
        <p:spPr>
          <a:xfrm>
            <a:off x="1151878" y="4844786"/>
            <a:ext cx="7670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  </a:t>
            </a:r>
            <a:r>
              <a:rPr lang="en"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https://www.geeksforgeeks.org/unified-modeling-language-uml-sequence-diagrams/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594525" y="917475"/>
            <a:ext cx="79548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 Message –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Found message is used to represent a scenario where an unknown source sends the message. It is represented using an arrow directed towards a lifeline from an end point. For example: Consider the scenario of a hardware failure.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878" y="1911671"/>
            <a:ext cx="1629002" cy="172708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680806" y="3638759"/>
            <a:ext cx="2854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can be due to multiple reasons and we are not certain as to what caused the hardware failure.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4742" y="1575347"/>
            <a:ext cx="3022227" cy="282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0" y="0"/>
            <a:ext cx="784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Message by presence of event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