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iMxkWNMvunD9E1JmJ61+3yMfEf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9dc6ca21d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9dc6ca21d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f9dc6ca21d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9dc6ca21d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9dc6ca21d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f9dc6ca21d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dc6ca21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dc6ca21d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f9dc6ca21d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9dc6ca21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9dc6ca21d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f9dc6ca21d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sequence diagram, sequencing is temporal (the order of message is according to time) while in communication diagram the order of space is </a:t>
            </a:r>
            <a:r>
              <a:rPr lang="en-US"/>
              <a:t>preferred</a:t>
            </a:r>
            <a:r>
              <a:rPr lang="en-US"/>
              <a:t>. o1--m1--&gt;o2--m2→  … and so on . The messages are not necessarily be in time order. (space means→ how object recv and send msgs and how they communicate)</a:t>
            </a:r>
            <a:endParaRPr/>
          </a:p>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9dc6ca21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9dc6ca21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f9dc6ca21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9dc6ca21d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9dc6ca21d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f9dc6ca21d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dc6ca21d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dc6ca21d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f9dc6ca21d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dc6ca21d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dc6ca21d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f9dc6ca21d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9dc6ca21d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9dc6ca21d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en-US" sz="1050">
                <a:solidFill>
                  <a:srgbClr val="006600"/>
                </a:solidFill>
                <a:highlight>
                  <a:srgbClr val="FFFFFF"/>
                </a:highlight>
                <a:latin typeface="Arial"/>
                <a:ea typeface="Arial"/>
                <a:cs typeface="Arial"/>
                <a:sym typeface="Arial"/>
              </a:rPr>
              <a:t>sequence-term</a:t>
            </a:r>
            <a:r>
              <a:rPr lang="en-US" sz="1050">
                <a:highlight>
                  <a:srgbClr val="FFFFFF"/>
                </a:highlight>
                <a:latin typeface="Arial"/>
                <a:ea typeface="Arial"/>
                <a:cs typeface="Arial"/>
                <a:sym typeface="Arial"/>
              </a:rPr>
              <a:t> ::=  [ </a:t>
            </a:r>
            <a:r>
              <a:rPr b="1" i="1" lang="en-US" sz="1050">
                <a:solidFill>
                  <a:srgbClr val="006600"/>
                </a:solidFill>
                <a:highlight>
                  <a:srgbClr val="FFFFFF"/>
                </a:highlight>
                <a:latin typeface="Arial"/>
                <a:ea typeface="Arial"/>
                <a:cs typeface="Arial"/>
                <a:sym typeface="Arial"/>
              </a:rPr>
              <a:t>integer</a:t>
            </a:r>
            <a:r>
              <a:rPr lang="en-US" sz="1050">
                <a:highlight>
                  <a:srgbClr val="FFFFFF"/>
                </a:highlight>
                <a:latin typeface="Arial"/>
                <a:ea typeface="Arial"/>
                <a:cs typeface="Arial"/>
                <a:sym typeface="Arial"/>
              </a:rPr>
              <a:t> [ </a:t>
            </a:r>
            <a:r>
              <a:rPr b="1" i="1" lang="en-US" sz="1050">
                <a:solidFill>
                  <a:srgbClr val="006600"/>
                </a:solidFill>
                <a:highlight>
                  <a:srgbClr val="FFFFFF"/>
                </a:highlight>
                <a:latin typeface="Arial"/>
                <a:ea typeface="Arial"/>
                <a:cs typeface="Arial"/>
                <a:sym typeface="Arial"/>
              </a:rPr>
              <a:t>name</a:t>
            </a:r>
            <a:r>
              <a:rPr lang="en-US" sz="1050">
                <a:highlight>
                  <a:srgbClr val="FFFFFF"/>
                </a:highlight>
                <a:latin typeface="Arial"/>
                <a:ea typeface="Arial"/>
                <a:cs typeface="Arial"/>
                <a:sym typeface="Arial"/>
              </a:rPr>
              <a:t> ] ]  [ </a:t>
            </a:r>
            <a:r>
              <a:rPr b="1" i="1" lang="en-US" sz="1050">
                <a:solidFill>
                  <a:srgbClr val="006600"/>
                </a:solidFill>
                <a:highlight>
                  <a:srgbClr val="FFFFFF"/>
                </a:highlight>
                <a:latin typeface="Arial"/>
                <a:ea typeface="Arial"/>
                <a:cs typeface="Arial"/>
                <a:sym typeface="Arial"/>
              </a:rPr>
              <a:t>recurrence</a:t>
            </a:r>
            <a:r>
              <a:rPr lang="en-US" sz="1050">
                <a:highlight>
                  <a:srgbClr val="FFFFFF"/>
                </a:highlight>
                <a:latin typeface="Arial"/>
                <a:ea typeface="Arial"/>
                <a:cs typeface="Arial"/>
                <a:sym typeface="Arial"/>
              </a:rPr>
              <a:t> ]</a:t>
            </a:r>
            <a:endParaRPr/>
          </a:p>
        </p:txBody>
      </p:sp>
      <p:sp>
        <p:nvSpPr>
          <p:cNvPr id="155" name="Google Shape;155;gf9dc6ca21d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3"/>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13"/>
          <p:cNvGrpSpPr/>
          <p:nvPr/>
        </p:nvGrpSpPr>
        <p:grpSpPr>
          <a:xfrm>
            <a:off x="0" y="1200150"/>
            <a:ext cx="12177184" cy="152400"/>
            <a:chOff x="0" y="756"/>
            <a:chExt cx="5753" cy="96"/>
          </a:xfrm>
        </p:grpSpPr>
        <p:sp>
          <p:nvSpPr>
            <p:cNvPr id="23" name="Google Shape;23;p13"/>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4" name="Google Shape;24;p13"/>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25" name="Google Shape;25;p13"/>
          <p:cNvSpPr txBox="1"/>
          <p:nvPr>
            <p:ph type="ctrTitle"/>
          </p:nvPr>
        </p:nvSpPr>
        <p:spPr>
          <a:xfrm>
            <a:off x="406400" y="1524000"/>
            <a:ext cx="11379200" cy="1143000"/>
          </a:xfrm>
          <a:prstGeom prst="rect">
            <a:avLst/>
          </a:prstGeom>
          <a:noFill/>
          <a:ln>
            <a:noFill/>
          </a:ln>
        </p:spPr>
        <p:txBody>
          <a:bodyPr anchorCtr="0" anchor="b"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6" name="Google Shape;26;p13"/>
          <p:cNvSpPr txBox="1"/>
          <p:nvPr>
            <p:ph idx="1" type="subTitle"/>
          </p:nvPr>
        </p:nvSpPr>
        <p:spPr>
          <a:xfrm>
            <a:off x="1828800" y="2971800"/>
            <a:ext cx="8534400" cy="1752600"/>
          </a:xfrm>
          <a:prstGeom prst="rect">
            <a:avLst/>
          </a:prstGeom>
          <a:noFill/>
          <a:ln>
            <a:noFill/>
          </a:ln>
        </p:spPr>
        <p:txBody>
          <a:bodyPr anchorCtr="0" anchor="t" bIns="46025" lIns="92075" spcFirstLastPara="1" rIns="92075" wrap="square" tIns="46025">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2"/>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0" name="Google Shape;80;p22"/>
          <p:cNvSpPr txBox="1"/>
          <p:nvPr>
            <p:ph idx="1" type="body"/>
          </p:nvPr>
        </p:nvSpPr>
        <p:spPr>
          <a:xfrm rot="5400000">
            <a:off x="4013200" y="-1803400"/>
            <a:ext cx="4876800" cy="11074400"/>
          </a:xfrm>
          <a:prstGeom prst="rect">
            <a:avLst/>
          </a:prstGeom>
          <a:noFill/>
          <a:ln>
            <a:noFill/>
          </a:ln>
        </p:spPr>
        <p:txBody>
          <a:bodyPr anchorCtr="0" anchor="t" bIns="46025" lIns="92075" spcFirstLastPara="1" rIns="92075" wrap="square" tIns="46025">
            <a:noAutofit/>
          </a:bodyPr>
          <a:lstStyle>
            <a:lvl1pPr indent="-291465" lvl="0" marL="457200" algn="l">
              <a:spcBef>
                <a:spcPts val="360"/>
              </a:spcBef>
              <a:spcAft>
                <a:spcPts val="0"/>
              </a:spcAft>
              <a:buSzPts val="990"/>
              <a:buChar char="●"/>
              <a:defRPr/>
            </a:lvl1pPr>
            <a:lvl2pPr indent="-285750" lvl="1" marL="914400" algn="l">
              <a:spcBef>
                <a:spcPts val="360"/>
              </a:spcBef>
              <a:spcAft>
                <a:spcPts val="0"/>
              </a:spcAft>
              <a:buSzPts val="900"/>
              <a:buChar char="●"/>
              <a:defRPr/>
            </a:lvl2pPr>
            <a:lvl3pPr indent="-274319" lvl="2" marL="1371600" algn="l">
              <a:spcBef>
                <a:spcPts val="360"/>
              </a:spcBef>
              <a:spcAft>
                <a:spcPts val="0"/>
              </a:spcAft>
              <a:buSzPts val="72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2"/>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3"/>
          <p:cNvSpPr txBox="1"/>
          <p:nvPr>
            <p:ph type="title"/>
          </p:nvPr>
        </p:nvSpPr>
        <p:spPr>
          <a:xfrm rot="5400000">
            <a:off x="7581900" y="1765300"/>
            <a:ext cx="5867400" cy="29464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6" name="Google Shape;86;p23"/>
          <p:cNvSpPr txBox="1"/>
          <p:nvPr>
            <p:ph idx="1" type="body"/>
          </p:nvPr>
        </p:nvSpPr>
        <p:spPr>
          <a:xfrm rot="5400000">
            <a:off x="1587500" y="-1079500"/>
            <a:ext cx="5867400" cy="8636000"/>
          </a:xfrm>
          <a:prstGeom prst="rect">
            <a:avLst/>
          </a:prstGeom>
          <a:noFill/>
          <a:ln>
            <a:noFill/>
          </a:ln>
        </p:spPr>
        <p:txBody>
          <a:bodyPr anchorCtr="0" anchor="t" bIns="46025" lIns="92075" spcFirstLastPara="1" rIns="92075" wrap="square" tIns="46025">
            <a:noAutofit/>
          </a:bodyPr>
          <a:lstStyle>
            <a:lvl1pPr indent="-291465" lvl="0" marL="457200" algn="l">
              <a:spcBef>
                <a:spcPts val="360"/>
              </a:spcBef>
              <a:spcAft>
                <a:spcPts val="0"/>
              </a:spcAft>
              <a:buSzPts val="990"/>
              <a:buChar char="●"/>
              <a:defRPr/>
            </a:lvl1pPr>
            <a:lvl2pPr indent="-285750" lvl="1" marL="914400" algn="l">
              <a:spcBef>
                <a:spcPts val="360"/>
              </a:spcBef>
              <a:spcAft>
                <a:spcPts val="0"/>
              </a:spcAft>
              <a:buSzPts val="900"/>
              <a:buChar char="●"/>
              <a:defRPr/>
            </a:lvl2pPr>
            <a:lvl3pPr indent="-274319" lvl="2" marL="1371600" algn="l">
              <a:spcBef>
                <a:spcPts val="360"/>
              </a:spcBef>
              <a:spcAft>
                <a:spcPts val="0"/>
              </a:spcAft>
              <a:buSzPts val="72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23"/>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9" name="Google Shape;29;p14"/>
          <p:cNvSpPr txBox="1"/>
          <p:nvPr>
            <p:ph idx="1" type="body"/>
          </p:nvPr>
        </p:nvSpPr>
        <p:spPr>
          <a:xfrm>
            <a:off x="914400" y="1295400"/>
            <a:ext cx="11074400" cy="4876800"/>
          </a:xfrm>
          <a:prstGeom prst="rect">
            <a:avLst/>
          </a:prstGeom>
          <a:noFill/>
          <a:ln>
            <a:noFill/>
          </a:ln>
        </p:spPr>
        <p:txBody>
          <a:bodyPr anchorCtr="0" anchor="t" bIns="46025" lIns="92075" spcFirstLastPara="1" rIns="92075" wrap="square" tIns="46025">
            <a:noAutofit/>
          </a:bodyPr>
          <a:lstStyle>
            <a:lvl1pPr indent="-291465" lvl="0" marL="457200" algn="l">
              <a:spcBef>
                <a:spcPts val="360"/>
              </a:spcBef>
              <a:spcAft>
                <a:spcPts val="0"/>
              </a:spcAft>
              <a:buSzPts val="990"/>
              <a:buChar char="●"/>
              <a:defRPr/>
            </a:lvl1pPr>
            <a:lvl2pPr indent="-285750" lvl="1" marL="914400" algn="l">
              <a:spcBef>
                <a:spcPts val="360"/>
              </a:spcBef>
              <a:spcAft>
                <a:spcPts val="0"/>
              </a:spcAft>
              <a:buSzPts val="900"/>
              <a:buChar char="●"/>
              <a:defRPr/>
            </a:lvl2pPr>
            <a:lvl3pPr indent="-274319" lvl="2" marL="1371600" algn="l">
              <a:spcBef>
                <a:spcPts val="360"/>
              </a:spcBef>
              <a:spcAft>
                <a:spcPts val="0"/>
              </a:spcAft>
              <a:buSzPts val="720"/>
              <a:buChar char="●"/>
              <a:defRPr/>
            </a:lvl3pPr>
            <a:lvl4pPr indent="-302894" lvl="3" marL="1828800" algn="l">
              <a:spcBef>
                <a:spcPts val="360"/>
              </a:spcBef>
              <a:spcAft>
                <a:spcPts val="0"/>
              </a:spcAft>
              <a:buSzPts val="117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14"/>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5"/>
          <p:cNvSpPr txBox="1"/>
          <p:nvPr>
            <p:ph type="title"/>
          </p:nvPr>
        </p:nvSpPr>
        <p:spPr>
          <a:xfrm>
            <a:off x="963084" y="4406901"/>
            <a:ext cx="10363200" cy="1362075"/>
          </a:xfrm>
          <a:prstGeom prst="rect">
            <a:avLst/>
          </a:prstGeom>
          <a:noFill/>
          <a:ln>
            <a:noFill/>
          </a:ln>
        </p:spPr>
        <p:txBody>
          <a:bodyPr anchorCtr="1" anchor="t" bIns="46025" lIns="92075" spcFirstLastPara="1" rIns="92075" wrap="square" tIns="46025">
            <a:noAutofit/>
          </a:bodyPr>
          <a:lstStyle>
            <a:lvl1pPr lvl="0" algn="l">
              <a:lnSpc>
                <a:spcPct val="90000"/>
              </a:lnSpc>
              <a:spcBef>
                <a:spcPts val="0"/>
              </a:spcBef>
              <a:spcAft>
                <a:spcPts val="0"/>
              </a:spcAft>
              <a:buSzPts val="1400"/>
              <a:buNone/>
              <a:defRPr b="1" sz="4000"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35" name="Google Shape;35;p15"/>
          <p:cNvSpPr txBox="1"/>
          <p:nvPr>
            <p:ph idx="1" type="body"/>
          </p:nvPr>
        </p:nvSpPr>
        <p:spPr>
          <a:xfrm>
            <a:off x="963084" y="2906713"/>
            <a:ext cx="103632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11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64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36" name="Google Shape;36;p15"/>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6"/>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1" name="Google Shape;41;p16"/>
          <p:cNvSpPr txBox="1"/>
          <p:nvPr>
            <p:ph idx="1" type="body"/>
          </p:nvPr>
        </p:nvSpPr>
        <p:spPr>
          <a:xfrm>
            <a:off x="914400" y="1295400"/>
            <a:ext cx="5435600" cy="4876800"/>
          </a:xfrm>
          <a:prstGeom prst="rect">
            <a:avLst/>
          </a:prstGeom>
          <a:noFill/>
          <a:ln>
            <a:noFill/>
          </a:ln>
        </p:spPr>
        <p:txBody>
          <a:bodyPr anchorCtr="0" anchor="t" bIns="46025" lIns="92075" spcFirstLastPara="1" rIns="92075" wrap="square" tIns="46025">
            <a:noAutofit/>
          </a:bodyPr>
          <a:lstStyle>
            <a:lvl1pPr indent="-326390" lvl="0" marL="457200" algn="l">
              <a:spcBef>
                <a:spcPts val="560"/>
              </a:spcBef>
              <a:spcAft>
                <a:spcPts val="0"/>
              </a:spcAft>
              <a:buSzPts val="1540"/>
              <a:buChar char="●"/>
              <a:defRPr sz="2800"/>
            </a:lvl1pPr>
            <a:lvl2pPr indent="-304800" lvl="1" marL="914400" algn="l">
              <a:spcBef>
                <a:spcPts val="480"/>
              </a:spcBef>
              <a:spcAft>
                <a:spcPts val="0"/>
              </a:spcAft>
              <a:buSzPts val="1200"/>
              <a:buChar char="●"/>
              <a:defRPr sz="2400"/>
            </a:lvl2pPr>
            <a:lvl3pPr indent="-279400" lvl="2" marL="1371600" algn="l">
              <a:spcBef>
                <a:spcPts val="400"/>
              </a:spcBef>
              <a:spcAft>
                <a:spcPts val="0"/>
              </a:spcAft>
              <a:buSzPts val="800"/>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42" name="Google Shape;42;p16"/>
          <p:cNvSpPr txBox="1"/>
          <p:nvPr>
            <p:ph idx="2" type="body"/>
          </p:nvPr>
        </p:nvSpPr>
        <p:spPr>
          <a:xfrm>
            <a:off x="6553200" y="1295400"/>
            <a:ext cx="5435600" cy="4876800"/>
          </a:xfrm>
          <a:prstGeom prst="rect">
            <a:avLst/>
          </a:prstGeom>
          <a:noFill/>
          <a:ln>
            <a:noFill/>
          </a:ln>
        </p:spPr>
        <p:txBody>
          <a:bodyPr anchorCtr="0" anchor="t" bIns="46025" lIns="92075" spcFirstLastPara="1" rIns="92075" wrap="square" tIns="46025">
            <a:noAutofit/>
          </a:bodyPr>
          <a:lstStyle>
            <a:lvl1pPr indent="-326390" lvl="0" marL="457200" algn="l">
              <a:spcBef>
                <a:spcPts val="560"/>
              </a:spcBef>
              <a:spcAft>
                <a:spcPts val="0"/>
              </a:spcAft>
              <a:buSzPts val="1540"/>
              <a:buChar char="●"/>
              <a:defRPr sz="2800"/>
            </a:lvl1pPr>
            <a:lvl2pPr indent="-304800" lvl="1" marL="914400" algn="l">
              <a:spcBef>
                <a:spcPts val="480"/>
              </a:spcBef>
              <a:spcAft>
                <a:spcPts val="0"/>
              </a:spcAft>
              <a:buSzPts val="1200"/>
              <a:buChar char="●"/>
              <a:defRPr sz="2400"/>
            </a:lvl2pPr>
            <a:lvl3pPr indent="-279400" lvl="2" marL="1371600" algn="l">
              <a:spcBef>
                <a:spcPts val="400"/>
              </a:spcBef>
              <a:spcAft>
                <a:spcPts val="0"/>
              </a:spcAft>
              <a:buSzPts val="800"/>
              <a:buChar char="●"/>
              <a:defRPr sz="2000"/>
            </a:lvl3pPr>
            <a:lvl4pPr indent="-302894" lvl="3" marL="1828800" algn="l">
              <a:spcBef>
                <a:spcPts val="360"/>
              </a:spcBef>
              <a:spcAft>
                <a:spcPts val="0"/>
              </a:spcAft>
              <a:buSzPts val="117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43" name="Google Shape;43;p16"/>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7"/>
          <p:cNvSpPr txBox="1"/>
          <p:nvPr>
            <p:ph type="title"/>
          </p:nvPr>
        </p:nvSpPr>
        <p:spPr>
          <a:xfrm>
            <a:off x="609600" y="274638"/>
            <a:ext cx="10972800" cy="11430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8" name="Google Shape;48;p17"/>
          <p:cNvSpPr txBox="1"/>
          <p:nvPr>
            <p:ph idx="1" type="body"/>
          </p:nvPr>
        </p:nvSpPr>
        <p:spPr>
          <a:xfrm>
            <a:off x="609600" y="1535113"/>
            <a:ext cx="5386917"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3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72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49" name="Google Shape;49;p17"/>
          <p:cNvSpPr txBox="1"/>
          <p:nvPr>
            <p:ph idx="2" type="body"/>
          </p:nvPr>
        </p:nvSpPr>
        <p:spPr>
          <a:xfrm>
            <a:off x="609600" y="2174875"/>
            <a:ext cx="5386917" cy="3951288"/>
          </a:xfrm>
          <a:prstGeom prst="rect">
            <a:avLst/>
          </a:prstGeom>
          <a:noFill/>
          <a:ln>
            <a:noFill/>
          </a:ln>
        </p:spPr>
        <p:txBody>
          <a:bodyPr anchorCtr="0" anchor="t" bIns="46025" lIns="92075" spcFirstLastPara="1" rIns="92075" wrap="square" tIns="46025">
            <a:noAutofit/>
          </a:bodyPr>
          <a:lstStyle>
            <a:lvl1pPr indent="-312420" lvl="0" marL="457200" algn="l">
              <a:spcBef>
                <a:spcPts val="480"/>
              </a:spcBef>
              <a:spcAft>
                <a:spcPts val="0"/>
              </a:spcAft>
              <a:buSzPts val="1320"/>
              <a:buChar char="●"/>
              <a:defRPr sz="2400"/>
            </a:lvl1pPr>
            <a:lvl2pPr indent="-292100" lvl="1" marL="914400" algn="l">
              <a:spcBef>
                <a:spcPts val="400"/>
              </a:spcBef>
              <a:spcAft>
                <a:spcPts val="0"/>
              </a:spcAft>
              <a:buSzPts val="1000"/>
              <a:buChar char="●"/>
              <a:defRPr sz="2000"/>
            </a:lvl2pPr>
            <a:lvl3pPr indent="-274319" lvl="2" marL="1371600" algn="l">
              <a:spcBef>
                <a:spcPts val="360"/>
              </a:spcBef>
              <a:spcAft>
                <a:spcPts val="0"/>
              </a:spcAft>
              <a:buSzPts val="720"/>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50" name="Google Shape;50;p17"/>
          <p:cNvSpPr txBox="1"/>
          <p:nvPr>
            <p:ph idx="3" type="body"/>
          </p:nvPr>
        </p:nvSpPr>
        <p:spPr>
          <a:xfrm>
            <a:off x="6193368" y="1535113"/>
            <a:ext cx="5389033"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3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72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51" name="Google Shape;51;p17"/>
          <p:cNvSpPr txBox="1"/>
          <p:nvPr>
            <p:ph idx="4" type="body"/>
          </p:nvPr>
        </p:nvSpPr>
        <p:spPr>
          <a:xfrm>
            <a:off x="6193368" y="2174875"/>
            <a:ext cx="5389033" cy="3951288"/>
          </a:xfrm>
          <a:prstGeom prst="rect">
            <a:avLst/>
          </a:prstGeom>
          <a:noFill/>
          <a:ln>
            <a:noFill/>
          </a:ln>
        </p:spPr>
        <p:txBody>
          <a:bodyPr anchorCtr="0" anchor="t" bIns="46025" lIns="92075" spcFirstLastPara="1" rIns="92075" wrap="square" tIns="46025">
            <a:noAutofit/>
          </a:bodyPr>
          <a:lstStyle>
            <a:lvl1pPr indent="-312420" lvl="0" marL="457200" algn="l">
              <a:spcBef>
                <a:spcPts val="480"/>
              </a:spcBef>
              <a:spcAft>
                <a:spcPts val="0"/>
              </a:spcAft>
              <a:buSzPts val="1320"/>
              <a:buChar char="●"/>
              <a:defRPr sz="2400"/>
            </a:lvl1pPr>
            <a:lvl2pPr indent="-292100" lvl="1" marL="914400" algn="l">
              <a:spcBef>
                <a:spcPts val="400"/>
              </a:spcBef>
              <a:spcAft>
                <a:spcPts val="0"/>
              </a:spcAft>
              <a:buSzPts val="1000"/>
              <a:buChar char="●"/>
              <a:defRPr sz="2000"/>
            </a:lvl2pPr>
            <a:lvl3pPr indent="-274319" lvl="2" marL="1371600" algn="l">
              <a:spcBef>
                <a:spcPts val="360"/>
              </a:spcBef>
              <a:spcAft>
                <a:spcPts val="0"/>
              </a:spcAft>
              <a:buSzPts val="720"/>
              <a:buChar char="●"/>
              <a:defRPr sz="1800"/>
            </a:lvl3pPr>
            <a:lvl4pPr indent="-294639" lvl="3" marL="1828800" algn="l">
              <a:spcBef>
                <a:spcPts val="320"/>
              </a:spcBef>
              <a:spcAft>
                <a:spcPts val="0"/>
              </a:spcAft>
              <a:buSzPts val="104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52" name="Google Shape;52;p17"/>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8"/>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57" name="Google Shape;57;p18"/>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9"/>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609601" y="273050"/>
            <a:ext cx="4011084" cy="1162050"/>
          </a:xfrm>
          <a:prstGeom prst="rect">
            <a:avLst/>
          </a:prstGeom>
          <a:noFill/>
          <a:ln>
            <a:noFill/>
          </a:ln>
        </p:spPr>
        <p:txBody>
          <a:bodyPr anchorCtr="1" anchor="b" bIns="46025" lIns="92075" spcFirstLastPara="1" rIns="92075" wrap="square" tIns="46025">
            <a:noAutofit/>
          </a:bodyPr>
          <a:lstStyle>
            <a:lvl1pPr lvl="0" algn="l">
              <a:lnSpc>
                <a:spcPct val="90000"/>
              </a:lnSpc>
              <a:spcBef>
                <a:spcPts val="0"/>
              </a:spcBef>
              <a:spcAft>
                <a:spcPts val="0"/>
              </a:spcAft>
              <a:buSzPts val="1400"/>
              <a:buNone/>
              <a:defRPr b="1" sz="2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66" name="Google Shape;66;p20"/>
          <p:cNvSpPr txBox="1"/>
          <p:nvPr>
            <p:ph idx="1" type="body"/>
          </p:nvPr>
        </p:nvSpPr>
        <p:spPr>
          <a:xfrm>
            <a:off x="4766733" y="273051"/>
            <a:ext cx="6815667" cy="5853113"/>
          </a:xfrm>
          <a:prstGeom prst="rect">
            <a:avLst/>
          </a:prstGeom>
          <a:noFill/>
          <a:ln>
            <a:noFill/>
          </a:ln>
        </p:spPr>
        <p:txBody>
          <a:bodyPr anchorCtr="0" anchor="t" bIns="46025" lIns="92075" spcFirstLastPara="1" rIns="92075" wrap="square" tIns="46025">
            <a:noAutofit/>
          </a:bodyPr>
          <a:lstStyle>
            <a:lvl1pPr indent="-340360" lvl="0" marL="457200" algn="l">
              <a:spcBef>
                <a:spcPts val="640"/>
              </a:spcBef>
              <a:spcAft>
                <a:spcPts val="0"/>
              </a:spcAft>
              <a:buSzPts val="1760"/>
              <a:buChar char="●"/>
              <a:defRPr sz="3200"/>
            </a:lvl1pPr>
            <a:lvl2pPr indent="-317500" lvl="1" marL="914400" algn="l">
              <a:spcBef>
                <a:spcPts val="560"/>
              </a:spcBef>
              <a:spcAft>
                <a:spcPts val="0"/>
              </a:spcAft>
              <a:buSzPts val="1400"/>
              <a:buChar char="●"/>
              <a:defRPr sz="2800"/>
            </a:lvl2pPr>
            <a:lvl3pPr indent="-289560" lvl="2" marL="1371600" algn="l">
              <a:spcBef>
                <a:spcPts val="480"/>
              </a:spcBef>
              <a:spcAft>
                <a:spcPts val="0"/>
              </a:spcAft>
              <a:buSzPts val="960"/>
              <a:buChar char="●"/>
              <a:defRPr sz="2400"/>
            </a:lvl3pPr>
            <a:lvl4pPr indent="-311150" lvl="3" marL="1828800" algn="l">
              <a:spcBef>
                <a:spcPts val="400"/>
              </a:spcBef>
              <a:spcAft>
                <a:spcPts val="0"/>
              </a:spcAft>
              <a:buSzPts val="13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67" name="Google Shape;67;p20"/>
          <p:cNvSpPr txBox="1"/>
          <p:nvPr>
            <p:ph idx="2" type="body"/>
          </p:nvPr>
        </p:nvSpPr>
        <p:spPr>
          <a:xfrm>
            <a:off x="609601" y="1435101"/>
            <a:ext cx="4011084"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7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4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68" name="Google Shape;68;p20"/>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2389717" y="4800600"/>
            <a:ext cx="7315200" cy="566738"/>
          </a:xfrm>
          <a:prstGeom prst="rect">
            <a:avLst/>
          </a:prstGeom>
          <a:noFill/>
          <a:ln>
            <a:noFill/>
          </a:ln>
        </p:spPr>
        <p:txBody>
          <a:bodyPr anchorCtr="1" anchor="b" bIns="46025" lIns="92075" spcFirstLastPara="1" rIns="92075" wrap="square" tIns="46025">
            <a:noAutofit/>
          </a:bodyPr>
          <a:lstStyle>
            <a:lvl1pPr lvl="0" algn="l">
              <a:lnSpc>
                <a:spcPct val="90000"/>
              </a:lnSpc>
              <a:spcBef>
                <a:spcPts val="0"/>
              </a:spcBef>
              <a:spcAft>
                <a:spcPts val="0"/>
              </a:spcAft>
              <a:buSzPts val="1400"/>
              <a:buNone/>
              <a:defRPr b="1" sz="2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73" name="Google Shape;73;p21"/>
          <p:cNvSpPr/>
          <p:nvPr>
            <p:ph idx="2" type="pic"/>
          </p:nvPr>
        </p:nvSpPr>
        <p:spPr>
          <a:xfrm>
            <a:off x="2389717" y="612775"/>
            <a:ext cx="7315200" cy="4114800"/>
          </a:xfrm>
          <a:prstGeom prst="rect">
            <a:avLst/>
          </a:prstGeom>
          <a:noFill/>
          <a:ln>
            <a:noFill/>
          </a:ln>
        </p:spPr>
      </p:sp>
      <p:sp>
        <p:nvSpPr>
          <p:cNvPr id="74" name="Google Shape;74;p21"/>
          <p:cNvSpPr txBox="1"/>
          <p:nvPr>
            <p:ph idx="1" type="body"/>
          </p:nvPr>
        </p:nvSpPr>
        <p:spPr>
          <a:xfrm>
            <a:off x="2389717" y="5367338"/>
            <a:ext cx="73152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7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4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75" name="Google Shape;75;p21"/>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algn="r">
              <a:spcBef>
                <a:spcPts val="0"/>
              </a:spcBef>
              <a:buNone/>
              <a:defRPr sz="1400">
                <a:solidFill>
                  <a:schemeClr val="dk1"/>
                </a:solidFill>
                <a:latin typeface="Times New Roman"/>
                <a:ea typeface="Times New Roman"/>
                <a:cs typeface="Times New Roman"/>
                <a:sym typeface="Times New Roman"/>
              </a:defRPr>
            </a:lvl1pPr>
            <a:lvl2pPr indent="0" lvl="1" marL="0" algn="r">
              <a:spcBef>
                <a:spcPts val="0"/>
              </a:spcBef>
              <a:buNone/>
              <a:defRPr sz="1400">
                <a:solidFill>
                  <a:schemeClr val="dk1"/>
                </a:solidFill>
                <a:latin typeface="Times New Roman"/>
                <a:ea typeface="Times New Roman"/>
                <a:cs typeface="Times New Roman"/>
                <a:sym typeface="Times New Roman"/>
              </a:defRPr>
            </a:lvl2pPr>
            <a:lvl3pPr indent="0" lvl="2" marL="0" algn="r">
              <a:spcBef>
                <a:spcPts val="0"/>
              </a:spcBef>
              <a:buNone/>
              <a:defRPr sz="1400">
                <a:solidFill>
                  <a:schemeClr val="dk1"/>
                </a:solidFill>
                <a:latin typeface="Times New Roman"/>
                <a:ea typeface="Times New Roman"/>
                <a:cs typeface="Times New Roman"/>
                <a:sym typeface="Times New Roman"/>
              </a:defRPr>
            </a:lvl3pPr>
            <a:lvl4pPr indent="0" lvl="3" marL="0" algn="r">
              <a:spcBef>
                <a:spcPts val="0"/>
              </a:spcBef>
              <a:buNone/>
              <a:defRPr sz="1400">
                <a:solidFill>
                  <a:schemeClr val="dk1"/>
                </a:solidFill>
                <a:latin typeface="Times New Roman"/>
                <a:ea typeface="Times New Roman"/>
                <a:cs typeface="Times New Roman"/>
                <a:sym typeface="Times New Roman"/>
              </a:defRPr>
            </a:lvl4pPr>
            <a:lvl5pPr indent="0" lvl="4" marL="0" algn="r">
              <a:spcBef>
                <a:spcPts val="0"/>
              </a:spcBef>
              <a:buNone/>
              <a:defRPr sz="1400">
                <a:solidFill>
                  <a:schemeClr val="dk1"/>
                </a:solidFill>
                <a:latin typeface="Times New Roman"/>
                <a:ea typeface="Times New Roman"/>
                <a:cs typeface="Times New Roman"/>
                <a:sym typeface="Times New Roman"/>
              </a:defRPr>
            </a:lvl5pPr>
            <a:lvl6pPr indent="0" lvl="5" marL="0" algn="r">
              <a:spcBef>
                <a:spcPts val="0"/>
              </a:spcBef>
              <a:buNone/>
              <a:defRPr sz="1400">
                <a:solidFill>
                  <a:schemeClr val="dk1"/>
                </a:solidFill>
                <a:latin typeface="Times New Roman"/>
                <a:ea typeface="Times New Roman"/>
                <a:cs typeface="Times New Roman"/>
                <a:sym typeface="Times New Roman"/>
              </a:defRPr>
            </a:lvl6pPr>
            <a:lvl7pPr indent="0" lvl="6" marL="0" algn="r">
              <a:spcBef>
                <a:spcPts val="0"/>
              </a:spcBef>
              <a:buNone/>
              <a:defRPr sz="1400">
                <a:solidFill>
                  <a:schemeClr val="dk1"/>
                </a:solidFill>
                <a:latin typeface="Times New Roman"/>
                <a:ea typeface="Times New Roman"/>
                <a:cs typeface="Times New Roman"/>
                <a:sym typeface="Times New Roman"/>
              </a:defRPr>
            </a:lvl7pPr>
            <a:lvl8pPr indent="0" lvl="7" marL="0" algn="r">
              <a:spcBef>
                <a:spcPts val="0"/>
              </a:spcBef>
              <a:buNone/>
              <a:defRPr sz="1400">
                <a:solidFill>
                  <a:schemeClr val="dk1"/>
                </a:solidFill>
                <a:latin typeface="Times New Roman"/>
                <a:ea typeface="Times New Roman"/>
                <a:cs typeface="Times New Roman"/>
                <a:sym typeface="Times New Roman"/>
              </a:defRPr>
            </a:lvl8pPr>
            <a:lvl9pPr indent="0" lvl="8" marL="0" algn="r">
              <a:spcBef>
                <a:spcPts val="0"/>
              </a:spcBef>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2"/>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2"/>
          <p:cNvGrpSpPr/>
          <p:nvPr/>
        </p:nvGrpSpPr>
        <p:grpSpPr>
          <a:xfrm>
            <a:off x="0" y="971550"/>
            <a:ext cx="12177184" cy="152400"/>
            <a:chOff x="0" y="612"/>
            <a:chExt cx="5753" cy="96"/>
          </a:xfrm>
        </p:grpSpPr>
        <p:sp>
          <p:nvSpPr>
            <p:cNvPr id="14" name="Google Shape;14;p12"/>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5" name="Google Shape;15;p12"/>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
        <p:nvSpPr>
          <p:cNvPr id="16" name="Google Shape;16;p12"/>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lnSpc>
                <a:spcPct val="90000"/>
              </a:lnSpc>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7" name="Google Shape;17;p12"/>
          <p:cNvSpPr txBox="1"/>
          <p:nvPr>
            <p:ph idx="1" type="body"/>
          </p:nvPr>
        </p:nvSpPr>
        <p:spPr>
          <a:xfrm>
            <a:off x="914400" y="1295400"/>
            <a:ext cx="11074400" cy="4876800"/>
          </a:xfrm>
          <a:prstGeom prst="rect">
            <a:avLst/>
          </a:prstGeom>
          <a:noFill/>
          <a:ln>
            <a:noFill/>
          </a:ln>
        </p:spPr>
        <p:txBody>
          <a:bodyPr anchorCtr="0" anchor="t" bIns="46025" lIns="92075" spcFirstLastPara="1" rIns="92075" wrap="square" tIns="46025">
            <a:noAutofit/>
          </a:bodyPr>
          <a:lstStyle>
            <a:lvl1pPr indent="-326390" lvl="0" marL="457200" marR="0" rtl="0" algn="l">
              <a:spcBef>
                <a:spcPts val="560"/>
              </a:spcBef>
              <a:spcAft>
                <a:spcPts val="0"/>
              </a:spcAft>
              <a:buClr>
                <a:schemeClr val="accent2"/>
              </a:buClr>
              <a:buSzPts val="1540"/>
              <a:buFont typeface="Arial"/>
              <a:buChar char="●"/>
              <a:defRPr b="0" i="0" sz="2800" u="none" cap="none" strike="noStrike">
                <a:solidFill>
                  <a:schemeClr val="dk1"/>
                </a:solidFill>
                <a:latin typeface="Arial"/>
                <a:ea typeface="Arial"/>
                <a:cs typeface="Arial"/>
                <a:sym typeface="Arial"/>
              </a:defRPr>
            </a:lvl1pPr>
            <a:lvl2pPr indent="-311150" lvl="1" marL="914400" marR="0" rtl="0" algn="l">
              <a:spcBef>
                <a:spcPts val="520"/>
              </a:spcBef>
              <a:spcAft>
                <a:spcPts val="0"/>
              </a:spcAft>
              <a:buClr>
                <a:schemeClr val="accent2"/>
              </a:buClr>
              <a:buSzPts val="1300"/>
              <a:buFont typeface="Arial"/>
              <a:buChar char="●"/>
              <a:defRPr b="0" i="0" sz="2600" u="none" cap="none" strike="noStrike">
                <a:solidFill>
                  <a:schemeClr val="dk1"/>
                </a:solidFill>
                <a:latin typeface="Arial"/>
                <a:ea typeface="Arial"/>
                <a:cs typeface="Arial"/>
                <a:sym typeface="Arial"/>
              </a:defRPr>
            </a:lvl2pPr>
            <a:lvl3pPr indent="-289560" lvl="2" marL="1371600" marR="0" rtl="0" algn="l">
              <a:spcBef>
                <a:spcPts val="480"/>
              </a:spcBef>
              <a:spcAft>
                <a:spcPts val="0"/>
              </a:spcAft>
              <a:buClr>
                <a:schemeClr val="accent2"/>
              </a:buClr>
              <a:buSzPts val="960"/>
              <a:buFont typeface="Arial"/>
              <a:buChar char="●"/>
              <a:defRPr b="0" i="0" sz="2400" u="none" cap="none" strike="noStrike">
                <a:solidFill>
                  <a:schemeClr val="dk1"/>
                </a:solidFill>
                <a:latin typeface="Arial"/>
                <a:ea typeface="Arial"/>
                <a:cs typeface="Arial"/>
                <a:sym typeface="Arial"/>
              </a:defRPr>
            </a:lvl3pPr>
            <a:lvl4pPr indent="-319405" lvl="3" marL="1828800" marR="0" rtl="0" algn="l">
              <a:spcBef>
                <a:spcPts val="440"/>
              </a:spcBef>
              <a:spcAft>
                <a:spcPts val="0"/>
              </a:spcAft>
              <a:buClr>
                <a:schemeClr val="accent2"/>
              </a:buClr>
              <a:buSzPts val="1430"/>
              <a:buFont typeface="Arial"/>
              <a:buChar char="●"/>
              <a:defRPr b="0" i="0" sz="22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uml-diagrams.org/uml-core.html#named-element" TargetMode="External"/><Relationship Id="rId4" Type="http://schemas.openxmlformats.org/officeDocument/2006/relationships/hyperlink" Target="https://www.uml-diagrams.org/classifier.html" TargetMode="External"/><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uml-diagrams.org/communication-diagrams.html#sequence-expression"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224354" y="1890399"/>
            <a:ext cx="9144000" cy="1060194"/>
          </a:xfrm>
          <a:prstGeom prst="rect">
            <a:avLst/>
          </a:prstGeom>
          <a:noFill/>
          <a:ln>
            <a:noFill/>
          </a:ln>
        </p:spPr>
        <p:txBody>
          <a:bodyPr anchorCtr="0" anchor="b" bIns="46025" lIns="92075" spcFirstLastPara="1" rIns="92075" wrap="square" tIns="46025">
            <a:normAutofit fontScale="90000"/>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Object-Oriented Analysis and Design using JAVA</a:t>
            </a:r>
            <a:endParaRPr/>
          </a:p>
        </p:txBody>
      </p:sp>
      <p:sp>
        <p:nvSpPr>
          <p:cNvPr id="95" name="Google Shape;95;p1"/>
          <p:cNvSpPr txBox="1"/>
          <p:nvPr>
            <p:ph idx="1" type="subTitle"/>
          </p:nvPr>
        </p:nvSpPr>
        <p:spPr>
          <a:xfrm>
            <a:off x="1224354" y="3282279"/>
            <a:ext cx="9144000" cy="814075"/>
          </a:xfrm>
          <a:prstGeom prst="rect">
            <a:avLst/>
          </a:prstGeom>
          <a:noFill/>
          <a:ln>
            <a:noFill/>
          </a:ln>
        </p:spPr>
        <p:txBody>
          <a:bodyPr anchorCtr="0" anchor="t" bIns="46025" lIns="92075" spcFirstLastPara="1" rIns="92075" wrap="square" tIns="46025">
            <a:normAutofit fontScale="92500" lnSpcReduction="20000"/>
          </a:bodyPr>
          <a:lstStyle/>
          <a:p>
            <a:pPr indent="0" lvl="0" marL="0" rtl="0" algn="ctr">
              <a:spcBef>
                <a:spcPts val="0"/>
              </a:spcBef>
              <a:spcAft>
                <a:spcPts val="0"/>
              </a:spcAft>
              <a:buSzPct val="55000"/>
              <a:buFont typeface="Arial"/>
              <a:buNone/>
            </a:pPr>
            <a:r>
              <a:rPr lang="en-US">
                <a:latin typeface="Times New Roman"/>
                <a:ea typeface="Times New Roman"/>
                <a:cs typeface="Times New Roman"/>
                <a:sym typeface="Times New Roman"/>
              </a:rPr>
              <a:t>B.Tech (CSE/IT) 5</a:t>
            </a:r>
            <a:r>
              <a:rPr baseline="30000" lang="en-US">
                <a:latin typeface="Times New Roman"/>
                <a:ea typeface="Times New Roman"/>
                <a:cs typeface="Times New Roman"/>
                <a:sym typeface="Times New Roman"/>
              </a:rPr>
              <a:t>th</a:t>
            </a:r>
            <a:r>
              <a:rPr lang="en-US">
                <a:latin typeface="Times New Roman"/>
                <a:ea typeface="Times New Roman"/>
                <a:cs typeface="Times New Roman"/>
                <a:sym typeface="Times New Roman"/>
              </a:rPr>
              <a:t> SEM</a:t>
            </a:r>
            <a:endParaRPr/>
          </a:p>
          <a:p>
            <a:pPr indent="0" lvl="0" marL="0" rtl="0" algn="ctr">
              <a:spcBef>
                <a:spcPts val="518"/>
              </a:spcBef>
              <a:spcAft>
                <a:spcPts val="0"/>
              </a:spcAft>
              <a:buSzPct val="55000"/>
              <a:buFont typeface="Arial"/>
              <a:buNone/>
            </a:pPr>
            <a:r>
              <a:rPr lang="en-US">
                <a:latin typeface="Times New Roman"/>
                <a:ea typeface="Times New Roman"/>
                <a:cs typeface="Times New Roman"/>
                <a:sym typeface="Times New Roman"/>
              </a:rPr>
              <a:t> 2020-2021</a:t>
            </a:r>
            <a:endParaRPr/>
          </a:p>
        </p:txBody>
      </p:sp>
      <p:sp>
        <p:nvSpPr>
          <p:cNvPr id="96" name="Google Shape;96;p1"/>
          <p:cNvSpPr txBox="1"/>
          <p:nvPr/>
        </p:nvSpPr>
        <p:spPr>
          <a:xfrm>
            <a:off x="1590261" y="4555931"/>
            <a:ext cx="8301162"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90000"/>
              </a:lnSpc>
              <a:spcBef>
                <a:spcPts val="0"/>
              </a:spcBef>
              <a:spcAft>
                <a:spcPts val="0"/>
              </a:spcAft>
              <a:buNone/>
            </a:pPr>
            <a:r>
              <a:rPr lang="en-US" sz="3200">
                <a:solidFill>
                  <a:schemeClr val="dk2"/>
                </a:solidFill>
                <a:latin typeface="Times New Roman"/>
                <a:ea typeface="Times New Roman"/>
                <a:cs typeface="Times New Roman"/>
                <a:sym typeface="Times New Roman"/>
              </a:rPr>
              <a:t>Lecture-20 Collaboration diagram or Communication diagram</a:t>
            </a:r>
            <a:endParaRPr/>
          </a:p>
          <a:p>
            <a:pPr indent="0" lvl="0" marL="0" marR="0" rtl="0" algn="ctr">
              <a:lnSpc>
                <a:spcPct val="90000"/>
              </a:lnSpc>
              <a:spcBef>
                <a:spcPts val="0"/>
              </a:spcBef>
              <a:spcAft>
                <a:spcPts val="0"/>
              </a:spcAft>
              <a:buNone/>
            </a:pPr>
            <a:r>
              <a:t/>
            </a:r>
            <a:endParaRPr sz="32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9dc6ca21d_0_79"/>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t/>
            </a:r>
            <a:endParaRPr/>
          </a:p>
        </p:txBody>
      </p:sp>
      <p:sp>
        <p:nvSpPr>
          <p:cNvPr id="167" name="Google Shape;167;gf9dc6ca21d_0_79"/>
          <p:cNvSpPr txBox="1"/>
          <p:nvPr>
            <p:ph idx="1" type="body"/>
          </p:nvPr>
        </p:nvSpPr>
        <p:spPr>
          <a:xfrm>
            <a:off x="914400" y="1295400"/>
            <a:ext cx="11074500" cy="1619100"/>
          </a:xfrm>
          <a:prstGeom prst="rect">
            <a:avLst/>
          </a:prstGeom>
        </p:spPr>
        <p:txBody>
          <a:bodyPr anchorCtr="0" anchor="t" bIns="46025" lIns="92075" spcFirstLastPara="1" rIns="92075" wrap="square" tIns="46025">
            <a:noAutofit/>
          </a:bodyPr>
          <a:lstStyle/>
          <a:p>
            <a:pPr indent="0" lvl="0" marL="0" rtl="0" algn="l">
              <a:lnSpc>
                <a:spcPct val="140000"/>
              </a:lnSpc>
              <a:spcBef>
                <a:spcPts val="0"/>
              </a:spcBef>
              <a:spcAft>
                <a:spcPts val="0"/>
              </a:spcAft>
              <a:buClr>
                <a:schemeClr val="dk1"/>
              </a:buClr>
              <a:buSzPts val="1100"/>
              <a:buFont typeface="Arial"/>
              <a:buNone/>
            </a:pPr>
            <a:r>
              <a:rPr lang="en-US" sz="1450">
                <a:highlight>
                  <a:srgbClr val="FFFFFF"/>
                </a:highlight>
                <a:latin typeface="Georgia"/>
                <a:ea typeface="Georgia"/>
                <a:cs typeface="Georgia"/>
                <a:sym typeface="Georgia"/>
              </a:rPr>
              <a:t>For example,</a:t>
            </a:r>
            <a:endParaRPr sz="1450">
              <a:highlight>
                <a:srgbClr val="FFFFFF"/>
              </a:highlight>
              <a:latin typeface="Georgia"/>
              <a:ea typeface="Georgia"/>
              <a:cs typeface="Georgia"/>
              <a:sym typeface="Georgia"/>
            </a:endParaRPr>
          </a:p>
          <a:p>
            <a:pPr indent="-320675" lvl="0" marL="457200" rtl="0" algn="l">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message with sequence 2 follows message with sequence 1,</a:t>
            </a:r>
            <a:endParaRPr sz="1450">
              <a:highlight>
                <a:srgbClr val="FFFFFF"/>
              </a:highlight>
              <a:latin typeface="Georgia"/>
              <a:ea typeface="Georgia"/>
              <a:cs typeface="Georgia"/>
              <a:sym typeface="Georgia"/>
            </a:endParaRPr>
          </a:p>
          <a:p>
            <a:pPr indent="-320675" lvl="0" marL="457200" rtl="0" algn="l">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2.1 follows 2</a:t>
            </a:r>
            <a:endParaRPr sz="1450">
              <a:highlight>
                <a:srgbClr val="FFFFFF"/>
              </a:highlight>
              <a:latin typeface="Georgia"/>
              <a:ea typeface="Georgia"/>
              <a:cs typeface="Georgia"/>
              <a:sym typeface="Georgia"/>
            </a:endParaRPr>
          </a:p>
          <a:p>
            <a:pPr indent="-320675" lvl="0" marL="457200" rtl="0" algn="l">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5.3 follows 5.2 within activation 5</a:t>
            </a:r>
            <a:endParaRPr sz="1450">
              <a:highlight>
                <a:srgbClr val="FFFFFF"/>
              </a:highlight>
              <a:latin typeface="Georgia"/>
              <a:ea typeface="Georgia"/>
              <a:cs typeface="Georgia"/>
              <a:sym typeface="Georgia"/>
            </a:endParaRPr>
          </a:p>
          <a:p>
            <a:pPr indent="-320675" lvl="0" marL="457200" rtl="0" algn="l">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1.2.4 follows message 1.2.3 within activation 1.2.</a:t>
            </a:r>
            <a:endParaRPr sz="1450">
              <a:highlight>
                <a:srgbClr val="FFFFFF"/>
              </a:highlight>
              <a:latin typeface="Georgia"/>
              <a:ea typeface="Georgia"/>
              <a:cs typeface="Georgia"/>
              <a:sym typeface="Georgia"/>
            </a:endParaRPr>
          </a:p>
          <a:p>
            <a:pPr indent="0" lvl="0" marL="0" rtl="0" algn="l">
              <a:spcBef>
                <a:spcPts val="360"/>
              </a:spcBef>
              <a:spcAft>
                <a:spcPts val="0"/>
              </a:spcAft>
              <a:buNone/>
            </a:pPr>
            <a:r>
              <a:t/>
            </a:r>
            <a:endParaRPr/>
          </a:p>
        </p:txBody>
      </p:sp>
      <p:pic>
        <p:nvPicPr>
          <p:cNvPr id="168" name="Google Shape;168;gf9dc6ca21d_0_79"/>
          <p:cNvPicPr preferRelativeResize="0"/>
          <p:nvPr/>
        </p:nvPicPr>
        <p:blipFill>
          <a:blip r:embed="rId3">
            <a:alphaModFix/>
          </a:blip>
          <a:stretch>
            <a:fillRect/>
          </a:stretch>
        </p:blipFill>
        <p:spPr>
          <a:xfrm>
            <a:off x="2080275" y="3429000"/>
            <a:ext cx="8382000" cy="283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f9dc6ca21d_0_87"/>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t/>
            </a:r>
            <a:endParaRPr/>
          </a:p>
        </p:txBody>
      </p:sp>
      <p:sp>
        <p:nvSpPr>
          <p:cNvPr id="175" name="Google Shape;175;gf9dc6ca21d_0_87"/>
          <p:cNvSpPr txBox="1"/>
          <p:nvPr/>
        </p:nvSpPr>
        <p:spPr>
          <a:xfrm>
            <a:off x="203200" y="1324525"/>
            <a:ext cx="12112200" cy="24864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US" sz="1850">
                <a:solidFill>
                  <a:schemeClr val="dk1"/>
                </a:solidFill>
                <a:highlight>
                  <a:srgbClr val="FFFFFF"/>
                </a:highlight>
                <a:latin typeface="Georgia"/>
                <a:ea typeface="Georgia"/>
                <a:cs typeface="Georgia"/>
                <a:sym typeface="Georgia"/>
              </a:rPr>
              <a:t>The </a:t>
            </a:r>
            <a:r>
              <a:rPr b="1" lang="en-US" sz="1850">
                <a:solidFill>
                  <a:schemeClr val="dk1"/>
                </a:solidFill>
                <a:highlight>
                  <a:srgbClr val="FFFFFF"/>
                </a:highlight>
                <a:latin typeface="Georgia"/>
                <a:ea typeface="Georgia"/>
                <a:cs typeface="Georgia"/>
                <a:sym typeface="Georgia"/>
              </a:rPr>
              <a:t>name</a:t>
            </a:r>
            <a:r>
              <a:rPr lang="en-US" sz="1850">
                <a:solidFill>
                  <a:schemeClr val="dk1"/>
                </a:solidFill>
                <a:highlight>
                  <a:srgbClr val="FFFFFF"/>
                </a:highlight>
                <a:latin typeface="Georgia"/>
                <a:ea typeface="Georgia"/>
                <a:cs typeface="Georgia"/>
                <a:sym typeface="Georgia"/>
              </a:rPr>
              <a:t> represents a </a:t>
            </a:r>
            <a:r>
              <a:rPr b="1" lang="en-US" sz="1850">
                <a:solidFill>
                  <a:schemeClr val="dk1"/>
                </a:solidFill>
                <a:highlight>
                  <a:srgbClr val="FFFFFF"/>
                </a:highlight>
                <a:latin typeface="Georgia"/>
                <a:ea typeface="Georgia"/>
                <a:cs typeface="Georgia"/>
                <a:sym typeface="Georgia"/>
              </a:rPr>
              <a:t>concurrent thread</a:t>
            </a:r>
            <a:r>
              <a:rPr lang="en-US" sz="1850">
                <a:solidFill>
                  <a:schemeClr val="dk1"/>
                </a:solidFill>
                <a:highlight>
                  <a:srgbClr val="FFFFFF"/>
                </a:highlight>
                <a:latin typeface="Georgia"/>
                <a:ea typeface="Georgia"/>
                <a:cs typeface="Georgia"/>
                <a:sym typeface="Georgia"/>
              </a:rPr>
              <a:t> of control. Messages that differ in the final name are concurrent at that level of nesting.</a:t>
            </a:r>
            <a:endParaRPr sz="1850">
              <a:solidFill>
                <a:schemeClr val="dk1"/>
              </a:solidFill>
              <a:highlight>
                <a:srgbClr val="FFFFFF"/>
              </a:highlight>
              <a:latin typeface="Georgia"/>
              <a:ea typeface="Georgia"/>
              <a:cs typeface="Georgia"/>
              <a:sym typeface="Georgia"/>
            </a:endParaRPr>
          </a:p>
          <a:p>
            <a:pPr indent="0" lvl="0" marL="0" rtl="0" algn="l">
              <a:lnSpc>
                <a:spcPct val="140000"/>
              </a:lnSpc>
              <a:spcBef>
                <a:spcPts val="0"/>
              </a:spcBef>
              <a:spcAft>
                <a:spcPts val="0"/>
              </a:spcAft>
              <a:buNone/>
            </a:pPr>
            <a:r>
              <a:rPr lang="en-US" sz="1850">
                <a:solidFill>
                  <a:schemeClr val="dk1"/>
                </a:solidFill>
                <a:highlight>
                  <a:srgbClr val="FFFFFF"/>
                </a:highlight>
                <a:latin typeface="Georgia"/>
                <a:ea typeface="Georgia"/>
                <a:cs typeface="Georgia"/>
                <a:sym typeface="Georgia"/>
              </a:rPr>
              <a:t>For example,</a:t>
            </a:r>
            <a:endParaRPr sz="1850">
              <a:solidFill>
                <a:schemeClr val="dk1"/>
              </a:solidFill>
              <a:highlight>
                <a:srgbClr val="FFFFFF"/>
              </a:highlight>
              <a:latin typeface="Georgia"/>
              <a:ea typeface="Georgia"/>
              <a:cs typeface="Georgia"/>
              <a:sym typeface="Georgia"/>
            </a:endParaRPr>
          </a:p>
          <a:p>
            <a:pPr indent="-346075" lvl="0" marL="457200" rtl="0" algn="l">
              <a:lnSpc>
                <a:spcPct val="140000"/>
              </a:lnSpc>
              <a:spcBef>
                <a:spcPts val="0"/>
              </a:spcBef>
              <a:spcAft>
                <a:spcPts val="0"/>
              </a:spcAft>
              <a:buClr>
                <a:schemeClr val="dk1"/>
              </a:buClr>
              <a:buSzPts val="1850"/>
              <a:buFont typeface="Georgia"/>
              <a:buChar char="●"/>
            </a:pPr>
            <a:r>
              <a:rPr lang="en-US" sz="1850">
                <a:solidFill>
                  <a:schemeClr val="dk1"/>
                </a:solidFill>
                <a:highlight>
                  <a:srgbClr val="FFFFFF"/>
                </a:highlight>
                <a:latin typeface="Georgia"/>
                <a:ea typeface="Georgia"/>
                <a:cs typeface="Georgia"/>
                <a:sym typeface="Georgia"/>
              </a:rPr>
              <a:t>messages 2.3a and 2.3b are concurrent within activation 2.3,</a:t>
            </a:r>
            <a:endParaRPr sz="1850">
              <a:solidFill>
                <a:schemeClr val="dk1"/>
              </a:solidFill>
              <a:highlight>
                <a:srgbClr val="FFFFFF"/>
              </a:highlight>
              <a:latin typeface="Georgia"/>
              <a:ea typeface="Georgia"/>
              <a:cs typeface="Georgia"/>
              <a:sym typeface="Georgia"/>
            </a:endParaRPr>
          </a:p>
          <a:p>
            <a:pPr indent="-346075" lvl="0" marL="457200" rtl="0" algn="l">
              <a:lnSpc>
                <a:spcPct val="140000"/>
              </a:lnSpc>
              <a:spcBef>
                <a:spcPts val="0"/>
              </a:spcBef>
              <a:spcAft>
                <a:spcPts val="0"/>
              </a:spcAft>
              <a:buClr>
                <a:schemeClr val="dk1"/>
              </a:buClr>
              <a:buSzPts val="1850"/>
              <a:buFont typeface="Georgia"/>
              <a:buChar char="●"/>
            </a:pPr>
            <a:r>
              <a:rPr lang="en-US" sz="1850">
                <a:solidFill>
                  <a:schemeClr val="dk1"/>
                </a:solidFill>
                <a:highlight>
                  <a:srgbClr val="FFFFFF"/>
                </a:highlight>
                <a:latin typeface="Georgia"/>
                <a:ea typeface="Georgia"/>
                <a:cs typeface="Georgia"/>
                <a:sym typeface="Georgia"/>
              </a:rPr>
              <a:t>1.1 follows 1a and 1b,</a:t>
            </a:r>
            <a:endParaRPr sz="1850">
              <a:solidFill>
                <a:schemeClr val="dk1"/>
              </a:solidFill>
              <a:highlight>
                <a:srgbClr val="FFFFFF"/>
              </a:highlight>
              <a:latin typeface="Georgia"/>
              <a:ea typeface="Georgia"/>
              <a:cs typeface="Georgia"/>
              <a:sym typeface="Georgia"/>
            </a:endParaRPr>
          </a:p>
          <a:p>
            <a:pPr indent="-346075" lvl="0" marL="457200" rtl="0" algn="l">
              <a:lnSpc>
                <a:spcPct val="140000"/>
              </a:lnSpc>
              <a:spcBef>
                <a:spcPts val="0"/>
              </a:spcBef>
              <a:spcAft>
                <a:spcPts val="0"/>
              </a:spcAft>
              <a:buClr>
                <a:schemeClr val="dk1"/>
              </a:buClr>
              <a:buSzPts val="1850"/>
              <a:buFont typeface="Georgia"/>
              <a:buChar char="●"/>
            </a:pPr>
            <a:r>
              <a:rPr lang="en-US" sz="1850">
                <a:solidFill>
                  <a:schemeClr val="dk1"/>
                </a:solidFill>
                <a:highlight>
                  <a:srgbClr val="FFFFFF"/>
                </a:highlight>
                <a:latin typeface="Georgia"/>
                <a:ea typeface="Georgia"/>
                <a:cs typeface="Georgia"/>
                <a:sym typeface="Georgia"/>
              </a:rPr>
              <a:t>3a.2.1 and 3b.2.1 follow 3.2.</a:t>
            </a:r>
            <a:endParaRPr sz="1850">
              <a:solidFill>
                <a:schemeClr val="dk1"/>
              </a:solidFill>
              <a:highlight>
                <a:srgbClr val="FFFFFF"/>
              </a:highlight>
              <a:latin typeface="Georgia"/>
              <a:ea typeface="Georgia"/>
              <a:cs typeface="Georgia"/>
              <a:sym typeface="Georgia"/>
            </a:endParaRPr>
          </a:p>
        </p:txBody>
      </p:sp>
      <p:pic>
        <p:nvPicPr>
          <p:cNvPr id="176" name="Google Shape;176;gf9dc6ca21d_0_87"/>
          <p:cNvPicPr preferRelativeResize="0"/>
          <p:nvPr/>
        </p:nvPicPr>
        <p:blipFill>
          <a:blip r:embed="rId3">
            <a:alphaModFix/>
          </a:blip>
          <a:stretch>
            <a:fillRect/>
          </a:stretch>
        </p:blipFill>
        <p:spPr>
          <a:xfrm>
            <a:off x="2963325" y="3899225"/>
            <a:ext cx="8142303" cy="274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Notations of a Collaboration Diagram</a:t>
            </a:r>
            <a:endParaRPr/>
          </a:p>
        </p:txBody>
      </p:sp>
      <p:sp>
        <p:nvSpPr>
          <p:cNvPr id="182" name="Google Shape;182;p3"/>
          <p:cNvSpPr/>
          <p:nvPr/>
        </p:nvSpPr>
        <p:spPr>
          <a:xfrm>
            <a:off x="1535836" y="6553200"/>
            <a:ext cx="102270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sp>
        <p:nvSpPr>
          <p:cNvPr id="183" name="Google Shape;183;p3"/>
          <p:cNvSpPr txBox="1"/>
          <p:nvPr/>
        </p:nvSpPr>
        <p:spPr>
          <a:xfrm>
            <a:off x="381740" y="1214189"/>
            <a:ext cx="11079332"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Following are the components of a component diagram that are enlisted below: </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Arial"/>
              <a:buAutoNum type="arabicPeriod"/>
            </a:pPr>
            <a:r>
              <a:rPr b="1" lang="en-US" sz="2400">
                <a:solidFill>
                  <a:schemeClr val="dk1"/>
                </a:solidFill>
                <a:latin typeface="Times New Roman"/>
                <a:ea typeface="Times New Roman"/>
                <a:cs typeface="Times New Roman"/>
                <a:sym typeface="Times New Roman"/>
              </a:rPr>
              <a:t>Objects:</a:t>
            </a:r>
            <a:r>
              <a:rPr lang="en-US" sz="2400">
                <a:solidFill>
                  <a:schemeClr val="dk1"/>
                </a:solidFill>
                <a:latin typeface="Times New Roman"/>
                <a:ea typeface="Times New Roman"/>
                <a:cs typeface="Times New Roman"/>
                <a:sym typeface="Times New Roman"/>
              </a:rPr>
              <a:t> The representation of an object is done by an object symbol with its name and class underlined, separated by a colon.</a:t>
            </a:r>
            <a:endParaRPr/>
          </a:p>
          <a:p>
            <a:pPr indent="0" lvl="0" marL="0" marR="0" rtl="0" algn="just">
              <a:spcBef>
                <a:spcPts val="0"/>
              </a:spcBef>
              <a:spcAft>
                <a:spcPts val="0"/>
              </a:spcAft>
              <a:buNone/>
            </a:pP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In the collaboration diagram, objects are utilized in the following ways: </a:t>
            </a:r>
            <a:endParaRPr/>
          </a:p>
          <a:p>
            <a:pPr indent="-285750" lvl="1" marL="742950" marR="0" rtl="0" algn="just">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The object is represented by specifying their name and class.</a:t>
            </a:r>
            <a:endParaRPr/>
          </a:p>
          <a:p>
            <a:pPr indent="-285750" lvl="1" marL="742950" marR="0" rtl="0" algn="just">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It is not mandatory for every class to appear.</a:t>
            </a:r>
            <a:endParaRPr/>
          </a:p>
          <a:p>
            <a:pPr indent="-285750" lvl="1" marL="742950" marR="0" rtl="0" algn="just">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A class may constitute more than one object. </a:t>
            </a:r>
            <a:endParaRPr/>
          </a:p>
          <a:p>
            <a:pPr indent="-285750" lvl="1" marL="742950" marR="0" rtl="0" algn="just">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In the collaboration diagram, firstly, the object is created, and then its class is specified.</a:t>
            </a:r>
            <a:endParaRPr/>
          </a:p>
          <a:p>
            <a:pPr indent="-285750" lvl="1" marL="742950" marR="0" rtl="0" algn="just">
              <a:spcBef>
                <a:spcPts val="0"/>
              </a:spcBef>
              <a:spcAft>
                <a:spcPts val="0"/>
              </a:spcAft>
              <a:buClr>
                <a:schemeClr val="dk1"/>
              </a:buClr>
              <a:buSzPts val="24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To differentiate one object from another object, it is necessary to name them.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
          <p:cNvSpPr/>
          <p:nvPr/>
        </p:nvSpPr>
        <p:spPr>
          <a:xfrm>
            <a:off x="1535836" y="6553200"/>
            <a:ext cx="102270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sp>
        <p:nvSpPr>
          <p:cNvPr id="189" name="Google Shape;189;p4"/>
          <p:cNvSpPr/>
          <p:nvPr/>
        </p:nvSpPr>
        <p:spPr>
          <a:xfrm flipH="1">
            <a:off x="408371" y="1102311"/>
            <a:ext cx="11354539" cy="5262979"/>
          </a:xfrm>
          <a:prstGeom prst="rect">
            <a:avLst/>
          </a:prstGeom>
          <a:noFill/>
          <a:ln>
            <a:noFill/>
          </a:ln>
        </p:spPr>
        <p:txBody>
          <a:bodyPr anchorCtr="0" anchor="ctr"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Actors:</a:t>
            </a:r>
            <a:r>
              <a:rPr b="0" i="0" lang="en-US" sz="2400" u="none" cap="none" strike="noStrike">
                <a:solidFill>
                  <a:schemeClr val="dk1"/>
                </a:solidFill>
                <a:latin typeface="Times New Roman"/>
                <a:ea typeface="Times New Roman"/>
                <a:cs typeface="Times New Roman"/>
                <a:sym typeface="Times New Roman"/>
              </a:rPr>
              <a:t> In the collaboration diagram, the actor plays the main role as it invokes the interaction. Each actor has its respective role and name. In this, one actor initiates the use case. </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Links:</a:t>
            </a:r>
            <a:r>
              <a:rPr b="0" i="0" lang="en-US" sz="2400" u="none" cap="none" strike="noStrike">
                <a:solidFill>
                  <a:schemeClr val="dk1"/>
                </a:solidFill>
                <a:latin typeface="Times New Roman"/>
                <a:ea typeface="Times New Roman"/>
                <a:cs typeface="Times New Roman"/>
                <a:sym typeface="Times New Roman"/>
              </a:rPr>
              <a:t> The link is an instance of association, which associates the objects and actors. It portrays a relationship between the objects through which the messages are sent. It is represented by a solid line. The link helps an object to connect with or navigate to another object, such that the message flows are attached to links.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Steps for Creating Collaboration Diagrams</a:t>
            </a:r>
            <a:endParaRPr/>
          </a:p>
        </p:txBody>
      </p:sp>
      <p:sp>
        <p:nvSpPr>
          <p:cNvPr id="195" name="Google Shape;195;p5"/>
          <p:cNvSpPr/>
          <p:nvPr/>
        </p:nvSpPr>
        <p:spPr>
          <a:xfrm>
            <a:off x="1535836" y="6553200"/>
            <a:ext cx="102270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sp>
        <p:nvSpPr>
          <p:cNvPr id="196" name="Google Shape;196;p5"/>
          <p:cNvSpPr txBox="1"/>
          <p:nvPr/>
        </p:nvSpPr>
        <p:spPr>
          <a:xfrm>
            <a:off x="585928" y="1471642"/>
            <a:ext cx="10227074" cy="4093428"/>
          </a:xfrm>
          <a:prstGeom prst="rect">
            <a:avLst/>
          </a:prstGeom>
          <a:noFill/>
          <a:ln>
            <a:noFill/>
          </a:ln>
        </p:spPr>
        <p:txBody>
          <a:bodyPr anchorCtr="0" anchor="t" bIns="45700" lIns="91425" spcFirstLastPara="1" rIns="91425" wrap="square" tIns="45700">
            <a:spAutoFit/>
          </a:bodyPr>
          <a:lstStyle/>
          <a:p>
            <a:pPr indent="-127000" lvl="0" marL="0" marR="0" rtl="0" algn="just">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Identify behavior whose realization and implementation is specified</a:t>
            </a:r>
            <a:endParaRPr/>
          </a:p>
          <a:p>
            <a:pPr indent="0" lvl="0" marL="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Identify the structural elements (class roles, objects, subsystems) necessary to carry out the functionality of the collaboration </a:t>
            </a:r>
            <a:endParaRPr/>
          </a:p>
          <a:p>
            <a:pPr indent="-285750" lvl="1" marL="742950" marR="0" rtl="0" algn="just">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Decide on the context of interaction: system, subsystem, use case and operation</a:t>
            </a:r>
            <a:endParaRPr/>
          </a:p>
          <a:p>
            <a:pPr indent="0" lvl="1" marL="45720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Model structural relationships between those elements to produce a diagram showing the context of the interaction</a:t>
            </a:r>
            <a:endParaRPr/>
          </a:p>
          <a:p>
            <a:pPr indent="0" lvl="0" marL="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Consider the alternative scenarios that may be required </a:t>
            </a:r>
            <a:endParaRPr/>
          </a:p>
          <a:p>
            <a:pPr indent="-285750" lvl="1" marL="742950" marR="0" rtl="0" algn="just">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Draw instance level collaboration diagrams, if required.</a:t>
            </a:r>
            <a:endParaRPr/>
          </a:p>
          <a:p>
            <a:pPr indent="-285750" lvl="1" marL="742950" marR="0" rtl="0" algn="just">
              <a:spcBef>
                <a:spcPts val="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Optionally draw a specification level collaboration diagram to summarize the alternative scenarios in the instance level sequence diagrams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Collaboration Diagram Example</a:t>
            </a:r>
            <a:endParaRPr/>
          </a:p>
        </p:txBody>
      </p:sp>
      <p:sp>
        <p:nvSpPr>
          <p:cNvPr id="202" name="Google Shape;202;p6"/>
          <p:cNvSpPr/>
          <p:nvPr/>
        </p:nvSpPr>
        <p:spPr>
          <a:xfrm>
            <a:off x="1535836" y="6553200"/>
            <a:ext cx="102270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pic>
        <p:nvPicPr>
          <p:cNvPr id="203" name="Google Shape;203;p6"/>
          <p:cNvPicPr preferRelativeResize="0"/>
          <p:nvPr/>
        </p:nvPicPr>
        <p:blipFill rotWithShape="1">
          <a:blip r:embed="rId3">
            <a:alphaModFix/>
          </a:blip>
          <a:srcRect b="0" l="0" r="0" t="0"/>
          <a:stretch/>
        </p:blipFill>
        <p:spPr>
          <a:xfrm>
            <a:off x="1997476" y="1681162"/>
            <a:ext cx="7998780" cy="41869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7"/>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Collaboration Diagram Example</a:t>
            </a:r>
            <a:endParaRPr/>
          </a:p>
        </p:txBody>
      </p:sp>
      <p:sp>
        <p:nvSpPr>
          <p:cNvPr id="209" name="Google Shape;209;p7"/>
          <p:cNvSpPr/>
          <p:nvPr/>
        </p:nvSpPr>
        <p:spPr>
          <a:xfrm>
            <a:off x="1535836" y="6553200"/>
            <a:ext cx="102270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pic>
        <p:nvPicPr>
          <p:cNvPr id="210" name="Google Shape;210;p7"/>
          <p:cNvPicPr preferRelativeResize="0"/>
          <p:nvPr/>
        </p:nvPicPr>
        <p:blipFill rotWithShape="1">
          <a:blip r:embed="rId3">
            <a:alphaModFix/>
          </a:blip>
          <a:srcRect b="0" l="0" r="0" t="0"/>
          <a:stretch/>
        </p:blipFill>
        <p:spPr>
          <a:xfrm>
            <a:off x="1535836" y="1340528"/>
            <a:ext cx="7455764" cy="4882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Benefits of Collaboration Diagram</a:t>
            </a:r>
            <a:endParaRPr/>
          </a:p>
        </p:txBody>
      </p:sp>
      <p:sp>
        <p:nvSpPr>
          <p:cNvPr id="216" name="Google Shape;216;p8"/>
          <p:cNvSpPr/>
          <p:nvPr/>
        </p:nvSpPr>
        <p:spPr>
          <a:xfrm>
            <a:off x="1535836" y="6553200"/>
            <a:ext cx="102270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sp>
        <p:nvSpPr>
          <p:cNvPr id="217" name="Google Shape;217;p8"/>
          <p:cNvSpPr txBox="1"/>
          <p:nvPr/>
        </p:nvSpPr>
        <p:spPr>
          <a:xfrm>
            <a:off x="284085" y="1124634"/>
            <a:ext cx="11354538" cy="532453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collaboration diagram is also known as Communication Diagram. It mainly puts emphasis on the structural aspect of an interaction diagram, i.e., how lifelines are connected.</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syntax of a collaboration diagram is similar to the sequence diagram; just the difference is that the lifeline does not consist of tails.</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messages transmitted over sequencing is represented by numbering each individual message. The collaboration diagram is semantically weak in comparison to the sequence diagram.</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special case of a collaboration diagram is the object diagram. It focuses on the elements and not the message flow, like sequence diagrams.</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Since the collaboration diagrams are not that expensive, the sequence diagram can be directly converted to the collaboration diagram.</a:t>
            </a:r>
            <a:endParaRPr/>
          </a:p>
          <a:p>
            <a:pPr indent="-158750" lvl="0" marL="28575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There may be a chance of losing some amount of information while implementing a collaboration diagram with respect to the sequence diagram.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p:nvPr/>
        </p:nvSpPr>
        <p:spPr>
          <a:xfrm>
            <a:off x="1900363" y="2428402"/>
            <a:ext cx="7585544"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Unified Modeling Language (UML): Complete Guide &amp; Examples </a:t>
            </a:r>
            <a:endParaRPr/>
          </a:p>
          <a:p>
            <a:pPr indent="0" lvl="0" marL="0" marR="0" rtl="0" algn="l">
              <a:spcBef>
                <a:spcPts val="0"/>
              </a:spcBef>
              <a:spcAft>
                <a:spcPts val="0"/>
              </a:spcAft>
              <a:buNone/>
            </a:pPr>
            <a:r>
              <a:rPr i="0" lang="en-US" sz="2000" u="none" strike="noStrike">
                <a:solidFill>
                  <a:schemeClr val="dk1"/>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By James Rumbaugh, Ivar Jacobson, Grady Booch </a:t>
            </a:r>
            <a:endParaRPr/>
          </a:p>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7F7F7F"/>
                </a:solidFill>
                <a:latin typeface="Times New Roman"/>
                <a:ea typeface="Times New Roman"/>
                <a:cs typeface="Times New Roman"/>
                <a:sym typeface="Times New Roman"/>
              </a:rPr>
              <a:t>https://www.javatpoint.com/uml-collaboration-diagram/ </a:t>
            </a:r>
            <a:r>
              <a:rPr b="1" i="0" lang="en-US" sz="2000" u="none" strike="noStrike">
                <a:solidFill>
                  <a:srgbClr val="7F7F7F"/>
                </a:solidFill>
                <a:latin typeface="Times New Roman"/>
                <a:ea typeface="Times New Roman"/>
                <a:cs typeface="Times New Roman"/>
                <a:sym typeface="Times New Roman"/>
              </a:rPr>
              <a:t>:  </a:t>
            </a:r>
            <a:r>
              <a:rPr lang="en-US" sz="20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sp>
        <p:nvSpPr>
          <p:cNvPr id="223" name="Google Shape;223;p9"/>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p:nvPr/>
        </p:nvSpPr>
        <p:spPr>
          <a:xfrm>
            <a:off x="1900363" y="2428402"/>
            <a:ext cx="7585544"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Unified Modeling Language (UML): Complete Guide &amp; Examples </a:t>
            </a:r>
            <a:endParaRPr/>
          </a:p>
          <a:p>
            <a:pPr indent="0" lvl="0" marL="0" marR="0" rtl="0" algn="l">
              <a:spcBef>
                <a:spcPts val="0"/>
              </a:spcBef>
              <a:spcAft>
                <a:spcPts val="0"/>
              </a:spcAft>
              <a:buNone/>
            </a:pPr>
            <a:r>
              <a:rPr i="0" lang="en-US" sz="2000" u="none" strike="noStrike">
                <a:solidFill>
                  <a:schemeClr val="dk1"/>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By James Rumbaugh, Ivar Jacobson, Grady Booch </a:t>
            </a:r>
            <a:endParaRPr/>
          </a:p>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7F7F7F"/>
                </a:solidFill>
                <a:latin typeface="Times New Roman"/>
                <a:ea typeface="Times New Roman"/>
                <a:cs typeface="Times New Roman"/>
                <a:sym typeface="Times New Roman"/>
              </a:rPr>
              <a:t>https://www.guru99.com/uml-activity-diagram.html</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7F7F7F"/>
                </a:solidFill>
                <a:latin typeface="Times New Roman"/>
                <a:ea typeface="Times New Roman"/>
                <a:cs typeface="Times New Roman"/>
                <a:sym typeface="Times New Roman"/>
              </a:rPr>
              <a:t>https://creately.com/blog/diagrams/sequence-diagram-tutorial/</a:t>
            </a:r>
            <a:endParaRPr/>
          </a:p>
        </p:txBody>
      </p:sp>
      <p:sp>
        <p:nvSpPr>
          <p:cNvPr id="229" name="Google Shape;229;p10"/>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f9dc6ca21d_0_6"/>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Where used?</a:t>
            </a:r>
            <a:endParaRPr/>
          </a:p>
        </p:txBody>
      </p:sp>
      <p:sp>
        <p:nvSpPr>
          <p:cNvPr id="103" name="Google Shape;103;gf9dc6ca21d_0_6"/>
          <p:cNvSpPr txBox="1"/>
          <p:nvPr>
            <p:ph idx="1" type="body"/>
          </p:nvPr>
        </p:nvSpPr>
        <p:spPr>
          <a:xfrm>
            <a:off x="914400" y="1295400"/>
            <a:ext cx="11074500" cy="48768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rPr lang="en-US"/>
              <a:t>Communication </a:t>
            </a:r>
            <a:r>
              <a:rPr lang="en-US"/>
              <a:t>diagram</a:t>
            </a:r>
            <a:r>
              <a:rPr lang="en-US"/>
              <a:t> is a </a:t>
            </a:r>
            <a:r>
              <a:rPr lang="en-US"/>
              <a:t>result</a:t>
            </a:r>
            <a:r>
              <a:rPr lang="en-US"/>
              <a:t> of analysis phase</a:t>
            </a:r>
            <a:endParaRPr/>
          </a:p>
        </p:txBody>
      </p:sp>
      <p:pic>
        <p:nvPicPr>
          <p:cNvPr id="104" name="Google Shape;104;gf9dc6ca21d_0_6"/>
          <p:cNvPicPr preferRelativeResize="0"/>
          <p:nvPr/>
        </p:nvPicPr>
        <p:blipFill>
          <a:blip r:embed="rId3">
            <a:alphaModFix/>
          </a:blip>
          <a:stretch>
            <a:fillRect/>
          </a:stretch>
        </p:blipFill>
        <p:spPr>
          <a:xfrm>
            <a:off x="203200" y="2697125"/>
            <a:ext cx="11343725" cy="4160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1"/>
          <p:cNvSpPr txBox="1"/>
          <p:nvPr>
            <p:ph type="title"/>
          </p:nvPr>
        </p:nvSpPr>
        <p:spPr>
          <a:xfrm>
            <a:off x="2724150" y="2838450"/>
            <a:ext cx="6038850" cy="11430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9dc6ca21d_0_13"/>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Where used?</a:t>
            </a:r>
            <a:endParaRPr/>
          </a:p>
        </p:txBody>
      </p:sp>
      <p:sp>
        <p:nvSpPr>
          <p:cNvPr id="111" name="Google Shape;111;gf9dc6ca21d_0_13"/>
          <p:cNvSpPr txBox="1"/>
          <p:nvPr>
            <p:ph idx="1" type="body"/>
          </p:nvPr>
        </p:nvSpPr>
        <p:spPr>
          <a:xfrm>
            <a:off x="914400" y="1295400"/>
            <a:ext cx="11074500" cy="48768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rPr lang="en-US"/>
              <a:t>Refined in the design</a:t>
            </a:r>
            <a:r>
              <a:rPr lang="en-US"/>
              <a:t> phase and included in behavioral model</a:t>
            </a:r>
            <a:endParaRPr/>
          </a:p>
        </p:txBody>
      </p:sp>
      <p:pic>
        <p:nvPicPr>
          <p:cNvPr id="112" name="Google Shape;112;gf9dc6ca21d_0_13"/>
          <p:cNvPicPr preferRelativeResize="0"/>
          <p:nvPr/>
        </p:nvPicPr>
        <p:blipFill>
          <a:blip r:embed="rId3">
            <a:alphaModFix/>
          </a:blip>
          <a:stretch>
            <a:fillRect/>
          </a:stretch>
        </p:blipFill>
        <p:spPr>
          <a:xfrm>
            <a:off x="1838263" y="2123947"/>
            <a:ext cx="9226775" cy="4129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Introduction</a:t>
            </a:r>
            <a:endParaRPr/>
          </a:p>
        </p:txBody>
      </p:sp>
      <p:sp>
        <p:nvSpPr>
          <p:cNvPr id="118" name="Google Shape;118;p2"/>
          <p:cNvSpPr/>
          <p:nvPr/>
        </p:nvSpPr>
        <p:spPr>
          <a:xfrm>
            <a:off x="1535836" y="6553200"/>
            <a:ext cx="102270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sp>
        <p:nvSpPr>
          <p:cNvPr id="119" name="Google Shape;119;p2"/>
          <p:cNvSpPr txBox="1"/>
          <p:nvPr/>
        </p:nvSpPr>
        <p:spPr>
          <a:xfrm>
            <a:off x="381740" y="1214189"/>
            <a:ext cx="11079332" cy="526297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collaboration diagram is used to show the relationship between the objects in a system. </a:t>
            </a:r>
            <a:endParaRPr/>
          </a:p>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Both the sequence and the collaboration diagrams represent the same information but differently. </a:t>
            </a:r>
            <a:endParaRPr/>
          </a:p>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Instead of showing the flow of messages, it depicts the architecture of the object residing in the system as it is based on object-oriented programming. </a:t>
            </a:r>
            <a:endParaRPr/>
          </a:p>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 object consists of several features. Multiple objects present in the system are connected to each other. </a:t>
            </a:r>
            <a:endParaRPr/>
          </a:p>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collaboration diagram, which is also known as a communication diagram, is used to portray the object's architecture in the system.</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f9dc6ca21d_0_27"/>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Major components</a:t>
            </a:r>
            <a:endParaRPr/>
          </a:p>
        </p:txBody>
      </p:sp>
      <p:sp>
        <p:nvSpPr>
          <p:cNvPr id="126" name="Google Shape;126;gf9dc6ca21d_0_27"/>
          <p:cNvSpPr txBox="1"/>
          <p:nvPr>
            <p:ph idx="1" type="body"/>
          </p:nvPr>
        </p:nvSpPr>
        <p:spPr>
          <a:xfrm>
            <a:off x="914400" y="1295400"/>
            <a:ext cx="11074500" cy="4876800"/>
          </a:xfrm>
          <a:prstGeom prst="rect">
            <a:avLst/>
          </a:prstGeom>
        </p:spPr>
        <p:txBody>
          <a:bodyPr anchorCtr="0" anchor="t" bIns="46025" lIns="92075" spcFirstLastPara="1" rIns="92075" wrap="square" tIns="46025">
            <a:noAutofit/>
          </a:bodyPr>
          <a:lstStyle/>
          <a:p>
            <a:pPr indent="-291465" lvl="0" marL="457200" rtl="0" algn="l">
              <a:spcBef>
                <a:spcPts val="360"/>
              </a:spcBef>
              <a:spcAft>
                <a:spcPts val="0"/>
              </a:spcAft>
              <a:buSzPts val="990"/>
              <a:buChar char="●"/>
            </a:pPr>
            <a:r>
              <a:rPr lang="en-US"/>
              <a:t>Frames</a:t>
            </a:r>
            <a:endParaRPr/>
          </a:p>
          <a:p>
            <a:pPr indent="-291465" lvl="0" marL="457200" rtl="0" algn="l">
              <a:spcBef>
                <a:spcPts val="0"/>
              </a:spcBef>
              <a:spcAft>
                <a:spcPts val="0"/>
              </a:spcAft>
              <a:buSzPts val="990"/>
              <a:buChar char="●"/>
            </a:pPr>
            <a:r>
              <a:rPr lang="en-US"/>
              <a:t>Lifeline</a:t>
            </a:r>
            <a:endParaRPr/>
          </a:p>
          <a:p>
            <a:pPr indent="-291465" lvl="0" marL="457200" rtl="0" algn="l">
              <a:spcBef>
                <a:spcPts val="0"/>
              </a:spcBef>
              <a:spcAft>
                <a:spcPts val="0"/>
              </a:spcAft>
              <a:buSzPts val="990"/>
              <a:buChar char="●"/>
            </a:pPr>
            <a:r>
              <a:rPr lang="en-US"/>
              <a:t>Messages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9dc6ca21d_0_33"/>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Frame</a:t>
            </a:r>
            <a:r>
              <a:rPr lang="en-US"/>
              <a:t>	</a:t>
            </a:r>
            <a:endParaRPr/>
          </a:p>
        </p:txBody>
      </p:sp>
      <p:sp>
        <p:nvSpPr>
          <p:cNvPr id="133" name="Google Shape;133;gf9dc6ca21d_0_33"/>
          <p:cNvSpPr txBox="1"/>
          <p:nvPr>
            <p:ph idx="1" type="body"/>
          </p:nvPr>
        </p:nvSpPr>
        <p:spPr>
          <a:xfrm>
            <a:off x="914400" y="1295400"/>
            <a:ext cx="11074500" cy="1030500"/>
          </a:xfrm>
          <a:prstGeom prst="rect">
            <a:avLst/>
          </a:prstGeom>
        </p:spPr>
        <p:txBody>
          <a:bodyPr anchorCtr="0" anchor="t" bIns="46025" lIns="92075" spcFirstLastPara="1" rIns="92075" wrap="square" tIns="46025">
            <a:noAutofit/>
          </a:bodyPr>
          <a:lstStyle/>
          <a:p>
            <a:pPr indent="-291465" lvl="0" marL="457200" rtl="0" algn="l">
              <a:spcBef>
                <a:spcPts val="360"/>
              </a:spcBef>
              <a:spcAft>
                <a:spcPts val="0"/>
              </a:spcAft>
              <a:buSzPts val="990"/>
              <a:buChar char="●"/>
            </a:pPr>
            <a:r>
              <a:rPr lang="en-US"/>
              <a:t>Communication diagrams could be shown within a rectangular frame with the name in a compartment in the upper left corner.</a:t>
            </a:r>
            <a:endParaRPr/>
          </a:p>
        </p:txBody>
      </p:sp>
      <p:pic>
        <p:nvPicPr>
          <p:cNvPr id="134" name="Google Shape;134;gf9dc6ca21d_0_33"/>
          <p:cNvPicPr preferRelativeResize="0"/>
          <p:nvPr/>
        </p:nvPicPr>
        <p:blipFill>
          <a:blip r:embed="rId3">
            <a:alphaModFix/>
          </a:blip>
          <a:stretch>
            <a:fillRect/>
          </a:stretch>
        </p:blipFill>
        <p:spPr>
          <a:xfrm>
            <a:off x="152400" y="2478300"/>
            <a:ext cx="5584726" cy="2511375"/>
          </a:xfrm>
          <a:prstGeom prst="rect">
            <a:avLst/>
          </a:prstGeom>
          <a:noFill/>
          <a:ln>
            <a:noFill/>
          </a:ln>
        </p:spPr>
      </p:pic>
      <p:pic>
        <p:nvPicPr>
          <p:cNvPr id="135" name="Google Shape;135;gf9dc6ca21d_0_33"/>
          <p:cNvPicPr preferRelativeResize="0"/>
          <p:nvPr/>
        </p:nvPicPr>
        <p:blipFill>
          <a:blip r:embed="rId4">
            <a:alphaModFix/>
          </a:blip>
          <a:stretch>
            <a:fillRect/>
          </a:stretch>
        </p:blipFill>
        <p:spPr>
          <a:xfrm>
            <a:off x="6198576" y="2478300"/>
            <a:ext cx="5181600" cy="283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9dc6ca21d_0_43"/>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152400" rtl="0" algn="l">
              <a:lnSpc>
                <a:spcPct val="140000"/>
              </a:lnSpc>
              <a:spcBef>
                <a:spcPts val="1200"/>
              </a:spcBef>
              <a:spcAft>
                <a:spcPts val="900"/>
              </a:spcAft>
              <a:buNone/>
            </a:pPr>
            <a:r>
              <a:rPr b="1" i="1" lang="en-US" sz="4250">
                <a:solidFill>
                  <a:srgbClr val="0B615E"/>
                </a:solidFill>
                <a:highlight>
                  <a:srgbClr val="E8E8E8"/>
                </a:highlight>
                <a:latin typeface="Georgia"/>
                <a:ea typeface="Georgia"/>
                <a:cs typeface="Georgia"/>
                <a:sym typeface="Georgia"/>
              </a:rPr>
              <a:t>Lifeline</a:t>
            </a:r>
            <a:endParaRPr/>
          </a:p>
        </p:txBody>
      </p:sp>
      <p:sp>
        <p:nvSpPr>
          <p:cNvPr id="142" name="Google Shape;142;gf9dc6ca21d_0_43"/>
          <p:cNvSpPr txBox="1"/>
          <p:nvPr>
            <p:ph idx="1" type="body"/>
          </p:nvPr>
        </p:nvSpPr>
        <p:spPr>
          <a:xfrm>
            <a:off x="355150" y="1295400"/>
            <a:ext cx="6002700" cy="4876800"/>
          </a:xfrm>
          <a:prstGeom prst="rect">
            <a:avLst/>
          </a:prstGeom>
        </p:spPr>
        <p:txBody>
          <a:bodyPr anchorCtr="0" anchor="t" bIns="46025" lIns="92075" spcFirstLastPara="1" rIns="92075" wrap="square" tIns="46025">
            <a:noAutofit/>
          </a:bodyPr>
          <a:lstStyle/>
          <a:p>
            <a:pPr indent="-291465" lvl="0" marL="457200" rtl="0" algn="l">
              <a:spcBef>
                <a:spcPts val="360"/>
              </a:spcBef>
              <a:spcAft>
                <a:spcPts val="0"/>
              </a:spcAft>
              <a:buSzPts val="990"/>
              <a:buChar char="●"/>
            </a:pPr>
            <a:r>
              <a:rPr lang="en-US"/>
              <a:t>Lifeline is a specialization of </a:t>
            </a:r>
            <a:r>
              <a:rPr lang="en-US" u="sng">
                <a:solidFill>
                  <a:schemeClr val="hlink"/>
                </a:solidFill>
                <a:hlinkClick r:id="rId3"/>
              </a:rPr>
              <a:t>named element</a:t>
            </a:r>
            <a:r>
              <a:rPr lang="en-US"/>
              <a:t> which represents an individual participant in the interaction.</a:t>
            </a:r>
            <a:endParaRPr/>
          </a:p>
          <a:p>
            <a:pPr indent="-291465" lvl="0" marL="457200" rtl="0" algn="l">
              <a:spcBef>
                <a:spcPts val="0"/>
              </a:spcBef>
              <a:spcAft>
                <a:spcPts val="0"/>
              </a:spcAft>
              <a:buSzPts val="990"/>
              <a:buChar char="●"/>
            </a:pPr>
            <a:r>
              <a:t/>
            </a:r>
            <a:endParaRPr/>
          </a:p>
          <a:p>
            <a:pPr indent="-291465" lvl="0" marL="457200" rtl="0" algn="l">
              <a:spcBef>
                <a:spcPts val="0"/>
              </a:spcBef>
              <a:spcAft>
                <a:spcPts val="0"/>
              </a:spcAft>
              <a:buSzPts val="990"/>
              <a:buChar char="●"/>
            </a:pPr>
            <a:r>
              <a:rPr lang="en-US"/>
              <a:t>The lifeline head has a shape that is based on the </a:t>
            </a:r>
            <a:r>
              <a:rPr lang="en-US" u="sng">
                <a:solidFill>
                  <a:schemeClr val="hlink"/>
                </a:solidFill>
                <a:hlinkClick r:id="rId4"/>
              </a:rPr>
              <a:t>classifier</a:t>
            </a:r>
            <a:r>
              <a:rPr lang="en-US"/>
              <a:t> for the part that this lifeline represents. Usually the head is a white rectangle containing name of the class after colon.</a:t>
            </a:r>
            <a:endParaRPr/>
          </a:p>
          <a:p>
            <a:pPr indent="-291465" lvl="0" marL="457200" rtl="0" algn="l">
              <a:spcBef>
                <a:spcPts val="0"/>
              </a:spcBef>
              <a:spcAft>
                <a:spcPts val="0"/>
              </a:spcAft>
              <a:buSzPts val="990"/>
              <a:buChar char="●"/>
            </a:pPr>
            <a:r>
              <a:t/>
            </a:r>
            <a:endParaRPr/>
          </a:p>
        </p:txBody>
      </p:sp>
      <p:pic>
        <p:nvPicPr>
          <p:cNvPr id="143" name="Google Shape;143;gf9dc6ca21d_0_43"/>
          <p:cNvPicPr preferRelativeResize="0"/>
          <p:nvPr/>
        </p:nvPicPr>
        <p:blipFill>
          <a:blip r:embed="rId5">
            <a:alphaModFix/>
          </a:blip>
          <a:stretch>
            <a:fillRect/>
          </a:stretch>
        </p:blipFill>
        <p:spPr>
          <a:xfrm>
            <a:off x="6778525" y="1295400"/>
            <a:ext cx="5210175" cy="516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f9dc6ca21d_0_53"/>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152400" rtl="0" algn="l">
              <a:lnSpc>
                <a:spcPct val="140000"/>
              </a:lnSpc>
              <a:spcBef>
                <a:spcPts val="1200"/>
              </a:spcBef>
              <a:spcAft>
                <a:spcPts val="900"/>
              </a:spcAft>
              <a:buNone/>
            </a:pPr>
            <a:r>
              <a:rPr b="1" i="1" lang="en-US" sz="4250">
                <a:solidFill>
                  <a:srgbClr val="0B615E"/>
                </a:solidFill>
                <a:highlight>
                  <a:srgbClr val="E8E8E8"/>
                </a:highlight>
                <a:latin typeface="Georgia"/>
                <a:ea typeface="Georgia"/>
                <a:cs typeface="Georgia"/>
                <a:sym typeface="Georgia"/>
              </a:rPr>
              <a:t>Message</a:t>
            </a:r>
            <a:endParaRPr/>
          </a:p>
        </p:txBody>
      </p:sp>
      <p:sp>
        <p:nvSpPr>
          <p:cNvPr id="150" name="Google Shape;150;gf9dc6ca21d_0_53"/>
          <p:cNvSpPr txBox="1"/>
          <p:nvPr>
            <p:ph idx="1" type="body"/>
          </p:nvPr>
        </p:nvSpPr>
        <p:spPr>
          <a:xfrm>
            <a:off x="914400" y="1295400"/>
            <a:ext cx="11074500" cy="4876800"/>
          </a:xfrm>
          <a:prstGeom prst="rect">
            <a:avLst/>
          </a:prstGeom>
        </p:spPr>
        <p:txBody>
          <a:bodyPr anchorCtr="0" anchor="t" bIns="46025" lIns="92075" spcFirstLastPara="1" rIns="92075" wrap="square" tIns="46025">
            <a:noAutofit/>
          </a:bodyPr>
          <a:lstStyle/>
          <a:p>
            <a:pPr indent="-291465" lvl="0" marL="457200" rtl="0" algn="l">
              <a:spcBef>
                <a:spcPts val="360"/>
              </a:spcBef>
              <a:spcAft>
                <a:spcPts val="0"/>
              </a:spcAft>
              <a:buSzPts val="990"/>
              <a:buChar char="●"/>
            </a:pPr>
            <a:r>
              <a:rPr lang="en-US"/>
              <a:t>Message in communication diagram is shown as a line with </a:t>
            </a:r>
            <a:r>
              <a:rPr lang="en-US" u="sng">
                <a:solidFill>
                  <a:schemeClr val="hlink"/>
                </a:solidFill>
                <a:hlinkClick r:id="rId3"/>
              </a:rPr>
              <a:t>sequence expression</a:t>
            </a:r>
            <a:r>
              <a:rPr lang="en-US"/>
              <a:t> and arrow above the line. The arrow indicates direction of the communication.</a:t>
            </a:r>
            <a:endParaRPr/>
          </a:p>
          <a:p>
            <a:pPr indent="-291465" lvl="0" marL="457200" rtl="0" algn="l">
              <a:spcBef>
                <a:spcPts val="360"/>
              </a:spcBef>
              <a:spcAft>
                <a:spcPts val="0"/>
              </a:spcAft>
              <a:buSzPts val="990"/>
              <a:buChar char="●"/>
            </a:pPr>
            <a:r>
              <a:t/>
            </a:r>
            <a:endParaRPr/>
          </a:p>
        </p:txBody>
      </p:sp>
      <p:pic>
        <p:nvPicPr>
          <p:cNvPr id="151" name="Google Shape;151;gf9dc6ca21d_0_53"/>
          <p:cNvPicPr preferRelativeResize="0"/>
          <p:nvPr/>
        </p:nvPicPr>
        <p:blipFill>
          <a:blip r:embed="rId4">
            <a:alphaModFix/>
          </a:blip>
          <a:stretch>
            <a:fillRect/>
          </a:stretch>
        </p:blipFill>
        <p:spPr>
          <a:xfrm>
            <a:off x="3583313" y="2862250"/>
            <a:ext cx="71151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f9dc6ca21d_0_62"/>
          <p:cNvSpPr txBox="1"/>
          <p:nvPr>
            <p:ph type="title"/>
          </p:nvPr>
        </p:nvSpPr>
        <p:spPr>
          <a:xfrm>
            <a:off x="203200" y="304800"/>
            <a:ext cx="11785500" cy="609600"/>
          </a:xfrm>
          <a:prstGeom prst="rect">
            <a:avLst/>
          </a:prstGeom>
        </p:spPr>
        <p:txBody>
          <a:bodyPr anchorCtr="1" anchor="ctr" bIns="46025" lIns="92075" spcFirstLastPara="1" rIns="92075" wrap="square" tIns="46025">
            <a:noAutofit/>
          </a:bodyPr>
          <a:lstStyle/>
          <a:p>
            <a:pPr indent="0" lvl="0" marL="342900" rtl="0" algn="l">
              <a:lnSpc>
                <a:spcPct val="140000"/>
              </a:lnSpc>
              <a:spcBef>
                <a:spcPts val="0"/>
              </a:spcBef>
              <a:spcAft>
                <a:spcPts val="0"/>
              </a:spcAft>
              <a:buNone/>
            </a:pPr>
            <a:r>
              <a:rPr b="1" lang="en-US" sz="2750">
                <a:solidFill>
                  <a:srgbClr val="0404B4"/>
                </a:solidFill>
                <a:highlight>
                  <a:srgbClr val="FFFFFF"/>
                </a:highlight>
                <a:latin typeface="Georgia"/>
                <a:ea typeface="Georgia"/>
                <a:cs typeface="Georgia"/>
                <a:sym typeface="Georgia"/>
              </a:rPr>
              <a:t>Sequence Expression</a:t>
            </a:r>
            <a:endParaRPr/>
          </a:p>
        </p:txBody>
      </p:sp>
      <p:sp>
        <p:nvSpPr>
          <p:cNvPr id="158" name="Google Shape;158;gf9dc6ca21d_0_62"/>
          <p:cNvSpPr txBox="1"/>
          <p:nvPr>
            <p:ph idx="1" type="body"/>
          </p:nvPr>
        </p:nvSpPr>
        <p:spPr>
          <a:xfrm>
            <a:off x="397700" y="1295400"/>
            <a:ext cx="11591100" cy="4876800"/>
          </a:xfrm>
          <a:prstGeom prst="rect">
            <a:avLst/>
          </a:prstGeom>
        </p:spPr>
        <p:txBody>
          <a:bodyPr anchorCtr="0" anchor="t" bIns="46025" lIns="92075" spcFirstLastPara="1" rIns="92075" wrap="square" tIns="46025">
            <a:noAutofit/>
          </a:bodyPr>
          <a:lstStyle/>
          <a:p>
            <a:pPr indent="-291465" lvl="0" marL="457200" rtl="0" algn="l">
              <a:spcBef>
                <a:spcPts val="360"/>
              </a:spcBef>
              <a:spcAft>
                <a:spcPts val="0"/>
              </a:spcAft>
              <a:buSzPts val="990"/>
              <a:buChar char="●"/>
            </a:pPr>
            <a:r>
              <a:rPr lang="en-US"/>
              <a:t>The sequence expression is a dot separated list of sequence terms followed by a colon (":") and message name after that:</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rPr lang="en-US"/>
              <a:t>sequence-expression ::=  sequence-term '.'  . . .  ':' message-name</a:t>
            </a:r>
            <a:endParaRPr/>
          </a:p>
          <a:p>
            <a:pPr indent="-291465" lvl="0" marL="457200" rtl="0" algn="l">
              <a:spcBef>
                <a:spcPts val="360"/>
              </a:spcBef>
              <a:spcAft>
                <a:spcPts val="0"/>
              </a:spcAft>
              <a:buSzPts val="990"/>
              <a:buChar char="●"/>
            </a:pPr>
            <a:r>
              <a:rPr lang="en-US"/>
              <a:t>For example,      </a:t>
            </a:r>
            <a:r>
              <a:rPr b="1" lang="en-US"/>
              <a:t>3b.2.2:m5</a:t>
            </a:r>
            <a:endParaRPr b="1"/>
          </a:p>
          <a:p>
            <a:pPr indent="-285750" lvl="1" marL="914400" rtl="0" algn="l">
              <a:spcBef>
                <a:spcPts val="360"/>
              </a:spcBef>
              <a:spcAft>
                <a:spcPts val="0"/>
              </a:spcAft>
              <a:buSzPts val="900"/>
              <a:buChar char="●"/>
            </a:pPr>
            <a:r>
              <a:rPr lang="en-US"/>
              <a:t>contains sequence expression 3b.2.2 and message name m5</a:t>
            </a:r>
            <a:r>
              <a:rPr lang="en-US" sz="1050">
                <a:highlight>
                  <a:srgbClr val="FFFFFF"/>
                </a:highlight>
                <a:latin typeface="Georgia"/>
                <a:ea typeface="Georgia"/>
                <a:cs typeface="Georgia"/>
                <a:sym typeface="Georgia"/>
              </a:rPr>
              <a:t>.</a:t>
            </a:r>
            <a:endParaRPr b="1"/>
          </a:p>
        </p:txBody>
      </p:sp>
      <p:sp>
        <p:nvSpPr>
          <p:cNvPr id="159" name="Google Shape;159;gf9dc6ca21d_0_62"/>
          <p:cNvSpPr txBox="1"/>
          <p:nvPr/>
        </p:nvSpPr>
        <p:spPr>
          <a:xfrm>
            <a:off x="529800" y="4488600"/>
            <a:ext cx="10699500" cy="48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950">
                <a:solidFill>
                  <a:srgbClr val="006600"/>
                </a:solidFill>
                <a:highlight>
                  <a:srgbClr val="FFFFFF"/>
                </a:highlight>
              </a:rPr>
              <a:t>sequence-term</a:t>
            </a:r>
            <a:r>
              <a:rPr lang="en-US" sz="1950">
                <a:solidFill>
                  <a:schemeClr val="dk1"/>
                </a:solidFill>
                <a:highlight>
                  <a:srgbClr val="FFFFFF"/>
                </a:highlight>
              </a:rPr>
              <a:t> ::=  [ </a:t>
            </a:r>
            <a:r>
              <a:rPr b="1" i="1" lang="en-US" sz="1950">
                <a:solidFill>
                  <a:srgbClr val="006600"/>
                </a:solidFill>
                <a:highlight>
                  <a:srgbClr val="FFFFFF"/>
                </a:highlight>
              </a:rPr>
              <a:t>integer</a:t>
            </a:r>
            <a:r>
              <a:rPr lang="en-US" sz="1950">
                <a:solidFill>
                  <a:schemeClr val="dk1"/>
                </a:solidFill>
                <a:highlight>
                  <a:srgbClr val="FFFFFF"/>
                </a:highlight>
              </a:rPr>
              <a:t> [ </a:t>
            </a:r>
            <a:r>
              <a:rPr b="1" i="1" lang="en-US" sz="1950">
                <a:solidFill>
                  <a:srgbClr val="006600"/>
                </a:solidFill>
                <a:highlight>
                  <a:srgbClr val="FFFFFF"/>
                </a:highlight>
              </a:rPr>
              <a:t>name</a:t>
            </a:r>
            <a:r>
              <a:rPr lang="en-US" sz="1950">
                <a:solidFill>
                  <a:schemeClr val="dk1"/>
                </a:solidFill>
                <a:highlight>
                  <a:srgbClr val="FFFFFF"/>
                </a:highlight>
              </a:rPr>
              <a:t> ] ]  [ </a:t>
            </a:r>
            <a:r>
              <a:rPr b="1" i="1" lang="en-US" sz="1950">
                <a:solidFill>
                  <a:srgbClr val="006600"/>
                </a:solidFill>
                <a:highlight>
                  <a:srgbClr val="FFFFFF"/>
                </a:highlight>
              </a:rPr>
              <a:t>recurrence</a:t>
            </a:r>
            <a:r>
              <a:rPr lang="en-US" sz="1950">
                <a:solidFill>
                  <a:schemeClr val="dk1"/>
                </a:solidFill>
                <a:highlight>
                  <a:srgbClr val="FFFFFF"/>
                </a:highlight>
              </a:rPr>
              <a:t> ]</a:t>
            </a:r>
            <a:endParaRPr sz="2300"/>
          </a:p>
        </p:txBody>
      </p:sp>
      <p:sp>
        <p:nvSpPr>
          <p:cNvPr id="160" name="Google Shape;160;gf9dc6ca21d_0_62"/>
          <p:cNvSpPr txBox="1"/>
          <p:nvPr/>
        </p:nvSpPr>
        <p:spPr>
          <a:xfrm>
            <a:off x="198800" y="5312725"/>
            <a:ext cx="11988900" cy="65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The integer represents the sequential order of the message within the next higher level of procedural calling (activation). Messages that differ in one integer term are sequential at that level of nesting.</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2020-08-16T12:13:05Z</dcterms:created>
  <dc:creator>amarjeetsanyasi@gmail.com</dc:creator>
</cp:coreProperties>
</file>