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7" roundtripDataSignature="AMtx7mhy/Vr/S4eND1Ms8/3teF1gXlmn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customschemas.google.com/relationships/presentationmetadata" Target="metadata"/><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uml-diagrams.org/state-machine-diagrams.html#behavioral-state" TargetMode="External"/><Relationship Id="rId3" Type="http://schemas.openxmlformats.org/officeDocument/2006/relationships/hyperlink" Target="https://www.uml-diagrams.org/state-machine-diagrams.html#pseudostate"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dfede58a8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9dfede58a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9dfede58a8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9dfede58a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9dfede58a8_0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9dfede58a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19e5a434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19e5a43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lang="en-US">
                <a:solidFill>
                  <a:schemeClr val="dk1"/>
                </a:solidFill>
                <a:highlight>
                  <a:srgbClr val="FFFFFF"/>
                </a:highlight>
                <a:latin typeface="Georgia"/>
                <a:ea typeface="Georgia"/>
                <a:cs typeface="Georgia"/>
                <a:sym typeface="Georgia"/>
              </a:rPr>
              <a:t>Subclasses of vertex are:</a:t>
            </a:r>
            <a:endParaRPr>
              <a:solidFill>
                <a:schemeClr val="dk1"/>
              </a:solidFill>
              <a:highlight>
                <a:srgbClr val="FFFFFF"/>
              </a:highlight>
              <a:latin typeface="Georgia"/>
              <a:ea typeface="Georgia"/>
              <a:cs typeface="Georgia"/>
              <a:sym typeface="Georgia"/>
            </a:endParaRPr>
          </a:p>
          <a:p>
            <a:pPr indent="-298450" lvl="0" marL="457200" rtl="0" algn="l">
              <a:lnSpc>
                <a:spcPct val="140000"/>
              </a:lnSpc>
              <a:spcBef>
                <a:spcPts val="0"/>
              </a:spcBef>
              <a:spcAft>
                <a:spcPts val="0"/>
              </a:spcAft>
              <a:buClr>
                <a:schemeClr val="dk1"/>
              </a:buClr>
              <a:buSzPts val="1100"/>
              <a:buFont typeface="Georgia"/>
              <a:buChar char="●"/>
            </a:pPr>
            <a:r>
              <a:rPr b="1" lang="en-US">
                <a:solidFill>
                  <a:srgbClr val="0000FF"/>
                </a:solidFill>
                <a:highlight>
                  <a:srgbClr val="FFFFFF"/>
                </a:highlight>
                <a:uFill>
                  <a:noFill/>
                </a:uFill>
                <a:latin typeface="Georgia"/>
                <a:ea typeface="Georgia"/>
                <a:cs typeface="Georgia"/>
                <a:sym typeface="Georgia"/>
                <a:hlinkClick r:id="rId2">
                  <a:extLst>
                    <a:ext uri="{A12FA001-AC4F-418D-AE19-62706E023703}">
                      <ahyp:hlinkClr val="tx"/>
                    </a:ext>
                  </a:extLst>
                </a:hlinkClick>
              </a:rPr>
              <a:t>state</a:t>
            </a:r>
            <a:endParaRPr b="1">
              <a:solidFill>
                <a:srgbClr val="0000FF"/>
              </a:solidFill>
              <a:highlight>
                <a:srgbClr val="FFFFFF"/>
              </a:highlight>
              <a:latin typeface="Georgia"/>
              <a:ea typeface="Georgia"/>
              <a:cs typeface="Georgia"/>
              <a:sym typeface="Georgia"/>
            </a:endParaRPr>
          </a:p>
          <a:p>
            <a:pPr indent="-298450" lvl="0" marL="457200" rtl="0" algn="l">
              <a:lnSpc>
                <a:spcPct val="140000"/>
              </a:lnSpc>
              <a:spcBef>
                <a:spcPts val="0"/>
              </a:spcBef>
              <a:spcAft>
                <a:spcPts val="0"/>
              </a:spcAft>
              <a:buClr>
                <a:schemeClr val="dk1"/>
              </a:buClr>
              <a:buSzPts val="1100"/>
              <a:buFont typeface="Georgia"/>
              <a:buChar char="●"/>
            </a:pPr>
            <a:r>
              <a:rPr b="1" lang="en-US">
                <a:solidFill>
                  <a:srgbClr val="FF0000"/>
                </a:solidFill>
                <a:highlight>
                  <a:srgbClr val="FFFFFF"/>
                </a:highlight>
                <a:uFill>
                  <a:noFill/>
                </a:uFill>
                <a:latin typeface="Georgia"/>
                <a:ea typeface="Georgia"/>
                <a:cs typeface="Georgia"/>
                <a:sym typeface="Georgia"/>
                <a:hlinkClick r:id="rId3">
                  <a:extLst>
                    <a:ext uri="{A12FA001-AC4F-418D-AE19-62706E023703}">
                      <ahyp:hlinkClr val="tx"/>
                    </a:ext>
                  </a:extLst>
                </a:hlinkClick>
              </a:rPr>
              <a:t>pseudostate</a:t>
            </a:r>
            <a:endParaRPr b="1">
              <a:solidFill>
                <a:srgbClr val="FF0000"/>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9dfede58a8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9dfede58a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9dfede58a8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9dfede58a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9dfede58a8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9dfede58a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dfede58a8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dfede58a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7"/>
          <p:cNvSpPr txBox="1"/>
          <p:nvPr>
            <p:ph type="title"/>
          </p:nvPr>
        </p:nvSpPr>
        <p:spPr>
          <a:xfrm>
            <a:off x="838200" y="301296"/>
            <a:ext cx="10515600" cy="61310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7"/>
          <p:cNvSpPr txBox="1"/>
          <p:nvPr>
            <p:ph idx="1" type="body"/>
          </p:nvPr>
        </p:nvSpPr>
        <p:spPr>
          <a:xfrm>
            <a:off x="838200" y="1166648"/>
            <a:ext cx="10515600" cy="501031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4"/>
          <p:cNvSpPr/>
          <p:nvPr>
            <p:ph idx="2" type="pic"/>
          </p:nvPr>
        </p:nvSpPr>
        <p:spPr>
          <a:xfrm>
            <a:off x="5183188" y="987425"/>
            <a:ext cx="6172200" cy="4873625"/>
          </a:xfrm>
          <a:prstGeom prst="rect">
            <a:avLst/>
          </a:prstGeom>
          <a:noFill/>
          <a:ln>
            <a:noFill/>
          </a:ln>
        </p:spPr>
      </p:sp>
      <p:sp>
        <p:nvSpPr>
          <p:cNvPr id="64" name="Google Shape;64;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4.png"/><Relationship Id="rId6" Type="http://schemas.openxmlformats.org/officeDocument/2006/relationships/image" Target="../media/image10.png"/><Relationship Id="rId7"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uml-diagrams.org/state-machine-diagrams.html#behavioral-state-machine" TargetMode="External"/><Relationship Id="rId4" Type="http://schemas.openxmlformats.org/officeDocument/2006/relationships/hyperlink" Target="https://www.uml-diagrams.org/protocol-state-machine-diagrams.html#protocol-state-machine" TargetMode="External"/><Relationship Id="rId9" Type="http://schemas.openxmlformats.org/officeDocument/2006/relationships/hyperlink" Target="https://www.uml-diagrams.org/state-machine-diagrams.html#pseudostate" TargetMode="External"/><Relationship Id="rId5" Type="http://schemas.openxmlformats.org/officeDocument/2006/relationships/hyperlink" Target="https://www.uml-diagrams.org/state-machine-diagrams.html#behavioral-state" TargetMode="External"/><Relationship Id="rId6" Type="http://schemas.openxmlformats.org/officeDocument/2006/relationships/hyperlink" Target="https://www.uml-diagrams.org/state-machine-diagrams.html#behavioral-transition" TargetMode="External"/><Relationship Id="rId7" Type="http://schemas.openxmlformats.org/officeDocument/2006/relationships/hyperlink" Target="https://www.uml-diagrams.org/protocol-state-machine-diagrams.html#protocol-state" TargetMode="External"/><Relationship Id="rId8" Type="http://schemas.openxmlformats.org/officeDocument/2006/relationships/hyperlink" Target="https://www.uml-diagrams.org/protocol-state-machine-diagrams.html#protocol-transi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uml-diagrams.org/state-machine-diagrams.html#verte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uml-diagrams.org/state-machine-diagrams.html#region" TargetMode="External"/><Relationship Id="rId4" Type="http://schemas.openxmlformats.org/officeDocument/2006/relationships/hyperlink" Target="https://www.uml-diagrams.org/state-machine-diagrams.html#submachine-state" TargetMode="External"/><Relationship Id="rId5" Type="http://schemas.openxmlformats.org/officeDocument/2006/relationships/image" Target="../media/image2.png"/><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uml-diagrams.org/state-machine-diagrams.html#region" TargetMode="External"/><Relationship Id="rId4" Type="http://schemas.openxmlformats.org/officeDocument/2006/relationships/image" Target="../media/image4.png"/><Relationship Id="rId5" Type="http://schemas.openxmlformats.org/officeDocument/2006/relationships/hyperlink" Target="https://www.uml-diagrams.org/state-machine-diagrams.html#composite-stat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uml-diagrams.org/state-machine-diagrams.html#vertex"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uml-diagrams.org/state-machine-diagrams.html#vertex" TargetMode="External"/><Relationship Id="rId4" Type="http://schemas.openxmlformats.org/officeDocument/2006/relationships/hyperlink" Target="https://www.uml-diagrams.org/state-machine-diagrams.html#composite-state" TargetMode="External"/><Relationship Id="rId5" Type="http://schemas.openxmlformats.org/officeDocument/2006/relationships/image" Target="../media/image6.png"/><Relationship Id="rId6" Type="http://schemas.openxmlformats.org/officeDocument/2006/relationships/image" Target="../media/image5.png"/><Relationship Id="rId7" Type="http://schemas.openxmlformats.org/officeDocument/2006/relationships/image" Target="../media/image13.png"/><Relationship Id="rId8"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State Machine Diagram</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UML Behavioral diagram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g29dfede58a8_0_75"/>
          <p:cNvPicPr preferRelativeResize="0"/>
          <p:nvPr/>
        </p:nvPicPr>
        <p:blipFill>
          <a:blip r:embed="rId3">
            <a:alphaModFix/>
          </a:blip>
          <a:stretch>
            <a:fillRect/>
          </a:stretch>
        </p:blipFill>
        <p:spPr>
          <a:xfrm>
            <a:off x="152400" y="152400"/>
            <a:ext cx="3067050" cy="1628775"/>
          </a:xfrm>
          <a:prstGeom prst="rect">
            <a:avLst/>
          </a:prstGeom>
          <a:noFill/>
          <a:ln>
            <a:noFill/>
          </a:ln>
        </p:spPr>
      </p:pic>
      <p:pic>
        <p:nvPicPr>
          <p:cNvPr id="153" name="Google Shape;153;g29dfede58a8_0_75"/>
          <p:cNvPicPr preferRelativeResize="0"/>
          <p:nvPr/>
        </p:nvPicPr>
        <p:blipFill>
          <a:blip r:embed="rId4">
            <a:alphaModFix/>
          </a:blip>
          <a:stretch>
            <a:fillRect/>
          </a:stretch>
        </p:blipFill>
        <p:spPr>
          <a:xfrm>
            <a:off x="4057375" y="214225"/>
            <a:ext cx="3743325" cy="2028825"/>
          </a:xfrm>
          <a:prstGeom prst="rect">
            <a:avLst/>
          </a:prstGeom>
          <a:noFill/>
          <a:ln>
            <a:noFill/>
          </a:ln>
        </p:spPr>
      </p:pic>
      <p:pic>
        <p:nvPicPr>
          <p:cNvPr id="154" name="Google Shape;154;g29dfede58a8_0_75"/>
          <p:cNvPicPr preferRelativeResize="0"/>
          <p:nvPr/>
        </p:nvPicPr>
        <p:blipFill>
          <a:blip r:embed="rId5">
            <a:alphaModFix/>
          </a:blip>
          <a:stretch>
            <a:fillRect/>
          </a:stretch>
        </p:blipFill>
        <p:spPr>
          <a:xfrm>
            <a:off x="152400" y="2395450"/>
            <a:ext cx="2962275" cy="1466850"/>
          </a:xfrm>
          <a:prstGeom prst="rect">
            <a:avLst/>
          </a:prstGeom>
          <a:noFill/>
          <a:ln>
            <a:noFill/>
          </a:ln>
        </p:spPr>
      </p:pic>
      <p:pic>
        <p:nvPicPr>
          <p:cNvPr id="155" name="Google Shape;155;g29dfede58a8_0_75"/>
          <p:cNvPicPr preferRelativeResize="0"/>
          <p:nvPr/>
        </p:nvPicPr>
        <p:blipFill>
          <a:blip r:embed="rId6">
            <a:alphaModFix/>
          </a:blip>
          <a:stretch>
            <a:fillRect/>
          </a:stretch>
        </p:blipFill>
        <p:spPr>
          <a:xfrm>
            <a:off x="3529350" y="2409738"/>
            <a:ext cx="3143250" cy="1438275"/>
          </a:xfrm>
          <a:prstGeom prst="rect">
            <a:avLst/>
          </a:prstGeom>
          <a:noFill/>
          <a:ln>
            <a:noFill/>
          </a:ln>
        </p:spPr>
      </p:pic>
      <p:pic>
        <p:nvPicPr>
          <p:cNvPr id="156" name="Google Shape;156;g29dfede58a8_0_75"/>
          <p:cNvPicPr preferRelativeResize="0"/>
          <p:nvPr/>
        </p:nvPicPr>
        <p:blipFill>
          <a:blip r:embed="rId7">
            <a:alphaModFix/>
          </a:blip>
          <a:stretch>
            <a:fillRect/>
          </a:stretch>
        </p:blipFill>
        <p:spPr>
          <a:xfrm>
            <a:off x="307825" y="4422700"/>
            <a:ext cx="1933575" cy="885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g29dfede58a8_0_92"/>
          <p:cNvPicPr preferRelativeResize="0"/>
          <p:nvPr/>
        </p:nvPicPr>
        <p:blipFill>
          <a:blip r:embed="rId3">
            <a:alphaModFix/>
          </a:blip>
          <a:stretch>
            <a:fillRect/>
          </a:stretch>
        </p:blipFill>
        <p:spPr>
          <a:xfrm>
            <a:off x="1220925" y="531250"/>
            <a:ext cx="7003275" cy="5598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g29dfede58a8_0_96"/>
          <p:cNvPicPr preferRelativeResize="0"/>
          <p:nvPr/>
        </p:nvPicPr>
        <p:blipFill>
          <a:blip r:embed="rId3">
            <a:alphaModFix/>
          </a:blip>
          <a:stretch>
            <a:fillRect/>
          </a:stretch>
        </p:blipFill>
        <p:spPr>
          <a:xfrm>
            <a:off x="2299175" y="638100"/>
            <a:ext cx="5850775" cy="5084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01296"/>
            <a:ext cx="10515600" cy="6131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lang="en-US"/>
              <a:t>State Machine Diagrams</a:t>
            </a:r>
            <a:endParaRPr/>
          </a:p>
        </p:txBody>
      </p:sp>
      <p:sp>
        <p:nvSpPr>
          <p:cNvPr id="91" name="Google Shape;91;p2"/>
          <p:cNvSpPr txBox="1"/>
          <p:nvPr>
            <p:ph idx="1" type="body"/>
          </p:nvPr>
        </p:nvSpPr>
        <p:spPr>
          <a:xfrm>
            <a:off x="838200" y="1166648"/>
            <a:ext cx="10515600" cy="5010315"/>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400"/>
              <a:buChar char="•"/>
            </a:pPr>
            <a:r>
              <a:rPr lang="en-US"/>
              <a:t>State machine diagram is a </a:t>
            </a:r>
            <a:r>
              <a:rPr lang="en-US">
                <a:solidFill>
                  <a:srgbClr val="FF0000"/>
                </a:solidFill>
              </a:rPr>
              <a:t>behavior diagram </a:t>
            </a:r>
            <a:r>
              <a:rPr lang="en-US"/>
              <a:t>which shows discrete behavior of a part of designed system through finite state transitions. </a:t>
            </a:r>
            <a:endParaRPr/>
          </a:p>
          <a:p>
            <a:pPr indent="-76200" lvl="0" marL="228600" rtl="0" algn="just">
              <a:lnSpc>
                <a:spcPct val="90000"/>
              </a:lnSpc>
              <a:spcBef>
                <a:spcPts val="1000"/>
              </a:spcBef>
              <a:spcAft>
                <a:spcPts val="0"/>
              </a:spcAft>
              <a:buClr>
                <a:schemeClr val="dk1"/>
              </a:buClr>
              <a:buSzPts val="2400"/>
              <a:buNone/>
            </a:pPr>
            <a:r>
              <a:t/>
            </a:r>
            <a:endParaRPr/>
          </a:p>
          <a:p>
            <a:pPr indent="-228600" lvl="0" marL="228600" rtl="0" algn="just">
              <a:lnSpc>
                <a:spcPct val="90000"/>
              </a:lnSpc>
              <a:spcBef>
                <a:spcPts val="1000"/>
              </a:spcBef>
              <a:spcAft>
                <a:spcPts val="0"/>
              </a:spcAft>
              <a:buClr>
                <a:schemeClr val="dk1"/>
              </a:buClr>
              <a:buSzPts val="2400"/>
              <a:buChar char="•"/>
            </a:pPr>
            <a:r>
              <a:rPr lang="en-US"/>
              <a:t>Two kinds of state machines defined in </a:t>
            </a:r>
            <a:r>
              <a:rPr b="1" lang="en-US"/>
              <a:t>UML 2.4</a:t>
            </a:r>
            <a:r>
              <a:rPr lang="en-US"/>
              <a:t> are</a:t>
            </a:r>
            <a:endParaRPr/>
          </a:p>
          <a:p>
            <a:pPr indent="-228600" lvl="1" marL="685800" rtl="0" algn="just">
              <a:lnSpc>
                <a:spcPct val="90000"/>
              </a:lnSpc>
              <a:spcBef>
                <a:spcPts val="500"/>
              </a:spcBef>
              <a:spcAft>
                <a:spcPts val="0"/>
              </a:spcAft>
              <a:buClr>
                <a:schemeClr val="dk1"/>
              </a:buClr>
              <a:buSzPts val="2400"/>
              <a:buChar char="•"/>
            </a:pPr>
            <a:r>
              <a:rPr lang="en-US" sz="2400" u="sng">
                <a:solidFill>
                  <a:schemeClr val="hlink"/>
                </a:solidFill>
                <a:hlinkClick r:id="rId3"/>
              </a:rPr>
              <a:t>behavioral state machine</a:t>
            </a:r>
            <a:endParaRPr sz="2400"/>
          </a:p>
          <a:p>
            <a:pPr indent="-228600" lvl="1" marL="685800" rtl="0" algn="just">
              <a:lnSpc>
                <a:spcPct val="90000"/>
              </a:lnSpc>
              <a:spcBef>
                <a:spcPts val="500"/>
              </a:spcBef>
              <a:spcAft>
                <a:spcPts val="0"/>
              </a:spcAft>
              <a:buClr>
                <a:schemeClr val="dk1"/>
              </a:buClr>
              <a:buSzPts val="2400"/>
              <a:buChar char="•"/>
            </a:pPr>
            <a:r>
              <a:rPr lang="en-US" sz="2400" u="sng">
                <a:solidFill>
                  <a:schemeClr val="hlink"/>
                </a:solidFill>
                <a:hlinkClick r:id="rId4"/>
              </a:rPr>
              <a:t>protocol state machine</a:t>
            </a:r>
            <a:r>
              <a:rPr lang="en-US" sz="2400"/>
              <a:t>.</a:t>
            </a:r>
            <a:endParaRPr/>
          </a:p>
          <a:p>
            <a:pPr indent="-76200" lvl="0" marL="228600" rtl="0" algn="just">
              <a:lnSpc>
                <a:spcPct val="90000"/>
              </a:lnSpc>
              <a:spcBef>
                <a:spcPts val="1000"/>
              </a:spcBef>
              <a:spcAft>
                <a:spcPts val="0"/>
              </a:spcAft>
              <a:buClr>
                <a:schemeClr val="dk1"/>
              </a:buClr>
              <a:buSzPts val="2400"/>
              <a:buNone/>
            </a:pPr>
            <a:r>
              <a:t/>
            </a:r>
            <a:endParaRPr/>
          </a:p>
          <a:p>
            <a:pPr indent="-228600" lvl="0" marL="228600" rtl="0" algn="just">
              <a:lnSpc>
                <a:spcPct val="90000"/>
              </a:lnSpc>
              <a:spcBef>
                <a:spcPts val="1000"/>
              </a:spcBef>
              <a:spcAft>
                <a:spcPts val="0"/>
              </a:spcAft>
              <a:buClr>
                <a:schemeClr val="dk1"/>
              </a:buClr>
              <a:buSzPts val="2400"/>
              <a:buChar char="•"/>
            </a:pPr>
            <a:r>
              <a:rPr lang="en-US"/>
              <a:t>The following nodes and edges are typically drawn in state machine diagram: </a:t>
            </a:r>
            <a:endParaRPr/>
          </a:p>
          <a:p>
            <a:pPr indent="-228600" lvl="1" marL="685800" rtl="0" algn="just">
              <a:lnSpc>
                <a:spcPct val="90000"/>
              </a:lnSpc>
              <a:spcBef>
                <a:spcPts val="500"/>
              </a:spcBef>
              <a:spcAft>
                <a:spcPts val="0"/>
              </a:spcAft>
              <a:buClr>
                <a:schemeClr val="dk1"/>
              </a:buClr>
              <a:buSzPts val="2000"/>
              <a:buChar char="•"/>
            </a:pPr>
            <a:r>
              <a:rPr lang="en-US" u="sng">
                <a:solidFill>
                  <a:schemeClr val="hlink"/>
                </a:solidFill>
                <a:hlinkClick r:id="rId5"/>
              </a:rPr>
              <a:t>behavioral state</a:t>
            </a:r>
            <a:r>
              <a:rPr lang="en-US"/>
              <a:t>, </a:t>
            </a:r>
            <a:endParaRPr/>
          </a:p>
          <a:p>
            <a:pPr indent="-228600" lvl="1" marL="685800" rtl="0" algn="just">
              <a:lnSpc>
                <a:spcPct val="90000"/>
              </a:lnSpc>
              <a:spcBef>
                <a:spcPts val="500"/>
              </a:spcBef>
              <a:spcAft>
                <a:spcPts val="0"/>
              </a:spcAft>
              <a:buClr>
                <a:schemeClr val="dk1"/>
              </a:buClr>
              <a:buSzPts val="2000"/>
              <a:buChar char="•"/>
            </a:pPr>
            <a:r>
              <a:rPr lang="en-US" u="sng">
                <a:solidFill>
                  <a:schemeClr val="hlink"/>
                </a:solidFill>
                <a:hlinkClick r:id="rId6"/>
              </a:rPr>
              <a:t>behavioral transition</a:t>
            </a:r>
            <a:r>
              <a:rPr lang="en-US"/>
              <a:t>, </a:t>
            </a:r>
            <a:endParaRPr/>
          </a:p>
          <a:p>
            <a:pPr indent="-228600" lvl="1" marL="685800" rtl="0" algn="just">
              <a:lnSpc>
                <a:spcPct val="90000"/>
              </a:lnSpc>
              <a:spcBef>
                <a:spcPts val="500"/>
              </a:spcBef>
              <a:spcAft>
                <a:spcPts val="0"/>
              </a:spcAft>
              <a:buClr>
                <a:schemeClr val="dk1"/>
              </a:buClr>
              <a:buSzPts val="2000"/>
              <a:buChar char="•"/>
            </a:pPr>
            <a:r>
              <a:rPr lang="en-US" u="sng">
                <a:solidFill>
                  <a:schemeClr val="hlink"/>
                </a:solidFill>
                <a:hlinkClick r:id="rId7"/>
              </a:rPr>
              <a:t>protocol state</a:t>
            </a:r>
            <a:r>
              <a:rPr lang="en-US"/>
              <a:t>, </a:t>
            </a:r>
            <a:endParaRPr/>
          </a:p>
          <a:p>
            <a:pPr indent="-228600" lvl="1" marL="685800" rtl="0" algn="just">
              <a:lnSpc>
                <a:spcPct val="90000"/>
              </a:lnSpc>
              <a:spcBef>
                <a:spcPts val="500"/>
              </a:spcBef>
              <a:spcAft>
                <a:spcPts val="0"/>
              </a:spcAft>
              <a:buClr>
                <a:schemeClr val="dk1"/>
              </a:buClr>
              <a:buSzPts val="2000"/>
              <a:buChar char="•"/>
            </a:pPr>
            <a:r>
              <a:rPr lang="en-US" u="sng">
                <a:solidFill>
                  <a:schemeClr val="hlink"/>
                </a:solidFill>
                <a:hlinkClick r:id="rId8"/>
              </a:rPr>
              <a:t>protocol transition</a:t>
            </a:r>
            <a:r>
              <a:rPr lang="en-US"/>
              <a:t>, </a:t>
            </a:r>
            <a:endParaRPr/>
          </a:p>
          <a:p>
            <a:pPr indent="-228600" lvl="1" marL="685800" rtl="0" algn="just">
              <a:lnSpc>
                <a:spcPct val="90000"/>
              </a:lnSpc>
              <a:spcBef>
                <a:spcPts val="500"/>
              </a:spcBef>
              <a:spcAft>
                <a:spcPts val="0"/>
              </a:spcAft>
              <a:buClr>
                <a:schemeClr val="dk1"/>
              </a:buClr>
              <a:buSzPts val="2000"/>
              <a:buChar char="•"/>
            </a:pPr>
            <a:r>
              <a:rPr lang="en-US"/>
              <a:t>different </a:t>
            </a:r>
            <a:r>
              <a:rPr lang="en-US" u="sng">
                <a:solidFill>
                  <a:schemeClr val="hlink"/>
                </a:solidFill>
                <a:hlinkClick r:id="rId9"/>
              </a:rPr>
              <a:t>pseudostates</a:t>
            </a:r>
            <a:r>
              <a:rPr lang="en-US"/>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01296"/>
            <a:ext cx="10515600" cy="6131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lang="en-US"/>
              <a:t>Behavioral State Machine</a:t>
            </a:r>
            <a:endParaRPr/>
          </a:p>
        </p:txBody>
      </p:sp>
      <p:sp>
        <p:nvSpPr>
          <p:cNvPr id="97" name="Google Shape;97;p3"/>
          <p:cNvSpPr txBox="1"/>
          <p:nvPr>
            <p:ph idx="1" type="body"/>
          </p:nvPr>
        </p:nvSpPr>
        <p:spPr>
          <a:xfrm>
            <a:off x="838200" y="1166648"/>
            <a:ext cx="10515600" cy="5010315"/>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just">
              <a:lnSpc>
                <a:spcPct val="90000"/>
              </a:lnSpc>
              <a:spcBef>
                <a:spcPts val="0"/>
              </a:spcBef>
              <a:spcAft>
                <a:spcPts val="0"/>
              </a:spcAft>
              <a:buClr>
                <a:srgbClr val="FF0000"/>
              </a:buClr>
              <a:buSzPct val="100000"/>
              <a:buChar char="•"/>
            </a:pPr>
            <a:r>
              <a:rPr lang="en-US">
                <a:solidFill>
                  <a:srgbClr val="FF0000"/>
                </a:solidFill>
              </a:rPr>
              <a:t>Behavior</a:t>
            </a:r>
            <a:r>
              <a:rPr lang="en-US"/>
              <a:t> is modeled as a traversal of a graph of </a:t>
            </a:r>
            <a:r>
              <a:rPr lang="en-US">
                <a:solidFill>
                  <a:schemeClr val="accent1"/>
                </a:solidFill>
              </a:rPr>
              <a:t>state</a:t>
            </a:r>
            <a:r>
              <a:rPr lang="en-US"/>
              <a:t> nodes connected with </a:t>
            </a:r>
            <a:r>
              <a:rPr b="1" lang="en-US">
                <a:solidFill>
                  <a:schemeClr val="accent1"/>
                </a:solidFill>
              </a:rPr>
              <a:t>transitions</a:t>
            </a:r>
            <a:r>
              <a:rPr lang="en-US"/>
              <a:t>. These transitions are triggered by the dispatching of events.</a:t>
            </a:r>
            <a:endParaRPr/>
          </a:p>
          <a:p>
            <a:pPr indent="-228600" lvl="1" marL="685800" rtl="0" algn="just">
              <a:lnSpc>
                <a:spcPct val="90000"/>
              </a:lnSpc>
              <a:spcBef>
                <a:spcPts val="500"/>
              </a:spcBef>
              <a:spcAft>
                <a:spcPts val="0"/>
              </a:spcAft>
              <a:buClr>
                <a:schemeClr val="dk1"/>
              </a:buClr>
              <a:buSzPct val="100000"/>
              <a:buChar char="•"/>
            </a:pPr>
            <a:r>
              <a:rPr b="1" lang="en-US"/>
              <a:t>Example:</a:t>
            </a:r>
            <a:r>
              <a:rPr lang="en-US"/>
              <a:t> Think of a traffic light. It can be in states like "Green," "Yellow," or "Red." Transitions occur when it changes from one state to another based on events like a timer or a pedestrian crossing button.</a:t>
            </a:r>
            <a:endParaRPr/>
          </a:p>
          <a:p>
            <a:pPr indent="-228600" lvl="0" marL="228600" rtl="0" algn="just">
              <a:lnSpc>
                <a:spcPct val="90000"/>
              </a:lnSpc>
              <a:spcBef>
                <a:spcPts val="1000"/>
              </a:spcBef>
              <a:spcAft>
                <a:spcPts val="0"/>
              </a:spcAft>
              <a:buClr>
                <a:schemeClr val="dk1"/>
              </a:buClr>
              <a:buSzPct val="100000"/>
              <a:buChar char="•"/>
            </a:pPr>
            <a:r>
              <a:rPr lang="en-US"/>
              <a:t>The behavioral state machine can be owned by a </a:t>
            </a:r>
            <a:r>
              <a:rPr lang="en-US">
                <a:solidFill>
                  <a:schemeClr val="accent1"/>
                </a:solidFill>
              </a:rPr>
              <a:t>behaviored classifier</a:t>
            </a:r>
            <a:r>
              <a:rPr lang="en-US"/>
              <a:t>, known as its </a:t>
            </a:r>
            <a:r>
              <a:rPr b="1" lang="en-US">
                <a:solidFill>
                  <a:schemeClr val="accent1"/>
                </a:solidFill>
              </a:rPr>
              <a:t>context</a:t>
            </a:r>
            <a:r>
              <a:rPr lang="en-US"/>
              <a:t>. The context defines signal and call triggers, attributes, and operations available in the state machine.</a:t>
            </a:r>
            <a:endParaRPr/>
          </a:p>
          <a:p>
            <a:pPr indent="-228600" lvl="1" marL="685800" rtl="0" algn="just">
              <a:lnSpc>
                <a:spcPct val="90000"/>
              </a:lnSpc>
              <a:spcBef>
                <a:spcPts val="500"/>
              </a:spcBef>
              <a:spcAft>
                <a:spcPts val="0"/>
              </a:spcAft>
              <a:buClr>
                <a:schemeClr val="dk1"/>
              </a:buClr>
              <a:buSzPct val="100000"/>
              <a:buChar char="•"/>
            </a:pPr>
            <a:r>
              <a:rPr b="1" lang="en-US"/>
              <a:t>Example:</a:t>
            </a:r>
            <a:r>
              <a:rPr lang="en-US"/>
              <a:t> Consider a thermostat as a behaviored classifier. The behavioral state machine it owns might represent states like "Heating," "Cooling," or "Idle," triggered by events like "Temperature Change."</a:t>
            </a:r>
            <a:endParaRPr/>
          </a:p>
          <a:p>
            <a:pPr indent="-228600" lvl="0" marL="228600" rtl="0" algn="just">
              <a:lnSpc>
                <a:spcPct val="90000"/>
              </a:lnSpc>
              <a:spcBef>
                <a:spcPts val="1000"/>
              </a:spcBef>
              <a:spcAft>
                <a:spcPts val="0"/>
              </a:spcAft>
              <a:buClr>
                <a:schemeClr val="dk1"/>
              </a:buClr>
              <a:buSzPct val="100000"/>
              <a:buChar char="•"/>
            </a:pPr>
            <a:r>
              <a:rPr lang="en-US"/>
              <a:t>The state machine may be associated with a </a:t>
            </a:r>
            <a:r>
              <a:rPr lang="en-US">
                <a:solidFill>
                  <a:schemeClr val="accent1"/>
                </a:solidFill>
              </a:rPr>
              <a:t>behavioral feature </a:t>
            </a:r>
            <a:r>
              <a:rPr lang="en-US"/>
              <a:t>(method) and specifies the behavior of this feature.</a:t>
            </a:r>
            <a:endParaRPr/>
          </a:p>
          <a:p>
            <a:pPr indent="-228600" lvl="1" marL="685800" rtl="0" algn="just">
              <a:lnSpc>
                <a:spcPct val="90000"/>
              </a:lnSpc>
              <a:spcBef>
                <a:spcPts val="500"/>
              </a:spcBef>
              <a:spcAft>
                <a:spcPts val="0"/>
              </a:spcAft>
              <a:buClr>
                <a:schemeClr val="dk1"/>
              </a:buClr>
              <a:buSzPct val="100000"/>
              <a:buChar char="•"/>
            </a:pPr>
            <a:r>
              <a:rPr b="1" lang="en-US"/>
              <a:t>Example: </a:t>
            </a:r>
            <a:r>
              <a:rPr lang="en-US"/>
              <a:t>Imagine a vending machine. The behavioral state machine associated with the "</a:t>
            </a:r>
            <a:r>
              <a:rPr b="1" lang="en-US"/>
              <a:t>Dispenser</a:t>
            </a:r>
            <a:r>
              <a:rPr lang="en-US"/>
              <a:t>" feature may have states like "Ready," "Dispensing," and "Empty," triggered by events like "Product Selected."</a:t>
            </a:r>
            <a:endParaRPr/>
          </a:p>
          <a:p>
            <a:pPr indent="-228600" lvl="0" marL="228600" rtl="0" algn="just">
              <a:lnSpc>
                <a:spcPct val="90000"/>
              </a:lnSpc>
              <a:spcBef>
                <a:spcPts val="1000"/>
              </a:spcBef>
              <a:spcAft>
                <a:spcPts val="0"/>
              </a:spcAft>
              <a:buClr>
                <a:schemeClr val="dk1"/>
              </a:buClr>
              <a:buSzPct val="100000"/>
              <a:buChar char="•"/>
            </a:pPr>
            <a:r>
              <a:rPr lang="en-US"/>
              <a:t>The </a:t>
            </a:r>
            <a:r>
              <a:rPr b="1" lang="en-US">
                <a:solidFill>
                  <a:schemeClr val="accent1"/>
                </a:solidFill>
              </a:rPr>
              <a:t>event </a:t>
            </a:r>
            <a:r>
              <a:rPr lang="en-US">
                <a:solidFill>
                  <a:schemeClr val="accent1"/>
                </a:solidFill>
              </a:rPr>
              <a:t>pool</a:t>
            </a:r>
            <a:r>
              <a:rPr b="1" lang="en-US">
                <a:solidFill>
                  <a:schemeClr val="accent1"/>
                </a:solidFill>
              </a:rPr>
              <a:t> </a:t>
            </a:r>
            <a:r>
              <a:rPr lang="en-US"/>
              <a:t>for the state machine is linked to the event pool of the instance according to the behaviored context classifier or the classifier owning the behavioral feature.</a:t>
            </a:r>
            <a:endParaRPr/>
          </a:p>
          <a:p>
            <a:pPr indent="-228600" lvl="1" marL="685800" rtl="0" algn="just">
              <a:lnSpc>
                <a:spcPct val="90000"/>
              </a:lnSpc>
              <a:spcBef>
                <a:spcPts val="500"/>
              </a:spcBef>
              <a:spcAft>
                <a:spcPts val="0"/>
              </a:spcAft>
              <a:buClr>
                <a:schemeClr val="dk1"/>
              </a:buClr>
              <a:buSzPct val="100000"/>
              <a:buChar char="•"/>
            </a:pPr>
            <a:r>
              <a:rPr b="1" lang="en-US"/>
              <a:t>Example:</a:t>
            </a:r>
            <a:r>
              <a:rPr lang="en-US"/>
              <a:t> In an elevator system, the event pool for the state machine includes events like "Button Pressed" or "Floor Reached," affecting transitions between states like "Moving" or "Stopped."</a:t>
            </a:r>
            <a:endParaRPr/>
          </a:p>
          <a:p>
            <a:pPr indent="-99060" lvl="0" marL="228600" rtl="0" algn="just">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619e5a4348_0_0"/>
          <p:cNvSpPr txBox="1"/>
          <p:nvPr>
            <p:ph type="title"/>
          </p:nvPr>
        </p:nvSpPr>
        <p:spPr>
          <a:xfrm>
            <a:off x="838200" y="301296"/>
            <a:ext cx="10515600" cy="613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t>Behavioral State Machine</a:t>
            </a:r>
            <a:endParaRPr/>
          </a:p>
        </p:txBody>
      </p:sp>
      <p:sp>
        <p:nvSpPr>
          <p:cNvPr id="103" name="Google Shape;103;g2619e5a4348_0_0"/>
          <p:cNvSpPr txBox="1"/>
          <p:nvPr>
            <p:ph idx="1" type="body"/>
          </p:nvPr>
        </p:nvSpPr>
        <p:spPr>
          <a:xfrm>
            <a:off x="838200" y="1166648"/>
            <a:ext cx="10515600" cy="501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04" name="Google Shape;104;g2619e5a4348_0_0"/>
          <p:cNvPicPr preferRelativeResize="0"/>
          <p:nvPr/>
        </p:nvPicPr>
        <p:blipFill>
          <a:blip r:embed="rId3">
            <a:alphaModFix/>
          </a:blip>
          <a:stretch>
            <a:fillRect/>
          </a:stretch>
        </p:blipFill>
        <p:spPr>
          <a:xfrm>
            <a:off x="1338600" y="1331383"/>
            <a:ext cx="5218275" cy="4109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838200" y="301296"/>
            <a:ext cx="10515600" cy="613104"/>
          </a:xfrm>
          <a:prstGeom prst="rect">
            <a:avLst/>
          </a:prstGeom>
          <a:noFill/>
          <a:ln>
            <a:noFill/>
          </a:ln>
        </p:spPr>
        <p:txBody>
          <a:bodyPr anchorCtr="0" anchor="ctr" bIns="45700" lIns="91425" spcFirstLastPara="1" rIns="91425" wrap="square" tIns="45700">
            <a:normAutofit/>
          </a:bodyPr>
          <a:lstStyle/>
          <a:p>
            <a:pPr indent="0" lvl="0" marL="342900" rtl="0" algn="l">
              <a:lnSpc>
                <a:spcPct val="140000"/>
              </a:lnSpc>
              <a:spcBef>
                <a:spcPts val="0"/>
              </a:spcBef>
              <a:spcAft>
                <a:spcPts val="0"/>
              </a:spcAft>
              <a:buClr>
                <a:schemeClr val="dk1"/>
              </a:buClr>
              <a:buSzPts val="1100"/>
              <a:buFont typeface="Arial"/>
              <a:buNone/>
            </a:pPr>
            <a:r>
              <a:rPr b="1" lang="en-US" sz="2750">
                <a:solidFill>
                  <a:srgbClr val="0404B4"/>
                </a:solidFill>
                <a:highlight>
                  <a:srgbClr val="FFFFFF"/>
                </a:highlight>
                <a:latin typeface="Georgia"/>
                <a:ea typeface="Georgia"/>
                <a:cs typeface="Georgia"/>
                <a:sym typeface="Georgia"/>
              </a:rPr>
              <a:t>Vertex</a:t>
            </a:r>
            <a:endParaRPr/>
          </a:p>
        </p:txBody>
      </p:sp>
      <p:sp>
        <p:nvSpPr>
          <p:cNvPr id="110" name="Google Shape;110;p4"/>
          <p:cNvSpPr txBox="1"/>
          <p:nvPr>
            <p:ph idx="1" type="body"/>
          </p:nvPr>
        </p:nvSpPr>
        <p:spPr>
          <a:xfrm>
            <a:off x="838200" y="1166648"/>
            <a:ext cx="10515600" cy="5010315"/>
          </a:xfrm>
          <a:prstGeom prst="rect">
            <a:avLst/>
          </a:prstGeom>
          <a:noFill/>
          <a:ln>
            <a:noFill/>
          </a:ln>
        </p:spPr>
        <p:txBody>
          <a:bodyPr anchorCtr="0" anchor="t" bIns="45700" lIns="91425" spcFirstLastPara="1" rIns="91425" wrap="square" tIns="45700">
            <a:normAutofit/>
          </a:bodyPr>
          <a:lstStyle/>
          <a:p>
            <a:pPr indent="-381000" lvl="0" marL="457200" rtl="0" algn="l">
              <a:spcBef>
                <a:spcPts val="1000"/>
              </a:spcBef>
              <a:spcAft>
                <a:spcPts val="0"/>
              </a:spcAft>
              <a:buSzPts val="2400"/>
              <a:buChar char="•"/>
            </a:pPr>
            <a:r>
              <a:rPr b="1" lang="en-US"/>
              <a:t>Vertex </a:t>
            </a:r>
            <a:r>
              <a:rPr lang="en-US"/>
              <a:t>is named element which is an abstraction of a node in a state machine graph.</a:t>
            </a:r>
            <a:endParaRPr/>
          </a:p>
          <a:p>
            <a:pPr indent="-381000" lvl="0" marL="457200" rtl="0" algn="l">
              <a:spcBef>
                <a:spcPts val="1000"/>
              </a:spcBef>
              <a:spcAft>
                <a:spcPts val="0"/>
              </a:spcAft>
              <a:buSzPts val="2400"/>
              <a:buChar char="•"/>
            </a:pPr>
            <a:r>
              <a:rPr lang="en-US"/>
              <a:t>Subclasses of vertex are:</a:t>
            </a:r>
            <a:endParaRPr/>
          </a:p>
          <a:p>
            <a:pPr indent="-355600" lvl="1" marL="914400" rtl="0" algn="l">
              <a:spcBef>
                <a:spcPts val="500"/>
              </a:spcBef>
              <a:spcAft>
                <a:spcPts val="0"/>
              </a:spcAft>
              <a:buSzPts val="2000"/>
              <a:buChar char="•"/>
            </a:pPr>
            <a:r>
              <a:rPr lang="en-US"/>
              <a:t>state</a:t>
            </a:r>
            <a:endParaRPr/>
          </a:p>
          <a:p>
            <a:pPr indent="-355600" lvl="1" marL="914400" rtl="0" algn="l">
              <a:spcBef>
                <a:spcPts val="500"/>
              </a:spcBef>
              <a:spcAft>
                <a:spcPts val="0"/>
              </a:spcAft>
              <a:buSzPts val="2000"/>
              <a:buChar char="•"/>
            </a:pPr>
            <a:r>
              <a:rPr lang="en-US"/>
              <a:t>pseudostate</a:t>
            </a:r>
            <a:endParaRPr/>
          </a:p>
          <a:p>
            <a:pPr indent="-355600" lvl="0" marL="457200" rtl="0" algn="l">
              <a:spcBef>
                <a:spcPts val="1000"/>
              </a:spcBef>
              <a:spcAft>
                <a:spcPts val="0"/>
              </a:spcAft>
              <a:buSzPts val="2000"/>
              <a:buChar char="•"/>
            </a:pPr>
            <a:r>
              <a:rPr b="1" lang="en-US" sz="2000">
                <a:highlight>
                  <a:srgbClr val="FFFFFF"/>
                </a:highlight>
                <a:latin typeface="Georgia"/>
                <a:ea typeface="Georgia"/>
                <a:cs typeface="Georgia"/>
                <a:sym typeface="Georgia"/>
              </a:rPr>
              <a:t>State</a:t>
            </a:r>
            <a:r>
              <a:rPr lang="en-US" sz="2000">
                <a:highlight>
                  <a:srgbClr val="FFFFFF"/>
                </a:highlight>
                <a:latin typeface="Georgia"/>
                <a:ea typeface="Georgia"/>
                <a:cs typeface="Georgia"/>
                <a:sym typeface="Georgia"/>
              </a:rPr>
              <a:t> is a </a:t>
            </a:r>
            <a:r>
              <a:rPr b="1" lang="en-US" sz="2000">
                <a:solidFill>
                  <a:srgbClr val="0000FF"/>
                </a:solidFill>
                <a:highlight>
                  <a:srgbClr val="FFFFFF"/>
                </a:highlight>
                <a:uFill>
                  <a:noFill/>
                </a:uFill>
                <a:latin typeface="Georgia"/>
                <a:ea typeface="Georgia"/>
                <a:cs typeface="Georgia"/>
                <a:sym typeface="Georgia"/>
                <a:hlinkClick r:id="rId3">
                  <a:extLst>
                    <a:ext uri="{A12FA001-AC4F-418D-AE19-62706E023703}">
                      <ahyp:hlinkClr val="tx"/>
                    </a:ext>
                  </a:extLst>
                </a:hlinkClick>
              </a:rPr>
              <a:t>vertex</a:t>
            </a:r>
            <a:r>
              <a:rPr lang="en-US" sz="2000">
                <a:highlight>
                  <a:srgbClr val="FFFFFF"/>
                </a:highlight>
                <a:latin typeface="Georgia"/>
                <a:ea typeface="Georgia"/>
                <a:cs typeface="Georgia"/>
                <a:sym typeface="Georgia"/>
              </a:rPr>
              <a:t> which models a situation during which some (usually implicit) invariant condition holds.</a:t>
            </a:r>
            <a:endParaRPr sz="2000"/>
          </a:p>
          <a:p>
            <a:pPr indent="-381000" lvl="0" marL="457200" rtl="0" algn="l">
              <a:spcBef>
                <a:spcPts val="1000"/>
              </a:spcBef>
              <a:spcAft>
                <a:spcPts val="0"/>
              </a:spcAft>
              <a:buSzPts val="2400"/>
              <a:buChar char="•"/>
            </a:pPr>
            <a:r>
              <a:rPr lang="en-US"/>
              <a:t>Inherited states are drawn with </a:t>
            </a:r>
            <a:r>
              <a:rPr lang="en-US">
                <a:solidFill>
                  <a:srgbClr val="FF0000"/>
                </a:solidFill>
              </a:rPr>
              <a:t>dashed lines or gray-toned lines</a:t>
            </a:r>
            <a:r>
              <a:rPr lang="en-US"/>
              <a:t>.</a:t>
            </a:r>
            <a:endParaRPr/>
          </a:p>
          <a:p>
            <a:pPr indent="-381000" lvl="0" marL="457200" rtl="0" algn="l">
              <a:spcBef>
                <a:spcPts val="1000"/>
              </a:spcBef>
              <a:spcAft>
                <a:spcPts val="0"/>
              </a:spcAft>
              <a:buSzPts val="2400"/>
              <a:buChar char="•"/>
            </a:pPr>
            <a:r>
              <a:rPr lang="en-US"/>
              <a:t>The UML defines the following kinds of states:</a:t>
            </a:r>
            <a:endParaRPr/>
          </a:p>
          <a:p>
            <a:pPr indent="-355600" lvl="1" marL="914400" rtl="0" algn="l">
              <a:spcBef>
                <a:spcPts val="500"/>
              </a:spcBef>
              <a:spcAft>
                <a:spcPts val="0"/>
              </a:spcAft>
              <a:buSzPts val="2000"/>
              <a:buChar char="•"/>
            </a:pPr>
            <a:r>
              <a:rPr lang="en-US"/>
              <a:t>simple state,</a:t>
            </a:r>
            <a:endParaRPr/>
          </a:p>
          <a:p>
            <a:pPr indent="-355600" lvl="1" marL="914400" rtl="0" algn="l">
              <a:spcBef>
                <a:spcPts val="500"/>
              </a:spcBef>
              <a:spcAft>
                <a:spcPts val="0"/>
              </a:spcAft>
              <a:buSzPts val="2000"/>
              <a:buChar char="•"/>
            </a:pPr>
            <a:r>
              <a:rPr lang="en-US"/>
              <a:t>composite state,</a:t>
            </a:r>
            <a:endParaRPr/>
          </a:p>
          <a:p>
            <a:pPr indent="-355600" lvl="1" marL="914400" rtl="0" algn="l">
              <a:spcBef>
                <a:spcPts val="500"/>
              </a:spcBef>
              <a:spcAft>
                <a:spcPts val="0"/>
              </a:spcAft>
              <a:buSzPts val="2000"/>
              <a:buChar char="•"/>
            </a:pPr>
            <a:r>
              <a:rPr lang="en-US"/>
              <a:t>submachine state.</a:t>
            </a:r>
            <a:endParaRPr/>
          </a:p>
          <a:p>
            <a:pPr indent="-381000" lvl="0" marL="457200" rtl="0" algn="l">
              <a:spcBef>
                <a:spcPts val="1000"/>
              </a:spcBef>
              <a:spcAft>
                <a:spcPts val="0"/>
              </a:spcAft>
              <a:buSzPts val="2400"/>
              <a:buChar char="•"/>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9dfede58a8_0_11"/>
          <p:cNvSpPr txBox="1"/>
          <p:nvPr>
            <p:ph type="title"/>
          </p:nvPr>
        </p:nvSpPr>
        <p:spPr>
          <a:xfrm>
            <a:off x="838200" y="301296"/>
            <a:ext cx="10515600" cy="613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Simple State</a:t>
            </a:r>
            <a:endParaRPr/>
          </a:p>
        </p:txBody>
      </p:sp>
      <p:sp>
        <p:nvSpPr>
          <p:cNvPr id="116" name="Google Shape;116;g29dfede58a8_0_11"/>
          <p:cNvSpPr txBox="1"/>
          <p:nvPr>
            <p:ph idx="1" type="body"/>
          </p:nvPr>
        </p:nvSpPr>
        <p:spPr>
          <a:xfrm>
            <a:off x="789650" y="1166648"/>
            <a:ext cx="10515600" cy="5010300"/>
          </a:xfrm>
          <a:prstGeom prst="rect">
            <a:avLst/>
          </a:prstGeom>
        </p:spPr>
        <p:txBody>
          <a:bodyPr anchorCtr="0" anchor="t" bIns="45700" lIns="91425" spcFirstLastPara="1" rIns="91425" wrap="square" tIns="45700">
            <a:normAutofit/>
          </a:bodyPr>
          <a:lstStyle/>
          <a:p>
            <a:pPr indent="-406400" lvl="0" marL="457200" rtl="0" algn="l">
              <a:spcBef>
                <a:spcPts val="1000"/>
              </a:spcBef>
              <a:spcAft>
                <a:spcPts val="0"/>
              </a:spcAft>
              <a:buSzPts val="2800"/>
              <a:buChar char="•"/>
            </a:pPr>
            <a:r>
              <a:rPr lang="en-US" sz="1500">
                <a:highlight>
                  <a:srgbClr val="FFFFFF"/>
                </a:highlight>
                <a:latin typeface="Georgia"/>
                <a:ea typeface="Georgia"/>
                <a:cs typeface="Georgia"/>
                <a:sym typeface="Georgia"/>
              </a:rPr>
              <a:t>A </a:t>
            </a:r>
            <a:r>
              <a:rPr b="1" lang="en-US" sz="1500">
                <a:highlight>
                  <a:srgbClr val="FFFFFF"/>
                </a:highlight>
                <a:latin typeface="Georgia"/>
                <a:ea typeface="Georgia"/>
                <a:cs typeface="Georgia"/>
                <a:sym typeface="Georgia"/>
              </a:rPr>
              <a:t>simple state</a:t>
            </a:r>
            <a:r>
              <a:rPr lang="en-US" sz="1500">
                <a:highlight>
                  <a:srgbClr val="FFFFFF"/>
                </a:highlight>
                <a:latin typeface="Georgia"/>
                <a:ea typeface="Georgia"/>
                <a:cs typeface="Georgia"/>
                <a:sym typeface="Georgia"/>
              </a:rPr>
              <a:t> is a state that does not have substates - it has no </a:t>
            </a:r>
            <a:r>
              <a:rPr b="1" lang="en-US" sz="1500">
                <a:solidFill>
                  <a:srgbClr val="0000FF"/>
                </a:solidFill>
                <a:highlight>
                  <a:srgbClr val="FFFFFF"/>
                </a:highlight>
                <a:uFill>
                  <a:noFill/>
                </a:uFill>
                <a:latin typeface="Georgia"/>
                <a:ea typeface="Georgia"/>
                <a:cs typeface="Georgia"/>
                <a:sym typeface="Georgia"/>
                <a:hlinkClick r:id="rId3">
                  <a:extLst>
                    <a:ext uri="{A12FA001-AC4F-418D-AE19-62706E023703}">
                      <ahyp:hlinkClr val="tx"/>
                    </a:ext>
                  </a:extLst>
                </a:hlinkClick>
              </a:rPr>
              <a:t>regions</a:t>
            </a:r>
            <a:r>
              <a:rPr lang="en-US" sz="1500">
                <a:highlight>
                  <a:srgbClr val="FFFFFF"/>
                </a:highlight>
                <a:latin typeface="Georgia"/>
                <a:ea typeface="Georgia"/>
                <a:cs typeface="Georgia"/>
                <a:sym typeface="Georgia"/>
              </a:rPr>
              <a:t> and it has no </a:t>
            </a:r>
            <a:r>
              <a:rPr b="1" lang="en-US" sz="1500">
                <a:solidFill>
                  <a:srgbClr val="0000FF"/>
                </a:solidFill>
                <a:highlight>
                  <a:srgbClr val="FFFFFF"/>
                </a:highlight>
                <a:uFill>
                  <a:noFill/>
                </a:uFill>
                <a:latin typeface="Georgia"/>
                <a:ea typeface="Georgia"/>
                <a:cs typeface="Georgia"/>
                <a:sym typeface="Georgia"/>
                <a:hlinkClick r:id="rId4">
                  <a:extLst>
                    <a:ext uri="{A12FA001-AC4F-418D-AE19-62706E023703}">
                      <ahyp:hlinkClr val="tx"/>
                    </a:ext>
                  </a:extLst>
                </a:hlinkClick>
              </a:rPr>
              <a:t>submachine states</a:t>
            </a:r>
            <a:r>
              <a:rPr lang="en-US" sz="1500">
                <a:highlight>
                  <a:srgbClr val="FFFFFF"/>
                </a:highlight>
                <a:latin typeface="Georgia"/>
                <a:ea typeface="Georgia"/>
                <a:cs typeface="Georgia"/>
                <a:sym typeface="Georgia"/>
              </a:rPr>
              <a:t>.</a:t>
            </a:r>
            <a:endParaRPr sz="1500">
              <a:highlight>
                <a:srgbClr val="FFFFFF"/>
              </a:highlight>
              <a:latin typeface="Georgia"/>
              <a:ea typeface="Georgia"/>
              <a:cs typeface="Georgia"/>
              <a:sym typeface="Georgia"/>
            </a:endParaRPr>
          </a:p>
          <a:p>
            <a:pPr indent="-323850" lvl="0" marL="457200" rtl="0" algn="l">
              <a:spcBef>
                <a:spcPts val="0"/>
              </a:spcBef>
              <a:spcAft>
                <a:spcPts val="0"/>
              </a:spcAft>
              <a:buSzPts val="1500"/>
              <a:buFont typeface="Georgia"/>
              <a:buChar char="•"/>
            </a:pPr>
            <a:r>
              <a:rPr lang="en-US" sz="1500">
                <a:highlight>
                  <a:srgbClr val="FFFFFF"/>
                </a:highlight>
                <a:latin typeface="Georgia"/>
                <a:ea typeface="Georgia"/>
                <a:cs typeface="Georgia"/>
                <a:sym typeface="Georgia"/>
              </a:rPr>
              <a:t>Simple state may have compartments. The compartments of the state are:</a:t>
            </a:r>
            <a:endParaRPr sz="1500">
              <a:highlight>
                <a:srgbClr val="FFFFFF"/>
              </a:highlight>
              <a:latin typeface="Georgia"/>
              <a:ea typeface="Georgia"/>
              <a:cs typeface="Georgia"/>
              <a:sym typeface="Georgia"/>
            </a:endParaRPr>
          </a:p>
          <a:p>
            <a:pPr indent="-323850" lvl="1" marL="914400" marR="0" rtl="0" algn="l">
              <a:lnSpc>
                <a:spcPct val="90000"/>
              </a:lnSpc>
              <a:spcBef>
                <a:spcPts val="0"/>
              </a:spcBef>
              <a:spcAft>
                <a:spcPts val="0"/>
              </a:spcAft>
              <a:buSzPts val="1500"/>
              <a:buFont typeface="Georgia"/>
              <a:buChar char="•"/>
            </a:pPr>
            <a:r>
              <a:rPr lang="en-US" sz="1500">
                <a:highlight>
                  <a:srgbClr val="FFFFFF"/>
                </a:highlight>
                <a:latin typeface="Georgia"/>
                <a:ea typeface="Georgia"/>
                <a:cs typeface="Georgia"/>
                <a:sym typeface="Georgia"/>
              </a:rPr>
              <a:t>name compartment</a:t>
            </a:r>
            <a:endParaRPr sz="1500">
              <a:highlight>
                <a:srgbClr val="FFFFFF"/>
              </a:highlight>
              <a:latin typeface="Georgia"/>
              <a:ea typeface="Georgia"/>
              <a:cs typeface="Georgia"/>
              <a:sym typeface="Georgia"/>
            </a:endParaRPr>
          </a:p>
          <a:p>
            <a:pPr indent="-323850" lvl="1" marL="914400" marR="0" rtl="0" algn="l">
              <a:lnSpc>
                <a:spcPct val="90000"/>
              </a:lnSpc>
              <a:spcBef>
                <a:spcPts val="0"/>
              </a:spcBef>
              <a:spcAft>
                <a:spcPts val="0"/>
              </a:spcAft>
              <a:buSzPts val="1500"/>
              <a:buFont typeface="Georgia"/>
              <a:buChar char="•"/>
            </a:pPr>
            <a:r>
              <a:rPr lang="en-US" sz="1500">
                <a:highlight>
                  <a:srgbClr val="FFFFFF"/>
                </a:highlight>
                <a:latin typeface="Georgia"/>
                <a:ea typeface="Georgia"/>
                <a:cs typeface="Georgia"/>
                <a:sym typeface="Georgia"/>
              </a:rPr>
              <a:t>internal activities compartment</a:t>
            </a:r>
            <a:endParaRPr sz="1500">
              <a:highlight>
                <a:srgbClr val="FFFFFF"/>
              </a:highlight>
              <a:latin typeface="Georgia"/>
              <a:ea typeface="Georgia"/>
              <a:cs typeface="Georgia"/>
              <a:sym typeface="Georgia"/>
            </a:endParaRPr>
          </a:p>
          <a:p>
            <a:pPr indent="-323850" lvl="1" marL="914400" marR="0" rtl="0" algn="l">
              <a:lnSpc>
                <a:spcPct val="90000"/>
              </a:lnSpc>
              <a:spcBef>
                <a:spcPts val="0"/>
              </a:spcBef>
              <a:spcAft>
                <a:spcPts val="0"/>
              </a:spcAft>
              <a:buSzPts val="1500"/>
              <a:buFont typeface="Georgia"/>
              <a:buChar char="•"/>
            </a:pPr>
            <a:r>
              <a:rPr lang="en-US" sz="1500">
                <a:highlight>
                  <a:srgbClr val="FFFFFF"/>
                </a:highlight>
                <a:latin typeface="Georgia"/>
                <a:ea typeface="Georgia"/>
                <a:cs typeface="Georgia"/>
                <a:sym typeface="Georgia"/>
              </a:rPr>
              <a:t>internal transitions compartment</a:t>
            </a:r>
            <a:endParaRPr sz="1500">
              <a:highlight>
                <a:srgbClr val="FFFFFF"/>
              </a:highlight>
              <a:latin typeface="Georgia"/>
              <a:ea typeface="Georgia"/>
              <a:cs typeface="Georgia"/>
              <a:sym typeface="Georgia"/>
            </a:endParaRPr>
          </a:p>
          <a:p>
            <a:pPr indent="0" lvl="0" marL="457200" rtl="0" algn="l">
              <a:spcBef>
                <a:spcPts val="1000"/>
              </a:spcBef>
              <a:spcAft>
                <a:spcPts val="0"/>
              </a:spcAft>
              <a:buNone/>
            </a:pPr>
            <a:r>
              <a:t/>
            </a:r>
            <a:endParaRPr sz="1500">
              <a:highlight>
                <a:srgbClr val="FFFFFF"/>
              </a:highlight>
              <a:latin typeface="Georgia"/>
              <a:ea typeface="Georgia"/>
              <a:cs typeface="Georgia"/>
              <a:sym typeface="Georgia"/>
            </a:endParaRPr>
          </a:p>
        </p:txBody>
      </p:sp>
      <p:pic>
        <p:nvPicPr>
          <p:cNvPr id="117" name="Google Shape;117;g29dfede58a8_0_11"/>
          <p:cNvPicPr preferRelativeResize="0"/>
          <p:nvPr/>
        </p:nvPicPr>
        <p:blipFill>
          <a:blip r:embed="rId5">
            <a:alphaModFix/>
          </a:blip>
          <a:stretch>
            <a:fillRect/>
          </a:stretch>
        </p:blipFill>
        <p:spPr>
          <a:xfrm>
            <a:off x="9334500" y="1794688"/>
            <a:ext cx="2857500" cy="1228725"/>
          </a:xfrm>
          <a:prstGeom prst="rect">
            <a:avLst/>
          </a:prstGeom>
          <a:noFill/>
          <a:ln>
            <a:noFill/>
          </a:ln>
        </p:spPr>
      </p:pic>
      <p:sp>
        <p:nvSpPr>
          <p:cNvPr id="118" name="Google Shape;118;g29dfede58a8_0_11"/>
          <p:cNvSpPr txBox="1"/>
          <p:nvPr/>
        </p:nvSpPr>
        <p:spPr>
          <a:xfrm>
            <a:off x="699400" y="2885025"/>
            <a:ext cx="35067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chemeClr val="dk1"/>
                </a:solidFill>
                <a:highlight>
                  <a:srgbClr val="FFFFFF"/>
                </a:highlight>
                <a:latin typeface="Georgia"/>
                <a:ea typeface="Georgia"/>
                <a:cs typeface="Georgia"/>
                <a:sym typeface="Georgia"/>
              </a:rPr>
              <a:t>Name compartment</a:t>
            </a:r>
            <a:r>
              <a:rPr lang="en-US" sz="1300">
                <a:solidFill>
                  <a:schemeClr val="dk1"/>
                </a:solidFill>
                <a:highlight>
                  <a:srgbClr val="FFFFFF"/>
                </a:highlight>
                <a:latin typeface="Georgia"/>
                <a:ea typeface="Georgia"/>
                <a:cs typeface="Georgia"/>
                <a:sym typeface="Georgia"/>
              </a:rPr>
              <a:t> holds the (optional) name of the state, as a string. States without names are called </a:t>
            </a:r>
            <a:r>
              <a:rPr b="1" lang="en-US" sz="1300">
                <a:solidFill>
                  <a:schemeClr val="dk1"/>
                </a:solidFill>
                <a:highlight>
                  <a:srgbClr val="FFFFFF"/>
                </a:highlight>
                <a:latin typeface="Georgia"/>
                <a:ea typeface="Georgia"/>
                <a:cs typeface="Georgia"/>
                <a:sym typeface="Georgia"/>
              </a:rPr>
              <a:t>anonymous states</a:t>
            </a:r>
            <a:r>
              <a:rPr lang="en-US" sz="1300">
                <a:solidFill>
                  <a:schemeClr val="dk1"/>
                </a:solidFill>
                <a:highlight>
                  <a:srgbClr val="FFFFFF"/>
                </a:highlight>
                <a:latin typeface="Georgia"/>
                <a:ea typeface="Georgia"/>
                <a:cs typeface="Georgia"/>
                <a:sym typeface="Georgia"/>
              </a:rPr>
              <a:t> and are all considered distinct (different) states.</a:t>
            </a:r>
            <a:endParaRPr sz="1600"/>
          </a:p>
        </p:txBody>
      </p:sp>
      <p:sp>
        <p:nvSpPr>
          <p:cNvPr id="119" name="Google Shape;119;g29dfede58a8_0_11"/>
          <p:cNvSpPr txBox="1"/>
          <p:nvPr/>
        </p:nvSpPr>
        <p:spPr>
          <a:xfrm>
            <a:off x="4847225" y="2939775"/>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dk1"/>
                </a:solidFill>
                <a:highlight>
                  <a:srgbClr val="FFFFFF"/>
                </a:highlight>
                <a:latin typeface="Georgia"/>
                <a:ea typeface="Georgia"/>
                <a:cs typeface="Georgia"/>
                <a:sym typeface="Georgia"/>
              </a:rPr>
              <a:t>Internal activities compartment</a:t>
            </a:r>
            <a:r>
              <a:rPr lang="en-US" sz="1200">
                <a:solidFill>
                  <a:schemeClr val="dk1"/>
                </a:solidFill>
                <a:highlight>
                  <a:srgbClr val="FFFFFF"/>
                </a:highlight>
                <a:latin typeface="Georgia"/>
                <a:ea typeface="Georgia"/>
                <a:cs typeface="Georgia"/>
                <a:sym typeface="Georgia"/>
              </a:rPr>
              <a:t> holds a list of internal actions or state (do) activities (behaviors) that are performed while the element is in the state.</a:t>
            </a:r>
            <a:endParaRPr sz="1500"/>
          </a:p>
        </p:txBody>
      </p:sp>
      <p:sp>
        <p:nvSpPr>
          <p:cNvPr id="120" name="Google Shape;120;g29dfede58a8_0_11"/>
          <p:cNvSpPr txBox="1"/>
          <p:nvPr/>
        </p:nvSpPr>
        <p:spPr>
          <a:xfrm>
            <a:off x="838200" y="4439275"/>
            <a:ext cx="3000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dk1"/>
                </a:solidFill>
                <a:highlight>
                  <a:srgbClr val="FFFFFF"/>
                </a:highlight>
                <a:latin typeface="Georgia"/>
                <a:ea typeface="Georgia"/>
                <a:cs typeface="Georgia"/>
                <a:sym typeface="Georgia"/>
              </a:rPr>
              <a:t>Internal transition compartment</a:t>
            </a:r>
            <a:r>
              <a:rPr lang="en-US" sz="1200">
                <a:solidFill>
                  <a:schemeClr val="dk1"/>
                </a:solidFill>
                <a:highlight>
                  <a:srgbClr val="FFFFFF"/>
                </a:highlight>
                <a:latin typeface="Georgia"/>
                <a:ea typeface="Georgia"/>
                <a:cs typeface="Georgia"/>
                <a:sym typeface="Georgia"/>
              </a:rPr>
              <a:t> contains a list of internal transitions, where each item has the form as described for trigger. Each event name may appear more than once per state if the guard conditions are different.</a:t>
            </a:r>
            <a:endParaRPr sz="1500"/>
          </a:p>
        </p:txBody>
      </p:sp>
      <p:pic>
        <p:nvPicPr>
          <p:cNvPr id="121" name="Google Shape;121;g29dfede58a8_0_11"/>
          <p:cNvPicPr preferRelativeResize="0"/>
          <p:nvPr/>
        </p:nvPicPr>
        <p:blipFill>
          <a:blip r:embed="rId6">
            <a:alphaModFix/>
          </a:blip>
          <a:stretch>
            <a:fillRect/>
          </a:stretch>
        </p:blipFill>
        <p:spPr>
          <a:xfrm>
            <a:off x="5243300" y="4662675"/>
            <a:ext cx="6610500" cy="1836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9dfede58a8_0_31"/>
          <p:cNvSpPr txBox="1"/>
          <p:nvPr>
            <p:ph type="title"/>
          </p:nvPr>
        </p:nvSpPr>
        <p:spPr>
          <a:xfrm>
            <a:off x="838200" y="301296"/>
            <a:ext cx="10515600" cy="613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Composite State</a:t>
            </a:r>
            <a:endParaRPr/>
          </a:p>
        </p:txBody>
      </p:sp>
      <p:sp>
        <p:nvSpPr>
          <p:cNvPr id="127" name="Google Shape;127;g29dfede58a8_0_31"/>
          <p:cNvSpPr txBox="1"/>
          <p:nvPr>
            <p:ph idx="1" type="body"/>
          </p:nvPr>
        </p:nvSpPr>
        <p:spPr>
          <a:xfrm>
            <a:off x="838200" y="1166648"/>
            <a:ext cx="10515600" cy="5010300"/>
          </a:xfrm>
          <a:prstGeom prst="rect">
            <a:avLst/>
          </a:prstGeom>
        </p:spPr>
        <p:txBody>
          <a:bodyPr anchorCtr="0" anchor="t" bIns="45700" lIns="91425" spcFirstLastPara="1" rIns="91425" wrap="square" tIns="45700">
            <a:normAutofit/>
          </a:bodyPr>
          <a:lstStyle/>
          <a:p>
            <a:pPr indent="-381000" lvl="0" marL="457200" rtl="0" algn="l">
              <a:spcBef>
                <a:spcPts val="1000"/>
              </a:spcBef>
              <a:spcAft>
                <a:spcPts val="0"/>
              </a:spcAft>
              <a:buSzPts val="2400"/>
              <a:buChar char="•"/>
            </a:pPr>
            <a:r>
              <a:rPr lang="en-US"/>
              <a:t>Generally, composite state is defined as state that has substates (nested states).</a:t>
            </a:r>
            <a:endParaRPr/>
          </a:p>
          <a:p>
            <a:pPr indent="-381000" lvl="0" marL="457200" rtl="0" algn="l">
              <a:spcBef>
                <a:spcPts val="1000"/>
              </a:spcBef>
              <a:spcAft>
                <a:spcPts val="0"/>
              </a:spcAft>
              <a:buSzPts val="2400"/>
              <a:buChar char="•"/>
            </a:pPr>
            <a:r>
              <a:rPr lang="en-US"/>
              <a:t>Substates could be sequential (disjoint) or concurrent (orthogonal)</a:t>
            </a:r>
            <a:endParaRPr/>
          </a:p>
          <a:p>
            <a:pPr indent="-381000" lvl="0" marL="457200" rtl="0" algn="l">
              <a:spcBef>
                <a:spcPts val="1000"/>
              </a:spcBef>
              <a:spcAft>
                <a:spcPts val="0"/>
              </a:spcAft>
              <a:buSzPts val="2400"/>
              <a:buChar char="•"/>
            </a:pPr>
            <a:r>
              <a:rPr lang="en-US"/>
              <a:t>UML 2.4 defines composite state as the state which contains one or more </a:t>
            </a:r>
            <a:r>
              <a:rPr lang="en-US" u="sng">
                <a:solidFill>
                  <a:schemeClr val="hlink"/>
                </a:solidFill>
                <a:hlinkClick r:id="rId3"/>
              </a:rPr>
              <a:t>regions</a:t>
            </a:r>
            <a:r>
              <a:rPr lang="en-US"/>
              <a:t>. </a:t>
            </a:r>
            <a:endParaRPr/>
          </a:p>
          <a:p>
            <a:pPr indent="-381000" lvl="0" marL="457200" rtl="0" algn="l">
              <a:spcBef>
                <a:spcPts val="1000"/>
              </a:spcBef>
              <a:spcAft>
                <a:spcPts val="0"/>
              </a:spcAft>
              <a:buSzPts val="2400"/>
              <a:buChar char="•"/>
            </a:pPr>
            <a:r>
              <a:rPr b="1" lang="en-US"/>
              <a:t>Simple composite state</a:t>
            </a:r>
            <a:r>
              <a:rPr lang="en-US"/>
              <a:t> contains just one region.</a:t>
            </a:r>
            <a:endParaRPr/>
          </a:p>
          <a:p>
            <a:pPr indent="-381000" lvl="0" marL="457200" rtl="0" algn="l">
              <a:spcBef>
                <a:spcPts val="1000"/>
              </a:spcBef>
              <a:spcAft>
                <a:spcPts val="0"/>
              </a:spcAft>
              <a:buSzPts val="2400"/>
              <a:buChar char="•"/>
            </a:pPr>
            <a:r>
              <a:rPr b="1" lang="en-US"/>
              <a:t>Orthogonal composite state </a:t>
            </a:r>
            <a:r>
              <a:rPr lang="en-US"/>
              <a:t>has more than one regions. Each region has a set of mutually exclusive disjoint subvertices and a set of transitions</a:t>
            </a:r>
            <a:endParaRPr/>
          </a:p>
          <a:p>
            <a:pPr indent="0" lvl="0" marL="457200" rtl="0" algn="l">
              <a:spcBef>
                <a:spcPts val="1000"/>
              </a:spcBef>
              <a:spcAft>
                <a:spcPts val="0"/>
              </a:spcAft>
              <a:buNone/>
            </a:pPr>
            <a:r>
              <a:t/>
            </a:r>
            <a:endParaRPr/>
          </a:p>
        </p:txBody>
      </p:sp>
      <p:pic>
        <p:nvPicPr>
          <p:cNvPr id="128" name="Google Shape;128;g29dfede58a8_0_31"/>
          <p:cNvPicPr preferRelativeResize="0"/>
          <p:nvPr/>
        </p:nvPicPr>
        <p:blipFill>
          <a:blip r:embed="rId4">
            <a:alphaModFix/>
          </a:blip>
          <a:stretch>
            <a:fillRect/>
          </a:stretch>
        </p:blipFill>
        <p:spPr>
          <a:xfrm>
            <a:off x="6939627" y="4296452"/>
            <a:ext cx="4874925" cy="2017575"/>
          </a:xfrm>
          <a:prstGeom prst="rect">
            <a:avLst/>
          </a:prstGeom>
          <a:noFill/>
          <a:ln>
            <a:noFill/>
          </a:ln>
        </p:spPr>
      </p:pic>
      <p:sp>
        <p:nvSpPr>
          <p:cNvPr id="129" name="Google Shape;129;g29dfede58a8_0_31"/>
          <p:cNvSpPr txBox="1"/>
          <p:nvPr/>
        </p:nvSpPr>
        <p:spPr>
          <a:xfrm>
            <a:off x="582850" y="4944375"/>
            <a:ext cx="5828400" cy="1514700"/>
          </a:xfrm>
          <a:prstGeom prst="rect">
            <a:avLst/>
          </a:prstGeom>
          <a:noFill/>
          <a:ln>
            <a:noFill/>
          </a:ln>
        </p:spPr>
        <p:txBody>
          <a:bodyPr anchorCtr="0" anchor="t" bIns="91425" lIns="91425" spcFirstLastPara="1" rIns="91425" wrap="square" tIns="91425">
            <a:spAutoFit/>
          </a:bodyPr>
          <a:lstStyle/>
          <a:p>
            <a:pPr indent="-381000" lvl="0" marL="457200" rtl="0" algn="l">
              <a:lnSpc>
                <a:spcPct val="90000"/>
              </a:lnSpc>
              <a:spcBef>
                <a:spcPts val="1000"/>
              </a:spcBef>
              <a:spcAft>
                <a:spcPts val="0"/>
              </a:spcAft>
              <a:buClr>
                <a:schemeClr val="dk1"/>
              </a:buClr>
              <a:buSzPts val="2400"/>
              <a:buChar char="•"/>
            </a:pPr>
            <a:r>
              <a:rPr lang="en-US" sz="2400">
                <a:solidFill>
                  <a:schemeClr val="dk1"/>
                </a:solidFill>
                <a:latin typeface="Calibri"/>
                <a:ea typeface="Calibri"/>
                <a:cs typeface="Calibri"/>
                <a:sym typeface="Calibri"/>
              </a:rPr>
              <a:t>A region is defined in UML 2.4 as an orthogonal part of either a </a:t>
            </a:r>
            <a:r>
              <a:rPr lang="en-US" sz="2400" u="sng">
                <a:solidFill>
                  <a:schemeClr val="hlink"/>
                </a:solidFill>
                <a:latin typeface="Calibri"/>
                <a:ea typeface="Calibri"/>
                <a:cs typeface="Calibri"/>
                <a:sym typeface="Calibri"/>
                <a:hlinkClick r:id="rId5"/>
              </a:rPr>
              <a:t>composite state</a:t>
            </a:r>
            <a:r>
              <a:rPr lang="en-US" sz="2400">
                <a:solidFill>
                  <a:schemeClr val="dk1"/>
                </a:solidFill>
                <a:latin typeface="Calibri"/>
                <a:ea typeface="Calibri"/>
                <a:cs typeface="Calibri"/>
                <a:sym typeface="Calibri"/>
              </a:rPr>
              <a:t> or a state machine. </a:t>
            </a:r>
            <a:r>
              <a:rPr b="1" lang="en-US" sz="2400">
                <a:solidFill>
                  <a:schemeClr val="dk1"/>
                </a:solidFill>
                <a:latin typeface="Calibri"/>
                <a:ea typeface="Calibri"/>
                <a:cs typeface="Calibri"/>
                <a:sym typeface="Calibri"/>
              </a:rPr>
              <a:t>Region contains states and transitions.</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9dfede58a8_0_54"/>
          <p:cNvSpPr txBox="1"/>
          <p:nvPr>
            <p:ph type="title"/>
          </p:nvPr>
        </p:nvSpPr>
        <p:spPr>
          <a:xfrm>
            <a:off x="838200" y="301296"/>
            <a:ext cx="10515600" cy="613200"/>
          </a:xfrm>
          <a:prstGeom prst="rect">
            <a:avLst/>
          </a:prstGeom>
        </p:spPr>
        <p:txBody>
          <a:bodyPr anchorCtr="0" anchor="ctr" bIns="45700" lIns="91425" spcFirstLastPara="1" rIns="91425" wrap="square" tIns="45700">
            <a:normAutofit/>
          </a:bodyPr>
          <a:lstStyle/>
          <a:p>
            <a:pPr indent="0" lvl="0" marL="342900" rtl="0" algn="l">
              <a:lnSpc>
                <a:spcPct val="140000"/>
              </a:lnSpc>
              <a:spcBef>
                <a:spcPts val="0"/>
              </a:spcBef>
              <a:spcAft>
                <a:spcPts val="0"/>
              </a:spcAft>
              <a:buNone/>
            </a:pPr>
            <a:r>
              <a:rPr b="1" lang="en-US" sz="2750">
                <a:solidFill>
                  <a:srgbClr val="0404B4"/>
                </a:solidFill>
                <a:highlight>
                  <a:srgbClr val="FFFFFF"/>
                </a:highlight>
                <a:latin typeface="Georgia"/>
                <a:ea typeface="Georgia"/>
                <a:cs typeface="Georgia"/>
                <a:sym typeface="Georgia"/>
              </a:rPr>
              <a:t>Pseudostate</a:t>
            </a:r>
            <a:endParaRPr/>
          </a:p>
        </p:txBody>
      </p:sp>
      <p:sp>
        <p:nvSpPr>
          <p:cNvPr id="135" name="Google Shape;135;g29dfede58a8_0_54"/>
          <p:cNvSpPr txBox="1"/>
          <p:nvPr>
            <p:ph idx="1" type="body"/>
          </p:nvPr>
        </p:nvSpPr>
        <p:spPr>
          <a:xfrm>
            <a:off x="838200" y="1166648"/>
            <a:ext cx="10515600" cy="5010300"/>
          </a:xfrm>
          <a:prstGeom prst="rect">
            <a:avLst/>
          </a:prstGeom>
        </p:spPr>
        <p:txBody>
          <a:bodyPr anchorCtr="0" anchor="t" bIns="45700" lIns="91425" spcFirstLastPara="1" rIns="91425" wrap="square" tIns="45700">
            <a:normAutofit lnSpcReduction="10000"/>
          </a:bodyPr>
          <a:lstStyle/>
          <a:p>
            <a:pPr indent="-381000" lvl="0" marL="457200" rtl="0" algn="l">
              <a:spcBef>
                <a:spcPts val="1000"/>
              </a:spcBef>
              <a:spcAft>
                <a:spcPts val="0"/>
              </a:spcAft>
              <a:buSzPts val="2400"/>
              <a:buChar char="•"/>
            </a:pPr>
            <a:r>
              <a:rPr lang="en-US"/>
              <a:t>A pseudostate is an abstract </a:t>
            </a:r>
            <a:r>
              <a:rPr lang="en-US" u="sng">
                <a:solidFill>
                  <a:schemeClr val="hlink"/>
                </a:solidFill>
                <a:hlinkClick r:id="rId3"/>
              </a:rPr>
              <a:t>vertex</a:t>
            </a:r>
            <a:r>
              <a:rPr lang="en-US"/>
              <a:t> that encompasses different types of transient vertices in the state machine graph.</a:t>
            </a:r>
            <a:endParaRPr/>
          </a:p>
          <a:p>
            <a:pPr indent="-381000" lvl="0" marL="457200" rtl="0" algn="l">
              <a:spcBef>
                <a:spcPts val="1000"/>
              </a:spcBef>
              <a:spcAft>
                <a:spcPts val="0"/>
              </a:spcAft>
              <a:buSzPts val="2400"/>
              <a:buChar char="•"/>
            </a:pPr>
            <a:r>
              <a:rPr lang="en-US"/>
              <a:t>Pseudostates include:</a:t>
            </a:r>
            <a:endParaRPr/>
          </a:p>
          <a:p>
            <a:pPr indent="-355600" lvl="1" marL="914400" rtl="0" algn="l">
              <a:spcBef>
                <a:spcPts val="500"/>
              </a:spcBef>
              <a:spcAft>
                <a:spcPts val="0"/>
              </a:spcAft>
              <a:buSzPts val="2000"/>
              <a:buChar char="•"/>
            </a:pPr>
            <a:r>
              <a:rPr lang="en-US"/>
              <a:t>initial pseudostate</a:t>
            </a:r>
            <a:endParaRPr/>
          </a:p>
          <a:p>
            <a:pPr indent="-355600" lvl="1" marL="914400" rtl="0" algn="l">
              <a:spcBef>
                <a:spcPts val="500"/>
              </a:spcBef>
              <a:spcAft>
                <a:spcPts val="0"/>
              </a:spcAft>
              <a:buSzPts val="2000"/>
              <a:buChar char="•"/>
            </a:pPr>
            <a:r>
              <a:rPr lang="en-US"/>
              <a:t>terminate pseudostate</a:t>
            </a:r>
            <a:endParaRPr/>
          </a:p>
          <a:p>
            <a:pPr indent="-355600" lvl="1" marL="914400" rtl="0" algn="l">
              <a:spcBef>
                <a:spcPts val="500"/>
              </a:spcBef>
              <a:spcAft>
                <a:spcPts val="0"/>
              </a:spcAft>
              <a:buSzPts val="2000"/>
              <a:buChar char="•"/>
            </a:pPr>
            <a:r>
              <a:rPr lang="en-US"/>
              <a:t>entry point</a:t>
            </a:r>
            <a:endParaRPr/>
          </a:p>
          <a:p>
            <a:pPr indent="-355600" lvl="1" marL="914400" rtl="0" algn="l">
              <a:spcBef>
                <a:spcPts val="500"/>
              </a:spcBef>
              <a:spcAft>
                <a:spcPts val="0"/>
              </a:spcAft>
              <a:buSzPts val="2000"/>
              <a:buChar char="•"/>
            </a:pPr>
            <a:r>
              <a:rPr lang="en-US"/>
              <a:t>exit point</a:t>
            </a:r>
            <a:endParaRPr/>
          </a:p>
          <a:p>
            <a:pPr indent="-355600" lvl="1" marL="914400" rtl="0" algn="l">
              <a:spcBef>
                <a:spcPts val="500"/>
              </a:spcBef>
              <a:spcAft>
                <a:spcPts val="0"/>
              </a:spcAft>
              <a:buSzPts val="2000"/>
              <a:buChar char="•"/>
            </a:pPr>
            <a:r>
              <a:rPr lang="en-US"/>
              <a:t>choice</a:t>
            </a:r>
            <a:endParaRPr/>
          </a:p>
          <a:p>
            <a:pPr indent="-355600" lvl="1" marL="914400" rtl="0" algn="l">
              <a:spcBef>
                <a:spcPts val="500"/>
              </a:spcBef>
              <a:spcAft>
                <a:spcPts val="0"/>
              </a:spcAft>
              <a:buSzPts val="2000"/>
              <a:buChar char="•"/>
            </a:pPr>
            <a:r>
              <a:rPr lang="en-US"/>
              <a:t>join</a:t>
            </a:r>
            <a:endParaRPr/>
          </a:p>
          <a:p>
            <a:pPr indent="-355600" lvl="1" marL="914400" rtl="0" algn="l">
              <a:spcBef>
                <a:spcPts val="500"/>
              </a:spcBef>
              <a:spcAft>
                <a:spcPts val="0"/>
              </a:spcAft>
              <a:buSzPts val="2000"/>
              <a:buChar char="•"/>
            </a:pPr>
            <a:r>
              <a:rPr lang="en-US"/>
              <a:t>fork</a:t>
            </a:r>
            <a:endParaRPr/>
          </a:p>
          <a:p>
            <a:pPr indent="-355600" lvl="1" marL="914400" rtl="0" algn="l">
              <a:spcBef>
                <a:spcPts val="500"/>
              </a:spcBef>
              <a:spcAft>
                <a:spcPts val="0"/>
              </a:spcAft>
              <a:buSzPts val="2000"/>
              <a:buChar char="•"/>
            </a:pPr>
            <a:r>
              <a:rPr lang="en-US"/>
              <a:t>junction</a:t>
            </a:r>
            <a:endParaRPr/>
          </a:p>
          <a:p>
            <a:pPr indent="-355600" lvl="1" marL="914400" rtl="0" algn="l">
              <a:spcBef>
                <a:spcPts val="500"/>
              </a:spcBef>
              <a:spcAft>
                <a:spcPts val="0"/>
              </a:spcAft>
              <a:buSzPts val="2000"/>
              <a:buChar char="•"/>
            </a:pPr>
            <a:r>
              <a:rPr lang="en-US"/>
              <a:t>shallow history pseudostate</a:t>
            </a:r>
            <a:endParaRPr/>
          </a:p>
          <a:p>
            <a:pPr indent="-355600" lvl="1" marL="914400" rtl="0" algn="l">
              <a:spcBef>
                <a:spcPts val="500"/>
              </a:spcBef>
              <a:spcAft>
                <a:spcPts val="0"/>
              </a:spcAft>
              <a:buSzPts val="2000"/>
              <a:buChar char="•"/>
            </a:pPr>
            <a:r>
              <a:rPr lang="en-US"/>
              <a:t>deep history pseudostate</a:t>
            </a:r>
            <a:endParaRPr/>
          </a:p>
          <a:p>
            <a:pPr indent="0" lvl="0" marL="457200" rtl="0" algn="l">
              <a:spcBef>
                <a:spcPts val="1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9dfede58a8_0_62"/>
          <p:cNvSpPr txBox="1"/>
          <p:nvPr/>
        </p:nvSpPr>
        <p:spPr>
          <a:xfrm>
            <a:off x="3438725" y="152400"/>
            <a:ext cx="8528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highlight>
                  <a:srgbClr val="FFFFFF"/>
                </a:highlight>
                <a:latin typeface="Georgia"/>
                <a:ea typeface="Georgia"/>
                <a:cs typeface="Georgia"/>
                <a:sym typeface="Georgia"/>
              </a:rPr>
              <a:t>An </a:t>
            </a:r>
            <a:r>
              <a:rPr b="1" lang="en-US" sz="1200">
                <a:solidFill>
                  <a:schemeClr val="dk1"/>
                </a:solidFill>
                <a:highlight>
                  <a:srgbClr val="FFFFFF"/>
                </a:highlight>
                <a:latin typeface="Georgia"/>
                <a:ea typeface="Georgia"/>
                <a:cs typeface="Georgia"/>
                <a:sym typeface="Georgia"/>
              </a:rPr>
              <a:t>initial pseudostate</a:t>
            </a:r>
            <a:r>
              <a:rPr lang="en-US" sz="1200">
                <a:solidFill>
                  <a:schemeClr val="dk1"/>
                </a:solidFill>
                <a:highlight>
                  <a:srgbClr val="FFFFFF"/>
                </a:highlight>
                <a:latin typeface="Georgia"/>
                <a:ea typeface="Georgia"/>
                <a:cs typeface="Georgia"/>
                <a:sym typeface="Georgia"/>
              </a:rPr>
              <a:t> represents a default </a:t>
            </a:r>
            <a:r>
              <a:rPr b="1" lang="en-US" sz="1200">
                <a:solidFill>
                  <a:srgbClr val="0000FF"/>
                </a:solidFill>
                <a:highlight>
                  <a:srgbClr val="FFFFFF"/>
                </a:highlight>
                <a:uFill>
                  <a:noFill/>
                </a:uFill>
                <a:latin typeface="Georgia"/>
                <a:ea typeface="Georgia"/>
                <a:cs typeface="Georgia"/>
                <a:sym typeface="Georgia"/>
                <a:hlinkClick r:id="rId3">
                  <a:extLst>
                    <a:ext uri="{A12FA001-AC4F-418D-AE19-62706E023703}">
                      <ahyp:hlinkClr val="tx"/>
                    </a:ext>
                  </a:extLst>
                </a:hlinkClick>
              </a:rPr>
              <a:t>vertex</a:t>
            </a:r>
            <a:r>
              <a:rPr lang="en-US" sz="1200">
                <a:solidFill>
                  <a:schemeClr val="dk1"/>
                </a:solidFill>
                <a:highlight>
                  <a:srgbClr val="FFFFFF"/>
                </a:highlight>
                <a:latin typeface="Georgia"/>
                <a:ea typeface="Georgia"/>
                <a:cs typeface="Georgia"/>
                <a:sym typeface="Georgia"/>
              </a:rPr>
              <a:t> that is the source for a single transition to the </a:t>
            </a:r>
            <a:r>
              <a:rPr b="1" lang="en-US" sz="1200">
                <a:solidFill>
                  <a:schemeClr val="dk1"/>
                </a:solidFill>
                <a:highlight>
                  <a:srgbClr val="FFFFFF"/>
                </a:highlight>
                <a:latin typeface="Georgia"/>
                <a:ea typeface="Georgia"/>
                <a:cs typeface="Georgia"/>
                <a:sym typeface="Georgia"/>
              </a:rPr>
              <a:t>default state</a:t>
            </a:r>
            <a:r>
              <a:rPr lang="en-US" sz="1200">
                <a:solidFill>
                  <a:schemeClr val="dk1"/>
                </a:solidFill>
                <a:highlight>
                  <a:srgbClr val="FFFFFF"/>
                </a:highlight>
                <a:latin typeface="Georgia"/>
                <a:ea typeface="Georgia"/>
                <a:cs typeface="Georgia"/>
                <a:sym typeface="Georgia"/>
              </a:rPr>
              <a:t> of a </a:t>
            </a:r>
            <a:r>
              <a:rPr b="1" lang="en-US" sz="1200">
                <a:solidFill>
                  <a:srgbClr val="0000FF"/>
                </a:solidFill>
                <a:highlight>
                  <a:srgbClr val="FFFFFF"/>
                </a:highlight>
                <a:uFill>
                  <a:noFill/>
                </a:uFill>
                <a:latin typeface="Georgia"/>
                <a:ea typeface="Georgia"/>
                <a:cs typeface="Georgia"/>
                <a:sym typeface="Georgia"/>
                <a:hlinkClick r:id="rId4">
                  <a:extLst>
                    <a:ext uri="{A12FA001-AC4F-418D-AE19-62706E023703}">
                      <ahyp:hlinkClr val="tx"/>
                    </a:ext>
                  </a:extLst>
                </a:hlinkClick>
              </a:rPr>
              <a:t>composite state</a:t>
            </a:r>
            <a:endParaRPr sz="1500"/>
          </a:p>
        </p:txBody>
      </p:sp>
      <p:pic>
        <p:nvPicPr>
          <p:cNvPr id="141" name="Google Shape;141;g29dfede58a8_0_62"/>
          <p:cNvPicPr preferRelativeResize="0"/>
          <p:nvPr/>
        </p:nvPicPr>
        <p:blipFill>
          <a:blip r:embed="rId5">
            <a:alphaModFix/>
          </a:blip>
          <a:stretch>
            <a:fillRect/>
          </a:stretch>
        </p:blipFill>
        <p:spPr>
          <a:xfrm>
            <a:off x="278675" y="206325"/>
            <a:ext cx="1943100" cy="714375"/>
          </a:xfrm>
          <a:prstGeom prst="rect">
            <a:avLst/>
          </a:prstGeom>
          <a:noFill/>
          <a:ln>
            <a:noFill/>
          </a:ln>
        </p:spPr>
      </p:pic>
      <p:pic>
        <p:nvPicPr>
          <p:cNvPr id="142" name="Google Shape;142;g29dfede58a8_0_62"/>
          <p:cNvPicPr preferRelativeResize="0"/>
          <p:nvPr/>
        </p:nvPicPr>
        <p:blipFill>
          <a:blip r:embed="rId6">
            <a:alphaModFix/>
          </a:blip>
          <a:stretch>
            <a:fillRect/>
          </a:stretch>
        </p:blipFill>
        <p:spPr>
          <a:xfrm>
            <a:off x="327250" y="1403375"/>
            <a:ext cx="1504950" cy="619125"/>
          </a:xfrm>
          <a:prstGeom prst="rect">
            <a:avLst/>
          </a:prstGeom>
          <a:noFill/>
          <a:ln>
            <a:noFill/>
          </a:ln>
        </p:spPr>
      </p:pic>
      <p:pic>
        <p:nvPicPr>
          <p:cNvPr id="143" name="Google Shape;143;g29dfede58a8_0_62"/>
          <p:cNvPicPr preferRelativeResize="0"/>
          <p:nvPr/>
        </p:nvPicPr>
        <p:blipFill>
          <a:blip r:embed="rId7">
            <a:alphaModFix/>
          </a:blip>
          <a:stretch>
            <a:fillRect/>
          </a:stretch>
        </p:blipFill>
        <p:spPr>
          <a:xfrm>
            <a:off x="509100" y="2236525"/>
            <a:ext cx="1771650" cy="1714500"/>
          </a:xfrm>
          <a:prstGeom prst="rect">
            <a:avLst/>
          </a:prstGeom>
          <a:noFill/>
          <a:ln>
            <a:noFill/>
          </a:ln>
        </p:spPr>
      </p:pic>
      <p:pic>
        <p:nvPicPr>
          <p:cNvPr id="144" name="Google Shape;144;g29dfede58a8_0_62"/>
          <p:cNvPicPr preferRelativeResize="0"/>
          <p:nvPr/>
        </p:nvPicPr>
        <p:blipFill>
          <a:blip r:embed="rId8">
            <a:alphaModFix/>
          </a:blip>
          <a:stretch>
            <a:fillRect/>
          </a:stretch>
        </p:blipFill>
        <p:spPr>
          <a:xfrm>
            <a:off x="412650" y="4237575"/>
            <a:ext cx="2247900" cy="1733550"/>
          </a:xfrm>
          <a:prstGeom prst="rect">
            <a:avLst/>
          </a:prstGeom>
          <a:noFill/>
          <a:ln>
            <a:noFill/>
          </a:ln>
        </p:spPr>
      </p:pic>
      <p:sp>
        <p:nvSpPr>
          <p:cNvPr id="145" name="Google Shape;145;g29dfede58a8_0_62"/>
          <p:cNvSpPr txBox="1"/>
          <p:nvPr/>
        </p:nvSpPr>
        <p:spPr>
          <a:xfrm>
            <a:off x="2846150" y="1330825"/>
            <a:ext cx="9218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dk1"/>
                </a:solidFill>
                <a:highlight>
                  <a:srgbClr val="FFFFFF"/>
                </a:highlight>
                <a:latin typeface="Georgia"/>
                <a:ea typeface="Georgia"/>
                <a:cs typeface="Georgia"/>
                <a:sym typeface="Georgia"/>
              </a:rPr>
              <a:t>Terminate pseudostate</a:t>
            </a:r>
            <a:r>
              <a:rPr lang="en-US" sz="1200">
                <a:solidFill>
                  <a:schemeClr val="dk1"/>
                </a:solidFill>
                <a:highlight>
                  <a:srgbClr val="FFFFFF"/>
                </a:highlight>
                <a:latin typeface="Georgia"/>
                <a:ea typeface="Georgia"/>
                <a:cs typeface="Georgia"/>
                <a:sym typeface="Georgia"/>
              </a:rPr>
              <a:t> implies that the execution of this state machine by means of its context object is terminated. </a:t>
            </a:r>
            <a:endParaRPr sz="1500"/>
          </a:p>
        </p:txBody>
      </p:sp>
      <p:sp>
        <p:nvSpPr>
          <p:cNvPr id="146" name="Google Shape;146;g29dfede58a8_0_62"/>
          <p:cNvSpPr txBox="1"/>
          <p:nvPr/>
        </p:nvSpPr>
        <p:spPr>
          <a:xfrm>
            <a:off x="2846150" y="2832175"/>
            <a:ext cx="7984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dk1"/>
                </a:solidFill>
                <a:highlight>
                  <a:srgbClr val="FFFFFF"/>
                </a:highlight>
                <a:latin typeface="Georgia"/>
                <a:ea typeface="Georgia"/>
                <a:cs typeface="Georgia"/>
                <a:sym typeface="Georgia"/>
              </a:rPr>
              <a:t>Entry point pseudostate</a:t>
            </a:r>
            <a:r>
              <a:rPr lang="en-US" sz="1200">
                <a:solidFill>
                  <a:schemeClr val="dk1"/>
                </a:solidFill>
                <a:highlight>
                  <a:srgbClr val="FFFFFF"/>
                </a:highlight>
                <a:latin typeface="Georgia"/>
                <a:ea typeface="Georgia"/>
                <a:cs typeface="Georgia"/>
                <a:sym typeface="Georgia"/>
              </a:rPr>
              <a:t> is an entry point of a state machine or composite state. In each region of the state machine or composite state it has at most a single transition to a vertex within the same region.</a:t>
            </a:r>
            <a:endParaRPr sz="1500"/>
          </a:p>
        </p:txBody>
      </p:sp>
      <p:sp>
        <p:nvSpPr>
          <p:cNvPr id="147" name="Google Shape;147;g29dfede58a8_0_62"/>
          <p:cNvSpPr txBox="1"/>
          <p:nvPr/>
        </p:nvSpPr>
        <p:spPr>
          <a:xfrm>
            <a:off x="2962750" y="4167275"/>
            <a:ext cx="8829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dk1"/>
                </a:solidFill>
                <a:highlight>
                  <a:srgbClr val="FFFFFF"/>
                </a:highlight>
                <a:latin typeface="Georgia"/>
                <a:ea typeface="Georgia"/>
                <a:cs typeface="Georgia"/>
                <a:sym typeface="Georgia"/>
              </a:rPr>
              <a:t>Exit point pseudostate</a:t>
            </a:r>
            <a:r>
              <a:rPr lang="en-US" sz="1200">
                <a:solidFill>
                  <a:schemeClr val="dk1"/>
                </a:solidFill>
                <a:highlight>
                  <a:srgbClr val="FFFFFF"/>
                </a:highlight>
                <a:latin typeface="Georgia"/>
                <a:ea typeface="Georgia"/>
                <a:cs typeface="Georgia"/>
                <a:sym typeface="Georgia"/>
              </a:rPr>
              <a:t> is an exit point of a state machine or composite state. Entering an exit point within any region of the composite state or state machine referenced by a submachine state implies the exit of this composite state or submachine state and the triggering of the transition that has this exit point as source in the state machine enclosing the submachine or composite state.</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2023-11-16T13:40:36Z</dcterms:created>
  <dc:creator>Raju Pal</dc:creator>
</cp:coreProperties>
</file>